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3928" r:id="rId2"/>
    <p:sldMasterId id="2147483932" r:id="rId3"/>
    <p:sldMasterId id="2147483970" r:id="rId4"/>
  </p:sldMasterIdLst>
  <p:notesMasterIdLst>
    <p:notesMasterId r:id="rId11"/>
  </p:notesMasterIdLst>
  <p:handoutMasterIdLst>
    <p:handoutMasterId r:id="rId12"/>
  </p:handoutMasterIdLst>
  <p:sldIdLst>
    <p:sldId id="622" r:id="rId5"/>
    <p:sldId id="619" r:id="rId6"/>
    <p:sldId id="629" r:id="rId7"/>
    <p:sldId id="630" r:id="rId8"/>
    <p:sldId id="632" r:id="rId9"/>
    <p:sldId id="625" r:id="rId10"/>
  </p:sldIdLst>
  <p:sldSz cx="9144000" cy="6858000" type="screen4x3"/>
  <p:notesSz cx="99060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E86970-D04D-4FE8-AADA-46B8A8B686AC}">
          <p14:sldIdLst>
            <p14:sldId id="622"/>
            <p14:sldId id="619"/>
            <p14:sldId id="629"/>
            <p14:sldId id="630"/>
            <p14:sldId id="632"/>
            <p14:sldId id="6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ЛЮТИН Кирилл Михайлович" initials="МКМ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CD"/>
    <a:srgbClr val="003366"/>
    <a:srgbClr val="575757"/>
    <a:srgbClr val="008686"/>
    <a:srgbClr val="996633"/>
    <a:srgbClr val="43B02A"/>
    <a:srgbClr val="EFA66F"/>
    <a:srgbClr val="E9D4C4"/>
    <a:srgbClr val="DDFEC6"/>
    <a:srgbClr val="F38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5" autoAdjust="0"/>
    <p:restoredTop sz="96395" autoAdjust="0"/>
  </p:normalViewPr>
  <p:slideViewPr>
    <p:cSldViewPr>
      <p:cViewPr>
        <p:scale>
          <a:sx n="80" d="100"/>
          <a:sy n="80" d="100"/>
        </p:scale>
        <p:origin x="85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1902" y="-102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534974" y="6179536"/>
            <a:ext cx="6552406" cy="21390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401632" y="6393437"/>
            <a:ext cx="937286" cy="213901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C9D0D-E952-4EEA-B9BA-8C2654B2D43F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536694" y="6393437"/>
            <a:ext cx="6550686" cy="21390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9087380" y="6393437"/>
            <a:ext cx="651802" cy="2139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E81D4E-9579-4201-BB94-D9CECC8346E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166821" y="6393437"/>
            <a:ext cx="1325959" cy="213901"/>
          </a:xfrm>
          <a:prstGeom prst="rect">
            <a:avLst/>
          </a:prstGeom>
          <a:noFill/>
        </p:spPr>
        <p:txBody>
          <a:bodyPr lIns="91430" tIns="45716" rIns="91430" bIns="4571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+mn-lt"/>
                <a:cs typeface="+mn-cs"/>
              </a:rPr>
              <a:t>Внешэкономбанк</a:t>
            </a:r>
            <a:endParaRPr lang="ru-RU" sz="1100" dirty="0">
              <a:latin typeface="+mn-lt"/>
              <a:cs typeface="+mn-cs"/>
            </a:endParaRPr>
          </a:p>
        </p:txBody>
      </p:sp>
      <p:sp>
        <p:nvSpPr>
          <p:cNvPr id="38919" name="Прямоугольник 7"/>
          <p:cNvSpPr>
            <a:spLocks noChangeArrowheads="1"/>
          </p:cNvSpPr>
          <p:nvPr/>
        </p:nvSpPr>
        <p:spPr bwMode="auto">
          <a:xfrm>
            <a:off x="1386152" y="6347826"/>
            <a:ext cx="213254" cy="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38920" name="Прямоугольник 8"/>
          <p:cNvSpPr>
            <a:spLocks noChangeArrowheads="1"/>
          </p:cNvSpPr>
          <p:nvPr/>
        </p:nvSpPr>
        <p:spPr bwMode="auto">
          <a:xfrm>
            <a:off x="2323439" y="6339963"/>
            <a:ext cx="213254" cy="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02489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3062" y="6179536"/>
            <a:ext cx="4956440" cy="21390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417110" y="6446912"/>
            <a:ext cx="1119585" cy="213901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BBB39-EFFD-404C-8499-92AF87647899}" type="datetimeFigureOut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33350"/>
            <a:ext cx="4419600" cy="3316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09502" y="133689"/>
            <a:ext cx="4629679" cy="6259748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540133" y="6446912"/>
            <a:ext cx="6547246" cy="21390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164772" y="6446912"/>
            <a:ext cx="574410" cy="2139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CC43EA-BA98-4C7B-8669-82C65365000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166821" y="6446912"/>
            <a:ext cx="1325959" cy="213901"/>
          </a:xfrm>
          <a:prstGeom prst="rect">
            <a:avLst/>
          </a:prstGeom>
          <a:noFill/>
        </p:spPr>
        <p:txBody>
          <a:bodyPr lIns="91430" tIns="45716" rIns="91430" bIns="4571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+mn-lt"/>
                <a:cs typeface="+mn-cs"/>
              </a:rPr>
              <a:t>Внешэкономбанк</a:t>
            </a:r>
            <a:endParaRPr lang="ru-RU" sz="1100" dirty="0">
              <a:latin typeface="+mn-lt"/>
              <a:cs typeface="+mn-cs"/>
            </a:endParaRPr>
          </a:p>
        </p:txBody>
      </p:sp>
      <p:sp>
        <p:nvSpPr>
          <p:cNvPr id="37897" name="Прямоугольник 9"/>
          <p:cNvSpPr>
            <a:spLocks noChangeArrowheads="1"/>
          </p:cNvSpPr>
          <p:nvPr/>
        </p:nvSpPr>
        <p:spPr bwMode="auto">
          <a:xfrm>
            <a:off x="1386152" y="6401301"/>
            <a:ext cx="213254" cy="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37898" name="Прямоугольник 10"/>
          <p:cNvSpPr>
            <a:spLocks noChangeArrowheads="1"/>
          </p:cNvSpPr>
          <p:nvPr/>
        </p:nvSpPr>
        <p:spPr bwMode="auto">
          <a:xfrm>
            <a:off x="2323439" y="6393438"/>
            <a:ext cx="213254" cy="3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96331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C43EA-BA98-4C7B-8669-82C65365000E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53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C43EA-BA98-4C7B-8669-82C65365000E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80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6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" name="Прямоугольник 47"/>
          <p:cNvSpPr/>
          <p:nvPr userDrawn="1"/>
        </p:nvSpPr>
        <p:spPr>
          <a:xfrm>
            <a:off x="0" y="1184034"/>
            <a:ext cx="7862706" cy="3783724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1" name="Прямая соединительная линия 27"/>
          <p:cNvCxnSpPr/>
          <p:nvPr userDrawn="1"/>
        </p:nvCxnSpPr>
        <p:spPr>
          <a:xfrm rot="8100000">
            <a:off x="429581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2" name="Прямая соединительная линия 28"/>
          <p:cNvCxnSpPr/>
          <p:nvPr userDrawn="1"/>
        </p:nvCxnSpPr>
        <p:spPr>
          <a:xfrm rot="8100000">
            <a:off x="445132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3" name="Прямая соединительная линия 30"/>
          <p:cNvCxnSpPr/>
          <p:nvPr userDrawn="1"/>
        </p:nvCxnSpPr>
        <p:spPr>
          <a:xfrm rot="8100000">
            <a:off x="460682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4" name="Прямая соединительная линия 31"/>
          <p:cNvCxnSpPr/>
          <p:nvPr userDrawn="1"/>
        </p:nvCxnSpPr>
        <p:spPr>
          <a:xfrm rot="8100000">
            <a:off x="476233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5" name="Прямая соединительная линия 32"/>
          <p:cNvCxnSpPr/>
          <p:nvPr userDrawn="1"/>
        </p:nvCxnSpPr>
        <p:spPr>
          <a:xfrm rot="8100000">
            <a:off x="491783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6" name="Прямая соединительная линия 33"/>
          <p:cNvCxnSpPr/>
          <p:nvPr userDrawn="1"/>
        </p:nvCxnSpPr>
        <p:spPr>
          <a:xfrm rot="8100000">
            <a:off x="507334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7" name="Прямая соединительная линия 35"/>
          <p:cNvCxnSpPr/>
          <p:nvPr userDrawn="1"/>
        </p:nvCxnSpPr>
        <p:spPr>
          <a:xfrm rot="8100000">
            <a:off x="522884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8" name="Прямая соединительная линия 36"/>
          <p:cNvCxnSpPr/>
          <p:nvPr userDrawn="1"/>
        </p:nvCxnSpPr>
        <p:spPr>
          <a:xfrm rot="8100000">
            <a:off x="538435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9" name="Прямая соединительная линия 37"/>
          <p:cNvCxnSpPr/>
          <p:nvPr userDrawn="1"/>
        </p:nvCxnSpPr>
        <p:spPr>
          <a:xfrm rot="8100000">
            <a:off x="553985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0" name="Прямая соединительная линия 38"/>
          <p:cNvCxnSpPr/>
          <p:nvPr userDrawn="1"/>
        </p:nvCxnSpPr>
        <p:spPr>
          <a:xfrm rot="8100000">
            <a:off x="569535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1" name="Прямая соединительная линия 39"/>
          <p:cNvCxnSpPr/>
          <p:nvPr userDrawn="1"/>
        </p:nvCxnSpPr>
        <p:spPr>
          <a:xfrm rot="8100000">
            <a:off x="585086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2" name="Прямая соединительная линия 40"/>
          <p:cNvCxnSpPr/>
          <p:nvPr userDrawn="1"/>
        </p:nvCxnSpPr>
        <p:spPr>
          <a:xfrm rot="8100000">
            <a:off x="600636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3" name="Прямая соединительная линия 41"/>
          <p:cNvCxnSpPr/>
          <p:nvPr userDrawn="1"/>
        </p:nvCxnSpPr>
        <p:spPr>
          <a:xfrm rot="8100000">
            <a:off x="616187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4" name="Прямая соединительная линия 21"/>
          <p:cNvCxnSpPr/>
          <p:nvPr userDrawn="1"/>
        </p:nvCxnSpPr>
        <p:spPr>
          <a:xfrm rot="8100000">
            <a:off x="382930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5" name="Прямая соединительная линия 22"/>
          <p:cNvCxnSpPr/>
          <p:nvPr userDrawn="1"/>
        </p:nvCxnSpPr>
        <p:spPr>
          <a:xfrm rot="8100000">
            <a:off x="398480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6" name="Прямая соединительная линия 25"/>
          <p:cNvCxnSpPr/>
          <p:nvPr userDrawn="1"/>
        </p:nvCxnSpPr>
        <p:spPr>
          <a:xfrm rot="8100000">
            <a:off x="414031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7" name="Прямая соединительная линия 75"/>
          <p:cNvCxnSpPr/>
          <p:nvPr userDrawn="1"/>
        </p:nvCxnSpPr>
        <p:spPr>
          <a:xfrm rot="8100000">
            <a:off x="134122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8" name="Прямая соединительная линия 76"/>
          <p:cNvCxnSpPr/>
          <p:nvPr userDrawn="1"/>
        </p:nvCxnSpPr>
        <p:spPr>
          <a:xfrm rot="8100000">
            <a:off x="149673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9" name="Прямая соединительная линия 77"/>
          <p:cNvCxnSpPr/>
          <p:nvPr userDrawn="1"/>
        </p:nvCxnSpPr>
        <p:spPr>
          <a:xfrm rot="8100000">
            <a:off x="165223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0" name="Прямая соединительная линия 78"/>
          <p:cNvCxnSpPr/>
          <p:nvPr userDrawn="1"/>
        </p:nvCxnSpPr>
        <p:spPr>
          <a:xfrm rot="8100000">
            <a:off x="180774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1" name="Прямая соединительная линия 79"/>
          <p:cNvCxnSpPr/>
          <p:nvPr userDrawn="1"/>
        </p:nvCxnSpPr>
        <p:spPr>
          <a:xfrm rot="8100000">
            <a:off x="196324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2" name="Прямая соединительная линия 80"/>
          <p:cNvCxnSpPr/>
          <p:nvPr userDrawn="1"/>
        </p:nvCxnSpPr>
        <p:spPr>
          <a:xfrm rot="8100000">
            <a:off x="211875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3" name="Прямая соединительная линия 81"/>
          <p:cNvCxnSpPr/>
          <p:nvPr userDrawn="1"/>
        </p:nvCxnSpPr>
        <p:spPr>
          <a:xfrm rot="8100000">
            <a:off x="227425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4" name="Прямая соединительная линия 82"/>
          <p:cNvCxnSpPr/>
          <p:nvPr userDrawn="1"/>
        </p:nvCxnSpPr>
        <p:spPr>
          <a:xfrm rot="8100000">
            <a:off x="242976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5" name="Прямая соединительная линия 83"/>
          <p:cNvCxnSpPr/>
          <p:nvPr userDrawn="1"/>
        </p:nvCxnSpPr>
        <p:spPr>
          <a:xfrm rot="8100000">
            <a:off x="258526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6" name="Прямая соединительная линия 84"/>
          <p:cNvCxnSpPr/>
          <p:nvPr userDrawn="1"/>
        </p:nvCxnSpPr>
        <p:spPr>
          <a:xfrm rot="8100000">
            <a:off x="274077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7" name="Прямая соединительная линия 85"/>
          <p:cNvCxnSpPr/>
          <p:nvPr userDrawn="1"/>
        </p:nvCxnSpPr>
        <p:spPr>
          <a:xfrm rot="8100000">
            <a:off x="289627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8" name="Прямая соединительная линия 86"/>
          <p:cNvCxnSpPr/>
          <p:nvPr userDrawn="1"/>
        </p:nvCxnSpPr>
        <p:spPr>
          <a:xfrm rot="8100000">
            <a:off x="305177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9" name="Прямая соединительная линия 87"/>
          <p:cNvCxnSpPr/>
          <p:nvPr userDrawn="1"/>
        </p:nvCxnSpPr>
        <p:spPr>
          <a:xfrm rot="8100000">
            <a:off x="320728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0" name="Прямая соединительная линия 88"/>
          <p:cNvCxnSpPr/>
          <p:nvPr userDrawn="1"/>
        </p:nvCxnSpPr>
        <p:spPr>
          <a:xfrm rot="8100000">
            <a:off x="336278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1" name="Прямая соединительная линия 89"/>
          <p:cNvCxnSpPr/>
          <p:nvPr userDrawn="1"/>
        </p:nvCxnSpPr>
        <p:spPr>
          <a:xfrm rot="8100000">
            <a:off x="336278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2" name="Прямая соединительная линия 90"/>
          <p:cNvCxnSpPr/>
          <p:nvPr userDrawn="1"/>
        </p:nvCxnSpPr>
        <p:spPr>
          <a:xfrm rot="8100000">
            <a:off x="351829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3" name="Прямая соединительная линия 91"/>
          <p:cNvCxnSpPr/>
          <p:nvPr userDrawn="1"/>
        </p:nvCxnSpPr>
        <p:spPr>
          <a:xfrm rot="8100000">
            <a:off x="367379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4" name="Прямая соединительная линия 93"/>
          <p:cNvCxnSpPr/>
          <p:nvPr userDrawn="1"/>
        </p:nvCxnSpPr>
        <p:spPr>
          <a:xfrm rot="8100000">
            <a:off x="87471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5" name="Прямая соединительная линия 94"/>
          <p:cNvCxnSpPr/>
          <p:nvPr userDrawn="1"/>
        </p:nvCxnSpPr>
        <p:spPr>
          <a:xfrm rot="8100000">
            <a:off x="103021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6" name="Прямая соединительная линия 95"/>
          <p:cNvCxnSpPr/>
          <p:nvPr userDrawn="1"/>
        </p:nvCxnSpPr>
        <p:spPr>
          <a:xfrm rot="8100000">
            <a:off x="118572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7" name="Прямая соединительная линия 101"/>
          <p:cNvCxnSpPr/>
          <p:nvPr userDrawn="1"/>
        </p:nvCxnSpPr>
        <p:spPr>
          <a:xfrm rot="8100000">
            <a:off x="56370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8" name="Прямая соединительная линия 102"/>
          <p:cNvCxnSpPr/>
          <p:nvPr userDrawn="1"/>
        </p:nvCxnSpPr>
        <p:spPr>
          <a:xfrm rot="8100000">
            <a:off x="71920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9" name="Прямая соединительная линия 122"/>
          <p:cNvCxnSpPr/>
          <p:nvPr userDrawn="1"/>
        </p:nvCxnSpPr>
        <p:spPr>
          <a:xfrm rot="8100000">
            <a:off x="430553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0" name="Прямая соединительная линия 123"/>
          <p:cNvCxnSpPr/>
          <p:nvPr userDrawn="1"/>
        </p:nvCxnSpPr>
        <p:spPr>
          <a:xfrm rot="8100000">
            <a:off x="446104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1" name="Прямая соединительная линия 124"/>
          <p:cNvCxnSpPr/>
          <p:nvPr userDrawn="1"/>
        </p:nvCxnSpPr>
        <p:spPr>
          <a:xfrm rot="8100000">
            <a:off x="461654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2" name="Прямая соединительная линия 125"/>
          <p:cNvCxnSpPr/>
          <p:nvPr userDrawn="1"/>
        </p:nvCxnSpPr>
        <p:spPr>
          <a:xfrm rot="8100000">
            <a:off x="477205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3" name="Прямая соединительная линия 126"/>
          <p:cNvCxnSpPr/>
          <p:nvPr userDrawn="1"/>
        </p:nvCxnSpPr>
        <p:spPr>
          <a:xfrm rot="8100000">
            <a:off x="492755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4" name="Прямая соединительная линия 127"/>
          <p:cNvCxnSpPr/>
          <p:nvPr userDrawn="1"/>
        </p:nvCxnSpPr>
        <p:spPr>
          <a:xfrm rot="8100000">
            <a:off x="508305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5" name="Прямая соединительная линия 128"/>
          <p:cNvCxnSpPr/>
          <p:nvPr userDrawn="1"/>
        </p:nvCxnSpPr>
        <p:spPr>
          <a:xfrm rot="8100000">
            <a:off x="523856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6" name="Прямая соединительная линия 129"/>
          <p:cNvCxnSpPr/>
          <p:nvPr userDrawn="1"/>
        </p:nvCxnSpPr>
        <p:spPr>
          <a:xfrm rot="8100000">
            <a:off x="539406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7" name="Прямая соединительная линия 130"/>
          <p:cNvCxnSpPr/>
          <p:nvPr userDrawn="1"/>
        </p:nvCxnSpPr>
        <p:spPr>
          <a:xfrm rot="8100000">
            <a:off x="554957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8" name="Прямая соединительная линия 131"/>
          <p:cNvCxnSpPr/>
          <p:nvPr userDrawn="1"/>
        </p:nvCxnSpPr>
        <p:spPr>
          <a:xfrm rot="8100000">
            <a:off x="570507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9" name="Прямая соединительная линия 132"/>
          <p:cNvCxnSpPr/>
          <p:nvPr userDrawn="1"/>
        </p:nvCxnSpPr>
        <p:spPr>
          <a:xfrm rot="8100000">
            <a:off x="586058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0" name="Прямая соединительная линия 133"/>
          <p:cNvCxnSpPr/>
          <p:nvPr userDrawn="1"/>
        </p:nvCxnSpPr>
        <p:spPr>
          <a:xfrm rot="8100000">
            <a:off x="601608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1" name="Прямая соединительная линия 134"/>
          <p:cNvCxnSpPr/>
          <p:nvPr userDrawn="1"/>
        </p:nvCxnSpPr>
        <p:spPr>
          <a:xfrm rot="8100000">
            <a:off x="617159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2" name="Прямая соединительная линия 140"/>
          <p:cNvCxnSpPr/>
          <p:nvPr userDrawn="1"/>
        </p:nvCxnSpPr>
        <p:spPr>
          <a:xfrm rot="8100000">
            <a:off x="383902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3" name="Прямая соединительная линия 141"/>
          <p:cNvCxnSpPr/>
          <p:nvPr userDrawn="1"/>
        </p:nvCxnSpPr>
        <p:spPr>
          <a:xfrm rot="8100000">
            <a:off x="399452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4" name="Прямая соединительная линия 142"/>
          <p:cNvCxnSpPr/>
          <p:nvPr userDrawn="1"/>
        </p:nvCxnSpPr>
        <p:spPr>
          <a:xfrm rot="8100000">
            <a:off x="415003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5" name="Прямая соединительная линия 143"/>
          <p:cNvCxnSpPr/>
          <p:nvPr userDrawn="1"/>
        </p:nvCxnSpPr>
        <p:spPr>
          <a:xfrm rot="8100000">
            <a:off x="135094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6" name="Прямая соединительная линия 144"/>
          <p:cNvCxnSpPr/>
          <p:nvPr userDrawn="1"/>
        </p:nvCxnSpPr>
        <p:spPr>
          <a:xfrm rot="8100000">
            <a:off x="150645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7" name="Прямая соединительная линия 145"/>
          <p:cNvCxnSpPr/>
          <p:nvPr userDrawn="1"/>
        </p:nvCxnSpPr>
        <p:spPr>
          <a:xfrm rot="8100000">
            <a:off x="166195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8" name="Прямая соединительная линия 146"/>
          <p:cNvCxnSpPr/>
          <p:nvPr userDrawn="1"/>
        </p:nvCxnSpPr>
        <p:spPr>
          <a:xfrm rot="8100000">
            <a:off x="181746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9" name="Прямая соединительная линия 147"/>
          <p:cNvCxnSpPr/>
          <p:nvPr userDrawn="1"/>
        </p:nvCxnSpPr>
        <p:spPr>
          <a:xfrm rot="8100000">
            <a:off x="197296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0" name="Прямая соединительная линия 148"/>
          <p:cNvCxnSpPr/>
          <p:nvPr userDrawn="1"/>
        </p:nvCxnSpPr>
        <p:spPr>
          <a:xfrm rot="8100000">
            <a:off x="212847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1" name="Прямая соединительная линия 149"/>
          <p:cNvCxnSpPr/>
          <p:nvPr userDrawn="1"/>
        </p:nvCxnSpPr>
        <p:spPr>
          <a:xfrm rot="8100000">
            <a:off x="228397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2" name="Прямая соединительная линия 150"/>
          <p:cNvCxnSpPr/>
          <p:nvPr userDrawn="1"/>
        </p:nvCxnSpPr>
        <p:spPr>
          <a:xfrm rot="8100000">
            <a:off x="243948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3" name="Прямая соединительная линия 151"/>
          <p:cNvCxnSpPr/>
          <p:nvPr userDrawn="1"/>
        </p:nvCxnSpPr>
        <p:spPr>
          <a:xfrm rot="8100000">
            <a:off x="259498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4" name="Прямая соединительная линия 152"/>
          <p:cNvCxnSpPr/>
          <p:nvPr userDrawn="1"/>
        </p:nvCxnSpPr>
        <p:spPr>
          <a:xfrm rot="8100000">
            <a:off x="275048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5" name="Прямая соединительная линия 153"/>
          <p:cNvCxnSpPr/>
          <p:nvPr userDrawn="1"/>
        </p:nvCxnSpPr>
        <p:spPr>
          <a:xfrm rot="8100000">
            <a:off x="290599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6" name="Прямая соединительная линия 154"/>
          <p:cNvCxnSpPr/>
          <p:nvPr userDrawn="1"/>
        </p:nvCxnSpPr>
        <p:spPr>
          <a:xfrm rot="8100000">
            <a:off x="306149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7" name="Прямая соединительная линия 155"/>
          <p:cNvCxnSpPr/>
          <p:nvPr userDrawn="1"/>
        </p:nvCxnSpPr>
        <p:spPr>
          <a:xfrm rot="8100000">
            <a:off x="321700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8" name="Прямая соединительная линия 156"/>
          <p:cNvCxnSpPr/>
          <p:nvPr userDrawn="1"/>
        </p:nvCxnSpPr>
        <p:spPr>
          <a:xfrm rot="8100000">
            <a:off x="337250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9" name="Прямая соединительная линия 157"/>
          <p:cNvCxnSpPr/>
          <p:nvPr userDrawn="1"/>
        </p:nvCxnSpPr>
        <p:spPr>
          <a:xfrm rot="8100000">
            <a:off x="337250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0" name="Прямая соединительная линия 158"/>
          <p:cNvCxnSpPr/>
          <p:nvPr userDrawn="1"/>
        </p:nvCxnSpPr>
        <p:spPr>
          <a:xfrm rot="8100000">
            <a:off x="352801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1" name="Прямая соединительная линия 159"/>
          <p:cNvCxnSpPr/>
          <p:nvPr userDrawn="1"/>
        </p:nvCxnSpPr>
        <p:spPr>
          <a:xfrm rot="8100000">
            <a:off x="368351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2" name="Прямая соединительная линия 160"/>
          <p:cNvCxnSpPr/>
          <p:nvPr userDrawn="1"/>
        </p:nvCxnSpPr>
        <p:spPr>
          <a:xfrm rot="8100000">
            <a:off x="88443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3" name="Прямая соединительная линия 161"/>
          <p:cNvCxnSpPr/>
          <p:nvPr userDrawn="1"/>
        </p:nvCxnSpPr>
        <p:spPr>
          <a:xfrm rot="8100000">
            <a:off x="103993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4" name="Прямая соединительная линия 162"/>
          <p:cNvCxnSpPr/>
          <p:nvPr userDrawn="1"/>
        </p:nvCxnSpPr>
        <p:spPr>
          <a:xfrm rot="8100000">
            <a:off x="119544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5" name="Прямая соединительная линия 163"/>
          <p:cNvCxnSpPr/>
          <p:nvPr userDrawn="1"/>
        </p:nvCxnSpPr>
        <p:spPr>
          <a:xfrm rot="8100000">
            <a:off x="57342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6" name="Прямая соединительная линия 164"/>
          <p:cNvCxnSpPr/>
          <p:nvPr userDrawn="1"/>
        </p:nvCxnSpPr>
        <p:spPr>
          <a:xfrm rot="8100000">
            <a:off x="72892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648" name="Прямоугольник 15"/>
          <p:cNvSpPr/>
          <p:nvPr userDrawn="1"/>
        </p:nvSpPr>
        <p:spPr bwMode="auto">
          <a:xfrm>
            <a:off x="0" y="1184034"/>
            <a:ext cx="4665141" cy="3783724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9" name="Прямоугольник 20"/>
          <p:cNvSpPr/>
          <p:nvPr userDrawn="1"/>
        </p:nvSpPr>
        <p:spPr bwMode="auto">
          <a:xfrm>
            <a:off x="4665141" y="3791824"/>
            <a:ext cx="3197565" cy="1175935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6" name="Picture 3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78" y="5696644"/>
            <a:ext cx="2283975" cy="6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189177" y="3312333"/>
            <a:ext cx="4314438" cy="500502"/>
            <a:chOff x="1663" y="3104"/>
            <a:chExt cx="3109" cy="30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 smtClean="0">
                  <a:solidFill>
                    <a:schemeClr val="bg1"/>
                  </a:solidFill>
                </a:rPr>
                <a:t>Тип документа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 smtClean="0">
                  <a:solidFill>
                    <a:schemeClr val="bg1"/>
                  </a:solidFill>
                </a:rPr>
                <a:t>Дата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89177" y="1878548"/>
            <a:ext cx="4314437" cy="879278"/>
          </a:xfrm>
          <a:prstGeom prst="rect">
            <a:avLst/>
          </a:prstGeom>
        </p:spPr>
        <p:txBody>
          <a:bodyPr/>
          <a:lstStyle>
            <a:lvl1pPr>
              <a:defRPr sz="285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50" name="Прямоугольник 20"/>
          <p:cNvSpPr/>
          <p:nvPr userDrawn="1"/>
        </p:nvSpPr>
        <p:spPr bwMode="auto">
          <a:xfrm>
            <a:off x="9155339" y="-252680"/>
            <a:ext cx="2416810" cy="280863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2" name="Прямоугольник 20"/>
          <p:cNvSpPr/>
          <p:nvPr userDrawn="1"/>
        </p:nvSpPr>
        <p:spPr bwMode="auto">
          <a:xfrm>
            <a:off x="5540321" y="-252680"/>
            <a:ext cx="4180571" cy="24296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80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9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196976"/>
            <a:ext cx="4105276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8" y="1268414"/>
            <a:ext cx="4500562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464343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6F6AC7-6A2E-4365-8B35-833F381457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4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268414"/>
            <a:ext cx="4500562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6CCDF1-FF6E-4F92-9540-D8EE36BEB2E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04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68313" y="1268412"/>
            <a:ext cx="8675687" cy="460851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4"/>
            <a:ext cx="8353425" cy="216371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8A077-BE2C-4602-A237-68257AFC557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04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8" y="1268414"/>
            <a:ext cx="41052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EB2AEA-4A36-472D-912B-94EB0E07161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71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8" y="1268414"/>
            <a:ext cx="835342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02AFB2-7726-482C-9F35-42338035FF9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50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3" y="1268414"/>
            <a:ext cx="4032250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127E2E-7F00-48AD-8B36-8CB201EF924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87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196976"/>
            <a:ext cx="4105275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43439" y="1268413"/>
            <a:ext cx="4032250" cy="460700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464343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F21106-4B18-4F7E-A172-4E6BAFC72FB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2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3" y="1268414"/>
            <a:ext cx="82073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68CABF-6C9E-4E87-BA88-B2D21562FEE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90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Пользователь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40848D-33D6-4FC3-BC39-A8D89B3A1F1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8" name="Дата 2"/>
          <p:cNvSpPr>
            <a:spLocks noGrp="1"/>
          </p:cNvSpPr>
          <p:nvPr>
            <p:ph type="dt" sz="half" idx="12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25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7818678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" name="Прямоугольник 47"/>
          <p:cNvSpPr/>
          <p:nvPr userDrawn="1"/>
        </p:nvSpPr>
        <p:spPr>
          <a:xfrm>
            <a:off x="0" y="1184034"/>
            <a:ext cx="7862706" cy="3783724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lIns="93296" tIns="46648" rIns="93296" bIns="46648"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1" name="Прямая соединительная линия 27"/>
          <p:cNvCxnSpPr/>
          <p:nvPr userDrawn="1"/>
        </p:nvCxnSpPr>
        <p:spPr>
          <a:xfrm rot="8100000">
            <a:off x="429581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2" name="Прямая соединительная линия 28"/>
          <p:cNvCxnSpPr/>
          <p:nvPr userDrawn="1"/>
        </p:nvCxnSpPr>
        <p:spPr>
          <a:xfrm rot="8100000">
            <a:off x="445132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3" name="Прямая соединительная линия 30"/>
          <p:cNvCxnSpPr/>
          <p:nvPr userDrawn="1"/>
        </p:nvCxnSpPr>
        <p:spPr>
          <a:xfrm rot="8100000">
            <a:off x="460682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4" name="Прямая соединительная линия 31"/>
          <p:cNvCxnSpPr/>
          <p:nvPr userDrawn="1"/>
        </p:nvCxnSpPr>
        <p:spPr>
          <a:xfrm rot="8100000">
            <a:off x="476233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5" name="Прямая соединительная линия 32"/>
          <p:cNvCxnSpPr/>
          <p:nvPr userDrawn="1"/>
        </p:nvCxnSpPr>
        <p:spPr>
          <a:xfrm rot="8100000">
            <a:off x="491783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6" name="Прямая соединительная линия 33"/>
          <p:cNvCxnSpPr/>
          <p:nvPr userDrawn="1"/>
        </p:nvCxnSpPr>
        <p:spPr>
          <a:xfrm rot="8100000">
            <a:off x="507334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7" name="Прямая соединительная линия 35"/>
          <p:cNvCxnSpPr/>
          <p:nvPr userDrawn="1"/>
        </p:nvCxnSpPr>
        <p:spPr>
          <a:xfrm rot="8100000">
            <a:off x="522884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8" name="Прямая соединительная линия 36"/>
          <p:cNvCxnSpPr/>
          <p:nvPr userDrawn="1"/>
        </p:nvCxnSpPr>
        <p:spPr>
          <a:xfrm rot="8100000">
            <a:off x="538435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9" name="Прямая соединительная линия 37"/>
          <p:cNvCxnSpPr/>
          <p:nvPr userDrawn="1"/>
        </p:nvCxnSpPr>
        <p:spPr>
          <a:xfrm rot="8100000">
            <a:off x="553985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0" name="Прямая соединительная линия 38"/>
          <p:cNvCxnSpPr/>
          <p:nvPr userDrawn="1"/>
        </p:nvCxnSpPr>
        <p:spPr>
          <a:xfrm rot="8100000">
            <a:off x="569535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1" name="Прямая соединительная линия 39"/>
          <p:cNvCxnSpPr/>
          <p:nvPr userDrawn="1"/>
        </p:nvCxnSpPr>
        <p:spPr>
          <a:xfrm rot="8100000">
            <a:off x="585086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2" name="Прямая соединительная линия 40"/>
          <p:cNvCxnSpPr/>
          <p:nvPr userDrawn="1"/>
        </p:nvCxnSpPr>
        <p:spPr>
          <a:xfrm rot="8100000">
            <a:off x="600636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3" name="Прямая соединительная линия 41"/>
          <p:cNvCxnSpPr/>
          <p:nvPr userDrawn="1"/>
        </p:nvCxnSpPr>
        <p:spPr>
          <a:xfrm rot="8100000">
            <a:off x="616187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4" name="Прямая соединительная линия 21"/>
          <p:cNvCxnSpPr/>
          <p:nvPr userDrawn="1"/>
        </p:nvCxnSpPr>
        <p:spPr>
          <a:xfrm rot="8100000">
            <a:off x="382930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5" name="Прямая соединительная линия 22"/>
          <p:cNvCxnSpPr/>
          <p:nvPr userDrawn="1"/>
        </p:nvCxnSpPr>
        <p:spPr>
          <a:xfrm rot="8100000">
            <a:off x="398480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6" name="Прямая соединительная линия 25"/>
          <p:cNvCxnSpPr/>
          <p:nvPr userDrawn="1"/>
        </p:nvCxnSpPr>
        <p:spPr>
          <a:xfrm rot="8100000">
            <a:off x="414031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7" name="Прямая соединительная линия 75"/>
          <p:cNvCxnSpPr/>
          <p:nvPr userDrawn="1"/>
        </p:nvCxnSpPr>
        <p:spPr>
          <a:xfrm rot="8100000">
            <a:off x="134122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8" name="Прямая соединительная линия 76"/>
          <p:cNvCxnSpPr/>
          <p:nvPr userDrawn="1"/>
        </p:nvCxnSpPr>
        <p:spPr>
          <a:xfrm rot="8100000">
            <a:off x="149673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9" name="Прямая соединительная линия 77"/>
          <p:cNvCxnSpPr/>
          <p:nvPr userDrawn="1"/>
        </p:nvCxnSpPr>
        <p:spPr>
          <a:xfrm rot="8100000">
            <a:off x="165223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0" name="Прямая соединительная линия 78"/>
          <p:cNvCxnSpPr/>
          <p:nvPr userDrawn="1"/>
        </p:nvCxnSpPr>
        <p:spPr>
          <a:xfrm rot="8100000">
            <a:off x="180774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1" name="Прямая соединительная линия 79"/>
          <p:cNvCxnSpPr/>
          <p:nvPr userDrawn="1"/>
        </p:nvCxnSpPr>
        <p:spPr>
          <a:xfrm rot="8100000">
            <a:off x="196324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2" name="Прямая соединительная линия 80"/>
          <p:cNvCxnSpPr/>
          <p:nvPr userDrawn="1"/>
        </p:nvCxnSpPr>
        <p:spPr>
          <a:xfrm rot="8100000">
            <a:off x="211875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3" name="Прямая соединительная линия 81"/>
          <p:cNvCxnSpPr/>
          <p:nvPr userDrawn="1"/>
        </p:nvCxnSpPr>
        <p:spPr>
          <a:xfrm rot="8100000">
            <a:off x="227425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4" name="Прямая соединительная линия 82"/>
          <p:cNvCxnSpPr/>
          <p:nvPr userDrawn="1"/>
        </p:nvCxnSpPr>
        <p:spPr>
          <a:xfrm rot="8100000">
            <a:off x="242976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5" name="Прямая соединительная линия 83"/>
          <p:cNvCxnSpPr/>
          <p:nvPr userDrawn="1"/>
        </p:nvCxnSpPr>
        <p:spPr>
          <a:xfrm rot="8100000">
            <a:off x="258526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6" name="Прямая соединительная линия 84"/>
          <p:cNvCxnSpPr/>
          <p:nvPr userDrawn="1"/>
        </p:nvCxnSpPr>
        <p:spPr>
          <a:xfrm rot="8100000">
            <a:off x="274077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7" name="Прямая соединительная линия 85"/>
          <p:cNvCxnSpPr/>
          <p:nvPr userDrawn="1"/>
        </p:nvCxnSpPr>
        <p:spPr>
          <a:xfrm rot="8100000">
            <a:off x="289627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8" name="Прямая соединительная линия 86"/>
          <p:cNvCxnSpPr/>
          <p:nvPr userDrawn="1"/>
        </p:nvCxnSpPr>
        <p:spPr>
          <a:xfrm rot="8100000">
            <a:off x="305177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9" name="Прямая соединительная линия 87"/>
          <p:cNvCxnSpPr/>
          <p:nvPr userDrawn="1"/>
        </p:nvCxnSpPr>
        <p:spPr>
          <a:xfrm rot="8100000">
            <a:off x="320728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0" name="Прямая соединительная линия 88"/>
          <p:cNvCxnSpPr/>
          <p:nvPr userDrawn="1"/>
        </p:nvCxnSpPr>
        <p:spPr>
          <a:xfrm rot="8100000">
            <a:off x="336278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1" name="Прямая соединительная линия 89"/>
          <p:cNvCxnSpPr/>
          <p:nvPr userDrawn="1"/>
        </p:nvCxnSpPr>
        <p:spPr>
          <a:xfrm rot="8100000">
            <a:off x="336278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2" name="Прямая соединительная линия 90"/>
          <p:cNvCxnSpPr/>
          <p:nvPr userDrawn="1"/>
        </p:nvCxnSpPr>
        <p:spPr>
          <a:xfrm rot="8100000">
            <a:off x="351829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3" name="Прямая соединительная линия 91"/>
          <p:cNvCxnSpPr/>
          <p:nvPr userDrawn="1"/>
        </p:nvCxnSpPr>
        <p:spPr>
          <a:xfrm rot="8100000">
            <a:off x="367379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4" name="Прямая соединительная линия 93"/>
          <p:cNvCxnSpPr/>
          <p:nvPr userDrawn="1"/>
        </p:nvCxnSpPr>
        <p:spPr>
          <a:xfrm rot="8100000">
            <a:off x="87471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5" name="Прямая соединительная линия 94"/>
          <p:cNvCxnSpPr/>
          <p:nvPr userDrawn="1"/>
        </p:nvCxnSpPr>
        <p:spPr>
          <a:xfrm rot="8100000">
            <a:off x="103021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6" name="Прямая соединительная линия 95"/>
          <p:cNvCxnSpPr/>
          <p:nvPr userDrawn="1"/>
        </p:nvCxnSpPr>
        <p:spPr>
          <a:xfrm rot="8100000">
            <a:off x="118572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7" name="Прямая соединительная линия 101"/>
          <p:cNvCxnSpPr/>
          <p:nvPr userDrawn="1"/>
        </p:nvCxnSpPr>
        <p:spPr>
          <a:xfrm rot="8100000">
            <a:off x="56370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8" name="Прямая соединительная линия 102"/>
          <p:cNvCxnSpPr/>
          <p:nvPr userDrawn="1"/>
        </p:nvCxnSpPr>
        <p:spPr>
          <a:xfrm rot="8100000">
            <a:off x="71920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9" name="Прямая соединительная линия 122"/>
          <p:cNvCxnSpPr/>
          <p:nvPr userDrawn="1"/>
        </p:nvCxnSpPr>
        <p:spPr>
          <a:xfrm rot="8100000">
            <a:off x="430553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0" name="Прямая соединительная линия 123"/>
          <p:cNvCxnSpPr/>
          <p:nvPr userDrawn="1"/>
        </p:nvCxnSpPr>
        <p:spPr>
          <a:xfrm rot="8100000">
            <a:off x="446104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1" name="Прямая соединительная линия 124"/>
          <p:cNvCxnSpPr/>
          <p:nvPr userDrawn="1"/>
        </p:nvCxnSpPr>
        <p:spPr>
          <a:xfrm rot="8100000">
            <a:off x="461654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2" name="Прямая соединительная линия 125"/>
          <p:cNvCxnSpPr/>
          <p:nvPr userDrawn="1"/>
        </p:nvCxnSpPr>
        <p:spPr>
          <a:xfrm rot="8100000">
            <a:off x="477205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3" name="Прямая соединительная линия 126"/>
          <p:cNvCxnSpPr/>
          <p:nvPr userDrawn="1"/>
        </p:nvCxnSpPr>
        <p:spPr>
          <a:xfrm rot="8100000">
            <a:off x="492755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4" name="Прямая соединительная линия 127"/>
          <p:cNvCxnSpPr/>
          <p:nvPr userDrawn="1"/>
        </p:nvCxnSpPr>
        <p:spPr>
          <a:xfrm rot="8100000">
            <a:off x="508305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5" name="Прямая соединительная линия 128"/>
          <p:cNvCxnSpPr/>
          <p:nvPr userDrawn="1"/>
        </p:nvCxnSpPr>
        <p:spPr>
          <a:xfrm rot="8100000">
            <a:off x="523856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6" name="Прямая соединительная линия 129"/>
          <p:cNvCxnSpPr/>
          <p:nvPr userDrawn="1"/>
        </p:nvCxnSpPr>
        <p:spPr>
          <a:xfrm rot="8100000">
            <a:off x="539406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7" name="Прямая соединительная линия 130"/>
          <p:cNvCxnSpPr/>
          <p:nvPr userDrawn="1"/>
        </p:nvCxnSpPr>
        <p:spPr>
          <a:xfrm rot="8100000">
            <a:off x="554957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8" name="Прямая соединительная линия 131"/>
          <p:cNvCxnSpPr/>
          <p:nvPr userDrawn="1"/>
        </p:nvCxnSpPr>
        <p:spPr>
          <a:xfrm rot="8100000">
            <a:off x="570507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9" name="Прямая соединительная линия 132"/>
          <p:cNvCxnSpPr/>
          <p:nvPr userDrawn="1"/>
        </p:nvCxnSpPr>
        <p:spPr>
          <a:xfrm rot="8100000">
            <a:off x="586058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0" name="Прямая соединительная линия 133"/>
          <p:cNvCxnSpPr/>
          <p:nvPr userDrawn="1"/>
        </p:nvCxnSpPr>
        <p:spPr>
          <a:xfrm rot="8100000">
            <a:off x="601608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1" name="Прямая соединительная линия 134"/>
          <p:cNvCxnSpPr/>
          <p:nvPr userDrawn="1"/>
        </p:nvCxnSpPr>
        <p:spPr>
          <a:xfrm rot="8100000">
            <a:off x="617159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2" name="Прямая соединительная линия 140"/>
          <p:cNvCxnSpPr/>
          <p:nvPr userDrawn="1"/>
        </p:nvCxnSpPr>
        <p:spPr>
          <a:xfrm rot="8100000">
            <a:off x="383902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3" name="Прямая соединительная линия 141"/>
          <p:cNvCxnSpPr/>
          <p:nvPr userDrawn="1"/>
        </p:nvCxnSpPr>
        <p:spPr>
          <a:xfrm rot="8100000">
            <a:off x="399452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4" name="Прямая соединительная линия 142"/>
          <p:cNvCxnSpPr/>
          <p:nvPr userDrawn="1"/>
        </p:nvCxnSpPr>
        <p:spPr>
          <a:xfrm rot="8100000">
            <a:off x="415003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5" name="Прямая соединительная линия 143"/>
          <p:cNvCxnSpPr/>
          <p:nvPr userDrawn="1"/>
        </p:nvCxnSpPr>
        <p:spPr>
          <a:xfrm rot="8100000">
            <a:off x="135094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6" name="Прямая соединительная линия 144"/>
          <p:cNvCxnSpPr/>
          <p:nvPr userDrawn="1"/>
        </p:nvCxnSpPr>
        <p:spPr>
          <a:xfrm rot="8100000">
            <a:off x="150645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7" name="Прямая соединительная линия 145"/>
          <p:cNvCxnSpPr/>
          <p:nvPr userDrawn="1"/>
        </p:nvCxnSpPr>
        <p:spPr>
          <a:xfrm rot="8100000">
            <a:off x="166195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8" name="Прямая соединительная линия 146"/>
          <p:cNvCxnSpPr/>
          <p:nvPr userDrawn="1"/>
        </p:nvCxnSpPr>
        <p:spPr>
          <a:xfrm rot="8100000">
            <a:off x="181746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9" name="Прямая соединительная линия 147"/>
          <p:cNvCxnSpPr/>
          <p:nvPr userDrawn="1"/>
        </p:nvCxnSpPr>
        <p:spPr>
          <a:xfrm rot="8100000">
            <a:off x="197296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0" name="Прямая соединительная линия 148"/>
          <p:cNvCxnSpPr/>
          <p:nvPr userDrawn="1"/>
        </p:nvCxnSpPr>
        <p:spPr>
          <a:xfrm rot="8100000">
            <a:off x="212847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1" name="Прямая соединительная линия 149"/>
          <p:cNvCxnSpPr/>
          <p:nvPr userDrawn="1"/>
        </p:nvCxnSpPr>
        <p:spPr>
          <a:xfrm rot="8100000">
            <a:off x="228397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2" name="Прямая соединительная линия 150"/>
          <p:cNvCxnSpPr/>
          <p:nvPr userDrawn="1"/>
        </p:nvCxnSpPr>
        <p:spPr>
          <a:xfrm rot="8100000">
            <a:off x="243948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3" name="Прямая соединительная линия 151"/>
          <p:cNvCxnSpPr/>
          <p:nvPr userDrawn="1"/>
        </p:nvCxnSpPr>
        <p:spPr>
          <a:xfrm rot="8100000">
            <a:off x="259498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4" name="Прямая соединительная линия 152"/>
          <p:cNvCxnSpPr/>
          <p:nvPr userDrawn="1"/>
        </p:nvCxnSpPr>
        <p:spPr>
          <a:xfrm rot="8100000">
            <a:off x="275048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5" name="Прямая соединительная линия 153"/>
          <p:cNvCxnSpPr/>
          <p:nvPr userDrawn="1"/>
        </p:nvCxnSpPr>
        <p:spPr>
          <a:xfrm rot="8100000">
            <a:off x="290599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6" name="Прямая соединительная линия 154"/>
          <p:cNvCxnSpPr/>
          <p:nvPr userDrawn="1"/>
        </p:nvCxnSpPr>
        <p:spPr>
          <a:xfrm rot="8100000">
            <a:off x="306149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7" name="Прямая соединительная линия 155"/>
          <p:cNvCxnSpPr/>
          <p:nvPr userDrawn="1"/>
        </p:nvCxnSpPr>
        <p:spPr>
          <a:xfrm rot="8100000">
            <a:off x="321700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8" name="Прямая соединительная линия 156"/>
          <p:cNvCxnSpPr/>
          <p:nvPr userDrawn="1"/>
        </p:nvCxnSpPr>
        <p:spPr>
          <a:xfrm rot="8100000">
            <a:off x="337250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9" name="Прямая соединительная линия 157"/>
          <p:cNvCxnSpPr/>
          <p:nvPr userDrawn="1"/>
        </p:nvCxnSpPr>
        <p:spPr>
          <a:xfrm rot="8100000">
            <a:off x="337250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0" name="Прямая соединительная линия 158"/>
          <p:cNvCxnSpPr/>
          <p:nvPr userDrawn="1"/>
        </p:nvCxnSpPr>
        <p:spPr>
          <a:xfrm rot="8100000">
            <a:off x="352801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1" name="Прямая соединительная линия 159"/>
          <p:cNvCxnSpPr/>
          <p:nvPr userDrawn="1"/>
        </p:nvCxnSpPr>
        <p:spPr>
          <a:xfrm rot="8100000">
            <a:off x="368351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2" name="Прямая соединительная линия 160"/>
          <p:cNvCxnSpPr/>
          <p:nvPr userDrawn="1"/>
        </p:nvCxnSpPr>
        <p:spPr>
          <a:xfrm rot="8100000">
            <a:off x="88443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3" name="Прямая соединительная линия 161"/>
          <p:cNvCxnSpPr/>
          <p:nvPr userDrawn="1"/>
        </p:nvCxnSpPr>
        <p:spPr>
          <a:xfrm rot="8100000">
            <a:off x="103993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4" name="Прямая соединительная линия 162"/>
          <p:cNvCxnSpPr/>
          <p:nvPr userDrawn="1"/>
        </p:nvCxnSpPr>
        <p:spPr>
          <a:xfrm rot="8100000">
            <a:off x="119544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5" name="Прямая соединительная линия 163"/>
          <p:cNvCxnSpPr/>
          <p:nvPr userDrawn="1"/>
        </p:nvCxnSpPr>
        <p:spPr>
          <a:xfrm rot="8100000">
            <a:off x="57342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6" name="Прямая соединительная линия 164"/>
          <p:cNvCxnSpPr/>
          <p:nvPr userDrawn="1"/>
        </p:nvCxnSpPr>
        <p:spPr>
          <a:xfrm rot="8100000">
            <a:off x="72892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648" name="Прямоугольник 15"/>
          <p:cNvSpPr/>
          <p:nvPr userDrawn="1"/>
        </p:nvSpPr>
        <p:spPr bwMode="auto">
          <a:xfrm>
            <a:off x="0" y="1184034"/>
            <a:ext cx="4665141" cy="3783724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lIns="93296" tIns="46648" rIns="93296" bIns="46648"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9" name="Прямоугольник 20"/>
          <p:cNvSpPr/>
          <p:nvPr userDrawn="1"/>
        </p:nvSpPr>
        <p:spPr bwMode="auto">
          <a:xfrm>
            <a:off x="4665141" y="3791824"/>
            <a:ext cx="3197565" cy="1175935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lIns="93296" tIns="46648" rIns="93296" bIns="46648"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6" name="Picture 3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78" y="5696644"/>
            <a:ext cx="2283975" cy="6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189177" y="3315572"/>
            <a:ext cx="4314438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chemeClr val="bg1"/>
                  </a:solidFill>
                </a:rPr>
                <a:t>Тип документа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chemeClr val="bg1"/>
                  </a:solidFill>
                </a:rPr>
                <a:t>Дата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89177" y="1878548"/>
            <a:ext cx="4314437" cy="879278"/>
          </a:xfrm>
          <a:prstGeom prst="rect">
            <a:avLst/>
          </a:prstGeo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50" name="Прямоугольник 20"/>
          <p:cNvSpPr/>
          <p:nvPr userDrawn="1"/>
        </p:nvSpPr>
        <p:spPr bwMode="auto">
          <a:xfrm>
            <a:off x="9155339" y="-252680"/>
            <a:ext cx="2416810" cy="280863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3296" tIns="46648" rIns="93296" bIns="46648"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2" name="Прямоугольник 20"/>
          <p:cNvSpPr/>
          <p:nvPr userDrawn="1"/>
        </p:nvSpPr>
        <p:spPr bwMode="auto">
          <a:xfrm>
            <a:off x="5540321" y="-252680"/>
            <a:ext cx="4180571" cy="24296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93296" tIns="46648" rIns="93296" bIns="46648"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0285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2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6" y="847725"/>
            <a:ext cx="9135084" cy="56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7967" y="194932"/>
            <a:ext cx="7306361" cy="533400"/>
          </a:xfrm>
        </p:spPr>
        <p:txBody>
          <a:bodyPr>
            <a:normAutofit/>
          </a:bodyPr>
          <a:lstStyle>
            <a:lvl1pPr algn="just"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783266"/>
            <a:ext cx="8610600" cy="0"/>
          </a:xfrm>
          <a:prstGeom prst="line">
            <a:avLst/>
          </a:prstGeom>
          <a:ln w="6350">
            <a:solidFill>
              <a:srgbClr val="F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lIns="91432" tIns="45716" rIns="91432" bIns="45716"/>
          <a:lstStyle>
            <a:lvl1pPr algn="r">
              <a:defRPr sz="2000" b="0">
                <a:solidFill>
                  <a:schemeClr val="accent6">
                    <a:lumMod val="10000"/>
                  </a:schemeClr>
                </a:solidFill>
                <a:latin typeface="EYInterstate Light" pitchFamily="2" charset="0"/>
              </a:defRPr>
            </a:lvl1pPr>
          </a:lstStyle>
          <a:p>
            <a:fld id="{F320CE1A-6FA0-45EC-9DF6-AB739A286A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1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28600" y="118732"/>
            <a:ext cx="86106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24600"/>
            <a:ext cx="2133600" cy="365125"/>
          </a:xfrm>
          <a:prstGeom prst="rect">
            <a:avLst/>
          </a:prstGeom>
        </p:spPr>
        <p:txBody>
          <a:bodyPr lIns="91432" tIns="45716" rIns="91432" bIns="45716"/>
          <a:lstStyle>
            <a:lvl1pPr algn="r">
              <a:defRPr sz="2000" b="1">
                <a:solidFill>
                  <a:srgbClr val="FFE600"/>
                </a:solidFill>
                <a:latin typeface="EYInterstate Light" pitchFamily="2" charset="0"/>
              </a:defRPr>
            </a:lvl1pPr>
          </a:lstStyle>
          <a:p>
            <a:fld id="{F320CE1A-6FA0-45EC-9DF6-AB739A286A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118732"/>
            <a:ext cx="89154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7966" y="86833"/>
            <a:ext cx="8926033" cy="901998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28600" y="988831"/>
            <a:ext cx="8915400" cy="0"/>
          </a:xfrm>
          <a:prstGeom prst="line">
            <a:avLst/>
          </a:prstGeom>
          <a:ln w="6350">
            <a:solidFill>
              <a:srgbClr val="F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91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defTabSz="9143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3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Calibri"/>
                <a:cs typeface="Arial" charset="0"/>
              </a:rPr>
              <a:t>Page </a:t>
            </a:r>
            <a:fld id="{D72C9FC9-99EE-46DE-9DB1-BA47F238353E}" type="slidenum">
              <a:rPr lang="en-US" sz="1100">
                <a:solidFill>
                  <a:srgbClr val="000000"/>
                </a:solidFill>
                <a:latin typeface="Calibri"/>
                <a:cs typeface="Arial" charset="0"/>
              </a:rPr>
              <a:pPr defTabSz="91431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defTabSz="9143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981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lIns="91432" tIns="45716" rIns="91432" bIns="45716"/>
          <a:lstStyle>
            <a:lvl1pPr algn="r">
              <a:defRPr sz="2000" b="1">
                <a:solidFill>
                  <a:srgbClr val="FFC000"/>
                </a:solidFill>
                <a:latin typeface="EYInterstate Light" pitchFamily="2" charset="0"/>
              </a:defRPr>
            </a:lvl1pPr>
          </a:lstStyle>
          <a:p>
            <a:fld id="{F320CE1A-6FA0-45EC-9DF6-AB739A286A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967" y="194932"/>
            <a:ext cx="86868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00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613"/>
            <a:ext cx="41005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71550" y="2565400"/>
            <a:ext cx="4537075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078287"/>
            <a:ext cx="4537075" cy="143827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345179-F600-478B-AE0C-0FFB3F52B3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322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7"/>
          <p:cNvSpPr/>
          <p:nvPr/>
        </p:nvSpPr>
        <p:spPr>
          <a:xfrm>
            <a:off x="0" y="1160463"/>
            <a:ext cx="7705725" cy="3708400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27"/>
          <p:cNvCxnSpPr/>
          <p:nvPr/>
        </p:nvCxnSpPr>
        <p:spPr>
          <a:xfrm rot="8100000">
            <a:off x="42100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8"/>
          <p:cNvCxnSpPr/>
          <p:nvPr/>
        </p:nvCxnSpPr>
        <p:spPr>
          <a:xfrm rot="8100000">
            <a:off x="43624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0"/>
          <p:cNvCxnSpPr/>
          <p:nvPr/>
        </p:nvCxnSpPr>
        <p:spPr>
          <a:xfrm rot="8100000">
            <a:off x="45148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31"/>
          <p:cNvCxnSpPr/>
          <p:nvPr/>
        </p:nvCxnSpPr>
        <p:spPr>
          <a:xfrm rot="8100000">
            <a:off x="46672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32"/>
          <p:cNvCxnSpPr/>
          <p:nvPr/>
        </p:nvCxnSpPr>
        <p:spPr>
          <a:xfrm rot="8100000">
            <a:off x="48196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33"/>
          <p:cNvCxnSpPr/>
          <p:nvPr/>
        </p:nvCxnSpPr>
        <p:spPr>
          <a:xfrm rot="8100000">
            <a:off x="49720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35"/>
          <p:cNvCxnSpPr/>
          <p:nvPr/>
        </p:nvCxnSpPr>
        <p:spPr>
          <a:xfrm rot="8100000">
            <a:off x="51244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36"/>
          <p:cNvCxnSpPr/>
          <p:nvPr/>
        </p:nvCxnSpPr>
        <p:spPr>
          <a:xfrm rot="8100000">
            <a:off x="52768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37"/>
          <p:cNvCxnSpPr/>
          <p:nvPr/>
        </p:nvCxnSpPr>
        <p:spPr>
          <a:xfrm rot="8100000">
            <a:off x="54292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38"/>
          <p:cNvCxnSpPr/>
          <p:nvPr/>
        </p:nvCxnSpPr>
        <p:spPr>
          <a:xfrm rot="8100000">
            <a:off x="55816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39"/>
          <p:cNvCxnSpPr/>
          <p:nvPr/>
        </p:nvCxnSpPr>
        <p:spPr>
          <a:xfrm rot="8100000">
            <a:off x="57340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40"/>
          <p:cNvCxnSpPr/>
          <p:nvPr/>
        </p:nvCxnSpPr>
        <p:spPr>
          <a:xfrm rot="8100000">
            <a:off x="58864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41"/>
          <p:cNvCxnSpPr/>
          <p:nvPr/>
        </p:nvCxnSpPr>
        <p:spPr>
          <a:xfrm rot="8100000">
            <a:off x="60388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21"/>
          <p:cNvCxnSpPr/>
          <p:nvPr/>
        </p:nvCxnSpPr>
        <p:spPr>
          <a:xfrm rot="8100000">
            <a:off x="37528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22"/>
          <p:cNvCxnSpPr/>
          <p:nvPr/>
        </p:nvCxnSpPr>
        <p:spPr>
          <a:xfrm rot="8100000">
            <a:off x="39052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5"/>
          <p:cNvCxnSpPr/>
          <p:nvPr/>
        </p:nvCxnSpPr>
        <p:spPr>
          <a:xfrm rot="8100000">
            <a:off x="40576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75"/>
          <p:cNvCxnSpPr/>
          <p:nvPr/>
        </p:nvCxnSpPr>
        <p:spPr>
          <a:xfrm rot="8100000">
            <a:off x="13144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76"/>
          <p:cNvCxnSpPr/>
          <p:nvPr/>
        </p:nvCxnSpPr>
        <p:spPr>
          <a:xfrm rot="8100000">
            <a:off x="14668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77"/>
          <p:cNvCxnSpPr/>
          <p:nvPr/>
        </p:nvCxnSpPr>
        <p:spPr>
          <a:xfrm rot="8100000">
            <a:off x="16192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78"/>
          <p:cNvCxnSpPr/>
          <p:nvPr/>
        </p:nvCxnSpPr>
        <p:spPr>
          <a:xfrm rot="8100000">
            <a:off x="17716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79"/>
          <p:cNvCxnSpPr/>
          <p:nvPr/>
        </p:nvCxnSpPr>
        <p:spPr>
          <a:xfrm rot="8100000">
            <a:off x="19240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81"/>
          <p:cNvCxnSpPr/>
          <p:nvPr/>
        </p:nvCxnSpPr>
        <p:spPr>
          <a:xfrm rot="8100000">
            <a:off x="22288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80"/>
          <p:cNvCxnSpPr/>
          <p:nvPr/>
        </p:nvCxnSpPr>
        <p:spPr>
          <a:xfrm rot="8100000">
            <a:off x="20764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82"/>
          <p:cNvCxnSpPr/>
          <p:nvPr/>
        </p:nvCxnSpPr>
        <p:spPr>
          <a:xfrm rot="8100000">
            <a:off x="23812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83"/>
          <p:cNvCxnSpPr/>
          <p:nvPr/>
        </p:nvCxnSpPr>
        <p:spPr>
          <a:xfrm rot="8100000">
            <a:off x="25336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84"/>
          <p:cNvCxnSpPr/>
          <p:nvPr/>
        </p:nvCxnSpPr>
        <p:spPr>
          <a:xfrm rot="8100000">
            <a:off x="26860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85"/>
          <p:cNvCxnSpPr/>
          <p:nvPr/>
        </p:nvCxnSpPr>
        <p:spPr>
          <a:xfrm rot="8100000">
            <a:off x="28384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86"/>
          <p:cNvCxnSpPr/>
          <p:nvPr/>
        </p:nvCxnSpPr>
        <p:spPr>
          <a:xfrm rot="8100000">
            <a:off x="29908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87"/>
          <p:cNvCxnSpPr/>
          <p:nvPr/>
        </p:nvCxnSpPr>
        <p:spPr>
          <a:xfrm rot="8100000">
            <a:off x="31432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88"/>
          <p:cNvCxnSpPr/>
          <p:nvPr/>
        </p:nvCxnSpPr>
        <p:spPr>
          <a:xfrm rot="8100000">
            <a:off x="3295650" y="2184400"/>
            <a:ext cx="6191250" cy="0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89"/>
          <p:cNvCxnSpPr/>
          <p:nvPr/>
        </p:nvCxnSpPr>
        <p:spPr>
          <a:xfrm rot="8100000">
            <a:off x="32956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90"/>
          <p:cNvCxnSpPr/>
          <p:nvPr/>
        </p:nvCxnSpPr>
        <p:spPr>
          <a:xfrm rot="8100000">
            <a:off x="34480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91"/>
          <p:cNvCxnSpPr/>
          <p:nvPr/>
        </p:nvCxnSpPr>
        <p:spPr>
          <a:xfrm rot="8100000">
            <a:off x="36004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93"/>
          <p:cNvCxnSpPr/>
          <p:nvPr/>
        </p:nvCxnSpPr>
        <p:spPr>
          <a:xfrm rot="8100000">
            <a:off x="8572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94"/>
          <p:cNvCxnSpPr/>
          <p:nvPr/>
        </p:nvCxnSpPr>
        <p:spPr>
          <a:xfrm rot="8100000">
            <a:off x="10096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95"/>
          <p:cNvCxnSpPr/>
          <p:nvPr/>
        </p:nvCxnSpPr>
        <p:spPr>
          <a:xfrm rot="8100000">
            <a:off x="11620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101"/>
          <p:cNvCxnSpPr/>
          <p:nvPr/>
        </p:nvCxnSpPr>
        <p:spPr>
          <a:xfrm rot="8100000">
            <a:off x="5524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102"/>
          <p:cNvCxnSpPr/>
          <p:nvPr/>
        </p:nvCxnSpPr>
        <p:spPr>
          <a:xfrm rot="8100000">
            <a:off x="704850" y="2184400"/>
            <a:ext cx="6191250" cy="0"/>
          </a:xfrm>
          <a:prstGeom prst="line">
            <a:avLst/>
          </a:prstGeom>
          <a:ln w="25400" cap="sq">
            <a:solidFill>
              <a:srgbClr val="43B02A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5"/>
          <p:cNvGrpSpPr>
            <a:grpSpLocks/>
          </p:cNvGrpSpPr>
          <p:nvPr/>
        </p:nvGrpSpPr>
        <p:grpSpPr bwMode="auto">
          <a:xfrm>
            <a:off x="5133975" y="2190750"/>
            <a:ext cx="7105650" cy="0"/>
            <a:chOff x="5133975" y="2190750"/>
            <a:chExt cx="7105650" cy="0"/>
          </a:xfrm>
        </p:grpSpPr>
        <p:cxnSp>
          <p:nvCxnSpPr>
            <p:cNvPr id="45" name="Прямая соединительная линия 128"/>
            <p:cNvCxnSpPr/>
            <p:nvPr/>
          </p:nvCxnSpPr>
          <p:spPr>
            <a:xfrm rot="8100000">
              <a:off x="51339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129"/>
            <p:cNvCxnSpPr/>
            <p:nvPr/>
          </p:nvCxnSpPr>
          <p:spPr>
            <a:xfrm rot="8100000">
              <a:off x="52863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130"/>
            <p:cNvCxnSpPr/>
            <p:nvPr/>
          </p:nvCxnSpPr>
          <p:spPr>
            <a:xfrm rot="8100000">
              <a:off x="54387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131"/>
            <p:cNvCxnSpPr/>
            <p:nvPr/>
          </p:nvCxnSpPr>
          <p:spPr>
            <a:xfrm rot="8100000">
              <a:off x="55911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132"/>
            <p:cNvCxnSpPr/>
            <p:nvPr/>
          </p:nvCxnSpPr>
          <p:spPr>
            <a:xfrm rot="8100000">
              <a:off x="57435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133"/>
            <p:cNvCxnSpPr/>
            <p:nvPr/>
          </p:nvCxnSpPr>
          <p:spPr>
            <a:xfrm rot="8100000">
              <a:off x="58959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134"/>
            <p:cNvCxnSpPr/>
            <p:nvPr/>
          </p:nvCxnSpPr>
          <p:spPr>
            <a:xfrm rot="8100000">
              <a:off x="60483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3"/>
          <p:cNvGrpSpPr>
            <a:grpSpLocks/>
          </p:cNvGrpSpPr>
          <p:nvPr/>
        </p:nvGrpSpPr>
        <p:grpSpPr bwMode="auto">
          <a:xfrm>
            <a:off x="561975" y="2190750"/>
            <a:ext cx="9391650" cy="0"/>
            <a:chOff x="561975" y="2190750"/>
            <a:chExt cx="9391650" cy="0"/>
          </a:xfrm>
        </p:grpSpPr>
        <p:cxnSp>
          <p:nvCxnSpPr>
            <p:cNvPr id="53" name="Прямая соединительная линия 140"/>
            <p:cNvCxnSpPr/>
            <p:nvPr/>
          </p:nvCxnSpPr>
          <p:spPr>
            <a:xfrm rot="8100000">
              <a:off x="37623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143"/>
            <p:cNvCxnSpPr/>
            <p:nvPr/>
          </p:nvCxnSpPr>
          <p:spPr>
            <a:xfrm rot="8100000">
              <a:off x="13239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144"/>
            <p:cNvCxnSpPr/>
            <p:nvPr/>
          </p:nvCxnSpPr>
          <p:spPr>
            <a:xfrm rot="8100000">
              <a:off x="14763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145"/>
            <p:cNvCxnSpPr/>
            <p:nvPr/>
          </p:nvCxnSpPr>
          <p:spPr>
            <a:xfrm rot="8100000">
              <a:off x="16287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146"/>
            <p:cNvCxnSpPr/>
            <p:nvPr/>
          </p:nvCxnSpPr>
          <p:spPr>
            <a:xfrm rot="8100000">
              <a:off x="17811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147"/>
            <p:cNvCxnSpPr/>
            <p:nvPr/>
          </p:nvCxnSpPr>
          <p:spPr>
            <a:xfrm rot="8100000">
              <a:off x="19335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148"/>
            <p:cNvCxnSpPr/>
            <p:nvPr/>
          </p:nvCxnSpPr>
          <p:spPr>
            <a:xfrm rot="8100000">
              <a:off x="20859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149"/>
            <p:cNvCxnSpPr/>
            <p:nvPr/>
          </p:nvCxnSpPr>
          <p:spPr>
            <a:xfrm rot="8100000">
              <a:off x="22383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150"/>
            <p:cNvCxnSpPr/>
            <p:nvPr/>
          </p:nvCxnSpPr>
          <p:spPr>
            <a:xfrm rot="8100000">
              <a:off x="23907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151"/>
            <p:cNvCxnSpPr/>
            <p:nvPr/>
          </p:nvCxnSpPr>
          <p:spPr>
            <a:xfrm rot="8100000">
              <a:off x="25431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152"/>
            <p:cNvCxnSpPr/>
            <p:nvPr/>
          </p:nvCxnSpPr>
          <p:spPr>
            <a:xfrm rot="8100000">
              <a:off x="26955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153"/>
            <p:cNvCxnSpPr/>
            <p:nvPr/>
          </p:nvCxnSpPr>
          <p:spPr>
            <a:xfrm rot="8100000">
              <a:off x="28479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154"/>
            <p:cNvCxnSpPr/>
            <p:nvPr/>
          </p:nvCxnSpPr>
          <p:spPr>
            <a:xfrm rot="8100000">
              <a:off x="30003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155"/>
            <p:cNvCxnSpPr/>
            <p:nvPr/>
          </p:nvCxnSpPr>
          <p:spPr>
            <a:xfrm rot="8100000">
              <a:off x="31527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158"/>
            <p:cNvCxnSpPr/>
            <p:nvPr/>
          </p:nvCxnSpPr>
          <p:spPr>
            <a:xfrm rot="8100000">
              <a:off x="34575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159"/>
            <p:cNvCxnSpPr/>
            <p:nvPr/>
          </p:nvCxnSpPr>
          <p:spPr>
            <a:xfrm rot="8100000">
              <a:off x="36099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160"/>
            <p:cNvCxnSpPr/>
            <p:nvPr/>
          </p:nvCxnSpPr>
          <p:spPr>
            <a:xfrm rot="8100000">
              <a:off x="8667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161"/>
            <p:cNvCxnSpPr/>
            <p:nvPr/>
          </p:nvCxnSpPr>
          <p:spPr>
            <a:xfrm rot="8100000">
              <a:off x="10191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162"/>
            <p:cNvCxnSpPr/>
            <p:nvPr/>
          </p:nvCxnSpPr>
          <p:spPr>
            <a:xfrm rot="8100000">
              <a:off x="11715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163"/>
            <p:cNvCxnSpPr/>
            <p:nvPr/>
          </p:nvCxnSpPr>
          <p:spPr>
            <a:xfrm rot="8100000">
              <a:off x="5619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164"/>
            <p:cNvCxnSpPr/>
            <p:nvPr/>
          </p:nvCxnSpPr>
          <p:spPr>
            <a:xfrm rot="8100000">
              <a:off x="7143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75"/>
          <p:cNvGrpSpPr>
            <a:grpSpLocks/>
          </p:cNvGrpSpPr>
          <p:nvPr/>
        </p:nvGrpSpPr>
        <p:grpSpPr bwMode="auto">
          <a:xfrm>
            <a:off x="3914775" y="2190750"/>
            <a:ext cx="7258050" cy="0"/>
            <a:chOff x="3914775" y="2190750"/>
            <a:chExt cx="7258050" cy="0"/>
          </a:xfrm>
        </p:grpSpPr>
        <p:cxnSp>
          <p:nvCxnSpPr>
            <p:cNvPr id="75" name="Прямая соединительная линия 122"/>
            <p:cNvCxnSpPr/>
            <p:nvPr/>
          </p:nvCxnSpPr>
          <p:spPr>
            <a:xfrm rot="8100000">
              <a:off x="42195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123"/>
            <p:cNvCxnSpPr/>
            <p:nvPr/>
          </p:nvCxnSpPr>
          <p:spPr>
            <a:xfrm rot="8100000">
              <a:off x="43719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124"/>
            <p:cNvCxnSpPr/>
            <p:nvPr/>
          </p:nvCxnSpPr>
          <p:spPr>
            <a:xfrm rot="8100000">
              <a:off x="45243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125"/>
            <p:cNvCxnSpPr/>
            <p:nvPr/>
          </p:nvCxnSpPr>
          <p:spPr>
            <a:xfrm rot="8100000">
              <a:off x="46767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126"/>
            <p:cNvCxnSpPr/>
            <p:nvPr/>
          </p:nvCxnSpPr>
          <p:spPr>
            <a:xfrm rot="8100000">
              <a:off x="48291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127"/>
            <p:cNvCxnSpPr/>
            <p:nvPr/>
          </p:nvCxnSpPr>
          <p:spPr>
            <a:xfrm rot="8100000">
              <a:off x="49815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141"/>
            <p:cNvCxnSpPr/>
            <p:nvPr/>
          </p:nvCxnSpPr>
          <p:spPr>
            <a:xfrm rot="8100000">
              <a:off x="39147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142"/>
            <p:cNvCxnSpPr/>
            <p:nvPr/>
          </p:nvCxnSpPr>
          <p:spPr>
            <a:xfrm rot="8100000">
              <a:off x="4067175" y="2190750"/>
              <a:ext cx="6191250" cy="0"/>
            </a:xfrm>
            <a:prstGeom prst="line">
              <a:avLst/>
            </a:prstGeom>
            <a:ln w="25400" cap="sq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Прямая соединительная линия 156"/>
          <p:cNvCxnSpPr/>
          <p:nvPr/>
        </p:nvCxnSpPr>
        <p:spPr>
          <a:xfrm rot="8100000">
            <a:off x="3305175" y="2190750"/>
            <a:ext cx="6191250" cy="0"/>
          </a:xfrm>
          <a:prstGeom prst="line">
            <a:avLst/>
          </a:prstGeom>
          <a:ln w="25400" cap="sq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Группа 16"/>
          <p:cNvGrpSpPr>
            <a:grpSpLocks/>
          </p:cNvGrpSpPr>
          <p:nvPr/>
        </p:nvGrpSpPr>
        <p:grpSpPr bwMode="auto">
          <a:xfrm>
            <a:off x="0" y="1160463"/>
            <a:ext cx="7705725" cy="3708400"/>
            <a:chOff x="0" y="1160463"/>
            <a:chExt cx="7705725" cy="3708400"/>
          </a:xfrm>
        </p:grpSpPr>
        <p:sp>
          <p:nvSpPr>
            <p:cNvPr id="85" name="Прямоугольник 15"/>
            <p:cNvSpPr/>
            <p:nvPr/>
          </p:nvSpPr>
          <p:spPr>
            <a:xfrm>
              <a:off x="0" y="1160463"/>
              <a:ext cx="4572000" cy="37084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Прямоугольник 20"/>
            <p:cNvSpPr/>
            <p:nvPr/>
          </p:nvSpPr>
          <p:spPr>
            <a:xfrm>
              <a:off x="4572000" y="3716338"/>
              <a:ext cx="3133725" cy="115252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9588"/>
            <a:ext cx="41005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781301"/>
            <a:ext cx="4166970" cy="93573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95288" y="1268414"/>
            <a:ext cx="4166970" cy="151288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8" name="Дата 3"/>
          <p:cNvSpPr>
            <a:spLocks noGrp="1"/>
          </p:cNvSpPr>
          <p:nvPr>
            <p:ph type="dt" sz="half" idx="10"/>
          </p:nvPr>
        </p:nvSpPr>
        <p:spPr>
          <a:xfrm>
            <a:off x="1619250" y="6381750"/>
            <a:ext cx="863600" cy="2159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875" y="6381750"/>
            <a:ext cx="5221288" cy="2159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2548D4-C5E8-473A-A6AF-11E8B2507C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7986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0463"/>
            <a:ext cx="7705725" cy="5697537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94" y="1161257"/>
            <a:ext cx="1044575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3852340"/>
            <a:ext cx="525780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DE3007-23A1-4240-B066-7B8690E16E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958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+mn-lt"/>
                <a:cs typeface="+mn-cs"/>
              </a:rPr>
              <a:t>ОАО «ФЦПФ»</a:t>
            </a:r>
            <a:endParaRPr lang="ru-RU" sz="1050" dirty="0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 userDrawn="1"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/>
              <a:t>/</a:t>
            </a:r>
          </a:p>
        </p:txBody>
      </p:sp>
      <p:sp>
        <p:nvSpPr>
          <p:cNvPr id="6" name="Прямоугольник 15"/>
          <p:cNvSpPr>
            <a:spLocks noChangeArrowheads="1"/>
          </p:cNvSpPr>
          <p:nvPr userDrawn="1"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F9829E-C9D6-4C7A-9A1D-369619A6682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0" name="Дата 2"/>
          <p:cNvSpPr>
            <a:spLocks noGrp="1"/>
          </p:cNvSpPr>
          <p:nvPr>
            <p:ph type="dt" sz="half" idx="16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1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 numCol="2" spcCol="180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F5BF83-D3C4-4AF3-ABB6-C1A9A1727BA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0" name="Дата 2"/>
          <p:cNvSpPr>
            <a:spLocks noGrp="1"/>
          </p:cNvSpPr>
          <p:nvPr>
            <p:ph type="dt" sz="half" idx="16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078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9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196976"/>
            <a:ext cx="4105276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8" y="1268414"/>
            <a:ext cx="4500562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464343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6F6AC7-6A2E-4365-8B35-833F381457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76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1621" y="1620"/>
            <a:ext cx="1620" cy="1732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1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268414"/>
            <a:ext cx="4500562" cy="4608512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6CCDF1-FF6E-4F92-9540-D8EE36BEB2E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589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68313" y="1268412"/>
            <a:ext cx="8675687" cy="460851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4"/>
            <a:ext cx="8353425" cy="216371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8A077-BE2C-4602-A237-68257AFC557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125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8" y="1268414"/>
            <a:ext cx="41052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EB2AEA-4A36-472D-912B-94EB0E07161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669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4"/>
          </p:nvPr>
        </p:nvSpPr>
        <p:spPr>
          <a:xfrm>
            <a:off x="395288" y="1268414"/>
            <a:ext cx="835342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02AFB2-7726-482C-9F35-42338035FF9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16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196976"/>
            <a:ext cx="4105275" cy="46747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3" y="1268414"/>
            <a:ext cx="4032250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127E2E-7F00-48AD-8B36-8CB201EF924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656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196976"/>
            <a:ext cx="4105275" cy="4679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43439" y="1268413"/>
            <a:ext cx="4032250" cy="460700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4643438" y="5876925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F21106-4B18-4F7E-A172-4E6BAFC72FB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3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574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468313" y="1268414"/>
            <a:ext cx="8207375" cy="46085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5"/>
            <a:ext cx="835342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68CABF-6C9E-4E87-BA88-B2D21562FEE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66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Пользователь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40848D-33D6-4FC3-BC39-A8D89B3A1F1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8" name="Дата 2"/>
          <p:cNvSpPr>
            <a:spLocks noGrp="1"/>
          </p:cNvSpPr>
          <p:nvPr>
            <p:ph type="dt" sz="half" idx="12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27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71550" y="2565400"/>
            <a:ext cx="4537075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078287"/>
            <a:ext cx="4537075" cy="143827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F6F17-D822-4374-A12A-543CA0B3AA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482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0" y="6356353"/>
            <a:ext cx="57150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YInterstate Light" pitchFamily="2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lIns="91432" tIns="45716" rIns="91432" bIns="45716"/>
          <a:lstStyle>
            <a:lvl1pPr algn="r">
              <a:defRPr sz="2000" b="1">
                <a:solidFill>
                  <a:srgbClr val="FFC000"/>
                </a:solidFill>
                <a:latin typeface="EYInterstate Light" pitchFamily="2" charset="0"/>
              </a:defRPr>
            </a:lvl1pPr>
          </a:lstStyle>
          <a:p>
            <a:fld id="{F320CE1A-6FA0-45EC-9DF6-AB739A286A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967" y="194932"/>
            <a:ext cx="86868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9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87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" name="Прямоугольник 47"/>
          <p:cNvSpPr/>
          <p:nvPr userDrawn="1"/>
        </p:nvSpPr>
        <p:spPr>
          <a:xfrm>
            <a:off x="0" y="1184034"/>
            <a:ext cx="7862706" cy="3783724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1" name="Прямая соединительная линия 27"/>
          <p:cNvCxnSpPr/>
          <p:nvPr userDrawn="1"/>
        </p:nvCxnSpPr>
        <p:spPr>
          <a:xfrm rot="8100000">
            <a:off x="429581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2" name="Прямая соединительная линия 28"/>
          <p:cNvCxnSpPr/>
          <p:nvPr userDrawn="1"/>
        </p:nvCxnSpPr>
        <p:spPr>
          <a:xfrm rot="8100000">
            <a:off x="445132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3" name="Прямая соединительная линия 30"/>
          <p:cNvCxnSpPr/>
          <p:nvPr userDrawn="1"/>
        </p:nvCxnSpPr>
        <p:spPr>
          <a:xfrm rot="8100000">
            <a:off x="460682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4" name="Прямая соединительная линия 31"/>
          <p:cNvCxnSpPr/>
          <p:nvPr userDrawn="1"/>
        </p:nvCxnSpPr>
        <p:spPr>
          <a:xfrm rot="8100000">
            <a:off x="476233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5" name="Прямая соединительная линия 32"/>
          <p:cNvCxnSpPr/>
          <p:nvPr userDrawn="1"/>
        </p:nvCxnSpPr>
        <p:spPr>
          <a:xfrm rot="8100000">
            <a:off x="491783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6" name="Прямая соединительная линия 33"/>
          <p:cNvCxnSpPr/>
          <p:nvPr userDrawn="1"/>
        </p:nvCxnSpPr>
        <p:spPr>
          <a:xfrm rot="8100000">
            <a:off x="507334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7" name="Прямая соединительная линия 35"/>
          <p:cNvCxnSpPr/>
          <p:nvPr userDrawn="1"/>
        </p:nvCxnSpPr>
        <p:spPr>
          <a:xfrm rot="8100000">
            <a:off x="522884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8" name="Прямая соединительная линия 36"/>
          <p:cNvCxnSpPr/>
          <p:nvPr userDrawn="1"/>
        </p:nvCxnSpPr>
        <p:spPr>
          <a:xfrm rot="8100000">
            <a:off x="538435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9" name="Прямая соединительная линия 37"/>
          <p:cNvCxnSpPr/>
          <p:nvPr userDrawn="1"/>
        </p:nvCxnSpPr>
        <p:spPr>
          <a:xfrm rot="8100000">
            <a:off x="553985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0" name="Прямая соединительная линия 38"/>
          <p:cNvCxnSpPr/>
          <p:nvPr userDrawn="1"/>
        </p:nvCxnSpPr>
        <p:spPr>
          <a:xfrm rot="8100000">
            <a:off x="569535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1" name="Прямая соединительная линия 39"/>
          <p:cNvCxnSpPr/>
          <p:nvPr userDrawn="1"/>
        </p:nvCxnSpPr>
        <p:spPr>
          <a:xfrm rot="8100000">
            <a:off x="585086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2" name="Прямая соединительная линия 40"/>
          <p:cNvCxnSpPr/>
          <p:nvPr userDrawn="1"/>
        </p:nvCxnSpPr>
        <p:spPr>
          <a:xfrm rot="8100000">
            <a:off x="600636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3" name="Прямая соединительная линия 41"/>
          <p:cNvCxnSpPr/>
          <p:nvPr userDrawn="1"/>
        </p:nvCxnSpPr>
        <p:spPr>
          <a:xfrm rot="8100000">
            <a:off x="616187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4" name="Прямая соединительная линия 21"/>
          <p:cNvCxnSpPr/>
          <p:nvPr userDrawn="1"/>
        </p:nvCxnSpPr>
        <p:spPr>
          <a:xfrm rot="8100000">
            <a:off x="382930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5" name="Прямая соединительная линия 22"/>
          <p:cNvCxnSpPr/>
          <p:nvPr userDrawn="1"/>
        </p:nvCxnSpPr>
        <p:spPr>
          <a:xfrm rot="8100000">
            <a:off x="398480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6" name="Прямая соединительная линия 25"/>
          <p:cNvCxnSpPr/>
          <p:nvPr userDrawn="1"/>
        </p:nvCxnSpPr>
        <p:spPr>
          <a:xfrm rot="8100000">
            <a:off x="414031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7" name="Прямая соединительная линия 75"/>
          <p:cNvCxnSpPr/>
          <p:nvPr userDrawn="1"/>
        </p:nvCxnSpPr>
        <p:spPr>
          <a:xfrm rot="8100000">
            <a:off x="134122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8" name="Прямая соединительная линия 76"/>
          <p:cNvCxnSpPr/>
          <p:nvPr userDrawn="1"/>
        </p:nvCxnSpPr>
        <p:spPr>
          <a:xfrm rot="8100000">
            <a:off x="149673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9" name="Прямая соединительная линия 77"/>
          <p:cNvCxnSpPr/>
          <p:nvPr userDrawn="1"/>
        </p:nvCxnSpPr>
        <p:spPr>
          <a:xfrm rot="8100000">
            <a:off x="165223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0" name="Прямая соединительная линия 78"/>
          <p:cNvCxnSpPr/>
          <p:nvPr userDrawn="1"/>
        </p:nvCxnSpPr>
        <p:spPr>
          <a:xfrm rot="8100000">
            <a:off x="180774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1" name="Прямая соединительная линия 79"/>
          <p:cNvCxnSpPr/>
          <p:nvPr userDrawn="1"/>
        </p:nvCxnSpPr>
        <p:spPr>
          <a:xfrm rot="8100000">
            <a:off x="196324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2" name="Прямая соединительная линия 80"/>
          <p:cNvCxnSpPr/>
          <p:nvPr userDrawn="1"/>
        </p:nvCxnSpPr>
        <p:spPr>
          <a:xfrm rot="8100000">
            <a:off x="211875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3" name="Прямая соединительная линия 81"/>
          <p:cNvCxnSpPr/>
          <p:nvPr userDrawn="1"/>
        </p:nvCxnSpPr>
        <p:spPr>
          <a:xfrm rot="8100000">
            <a:off x="227425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4" name="Прямая соединительная линия 82"/>
          <p:cNvCxnSpPr/>
          <p:nvPr userDrawn="1"/>
        </p:nvCxnSpPr>
        <p:spPr>
          <a:xfrm rot="8100000">
            <a:off x="242976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5" name="Прямая соединительная линия 83"/>
          <p:cNvCxnSpPr/>
          <p:nvPr userDrawn="1"/>
        </p:nvCxnSpPr>
        <p:spPr>
          <a:xfrm rot="8100000">
            <a:off x="258526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6" name="Прямая соединительная линия 84"/>
          <p:cNvCxnSpPr/>
          <p:nvPr userDrawn="1"/>
        </p:nvCxnSpPr>
        <p:spPr>
          <a:xfrm rot="8100000">
            <a:off x="274077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7" name="Прямая соединительная линия 85"/>
          <p:cNvCxnSpPr/>
          <p:nvPr userDrawn="1"/>
        </p:nvCxnSpPr>
        <p:spPr>
          <a:xfrm rot="8100000">
            <a:off x="289627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8" name="Прямая соединительная линия 86"/>
          <p:cNvCxnSpPr/>
          <p:nvPr userDrawn="1"/>
        </p:nvCxnSpPr>
        <p:spPr>
          <a:xfrm rot="8100000">
            <a:off x="305177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9" name="Прямая соединительная линия 87"/>
          <p:cNvCxnSpPr/>
          <p:nvPr userDrawn="1"/>
        </p:nvCxnSpPr>
        <p:spPr>
          <a:xfrm rot="8100000">
            <a:off x="320728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0" name="Прямая соединительная линия 88"/>
          <p:cNvCxnSpPr/>
          <p:nvPr userDrawn="1"/>
        </p:nvCxnSpPr>
        <p:spPr>
          <a:xfrm rot="8100000">
            <a:off x="336278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1" name="Прямая соединительная линия 89"/>
          <p:cNvCxnSpPr/>
          <p:nvPr userDrawn="1"/>
        </p:nvCxnSpPr>
        <p:spPr>
          <a:xfrm rot="8100000">
            <a:off x="336278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2" name="Прямая соединительная линия 90"/>
          <p:cNvCxnSpPr/>
          <p:nvPr userDrawn="1"/>
        </p:nvCxnSpPr>
        <p:spPr>
          <a:xfrm rot="8100000">
            <a:off x="351829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3" name="Прямая соединительная линия 91"/>
          <p:cNvCxnSpPr/>
          <p:nvPr userDrawn="1"/>
        </p:nvCxnSpPr>
        <p:spPr>
          <a:xfrm rot="8100000">
            <a:off x="367379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4" name="Прямая соединительная линия 93"/>
          <p:cNvCxnSpPr/>
          <p:nvPr userDrawn="1"/>
        </p:nvCxnSpPr>
        <p:spPr>
          <a:xfrm rot="8100000">
            <a:off x="87471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5" name="Прямая соединительная линия 94"/>
          <p:cNvCxnSpPr/>
          <p:nvPr userDrawn="1"/>
        </p:nvCxnSpPr>
        <p:spPr>
          <a:xfrm rot="8100000">
            <a:off x="103021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6" name="Прямая соединительная линия 95"/>
          <p:cNvCxnSpPr/>
          <p:nvPr userDrawn="1"/>
        </p:nvCxnSpPr>
        <p:spPr>
          <a:xfrm rot="8100000">
            <a:off x="118572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7" name="Прямая соединительная линия 101"/>
          <p:cNvCxnSpPr/>
          <p:nvPr userDrawn="1"/>
        </p:nvCxnSpPr>
        <p:spPr>
          <a:xfrm rot="8100000">
            <a:off x="56370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8" name="Прямая соединительная линия 102"/>
          <p:cNvCxnSpPr/>
          <p:nvPr userDrawn="1"/>
        </p:nvCxnSpPr>
        <p:spPr>
          <a:xfrm rot="8100000">
            <a:off x="71920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9" name="Прямая соединительная линия 122"/>
          <p:cNvCxnSpPr/>
          <p:nvPr userDrawn="1"/>
        </p:nvCxnSpPr>
        <p:spPr>
          <a:xfrm rot="8100000">
            <a:off x="430553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0" name="Прямая соединительная линия 123"/>
          <p:cNvCxnSpPr/>
          <p:nvPr userDrawn="1"/>
        </p:nvCxnSpPr>
        <p:spPr>
          <a:xfrm rot="8100000">
            <a:off x="446104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1" name="Прямая соединительная линия 124"/>
          <p:cNvCxnSpPr/>
          <p:nvPr userDrawn="1"/>
        </p:nvCxnSpPr>
        <p:spPr>
          <a:xfrm rot="8100000">
            <a:off x="461654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2" name="Прямая соединительная линия 125"/>
          <p:cNvCxnSpPr/>
          <p:nvPr userDrawn="1"/>
        </p:nvCxnSpPr>
        <p:spPr>
          <a:xfrm rot="8100000">
            <a:off x="477205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3" name="Прямая соединительная линия 126"/>
          <p:cNvCxnSpPr/>
          <p:nvPr userDrawn="1"/>
        </p:nvCxnSpPr>
        <p:spPr>
          <a:xfrm rot="8100000">
            <a:off x="492755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4" name="Прямая соединительная линия 127"/>
          <p:cNvCxnSpPr/>
          <p:nvPr userDrawn="1"/>
        </p:nvCxnSpPr>
        <p:spPr>
          <a:xfrm rot="8100000">
            <a:off x="508305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5" name="Прямая соединительная линия 128"/>
          <p:cNvCxnSpPr/>
          <p:nvPr userDrawn="1"/>
        </p:nvCxnSpPr>
        <p:spPr>
          <a:xfrm rot="8100000">
            <a:off x="523856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6" name="Прямая соединительная линия 129"/>
          <p:cNvCxnSpPr/>
          <p:nvPr userDrawn="1"/>
        </p:nvCxnSpPr>
        <p:spPr>
          <a:xfrm rot="8100000">
            <a:off x="539406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7" name="Прямая соединительная линия 130"/>
          <p:cNvCxnSpPr/>
          <p:nvPr userDrawn="1"/>
        </p:nvCxnSpPr>
        <p:spPr>
          <a:xfrm rot="8100000">
            <a:off x="554957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8" name="Прямая соединительная линия 131"/>
          <p:cNvCxnSpPr/>
          <p:nvPr userDrawn="1"/>
        </p:nvCxnSpPr>
        <p:spPr>
          <a:xfrm rot="8100000">
            <a:off x="570507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9" name="Прямая соединительная линия 132"/>
          <p:cNvCxnSpPr/>
          <p:nvPr userDrawn="1"/>
        </p:nvCxnSpPr>
        <p:spPr>
          <a:xfrm rot="8100000">
            <a:off x="586058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0" name="Прямая соединительная линия 133"/>
          <p:cNvCxnSpPr/>
          <p:nvPr userDrawn="1"/>
        </p:nvCxnSpPr>
        <p:spPr>
          <a:xfrm rot="8100000">
            <a:off x="601608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1" name="Прямая соединительная линия 134"/>
          <p:cNvCxnSpPr/>
          <p:nvPr userDrawn="1"/>
        </p:nvCxnSpPr>
        <p:spPr>
          <a:xfrm rot="8100000">
            <a:off x="617159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2" name="Прямая соединительная линия 140"/>
          <p:cNvCxnSpPr/>
          <p:nvPr userDrawn="1"/>
        </p:nvCxnSpPr>
        <p:spPr>
          <a:xfrm rot="8100000">
            <a:off x="383902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3" name="Прямая соединительная линия 141"/>
          <p:cNvCxnSpPr/>
          <p:nvPr userDrawn="1"/>
        </p:nvCxnSpPr>
        <p:spPr>
          <a:xfrm rot="8100000">
            <a:off x="399452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4" name="Прямая соединительная линия 142"/>
          <p:cNvCxnSpPr/>
          <p:nvPr userDrawn="1"/>
        </p:nvCxnSpPr>
        <p:spPr>
          <a:xfrm rot="8100000">
            <a:off x="415003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5" name="Прямая соединительная линия 143"/>
          <p:cNvCxnSpPr/>
          <p:nvPr userDrawn="1"/>
        </p:nvCxnSpPr>
        <p:spPr>
          <a:xfrm rot="8100000">
            <a:off x="135094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6" name="Прямая соединительная линия 144"/>
          <p:cNvCxnSpPr/>
          <p:nvPr userDrawn="1"/>
        </p:nvCxnSpPr>
        <p:spPr>
          <a:xfrm rot="8100000">
            <a:off x="150645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7" name="Прямая соединительная линия 145"/>
          <p:cNvCxnSpPr/>
          <p:nvPr userDrawn="1"/>
        </p:nvCxnSpPr>
        <p:spPr>
          <a:xfrm rot="8100000">
            <a:off x="166195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8" name="Прямая соединительная линия 146"/>
          <p:cNvCxnSpPr/>
          <p:nvPr userDrawn="1"/>
        </p:nvCxnSpPr>
        <p:spPr>
          <a:xfrm rot="8100000">
            <a:off x="181746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9" name="Прямая соединительная линия 147"/>
          <p:cNvCxnSpPr/>
          <p:nvPr userDrawn="1"/>
        </p:nvCxnSpPr>
        <p:spPr>
          <a:xfrm rot="8100000">
            <a:off x="197296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0" name="Прямая соединительная линия 148"/>
          <p:cNvCxnSpPr/>
          <p:nvPr userDrawn="1"/>
        </p:nvCxnSpPr>
        <p:spPr>
          <a:xfrm rot="8100000">
            <a:off x="212847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1" name="Прямая соединительная линия 149"/>
          <p:cNvCxnSpPr/>
          <p:nvPr userDrawn="1"/>
        </p:nvCxnSpPr>
        <p:spPr>
          <a:xfrm rot="8100000">
            <a:off x="228397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2" name="Прямая соединительная линия 150"/>
          <p:cNvCxnSpPr/>
          <p:nvPr userDrawn="1"/>
        </p:nvCxnSpPr>
        <p:spPr>
          <a:xfrm rot="8100000">
            <a:off x="243948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3" name="Прямая соединительная линия 151"/>
          <p:cNvCxnSpPr/>
          <p:nvPr userDrawn="1"/>
        </p:nvCxnSpPr>
        <p:spPr>
          <a:xfrm rot="8100000">
            <a:off x="259498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4" name="Прямая соединительная линия 152"/>
          <p:cNvCxnSpPr/>
          <p:nvPr userDrawn="1"/>
        </p:nvCxnSpPr>
        <p:spPr>
          <a:xfrm rot="8100000">
            <a:off x="275048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5" name="Прямая соединительная линия 153"/>
          <p:cNvCxnSpPr/>
          <p:nvPr userDrawn="1"/>
        </p:nvCxnSpPr>
        <p:spPr>
          <a:xfrm rot="8100000">
            <a:off x="290599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6" name="Прямая соединительная линия 154"/>
          <p:cNvCxnSpPr/>
          <p:nvPr userDrawn="1"/>
        </p:nvCxnSpPr>
        <p:spPr>
          <a:xfrm rot="8100000">
            <a:off x="306149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7" name="Прямая соединительная линия 155"/>
          <p:cNvCxnSpPr/>
          <p:nvPr userDrawn="1"/>
        </p:nvCxnSpPr>
        <p:spPr>
          <a:xfrm rot="8100000">
            <a:off x="321700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8" name="Прямая соединительная линия 156"/>
          <p:cNvCxnSpPr/>
          <p:nvPr userDrawn="1"/>
        </p:nvCxnSpPr>
        <p:spPr>
          <a:xfrm rot="8100000">
            <a:off x="337250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9" name="Прямая соединительная линия 157"/>
          <p:cNvCxnSpPr/>
          <p:nvPr userDrawn="1"/>
        </p:nvCxnSpPr>
        <p:spPr>
          <a:xfrm rot="8100000">
            <a:off x="337250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0" name="Прямая соединительная линия 158"/>
          <p:cNvCxnSpPr/>
          <p:nvPr userDrawn="1"/>
        </p:nvCxnSpPr>
        <p:spPr>
          <a:xfrm rot="8100000">
            <a:off x="352801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1" name="Прямая соединительная линия 159"/>
          <p:cNvCxnSpPr/>
          <p:nvPr userDrawn="1"/>
        </p:nvCxnSpPr>
        <p:spPr>
          <a:xfrm rot="8100000">
            <a:off x="368351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2" name="Прямая соединительная линия 160"/>
          <p:cNvCxnSpPr/>
          <p:nvPr userDrawn="1"/>
        </p:nvCxnSpPr>
        <p:spPr>
          <a:xfrm rot="8100000">
            <a:off x="88443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3" name="Прямая соединительная линия 161"/>
          <p:cNvCxnSpPr/>
          <p:nvPr userDrawn="1"/>
        </p:nvCxnSpPr>
        <p:spPr>
          <a:xfrm rot="8100000">
            <a:off x="103993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4" name="Прямая соединительная линия 162"/>
          <p:cNvCxnSpPr/>
          <p:nvPr userDrawn="1"/>
        </p:nvCxnSpPr>
        <p:spPr>
          <a:xfrm rot="8100000">
            <a:off x="119544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5" name="Прямая соединительная линия 163"/>
          <p:cNvCxnSpPr/>
          <p:nvPr userDrawn="1"/>
        </p:nvCxnSpPr>
        <p:spPr>
          <a:xfrm rot="8100000">
            <a:off x="57342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6" name="Прямая соединительная линия 164"/>
          <p:cNvCxnSpPr/>
          <p:nvPr userDrawn="1"/>
        </p:nvCxnSpPr>
        <p:spPr>
          <a:xfrm rot="8100000">
            <a:off x="72892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648" name="Прямоугольник 15"/>
          <p:cNvSpPr/>
          <p:nvPr userDrawn="1"/>
        </p:nvSpPr>
        <p:spPr bwMode="auto">
          <a:xfrm>
            <a:off x="0" y="1184034"/>
            <a:ext cx="4665141" cy="3783724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9" name="Прямоугольник 20"/>
          <p:cNvSpPr/>
          <p:nvPr userDrawn="1"/>
        </p:nvSpPr>
        <p:spPr bwMode="auto">
          <a:xfrm>
            <a:off x="4665141" y="3791824"/>
            <a:ext cx="3197565" cy="1175935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6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78" y="5696644"/>
            <a:ext cx="2283975" cy="6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189177" y="3312333"/>
            <a:ext cx="4314438" cy="500502"/>
            <a:chOff x="1663" y="3104"/>
            <a:chExt cx="3109" cy="30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 smtClean="0">
                  <a:solidFill>
                    <a:schemeClr val="bg1"/>
                  </a:solidFill>
                </a:rPr>
                <a:t>Тип документа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 smtClean="0">
                  <a:solidFill>
                    <a:schemeClr val="bg1"/>
                  </a:solidFill>
                </a:rPr>
                <a:t>Дата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89177" y="1878548"/>
            <a:ext cx="4314437" cy="879278"/>
          </a:xfrm>
          <a:prstGeom prst="rect">
            <a:avLst/>
          </a:prstGeom>
        </p:spPr>
        <p:txBody>
          <a:bodyPr/>
          <a:lstStyle>
            <a:lvl1pPr>
              <a:defRPr sz="285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50" name="Прямоугольник 20"/>
          <p:cNvSpPr/>
          <p:nvPr userDrawn="1"/>
        </p:nvSpPr>
        <p:spPr bwMode="auto">
          <a:xfrm>
            <a:off x="9155339" y="-252680"/>
            <a:ext cx="2416810" cy="280863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2" name="Прямоугольник 20"/>
          <p:cNvSpPr/>
          <p:nvPr userDrawn="1"/>
        </p:nvSpPr>
        <p:spPr bwMode="auto">
          <a:xfrm>
            <a:off x="5540321" y="-252680"/>
            <a:ext cx="4180571" cy="24296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694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0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6" y="847725"/>
            <a:ext cx="9135084" cy="56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8343500" y="6624219"/>
            <a:ext cx="792163" cy="215900"/>
          </a:xfrm>
        </p:spPr>
        <p:txBody>
          <a:bodyPr/>
          <a:lstStyle>
            <a:lvl1pPr>
              <a:defRPr sz="1600"/>
            </a:lvl1pPr>
          </a:lstStyle>
          <a:p>
            <a:endParaRPr lang="ru-RU" altLang="ru-RU" dirty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6" y="847725"/>
            <a:ext cx="9135084" cy="56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74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" name="Прямоугольник 47"/>
          <p:cNvSpPr/>
          <p:nvPr userDrawn="1"/>
        </p:nvSpPr>
        <p:spPr>
          <a:xfrm>
            <a:off x="0" y="1184034"/>
            <a:ext cx="7862706" cy="3783724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1" name="Прямая соединительная линия 27"/>
          <p:cNvCxnSpPr/>
          <p:nvPr userDrawn="1"/>
        </p:nvCxnSpPr>
        <p:spPr>
          <a:xfrm rot="8100000">
            <a:off x="429581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2" name="Прямая соединительная линия 28"/>
          <p:cNvCxnSpPr/>
          <p:nvPr userDrawn="1"/>
        </p:nvCxnSpPr>
        <p:spPr>
          <a:xfrm rot="8100000">
            <a:off x="445132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3" name="Прямая соединительная линия 30"/>
          <p:cNvCxnSpPr/>
          <p:nvPr userDrawn="1"/>
        </p:nvCxnSpPr>
        <p:spPr>
          <a:xfrm rot="8100000">
            <a:off x="460682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4" name="Прямая соединительная линия 31"/>
          <p:cNvCxnSpPr/>
          <p:nvPr userDrawn="1"/>
        </p:nvCxnSpPr>
        <p:spPr>
          <a:xfrm rot="8100000">
            <a:off x="476233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5" name="Прямая соединительная линия 32"/>
          <p:cNvCxnSpPr/>
          <p:nvPr userDrawn="1"/>
        </p:nvCxnSpPr>
        <p:spPr>
          <a:xfrm rot="8100000">
            <a:off x="491783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6" name="Прямая соединительная линия 33"/>
          <p:cNvCxnSpPr/>
          <p:nvPr userDrawn="1"/>
        </p:nvCxnSpPr>
        <p:spPr>
          <a:xfrm rot="8100000">
            <a:off x="507334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7" name="Прямая соединительная линия 35"/>
          <p:cNvCxnSpPr/>
          <p:nvPr userDrawn="1"/>
        </p:nvCxnSpPr>
        <p:spPr>
          <a:xfrm rot="8100000">
            <a:off x="522884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8" name="Прямая соединительная линия 36"/>
          <p:cNvCxnSpPr/>
          <p:nvPr userDrawn="1"/>
        </p:nvCxnSpPr>
        <p:spPr>
          <a:xfrm rot="8100000">
            <a:off x="538435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79" name="Прямая соединительная линия 37"/>
          <p:cNvCxnSpPr/>
          <p:nvPr userDrawn="1"/>
        </p:nvCxnSpPr>
        <p:spPr>
          <a:xfrm rot="8100000">
            <a:off x="553985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0" name="Прямая соединительная линия 38"/>
          <p:cNvCxnSpPr/>
          <p:nvPr userDrawn="1"/>
        </p:nvCxnSpPr>
        <p:spPr>
          <a:xfrm rot="8100000">
            <a:off x="569535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1" name="Прямая соединительная линия 39"/>
          <p:cNvCxnSpPr/>
          <p:nvPr userDrawn="1"/>
        </p:nvCxnSpPr>
        <p:spPr>
          <a:xfrm rot="8100000">
            <a:off x="585086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2" name="Прямая соединительная линия 40"/>
          <p:cNvCxnSpPr/>
          <p:nvPr userDrawn="1"/>
        </p:nvCxnSpPr>
        <p:spPr>
          <a:xfrm rot="8100000">
            <a:off x="600636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3" name="Прямая соединительная линия 41"/>
          <p:cNvCxnSpPr/>
          <p:nvPr userDrawn="1"/>
        </p:nvCxnSpPr>
        <p:spPr>
          <a:xfrm rot="8100000">
            <a:off x="616187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4" name="Прямая соединительная линия 21"/>
          <p:cNvCxnSpPr/>
          <p:nvPr userDrawn="1"/>
        </p:nvCxnSpPr>
        <p:spPr>
          <a:xfrm rot="8100000">
            <a:off x="382930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5" name="Прямая соединительная линия 22"/>
          <p:cNvCxnSpPr/>
          <p:nvPr userDrawn="1"/>
        </p:nvCxnSpPr>
        <p:spPr>
          <a:xfrm rot="8100000">
            <a:off x="398480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6" name="Прямая соединительная линия 25"/>
          <p:cNvCxnSpPr/>
          <p:nvPr userDrawn="1"/>
        </p:nvCxnSpPr>
        <p:spPr>
          <a:xfrm rot="8100000">
            <a:off x="414031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7" name="Прямая соединительная линия 75"/>
          <p:cNvCxnSpPr/>
          <p:nvPr userDrawn="1"/>
        </p:nvCxnSpPr>
        <p:spPr>
          <a:xfrm rot="8100000">
            <a:off x="134122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8" name="Прямая соединительная линия 76"/>
          <p:cNvCxnSpPr/>
          <p:nvPr userDrawn="1"/>
        </p:nvCxnSpPr>
        <p:spPr>
          <a:xfrm rot="8100000">
            <a:off x="149673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89" name="Прямая соединительная линия 77"/>
          <p:cNvCxnSpPr/>
          <p:nvPr userDrawn="1"/>
        </p:nvCxnSpPr>
        <p:spPr>
          <a:xfrm rot="8100000">
            <a:off x="165223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0" name="Прямая соединительная линия 78"/>
          <p:cNvCxnSpPr/>
          <p:nvPr userDrawn="1"/>
        </p:nvCxnSpPr>
        <p:spPr>
          <a:xfrm rot="8100000">
            <a:off x="1807742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1" name="Прямая соединительная линия 79"/>
          <p:cNvCxnSpPr/>
          <p:nvPr userDrawn="1"/>
        </p:nvCxnSpPr>
        <p:spPr>
          <a:xfrm rot="8100000">
            <a:off x="1963247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2" name="Прямая соединительная линия 80"/>
          <p:cNvCxnSpPr/>
          <p:nvPr userDrawn="1"/>
        </p:nvCxnSpPr>
        <p:spPr>
          <a:xfrm rot="8100000">
            <a:off x="211875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3" name="Прямая соединительная линия 81"/>
          <p:cNvCxnSpPr/>
          <p:nvPr userDrawn="1"/>
        </p:nvCxnSpPr>
        <p:spPr>
          <a:xfrm rot="8100000">
            <a:off x="2274256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4" name="Прямая соединительная линия 82"/>
          <p:cNvCxnSpPr/>
          <p:nvPr userDrawn="1"/>
        </p:nvCxnSpPr>
        <p:spPr>
          <a:xfrm rot="8100000">
            <a:off x="2429761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5" name="Прямая соединительная линия 83"/>
          <p:cNvCxnSpPr/>
          <p:nvPr userDrawn="1"/>
        </p:nvCxnSpPr>
        <p:spPr>
          <a:xfrm rot="8100000">
            <a:off x="258526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6" name="Прямая соединительная линия 84"/>
          <p:cNvCxnSpPr/>
          <p:nvPr userDrawn="1"/>
        </p:nvCxnSpPr>
        <p:spPr>
          <a:xfrm rot="8100000">
            <a:off x="2740770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7" name="Прямая соединительная линия 85"/>
          <p:cNvCxnSpPr/>
          <p:nvPr userDrawn="1"/>
        </p:nvCxnSpPr>
        <p:spPr>
          <a:xfrm rot="8100000">
            <a:off x="2896275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8" name="Прямая соединительная линия 86"/>
          <p:cNvCxnSpPr/>
          <p:nvPr userDrawn="1"/>
        </p:nvCxnSpPr>
        <p:spPr>
          <a:xfrm rot="8100000">
            <a:off x="305177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599" name="Прямая соединительная линия 87"/>
          <p:cNvCxnSpPr/>
          <p:nvPr userDrawn="1"/>
        </p:nvCxnSpPr>
        <p:spPr>
          <a:xfrm rot="8100000">
            <a:off x="320728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0" name="Прямая соединительная линия 88"/>
          <p:cNvCxnSpPr/>
          <p:nvPr userDrawn="1"/>
        </p:nvCxnSpPr>
        <p:spPr>
          <a:xfrm rot="8100000">
            <a:off x="336278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1" name="Прямая соединительная линия 89"/>
          <p:cNvCxnSpPr/>
          <p:nvPr userDrawn="1"/>
        </p:nvCxnSpPr>
        <p:spPr>
          <a:xfrm rot="8100000">
            <a:off x="336278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2" name="Прямая соединительная линия 90"/>
          <p:cNvCxnSpPr/>
          <p:nvPr userDrawn="1"/>
        </p:nvCxnSpPr>
        <p:spPr>
          <a:xfrm rot="8100000">
            <a:off x="351829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3" name="Прямая соединительная линия 91"/>
          <p:cNvCxnSpPr/>
          <p:nvPr userDrawn="1"/>
        </p:nvCxnSpPr>
        <p:spPr>
          <a:xfrm rot="8100000">
            <a:off x="367379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4" name="Прямая соединительная линия 93"/>
          <p:cNvCxnSpPr/>
          <p:nvPr userDrawn="1"/>
        </p:nvCxnSpPr>
        <p:spPr>
          <a:xfrm rot="8100000">
            <a:off x="87471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5" name="Прямая соединительная линия 94"/>
          <p:cNvCxnSpPr/>
          <p:nvPr userDrawn="1"/>
        </p:nvCxnSpPr>
        <p:spPr>
          <a:xfrm rot="8100000">
            <a:off x="1030218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6" name="Прямая соединительная линия 95"/>
          <p:cNvCxnSpPr/>
          <p:nvPr userDrawn="1"/>
        </p:nvCxnSpPr>
        <p:spPr>
          <a:xfrm rot="8100000">
            <a:off x="1185723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7" name="Прямая соединительная линия 101"/>
          <p:cNvCxnSpPr/>
          <p:nvPr userDrawn="1"/>
        </p:nvCxnSpPr>
        <p:spPr>
          <a:xfrm rot="8100000">
            <a:off x="563704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8" name="Прямая соединительная линия 102"/>
          <p:cNvCxnSpPr/>
          <p:nvPr userDrawn="1"/>
        </p:nvCxnSpPr>
        <p:spPr>
          <a:xfrm rot="8100000">
            <a:off x="719209" y="2228769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0085CD"/>
            </a:solidFill>
            <a:prstDash val="solid"/>
            <a:miter lim="800000"/>
          </a:ln>
          <a:effectLst/>
        </p:spPr>
      </p:cxnSp>
      <p:cxnSp>
        <p:nvCxnSpPr>
          <p:cNvPr id="609" name="Прямая соединительная линия 122"/>
          <p:cNvCxnSpPr/>
          <p:nvPr userDrawn="1"/>
        </p:nvCxnSpPr>
        <p:spPr>
          <a:xfrm rot="8100000">
            <a:off x="430553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0" name="Прямая соединительная линия 123"/>
          <p:cNvCxnSpPr/>
          <p:nvPr userDrawn="1"/>
        </p:nvCxnSpPr>
        <p:spPr>
          <a:xfrm rot="8100000">
            <a:off x="446104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1" name="Прямая соединительная линия 124"/>
          <p:cNvCxnSpPr/>
          <p:nvPr userDrawn="1"/>
        </p:nvCxnSpPr>
        <p:spPr>
          <a:xfrm rot="8100000">
            <a:off x="461654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2" name="Прямая соединительная линия 125"/>
          <p:cNvCxnSpPr/>
          <p:nvPr userDrawn="1"/>
        </p:nvCxnSpPr>
        <p:spPr>
          <a:xfrm rot="8100000">
            <a:off x="477205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3" name="Прямая соединительная линия 126"/>
          <p:cNvCxnSpPr/>
          <p:nvPr userDrawn="1"/>
        </p:nvCxnSpPr>
        <p:spPr>
          <a:xfrm rot="8100000">
            <a:off x="492755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4" name="Прямая соединительная линия 127"/>
          <p:cNvCxnSpPr/>
          <p:nvPr userDrawn="1"/>
        </p:nvCxnSpPr>
        <p:spPr>
          <a:xfrm rot="8100000">
            <a:off x="508305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5" name="Прямая соединительная линия 128"/>
          <p:cNvCxnSpPr/>
          <p:nvPr userDrawn="1"/>
        </p:nvCxnSpPr>
        <p:spPr>
          <a:xfrm rot="8100000">
            <a:off x="523856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6" name="Прямая соединительная линия 129"/>
          <p:cNvCxnSpPr/>
          <p:nvPr userDrawn="1"/>
        </p:nvCxnSpPr>
        <p:spPr>
          <a:xfrm rot="8100000">
            <a:off x="539406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7" name="Прямая соединительная линия 130"/>
          <p:cNvCxnSpPr/>
          <p:nvPr userDrawn="1"/>
        </p:nvCxnSpPr>
        <p:spPr>
          <a:xfrm rot="8100000">
            <a:off x="554957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8" name="Прямая соединительная линия 131"/>
          <p:cNvCxnSpPr/>
          <p:nvPr userDrawn="1"/>
        </p:nvCxnSpPr>
        <p:spPr>
          <a:xfrm rot="8100000">
            <a:off x="570507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9" name="Прямая соединительная линия 132"/>
          <p:cNvCxnSpPr/>
          <p:nvPr userDrawn="1"/>
        </p:nvCxnSpPr>
        <p:spPr>
          <a:xfrm rot="8100000">
            <a:off x="586058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0" name="Прямая соединительная линия 133"/>
          <p:cNvCxnSpPr/>
          <p:nvPr userDrawn="1"/>
        </p:nvCxnSpPr>
        <p:spPr>
          <a:xfrm rot="8100000">
            <a:off x="601608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1" name="Прямая соединительная линия 134"/>
          <p:cNvCxnSpPr/>
          <p:nvPr userDrawn="1"/>
        </p:nvCxnSpPr>
        <p:spPr>
          <a:xfrm rot="8100000">
            <a:off x="617159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2" name="Прямая соединительная линия 140"/>
          <p:cNvCxnSpPr/>
          <p:nvPr userDrawn="1"/>
        </p:nvCxnSpPr>
        <p:spPr>
          <a:xfrm rot="8100000">
            <a:off x="383902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3" name="Прямая соединительная линия 141"/>
          <p:cNvCxnSpPr/>
          <p:nvPr userDrawn="1"/>
        </p:nvCxnSpPr>
        <p:spPr>
          <a:xfrm rot="8100000">
            <a:off x="399452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4" name="Прямая соединительная линия 142"/>
          <p:cNvCxnSpPr/>
          <p:nvPr userDrawn="1"/>
        </p:nvCxnSpPr>
        <p:spPr>
          <a:xfrm rot="8100000">
            <a:off x="415003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5" name="Прямая соединительная линия 143"/>
          <p:cNvCxnSpPr/>
          <p:nvPr userDrawn="1"/>
        </p:nvCxnSpPr>
        <p:spPr>
          <a:xfrm rot="8100000">
            <a:off x="135094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6" name="Прямая соединительная линия 144"/>
          <p:cNvCxnSpPr/>
          <p:nvPr userDrawn="1"/>
        </p:nvCxnSpPr>
        <p:spPr>
          <a:xfrm rot="8100000">
            <a:off x="150645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7" name="Прямая соединительная линия 145"/>
          <p:cNvCxnSpPr/>
          <p:nvPr userDrawn="1"/>
        </p:nvCxnSpPr>
        <p:spPr>
          <a:xfrm rot="8100000">
            <a:off x="166195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8" name="Прямая соединительная линия 146"/>
          <p:cNvCxnSpPr/>
          <p:nvPr userDrawn="1"/>
        </p:nvCxnSpPr>
        <p:spPr>
          <a:xfrm rot="8100000">
            <a:off x="1817461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9" name="Прямая соединительная линия 147"/>
          <p:cNvCxnSpPr/>
          <p:nvPr userDrawn="1"/>
        </p:nvCxnSpPr>
        <p:spPr>
          <a:xfrm rot="8100000">
            <a:off x="1972966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0" name="Прямая соединительная линия 148"/>
          <p:cNvCxnSpPr/>
          <p:nvPr userDrawn="1"/>
        </p:nvCxnSpPr>
        <p:spPr>
          <a:xfrm rot="8100000">
            <a:off x="212847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1" name="Прямая соединительная линия 149"/>
          <p:cNvCxnSpPr/>
          <p:nvPr userDrawn="1"/>
        </p:nvCxnSpPr>
        <p:spPr>
          <a:xfrm rot="8100000">
            <a:off x="2283975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2" name="Прямая соединительная линия 150"/>
          <p:cNvCxnSpPr/>
          <p:nvPr userDrawn="1"/>
        </p:nvCxnSpPr>
        <p:spPr>
          <a:xfrm rot="8100000">
            <a:off x="2439480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3" name="Прямая соединительная линия 151"/>
          <p:cNvCxnSpPr/>
          <p:nvPr userDrawn="1"/>
        </p:nvCxnSpPr>
        <p:spPr>
          <a:xfrm rot="8100000">
            <a:off x="259498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4" name="Прямая соединительная линия 152"/>
          <p:cNvCxnSpPr/>
          <p:nvPr userDrawn="1"/>
        </p:nvCxnSpPr>
        <p:spPr>
          <a:xfrm rot="8100000">
            <a:off x="2750489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5" name="Прямая соединительная линия 153"/>
          <p:cNvCxnSpPr/>
          <p:nvPr userDrawn="1"/>
        </p:nvCxnSpPr>
        <p:spPr>
          <a:xfrm rot="8100000">
            <a:off x="2905994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6" name="Прямая соединительная линия 154"/>
          <p:cNvCxnSpPr/>
          <p:nvPr userDrawn="1"/>
        </p:nvCxnSpPr>
        <p:spPr>
          <a:xfrm rot="8100000">
            <a:off x="306149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7" name="Прямая соединительная линия 155"/>
          <p:cNvCxnSpPr/>
          <p:nvPr userDrawn="1"/>
        </p:nvCxnSpPr>
        <p:spPr>
          <a:xfrm rot="8100000">
            <a:off x="321700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8" name="Прямая соединительная линия 156"/>
          <p:cNvCxnSpPr/>
          <p:nvPr userDrawn="1"/>
        </p:nvCxnSpPr>
        <p:spPr>
          <a:xfrm rot="8100000">
            <a:off x="337250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9" name="Прямая соединительная линия 157"/>
          <p:cNvCxnSpPr/>
          <p:nvPr userDrawn="1"/>
        </p:nvCxnSpPr>
        <p:spPr>
          <a:xfrm rot="8100000">
            <a:off x="337250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0" name="Прямая соединительная линия 158"/>
          <p:cNvCxnSpPr/>
          <p:nvPr userDrawn="1"/>
        </p:nvCxnSpPr>
        <p:spPr>
          <a:xfrm rot="8100000">
            <a:off x="352801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1" name="Прямая соединительная линия 159"/>
          <p:cNvCxnSpPr/>
          <p:nvPr userDrawn="1"/>
        </p:nvCxnSpPr>
        <p:spPr>
          <a:xfrm rot="8100000">
            <a:off x="3683517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2" name="Прямая соединительная линия 160"/>
          <p:cNvCxnSpPr/>
          <p:nvPr userDrawn="1"/>
        </p:nvCxnSpPr>
        <p:spPr>
          <a:xfrm rot="8100000">
            <a:off x="88443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3" name="Прямая соединительная линия 161"/>
          <p:cNvCxnSpPr/>
          <p:nvPr userDrawn="1"/>
        </p:nvCxnSpPr>
        <p:spPr>
          <a:xfrm rot="8100000">
            <a:off x="103993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4" name="Прямая соединительная линия 162"/>
          <p:cNvCxnSpPr/>
          <p:nvPr userDrawn="1"/>
        </p:nvCxnSpPr>
        <p:spPr>
          <a:xfrm rot="8100000">
            <a:off x="1195442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5" name="Прямая соединительная линия 163"/>
          <p:cNvCxnSpPr/>
          <p:nvPr userDrawn="1"/>
        </p:nvCxnSpPr>
        <p:spPr>
          <a:xfrm rot="8100000">
            <a:off x="573423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46" name="Прямая соединительная линия 164"/>
          <p:cNvCxnSpPr/>
          <p:nvPr userDrawn="1"/>
        </p:nvCxnSpPr>
        <p:spPr>
          <a:xfrm rot="8100000">
            <a:off x="728928" y="2235248"/>
            <a:ext cx="6317378" cy="0"/>
          </a:xfrm>
          <a:prstGeom prst="line">
            <a:avLst/>
          </a:prstGeom>
          <a:noFill/>
          <a:ln w="25400" cap="sq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648" name="Прямоугольник 15"/>
          <p:cNvSpPr/>
          <p:nvPr userDrawn="1"/>
        </p:nvSpPr>
        <p:spPr bwMode="auto">
          <a:xfrm>
            <a:off x="0" y="1184034"/>
            <a:ext cx="4665141" cy="3783724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9" name="Прямоугольник 20"/>
          <p:cNvSpPr/>
          <p:nvPr userDrawn="1"/>
        </p:nvSpPr>
        <p:spPr bwMode="auto">
          <a:xfrm>
            <a:off x="4665141" y="3791824"/>
            <a:ext cx="3197565" cy="1175935"/>
          </a:xfrm>
          <a:prstGeom prst="rect">
            <a:avLst/>
          </a:prstGeom>
          <a:solidFill>
            <a:srgbClr val="0085C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6" name="Picture 3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78" y="5696644"/>
            <a:ext cx="2283975" cy="6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189177" y="3312333"/>
            <a:ext cx="4314438" cy="500502"/>
            <a:chOff x="1663" y="3104"/>
            <a:chExt cx="3109" cy="30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 smtClean="0">
                  <a:solidFill>
                    <a:schemeClr val="bg1"/>
                  </a:solidFill>
                </a:rPr>
                <a:t>Тип документа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 smtClean="0">
                  <a:solidFill>
                    <a:schemeClr val="bg1"/>
                  </a:solidFill>
                </a:rPr>
                <a:t>Дата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89177" y="1878548"/>
            <a:ext cx="4314437" cy="879278"/>
          </a:xfrm>
          <a:prstGeom prst="rect">
            <a:avLst/>
          </a:prstGeom>
        </p:spPr>
        <p:txBody>
          <a:bodyPr/>
          <a:lstStyle>
            <a:lvl1pPr>
              <a:defRPr sz="285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50" name="Прямоугольник 20"/>
          <p:cNvSpPr/>
          <p:nvPr userDrawn="1"/>
        </p:nvSpPr>
        <p:spPr bwMode="auto">
          <a:xfrm>
            <a:off x="9155339" y="-252680"/>
            <a:ext cx="2416810" cy="280863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2" name="Прямоугольник 20"/>
          <p:cNvSpPr/>
          <p:nvPr userDrawn="1"/>
        </p:nvSpPr>
        <p:spPr bwMode="auto">
          <a:xfrm>
            <a:off x="5540321" y="-252680"/>
            <a:ext cx="4180571" cy="24296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3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1553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9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6" y="847725"/>
            <a:ext cx="9135084" cy="56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54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1621" y="1620"/>
            <a:ext cx="1620" cy="1732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77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74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00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72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9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27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18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71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91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54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85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02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49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24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7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5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56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978401" y="4076700"/>
            <a:ext cx="3994150" cy="2274888"/>
          </a:xfrm>
          <a:prstGeom prst="rect">
            <a:avLst/>
          </a:prstGeom>
          <a:noFill/>
          <a:ln>
            <a:noFill/>
          </a:ln>
          <a:extLst/>
        </p:spPr>
        <p:txBody>
          <a:bodyPr lIns="35997" tIns="35997" rIns="35997" bIns="45716"/>
          <a:lstStyle/>
          <a:p>
            <a:pPr algn="just">
              <a:buClr>
                <a:srgbClr val="006600"/>
              </a:buClr>
              <a:defRPr/>
            </a:pPr>
            <a:endParaRPr lang="ru-RU" sz="918" u="sng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MS PGothic"/>
            </a:endParaRPr>
          </a:p>
          <a:p>
            <a:pPr marL="95240" indent="-95240" algn="just">
              <a:buClr>
                <a:srgbClr val="006600"/>
              </a:buClr>
              <a:buFont typeface="Wingdings" pitchFamily="2" charset="2"/>
              <a:buChar char="§"/>
              <a:defRPr/>
            </a:pPr>
            <a:endParaRPr lang="ru-RU" sz="918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MS PGothic"/>
            </a:endParaRPr>
          </a:p>
          <a:p>
            <a:pPr marL="95240" indent="-95240" algn="just">
              <a:buClr>
                <a:srgbClr val="006600"/>
              </a:buClr>
              <a:buFont typeface="Wingdings" pitchFamily="2" charset="2"/>
              <a:buChar char="§"/>
              <a:defRPr/>
            </a:pPr>
            <a:endParaRPr lang="ru-RU" sz="918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MS PGothic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00977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1160463"/>
            <a:ext cx="7713414" cy="3448027"/>
          </a:xfrm>
          <a:prstGeom prst="rect">
            <a:avLst/>
          </a:prstGeom>
          <a:solidFill>
            <a:srgbClr val="43B0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658814" y="1662113"/>
            <a:ext cx="3825000" cy="22272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Название презентации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3"/>
          </p:nvPr>
        </p:nvSpPr>
        <p:spPr>
          <a:xfrm>
            <a:off x="658813" y="4029075"/>
            <a:ext cx="3825001" cy="4079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pic" sz="half" idx="14"/>
          </p:nvPr>
        </p:nvSpPr>
        <p:spPr>
          <a:xfrm>
            <a:off x="4754732" y="0"/>
            <a:ext cx="4404947" cy="3889375"/>
          </a:xfrm>
          <a:custGeom>
            <a:avLst/>
            <a:gdLst>
              <a:gd name="connsiteX0" fmla="*/ 0 w 4393669"/>
              <a:gd name="connsiteY0" fmla="*/ 0 h 3889375"/>
              <a:gd name="connsiteX1" fmla="*/ 4393669 w 4393669"/>
              <a:gd name="connsiteY1" fmla="*/ 0 h 3889375"/>
              <a:gd name="connsiteX2" fmla="*/ 4393669 w 4393669"/>
              <a:gd name="connsiteY2" fmla="*/ 3889375 h 3889375"/>
              <a:gd name="connsiteX3" fmla="*/ 0 w 4393669"/>
              <a:gd name="connsiteY3" fmla="*/ 3889375 h 3889375"/>
              <a:gd name="connsiteX4" fmla="*/ 0 w 4393669"/>
              <a:gd name="connsiteY4" fmla="*/ 0 h 3889375"/>
              <a:gd name="connsiteX0" fmla="*/ 11278 w 4404947"/>
              <a:gd name="connsiteY0" fmla="*/ 0 h 3889375"/>
              <a:gd name="connsiteX1" fmla="*/ 4404947 w 4404947"/>
              <a:gd name="connsiteY1" fmla="*/ 0 h 3889375"/>
              <a:gd name="connsiteX2" fmla="*/ 4404947 w 4404947"/>
              <a:gd name="connsiteY2" fmla="*/ 3889375 h 3889375"/>
              <a:gd name="connsiteX3" fmla="*/ 11278 w 4404947"/>
              <a:gd name="connsiteY3" fmla="*/ 3889375 h 3889375"/>
              <a:gd name="connsiteX4" fmla="*/ 0 w 4404947"/>
              <a:gd name="connsiteY4" fmla="*/ 1137154 h 3889375"/>
              <a:gd name="connsiteX5" fmla="*/ 11278 w 4404947"/>
              <a:gd name="connsiteY5" fmla="*/ 0 h 3889375"/>
              <a:gd name="connsiteX0" fmla="*/ 1133513 w 4404947"/>
              <a:gd name="connsiteY0" fmla="*/ 14768 h 3889375"/>
              <a:gd name="connsiteX1" fmla="*/ 4404947 w 4404947"/>
              <a:gd name="connsiteY1" fmla="*/ 0 h 3889375"/>
              <a:gd name="connsiteX2" fmla="*/ 4404947 w 4404947"/>
              <a:gd name="connsiteY2" fmla="*/ 3889375 h 3889375"/>
              <a:gd name="connsiteX3" fmla="*/ 11278 w 4404947"/>
              <a:gd name="connsiteY3" fmla="*/ 3889375 h 3889375"/>
              <a:gd name="connsiteX4" fmla="*/ 0 w 4404947"/>
              <a:gd name="connsiteY4" fmla="*/ 1137154 h 3889375"/>
              <a:gd name="connsiteX5" fmla="*/ 1133513 w 4404947"/>
              <a:gd name="connsiteY5" fmla="*/ 14768 h 3889375"/>
              <a:gd name="connsiteX0" fmla="*/ 1133513 w 4404947"/>
              <a:gd name="connsiteY0" fmla="*/ 14768 h 3889375"/>
              <a:gd name="connsiteX1" fmla="*/ 4404947 w 4404947"/>
              <a:gd name="connsiteY1" fmla="*/ 0 h 3889375"/>
              <a:gd name="connsiteX2" fmla="*/ 4404947 w 4404947"/>
              <a:gd name="connsiteY2" fmla="*/ 3889375 h 3889375"/>
              <a:gd name="connsiteX3" fmla="*/ 2953250 w 4404947"/>
              <a:gd name="connsiteY3" fmla="*/ 3884046 h 3889375"/>
              <a:gd name="connsiteX4" fmla="*/ 11278 w 4404947"/>
              <a:gd name="connsiteY4" fmla="*/ 3889375 h 3889375"/>
              <a:gd name="connsiteX5" fmla="*/ 0 w 4404947"/>
              <a:gd name="connsiteY5" fmla="*/ 1137154 h 3889375"/>
              <a:gd name="connsiteX6" fmla="*/ 1133513 w 4404947"/>
              <a:gd name="connsiteY6" fmla="*/ 14768 h 3889375"/>
              <a:gd name="connsiteX0" fmla="*/ 1133513 w 4404947"/>
              <a:gd name="connsiteY0" fmla="*/ 14768 h 3889375"/>
              <a:gd name="connsiteX1" fmla="*/ 4404947 w 4404947"/>
              <a:gd name="connsiteY1" fmla="*/ 0 h 3889375"/>
              <a:gd name="connsiteX2" fmla="*/ 4375414 w 4404947"/>
              <a:gd name="connsiteY2" fmla="*/ 2545466 h 3889375"/>
              <a:gd name="connsiteX3" fmla="*/ 2953250 w 4404947"/>
              <a:gd name="connsiteY3" fmla="*/ 3884046 h 3889375"/>
              <a:gd name="connsiteX4" fmla="*/ 11278 w 4404947"/>
              <a:gd name="connsiteY4" fmla="*/ 3889375 h 3889375"/>
              <a:gd name="connsiteX5" fmla="*/ 0 w 4404947"/>
              <a:gd name="connsiteY5" fmla="*/ 1137154 h 3889375"/>
              <a:gd name="connsiteX6" fmla="*/ 1133513 w 4404947"/>
              <a:gd name="connsiteY6" fmla="*/ 14768 h 388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4947" h="3889375">
                <a:moveTo>
                  <a:pt x="1133513" y="14768"/>
                </a:moveTo>
                <a:lnTo>
                  <a:pt x="4404947" y="0"/>
                </a:lnTo>
                <a:lnTo>
                  <a:pt x="4375414" y="2545466"/>
                </a:lnTo>
                <a:lnTo>
                  <a:pt x="2953250" y="3884046"/>
                </a:lnTo>
                <a:lnTo>
                  <a:pt x="11278" y="3889375"/>
                </a:lnTo>
                <a:cubicBezTo>
                  <a:pt x="7519" y="2971968"/>
                  <a:pt x="3759" y="2054561"/>
                  <a:pt x="0" y="1137154"/>
                </a:cubicBezTo>
                <a:lnTo>
                  <a:pt x="1133513" y="14768"/>
                </a:lnTo>
                <a:close/>
              </a:path>
            </a:pathLst>
          </a:custGeom>
          <a:ln w="12700">
            <a:miter lim="400000"/>
          </a:ln>
        </p:spPr>
        <p:txBody>
          <a:bodyPr lIns="91439" rIns="91439"/>
          <a:lstStyle/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62039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5284930" y="6548115"/>
            <a:ext cx="3590007" cy="16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6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57200" hangingPunct="0"/>
            <a:r>
              <a:rPr kern="0"/>
              <a:t>ОАО «ФЕДЕРАЛЬНЫЙ ЦЕНТР ПРОЕКТНОГО ФИНАНСИРОВАНИЯ»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50162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68313" y="1268412"/>
            <a:ext cx="8675687" cy="460851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876924"/>
            <a:ext cx="8353425" cy="216371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625E3B-6711-4DBB-BE56-CE3D97B9BF7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7"/>
          </p:nvPr>
        </p:nvSpPr>
        <p:spPr>
          <a:xfrm>
            <a:off x="2185988" y="6381750"/>
            <a:ext cx="5221287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1" name="Дата 2"/>
          <p:cNvSpPr>
            <a:spLocks noGrp="1"/>
          </p:cNvSpPr>
          <p:nvPr>
            <p:ph type="dt" sz="half" idx="18"/>
          </p:nvPr>
        </p:nvSpPr>
        <p:spPr>
          <a:xfrm>
            <a:off x="1249363" y="6380163"/>
            <a:ext cx="865187" cy="2159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36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97883" y="243280"/>
            <a:ext cx="5562600" cy="314028"/>
          </a:xfrm>
          <a:prstGeom prst="rect">
            <a:avLst/>
          </a:prstGeom>
        </p:spPr>
        <p:txBody>
          <a:bodyPr/>
          <a:lstStyle>
            <a:lvl1pPr algn="l">
              <a:defRPr sz="2041" b="1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6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B"/>
                </a:solidFill>
                <a:latin typeface="PT Sans"/>
                <a:cs typeface="PT Sans"/>
              </a:defRPr>
            </a:lvl1pPr>
            <a:lvl2pPr>
              <a:defRPr>
                <a:solidFill>
                  <a:srgbClr val="3C3C3B"/>
                </a:solidFill>
                <a:latin typeface="PT Sans"/>
                <a:cs typeface="PT Sans"/>
              </a:defRPr>
            </a:lvl2pPr>
            <a:lvl3pPr>
              <a:defRPr>
                <a:solidFill>
                  <a:srgbClr val="3C3C3B"/>
                </a:solidFill>
                <a:latin typeface="PT Sans"/>
                <a:cs typeface="PT Sans"/>
              </a:defRPr>
            </a:lvl3pPr>
            <a:lvl4pPr>
              <a:defRPr>
                <a:solidFill>
                  <a:srgbClr val="3C3C3B"/>
                </a:solidFill>
                <a:latin typeface="PT Sans"/>
                <a:cs typeface="PT Sans"/>
              </a:defRPr>
            </a:lvl4pPr>
            <a:lvl5pPr>
              <a:defRPr>
                <a:solidFill>
                  <a:srgbClr val="3C3C3B"/>
                </a:solidFill>
                <a:latin typeface="PT Sans"/>
                <a:cs typeface="PT Sans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260635" y="6563451"/>
            <a:ext cx="792163" cy="215900"/>
          </a:xfrm>
          <a:prstGeom prst="rect">
            <a:avLst/>
          </a:prstGeom>
          <a:ln>
            <a:noFill/>
          </a:ln>
        </p:spPr>
        <p:txBody>
          <a:bodyPr lIns="89611" tIns="44806" rIns="89611" bIns="4480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2879" indent="-228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030" indent="-228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182" indent="-2285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33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48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8637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57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fld id="{032A0D2C-8732-804D-B261-9E1F4A045AC9}" type="slidenum">
              <a:rPr lang="ru-RU" sz="1632">
                <a:solidFill>
                  <a:srgbClr val="8D8E8D"/>
                </a:solidFill>
                <a:latin typeface="PT Sans"/>
                <a:cs typeface="PT Sans"/>
              </a:rPr>
              <a:pPr algn="r" eaLnBrk="1" hangingPunct="1"/>
              <a:t>‹#›</a:t>
            </a:fld>
            <a:endParaRPr lang="ru-RU" sz="1632" dirty="0">
              <a:solidFill>
                <a:srgbClr val="8D8E8D"/>
              </a:solidFill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7748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8343500" y="6624219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7FF9829E-C9D6-4C7A-9A1D-369619A668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09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/>
                </a:solidFill>
                <a:latin typeface="Arial" charset="0"/>
                <a:cs typeface="+mn-cs"/>
              </a:rPr>
              <a:t>ОАО «ФЦПФ»</a:t>
            </a:r>
            <a:endParaRPr lang="ru-RU" sz="1050" dirty="0">
              <a:latin typeface="Arial" charset="0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1187450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2052638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 numCol="2" spcCol="18000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F5BF83-D3C4-4AF3-ABB6-C1A9A1727BA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5"/>
          </p:nvPr>
        </p:nvSpPr>
        <p:spPr>
          <a:xfrm>
            <a:off x="2185988" y="6381750"/>
            <a:ext cx="52212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sz="1050"/>
          </a:p>
        </p:txBody>
      </p:sp>
      <p:sp>
        <p:nvSpPr>
          <p:cNvPr id="10" name="Дата 2"/>
          <p:cNvSpPr>
            <a:spLocks noGrp="1"/>
          </p:cNvSpPr>
          <p:nvPr>
            <p:ph type="dt" sz="half" idx="16"/>
          </p:nvPr>
        </p:nvSpPr>
        <p:spPr>
          <a:xfrm>
            <a:off x="1249363" y="6380163"/>
            <a:ext cx="865187" cy="2159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50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5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2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7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46.xml"/><Relationship Id="rId9" Type="http://schemas.openxmlformats.org/officeDocument/2006/relationships/tags" Target="../tags/tag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2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0" name="think-cell Slide" r:id="rId43" imgW="270" imgH="270" progId="TCLayout.ActiveDocument.1">
                  <p:embed/>
                </p:oleObj>
              </mc:Choice>
              <mc:Fallback>
                <p:oleObj name="think-cell Slide" r:id="rId4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9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28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28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42616"/>
            <a:ext cx="789996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err="1" smtClean="0">
                <a:solidFill>
                  <a:srgbClr val="808080"/>
                </a:solidFill>
              </a:rPr>
              <a:t>Unit</a:t>
            </a:r>
            <a:r>
              <a:rPr lang="ru-RU" sz="1632" dirty="0" smtClean="0">
                <a:solidFill>
                  <a:srgbClr val="808080"/>
                </a:solidFill>
              </a:rPr>
              <a:t> </a:t>
            </a:r>
            <a:r>
              <a:rPr lang="ru-RU" sz="1632" dirty="0" err="1" smtClean="0">
                <a:solidFill>
                  <a:srgbClr val="808080"/>
                </a:solidFill>
              </a:rPr>
              <a:t>of</a:t>
            </a:r>
            <a:r>
              <a:rPr lang="ru-RU" sz="1632" dirty="0" smtClean="0">
                <a:solidFill>
                  <a:srgbClr val="808080"/>
                </a:solidFill>
              </a:rPr>
              <a:t> measure</a:t>
            </a:r>
          </a:p>
        </p:txBody>
      </p:sp>
      <p:grpSp>
        <p:nvGrpSpPr>
          <p:cNvPr id="4" name="Group 3" hidden="1"/>
          <p:cNvGrpSpPr/>
          <p:nvPr userDrawn="1"/>
        </p:nvGrpSpPr>
        <p:grpSpPr>
          <a:xfrm>
            <a:off x="121489" y="6252253"/>
            <a:ext cx="8557616" cy="373305"/>
            <a:chOff x="119063" y="6127787"/>
            <a:chExt cx="8386761" cy="36587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19063" y="6127787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918" baseline="0" dirty="0" smtClean="0">
                  <a:latin typeface="+mn-lt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19063" y="6352403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918" baseline="0" dirty="0" smtClean="0">
                  <a:solidFill>
                    <a:schemeClr val="tx1"/>
                  </a:solidFill>
                  <a:latin typeface="+mn-lt"/>
                </a:rPr>
                <a:t>ИСТОЧНИК: источник</a:t>
              </a:r>
              <a:endParaRPr lang="ru-RU" sz="918" baseline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 userDrawn="1"/>
        </p:nvSpPr>
        <p:spPr>
          <a:xfrm>
            <a:off x="8770626" y="6468655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ctr"/>
            <a:fld id="{42C328C1-A84F-4A39-A664-DBA00541A8C6}" type="slidenum">
              <a:rPr lang="en-US" sz="918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 algn="ctr"/>
              <a:t>‹#›</a:t>
            </a:fld>
            <a:endParaRPr lang="en-US" sz="918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 userDrawn="1"/>
        </p:nvSpPr>
        <p:spPr bwMode="auto">
          <a:xfrm>
            <a:off x="121489" y="734547"/>
            <a:ext cx="8858907" cy="0"/>
          </a:xfrm>
          <a:prstGeom prst="line">
            <a:avLst/>
          </a:prstGeom>
          <a:noFill/>
          <a:ln w="28575">
            <a:solidFill>
              <a:srgbClr val="0070B1"/>
            </a:solidFill>
            <a:round/>
            <a:headEnd type="none" w="lg" len="lg"/>
            <a:tailEnd type="none" w="lg" len="lg"/>
          </a:ln>
        </p:spPr>
        <p:txBody>
          <a:bodyPr wrap="none" lIns="93234" tIns="93234" rIns="93234" bIns="9323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21489" y="234863"/>
            <a:ext cx="7899961" cy="29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0" y="6729912"/>
            <a:ext cx="9144000" cy="12808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863"/>
            <a:endParaRPr lang="en-US" dirty="0" err="1">
              <a:solidFill>
                <a:srgbClr val="00000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16" y="91408"/>
            <a:ext cx="1794405" cy="28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53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3" r:id="rId19"/>
    <p:sldLayoutId id="2147483860" r:id="rId20"/>
    <p:sldLayoutId id="2147483878" r:id="rId21"/>
    <p:sldLayoutId id="2147483889" r:id="rId22"/>
    <p:sldLayoutId id="2147483827" r:id="rId23"/>
    <p:sldLayoutId id="2147483908" r:id="rId24"/>
    <p:sldLayoutId id="2147483909" r:id="rId25"/>
    <p:sldLayoutId id="2147483910" r:id="rId26"/>
    <p:sldLayoutId id="2147483911" r:id="rId27"/>
    <p:sldLayoutId id="2147483912" r:id="rId28"/>
    <p:sldLayoutId id="2147483913" r:id="rId29"/>
    <p:sldLayoutId id="2147483914" r:id="rId30"/>
    <p:sldLayoutId id="2147483915" r:id="rId31"/>
    <p:sldLayoutId id="2147483916" r:id="rId32"/>
    <p:sldLayoutId id="2147483917" r:id="rId33"/>
    <p:sldLayoutId id="2147483918" r:id="rId34"/>
    <p:sldLayoutId id="2147483919" r:id="rId35"/>
    <p:sldLayoutId id="2147483920" r:id="rId36"/>
    <p:sldLayoutId id="2147483921" r:id="rId37"/>
    <p:sldLayoutId id="2147483922" r:id="rId38"/>
    <p:sldLayoutId id="2147483926" r:id="rId3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ln>
            <a:noFill/>
          </a:ln>
          <a:solidFill>
            <a:srgbClr val="0070B1"/>
          </a:solidFill>
          <a:latin typeface="PT Sans"/>
          <a:ea typeface="+mj-ea"/>
          <a:cs typeface="PT San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9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28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28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42616"/>
            <a:ext cx="789996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err="1" smtClean="0">
                <a:solidFill>
                  <a:srgbClr val="808080"/>
                </a:solidFill>
              </a:rPr>
              <a:t>Unit</a:t>
            </a:r>
            <a:r>
              <a:rPr lang="ru-RU" sz="1632" dirty="0" smtClean="0">
                <a:solidFill>
                  <a:srgbClr val="808080"/>
                </a:solidFill>
              </a:rPr>
              <a:t> </a:t>
            </a:r>
            <a:r>
              <a:rPr lang="ru-RU" sz="1632" dirty="0" err="1" smtClean="0">
                <a:solidFill>
                  <a:srgbClr val="808080"/>
                </a:solidFill>
              </a:rPr>
              <a:t>of</a:t>
            </a:r>
            <a:r>
              <a:rPr lang="ru-RU" sz="1632" dirty="0" smtClean="0">
                <a:solidFill>
                  <a:srgbClr val="808080"/>
                </a:solidFill>
              </a:rPr>
              <a:t> measure</a:t>
            </a:r>
          </a:p>
        </p:txBody>
      </p:sp>
      <p:grpSp>
        <p:nvGrpSpPr>
          <p:cNvPr id="4" name="Group 3" hidden="1"/>
          <p:cNvGrpSpPr/>
          <p:nvPr userDrawn="1"/>
        </p:nvGrpSpPr>
        <p:grpSpPr>
          <a:xfrm>
            <a:off x="121489" y="6252253"/>
            <a:ext cx="8557616" cy="373305"/>
            <a:chOff x="119063" y="6127787"/>
            <a:chExt cx="8386761" cy="36587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19063" y="6127787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918" baseline="0" dirty="0" smtClean="0">
                  <a:latin typeface="+mn-lt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19063" y="6352403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918" baseline="0" dirty="0" smtClean="0">
                  <a:solidFill>
                    <a:schemeClr val="tx1"/>
                  </a:solidFill>
                  <a:latin typeface="+mn-lt"/>
                </a:rPr>
                <a:t>ИСТОЧНИК: источник</a:t>
              </a:r>
              <a:endParaRPr lang="ru-RU" sz="918" baseline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 userDrawn="1"/>
        </p:nvSpPr>
        <p:spPr>
          <a:xfrm>
            <a:off x="8770626" y="6468655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ctr"/>
            <a:fld id="{42C328C1-A84F-4A39-A664-DBA00541A8C6}" type="slidenum">
              <a:rPr lang="en-US" sz="918" smtClean="0"/>
              <a:pPr lvl="0" algn="ctr"/>
              <a:t>‹#›</a:t>
            </a:fld>
            <a:endParaRPr lang="en-US" sz="918" dirty="0"/>
          </a:p>
        </p:txBody>
      </p:sp>
      <p:sp>
        <p:nvSpPr>
          <p:cNvPr id="18" name="Line 16"/>
          <p:cNvSpPr>
            <a:spLocks noChangeShapeType="1"/>
          </p:cNvSpPr>
          <p:nvPr userDrawn="1"/>
        </p:nvSpPr>
        <p:spPr bwMode="auto">
          <a:xfrm>
            <a:off x="121489" y="830930"/>
            <a:ext cx="8858907" cy="0"/>
          </a:xfrm>
          <a:prstGeom prst="line">
            <a:avLst/>
          </a:prstGeom>
          <a:noFill/>
          <a:ln w="28575">
            <a:solidFill>
              <a:srgbClr val="BAD3EC">
                <a:lumMod val="50000"/>
              </a:srgbClr>
            </a:solidFill>
            <a:round/>
            <a:headEnd type="none" w="lg" len="lg"/>
            <a:tailEnd type="none" w="lg" len="lg"/>
          </a:ln>
        </p:spPr>
        <p:txBody>
          <a:bodyPr wrap="none" lIns="93234" tIns="93234" rIns="93234" bIns="9323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21489" y="234863"/>
            <a:ext cx="7899961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0" y="6729912"/>
            <a:ext cx="9144000" cy="12808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863"/>
            <a:endParaRPr lang="en-US" dirty="0" err="1">
              <a:solidFill>
                <a:srgbClr val="00000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16" y="91408"/>
            <a:ext cx="1794405" cy="28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17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69" r:id="rId3"/>
  </p:sldLayoutIdLs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9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28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28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42616"/>
            <a:ext cx="789996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err="1" smtClean="0">
                <a:solidFill>
                  <a:srgbClr val="808080"/>
                </a:solidFill>
              </a:rPr>
              <a:t>Unit</a:t>
            </a:r>
            <a:r>
              <a:rPr lang="ru-RU" sz="1632" dirty="0" smtClean="0">
                <a:solidFill>
                  <a:srgbClr val="808080"/>
                </a:solidFill>
              </a:rPr>
              <a:t> </a:t>
            </a:r>
            <a:r>
              <a:rPr lang="ru-RU" sz="1632" dirty="0" err="1" smtClean="0">
                <a:solidFill>
                  <a:srgbClr val="808080"/>
                </a:solidFill>
              </a:rPr>
              <a:t>of</a:t>
            </a:r>
            <a:r>
              <a:rPr lang="ru-RU" sz="1632" dirty="0" smtClean="0">
                <a:solidFill>
                  <a:srgbClr val="808080"/>
                </a:solidFill>
              </a:rPr>
              <a:t> measure</a:t>
            </a:r>
          </a:p>
        </p:txBody>
      </p:sp>
      <p:grpSp>
        <p:nvGrpSpPr>
          <p:cNvPr id="4" name="Group 3" hidden="1"/>
          <p:cNvGrpSpPr/>
          <p:nvPr userDrawn="1"/>
        </p:nvGrpSpPr>
        <p:grpSpPr>
          <a:xfrm>
            <a:off x="121489" y="6252253"/>
            <a:ext cx="8557616" cy="373305"/>
            <a:chOff x="119063" y="6127787"/>
            <a:chExt cx="8386761" cy="36587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19063" y="6127787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918" baseline="0" dirty="0" smtClean="0">
                  <a:latin typeface="+mn-lt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19063" y="6352403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918" baseline="0" dirty="0" smtClean="0">
                  <a:solidFill>
                    <a:schemeClr val="tx1"/>
                  </a:solidFill>
                  <a:latin typeface="+mn-lt"/>
                </a:rPr>
                <a:t>ИСТОЧНИК: источник</a:t>
              </a:r>
              <a:endParaRPr lang="ru-RU" sz="918" baseline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 userDrawn="1"/>
        </p:nvSpPr>
        <p:spPr>
          <a:xfrm>
            <a:off x="8770626" y="6468655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ctr"/>
            <a:fld id="{42C328C1-A84F-4A39-A664-DBA00541A8C6}" type="slidenum">
              <a:rPr lang="en-US" sz="918" smtClean="0"/>
              <a:pPr lvl="0" algn="ctr"/>
              <a:t>‹#›</a:t>
            </a:fld>
            <a:endParaRPr lang="en-US" sz="918" dirty="0"/>
          </a:p>
        </p:txBody>
      </p:sp>
      <p:sp>
        <p:nvSpPr>
          <p:cNvPr id="18" name="Line 16"/>
          <p:cNvSpPr>
            <a:spLocks noChangeShapeType="1"/>
          </p:cNvSpPr>
          <p:nvPr userDrawn="1"/>
        </p:nvSpPr>
        <p:spPr bwMode="auto">
          <a:xfrm>
            <a:off x="121489" y="830930"/>
            <a:ext cx="8858907" cy="0"/>
          </a:xfrm>
          <a:prstGeom prst="line">
            <a:avLst/>
          </a:prstGeom>
          <a:noFill/>
          <a:ln w="28575">
            <a:solidFill>
              <a:srgbClr val="BAD3EC">
                <a:lumMod val="50000"/>
              </a:srgbClr>
            </a:solidFill>
            <a:round/>
            <a:headEnd type="none" w="lg" len="lg"/>
            <a:tailEnd type="none" w="lg" len="lg"/>
          </a:ln>
        </p:spPr>
        <p:txBody>
          <a:bodyPr wrap="none" lIns="93234" tIns="93234" rIns="93234" bIns="9323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21489" y="234863"/>
            <a:ext cx="7899961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0" y="6729912"/>
            <a:ext cx="9144000" cy="12808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863"/>
            <a:endParaRPr lang="en-US" dirty="0" err="1">
              <a:solidFill>
                <a:srgbClr val="000000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16" y="91408"/>
            <a:ext cx="1794405" cy="28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56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</p:sldLayoutIdLs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7EA7-47C2-4C90-9330-F2517032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0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17" Type="http://schemas.openxmlformats.org/officeDocument/2006/relationships/image" Target="../media/image25.emf"/><Relationship Id="rId2" Type="http://schemas.openxmlformats.org/officeDocument/2006/relationships/tags" Target="../tags/tag12.xml"/><Relationship Id="rId16" Type="http://schemas.openxmlformats.org/officeDocument/2006/relationships/image" Target="../media/image24.jpe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em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.Malutin@fcpf.ru" TargetMode="External"/><Relationship Id="rId7" Type="http://schemas.openxmlformats.org/officeDocument/2006/relationships/hyperlink" Target="mailto:E.Meleshko@fcpf.ru" TargetMode="External"/><Relationship Id="rId2" Type="http://schemas.openxmlformats.org/officeDocument/2006/relationships/hyperlink" Target="mailto:R.Mukumov@fcpf.ru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mailto:D.Yakobchuk@fcpf.ru" TargetMode="External"/><Relationship Id="rId5" Type="http://schemas.openxmlformats.org/officeDocument/2006/relationships/hyperlink" Target="mailto:A.Turkov@fcpf.ru" TargetMode="External"/><Relationship Id="rId4" Type="http://schemas.openxmlformats.org/officeDocument/2006/relationships/hyperlink" Target="mailto:A.Yashechkin@fcpf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990600">
              <a:spcBef>
                <a:spcPts val="0"/>
              </a:spcBef>
              <a:defRPr sz="3100"/>
            </a:pPr>
            <a:r>
              <a:rPr sz="3000" b="1" dirty="0" err="1"/>
              <a:t>Федеральный</a:t>
            </a:r>
            <a:r>
              <a:rPr sz="3000" b="1" dirty="0"/>
              <a:t> </a:t>
            </a:r>
          </a:p>
          <a:p>
            <a:pPr defTabSz="990600">
              <a:spcBef>
                <a:spcPts val="0"/>
              </a:spcBef>
              <a:defRPr sz="3100"/>
            </a:pPr>
            <a:r>
              <a:rPr sz="3000" b="1" dirty="0" err="1"/>
              <a:t>Центр</a:t>
            </a:r>
            <a:endParaRPr sz="3000" b="1" dirty="0"/>
          </a:p>
          <a:p>
            <a:pPr defTabSz="990600">
              <a:spcBef>
                <a:spcPts val="0"/>
              </a:spcBef>
              <a:defRPr sz="3100"/>
            </a:pPr>
            <a:r>
              <a:rPr sz="3000" b="1" dirty="0" err="1"/>
              <a:t>Проектного</a:t>
            </a:r>
            <a:r>
              <a:rPr sz="3000" b="1" dirty="0"/>
              <a:t> </a:t>
            </a:r>
          </a:p>
          <a:p>
            <a:pPr defTabSz="990600">
              <a:spcBef>
                <a:spcPts val="0"/>
              </a:spcBef>
              <a:defRPr sz="3100"/>
            </a:pPr>
            <a:r>
              <a:rPr sz="3000" b="1" dirty="0" err="1" smtClean="0"/>
              <a:t>Финансирования</a:t>
            </a:r>
            <a:r>
              <a:rPr lang="ru-RU" sz="3000" b="1" dirty="0" smtClean="0"/>
              <a:t> -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перезагрузка</a:t>
            </a:r>
            <a:endParaRPr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0" name="Shape 770"/>
          <p:cNvSpPr/>
          <p:nvPr/>
        </p:nvSpPr>
        <p:spPr>
          <a:xfrm>
            <a:off x="658814" y="4718791"/>
            <a:ext cx="740016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90600">
              <a:defRPr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Готовим и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финансируем</a:t>
            </a:r>
            <a:r>
              <a:rPr kumimoji="0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подготовку </a:t>
            </a:r>
            <a:r>
              <a:rPr lang="ru-RU" dirty="0" smtClean="0"/>
              <a:t>проектов </a:t>
            </a:r>
            <a:r>
              <a:rPr lang="ru-RU" dirty="0"/>
              <a:t>в инфраструктуре и </a:t>
            </a:r>
            <a:r>
              <a:rPr lang="ru-RU" dirty="0" smtClean="0"/>
              <a:t>промышленности высоких переделов</a:t>
            </a:r>
            <a:endParaRPr lang="ru-RU" dirty="0"/>
          </a:p>
          <a:p>
            <a:pPr marL="0" marR="0" lvl="0" indent="0" algn="l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Рисунок 2" descr="prezidentskij_most_s_berega.jpg"/>
          <p:cNvPicPr>
            <a:picLocks noGrp="1" noChangeAspect="1"/>
          </p:cNvPicPr>
          <p:nvPr>
            <p:ph type="pic"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/>
          <a:stretch>
            <a:fillRect/>
          </a:stretch>
        </p:blipFill>
        <p:spPr/>
      </p:pic>
      <p:sp>
        <p:nvSpPr>
          <p:cNvPr id="6" name="Shape 768"/>
          <p:cNvSpPr txBox="1">
            <a:spLocks/>
          </p:cNvSpPr>
          <p:nvPr/>
        </p:nvSpPr>
        <p:spPr>
          <a:xfrm>
            <a:off x="658813" y="4101132"/>
            <a:ext cx="6937523" cy="4079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Tx/>
              <a:buFontTx/>
              <a:buNone/>
              <a:defRPr sz="1400" kern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800" dirty="0" smtClean="0"/>
              <a:t>В.Ю. Синюгин, </a:t>
            </a:r>
            <a:r>
              <a:rPr lang="ru-RU" sz="1800" dirty="0" smtClean="0"/>
              <a:t>ОАО </a:t>
            </a:r>
            <a:r>
              <a:rPr lang="ru-RU" sz="1800" dirty="0" smtClean="0"/>
              <a:t>«ФЦПФ»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02922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3"/>
          <p:cNvSpPr/>
          <p:nvPr/>
        </p:nvSpPr>
        <p:spPr>
          <a:xfrm>
            <a:off x="148579" y="5882775"/>
            <a:ext cx="8835897" cy="930601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C7E0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 bwMode="auto">
          <a:xfrm>
            <a:off x="152353" y="252710"/>
            <a:ext cx="6939927" cy="3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just" rtl="0" eaLnBrk="1" fontAlgn="base" hangingPunct="1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l">
              <a:defRPr/>
            </a:pPr>
            <a:r>
              <a:rPr lang="ru-RU" sz="2000" dirty="0" smtClean="0">
                <a:solidFill>
                  <a:srgbClr val="0086CD"/>
                </a:solidFill>
              </a:rPr>
              <a:t>ПРОДУКТЫ, УСЛУГИ, КЛИЕНТЫ И ОТРАСЛЕВОЙ ФОКУС </a:t>
            </a:r>
            <a:r>
              <a:rPr lang="ru-RU" sz="2000" dirty="0" smtClean="0">
                <a:solidFill>
                  <a:srgbClr val="0086CD"/>
                </a:solidFill>
              </a:rPr>
              <a:t>ФЦПФ</a:t>
            </a:r>
            <a:endParaRPr lang="ru-RU" sz="2000" dirty="0">
              <a:solidFill>
                <a:srgbClr val="0086CD"/>
              </a:solidFill>
            </a:endParaRPr>
          </a:p>
        </p:txBody>
      </p:sp>
      <p:sp>
        <p:nvSpPr>
          <p:cNvPr id="54" name="Rectangle 33"/>
          <p:cNvSpPr/>
          <p:nvPr/>
        </p:nvSpPr>
        <p:spPr>
          <a:xfrm>
            <a:off x="148580" y="1761694"/>
            <a:ext cx="4609112" cy="386262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C7E0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>
            <a:spLocks/>
          </p:cNvSpPr>
          <p:nvPr/>
        </p:nvSpPr>
        <p:spPr>
          <a:xfrm>
            <a:off x="148580" y="1610531"/>
            <a:ext cx="2168101" cy="21918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defRPr/>
            </a:pPr>
            <a:r>
              <a:rPr lang="ru-RU" sz="1400" b="1" kern="0" dirty="0" smtClean="0">
                <a:solidFill>
                  <a:srgbClr val="316293"/>
                </a:solidFill>
              </a:rPr>
              <a:t>Услуги ФЦПФ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3162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021" y="1844819"/>
            <a:ext cx="45218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</a:rPr>
              <a:t>Инвестиционный консалтинг</a:t>
            </a:r>
          </a:p>
          <a:p>
            <a:r>
              <a:rPr lang="ru-RU" sz="1200" kern="0" dirty="0" smtClean="0">
                <a:solidFill>
                  <a:srgbClr val="316293"/>
                </a:solidFill>
                <a:latin typeface="+mn-lt"/>
              </a:rPr>
              <a:t>Подготовка </a:t>
            </a:r>
            <a:r>
              <a:rPr lang="en-US" sz="1200" kern="0" dirty="0">
                <a:solidFill>
                  <a:srgbClr val="316293"/>
                </a:solidFill>
                <a:latin typeface="+mn-lt"/>
              </a:rPr>
              <a:t>b</a:t>
            </a:r>
            <a:r>
              <a:rPr lang="ru-RU" sz="1200" kern="0" dirty="0" err="1" smtClean="0">
                <a:solidFill>
                  <a:srgbClr val="316293"/>
                </a:solidFill>
                <a:latin typeface="+mn-lt"/>
              </a:rPr>
              <a:t>ankable</a:t>
            </a:r>
            <a:r>
              <a:rPr lang="en-US" sz="1200" kern="0" dirty="0" smtClean="0">
                <a:solidFill>
                  <a:srgbClr val="316293"/>
                </a:solidFill>
                <a:latin typeface="+mn-lt"/>
              </a:rPr>
              <a:t> </a:t>
            </a:r>
            <a:r>
              <a:rPr lang="ru-RU" sz="1200" kern="0" dirty="0" smtClean="0">
                <a:solidFill>
                  <a:srgbClr val="316293"/>
                </a:solidFill>
                <a:latin typeface="+mn-lt"/>
              </a:rPr>
              <a:t>проекта</a:t>
            </a:r>
          </a:p>
          <a:p>
            <a:endParaRPr lang="ru-RU" sz="600" kern="0" dirty="0" smtClean="0">
              <a:solidFill>
                <a:srgbClr val="316293"/>
              </a:solidFill>
              <a:latin typeface="+mn-lt"/>
            </a:endParaRPr>
          </a:p>
          <a:p>
            <a:r>
              <a:rPr lang="ru-RU" sz="1400" b="1" dirty="0">
                <a:solidFill>
                  <a:srgbClr val="003366"/>
                </a:solidFill>
              </a:rPr>
              <a:t>Консалтинг с отсрочкой </a:t>
            </a:r>
            <a:r>
              <a:rPr lang="ru-RU" sz="1400" b="1" dirty="0" smtClean="0">
                <a:solidFill>
                  <a:srgbClr val="003366"/>
                </a:solidFill>
              </a:rPr>
              <a:t>платежа, платой </a:t>
            </a:r>
            <a:r>
              <a:rPr lang="ru-RU" sz="1400" b="1" dirty="0">
                <a:solidFill>
                  <a:srgbClr val="003366"/>
                </a:solidFill>
              </a:rPr>
              <a:t>за </a:t>
            </a:r>
            <a:r>
              <a:rPr lang="ru-RU" sz="1400" b="1" dirty="0" smtClean="0">
                <a:solidFill>
                  <a:srgbClr val="003366"/>
                </a:solidFill>
              </a:rPr>
              <a:t>успех</a:t>
            </a:r>
            <a:endParaRPr lang="ru-RU" sz="1400" b="1" dirty="0">
              <a:solidFill>
                <a:srgbClr val="003366"/>
              </a:solidFill>
            </a:endParaRPr>
          </a:p>
          <a:p>
            <a:r>
              <a:rPr lang="ru-RU" sz="1200" kern="0" dirty="0">
                <a:solidFill>
                  <a:srgbClr val="316293"/>
                </a:solidFill>
              </a:rPr>
              <a:t>Подготовка </a:t>
            </a:r>
            <a:r>
              <a:rPr lang="en-US" sz="1200" kern="0" dirty="0">
                <a:solidFill>
                  <a:srgbClr val="316293"/>
                </a:solidFill>
              </a:rPr>
              <a:t>b</a:t>
            </a:r>
            <a:r>
              <a:rPr lang="ru-RU" sz="1200" kern="0" dirty="0" err="1">
                <a:solidFill>
                  <a:srgbClr val="316293"/>
                </a:solidFill>
              </a:rPr>
              <a:t>ankable</a:t>
            </a:r>
            <a:r>
              <a:rPr lang="en-US" sz="1200" kern="0" dirty="0">
                <a:solidFill>
                  <a:srgbClr val="316293"/>
                </a:solidFill>
              </a:rPr>
              <a:t> </a:t>
            </a:r>
            <a:r>
              <a:rPr lang="ru-RU" sz="1200" kern="0" dirty="0">
                <a:solidFill>
                  <a:srgbClr val="316293"/>
                </a:solidFill>
              </a:rPr>
              <a:t>проекта, </a:t>
            </a:r>
            <a:r>
              <a:rPr lang="ru-RU" sz="1200" kern="0" dirty="0" smtClean="0">
                <a:solidFill>
                  <a:srgbClr val="316293"/>
                </a:solidFill>
              </a:rPr>
              <a:t>поддержка проведени</a:t>
            </a:r>
            <a:r>
              <a:rPr lang="ru-RU" sz="1200" kern="0" dirty="0">
                <a:solidFill>
                  <a:srgbClr val="316293"/>
                </a:solidFill>
              </a:rPr>
              <a:t>я</a:t>
            </a:r>
            <a:r>
              <a:rPr lang="ru-RU" sz="1200" kern="0" dirty="0" smtClean="0">
                <a:solidFill>
                  <a:srgbClr val="316293"/>
                </a:solidFill>
              </a:rPr>
              <a:t> </a:t>
            </a:r>
            <a:r>
              <a:rPr lang="ru-RU" sz="1200" kern="0" dirty="0">
                <a:solidFill>
                  <a:srgbClr val="316293"/>
                </a:solidFill>
              </a:rPr>
              <a:t>конкурса (для </a:t>
            </a:r>
            <a:r>
              <a:rPr lang="ru-RU" sz="1200" kern="0" dirty="0" smtClean="0">
                <a:solidFill>
                  <a:srgbClr val="316293"/>
                </a:solidFill>
              </a:rPr>
              <a:t>проектов ГЧП)</a:t>
            </a:r>
            <a:endParaRPr lang="ru-RU" sz="1200" kern="0" dirty="0">
              <a:solidFill>
                <a:srgbClr val="316293"/>
              </a:solidFill>
            </a:endParaRPr>
          </a:p>
          <a:p>
            <a:r>
              <a:rPr lang="ru-RU" sz="1200" kern="0" dirty="0">
                <a:solidFill>
                  <a:srgbClr val="316293"/>
                </a:solidFill>
              </a:rPr>
              <a:t>Перенос платы за работы на </a:t>
            </a:r>
            <a:r>
              <a:rPr lang="ru-RU" sz="1200" kern="0" dirty="0" smtClean="0">
                <a:solidFill>
                  <a:srgbClr val="316293"/>
                </a:solidFill>
              </a:rPr>
              <a:t>будущее</a:t>
            </a:r>
          </a:p>
          <a:p>
            <a:endParaRPr lang="ru-RU" sz="600" kern="0" dirty="0">
              <a:solidFill>
                <a:srgbClr val="316293"/>
              </a:solidFill>
            </a:endParaRPr>
          </a:p>
          <a:p>
            <a:pPr marL="0" lvl="1" defTabSz="895350" eaLnBrk="1" hangingPunct="1">
              <a:buClr>
                <a:srgbClr val="316293"/>
              </a:buClr>
              <a:buNone/>
              <a:defRPr/>
            </a:pPr>
            <a:r>
              <a:rPr lang="ru-RU" sz="1400" b="1" dirty="0">
                <a:solidFill>
                  <a:srgbClr val="003366"/>
                </a:solidFill>
              </a:rPr>
              <a:t>Участие в капитале проектной компании для подготовки проекта</a:t>
            </a:r>
          </a:p>
          <a:p>
            <a:pPr marL="0" lvl="1" defTabSz="895350">
              <a:buClr>
                <a:srgbClr val="316293"/>
              </a:buClr>
              <a:defRPr/>
            </a:pPr>
            <a:r>
              <a:rPr lang="ru-RU" sz="1200" kern="0" dirty="0">
                <a:solidFill>
                  <a:srgbClr val="316293"/>
                </a:solidFill>
              </a:rPr>
              <a:t>Инвестор ранней стадии с отраслевыми и управленческими </a:t>
            </a:r>
            <a:r>
              <a:rPr lang="ru-RU" sz="1200" kern="0" dirty="0" smtClean="0">
                <a:solidFill>
                  <a:srgbClr val="316293"/>
                </a:solidFill>
              </a:rPr>
              <a:t>компетенциями</a:t>
            </a:r>
          </a:p>
          <a:p>
            <a:pPr marL="0" lvl="1" defTabSz="895350">
              <a:buClr>
                <a:srgbClr val="316293"/>
              </a:buClr>
              <a:defRPr/>
            </a:pPr>
            <a:endParaRPr lang="ru-RU" sz="600" kern="0" dirty="0">
              <a:solidFill>
                <a:srgbClr val="316293"/>
              </a:solidFill>
            </a:endParaRPr>
          </a:p>
          <a:p>
            <a:r>
              <a:rPr lang="ru-RU" sz="1400" b="1" dirty="0">
                <a:solidFill>
                  <a:srgbClr val="003366"/>
                </a:solidFill>
              </a:rPr>
              <a:t>Заем на проведение исследований и подготовку проектно-сметной документации</a:t>
            </a:r>
          </a:p>
          <a:p>
            <a:r>
              <a:rPr lang="ru-RU" sz="1200" kern="0" dirty="0">
                <a:solidFill>
                  <a:srgbClr val="316293"/>
                </a:solidFill>
              </a:rPr>
              <a:t>Предоставление финансирования на подготовку необходимых для получения финансирования </a:t>
            </a:r>
            <a:r>
              <a:rPr lang="ru-RU" sz="1200" kern="0" dirty="0" smtClean="0">
                <a:solidFill>
                  <a:srgbClr val="316293"/>
                </a:solidFill>
              </a:rPr>
              <a:t>документов</a:t>
            </a:r>
          </a:p>
          <a:p>
            <a:endParaRPr lang="ru-RU" sz="600" kern="0" dirty="0">
              <a:solidFill>
                <a:srgbClr val="316293"/>
              </a:solidFill>
            </a:endParaRPr>
          </a:p>
          <a:p>
            <a:r>
              <a:rPr lang="ru-RU" sz="1200" b="1" dirty="0">
                <a:solidFill>
                  <a:srgbClr val="003366"/>
                </a:solidFill>
              </a:rPr>
              <a:t>Организация финансового закрытия</a:t>
            </a:r>
          </a:p>
          <a:p>
            <a:r>
              <a:rPr lang="ru-RU" sz="1200" kern="0" dirty="0">
                <a:solidFill>
                  <a:srgbClr val="316293"/>
                </a:solidFill>
              </a:rPr>
              <a:t>Привлечение </a:t>
            </a:r>
            <a:r>
              <a:rPr lang="ru-RU" sz="1200" kern="0" dirty="0" smtClean="0">
                <a:solidFill>
                  <a:srgbClr val="316293"/>
                </a:solidFill>
              </a:rPr>
              <a:t>финансирования</a:t>
            </a:r>
            <a:endParaRPr lang="ru-RU" sz="1200" dirty="0"/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151519" y="836712"/>
            <a:ext cx="891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2075" lvl="0" fontAlgn="auto">
              <a:spcBef>
                <a:spcPts val="600"/>
              </a:spcBef>
              <a:spcAft>
                <a:spcPts val="0"/>
              </a:spcAft>
              <a:buClr>
                <a:srgbClr val="316293"/>
              </a:buClr>
              <a:tabLst>
                <a:tab pos="92075" algn="l"/>
              </a:tabLst>
              <a:defRPr/>
            </a:pPr>
            <a:r>
              <a:rPr lang="ru-RU" sz="1400" dirty="0" smtClean="0">
                <a:solidFill>
                  <a:srgbClr val="003366"/>
                </a:solidFill>
              </a:rPr>
              <a:t>ФЦПФ - дочерняя </a:t>
            </a:r>
            <a:r>
              <a:rPr lang="ru-RU" sz="1400" dirty="0">
                <a:solidFill>
                  <a:srgbClr val="003366"/>
                </a:solidFill>
              </a:rPr>
              <a:t>компания </a:t>
            </a:r>
            <a:r>
              <a:rPr lang="ru-RU" sz="1400" dirty="0" smtClean="0">
                <a:solidFill>
                  <a:srgbClr val="003366"/>
                </a:solidFill>
              </a:rPr>
              <a:t>Внешэкономбанка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866" y="1074802"/>
            <a:ext cx="881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+mn-lt"/>
              </a:rPr>
              <a:t>В соответствии со Стратегией ВЭБ 2.0 ФЦПФ – </a:t>
            </a:r>
            <a:r>
              <a:rPr lang="ru-RU" sz="1400" b="1" dirty="0">
                <a:solidFill>
                  <a:srgbClr val="003366"/>
                </a:solidFill>
                <a:latin typeface="+mn-lt"/>
              </a:rPr>
              <a:t>это </a:t>
            </a:r>
            <a:r>
              <a:rPr lang="ru-RU" sz="1400" b="1" dirty="0" smtClean="0">
                <a:solidFill>
                  <a:srgbClr val="003366"/>
                </a:solidFill>
                <a:latin typeface="+mn-lt"/>
              </a:rPr>
              <a:t>институт </a:t>
            </a:r>
            <a:r>
              <a:rPr lang="ru-RU" sz="1400" b="1" dirty="0">
                <a:solidFill>
                  <a:srgbClr val="003366"/>
                </a:solidFill>
                <a:latin typeface="+mn-lt"/>
              </a:rPr>
              <a:t>поддержки ранней стадии инфраструктурных и промышленных </a:t>
            </a:r>
            <a:r>
              <a:rPr lang="ru-RU" sz="1400" b="1" dirty="0" smtClean="0">
                <a:solidFill>
                  <a:srgbClr val="003366"/>
                </a:solidFill>
                <a:latin typeface="+mn-lt"/>
              </a:rPr>
              <a:t>проектов</a:t>
            </a:r>
            <a:endParaRPr lang="ru-RU" sz="1400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4" name="Rectangle 33"/>
          <p:cNvSpPr/>
          <p:nvPr/>
        </p:nvSpPr>
        <p:spPr>
          <a:xfrm>
            <a:off x="5004048" y="1761695"/>
            <a:ext cx="3980428" cy="386262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C7E0FB"/>
            </a:solidFill>
            <a:prstDash val="solid"/>
          </a:ln>
          <a:effectLst/>
        </p:spPr>
        <p:txBody>
          <a:bodyPr rtlCol="0" anchor="ctr"/>
          <a:lstStyle/>
          <a:p>
            <a:pPr lvl="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92075" algn="l"/>
              </a:tabLst>
              <a:defRPr/>
            </a:pPr>
            <a:r>
              <a:rPr lang="ru-RU" sz="1400" b="1" kern="0" dirty="0" smtClean="0">
                <a:solidFill>
                  <a:srgbClr val="316293"/>
                </a:solidFill>
                <a:latin typeface="+mn-lt"/>
              </a:rPr>
              <a:t>Инфраструктура</a:t>
            </a:r>
          </a:p>
          <a:p>
            <a:pPr marL="257175" indent="-17145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Font typeface="Arial" panose="020B0604020202020204" pitchFamily="34" charset="0"/>
              <a:buChar char="∕"/>
              <a:tabLst>
                <a:tab pos="92075" algn="l"/>
              </a:tabLst>
              <a:defRPr/>
            </a:pP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Транспортная</a:t>
            </a:r>
          </a:p>
          <a:p>
            <a:pPr marL="257175" indent="-17145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Font typeface="Arial" panose="020B0604020202020204" pitchFamily="34" charset="0"/>
              <a:buChar char="∕"/>
              <a:tabLst>
                <a:tab pos="92075" algn="l"/>
              </a:tabLst>
              <a:defRPr/>
            </a:pP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Энергетическая, вкл. </a:t>
            </a:r>
            <a:r>
              <a:rPr lang="ru-RU" sz="1400" kern="0" dirty="0" err="1" smtClean="0">
                <a:solidFill>
                  <a:srgbClr val="316293"/>
                </a:solidFill>
                <a:latin typeface="+mn-lt"/>
              </a:rPr>
              <a:t>э</a:t>
            </a:r>
            <a:r>
              <a:rPr lang="ru-RU" sz="1400" kern="0" dirty="0" err="1" smtClean="0">
                <a:solidFill>
                  <a:srgbClr val="316293"/>
                </a:solidFill>
              </a:rPr>
              <a:t>нергоэффективность</a:t>
            </a:r>
            <a:endParaRPr lang="ru-RU" sz="1400" kern="0" dirty="0" smtClean="0">
              <a:solidFill>
                <a:srgbClr val="316293"/>
              </a:solidFill>
              <a:latin typeface="+mn-lt"/>
            </a:endParaRPr>
          </a:p>
          <a:p>
            <a:pPr marL="257175" indent="-17145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Font typeface="Arial" panose="020B0604020202020204" pitchFamily="34" charset="0"/>
              <a:buChar char="∕"/>
              <a:tabLst>
                <a:tab pos="92075" algn="l"/>
              </a:tabLst>
              <a:defRPr/>
            </a:pP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Высокотехнологичная инфраструктура здравоохранения</a:t>
            </a:r>
          </a:p>
          <a:p>
            <a:pPr marL="257175" indent="-17145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Font typeface="Arial" panose="020B0604020202020204" pitchFamily="34" charset="0"/>
              <a:buChar char="∕"/>
              <a:tabLst>
                <a:tab pos="92075" algn="l"/>
              </a:tabLst>
              <a:defRPr/>
            </a:pP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Инфраструктура промышленных площадок</a:t>
            </a:r>
          </a:p>
          <a:p>
            <a:pPr marL="257175" indent="-17145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Font typeface="Arial" panose="020B0604020202020204" pitchFamily="34" charset="0"/>
              <a:buChar char="∕"/>
              <a:tabLst>
                <a:tab pos="92075" algn="l"/>
              </a:tabLst>
              <a:defRPr/>
            </a:pP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Инфраструктура спорта и культуры, включая туризм</a:t>
            </a:r>
          </a:p>
          <a:p>
            <a:pPr marL="257175" indent="-17145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Font typeface="Arial" panose="020B0604020202020204" pitchFamily="34" charset="0"/>
              <a:buChar char="∕"/>
              <a:tabLst>
                <a:tab pos="92075" algn="l"/>
              </a:tabLst>
              <a:defRPr/>
            </a:pP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Экология (обращение с ТКО)</a:t>
            </a:r>
          </a:p>
          <a:p>
            <a:pPr marL="85725" lvl="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92075" algn="l"/>
              </a:tabLst>
              <a:defRPr/>
            </a:pPr>
            <a:r>
              <a:rPr lang="ru-RU" sz="1400" b="1" kern="0" dirty="0">
                <a:solidFill>
                  <a:srgbClr val="316293"/>
                </a:solidFill>
                <a:latin typeface="+mn-lt"/>
              </a:rPr>
              <a:t>Промышленность</a:t>
            </a:r>
          </a:p>
          <a:p>
            <a:pPr marL="257175" indent="-17145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Font typeface="Arial" panose="020B0604020202020204" pitchFamily="34" charset="0"/>
              <a:buChar char="∕"/>
              <a:tabLst>
                <a:tab pos="92075" algn="l"/>
              </a:tabLst>
              <a:defRPr/>
            </a:pP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Целевые ниши ВЭБ 2.0</a:t>
            </a:r>
          </a:p>
          <a:p>
            <a:pPr marL="257175" indent="-17145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Font typeface="Arial" panose="020B0604020202020204" pitchFamily="34" charset="0"/>
              <a:buChar char="∕"/>
              <a:tabLst>
                <a:tab pos="92075" algn="l"/>
              </a:tabLst>
              <a:defRPr/>
            </a:pP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Высокотехнологичная </a:t>
            </a: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сфера, </a:t>
            </a:r>
            <a:r>
              <a:rPr lang="ru-RU" sz="1400" kern="0" dirty="0" smtClean="0">
                <a:solidFill>
                  <a:srgbClr val="316293"/>
                </a:solidFill>
                <a:latin typeface="+mn-lt"/>
              </a:rPr>
              <a:t>включая прорывные технологии</a:t>
            </a:r>
            <a:endParaRPr lang="ru-RU" sz="1400" kern="0" dirty="0">
              <a:solidFill>
                <a:srgbClr val="316293"/>
              </a:solidFill>
              <a:latin typeface="+mn-lt"/>
            </a:endParaRPr>
          </a:p>
          <a:p>
            <a:pPr marL="85725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92075" algn="l"/>
              </a:tabLst>
              <a:defRPr/>
            </a:pPr>
            <a:r>
              <a:rPr lang="ru-RU" sz="1400" b="1" kern="0" dirty="0">
                <a:solidFill>
                  <a:srgbClr val="316293"/>
                </a:solidFill>
                <a:latin typeface="+mn-lt"/>
              </a:rPr>
              <a:t>Диверсификация ОПК</a:t>
            </a:r>
          </a:p>
          <a:p>
            <a:pPr marL="85725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92075" algn="l"/>
              </a:tabLst>
              <a:defRPr/>
            </a:pPr>
            <a:r>
              <a:rPr lang="ru-RU" sz="1400" b="1" kern="0" dirty="0">
                <a:solidFill>
                  <a:srgbClr val="316293"/>
                </a:solidFill>
                <a:latin typeface="+mn-lt"/>
              </a:rPr>
              <a:t>Поддержка экспорта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4987890" y="1625637"/>
            <a:ext cx="2464430" cy="21918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defRPr/>
            </a:pPr>
            <a:r>
              <a:rPr lang="ru-RU" sz="1400" b="1" kern="0" dirty="0" smtClean="0">
                <a:solidFill>
                  <a:srgbClr val="316293"/>
                </a:solidFill>
              </a:rPr>
              <a:t>Отраслевой фокус ФЦПФ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3162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06902" y="6002704"/>
            <a:ext cx="44439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defRPr/>
            </a:pP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</a:rPr>
              <a:t>Органы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</a:rPr>
              <a:t>государственной власти 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</a:rPr>
              <a:t>и местного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</a:rPr>
              <a:t>самоуправления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defRPr/>
            </a:pPr>
            <a:endParaRPr lang="ru-RU" sz="30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defRPr/>
            </a:pP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</a:rPr>
              <a:t>Госкомпании и </a:t>
            </a:r>
            <a:r>
              <a:rPr lang="ru-RU" sz="1400" kern="0" dirty="0" err="1" smtClean="0">
                <a:solidFill>
                  <a:schemeClr val="tx2">
                    <a:lumMod val="75000"/>
                  </a:schemeClr>
                </a:solidFill>
              </a:rPr>
              <a:t>госкорпорации</a:t>
            </a:r>
            <a:endParaRPr lang="ru-RU" sz="14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None/>
              <a:defRPr/>
            </a:pPr>
            <a:endParaRPr lang="ru-RU" sz="300" b="1" kern="0" dirty="0" smtClean="0">
              <a:solidFill>
                <a:srgbClr val="003366"/>
              </a:solidFill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148580" y="5694898"/>
            <a:ext cx="2242800" cy="29842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162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Клиенты ФЦПФ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3162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4572001" y="5988799"/>
            <a:ext cx="441247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defRPr/>
            </a:pP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</a:rPr>
              <a:t>Частные 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</a:rPr>
              <a:t>инициаторы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</a:rPr>
              <a:t>проектов</a:t>
            </a:r>
            <a:endParaRPr lang="ru-RU" sz="140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defRPr/>
            </a:pPr>
            <a:endParaRPr lang="ru-RU" sz="30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defRPr/>
            </a:pP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</a:rPr>
              <a:t>Региональные </a:t>
            </a:r>
            <a:r>
              <a:rPr lang="ru-RU" sz="1400" kern="0" dirty="0">
                <a:solidFill>
                  <a:schemeClr val="tx2">
                    <a:lumMod val="75000"/>
                  </a:schemeClr>
                </a:solidFill>
              </a:rPr>
              <a:t>и муниципальные институты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</a:rPr>
              <a:t>развития</a:t>
            </a:r>
            <a:endParaRPr lang="ru-RU" sz="1400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 bwMode="auto">
          <a:xfrm>
            <a:off x="72449" y="131553"/>
            <a:ext cx="672516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just" rtl="0" eaLnBrk="1" fontAlgn="base" hangingPunct="1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ru-RU" sz="2000" dirty="0">
                <a:solidFill>
                  <a:srgbClr val="0086CD"/>
                </a:solidFill>
              </a:rPr>
              <a:t>ОПЫТ ФЦПФ (</a:t>
            </a:r>
            <a:r>
              <a:rPr lang="en-US" sz="2000" dirty="0">
                <a:solidFill>
                  <a:srgbClr val="0086CD"/>
                </a:solidFill>
              </a:rPr>
              <a:t>I)</a:t>
            </a:r>
            <a:r>
              <a:rPr lang="ru-RU" sz="2000" dirty="0">
                <a:solidFill>
                  <a:srgbClr val="0086CD"/>
                </a:solidFill>
              </a:rPr>
              <a:t> </a:t>
            </a:r>
            <a:endParaRPr lang="ru-RU" sz="2000" dirty="0" smtClean="0">
              <a:solidFill>
                <a:srgbClr val="0086CD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2449" y="4439563"/>
            <a:ext cx="828092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srgbClr val="0085CD"/>
                </a:solidFill>
              </a:rPr>
              <a:t>АД «</a:t>
            </a:r>
            <a:r>
              <a:rPr lang="ru-RU" sz="1400" dirty="0" smtClean="0">
                <a:solidFill>
                  <a:srgbClr val="0085CD"/>
                </a:solidFill>
              </a:rPr>
              <a:t>Пермь-Березники</a:t>
            </a:r>
            <a:r>
              <a:rPr lang="ru-RU" sz="1400" dirty="0">
                <a:solidFill>
                  <a:srgbClr val="0085CD"/>
                </a:solidFill>
              </a:rPr>
              <a:t>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44657" y="4721989"/>
            <a:ext cx="7236296" cy="1004023"/>
          </a:xfrm>
          <a:prstGeom prst="rect">
            <a:avLst/>
          </a:prstGeom>
          <a:ln>
            <a:noFill/>
          </a:ln>
        </p:spPr>
        <p:txBody>
          <a:bodyPr vert="horz" lIns="85913" tIns="42957" rIns="85913" bIns="42957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F7F7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Описание Проекта</a:t>
            </a:r>
            <a:r>
              <a:rPr lang="ru-RU" sz="900" b="1" dirty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автомобильной дороги Пермь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Березники, строительство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нового автодорожного моста через реку Чусовая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Пермском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 (концессионное соглашение).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СМР ~ 13 млрд.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рублей.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F7F7F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900" b="1" dirty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Роль ФЦПФ: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нвестиционное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консультирование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ВЭБ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F7F7F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900" b="1" dirty="0" smtClean="0">
                <a:solidFill>
                  <a:srgbClr val="0086CD"/>
                </a:solidFill>
                <a:latin typeface="Arial" panose="020B0604020202020204" pitchFamily="34" charset="0"/>
                <a:cs typeface="Arial" pitchFamily="34" charset="0"/>
              </a:rPr>
              <a:t>Текущий результат: </a:t>
            </a:r>
            <a:r>
              <a:rPr lang="ru-RU" sz="9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прошел отбор на получение софинансирования из федерального бюджета из собранных средств от системы </a:t>
            </a:r>
            <a:r>
              <a:rPr lang="ru-RU" sz="9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«Платон». Определен победитель концессионного конкурса – </a:t>
            </a:r>
            <a:r>
              <a:rPr lang="ru-RU" sz="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ООО «Пермская концессионная компания</a:t>
            </a:r>
            <a:r>
              <a:rPr lang="ru-RU" sz="9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». Идет процесс </a:t>
            </a:r>
            <a:r>
              <a:rPr lang="ru-RU" sz="9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подписания концессионного соглашения с победителем конкурса</a:t>
            </a:r>
            <a:r>
              <a:rPr lang="ru-RU" sz="9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1339" y="853602"/>
            <a:ext cx="8280920" cy="24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ru-RU" sz="1400" dirty="0" smtClean="0">
                <a:solidFill>
                  <a:srgbClr val="0085CD"/>
                </a:solidFill>
              </a:rPr>
              <a:t>Транспортный переход через Керченский пролив</a:t>
            </a:r>
            <a:endParaRPr lang="ru-RU" sz="1400" dirty="0">
              <a:solidFill>
                <a:srgbClr val="0085CD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85CD"/>
              </a:solidFill>
              <a:effectLst/>
              <a:uLnTx/>
              <a:uFillTx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923547" y="1235963"/>
            <a:ext cx="7236296" cy="1436032"/>
          </a:xfrm>
          <a:prstGeom prst="rect">
            <a:avLst/>
          </a:prstGeom>
          <a:ln>
            <a:noFill/>
          </a:ln>
        </p:spPr>
        <p:txBody>
          <a:bodyPr vert="horz" lIns="85913" tIns="42957" rIns="85913" bIns="42957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F7F7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Описание Проекта: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Строительство транспортного перехода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через Керченский пролив (через Тузлинский створ)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Изначально предполагалась реализация проекта с применением механизмов ГЧП (долгосрочное инвестиционное соглашение / концессионное соглашение). Проект реализуется за счет средств федерального бюджета в рамках целевой программы «Социально–экономическое развитие Республики Крым и города Севастополь до 2020 года» без привлечения внебюджетного финансирования.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Стоимость СМР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~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227,9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млрд.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F7F7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Роль ФЦПФ: </a:t>
            </a:r>
            <a:r>
              <a:rPr lang="ru-RU" sz="900" noProof="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90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нвестиционное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консультирование. Заключен договор займа.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7F7F7F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ru-RU" sz="900" b="1" dirty="0" smtClean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Текущий результат: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ФЦПФ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выполнены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Этапу I (Экономические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изыскания)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Этапу II (Финансово-экономическое обоснование и финансовая модель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предоставлен и возвращен заем. В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настоящее время Проект реализуется на базе </a:t>
            </a:r>
            <a:r>
              <a:rPr lang="ru-RU" sz="90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госконтракта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(44-ФЗ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Введение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 в эксплуатацию планируется в декабре 2018 года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Картинки по запросу керченский мос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759"/>
          <a:stretch/>
        </p:blipFill>
        <p:spPr bwMode="auto">
          <a:xfrm>
            <a:off x="195355" y="1290038"/>
            <a:ext cx="1591918" cy="11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артинки по запросу дорога пермь березники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5" y="4736691"/>
            <a:ext cx="1591918" cy="9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28677" y="2773592"/>
            <a:ext cx="828092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srgbClr val="0085CD"/>
                </a:solidFill>
              </a:rPr>
              <a:t>Международный транспортный маршрут «Европа – Западный Китай»</a:t>
            </a:r>
            <a:endParaRPr lang="ru-RU" sz="1400" dirty="0">
              <a:solidFill>
                <a:srgbClr val="0085CD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914056" y="3051221"/>
            <a:ext cx="7236296" cy="1075992"/>
          </a:xfrm>
          <a:prstGeom prst="rect">
            <a:avLst/>
          </a:prstGeom>
          <a:ln>
            <a:noFill/>
          </a:ln>
        </p:spPr>
        <p:txBody>
          <a:bodyPr vert="horz" lIns="85913" tIns="42957" rIns="85913" bIns="42957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20000"/>
              </a:spcAft>
              <a:buClr>
                <a:srgbClr val="7F7F7F"/>
              </a:buClr>
              <a:buSzPct val="80000"/>
              <a:defRPr/>
            </a:pPr>
            <a:r>
              <a:rPr lang="ru-RU" sz="900" b="1" dirty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Описание Проекта: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Предпроектная проработка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 транспортного маршрута «Европа – Западный Китай» на территории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России. Основной маршрут прохождения автодороги Санкт-Петербург – Москва – Казань – </a:t>
            </a:r>
            <a:r>
              <a:rPr lang="ru-RU" sz="90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Сагарчин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(граница с Казахстаном). СМР (для участков от Московской области до границы с Казахстаном) – более 700 млрд. рублей.</a:t>
            </a:r>
          </a:p>
          <a:p>
            <a:pPr algn="l" fontAlgn="base">
              <a:spcBef>
                <a:spcPct val="0"/>
              </a:spcBef>
              <a:spcAft>
                <a:spcPct val="20000"/>
              </a:spcAft>
              <a:buClr>
                <a:srgbClr val="7F7F7F"/>
              </a:buClr>
              <a:buSzPct val="80000"/>
              <a:defRPr/>
            </a:pPr>
            <a:r>
              <a:rPr lang="ru-RU" sz="900" b="1" dirty="0" smtClean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Роль </a:t>
            </a:r>
            <a:r>
              <a:rPr lang="ru-RU" sz="900" b="1" dirty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ФЦПФ: </a:t>
            </a:r>
            <a:r>
              <a:rPr lang="ru-RU" sz="900" b="1" dirty="0" smtClean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инвестиционного консультирования с отсрочкой платежа.</a:t>
            </a:r>
          </a:p>
          <a:p>
            <a:pPr algn="l">
              <a:spcBef>
                <a:spcPct val="0"/>
              </a:spcBef>
              <a:spcAft>
                <a:spcPct val="20000"/>
              </a:spcAft>
              <a:buClr>
                <a:srgbClr val="7F7F7F"/>
              </a:buClr>
              <a:buSzPct val="80000"/>
              <a:defRPr/>
            </a:pPr>
            <a:r>
              <a:rPr lang="ru-RU" sz="900" b="1" dirty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Текущий результат</a:t>
            </a:r>
            <a:r>
              <a:rPr lang="ru-RU" sz="900" b="1" dirty="0" smtClean="0">
                <a:solidFill>
                  <a:srgbClr val="0086C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Подготовлена транспортная модель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проекта, разработана концепция реализации проекта, утвержден створ прохождения трассы на участке Москва – Казань, подготовлен бизнес-план и финансовая схема реализации участка коридора по подключению Самарско-Тольяттинской агломерации, проведена комплексная оценка влияния строительства коридора на социально-экономическое развитие регионов РФ.</a:t>
            </a:r>
            <a:endParaRPr lang="ru-RU" sz="9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64" y="3085942"/>
            <a:ext cx="1626366" cy="10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9" y="245527"/>
            <a:ext cx="7899961" cy="276999"/>
          </a:xfrm>
        </p:spPr>
        <p:txBody>
          <a:bodyPr/>
          <a:lstStyle/>
          <a:p>
            <a:r>
              <a:rPr lang="ru-RU" sz="1800" dirty="0">
                <a:solidFill>
                  <a:srgbClr val="0086CD"/>
                </a:solidFill>
              </a:rPr>
              <a:t>ОПЫТ </a:t>
            </a:r>
            <a:r>
              <a:rPr lang="ru-RU" sz="1800" dirty="0" smtClean="0">
                <a:solidFill>
                  <a:srgbClr val="0086CD"/>
                </a:solidFill>
              </a:rPr>
              <a:t>ФЦПФ</a:t>
            </a:r>
            <a:r>
              <a:rPr lang="en-US" sz="1800" dirty="0" smtClean="0">
                <a:solidFill>
                  <a:srgbClr val="0086CD"/>
                </a:solidFill>
              </a:rPr>
              <a:t> </a:t>
            </a:r>
            <a:r>
              <a:rPr lang="ru-RU" sz="1800" dirty="0" smtClean="0">
                <a:solidFill>
                  <a:srgbClr val="0086CD"/>
                </a:solidFill>
              </a:rPr>
              <a:t>(</a:t>
            </a:r>
            <a:r>
              <a:rPr lang="en-US" sz="1800" dirty="0" smtClean="0">
                <a:solidFill>
                  <a:srgbClr val="0086CD"/>
                </a:solidFill>
              </a:rPr>
              <a:t>II</a:t>
            </a:r>
            <a:r>
              <a:rPr lang="en-US" sz="1800" dirty="0">
                <a:solidFill>
                  <a:srgbClr val="0086CD"/>
                </a:solidFill>
              </a:rPr>
              <a:t>)</a:t>
            </a:r>
            <a:endParaRPr lang="ru-RU" dirty="0"/>
          </a:p>
        </p:txBody>
      </p:sp>
      <p:sp>
        <p:nvSpPr>
          <p:cNvPr id="3" name="Текст 6"/>
          <p:cNvSpPr txBox="1">
            <a:spLocks/>
          </p:cNvSpPr>
          <p:nvPr/>
        </p:nvSpPr>
        <p:spPr>
          <a:xfrm>
            <a:off x="155166" y="1061163"/>
            <a:ext cx="8640918" cy="34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b="1" spc="-20" dirty="0">
                <a:solidFill>
                  <a:srgbClr val="008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федеральная медицинская концессия </a:t>
            </a:r>
            <a:r>
              <a:rPr lang="ru-RU" sz="1400" b="1" spc="-20" dirty="0" smtClean="0">
                <a:solidFill>
                  <a:srgbClr val="008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(создание промышленно-медицинского парка)</a:t>
            </a:r>
            <a:endParaRPr lang="ru-RU" sz="1400" b="1" spc="-20" dirty="0">
              <a:solidFill>
                <a:srgbClr val="0086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1077" y="1408580"/>
            <a:ext cx="74134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0085CD"/>
              </a:buClr>
              <a:buNone/>
            </a:pPr>
            <a:r>
              <a:rPr lang="ru-RU" sz="900" b="1" dirty="0">
                <a:solidFill>
                  <a:srgbClr val="0085CD"/>
                </a:solidFill>
                <a:ea typeface="Tahoma" pitchFamily="34" charset="0"/>
                <a:cs typeface="Arial" panose="020B0604020202020204" pitchFamily="34" charset="0"/>
              </a:rPr>
              <a:t>Описание </a:t>
            </a:r>
            <a:r>
              <a:rPr lang="ru-RU" sz="900" b="1" dirty="0" smtClean="0">
                <a:solidFill>
                  <a:srgbClr val="0085CD"/>
                </a:solidFill>
                <a:ea typeface="Tahoma" pitchFamily="34" charset="0"/>
                <a:cs typeface="Arial" panose="020B0604020202020204" pitchFamily="34" charset="0"/>
              </a:rPr>
              <a:t>проекта:</a:t>
            </a:r>
            <a:r>
              <a:rPr lang="en-US" sz="900" b="1" dirty="0" smtClean="0">
                <a:solidFill>
                  <a:srgbClr val="0085CD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3366"/>
                </a:solidFill>
                <a:cs typeface="Arial" panose="020B0604020202020204" pitchFamily="34" charset="0"/>
              </a:rPr>
              <a:t>Создание </a:t>
            </a:r>
            <a:r>
              <a:rPr lang="ru-RU" sz="900" dirty="0">
                <a:solidFill>
                  <a:srgbClr val="003366"/>
                </a:solidFill>
                <a:cs typeface="Arial" panose="020B0604020202020204" pitchFamily="34" charset="0"/>
              </a:rPr>
              <a:t>промышленно-медицинского парка в сфере травматологии, ортопедии и нейрохирургии в г. </a:t>
            </a:r>
            <a:r>
              <a:rPr lang="ru-RU" sz="900" dirty="0" smtClean="0">
                <a:solidFill>
                  <a:srgbClr val="003366"/>
                </a:solidFill>
                <a:cs typeface="Arial" panose="020B0604020202020204" pitchFamily="34" charset="0"/>
              </a:rPr>
              <a:t>Новосибирске. Министерство </a:t>
            </a:r>
            <a:r>
              <a:rPr lang="ru-RU" sz="900" dirty="0">
                <a:solidFill>
                  <a:srgbClr val="003366"/>
                </a:solidFill>
                <a:cs typeface="Arial" panose="020B0604020202020204" pitchFamily="34" charset="0"/>
              </a:rPr>
              <a:t>здравоохранения РФ впервые выступило в качестве </a:t>
            </a:r>
            <a:r>
              <a:rPr lang="ru-RU" sz="900" dirty="0" smtClean="0">
                <a:solidFill>
                  <a:srgbClr val="003366"/>
                </a:solidFill>
                <a:cs typeface="Arial" panose="020B0604020202020204" pitchFamily="34" charset="0"/>
              </a:rPr>
              <a:t>концедента</a:t>
            </a:r>
            <a:r>
              <a:rPr lang="ru-RU" sz="9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ru-RU" sz="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0085CD"/>
              </a:buClr>
              <a:buNone/>
            </a:pPr>
            <a:r>
              <a:rPr lang="ru-RU" sz="900" b="1" dirty="0" smtClean="0">
                <a:solidFill>
                  <a:srgbClr val="0085CD"/>
                </a:solidFill>
                <a:ea typeface="Tahoma" pitchFamily="34" charset="0"/>
                <a:cs typeface="Arial" panose="020B0604020202020204" pitchFamily="34" charset="0"/>
              </a:rPr>
              <a:t>Роль ФЦПФ: </a:t>
            </a:r>
            <a:r>
              <a:rPr lang="ru-RU" sz="900" dirty="0" smtClean="0">
                <a:solidFill>
                  <a:srgbClr val="003366"/>
                </a:solidFill>
                <a:cs typeface="Arial" panose="020B0604020202020204" pitchFamily="34" charset="0"/>
              </a:rPr>
              <a:t>Был заключен договор инвестиционного консультирования, в рамках которого разработан </a:t>
            </a:r>
            <a:r>
              <a:rPr lang="ru-RU" sz="900" dirty="0">
                <a:solidFill>
                  <a:srgbClr val="003366"/>
                </a:solidFill>
                <a:cs typeface="Arial" panose="020B0604020202020204" pitchFamily="34" charset="0"/>
              </a:rPr>
              <a:t>проект всей необходимой конкурсной и контрактной документации, проведено сопровождение конкурсных процедур, подписано концессионное соглашение</a:t>
            </a:r>
            <a:r>
              <a:rPr lang="ru-RU" sz="900" dirty="0" smtClean="0">
                <a:solidFill>
                  <a:srgbClr val="003366"/>
                </a:solidFill>
                <a:cs typeface="Arial" panose="020B0604020202020204" pitchFamily="34" charset="0"/>
              </a:rPr>
              <a:t>.</a:t>
            </a:r>
            <a:endParaRPr lang="ru-RU" sz="900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>
                <a:srgbClr val="0085CD"/>
              </a:buClr>
              <a:buNone/>
            </a:pPr>
            <a:r>
              <a:rPr lang="ru-RU" sz="900" b="1" dirty="0">
                <a:solidFill>
                  <a:srgbClr val="0085CD"/>
                </a:solidFill>
                <a:ea typeface="Tahoma" pitchFamily="34" charset="0"/>
                <a:cs typeface="Arial" panose="020B0604020202020204" pitchFamily="34" charset="0"/>
              </a:rPr>
              <a:t>Текущий </a:t>
            </a:r>
            <a:r>
              <a:rPr lang="ru-RU" sz="900" b="1" dirty="0" smtClean="0">
                <a:solidFill>
                  <a:srgbClr val="0085CD"/>
                </a:solidFill>
                <a:ea typeface="Tahoma" pitchFamily="34" charset="0"/>
                <a:cs typeface="Arial" panose="020B0604020202020204" pitchFamily="34" charset="0"/>
              </a:rPr>
              <a:t>результат:</a:t>
            </a:r>
            <a:r>
              <a:rPr lang="en-US" sz="900" b="1" dirty="0" smtClean="0">
                <a:solidFill>
                  <a:srgbClr val="0085CD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3366"/>
                </a:solidFill>
                <a:cs typeface="Arial" panose="020B0604020202020204" pitchFamily="34" charset="0"/>
              </a:rPr>
              <a:t>Введена </a:t>
            </a:r>
            <a:r>
              <a:rPr lang="ru-RU" sz="900" dirty="0">
                <a:solidFill>
                  <a:srgbClr val="003366"/>
                </a:solidFill>
                <a:cs typeface="Arial" panose="020B0604020202020204" pitchFamily="34" charset="0"/>
              </a:rPr>
              <a:t>в эксплуатацию первая очередь </a:t>
            </a:r>
            <a:r>
              <a:rPr lang="ru-RU" sz="900" dirty="0" smtClean="0">
                <a:solidFill>
                  <a:srgbClr val="003366"/>
                </a:solidFill>
                <a:cs typeface="Arial" panose="020B0604020202020204" pitchFamily="34" charset="0"/>
              </a:rPr>
              <a:t>Технопарка.</a:t>
            </a:r>
            <a:endParaRPr lang="ru-RU" sz="90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" t="21430" r="12683" b="14634"/>
          <a:stretch/>
        </p:blipFill>
        <p:spPr bwMode="auto">
          <a:xfrm>
            <a:off x="294156" y="1484784"/>
            <a:ext cx="1078826" cy="6147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8615705" y="6482214"/>
            <a:ext cx="32861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4657" y="2788339"/>
            <a:ext cx="6984199" cy="9946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200"/>
              </a:spcAft>
            </a:pPr>
            <a:r>
              <a:rPr lang="ru-RU" sz="900" b="1" dirty="0">
                <a:solidFill>
                  <a:srgbClr val="0085CD"/>
                </a:solidFill>
                <a:ea typeface="Tahoma" pitchFamily="34" charset="0"/>
              </a:rPr>
              <a:t>Описание проекта: </a:t>
            </a:r>
            <a:r>
              <a:rPr lang="ru-RU" sz="900" dirty="0" smtClean="0">
                <a:solidFill>
                  <a:srgbClr val="003366"/>
                </a:solidFill>
              </a:rPr>
              <a:t>Проект переработки </a:t>
            </a:r>
            <a:r>
              <a:rPr lang="ru-RU" sz="900" dirty="0">
                <a:solidFill>
                  <a:srgbClr val="003366"/>
                </a:solidFill>
              </a:rPr>
              <a:t>промышленных отходов, образующихся в процессе строительства подземного хранилища </a:t>
            </a:r>
            <a:r>
              <a:rPr lang="ru-RU" sz="900" dirty="0" smtClean="0">
                <a:solidFill>
                  <a:srgbClr val="003366"/>
                </a:solidFill>
              </a:rPr>
              <a:t>газа. Общий объем инвестиций в проект – 2 млрд рублей. Объем производства до 400 тыс. тонн соли в год. Создание рабочих мест – 200 ед. Запуск март-апрель 2017 г.</a:t>
            </a:r>
          </a:p>
          <a:p>
            <a:pPr>
              <a:spcAft>
                <a:spcPts val="200"/>
              </a:spcAft>
            </a:pPr>
            <a:r>
              <a:rPr lang="ru-RU" sz="900" b="1" dirty="0" smtClean="0">
                <a:solidFill>
                  <a:srgbClr val="0085CD"/>
                </a:solidFill>
                <a:ea typeface="Tahoma" pitchFamily="34" charset="0"/>
              </a:rPr>
              <a:t>Роль ФЦПФ: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>
                <a:solidFill>
                  <a:srgbClr val="003366"/>
                </a:solidFill>
              </a:rPr>
              <a:t>Ц</a:t>
            </a:r>
            <a:r>
              <a:rPr lang="ru-RU" sz="900" dirty="0" smtClean="0">
                <a:solidFill>
                  <a:srgbClr val="003366"/>
                </a:solidFill>
              </a:rPr>
              <a:t>елевой заем.</a:t>
            </a:r>
            <a:endParaRPr lang="ru-RU" sz="900" dirty="0">
              <a:solidFill>
                <a:srgbClr val="0033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657" y="4327751"/>
            <a:ext cx="7352901" cy="7391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200"/>
              </a:spcAft>
            </a:pPr>
            <a:r>
              <a:rPr lang="ru-RU" sz="900" b="1" dirty="0">
                <a:solidFill>
                  <a:srgbClr val="0085C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Описание проекта: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строительства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Индустриального парка литейного производства и якорного резидента комбината вагонного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литья. Создание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1-й очереди нового производства по переработке побочного продукта строительства ПХГОАО Газпром  в Калининградской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для получения соли. Общий объем инвестиций в проект – 22,9 млрд рублей. Производственная мощность 20 900 </a:t>
            </a:r>
            <a:r>
              <a:rPr lang="ru-RU" sz="900" dirty="0" err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вагонокомплектов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крупного литья в год. Создание рабочих мест – 800 ед.</a:t>
            </a:r>
          </a:p>
          <a:p>
            <a:pPr>
              <a:spcAft>
                <a:spcPts val="200"/>
              </a:spcAft>
            </a:pPr>
            <a:r>
              <a:rPr lang="ru-RU" sz="900" b="1" dirty="0" smtClean="0">
                <a:solidFill>
                  <a:srgbClr val="0085C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Роль ФЦПФ:</a:t>
            </a:r>
            <a:r>
              <a:rPr lang="ru-RU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разработки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документации, целевой заем.</a:t>
            </a:r>
            <a:endParaRPr lang="ru-RU" sz="9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3888" y="2326674"/>
            <a:ext cx="886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0086CD"/>
                </a:solidFill>
              </a:rPr>
              <a:t>Строительство завода по производству пищевой и технической соли на базе строительства Газпромом газовых хранилищ в Калининградской области</a:t>
            </a:r>
            <a:endParaRPr lang="ru-RU" sz="1400" b="1" spc="-20" dirty="0">
              <a:solidFill>
                <a:srgbClr val="0086C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891" y="3802434"/>
            <a:ext cx="896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>
                <a:solidFill>
                  <a:srgbClr val="0086CD"/>
                </a:solidFill>
              </a:rPr>
              <a:t>Создание </a:t>
            </a:r>
            <a:r>
              <a:rPr lang="ru-RU" sz="1400" b="1" spc="-20" dirty="0" smtClean="0">
                <a:solidFill>
                  <a:srgbClr val="0086CD"/>
                </a:solidFill>
              </a:rPr>
              <a:t>индустриального парка в Мещовском районе </a:t>
            </a:r>
            <a:r>
              <a:rPr lang="ru-RU" sz="1400" b="1" spc="-20" dirty="0">
                <a:solidFill>
                  <a:srgbClr val="0086CD"/>
                </a:solidFill>
              </a:rPr>
              <a:t>Калужской </a:t>
            </a:r>
            <a:r>
              <a:rPr lang="ru-RU" sz="1400" b="1" spc="-20" dirty="0" smtClean="0">
                <a:solidFill>
                  <a:srgbClr val="0086CD"/>
                </a:solidFill>
              </a:rPr>
              <a:t>области и реализация </a:t>
            </a:r>
            <a:r>
              <a:rPr lang="ru-RU" sz="1400" b="1" spc="-20" dirty="0">
                <a:solidFill>
                  <a:srgbClr val="0086CD"/>
                </a:solidFill>
              </a:rPr>
              <a:t>проекта якорного </a:t>
            </a:r>
            <a:r>
              <a:rPr lang="ru-RU" sz="1400" b="1" spc="-20" dirty="0" smtClean="0">
                <a:solidFill>
                  <a:srgbClr val="0086CD"/>
                </a:solidFill>
              </a:rPr>
              <a:t>резидента </a:t>
            </a:r>
            <a:r>
              <a:rPr lang="ru-RU" sz="1400" b="1" spc="-20" dirty="0" err="1" smtClean="0">
                <a:solidFill>
                  <a:srgbClr val="0086CD"/>
                </a:solidFill>
              </a:rPr>
              <a:t>Мещовский</a:t>
            </a:r>
            <a:r>
              <a:rPr lang="ru-RU" sz="1400" b="1" spc="-20" dirty="0" smtClean="0">
                <a:solidFill>
                  <a:srgbClr val="0086CD"/>
                </a:solidFill>
              </a:rPr>
              <a:t> </a:t>
            </a:r>
            <a:r>
              <a:rPr lang="ru-RU" sz="1400" b="1" spc="-20" dirty="0">
                <a:solidFill>
                  <a:srgbClr val="0086CD"/>
                </a:solidFill>
              </a:rPr>
              <a:t>комбинат транспортного литья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4657" y="5697034"/>
            <a:ext cx="7333336" cy="936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200"/>
              </a:spcAft>
            </a:pPr>
            <a:r>
              <a:rPr lang="ru-RU" sz="900" b="1" dirty="0" smtClean="0">
                <a:solidFill>
                  <a:srgbClr val="0085C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Описание проекта: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предусматривает обеспечение инфраструктурой МФК «ЕВРОГРАД», в рамках которого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построены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дома общей площадью свыше 600 тыс. кв. м, а также объекты социально-бытовой инфраструктуры общей площадью более 70 тыс. кв.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бъем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в проект – 9,3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 Количество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рабочих мест – более 33 тыс. </a:t>
            </a:r>
            <a:r>
              <a:rPr lang="ru-RU" sz="9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9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налоговых выплат за срок действия Проекта превысит 27 млрд. руб.</a:t>
            </a:r>
          </a:p>
          <a:p>
            <a:pPr>
              <a:spcAft>
                <a:spcPts val="200"/>
              </a:spcAft>
            </a:pPr>
            <a:r>
              <a:rPr lang="ru-RU" sz="900" b="1" dirty="0" smtClean="0">
                <a:solidFill>
                  <a:srgbClr val="0085CD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Роль ФЦПФ:</a:t>
            </a:r>
            <a:r>
              <a:rPr lang="ru-RU" sz="900" b="1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spc="-1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900" spc="-1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роведение </a:t>
            </a:r>
            <a:r>
              <a:rPr lang="ru-RU" sz="900" spc="-1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 бизнес-плана и финансовой модели </a:t>
            </a:r>
            <a:r>
              <a:rPr lang="ru-RU" sz="900" spc="-1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проекта. Финансирование </a:t>
            </a:r>
            <a:r>
              <a:rPr lang="ru-RU" sz="900" spc="-1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проектной документации по объектам инфраструктуры. </a:t>
            </a:r>
            <a:endParaRPr lang="ru-RU" sz="900" spc="-1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1300" y="5217786"/>
            <a:ext cx="8976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>
                <a:solidFill>
                  <a:srgbClr val="008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инженерно-транспортной инфраструктуры многофункционального комплекса «</a:t>
            </a:r>
            <a:r>
              <a:rPr lang="ru-RU" sz="1400" b="1" spc="-20" dirty="0" err="1">
                <a:solidFill>
                  <a:srgbClr val="008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Евроград</a:t>
            </a:r>
            <a:r>
              <a:rPr lang="ru-RU" sz="1400" b="1" spc="-20" dirty="0" smtClean="0">
                <a:solidFill>
                  <a:srgbClr val="008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Ленинградской области  </a:t>
            </a:r>
            <a:endParaRPr lang="ru-RU" sz="1400" b="1" spc="-20" dirty="0">
              <a:solidFill>
                <a:srgbClr val="0086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IMG_189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r="23303" b="32659"/>
          <a:stretch/>
        </p:blipFill>
        <p:spPr bwMode="auto">
          <a:xfrm>
            <a:off x="366099" y="2812456"/>
            <a:ext cx="1272592" cy="9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13957"/>
          <a:stretch/>
        </p:blipFill>
        <p:spPr>
          <a:xfrm>
            <a:off x="283784" y="5716305"/>
            <a:ext cx="1362443" cy="1013974"/>
          </a:xfrm>
          <a:prstGeom prst="rect">
            <a:avLst/>
          </a:prstGeom>
        </p:spPr>
      </p:pic>
      <p:pic>
        <p:nvPicPr>
          <p:cNvPr id="23" name="Picture 3" descr="62eceb67-2672-400e-84db-3a6e23979591@fcp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8" y="4283156"/>
            <a:ext cx="1322814" cy="95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768105" y="6634614"/>
            <a:ext cx="32861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 116"/>
          <p:cNvSpPr/>
          <p:nvPr/>
        </p:nvSpPr>
        <p:spPr>
          <a:xfrm>
            <a:off x="8748464" y="6349132"/>
            <a:ext cx="395536" cy="2827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72" y="2938905"/>
            <a:ext cx="2867421" cy="730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31856" b="30470"/>
          <a:stretch/>
        </p:blipFill>
        <p:spPr>
          <a:xfrm>
            <a:off x="307975" y="1340769"/>
            <a:ext cx="1916889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71" y="5199395"/>
            <a:ext cx="1351719" cy="677877"/>
          </a:xfrm>
          <a:prstGeom prst="rect">
            <a:avLst/>
          </a:prstGeom>
        </p:spPr>
      </p:pic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think-cell Slide" r:id="rId8" imgW="359" imgH="360" progId="TCLayout.ActiveDocument.1">
                  <p:embed/>
                </p:oleObj>
              </mc:Choice>
              <mc:Fallback>
                <p:oleObj name="think-cell Slide" r:id="rId8" imgW="359" imgH="36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53" y="266862"/>
            <a:ext cx="7330568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/>
            </a:pPr>
            <a:r>
              <a:rPr lang="ru-RU" sz="1900" dirty="0" smtClean="0">
                <a:solidFill>
                  <a:srgbClr val="0085CD"/>
                </a:solidFill>
              </a:rPr>
              <a:t>ФЦПФ: ВЗАИМОДЕЙСТВИЕ С </a:t>
            </a:r>
            <a:r>
              <a:rPr lang="ru-RU" sz="1900" dirty="0" smtClean="0">
                <a:solidFill>
                  <a:srgbClr val="0085CD"/>
                </a:solidFill>
              </a:rPr>
              <a:t>ИНСТИТУТАМИ РАЗВИТИЯ</a:t>
            </a:r>
            <a:endParaRPr lang="ru-RU" sz="1900" kern="1200" dirty="0">
              <a:solidFill>
                <a:srgbClr val="0085C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1460" descr="http://www.innoveb.ru/images/cms/data/logo-new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95" y="1628800"/>
            <a:ext cx="1303431" cy="30289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Прямая соединительная линия 74"/>
          <p:cNvCxnSpPr>
            <a:stCxn id="74" idx="3"/>
          </p:cNvCxnSpPr>
          <p:nvPr/>
        </p:nvCxnSpPr>
        <p:spPr>
          <a:xfrm flipV="1">
            <a:off x="6197993" y="1999239"/>
            <a:ext cx="823298" cy="1305076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ttp://krskfo.ru/documents/10180/27878/krsklogotype.jpg/a175a881-0da2-4a54-bf35-63ba4ce4e0fd?t=1438157530538"/>
          <p:cNvPicPr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8225" y="3140968"/>
            <a:ext cx="1505450" cy="3415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www.frmrus.ru/wp-content/uploads/2015/09/%D0%9B%D0%9E%D0%93%D0%9E2-1024x362.jpg"/>
          <p:cNvPicPr>
            <a:picLocks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8802" y="2276872"/>
            <a:ext cx="1303431" cy="36928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yuzhno-sakhalinsk.fishretail.ru/data/news/352377/eastfond_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71" y="4077072"/>
            <a:ext cx="1460169" cy="34533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Прямая соединительная линия 115"/>
          <p:cNvCxnSpPr>
            <a:stCxn id="74" idx="3"/>
          </p:cNvCxnSpPr>
          <p:nvPr/>
        </p:nvCxnSpPr>
        <p:spPr>
          <a:xfrm>
            <a:off x="6197993" y="3304315"/>
            <a:ext cx="823298" cy="898993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7925" y="2857440"/>
            <a:ext cx="1418198" cy="593519"/>
          </a:xfrm>
          <a:prstGeom prst="rect">
            <a:avLst/>
          </a:prstGeom>
        </p:spPr>
      </p:pic>
      <p:pic>
        <p:nvPicPr>
          <p:cNvPr id="26631" name="Picture 7" descr="Картинки по запросу фонд содействия реформированию жилищно коммунального хозяйст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8" y="3933056"/>
            <a:ext cx="1134447" cy="10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9" descr="Картинки по запросу сколково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0" name="Прямая соединительная линия 39"/>
          <p:cNvCxnSpPr>
            <a:stCxn id="74" idx="1"/>
          </p:cNvCxnSpPr>
          <p:nvPr/>
        </p:nvCxnSpPr>
        <p:spPr>
          <a:xfrm flipH="1">
            <a:off x="2106106" y="3304315"/>
            <a:ext cx="1224466" cy="991842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74" idx="1"/>
          </p:cNvCxnSpPr>
          <p:nvPr/>
        </p:nvCxnSpPr>
        <p:spPr>
          <a:xfrm flipH="1">
            <a:off x="2106106" y="3304315"/>
            <a:ext cx="1224466" cy="2212917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74" idx="1"/>
          </p:cNvCxnSpPr>
          <p:nvPr/>
        </p:nvCxnSpPr>
        <p:spPr>
          <a:xfrm flipH="1" flipV="1">
            <a:off x="2106106" y="1999981"/>
            <a:ext cx="1224466" cy="1304334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74" idx="1"/>
          </p:cNvCxnSpPr>
          <p:nvPr/>
        </p:nvCxnSpPr>
        <p:spPr>
          <a:xfrm flipH="1">
            <a:off x="2106106" y="3304315"/>
            <a:ext cx="1224466" cy="0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74" idx="3"/>
          </p:cNvCxnSpPr>
          <p:nvPr/>
        </p:nvCxnSpPr>
        <p:spPr>
          <a:xfrm flipV="1">
            <a:off x="6197993" y="2537973"/>
            <a:ext cx="823298" cy="766342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74" idx="3"/>
          </p:cNvCxnSpPr>
          <p:nvPr/>
        </p:nvCxnSpPr>
        <p:spPr>
          <a:xfrm>
            <a:off x="6197993" y="3304315"/>
            <a:ext cx="823298" cy="7438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0" name="Picture 16" descr="https://im2-tub-ru.yandex.net/i?id=6c07206469180253f2b5c7c10b634be0-l&amp;n=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5" y="1999239"/>
            <a:ext cx="1392089" cy="8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>
            <a:stCxn id="74" idx="1"/>
          </p:cNvCxnSpPr>
          <p:nvPr/>
        </p:nvCxnSpPr>
        <p:spPr>
          <a:xfrm flipH="1" flipV="1">
            <a:off x="2106106" y="2646157"/>
            <a:ext cx="1224466" cy="658158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9436" y="1847747"/>
            <a:ext cx="1335048" cy="534019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4756960" y="2439813"/>
            <a:ext cx="7323" cy="557139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8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16632"/>
            <a:ext cx="702027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defTabSz="895350" fontAlgn="auto">
              <a:spcBef>
                <a:spcPts val="120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ru-RU" sz="1300" b="1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ru-RU" sz="14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ru-RU" sz="14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ru-RU" sz="1400" kern="0" dirty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ru-RU" sz="14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en-US" sz="14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en-US" sz="1400" kern="0" dirty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en-US" sz="14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en-US" sz="1400" kern="0" dirty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r>
              <a:rPr lang="ru-RU" sz="1400" kern="0" dirty="0" smtClean="0">
                <a:solidFill>
                  <a:srgbClr val="575757"/>
                </a:solidFill>
                <a:latin typeface="Arial"/>
              </a:rPr>
              <a:t>Мы готовы оперативно ответить на Ваши вопросы и вести открытый диалог.</a:t>
            </a:r>
            <a:endParaRPr lang="en-US" sz="14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en-US" sz="14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r>
              <a:rPr lang="ru-RU" sz="1400" kern="0" dirty="0" smtClean="0">
                <a:solidFill>
                  <a:srgbClr val="575757"/>
                </a:solidFill>
                <a:latin typeface="Arial"/>
              </a:rPr>
              <a:t>Контакты руководителей отраслевых направлений ФЦПФ:</a:t>
            </a:r>
            <a:endParaRPr lang="en-US" sz="14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ru-RU" sz="12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120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ru-RU" sz="1200" kern="0" dirty="0" smtClean="0">
              <a:solidFill>
                <a:srgbClr val="575757"/>
              </a:solidFill>
              <a:latin typeface="Arial"/>
            </a:endParaRPr>
          </a:p>
          <a:p>
            <a:pPr marL="355600" defTabSz="895350" fontAlgn="auto">
              <a:spcBef>
                <a:spcPts val="1200"/>
              </a:spcBef>
              <a:spcAft>
                <a:spcPts val="0"/>
              </a:spcAft>
              <a:buClr>
                <a:srgbClr val="316293"/>
              </a:buClr>
              <a:tabLst>
                <a:tab pos="355600" algn="l"/>
              </a:tabLst>
              <a:defRPr/>
            </a:pPr>
            <a:endParaRPr lang="ru-RU" sz="1200" kern="0" dirty="0">
              <a:solidFill>
                <a:srgbClr val="575757"/>
              </a:solidFill>
              <a:latin typeface="Arial"/>
            </a:endParaRPr>
          </a:p>
          <a:p>
            <a:endParaRPr lang="ru-RU" sz="1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41938" cy="261878"/>
          </a:xfrm>
        </p:spPr>
        <p:txBody>
          <a:bodyPr/>
          <a:lstStyle/>
          <a:p>
            <a:r>
              <a:rPr lang="en-US" sz="1800" dirty="0" smtClean="0">
                <a:solidFill>
                  <a:srgbClr val="0086CD"/>
                </a:solidFill>
              </a:rPr>
              <a:t> </a:t>
            </a:r>
            <a:r>
              <a:rPr lang="ru-RU" sz="1800" dirty="0" smtClean="0">
                <a:solidFill>
                  <a:srgbClr val="0086CD"/>
                </a:solidFill>
              </a:rPr>
              <a:t>КОНТАКТЫ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98937"/>
              </p:ext>
            </p:extLst>
          </p:nvPr>
        </p:nvGraphicFramePr>
        <p:xfrm>
          <a:off x="683568" y="2846080"/>
          <a:ext cx="8004145" cy="3718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19938">
                  <a:extLst>
                    <a:ext uri="{9D8B030D-6E8A-4147-A177-3AD203B41FA5}">
                      <a16:colId xmlns:a16="http://schemas.microsoft.com/office/drawing/2014/main" val="1056849667"/>
                    </a:ext>
                  </a:extLst>
                </a:gridCol>
                <a:gridCol w="3884207">
                  <a:extLst>
                    <a:ext uri="{9D8B030D-6E8A-4147-A177-3AD203B41FA5}">
                      <a16:colId xmlns:a16="http://schemas.microsoft.com/office/drawing/2014/main" val="4016266825"/>
                    </a:ext>
                  </a:extLst>
                </a:gridCol>
              </a:tblGrid>
              <a:tr h="285630">
                <a:tc gridSpan="2">
                  <a:txBody>
                    <a:bodyPr/>
                    <a:lstStyle/>
                    <a:p>
                      <a:pPr marL="0" marR="0" lvl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575757"/>
                          </a:solidFill>
                          <a:latin typeface="+mn-lt"/>
                        </a:rPr>
                        <a:t>Старший управляющий директор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943829"/>
                  </a:ext>
                </a:extLst>
              </a:tr>
              <a:tr h="285630">
                <a:tc gridSpan="2">
                  <a:txBody>
                    <a:bodyPr/>
                    <a:lstStyle/>
                    <a:p>
                      <a:pPr marL="0" marR="0" lvl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Мукумов Ремир Эркинович</a:t>
                      </a:r>
                    </a:p>
                    <a:p>
                      <a:pPr marL="0" marR="0" lvl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тел.: +7 (495) 777 39 93 (доб. 2299) </a:t>
                      </a:r>
                      <a:r>
                        <a:rPr lang="en-US" sz="1400" kern="0" dirty="0" smtClean="0">
                          <a:solidFill>
                            <a:srgbClr val="003366"/>
                          </a:solidFill>
                          <a:latin typeface="+mn-lt"/>
                          <a:hlinkClick r:id="rId2"/>
                        </a:rPr>
                        <a:t>R.Mukumov@fcpf.ru</a:t>
                      </a:r>
                      <a:endParaRPr lang="ru-RU" sz="1400" b="1" kern="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682344"/>
                  </a:ext>
                </a:extLst>
              </a:tr>
              <a:tr h="285630">
                <a:tc gridSpan="2">
                  <a:txBody>
                    <a:bodyPr/>
                    <a:lstStyle/>
                    <a:p>
                      <a:pPr marL="0" marR="0" lvl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575757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бизнеса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33577"/>
                  </a:ext>
                </a:extLst>
              </a:tr>
              <a:tr h="285630">
                <a:tc gridSpan="2">
                  <a:txBody>
                    <a:bodyPr/>
                    <a:lstStyle/>
                    <a:p>
                      <a:pPr marL="0" marR="0" lvl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Малютин Кирилл Михайлович</a:t>
                      </a:r>
                    </a:p>
                    <a:p>
                      <a:pPr marL="0" marR="0" lvl="0" indent="0" algn="ctr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тел.: +7 (495) 777 39 93 (доб. 2205) </a:t>
                      </a:r>
                      <a:r>
                        <a:rPr lang="en-US" sz="1400" kern="0" dirty="0" smtClean="0">
                          <a:solidFill>
                            <a:srgbClr val="003366"/>
                          </a:solidFill>
                          <a:latin typeface="+mn-lt"/>
                          <a:hlinkClick r:id="rId3"/>
                        </a:rPr>
                        <a:t>K.Malutin@fcpf.ru</a:t>
                      </a:r>
                      <a:endParaRPr lang="ru-RU" sz="1400" b="0" kern="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82235"/>
                  </a:ext>
                </a:extLst>
              </a:tr>
              <a:tr h="287198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575757"/>
                          </a:solidFill>
                          <a:latin typeface="+mn-lt"/>
                        </a:rPr>
                        <a:t>Транспортная инфраструктура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575757"/>
                          </a:solidFill>
                          <a:latin typeface="+mn-lt"/>
                        </a:rPr>
                        <a:t>Промышленность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55088"/>
                  </a:ext>
                </a:extLst>
              </a:tr>
              <a:tr h="685512">
                <a:tc>
                  <a:txBody>
                    <a:bodyPr/>
                    <a:lstStyle/>
                    <a:p>
                      <a:pPr marL="0" indent="0" defTabSz="89535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6293"/>
                        </a:buClr>
                        <a:tabLst/>
                        <a:defRPr/>
                      </a:pPr>
                      <a:r>
                        <a:rPr lang="ru-RU" sz="1400" kern="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Яшечкин</a:t>
                      </a:r>
                      <a:r>
                        <a:rPr lang="ru-RU" sz="1400" kern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Александр Сергеевич </a:t>
                      </a:r>
                    </a:p>
                    <a:p>
                      <a:pPr marL="0" indent="0" defTabSz="89535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6293"/>
                        </a:buClr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тел.: +7 (495) 777 39 93 (доб. 2213) </a:t>
                      </a:r>
                      <a:r>
                        <a:rPr lang="en-US" sz="1400" kern="0" dirty="0" smtClean="0">
                          <a:solidFill>
                            <a:srgbClr val="003366"/>
                          </a:solidFill>
                          <a:latin typeface="+mn-lt"/>
                          <a:hlinkClick r:id="rId4"/>
                        </a:rPr>
                        <a:t>A.Yashechkin@fcpf.ru</a:t>
                      </a:r>
                      <a:endParaRPr lang="ru-RU" sz="1400" b="1" kern="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defTabSz="89535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6293"/>
                        </a:buClr>
                        <a:tabLst>
                          <a:tab pos="0" algn="l"/>
                        </a:tabLst>
                        <a:defRPr/>
                      </a:pPr>
                      <a:r>
                        <a:rPr lang="ru-RU" sz="1400" kern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Турков Александр Викторович </a:t>
                      </a:r>
                    </a:p>
                    <a:p>
                      <a:pPr marL="0" indent="0" defTabSz="89535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6293"/>
                        </a:buClr>
                        <a:tabLst>
                          <a:tab pos="0" algn="l"/>
                        </a:tabLst>
                        <a:defRPr/>
                      </a:pPr>
                      <a:r>
                        <a:rPr lang="ru-RU" sz="1400" kern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тел.: +7 (495) 777 39 93 (доб. 2248); </a:t>
                      </a:r>
                      <a:endParaRPr lang="en-US" sz="1400" kern="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indent="0" defTabSz="89535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6293"/>
                        </a:buClr>
                        <a:tabLst>
                          <a:tab pos="0" algn="l"/>
                        </a:tabLst>
                        <a:defRPr/>
                      </a:pPr>
                      <a:r>
                        <a:rPr lang="en-US" sz="1400" kern="0" dirty="0" smtClean="0">
                          <a:solidFill>
                            <a:srgbClr val="003366"/>
                          </a:solidFill>
                          <a:latin typeface="+mn-lt"/>
                          <a:hlinkClick r:id="rId5"/>
                        </a:rPr>
                        <a:t>A.Turkov@fcpf.ru</a:t>
                      </a:r>
                      <a:endParaRPr lang="ru-RU" sz="1400" kern="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53876"/>
                  </a:ext>
                </a:extLst>
              </a:tr>
              <a:tr h="258990"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575757"/>
                          </a:solidFill>
                          <a:latin typeface="+mn-lt"/>
                        </a:rPr>
                        <a:t>Энергетическая инфраструктура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solidFill>
                            <a:srgbClr val="575757"/>
                          </a:solidFill>
                          <a:latin typeface="+mn-lt"/>
                        </a:rPr>
                        <a:t>Социальная инфраструктура</a:t>
                      </a:r>
                      <a:endParaRPr lang="ru-RU" sz="1400" kern="0" dirty="0" smtClean="0">
                        <a:solidFill>
                          <a:srgbClr val="575757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073764"/>
                  </a:ext>
                </a:extLst>
              </a:tr>
              <a:tr h="718740">
                <a:tc>
                  <a:txBody>
                    <a:bodyPr/>
                    <a:lstStyle/>
                    <a:p>
                      <a:pPr marL="0" indent="0" defTabSz="89535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6293"/>
                        </a:buClr>
                        <a:tabLst>
                          <a:tab pos="0" algn="l"/>
                        </a:tabLst>
                        <a:defRPr/>
                      </a:pPr>
                      <a:r>
                        <a:rPr lang="ru-RU" sz="1400" kern="0" dirty="0" err="1" smtClean="0">
                          <a:solidFill>
                            <a:srgbClr val="003366"/>
                          </a:solidFill>
                          <a:latin typeface="+mn-lt"/>
                        </a:rPr>
                        <a:t>Якобчук</a:t>
                      </a:r>
                      <a:r>
                        <a:rPr lang="ru-RU" sz="1400" kern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Денис Леонидович</a:t>
                      </a:r>
                    </a:p>
                    <a:p>
                      <a:pPr marL="0" indent="0" defTabSz="89535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6293"/>
                        </a:buClr>
                        <a:tabLst>
                          <a:tab pos="0" algn="l"/>
                        </a:tabLst>
                        <a:defRPr/>
                      </a:pPr>
                      <a:r>
                        <a:rPr lang="ru-RU" sz="1400" kern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тел.: +7 (495) 777 39 93 (доб. 2265)</a:t>
                      </a:r>
                    </a:p>
                    <a:p>
                      <a:pPr marL="0" indent="0" defTabSz="89535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6293"/>
                        </a:buClr>
                        <a:tabLst>
                          <a:tab pos="0" algn="l"/>
                        </a:tabLst>
                        <a:defRPr/>
                      </a:pPr>
                      <a:r>
                        <a:rPr lang="en-US" sz="1400" kern="0" dirty="0" smtClean="0">
                          <a:solidFill>
                            <a:srgbClr val="003366"/>
                          </a:solidFill>
                          <a:latin typeface="+mn-lt"/>
                          <a:hlinkClick r:id="rId6"/>
                        </a:rPr>
                        <a:t>D.Yakobchuk@fcpf.ru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Мелешко Екатерина Владимировна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</a:rPr>
                        <a:t>тел.: +7 (495) 777 39 93 (доб. 2211)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3366"/>
                          </a:solidFill>
                          <a:hlinkClick r:id="rId7"/>
                        </a:rPr>
                        <a:t>E.Meleshko@fcpf.ru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0574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87713" y="6456628"/>
            <a:ext cx="328610" cy="21602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0" y="1052736"/>
            <a:ext cx="9144000" cy="86409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316293"/>
                </a:solidFill>
              </a:rPr>
              <a:t>Олимпийский </a:t>
            </a:r>
            <a:r>
              <a:rPr lang="ru-RU" sz="1400" b="1" kern="0" dirty="0">
                <a:solidFill>
                  <a:srgbClr val="316293"/>
                </a:solidFill>
              </a:rPr>
              <a:t>проспект, д.14,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316293"/>
              </a:buClr>
              <a:defRPr/>
            </a:pPr>
            <a:r>
              <a:rPr lang="ru-RU" sz="1400" b="1" kern="0" dirty="0">
                <a:solidFill>
                  <a:srgbClr val="316293"/>
                </a:solidFill>
              </a:rPr>
              <a:t>Москва, 129090, Бизнес-центр «</a:t>
            </a:r>
            <a:r>
              <a:rPr lang="ru-RU" sz="1400" b="1" kern="0" dirty="0" err="1">
                <a:solidFill>
                  <a:srgbClr val="316293"/>
                </a:solidFill>
              </a:rPr>
              <a:t>Даймонд</a:t>
            </a:r>
            <a:r>
              <a:rPr lang="ru-RU" sz="1400" b="1" kern="0" dirty="0">
                <a:solidFill>
                  <a:srgbClr val="316293"/>
                </a:solidFill>
              </a:rPr>
              <a:t> Холл</a:t>
            </a:r>
            <a:r>
              <a:rPr lang="ru-RU" sz="1400" b="1" kern="0" dirty="0" smtClean="0">
                <a:solidFill>
                  <a:srgbClr val="316293"/>
                </a:solidFill>
              </a:rPr>
              <a:t>»</a:t>
            </a:r>
            <a:endParaRPr lang="ru-RU" sz="1400" b="1" kern="0" dirty="0">
              <a:solidFill>
                <a:srgbClr val="3162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Lss.fkEUGFhuh.BUAm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Firm Format - Russian">
  <a:themeElements>
    <a:clrScheme name="New">
      <a:dk1>
        <a:srgbClr val="000000"/>
      </a:dk1>
      <a:lt1>
        <a:srgbClr val="FFFFFF"/>
      </a:lt1>
      <a:dk2>
        <a:srgbClr val="316293"/>
      </a:dk2>
      <a:lt2>
        <a:srgbClr val="FFFFFF"/>
      </a:lt2>
      <a:accent1>
        <a:srgbClr val="E9EEF3"/>
      </a:accent1>
      <a:accent2>
        <a:srgbClr val="C7E0FB"/>
      </a:accent2>
      <a:accent3>
        <a:srgbClr val="6596D5"/>
      </a:accent3>
      <a:accent4>
        <a:srgbClr val="316293"/>
      </a:accent4>
      <a:accent5>
        <a:srgbClr val="FF6600"/>
      </a:accent5>
      <a:accent6>
        <a:srgbClr val="808080"/>
      </a:accent6>
      <a:hlink>
        <a:srgbClr val="6596D5"/>
      </a:hlink>
      <a:folHlink>
        <a:srgbClr val="31629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316293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6596D5"/>
        </a:accent3>
        <a:accent4>
          <a:srgbClr val="316293"/>
        </a:accent4>
        <a:accent5>
          <a:srgbClr val="FF6600"/>
        </a:accent5>
        <a:accent6>
          <a:srgbClr val="808080"/>
        </a:accent6>
        <a:hlink>
          <a:srgbClr val="6596D5"/>
        </a:hlink>
        <a:folHlink>
          <a:srgbClr val="3162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ВЭБ.potx" id="{C4219DC7-CCE8-4F5B-BE14-C482C16372B2}" vid="{28722DD0-4C1A-4B59-98D9-24515F3E806A}"/>
    </a:ext>
  </a:extLst>
</a:theme>
</file>

<file path=ppt/theme/theme2.xml><?xml version="1.0" encoding="utf-8"?>
<a:theme xmlns:a="http://schemas.openxmlformats.org/drawingml/2006/main" name="2_Firm Format - Russian">
  <a:themeElements>
    <a:clrScheme name="New">
      <a:dk1>
        <a:srgbClr val="000000"/>
      </a:dk1>
      <a:lt1>
        <a:srgbClr val="FFFFFF"/>
      </a:lt1>
      <a:dk2>
        <a:srgbClr val="316293"/>
      </a:dk2>
      <a:lt2>
        <a:srgbClr val="FFFFFF"/>
      </a:lt2>
      <a:accent1>
        <a:srgbClr val="E9EEF3"/>
      </a:accent1>
      <a:accent2>
        <a:srgbClr val="C7E0FB"/>
      </a:accent2>
      <a:accent3>
        <a:srgbClr val="6596D5"/>
      </a:accent3>
      <a:accent4>
        <a:srgbClr val="316293"/>
      </a:accent4>
      <a:accent5>
        <a:srgbClr val="FF6600"/>
      </a:accent5>
      <a:accent6>
        <a:srgbClr val="808080"/>
      </a:accent6>
      <a:hlink>
        <a:srgbClr val="6596D5"/>
      </a:hlink>
      <a:folHlink>
        <a:srgbClr val="31629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316293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6596D5"/>
        </a:accent3>
        <a:accent4>
          <a:srgbClr val="316293"/>
        </a:accent4>
        <a:accent5>
          <a:srgbClr val="FF6600"/>
        </a:accent5>
        <a:accent6>
          <a:srgbClr val="808080"/>
        </a:accent6>
        <a:hlink>
          <a:srgbClr val="6596D5"/>
        </a:hlink>
        <a:folHlink>
          <a:srgbClr val="3162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ВЭБ.potx" id="{C4219DC7-CCE8-4F5B-BE14-C482C16372B2}" vid="{28722DD0-4C1A-4B59-98D9-24515F3E806A}"/>
    </a:ext>
  </a:extLst>
</a:theme>
</file>

<file path=ppt/theme/theme3.xml><?xml version="1.0" encoding="utf-8"?>
<a:theme xmlns:a="http://schemas.openxmlformats.org/drawingml/2006/main" name="3_Firm Format - Russian">
  <a:themeElements>
    <a:clrScheme name="New">
      <a:dk1>
        <a:srgbClr val="000000"/>
      </a:dk1>
      <a:lt1>
        <a:srgbClr val="FFFFFF"/>
      </a:lt1>
      <a:dk2>
        <a:srgbClr val="316293"/>
      </a:dk2>
      <a:lt2>
        <a:srgbClr val="FFFFFF"/>
      </a:lt2>
      <a:accent1>
        <a:srgbClr val="E9EEF3"/>
      </a:accent1>
      <a:accent2>
        <a:srgbClr val="C7E0FB"/>
      </a:accent2>
      <a:accent3>
        <a:srgbClr val="6596D5"/>
      </a:accent3>
      <a:accent4>
        <a:srgbClr val="316293"/>
      </a:accent4>
      <a:accent5>
        <a:srgbClr val="FF6600"/>
      </a:accent5>
      <a:accent6>
        <a:srgbClr val="808080"/>
      </a:accent6>
      <a:hlink>
        <a:srgbClr val="6596D5"/>
      </a:hlink>
      <a:folHlink>
        <a:srgbClr val="31629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316293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6596D5"/>
        </a:accent3>
        <a:accent4>
          <a:srgbClr val="316293"/>
        </a:accent4>
        <a:accent5>
          <a:srgbClr val="FF6600"/>
        </a:accent5>
        <a:accent6>
          <a:srgbClr val="808080"/>
        </a:accent6>
        <a:hlink>
          <a:srgbClr val="6596D5"/>
        </a:hlink>
        <a:folHlink>
          <a:srgbClr val="3162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ВЭБ.potx" id="{C4219DC7-CCE8-4F5B-BE14-C482C16372B2}" vid="{28722DD0-4C1A-4B59-98D9-24515F3E806A}"/>
    </a:ext>
  </a:extLst>
</a:theme>
</file>

<file path=ppt/theme/theme4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74883</TotalTime>
  <Words>1047</Words>
  <Application>Microsoft Office PowerPoint</Application>
  <PresentationFormat>Экран (4:3)</PresentationFormat>
  <Paragraphs>114</Paragraphs>
  <Slides>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MS PGothic</vt:lpstr>
      <vt:lpstr>Arial</vt:lpstr>
      <vt:lpstr>Calibri</vt:lpstr>
      <vt:lpstr>Calibri Light</vt:lpstr>
      <vt:lpstr>EYInterstate Light</vt:lpstr>
      <vt:lpstr>PT Sans</vt:lpstr>
      <vt:lpstr>Tahoma</vt:lpstr>
      <vt:lpstr>Wingdings</vt:lpstr>
      <vt:lpstr>1_Firm Format - Russian</vt:lpstr>
      <vt:lpstr>2_Firm Format - Russian</vt:lpstr>
      <vt:lpstr>3_Firm Format - Russian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ОПЫТ ФЦПФ (II)</vt:lpstr>
      <vt:lpstr>ФЦПФ: ВЗАИМОДЕЙСТВИЕ С ИНСТИТУТАМИ РАЗВИТИЯ</vt:lpstr>
      <vt:lpstr> КОНТАКТЫ </vt:lpstr>
    </vt:vector>
  </TitlesOfParts>
  <Company>FCPF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 Центр Проектного  Финансирования</dc:title>
  <dc:creator>ГРАЩЕНКО Яна Гращенко</dc:creator>
  <cp:lastModifiedBy>МАЛЮТИН Кирилл Михайлович</cp:lastModifiedBy>
  <cp:revision>1261</cp:revision>
  <cp:lastPrinted>2017-03-14T15:14:34Z</cp:lastPrinted>
  <dcterms:created xsi:type="dcterms:W3CDTF">2016-05-24T09:22:49Z</dcterms:created>
  <dcterms:modified xsi:type="dcterms:W3CDTF">2017-03-14T17:17:23Z</dcterms:modified>
</cp:coreProperties>
</file>