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146829891680256"/>
          <c:y val="5.7330440229062335E-2"/>
          <c:w val="0.59307518794994862"/>
          <c:h val="0.7916347740871723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Субъекты МСП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субъекты МСП обеспечивают более высокую оперативность взаимодействия</c:v>
                </c:pt>
                <c:pt idx="1">
                  <c:v>субъекты МСП предлагают гибкую ценовую политику</c:v>
                </c:pt>
                <c:pt idx="2">
                  <c:v>субъекты МСП готовы учитывать пожелания заказчика в отношении требуемых характеристик</c:v>
                </c:pt>
                <c:pt idx="3">
                  <c:v>возможность передать субъекту МСП на аутсорсинг непрофильные функции</c:v>
                </c:pt>
                <c:pt idx="4">
                  <c:v>субъекты МСП предлагают инновационные решения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54</c:v>
                </c:pt>
                <c:pt idx="1">
                  <c:v>52.4</c:v>
                </c:pt>
                <c:pt idx="2">
                  <c:v>44.4</c:v>
                </c:pt>
                <c:pt idx="3">
                  <c:v>25.9</c:v>
                </c:pt>
                <c:pt idx="4">
                  <c:v>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Крупные компании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субъекты МСП обеспечивают более высокую оперативность взаимодействия</c:v>
                </c:pt>
                <c:pt idx="1">
                  <c:v>субъекты МСП предлагают гибкую ценовую политику</c:v>
                </c:pt>
                <c:pt idx="2">
                  <c:v>субъекты МСП готовы учитывать пожелания заказчика в отношении требуемых характеристик</c:v>
                </c:pt>
                <c:pt idx="3">
                  <c:v>возможность передать субъекту МСП на аутсорсинг непрофильные функции</c:v>
                </c:pt>
                <c:pt idx="4">
                  <c:v>субъекты МСП предлагают инновационные решения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65.7</c:v>
                </c:pt>
                <c:pt idx="1">
                  <c:v>48.6</c:v>
                </c:pt>
                <c:pt idx="2">
                  <c:v>34.299999999999997</c:v>
                </c:pt>
                <c:pt idx="3">
                  <c:v>37.1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1676288"/>
        <c:axId val="71677824"/>
      </c:barChart>
      <c:catAx>
        <c:axId val="71676288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71677824"/>
        <c:crosses val="autoZero"/>
        <c:auto val="1"/>
        <c:lblAlgn val="ctr"/>
        <c:lblOffset val="100"/>
        <c:noMultiLvlLbl val="0"/>
      </c:catAx>
      <c:valAx>
        <c:axId val="7167782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one"/>
        <c:crossAx val="7167628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9387823492070703E-2"/>
          <c:y val="0.88271166719860372"/>
          <c:w val="0.89368564336048928"/>
          <c:h val="8.6126945778776109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290794408040573"/>
          <c:y val="2.7981209590711788E-2"/>
          <c:w val="0.47163563596281521"/>
          <c:h val="0.916196015383430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Субъекты МСП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субъектам МСП сложно подтвердить репутацию надежного поставщика</c:v>
                </c:pt>
                <c:pt idx="1">
                  <c:v>выше риск, что субъекты МСП не исполнят обязательства и уклонятся от ответственности</c:v>
                </c:pt>
                <c:pt idx="2">
                  <c:v>субъекты МСП создают риски при налоговом администрировании</c:v>
                </c:pt>
                <c:pt idx="3">
                  <c:v>субъекты МСП менее выгодны из-за спецрежимов налогообложения</c:v>
                </c:pt>
                <c:pt idx="4">
                  <c:v>субъекты МСП часто не обеспечивают надёжный график поставок</c:v>
                </c:pt>
                <c:pt idx="5">
                  <c:v>субъекты МСП не соответствуют требованиям к качеству корпоративного управления</c:v>
                </c:pt>
                <c:pt idx="6">
                  <c:v>субъекты МСП не обеспечивают стабильное/необходимое качество продукции</c:v>
                </c:pt>
                <c:pt idx="7">
                  <c:v>продукция субъектов МСП не соответствуют требуемому технологическому уровню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57.4</c:v>
                </c:pt>
                <c:pt idx="1">
                  <c:v>32.799999999999997</c:v>
                </c:pt>
                <c:pt idx="2">
                  <c:v>18</c:v>
                </c:pt>
                <c:pt idx="3">
                  <c:v>19.7</c:v>
                </c:pt>
                <c:pt idx="4">
                  <c:v>21.3</c:v>
                </c:pt>
                <c:pt idx="5">
                  <c:v>23</c:v>
                </c:pt>
                <c:pt idx="6">
                  <c:v>13.1</c:v>
                </c:pt>
                <c:pt idx="7">
                  <c:v>9.8000000000000007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Крупные компании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субъектам МСП сложно подтвердить репутацию надежного поставщика</c:v>
                </c:pt>
                <c:pt idx="1">
                  <c:v>выше риск, что субъекты МСП не исполнят обязательства и уклонятся от ответственности</c:v>
                </c:pt>
                <c:pt idx="2">
                  <c:v>субъекты МСП создают риски при налоговом администрировании</c:v>
                </c:pt>
                <c:pt idx="3">
                  <c:v>субъекты МСП менее выгодны из-за спецрежимов налогообложения</c:v>
                </c:pt>
                <c:pt idx="4">
                  <c:v>субъекты МСП часто не обеспечивают надёжный график поставок</c:v>
                </c:pt>
                <c:pt idx="5">
                  <c:v>субъекты МСП не соответствуют требованиям к качеству корпоративного управления</c:v>
                </c:pt>
                <c:pt idx="6">
                  <c:v>субъекты МСП не обеспечивают стабильное/необходимое качество продукции</c:v>
                </c:pt>
                <c:pt idx="7">
                  <c:v>продукция субъектов МСП не соответствуют требуемому технологическому уровню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65.7</c:v>
                </c:pt>
                <c:pt idx="1">
                  <c:v>54.3</c:v>
                </c:pt>
                <c:pt idx="2">
                  <c:v>37.1</c:v>
                </c:pt>
                <c:pt idx="3">
                  <c:v>25.7</c:v>
                </c:pt>
                <c:pt idx="4">
                  <c:v>14.3</c:v>
                </c:pt>
                <c:pt idx="5">
                  <c:v>11.4</c:v>
                </c:pt>
                <c:pt idx="6">
                  <c:v>17.100000000000001</c:v>
                </c:pt>
                <c:pt idx="7">
                  <c:v>5.7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2667904"/>
        <c:axId val="72669440"/>
      </c:barChart>
      <c:catAx>
        <c:axId val="72667904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72669440"/>
        <c:crosses val="autoZero"/>
        <c:auto val="1"/>
        <c:lblAlgn val="ctr"/>
        <c:lblOffset val="100"/>
        <c:noMultiLvlLbl val="0"/>
      </c:catAx>
      <c:valAx>
        <c:axId val="72669440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one"/>
        <c:crossAx val="726679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7.0634947062357595E-2"/>
          <c:y val="0.95022569724876316"/>
          <c:w val="0.89368564336048928"/>
          <c:h val="4.9774244135288588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883178280458326"/>
          <c:y val="2.7981209590711788E-2"/>
          <c:w val="0.53116827137537148"/>
          <c:h val="0.9251677257581888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Субъекты МСП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сложные бюрократические процедуры оформления договоров</c:v>
                </c:pt>
                <c:pt idx="1">
                  <c:v>отсутствие гибкости в процессе принятии решений</c:v>
                </c:pt>
                <c:pt idx="2">
                  <c:v>медленная оплата/непредсказуемые сроки оплаты со стороны крупных компаний</c:v>
                </c:pt>
                <c:pt idx="3">
                  <c:v>ценовое давление со стороны крупных компаний</c:v>
                </c:pt>
                <c:pt idx="4">
                  <c:v>непрозрачные схемы принятия решений крупной компанией при выборе поставщика</c:v>
                </c:pt>
                <c:pt idx="5">
                  <c:v>избыточно жёсткие требования по сертификации продукции и т.д.</c:v>
                </c:pt>
                <c:pt idx="6">
                  <c:v>избыточные требования к качеству товаров, работ услуг</c:v>
                </c:pt>
                <c:pt idx="7">
                  <c:v>риски коррупционных практик внутри закупочных отделов крупных компаний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76.2</c:v>
                </c:pt>
                <c:pt idx="1">
                  <c:v>36.5</c:v>
                </c:pt>
                <c:pt idx="2">
                  <c:v>36.5</c:v>
                </c:pt>
                <c:pt idx="3">
                  <c:v>34.9</c:v>
                </c:pt>
                <c:pt idx="4">
                  <c:v>23.8</c:v>
                </c:pt>
                <c:pt idx="5">
                  <c:v>14.3</c:v>
                </c:pt>
                <c:pt idx="6">
                  <c:v>17.5</c:v>
                </c:pt>
                <c:pt idx="7">
                  <c:v>17.5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Крупные компании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сложные бюрократические процедуры оформления договоров</c:v>
                </c:pt>
                <c:pt idx="1">
                  <c:v>отсутствие гибкости в процессе принятии решений</c:v>
                </c:pt>
                <c:pt idx="2">
                  <c:v>медленная оплата/непредсказуемые сроки оплаты со стороны крупных компаний</c:v>
                </c:pt>
                <c:pt idx="3">
                  <c:v>ценовое давление со стороны крупных компаний</c:v>
                </c:pt>
                <c:pt idx="4">
                  <c:v>непрозрачные схемы принятия решений крупной компанией при выборе поставщика</c:v>
                </c:pt>
                <c:pt idx="5">
                  <c:v>избыточно жёсткие требования по сертификации продукции и т.д.</c:v>
                </c:pt>
                <c:pt idx="6">
                  <c:v>избыточные требования к качеству товаров, работ услуг</c:v>
                </c:pt>
                <c:pt idx="7">
                  <c:v>риски коррупционных практик внутри закупочных отделов крупных компаний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88.9</c:v>
                </c:pt>
                <c:pt idx="1">
                  <c:v>66.7</c:v>
                </c:pt>
                <c:pt idx="2">
                  <c:v>19.399999999999999</c:v>
                </c:pt>
                <c:pt idx="3">
                  <c:v>16.7</c:v>
                </c:pt>
                <c:pt idx="4">
                  <c:v>8.3000000000000007</c:v>
                </c:pt>
                <c:pt idx="5">
                  <c:v>19.399999999999999</c:v>
                </c:pt>
                <c:pt idx="6">
                  <c:v>13.9</c:v>
                </c:pt>
                <c:pt idx="7">
                  <c:v>8.3000000000000007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687296"/>
        <c:axId val="19688832"/>
      </c:barChart>
      <c:catAx>
        <c:axId val="19687296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9688832"/>
        <c:crosses val="autoZero"/>
        <c:auto val="1"/>
        <c:lblAlgn val="ctr"/>
        <c:lblOffset val="100"/>
        <c:noMultiLvlLbl val="0"/>
      </c:catAx>
      <c:valAx>
        <c:axId val="19688832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one"/>
        <c:crossAx val="196872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6.6136085920215582E-2"/>
          <c:y val="0.95466914863685171"/>
          <c:w val="0.89368564336048928"/>
          <c:h val="4.5040371341004207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1F2F6-FDB9-4E7F-8F99-D64B4A518E0F}" type="datetimeFigureOut">
              <a:rPr lang="ru-RU" smtClean="0"/>
              <a:t>14.05.2018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3CDE6-FB8F-4A21-958E-60D9FFFDC2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703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1FA74-F8DA-45C6-9B8A-AF9BDC3C47D9}" type="datetime1">
              <a:rPr lang="ru-RU" smtClean="0"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18EE-9937-4965-987C-96CDDCD7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52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67DE8-3C32-4AEE-A22A-917DBFC4CF3B}" type="datetime1">
              <a:rPr lang="ru-RU" smtClean="0"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18EE-9937-4965-987C-96CDDCD7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472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ED22-8E79-4B96-8735-D506F383EEE6}" type="datetime1">
              <a:rPr lang="ru-RU" smtClean="0"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18EE-9937-4965-987C-96CDDCD7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64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D24F-258C-43FE-AF2F-D703D22C86EF}" type="datetime1">
              <a:rPr lang="ru-RU" smtClean="0"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18EE-9937-4965-987C-96CDDCD7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68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C79A6-97A6-4D5F-993F-C0BB684F48BD}" type="datetime1">
              <a:rPr lang="ru-RU" smtClean="0"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18EE-9937-4965-987C-96CDDCD7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32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C833-9518-45E4-8282-8E03C3D65311}" type="datetime1">
              <a:rPr lang="ru-RU" smtClean="0"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18EE-9937-4965-987C-96CDDCD7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54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A73E2-0F10-4984-8997-6EF0A6E5A9C5}" type="datetime1">
              <a:rPr lang="ru-RU" smtClean="0"/>
              <a:t>14.05.2018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18EE-9937-4965-987C-96CDDCD7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845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6F7D-93BF-451B-9BAE-785623AEF511}" type="datetime1">
              <a:rPr lang="ru-RU" smtClean="0"/>
              <a:t>14.05.2018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18EE-9937-4965-987C-96CDDCD7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32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F366A-FEFB-4822-B87A-9CA35C80D076}" type="datetime1">
              <a:rPr lang="ru-RU" smtClean="0"/>
              <a:t>14.05.2018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18EE-9937-4965-987C-96CDDCD7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87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1ABB-CF63-4775-872C-E78B1F51EC34}" type="datetime1">
              <a:rPr lang="ru-RU" smtClean="0"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18EE-9937-4965-987C-96CDDCD7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27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6BE0-61B0-490E-AEC8-F3B77C6E9945}" type="datetime1">
              <a:rPr lang="ru-RU" smtClean="0"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18EE-9937-4965-987C-96CDDCD7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88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DF049-C2F7-4B15-B8CD-89DEABD0BEE2}" type="datetime1">
              <a:rPr lang="ru-RU" smtClean="0"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818EE-9937-4965-987C-96CDDCD72F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19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 возможностях кооперации крупных компаний с малым производственным и инновационным бизнесом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447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417534447"/>
              </p:ext>
            </p:extLst>
          </p:nvPr>
        </p:nvGraphicFramePr>
        <p:xfrm>
          <a:off x="395536" y="1340768"/>
          <a:ext cx="8280919" cy="4606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1560" y="582742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Преимущества работы с субъектами МСП в качестве поставщиков, </a:t>
            </a:r>
            <a:r>
              <a:rPr lang="ru-RU" b="1" dirty="0" smtClean="0"/>
              <a:t>%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18EE-9937-4965-987C-96CDDCD72FE6}" type="slidenum">
              <a:rPr lang="ru-RU" smtClean="0"/>
              <a:t>2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272300" y="5933189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Опрос РСПП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80107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829812131"/>
              </p:ext>
            </p:extLst>
          </p:nvPr>
        </p:nvGraphicFramePr>
        <p:xfrm>
          <a:off x="539552" y="908720"/>
          <a:ext cx="828092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36401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Недостатки при работе с субъектами МСП в качестве поставщиков, </a:t>
            </a:r>
            <a:r>
              <a:rPr lang="ru-RU" b="1" dirty="0" smtClean="0"/>
              <a:t>%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18EE-9937-4965-987C-96CDDCD72FE6}" type="slidenum">
              <a:rPr lang="ru-RU" smtClean="0"/>
              <a:t>3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380312" y="5933189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Опрос РСПП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64034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18EE-9937-4965-987C-96CDDCD72FE6}" type="slidenum">
              <a:rPr lang="ru-RU" smtClean="0"/>
              <a:t>4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11560" y="18864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Недостатки работы с крупными компаниями в качестве заказчиков, </a:t>
            </a:r>
            <a:r>
              <a:rPr lang="ru-RU" b="1" dirty="0" smtClean="0"/>
              <a:t>%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483036348"/>
              </p:ext>
            </p:extLst>
          </p:nvPr>
        </p:nvGraphicFramePr>
        <p:xfrm>
          <a:off x="323528" y="692696"/>
          <a:ext cx="8568952" cy="5799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272300" y="5933189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Опрос РСПП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941129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18EE-9937-4965-987C-96CDDCD72FE6}" type="slidenum">
              <a:rPr lang="ru-RU" smtClean="0"/>
              <a:t>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95535" y="404664"/>
            <a:ext cx="8352927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Инструменты стимулирования/ликвидации барьеров для 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5" y="1511530"/>
            <a:ext cx="3996106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Льготное налогообложение </a:t>
            </a:r>
            <a:r>
              <a:rPr lang="ru-RU" sz="1600" b="1" dirty="0"/>
              <a:t>в зависимости от объёмов закупки у субъектов </a:t>
            </a:r>
            <a:r>
              <a:rPr lang="ru-RU" sz="1600" b="1" dirty="0" smtClean="0"/>
              <a:t>МСП (важнее по мнению крупных компаний)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5534" y="2525995"/>
            <a:ext cx="3996107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Льготное кредитование </a:t>
            </a:r>
            <a:r>
              <a:rPr lang="ru-RU" sz="1600" b="1" dirty="0"/>
              <a:t>в зависимости от объёмов закупки у субъектов </a:t>
            </a:r>
            <a:r>
              <a:rPr lang="ru-RU" sz="1600" b="1" dirty="0" smtClean="0"/>
              <a:t> МСП (важнее по мнению субъектов МСП)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5534" y="3545721"/>
            <a:ext cx="3996107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Преимущества в </a:t>
            </a:r>
            <a:r>
              <a:rPr lang="ru-RU" sz="1600" b="1" dirty="0"/>
              <a:t>закупке для государственных и муниципальных нужд при наличии </a:t>
            </a:r>
            <a:r>
              <a:rPr lang="ru-RU" sz="1600" b="1" dirty="0" err="1"/>
              <a:t>субконтракции</a:t>
            </a:r>
            <a:r>
              <a:rPr lang="ru-RU" sz="1600" b="1" dirty="0"/>
              <a:t> с субъектом малого </a:t>
            </a:r>
            <a:r>
              <a:rPr lang="ru-RU" sz="1600" b="1" dirty="0" smtClean="0"/>
              <a:t>предпринимательства </a:t>
            </a:r>
            <a:r>
              <a:rPr lang="ru-RU" sz="1600" b="1" dirty="0"/>
              <a:t>(важнее по мнению субъектов МСП)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5467" y="5057889"/>
            <a:ext cx="3996174" cy="132343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Налоговое стимулирование </a:t>
            </a:r>
            <a:r>
              <a:rPr lang="ru-RU" sz="1600" b="1" dirty="0"/>
              <a:t>программ повышения квалификации поставщиков из числа субъектов </a:t>
            </a:r>
            <a:r>
              <a:rPr lang="ru-RU" sz="1600" b="1" dirty="0" smtClean="0"/>
              <a:t>МСП, реализуемых </a:t>
            </a:r>
            <a:r>
              <a:rPr lang="ru-RU" sz="1600" b="1" dirty="0"/>
              <a:t>крупными </a:t>
            </a:r>
            <a:r>
              <a:rPr lang="ru-RU" sz="1600" b="1" dirty="0" smtClean="0"/>
              <a:t> компаниями </a:t>
            </a:r>
            <a:r>
              <a:rPr lang="ru-RU" sz="1600" b="1" dirty="0"/>
              <a:t>(важнее по мнению крупных компаний)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534" y="940657"/>
            <a:ext cx="3996107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крупных заказчиков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63309" y="940656"/>
            <a:ext cx="3996106" cy="46166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субъектов МСП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63309" y="1511529"/>
            <a:ext cx="3985153" cy="10772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Повышение  </a:t>
            </a:r>
            <a:r>
              <a:rPr lang="ru-RU" sz="1600" b="1" dirty="0"/>
              <a:t>доступности </a:t>
            </a:r>
            <a:r>
              <a:rPr lang="ru-RU" sz="1600" b="1" dirty="0" smtClean="0"/>
              <a:t>источников </a:t>
            </a:r>
            <a:r>
              <a:rPr lang="ru-RU" sz="1600" b="1" dirty="0"/>
              <a:t>заёмного финансирования для субъектов МСП (важнее по мнению крупных компаний)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63309" y="2753633"/>
            <a:ext cx="3985153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Ужесточение  </a:t>
            </a:r>
            <a:r>
              <a:rPr lang="ru-RU" sz="1600" b="1" dirty="0"/>
              <a:t>требований по обеспечению своевременной оплаты субъектам МСП в рамках контрактов с крупными компаниями (важнее по мнению субъектов МСП</a:t>
            </a:r>
            <a:r>
              <a:rPr lang="ru-RU" sz="1600" b="1" dirty="0" smtClean="0"/>
              <a:t>)</a:t>
            </a:r>
            <a:endParaRPr lang="ru-RU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63309" y="4223990"/>
            <a:ext cx="3985153" cy="1077218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1600" b="1" dirty="0"/>
              <a:t>Р</a:t>
            </a:r>
            <a:r>
              <a:rPr lang="ru-RU" sz="1600" b="1" dirty="0" smtClean="0"/>
              <a:t>асширение программы </a:t>
            </a:r>
            <a:r>
              <a:rPr lang="ru-RU" sz="1600" b="1" dirty="0"/>
              <a:t>по субсидированию части расходов субъектов МСП на сертификацию (одинаково важно)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63309" y="5478323"/>
            <a:ext cx="3985153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b="1" dirty="0"/>
              <a:t>К</a:t>
            </a:r>
            <a:r>
              <a:rPr lang="ru-RU" sz="1600" b="1" dirty="0" smtClean="0"/>
              <a:t>онсультационная поддержка и программы обучения для поставщиков </a:t>
            </a:r>
            <a:r>
              <a:rPr lang="ru-RU" sz="1600" b="1" dirty="0"/>
              <a:t>(важнее по мнению крупных компаний) </a:t>
            </a:r>
          </a:p>
        </p:txBody>
      </p:sp>
    </p:spTree>
    <p:extLst>
      <p:ext uri="{BB962C8B-B14F-4D97-AF65-F5344CB8AC3E}">
        <p14:creationId xmlns:p14="http://schemas.microsoft.com/office/powerpoint/2010/main" val="41081056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186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 возможностях кооперации крупных компаний с малым производственным и инновационным бизнесом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возможностях кооперации крупных компаний с малым производственным и инновационным бизнесом</dc:title>
  <dc:creator>Глухова Мария Николаевна</dc:creator>
  <cp:lastModifiedBy>Глухова Мария Николаевна</cp:lastModifiedBy>
  <cp:revision>27</cp:revision>
  <dcterms:created xsi:type="dcterms:W3CDTF">2018-04-28T13:10:17Z</dcterms:created>
  <dcterms:modified xsi:type="dcterms:W3CDTF">2018-05-14T11:05:02Z</dcterms:modified>
</cp:coreProperties>
</file>