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8" r:id="rId3"/>
    <p:sldId id="315" r:id="rId4"/>
    <p:sldId id="302" r:id="rId5"/>
    <p:sldId id="309" r:id="rId6"/>
    <p:sldId id="307" r:id="rId7"/>
    <p:sldId id="326" r:id="rId8"/>
    <p:sldId id="319" r:id="rId9"/>
    <p:sldId id="32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7C80"/>
    <a:srgbClr val="99FF66"/>
    <a:srgbClr val="CC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5086" autoAdjust="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/>
      <c:radarChart>
        <c:radarStyle val="marker"/>
        <c:ser>
          <c:idx val="0"/>
          <c:order val="0"/>
          <c:tx>
            <c:strRef>
              <c:f>Лист1!$B$1</c:f>
              <c:strCache>
                <c:ptCount val="1"/>
                <c:pt idx="0">
                  <c:v>Россия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получение разрешений на строительство</c:v>
                </c:pt>
                <c:pt idx="1">
                  <c:v>международная торговля</c:v>
                </c:pt>
                <c:pt idx="2">
                  <c:v>начало бизнеса</c:v>
                </c:pt>
                <c:pt idx="3">
                  <c:v>налогообложение </c:v>
                </c:pt>
                <c:pt idx="4">
                  <c:v>ликвидация предприятия</c:v>
                </c:pt>
                <c:pt idx="5">
                  <c:v>защита инвесторов</c:v>
                </c:pt>
                <c:pt idx="6">
                  <c:v>получение кредита</c:v>
                </c:pt>
                <c:pt idx="7">
                  <c:v>регистрация собственности</c:v>
                </c:pt>
                <c:pt idx="8">
                  <c:v>обеспечение исполнения контрактов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182</c:v>
                </c:pt>
                <c:pt idx="1">
                  <c:v>162</c:v>
                </c:pt>
                <c:pt idx="2">
                  <c:v>108</c:v>
                </c:pt>
                <c:pt idx="3">
                  <c:v>105</c:v>
                </c:pt>
                <c:pt idx="4">
                  <c:v>103</c:v>
                </c:pt>
                <c:pt idx="5">
                  <c:v>93</c:v>
                </c:pt>
                <c:pt idx="6">
                  <c:v>89</c:v>
                </c:pt>
                <c:pt idx="7">
                  <c:v>51</c:v>
                </c:pt>
                <c:pt idx="8">
                  <c:v>18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Казахстан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получение разрешений на строительство</c:v>
                </c:pt>
                <c:pt idx="1">
                  <c:v>международная торговля</c:v>
                </c:pt>
                <c:pt idx="2">
                  <c:v>начало бизнеса</c:v>
                </c:pt>
                <c:pt idx="3">
                  <c:v>налогообложение </c:v>
                </c:pt>
                <c:pt idx="4">
                  <c:v>ликвидация предприятия</c:v>
                </c:pt>
                <c:pt idx="5">
                  <c:v>защита инвесторов</c:v>
                </c:pt>
                <c:pt idx="6">
                  <c:v>получение кредита</c:v>
                </c:pt>
                <c:pt idx="7">
                  <c:v>регистрация собственности</c:v>
                </c:pt>
                <c:pt idx="8">
                  <c:v>обеспечение исполнения контрактов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147</c:v>
                </c:pt>
                <c:pt idx="1">
                  <c:v>181</c:v>
                </c:pt>
                <c:pt idx="2">
                  <c:v>42</c:v>
                </c:pt>
                <c:pt idx="3">
                  <c:v>39</c:v>
                </c:pt>
                <c:pt idx="4">
                  <c:v>48</c:v>
                </c:pt>
                <c:pt idx="5">
                  <c:v>44</c:v>
                </c:pt>
                <c:pt idx="6">
                  <c:v>72</c:v>
                </c:pt>
                <c:pt idx="7">
                  <c:v>28</c:v>
                </c:pt>
                <c:pt idx="8">
                  <c:v>36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Белоруссия</c:v>
                </c:pt>
              </c:strCache>
            </c:strRef>
          </c:tx>
          <c:spPr>
            <a:ln w="44450"/>
          </c:spPr>
          <c:marker>
            <c:symbol val="none"/>
          </c:marker>
          <c:cat>
            <c:strRef>
              <c:f>Лист1!$A$2:$A$10</c:f>
              <c:strCache>
                <c:ptCount val="9"/>
                <c:pt idx="0">
                  <c:v>получение разрешений на строительство</c:v>
                </c:pt>
                <c:pt idx="1">
                  <c:v>международная торговля</c:v>
                </c:pt>
                <c:pt idx="2">
                  <c:v>начало бизнеса</c:v>
                </c:pt>
                <c:pt idx="3">
                  <c:v>налогообложение </c:v>
                </c:pt>
                <c:pt idx="4">
                  <c:v>ликвидация предприятия</c:v>
                </c:pt>
                <c:pt idx="5">
                  <c:v>защита инвесторов</c:v>
                </c:pt>
                <c:pt idx="6">
                  <c:v>получение кредита</c:v>
                </c:pt>
                <c:pt idx="7">
                  <c:v>регистрация собственности</c:v>
                </c:pt>
                <c:pt idx="8">
                  <c:v>обеспечение исполнения контрактов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44</c:v>
                </c:pt>
                <c:pt idx="1">
                  <c:v>128</c:v>
                </c:pt>
                <c:pt idx="2">
                  <c:v>7</c:v>
                </c:pt>
                <c:pt idx="3">
                  <c:v>183</c:v>
                </c:pt>
                <c:pt idx="4">
                  <c:v>93</c:v>
                </c:pt>
                <c:pt idx="5">
                  <c:v>109</c:v>
                </c:pt>
                <c:pt idx="6">
                  <c:v>89</c:v>
                </c:pt>
                <c:pt idx="7">
                  <c:v>6</c:v>
                </c:pt>
                <c:pt idx="8">
                  <c:v>12</c:v>
                </c:pt>
              </c:numCache>
            </c:numRef>
          </c:val>
        </c:ser>
        <c:axId val="74370048"/>
        <c:axId val="74371840"/>
      </c:radarChart>
      <c:catAx>
        <c:axId val="74370048"/>
        <c:scaling>
          <c:orientation val="minMax"/>
        </c:scaling>
        <c:axPos val="b"/>
        <c:majorGridlines/>
        <c:numFmt formatCode="dd/mm/yyyy" sourceLinked="1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74371840"/>
        <c:crosses val="autoZero"/>
        <c:auto val="1"/>
        <c:lblAlgn val="ctr"/>
        <c:lblOffset val="100"/>
      </c:catAx>
      <c:valAx>
        <c:axId val="74371840"/>
        <c:scaling>
          <c:orientation val="minMax"/>
        </c:scaling>
        <c:axPos val="l"/>
        <c:majorGridlines/>
        <c:numFmt formatCode="General" sourceLinked="1"/>
        <c:majorTickMark val="cross"/>
        <c:tickLblPos val="nextTo"/>
        <c:crossAx val="74370048"/>
        <c:crosses val="autoZero"/>
        <c:crossBetween val="between"/>
        <c:majorUnit val="40"/>
      </c:valAx>
    </c:plotArea>
    <c:legend>
      <c:legendPos val="r"/>
      <c:layout>
        <c:manualLayout>
          <c:xMode val="edge"/>
          <c:yMode val="edge"/>
          <c:x val="0.79278955143379248"/>
          <c:y val="0.1279728839652737"/>
          <c:w val="0.19727349216467083"/>
          <c:h val="0.33777472145952103"/>
        </c:manualLayout>
      </c:layout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7.4393766816887308E-2"/>
          <c:y val="3.9157053042788229E-2"/>
          <c:w val="0.62574357450603701"/>
          <c:h val="0.8349481169505257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промышленных товаров</c:v>
                </c:pt>
              </c:strCache>
            </c:strRef>
          </c:tx>
          <c:spPr>
            <a:solidFill>
              <a:srgbClr val="FF0000"/>
            </a:solidFill>
          </c:spPr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ЦФО</c:v>
                </c:pt>
                <c:pt idx="2">
                  <c:v>СЗФО</c:v>
                </c:pt>
                <c:pt idx="3">
                  <c:v>ЮФО</c:v>
                </c:pt>
                <c:pt idx="4">
                  <c:v>СКФО</c:v>
                </c:pt>
                <c:pt idx="5">
                  <c:v>ПФО</c:v>
                </c:pt>
                <c:pt idx="6">
                  <c:v>УрФО</c:v>
                </c:pt>
                <c:pt idx="7">
                  <c:v>СФО</c:v>
                </c:pt>
                <c:pt idx="8">
                  <c:v>ДФО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116.7</c:v>
                </c:pt>
                <c:pt idx="1">
                  <c:v>115.2</c:v>
                </c:pt>
                <c:pt idx="2">
                  <c:v>116</c:v>
                </c:pt>
                <c:pt idx="3">
                  <c:v>119</c:v>
                </c:pt>
                <c:pt idx="4">
                  <c:v>113.8</c:v>
                </c:pt>
                <c:pt idx="5">
                  <c:v>116.8</c:v>
                </c:pt>
                <c:pt idx="6">
                  <c:v>116.2</c:v>
                </c:pt>
                <c:pt idx="7">
                  <c:v>123.3</c:v>
                </c:pt>
                <c:pt idx="8">
                  <c:v>110.4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 реализованную с/х продукцию</c:v>
                </c:pt>
              </c:strCache>
            </c:strRef>
          </c:tx>
          <c:spPr>
            <a:solidFill>
              <a:srgbClr val="FFC000"/>
            </a:solidFill>
          </c:spPr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ЦФО</c:v>
                </c:pt>
                <c:pt idx="2">
                  <c:v>СЗФО</c:v>
                </c:pt>
                <c:pt idx="3">
                  <c:v>ЮФО</c:v>
                </c:pt>
                <c:pt idx="4">
                  <c:v>СКФО</c:v>
                </c:pt>
                <c:pt idx="5">
                  <c:v>ПФО</c:v>
                </c:pt>
                <c:pt idx="6">
                  <c:v>УрФО</c:v>
                </c:pt>
                <c:pt idx="7">
                  <c:v>СФО</c:v>
                </c:pt>
                <c:pt idx="8">
                  <c:v>ДФО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>
                  <c:v>123.9</c:v>
                </c:pt>
                <c:pt idx="1">
                  <c:v>127.5</c:v>
                </c:pt>
                <c:pt idx="2">
                  <c:v>113.5</c:v>
                </c:pt>
                <c:pt idx="3">
                  <c:v>122.9</c:v>
                </c:pt>
                <c:pt idx="4">
                  <c:v>119.6</c:v>
                </c:pt>
                <c:pt idx="5">
                  <c:v>127.8</c:v>
                </c:pt>
                <c:pt idx="6">
                  <c:v>115.7</c:v>
                </c:pt>
                <c:pt idx="7">
                  <c:v>122.8</c:v>
                </c:pt>
                <c:pt idx="8">
                  <c:v>106.8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строительной продукции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ЦФО</c:v>
                </c:pt>
                <c:pt idx="2">
                  <c:v>СЗФО</c:v>
                </c:pt>
                <c:pt idx="3">
                  <c:v>ЮФО</c:v>
                </c:pt>
                <c:pt idx="4">
                  <c:v>СКФО</c:v>
                </c:pt>
                <c:pt idx="5">
                  <c:v>ПФО</c:v>
                </c:pt>
                <c:pt idx="6">
                  <c:v>УрФО</c:v>
                </c:pt>
                <c:pt idx="7">
                  <c:v>СФО</c:v>
                </c:pt>
                <c:pt idx="8">
                  <c:v>ДФО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>
                  <c:v>109.1</c:v>
                </c:pt>
                <c:pt idx="1">
                  <c:v>108.2</c:v>
                </c:pt>
                <c:pt idx="2">
                  <c:v>109.4</c:v>
                </c:pt>
                <c:pt idx="3">
                  <c:v>108.2</c:v>
                </c:pt>
                <c:pt idx="4">
                  <c:v>108.7</c:v>
                </c:pt>
                <c:pt idx="5">
                  <c:v>107.4</c:v>
                </c:pt>
                <c:pt idx="6">
                  <c:v>108.2</c:v>
                </c:pt>
                <c:pt idx="7">
                  <c:v>110.4</c:v>
                </c:pt>
                <c:pt idx="8">
                  <c:v>111.1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тарифы на грузовые перевозки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РФ</c:v>
                </c:pt>
                <c:pt idx="1">
                  <c:v>ЦФО</c:v>
                </c:pt>
                <c:pt idx="2">
                  <c:v>СЗФО</c:v>
                </c:pt>
                <c:pt idx="3">
                  <c:v>ЮФО</c:v>
                </c:pt>
                <c:pt idx="4">
                  <c:v>СКФО</c:v>
                </c:pt>
                <c:pt idx="5">
                  <c:v>ПФО</c:v>
                </c:pt>
                <c:pt idx="6">
                  <c:v>УрФО</c:v>
                </c:pt>
                <c:pt idx="7">
                  <c:v>СФО</c:v>
                </c:pt>
                <c:pt idx="8">
                  <c:v>ДФО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>
                  <c:v>133.1</c:v>
                </c:pt>
                <c:pt idx="1">
                  <c:v>126.7</c:v>
                </c:pt>
                <c:pt idx="2">
                  <c:v>129</c:v>
                </c:pt>
                <c:pt idx="3">
                  <c:v>112.7</c:v>
                </c:pt>
                <c:pt idx="4">
                  <c:v>196.1</c:v>
                </c:pt>
                <c:pt idx="5">
                  <c:v>159.69999999999999</c:v>
                </c:pt>
                <c:pt idx="6">
                  <c:v>138.19999999999999</c:v>
                </c:pt>
                <c:pt idx="7">
                  <c:v>119.1</c:v>
                </c:pt>
                <c:pt idx="8">
                  <c:v>109</c:v>
                </c:pt>
              </c:numCache>
            </c:numRef>
          </c:val>
        </c:ser>
        <c:axId val="74446336"/>
        <c:axId val="74447872"/>
      </c:barChart>
      <c:catAx>
        <c:axId val="74446336"/>
        <c:scaling>
          <c:orientation val="minMax"/>
        </c:scaling>
        <c:axPos val="b"/>
        <c:tickLblPos val="nextTo"/>
        <c:crossAx val="74447872"/>
        <c:crosses val="autoZero"/>
        <c:auto val="1"/>
        <c:lblAlgn val="ctr"/>
        <c:lblOffset val="100"/>
      </c:catAx>
      <c:valAx>
        <c:axId val="74447872"/>
        <c:scaling>
          <c:orientation val="minMax"/>
        </c:scaling>
        <c:axPos val="l"/>
        <c:majorGridlines/>
        <c:numFmt formatCode="General" sourceLinked="1"/>
        <c:tickLblPos val="nextTo"/>
        <c:crossAx val="74446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2319813796861065"/>
          <c:y val="9.1095037538912293E-2"/>
          <c:w val="0.27680186203139701"/>
          <c:h val="0.8187740340597196"/>
        </c:manualLayout>
      </c:layout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2010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Требование избыточных документов</c:v>
                </c:pt>
                <c:pt idx="1">
                  <c:v>«Заказные» проверки</c:v>
                </c:pt>
                <c:pt idx="2">
                  <c:v>Намеки на дачу взятки</c:v>
                </c:pt>
                <c:pt idx="3">
                  <c:v>Некомпетентность проверяющих</c:v>
                </c:pt>
                <c:pt idx="4">
                  <c:v>Нарушение правил проведения проверок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53.5</c:v>
                </c:pt>
                <c:pt idx="1">
                  <c:v>12.5</c:v>
                </c:pt>
                <c:pt idx="2">
                  <c:v>19.3</c:v>
                </c:pt>
                <c:pt idx="3">
                  <c:v>33.200000000000003</c:v>
                </c:pt>
                <c:pt idx="4">
                  <c:v>15.4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2009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Требование избыточных документов</c:v>
                </c:pt>
                <c:pt idx="1">
                  <c:v>«Заказные» проверки</c:v>
                </c:pt>
                <c:pt idx="2">
                  <c:v>Намеки на дачу взятки</c:v>
                </c:pt>
                <c:pt idx="3">
                  <c:v>Некомпетентность проверяющих</c:v>
                </c:pt>
                <c:pt idx="4">
                  <c:v>Нарушение правил проведения проверок</c:v>
                </c:pt>
              </c:strCache>
            </c:strRef>
          </c:cat>
          <c:val>
            <c:numRef>
              <c:f>Лист1!$C$2:$C$6</c:f>
              <c:numCache>
                <c:formatCode>#,##0</c:formatCode>
                <c:ptCount val="5"/>
                <c:pt idx="0">
                  <c:v>32.5</c:v>
                </c:pt>
                <c:pt idx="1">
                  <c:v>25</c:v>
                </c:pt>
                <c:pt idx="2">
                  <c:v>29.83333333333329</c:v>
                </c:pt>
                <c:pt idx="3">
                  <c:v>23.666666666666668</c:v>
                </c:pt>
                <c:pt idx="4">
                  <c:v>11.916666666666679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2008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Требование избыточных документов</c:v>
                </c:pt>
                <c:pt idx="1">
                  <c:v>«Заказные» проверки</c:v>
                </c:pt>
                <c:pt idx="2">
                  <c:v>Намеки на дачу взятки</c:v>
                </c:pt>
                <c:pt idx="3">
                  <c:v>Некомпетентность проверяющих</c:v>
                </c:pt>
                <c:pt idx="4">
                  <c:v>Нарушение правил проведения проверок</c:v>
                </c:pt>
              </c:strCache>
            </c:strRef>
          </c:cat>
          <c:val>
            <c:numRef>
              <c:f>Лист1!$D$2:$D$6</c:f>
              <c:numCache>
                <c:formatCode>#,##0</c:formatCode>
                <c:ptCount val="5"/>
                <c:pt idx="0" formatCode="General">
                  <c:v>35</c:v>
                </c:pt>
                <c:pt idx="1">
                  <c:v>18.416666666666668</c:v>
                </c:pt>
                <c:pt idx="2">
                  <c:v>15.916666666666679</c:v>
                </c:pt>
                <c:pt idx="3">
                  <c:v>20.583333333333272</c:v>
                </c:pt>
                <c:pt idx="4">
                  <c:v>7.75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2007</c:v>
                </c:pt>
              </c:strCache>
            </c:strRef>
          </c:tx>
          <c:cat>
            <c:strRef>
              <c:f>Лист1!$A$2:$A$6</c:f>
              <c:strCache>
                <c:ptCount val="5"/>
                <c:pt idx="0">
                  <c:v>Требование избыточных документов</c:v>
                </c:pt>
                <c:pt idx="1">
                  <c:v>«Заказные» проверки</c:v>
                </c:pt>
                <c:pt idx="2">
                  <c:v>Намеки на дачу взятки</c:v>
                </c:pt>
                <c:pt idx="3">
                  <c:v>Некомпетентность проверяющих</c:v>
                </c:pt>
                <c:pt idx="4">
                  <c:v>Нарушение правил проведения проверок</c:v>
                </c:pt>
              </c:strCache>
            </c:strRef>
          </c:cat>
          <c:val>
            <c:numRef>
              <c:f>Лист1!$E$2:$E$6</c:f>
              <c:numCache>
                <c:formatCode>#,##0</c:formatCode>
                <c:ptCount val="5"/>
                <c:pt idx="0" formatCode="General">
                  <c:v>30</c:v>
                </c:pt>
                <c:pt idx="1">
                  <c:v>17.387687188019967</c:v>
                </c:pt>
                <c:pt idx="2">
                  <c:v>18.053244592346086</c:v>
                </c:pt>
                <c:pt idx="3">
                  <c:v>17.387687188019967</c:v>
                </c:pt>
                <c:pt idx="4">
                  <c:v>8.7354409317803707</c:v>
                </c:pt>
              </c:numCache>
            </c:numRef>
          </c:val>
        </c:ser>
        <c:axId val="38777600"/>
        <c:axId val="71485312"/>
      </c:barChart>
      <c:catAx>
        <c:axId val="38777600"/>
        <c:scaling>
          <c:orientation val="minMax"/>
        </c:scaling>
        <c:axPos val="b"/>
        <c:tickLblPos val="nextTo"/>
        <c:txPr>
          <a:bodyPr rot="0" vert="horz"/>
          <a:lstStyle/>
          <a:p>
            <a:pPr>
              <a:defRPr sz="1050"/>
            </a:pPr>
            <a:endParaRPr lang="ru-RU"/>
          </a:p>
        </c:txPr>
        <c:crossAx val="71485312"/>
        <c:crosses val="autoZero"/>
        <c:auto val="1"/>
        <c:lblAlgn val="ctr"/>
        <c:lblOffset val="100"/>
      </c:catAx>
      <c:valAx>
        <c:axId val="71485312"/>
        <c:scaling>
          <c:orientation val="minMax"/>
        </c:scaling>
        <c:axPos val="l"/>
        <c:majorGridlines/>
        <c:numFmt formatCode="General" sourceLinked="1"/>
        <c:tickLblPos val="nextTo"/>
        <c:crossAx val="38777600"/>
        <c:crosses val="autoZero"/>
        <c:crossBetween val="between"/>
      </c:valAx>
    </c:plotArea>
    <c:legend>
      <c:legendPos val="r"/>
      <c:layout/>
    </c:legend>
    <c:plotVisOnly val="1"/>
  </c:chart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9B293-02AA-47F6-8B15-AA2B64652838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E6F99-C445-4397-868F-81F93E79817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1A548-2CF4-46E2-AA24-58F14BBA64DC}" type="datetimeFigureOut">
              <a:rPr lang="ru-RU" smtClean="0"/>
              <a:pPr/>
              <a:t>12.04.2011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24DBC-E921-4FFF-B9EB-888A209C33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Font typeface="+mj-lt"/>
              <a:buNone/>
            </a:pPr>
            <a:endParaRPr lang="ru-RU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24DBC-E921-4FFF-B9EB-888A209C3384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2107A-58B7-45F3-84E5-486101B1C5DE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9E679-2F07-4C20-BD46-95A48511F659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D45E-E32E-4ADF-BE38-A4B2FF3DFAE8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D28900-02F9-4A07-A5B1-E7B80D64B35A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0F39A-D2D9-458A-9B05-0D7BAF6C074A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843C6-0B08-43B6-BA71-F6D56AEFF5DC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77D87-CA9D-444C-A3DE-85ECBFFACDF5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CB6AE-CF44-4A1D-B16A-096E88F6193A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443C-C81E-4891-95D6-7FE67655DAE9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C3B0D-DC91-40BE-9B40-CD809037EC8A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B431C-01DF-47F8-B26D-41FE4A5DF61A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CCACA-BC2D-418C-A9C8-7FF82250F912}" type="datetime1">
              <a:rPr lang="ru-RU" smtClean="0"/>
              <a:pPr/>
              <a:t>12.04.2011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5659F-9F8F-44E0-96CA-188B19F5B5C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75656" y="4221088"/>
            <a:ext cx="60007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А.Н. Шохин</a:t>
            </a:r>
          </a:p>
          <a:p>
            <a:pPr algn="ctr"/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Президент РСПП</a:t>
            </a: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5589240"/>
            <a:ext cx="2286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2011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год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0" y="2132856"/>
            <a:ext cx="9144000" cy="1971650"/>
          </a:xfrm>
        </p:spPr>
        <p:txBody>
          <a:bodyPr>
            <a:normAutofit/>
          </a:bodyPr>
          <a:lstStyle/>
          <a:p>
            <a:r>
              <a:rPr lang="ru-RU" dirty="0" smtClean="0"/>
              <a:t>Предпринимательский климат в </a:t>
            </a:r>
            <a:r>
              <a:rPr lang="en-US" dirty="0" smtClean="0"/>
              <a:t>2010</a:t>
            </a:r>
            <a:r>
              <a:rPr lang="ru-RU" dirty="0" smtClean="0"/>
              <a:t> году</a:t>
            </a:r>
            <a:endParaRPr lang="ru-RU" dirty="0"/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0" y="908720"/>
            <a:ext cx="9144000" cy="125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Общее собрание членов Регионального объединения работодателей </a:t>
            </a:r>
          </a:p>
          <a:p>
            <a:pPr lvl="0" algn="ctr">
              <a:spcBef>
                <a:spcPct val="0"/>
              </a:spcBef>
            </a:pPr>
            <a:r>
              <a:rPr lang="ru-RU" sz="2400" dirty="0" smtClean="0">
                <a:latin typeface="+mj-lt"/>
                <a:ea typeface="+mj-ea"/>
                <a:cs typeface="+mj-cs"/>
              </a:rPr>
              <a:t>«Свердловский областной Союз промышленников и предпринимателей»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Итоги 2010 года и начала 2011 года: позитив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0" y="1268761"/>
            <a:ext cx="9144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Участие бизнес-сообщества в доработке Стратегии-2020 и других стратегических документов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Снижение нагрузки/стимулирование развития отдельных видов компаний/сегментов экономики, включая малый бизнес, инновационную сферу и т.д.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err="1" smtClean="0"/>
              <a:t>Гуманизация</a:t>
            </a:r>
            <a:r>
              <a:rPr lang="ru-RU" dirty="0" smtClean="0"/>
              <a:t> уголовного законодательства в части предпринимательской деятельности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Создание системы оценки регулирующего воздействия проектов нормативных правовых актов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Развитие альтернативных процедур урегулирования споров, закон о медиации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Совершенствование миграционного законодательства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Распространение согласования внеплановых проверок с прокуратурой на весь бизнес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9512" y="4869160"/>
            <a:ext cx="3707904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70 % компаний оценили свое развитие в 2010 году в интервале от «удовлетворительно» до «очень успешно»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04048" y="4869160"/>
            <a:ext cx="3707904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68 % компаний оказывает помощь региональным и местным властям в социальном развитии региона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012160" y="5877272"/>
            <a:ext cx="3131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i="1" dirty="0" smtClean="0"/>
              <a:t>Опрос РСПП, 2010 год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Россия и Таможенный союз</a:t>
            </a:r>
            <a:endParaRPr lang="ru-RU" sz="2400" b="1" dirty="0">
              <a:solidFill>
                <a:schemeClr val="bg1"/>
              </a:solidFill>
            </a:endParaRPr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0" y="1556792"/>
          <a:ext cx="7668344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047656" y="3789040"/>
            <a:ext cx="3096344" cy="230832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 данным исследования </a:t>
            </a:r>
            <a:r>
              <a:rPr lang="en-US" dirty="0" smtClean="0"/>
              <a:t>Doing Business</a:t>
            </a:r>
            <a:r>
              <a:rPr lang="ru-RU" dirty="0" smtClean="0"/>
              <a:t>-2011 в рейтинге по степени благоприятности условий ведения бизнеса Казахстан поднялся с 74 до 59 места, Россия упала с 116 на 123 место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5805264"/>
            <a:ext cx="3600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i="1" dirty="0" smtClean="0"/>
              <a:t>Занимаемое в рейтинге место</a:t>
            </a:r>
            <a:endParaRPr lang="ru-RU" sz="1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340768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Doing Business</a:t>
            </a:r>
            <a:r>
              <a:rPr lang="ru-RU" dirty="0" smtClean="0"/>
              <a:t>-2011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Итоги 2010 года и начала 2011 года: негатив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0" y="1988840"/>
            <a:ext cx="91440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/>
              <a:t>Рост нагрузки на бизнес (финансовой и административной)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Принятие ряда важных для бизнеса законов без учета позиции предпринимательского и экспертного сообщества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Медленный прогресс институциональных реформ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Запаздывание с принятием подзаконных актов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Медленное улучшение качества инфраструктуры</a:t>
            </a:r>
          </a:p>
          <a:p>
            <a:pPr>
              <a:buFont typeface="Arial" pitchFamily="34" charset="0"/>
              <a:buChar char="•"/>
            </a:pPr>
            <a:endParaRPr lang="ru-RU" sz="800" dirty="0" smtClean="0"/>
          </a:p>
          <a:p>
            <a:pPr>
              <a:buFont typeface="Arial" pitchFamily="34" charset="0"/>
              <a:buChar char="•"/>
            </a:pPr>
            <a:r>
              <a:rPr lang="ru-RU" dirty="0" smtClean="0"/>
              <a:t>Сохранение высокой доли госкомпаний/компаний с </a:t>
            </a:r>
            <a:r>
              <a:rPr lang="ru-RU" dirty="0" err="1" smtClean="0"/>
              <a:t>госучастием</a:t>
            </a:r>
            <a:r>
              <a:rPr lang="ru-RU" dirty="0" smtClean="0"/>
              <a:t> в экономике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Проблемы и вызовы </a:t>
            </a:r>
            <a:r>
              <a:rPr lang="ru-RU" sz="2400" b="1" dirty="0" err="1" smtClean="0">
                <a:solidFill>
                  <a:schemeClr val="bg1"/>
                </a:solidFill>
              </a:rPr>
              <a:t>посткризисного</a:t>
            </a:r>
            <a:r>
              <a:rPr lang="ru-RU" sz="2400" b="1" dirty="0" smtClean="0">
                <a:solidFill>
                  <a:schemeClr val="bg1"/>
                </a:solidFill>
              </a:rPr>
              <a:t> периода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691680" y="1412776"/>
            <a:ext cx="601216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Недостаток квалифицированных кадров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23528" y="2708920"/>
            <a:ext cx="2592288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Нехватка кадров нужной квалификации ограничивает текущее развития 60 % компаний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275856" y="2708920"/>
            <a:ext cx="2592288" cy="147732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Почти 70 % компаний считают, что столкнутся с нехваткой кадров в течение ближайших 2-3 лет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5445224"/>
            <a:ext cx="9144000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Дополнительный рост «стоимости» кадров: негативное влияние реформы системы страховых взносов на деятельность компаний в 2010 году фиксируют 77 % опрошенных</a:t>
            </a:r>
            <a:endParaRPr lang="ru-RU" dirty="0"/>
          </a:p>
        </p:txBody>
      </p:sp>
      <p:sp>
        <p:nvSpPr>
          <p:cNvPr id="18" name="TextBox 17"/>
          <p:cNvSpPr txBox="1"/>
          <p:nvPr/>
        </p:nvSpPr>
        <p:spPr>
          <a:xfrm>
            <a:off x="6084168" y="2708920"/>
            <a:ext cx="2592288" cy="175432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25 % компаний считают ключевым ограничением для инновационного развития отсутствие необходимых кадров</a:t>
            </a:r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1835696" y="1916832"/>
            <a:ext cx="93610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низ 19"/>
          <p:cNvSpPr/>
          <p:nvPr/>
        </p:nvSpPr>
        <p:spPr>
          <a:xfrm>
            <a:off x="3923928" y="1916832"/>
            <a:ext cx="93610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низ 20"/>
          <p:cNvSpPr/>
          <p:nvPr/>
        </p:nvSpPr>
        <p:spPr>
          <a:xfrm>
            <a:off x="6660232" y="1916832"/>
            <a:ext cx="936104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Проблемы и вызовы </a:t>
            </a:r>
            <a:r>
              <a:rPr lang="ru-RU" sz="2400" b="1" dirty="0" err="1" smtClean="0">
                <a:solidFill>
                  <a:schemeClr val="bg1"/>
                </a:solidFill>
              </a:rPr>
              <a:t>посткризисного</a:t>
            </a:r>
            <a:r>
              <a:rPr lang="ru-RU" sz="2400" b="1" dirty="0" smtClean="0">
                <a:solidFill>
                  <a:schemeClr val="bg1"/>
                </a:solidFill>
              </a:rPr>
              <a:t> периода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331640" y="1412776"/>
            <a:ext cx="619268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Финансовая нагрузка: рост цен</a:t>
            </a:r>
            <a:r>
              <a:rPr lang="en-US" b="1" dirty="0" smtClean="0"/>
              <a:t>/</a:t>
            </a:r>
            <a:r>
              <a:rPr lang="ru-RU" b="1" dirty="0" smtClean="0"/>
              <a:t>тарифов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096" y="1844824"/>
            <a:ext cx="3707904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58 % компаний считает рост цен серьезным ограничением для развития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5436096" y="2852936"/>
            <a:ext cx="3707904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Цены производителей в промышленности выросли в среднем на 16,7%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6" y="3861048"/>
            <a:ext cx="3707904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Рост тарифов на электроэнергию в начале 2011 года – до 50 % для отдельных компаний</a:t>
            </a:r>
            <a:endParaRPr lang="ru-RU" dirty="0"/>
          </a:p>
        </p:txBody>
      </p:sp>
      <p:graphicFrame>
        <p:nvGraphicFramePr>
          <p:cNvPr id="14" name="Диаграмма 13"/>
          <p:cNvGraphicFramePr/>
          <p:nvPr/>
        </p:nvGraphicFramePr>
        <p:xfrm>
          <a:off x="0" y="2564904"/>
          <a:ext cx="5220072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07504" y="1916832"/>
            <a:ext cx="48245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/>
              <a:t>Индексы цен/тарифов производителей в 2010 году (декабрь 2010 г. в % к декабрю 2009 г.), Росстат</a:t>
            </a:r>
            <a:endParaRPr lang="ru-RU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Проблемы и вызовы </a:t>
            </a:r>
            <a:r>
              <a:rPr lang="ru-RU" sz="2400" b="1" dirty="0" err="1" smtClean="0">
                <a:solidFill>
                  <a:schemeClr val="bg1"/>
                </a:solidFill>
              </a:rPr>
              <a:t>посткризисного</a:t>
            </a:r>
            <a:r>
              <a:rPr lang="ru-RU" sz="2400" b="1" dirty="0" smtClean="0">
                <a:solidFill>
                  <a:schemeClr val="bg1"/>
                </a:solidFill>
              </a:rPr>
              <a:t> периода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0" y="1412776"/>
            <a:ext cx="9144000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 Высокие административные барьеры: проблемы при проведении проверок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588224" y="2636912"/>
            <a:ext cx="2555776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 почти 30 % опрошенных компаний средний срок проверки составлял от 30 до 89 дней. </a:t>
            </a:r>
            <a:endParaRPr lang="ru-RU" dirty="0" smtClean="0"/>
          </a:p>
          <a:p>
            <a:pPr algn="ctr"/>
            <a:r>
              <a:rPr lang="ru-RU" dirty="0" smtClean="0"/>
              <a:t>В </a:t>
            </a:r>
            <a:r>
              <a:rPr lang="ru-RU" dirty="0" smtClean="0"/>
              <a:t>9 % случаев проверки в большинстве случаев продолжаются 90 дней и более</a:t>
            </a:r>
            <a:endParaRPr lang="ru-RU" dirty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916832"/>
          <a:ext cx="6588224" cy="4171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Ключевые направления Повестки дня РСПП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1340768"/>
            <a:ext cx="435597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Повысить роль бизнес-сообщества в диалоге с органами власти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2060848"/>
            <a:ext cx="435597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Создать условия для снижения доли государства в рыночном секторе экономики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3068960"/>
            <a:ext cx="435597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Создать систему стимулов для реализации </a:t>
            </a:r>
            <a:r>
              <a:rPr lang="ru-RU" dirty="0" err="1" smtClean="0"/>
              <a:t>модернизационных</a:t>
            </a:r>
            <a:r>
              <a:rPr lang="ru-RU" dirty="0" smtClean="0"/>
              <a:t> и инновационных проектов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0" y="4077072"/>
            <a:ext cx="435597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Расширить возможности для развития малого и среднего бизнеса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0" y="4797152"/>
            <a:ext cx="4355976" cy="12003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Создать условия для повышения энергоэффективности российской экономики и стимулирования инноваций в данной сфере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4427984" y="1340768"/>
            <a:ext cx="4716016" cy="20313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Ускорить модернизацию профессионального образования и обучения, расширить возможности обучения взрослого населения, улучшить возможности роста производительности труда через совершенствование трудовых отношений и социального диалога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427984" y="3501008"/>
            <a:ext cx="471601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Сформировать неналоговые источники финансовой достаточности государственного социального страхования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4427984" y="4509120"/>
            <a:ext cx="471601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Создать условия для развития финансового рынка в России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0" y="1412776"/>
            <a:ext cx="435597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Создать новую систему обеспечения промышленной, технологической и экологической безопасности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2420888"/>
            <a:ext cx="4355976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Создать новую систему технического регулирования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4725144"/>
            <a:ext cx="4355976" cy="92333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Обеспечить совершенствование корпоративного законодательства и практики корпоративного управления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3140968"/>
            <a:ext cx="4355976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dirty="0" smtClean="0"/>
              <a:t>Совершенствовать антимонопольное регулирование, снизить административные барьеры и контрольно-надзорное давление на бизнес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0" y="836712"/>
            <a:ext cx="9144000" cy="46166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Ключевые направления Повестки дня РСПП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4008" y="1412776"/>
            <a:ext cx="4283968" cy="147732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lvl="0"/>
            <a:r>
              <a:rPr lang="ru-RU" dirty="0" smtClean="0"/>
              <a:t>Расширить инструменты поддержки деятельности российских компаний на зарубежных рынках и обеспечить учет интересов деловых кругов при выработке внешнеэкономической политики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2822</TotalTime>
  <Words>569</Words>
  <Application>Microsoft Office PowerPoint</Application>
  <PresentationFormat>Экран (4:3)</PresentationFormat>
  <Paragraphs>79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Предпринимательский климат в 2010 году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механизмы и результаты государственной поддержки российских компаний в условиях глобального кризиса</dc:title>
  <dc:creator>GluhovaMN</dc:creator>
  <cp:lastModifiedBy>GluhovaMN</cp:lastModifiedBy>
  <cp:revision>457</cp:revision>
  <dcterms:created xsi:type="dcterms:W3CDTF">2010-10-01T12:29:38Z</dcterms:created>
  <dcterms:modified xsi:type="dcterms:W3CDTF">2011-04-12T11:15:13Z</dcterms:modified>
</cp:coreProperties>
</file>