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2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3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6" r:id="rId1"/>
  </p:sldMasterIdLst>
  <p:notesMasterIdLst>
    <p:notesMasterId r:id="rId15"/>
  </p:notesMasterIdLst>
  <p:sldIdLst>
    <p:sldId id="306" r:id="rId2"/>
    <p:sldId id="381" r:id="rId3"/>
    <p:sldId id="385" r:id="rId4"/>
    <p:sldId id="416" r:id="rId5"/>
    <p:sldId id="413" r:id="rId6"/>
    <p:sldId id="414" r:id="rId7"/>
    <p:sldId id="415" r:id="rId8"/>
    <p:sldId id="380" r:id="rId9"/>
    <p:sldId id="402" r:id="rId10"/>
    <p:sldId id="412" r:id="rId11"/>
    <p:sldId id="400" r:id="rId12"/>
    <p:sldId id="353" r:id="rId13"/>
    <p:sldId id="375" r:id="rId14"/>
  </p:sldIdLst>
  <p:sldSz cx="9906000" cy="6858000" type="A4"/>
  <p:notesSz cx="6797675" cy="987425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B2B2B2"/>
    <a:srgbClr val="C00000"/>
    <a:srgbClr val="002060"/>
    <a:srgbClr val="4F81BD"/>
    <a:srgbClr val="FF6237"/>
    <a:srgbClr val="FFAA93"/>
    <a:srgbClr val="EEA632"/>
    <a:srgbClr val="93D99F"/>
    <a:srgbClr val="93D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76" autoAdjust="0"/>
    <p:restoredTop sz="94624" autoAdjust="0"/>
  </p:normalViewPr>
  <p:slideViewPr>
    <p:cSldViewPr snapToGrid="0" snapToObjects="1" showGuides="1">
      <p:cViewPr varScale="1">
        <p:scale>
          <a:sx n="110" d="100"/>
          <a:sy n="110" d="100"/>
        </p:scale>
        <p:origin x="1344" y="102"/>
      </p:cViewPr>
      <p:guideLst>
        <p:guide orient="horz" pos="2159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82A550-0F66-451C-B816-9D27E2DA01BB}" type="doc">
      <dgm:prSet loTypeId="urn:microsoft.com/office/officeart/2005/8/layout/defaul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83A1CE59-30E9-4F09-AA3B-4B7721CE73C9}">
      <dgm:prSet phldrT="[Текст]" custT="1"/>
      <dgm:spPr/>
      <dgm:t>
        <a:bodyPr/>
        <a:lstStyle/>
        <a:p>
          <a:r>
            <a:rPr lang="ru-RU" sz="1600" b="1" dirty="0" smtClean="0"/>
            <a:t>Отсутствие поддержки со стороны руководства правительства</a:t>
          </a:r>
          <a:endParaRPr lang="ru-RU" sz="1600" b="1" dirty="0"/>
        </a:p>
      </dgm:t>
    </dgm:pt>
    <dgm:pt modelId="{54BD4015-8782-45A0-A76D-DAF8BFECFBF7}" type="sibTrans" cxnId="{DFC118D7-565A-4D4C-8CFE-47C082011930}">
      <dgm:prSet/>
      <dgm:spPr/>
      <dgm:t>
        <a:bodyPr/>
        <a:lstStyle/>
        <a:p>
          <a:endParaRPr lang="ru-RU" sz="2400"/>
        </a:p>
      </dgm:t>
    </dgm:pt>
    <dgm:pt modelId="{E08F31A0-9075-4667-87CF-9CF30A063C75}" type="parTrans" cxnId="{DFC118D7-565A-4D4C-8CFE-47C082011930}">
      <dgm:prSet/>
      <dgm:spPr/>
      <dgm:t>
        <a:bodyPr/>
        <a:lstStyle/>
        <a:p>
          <a:endParaRPr lang="ru-RU" sz="2400"/>
        </a:p>
      </dgm:t>
    </dgm:pt>
    <dgm:pt modelId="{25F1D452-E0D2-4C89-B95E-CBBF76C17C95}">
      <dgm:prSet custT="1"/>
      <dgm:spPr/>
      <dgm:t>
        <a:bodyPr/>
        <a:lstStyle/>
        <a:p>
          <a:r>
            <a:rPr lang="ru-RU" sz="1400" dirty="0" smtClean="0"/>
            <a:t>Частые смены в высшем управленческом звене</a:t>
          </a:r>
          <a:endParaRPr lang="en-GB" sz="1400" dirty="0"/>
        </a:p>
      </dgm:t>
    </dgm:pt>
    <dgm:pt modelId="{4C0D37DD-D5AD-4E5E-89F3-FFE9B3E5A88E}" type="parTrans" cxnId="{69455D14-56AB-4216-B823-CB4EEBA246A1}">
      <dgm:prSet/>
      <dgm:spPr/>
      <dgm:t>
        <a:bodyPr/>
        <a:lstStyle/>
        <a:p>
          <a:endParaRPr lang="ru-RU" sz="2400"/>
        </a:p>
      </dgm:t>
    </dgm:pt>
    <dgm:pt modelId="{AA5C8651-3995-4423-996C-FAECCDF71860}" type="sibTrans" cxnId="{69455D14-56AB-4216-B823-CB4EEBA246A1}">
      <dgm:prSet/>
      <dgm:spPr/>
      <dgm:t>
        <a:bodyPr/>
        <a:lstStyle/>
        <a:p>
          <a:endParaRPr lang="ru-RU" sz="2400"/>
        </a:p>
      </dgm:t>
    </dgm:pt>
    <dgm:pt modelId="{BBE03AB5-1DA3-476E-B390-AC8F31EB175C}">
      <dgm:prSet custT="1"/>
      <dgm:spPr/>
      <dgm:t>
        <a:bodyPr/>
        <a:lstStyle/>
        <a:p>
          <a:r>
            <a:rPr lang="ru-RU" sz="1600" b="1" dirty="0" smtClean="0"/>
            <a:t>Перегруженность «не своими» функциями/целями</a:t>
          </a:r>
          <a:endParaRPr lang="en-GB" sz="1600" b="1" dirty="0"/>
        </a:p>
      </dgm:t>
    </dgm:pt>
    <dgm:pt modelId="{585A3A0D-A9DC-4221-A80A-7758BAA5CE49}" type="parTrans" cxnId="{78FF0517-05CC-4DB9-9943-FBC1140D5507}">
      <dgm:prSet/>
      <dgm:spPr/>
      <dgm:t>
        <a:bodyPr/>
        <a:lstStyle/>
        <a:p>
          <a:endParaRPr lang="ru-RU" sz="2400"/>
        </a:p>
      </dgm:t>
    </dgm:pt>
    <dgm:pt modelId="{29D8AAFB-2FA5-412A-B01B-596CFFAC1E01}" type="sibTrans" cxnId="{78FF0517-05CC-4DB9-9943-FBC1140D5507}">
      <dgm:prSet/>
      <dgm:spPr/>
      <dgm:t>
        <a:bodyPr/>
        <a:lstStyle/>
        <a:p>
          <a:endParaRPr lang="ru-RU" sz="2400"/>
        </a:p>
      </dgm:t>
    </dgm:pt>
    <dgm:pt modelId="{6D9D22BA-DFB1-421D-8A71-9CFF8D811084}">
      <dgm:prSet custT="1"/>
      <dgm:spPr/>
      <dgm:t>
        <a:bodyPr/>
        <a:lstStyle/>
        <a:p>
          <a:r>
            <a:rPr lang="ru-RU" sz="1400" dirty="0" smtClean="0"/>
            <a:t>Акцент – на регулировании, а не на содействии</a:t>
          </a:r>
          <a:endParaRPr lang="en-GB" sz="1400" dirty="0"/>
        </a:p>
      </dgm:t>
    </dgm:pt>
    <dgm:pt modelId="{7DE88246-3CA9-4804-A36B-C17B1D7EF51D}" type="parTrans" cxnId="{46C1F490-506C-459A-99D2-18D311797A8E}">
      <dgm:prSet/>
      <dgm:spPr/>
      <dgm:t>
        <a:bodyPr/>
        <a:lstStyle/>
        <a:p>
          <a:endParaRPr lang="ru-RU" sz="2400"/>
        </a:p>
      </dgm:t>
    </dgm:pt>
    <dgm:pt modelId="{47FCF6AC-F131-4569-90B6-C5C81826837A}" type="sibTrans" cxnId="{46C1F490-506C-459A-99D2-18D311797A8E}">
      <dgm:prSet/>
      <dgm:spPr/>
      <dgm:t>
        <a:bodyPr/>
        <a:lstStyle/>
        <a:p>
          <a:endParaRPr lang="ru-RU" sz="2400"/>
        </a:p>
      </dgm:t>
    </dgm:pt>
    <dgm:pt modelId="{D80DB7B7-A348-47F1-93EC-F480BF5DF034}">
      <dgm:prSet custT="1"/>
      <dgm:spPr/>
      <dgm:t>
        <a:bodyPr/>
        <a:lstStyle/>
        <a:p>
          <a:r>
            <a:rPr lang="ru-RU" sz="1600" b="1" dirty="0" smtClean="0"/>
            <a:t>Сложная организационная среда с «пробелами» и дублированием</a:t>
          </a:r>
          <a:endParaRPr lang="en-GB" sz="1600" b="1" dirty="0"/>
        </a:p>
      </dgm:t>
    </dgm:pt>
    <dgm:pt modelId="{7EBDFCF4-23DB-4B74-B270-6AE63C233CBA}" type="parTrans" cxnId="{FAEF2C15-ADFC-46A3-A27A-156B721E131E}">
      <dgm:prSet/>
      <dgm:spPr/>
      <dgm:t>
        <a:bodyPr/>
        <a:lstStyle/>
        <a:p>
          <a:endParaRPr lang="ru-RU" sz="2400"/>
        </a:p>
      </dgm:t>
    </dgm:pt>
    <dgm:pt modelId="{CA508F9B-20D8-4AC0-8EBA-08062F51E7A9}" type="sibTrans" cxnId="{FAEF2C15-ADFC-46A3-A27A-156B721E131E}">
      <dgm:prSet/>
      <dgm:spPr/>
      <dgm:t>
        <a:bodyPr/>
        <a:lstStyle/>
        <a:p>
          <a:endParaRPr lang="ru-RU" sz="2400"/>
        </a:p>
      </dgm:t>
    </dgm:pt>
    <dgm:pt modelId="{6D9D4BBC-38DE-4141-A053-7850C06CED3D}">
      <dgm:prSet custT="1"/>
      <dgm:spPr/>
      <dgm:t>
        <a:bodyPr/>
        <a:lstStyle/>
        <a:p>
          <a:r>
            <a:rPr lang="ru-RU" sz="1600" b="1" dirty="0" smtClean="0"/>
            <a:t>Ключевые министерства относятся с подозрением</a:t>
          </a:r>
          <a:endParaRPr lang="en-GB" sz="1600" b="1" dirty="0"/>
        </a:p>
      </dgm:t>
    </dgm:pt>
    <dgm:pt modelId="{7E077B10-40F4-430C-A4C6-D2C1A51F4002}" type="parTrans" cxnId="{C50F5093-55F6-48ED-A502-17F397F504AA}">
      <dgm:prSet/>
      <dgm:spPr/>
      <dgm:t>
        <a:bodyPr/>
        <a:lstStyle/>
        <a:p>
          <a:endParaRPr lang="ru-RU" sz="2400"/>
        </a:p>
      </dgm:t>
    </dgm:pt>
    <dgm:pt modelId="{3AD45772-DED8-4550-AB77-8CC25CB9E4FB}" type="sibTrans" cxnId="{C50F5093-55F6-48ED-A502-17F397F504AA}">
      <dgm:prSet/>
      <dgm:spPr/>
      <dgm:t>
        <a:bodyPr/>
        <a:lstStyle/>
        <a:p>
          <a:endParaRPr lang="ru-RU" sz="2400"/>
        </a:p>
      </dgm:t>
    </dgm:pt>
    <dgm:pt modelId="{725F4893-D517-45BC-A910-563ED730C40F}">
      <dgm:prSet custT="1"/>
      <dgm:spPr/>
      <dgm:t>
        <a:bodyPr/>
        <a:lstStyle/>
        <a:p>
          <a:r>
            <a:rPr lang="ru-RU" sz="1400" dirty="0" smtClean="0"/>
            <a:t>Незаметно для бизнес-сообщества</a:t>
          </a:r>
          <a:endParaRPr lang="en-GB" sz="1400" dirty="0"/>
        </a:p>
      </dgm:t>
    </dgm:pt>
    <dgm:pt modelId="{136B2F5A-71AD-4BF9-AB2E-E7951D258BE4}" type="parTrans" cxnId="{7913C165-3ABA-4375-BCEC-3DC79BBD05F1}">
      <dgm:prSet/>
      <dgm:spPr/>
      <dgm:t>
        <a:bodyPr/>
        <a:lstStyle/>
        <a:p>
          <a:endParaRPr lang="ru-RU" sz="2400"/>
        </a:p>
      </dgm:t>
    </dgm:pt>
    <dgm:pt modelId="{CEFBDA46-94C4-4BC2-A11E-D6F615A58402}" type="sibTrans" cxnId="{7913C165-3ABA-4375-BCEC-3DC79BBD05F1}">
      <dgm:prSet/>
      <dgm:spPr/>
      <dgm:t>
        <a:bodyPr/>
        <a:lstStyle/>
        <a:p>
          <a:endParaRPr lang="ru-RU" sz="2400"/>
        </a:p>
      </dgm:t>
    </dgm:pt>
    <dgm:pt modelId="{B1937C68-CF3F-4980-8166-8A8F985E9907}">
      <dgm:prSet custT="1"/>
      <dgm:spPr/>
      <dgm:t>
        <a:bodyPr/>
        <a:lstStyle/>
        <a:p>
          <a:r>
            <a:rPr lang="ru-RU" sz="1400" dirty="0" smtClean="0"/>
            <a:t>Только реагирует; перспективное планирование отсутствует</a:t>
          </a:r>
          <a:endParaRPr lang="en-GB" sz="1400" dirty="0"/>
        </a:p>
      </dgm:t>
    </dgm:pt>
    <dgm:pt modelId="{B6BB4C63-7C8C-49C8-A1E3-622D4875388B}" type="parTrans" cxnId="{6DF6E562-01B5-42F1-97F1-BBFB7A25110A}">
      <dgm:prSet/>
      <dgm:spPr/>
      <dgm:t>
        <a:bodyPr/>
        <a:lstStyle/>
        <a:p>
          <a:endParaRPr lang="ru-RU" sz="2400"/>
        </a:p>
      </dgm:t>
    </dgm:pt>
    <dgm:pt modelId="{11148C94-CE57-4BD3-A800-B3F26057ECB5}" type="sibTrans" cxnId="{6DF6E562-01B5-42F1-97F1-BBFB7A25110A}">
      <dgm:prSet/>
      <dgm:spPr/>
      <dgm:t>
        <a:bodyPr/>
        <a:lstStyle/>
        <a:p>
          <a:endParaRPr lang="ru-RU" sz="2400"/>
        </a:p>
      </dgm:t>
    </dgm:pt>
    <dgm:pt modelId="{979F7FBE-CD51-47F2-A561-895C200D36A1}">
      <dgm:prSet custT="1"/>
      <dgm:spPr/>
      <dgm:t>
        <a:bodyPr/>
        <a:lstStyle/>
        <a:p>
          <a:r>
            <a:rPr lang="ru-RU" sz="1400" dirty="0" smtClean="0"/>
            <a:t>Не контролирует бюджет и набор  персонала</a:t>
          </a:r>
          <a:endParaRPr lang="ru-RU" sz="1400" dirty="0"/>
        </a:p>
      </dgm:t>
    </dgm:pt>
    <dgm:pt modelId="{EE2ED5F7-A166-42EA-BAA9-6DC7630ACD2C}" type="parTrans" cxnId="{8C153F6C-7F73-414B-B53C-592670CE70E1}">
      <dgm:prSet/>
      <dgm:spPr/>
      <dgm:t>
        <a:bodyPr/>
        <a:lstStyle/>
        <a:p>
          <a:endParaRPr lang="ru-RU" sz="2400"/>
        </a:p>
      </dgm:t>
    </dgm:pt>
    <dgm:pt modelId="{396AE9C7-B0AD-4836-AA67-96C80D72F1C0}" type="sibTrans" cxnId="{8C153F6C-7F73-414B-B53C-592670CE70E1}">
      <dgm:prSet/>
      <dgm:spPr/>
      <dgm:t>
        <a:bodyPr/>
        <a:lstStyle/>
        <a:p>
          <a:endParaRPr lang="ru-RU" sz="2400"/>
        </a:p>
      </dgm:t>
    </dgm:pt>
    <dgm:pt modelId="{99D8A417-52A2-4DBF-B023-20FECEE93A3C}">
      <dgm:prSet custT="1"/>
      <dgm:spPr/>
      <dgm:t>
        <a:bodyPr/>
        <a:lstStyle/>
        <a:p>
          <a:r>
            <a:rPr lang="ru-RU" sz="1400" dirty="0" smtClean="0"/>
            <a:t>Низкая квалификация персонала</a:t>
          </a:r>
          <a:endParaRPr lang="en-GB" sz="1400" dirty="0"/>
        </a:p>
      </dgm:t>
    </dgm:pt>
    <dgm:pt modelId="{0CAAA525-D502-4B3C-8976-3C193579463B}" type="parTrans" cxnId="{B393ED4B-761B-4211-A83B-FCF19521FF35}">
      <dgm:prSet/>
      <dgm:spPr/>
      <dgm:t>
        <a:bodyPr/>
        <a:lstStyle/>
        <a:p>
          <a:endParaRPr lang="ru-RU" sz="2400"/>
        </a:p>
      </dgm:t>
    </dgm:pt>
    <dgm:pt modelId="{D4AED941-74BE-4F31-8823-8CFAEFD25A29}" type="sibTrans" cxnId="{B393ED4B-761B-4211-A83B-FCF19521FF35}">
      <dgm:prSet/>
      <dgm:spPr/>
      <dgm:t>
        <a:bodyPr/>
        <a:lstStyle/>
        <a:p>
          <a:endParaRPr lang="ru-RU" sz="2400"/>
        </a:p>
      </dgm:t>
    </dgm:pt>
    <dgm:pt modelId="{E9F8CF4C-C3A2-44A7-9C8A-9841CC01AB7E}" type="pres">
      <dgm:prSet presAssocID="{3382A550-0F66-451C-B816-9D27E2DA01B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2A7318-68DC-4AF2-8F6C-0F86249D060F}" type="pres">
      <dgm:prSet presAssocID="{83A1CE59-30E9-4F09-AA3B-4B7721CE73C9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8AEDC7-6F24-4B11-8976-848FE96E1229}" type="pres">
      <dgm:prSet presAssocID="{54BD4015-8782-45A0-A76D-DAF8BFECFBF7}" presName="sibTrans" presStyleCnt="0"/>
      <dgm:spPr/>
    </dgm:pt>
    <dgm:pt modelId="{26FDCE7D-D3A6-4871-99AA-19DB9A803F0F}" type="pres">
      <dgm:prSet presAssocID="{25F1D452-E0D2-4C89-B95E-CBBF76C17C95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74BEEB-4211-4E47-ADCD-ABA73E8EBB6B}" type="pres">
      <dgm:prSet presAssocID="{AA5C8651-3995-4423-996C-FAECCDF71860}" presName="sibTrans" presStyleCnt="0"/>
      <dgm:spPr/>
    </dgm:pt>
    <dgm:pt modelId="{54B45EC5-95D7-4F39-9151-0AFD3229D989}" type="pres">
      <dgm:prSet presAssocID="{BBE03AB5-1DA3-476E-B390-AC8F31EB175C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D3860A-5E63-458C-BB2C-CC499C75A5AF}" type="pres">
      <dgm:prSet presAssocID="{29D8AAFB-2FA5-412A-B01B-596CFFAC1E01}" presName="sibTrans" presStyleCnt="0"/>
      <dgm:spPr/>
    </dgm:pt>
    <dgm:pt modelId="{C65B22AE-B6E9-4696-850E-1F3E97671B52}" type="pres">
      <dgm:prSet presAssocID="{6D9D22BA-DFB1-421D-8A71-9CFF8D811084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DAD84E-A805-4E83-9ACF-BF261BCE6D05}" type="pres">
      <dgm:prSet presAssocID="{47FCF6AC-F131-4569-90B6-C5C81826837A}" presName="sibTrans" presStyleCnt="0"/>
      <dgm:spPr/>
    </dgm:pt>
    <dgm:pt modelId="{4BC4039E-558D-44FB-BBF4-789B71069D95}" type="pres">
      <dgm:prSet presAssocID="{D80DB7B7-A348-47F1-93EC-F480BF5DF034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965B88-E9B5-40BA-A9D5-F1E821725415}" type="pres">
      <dgm:prSet presAssocID="{CA508F9B-20D8-4AC0-8EBA-08062F51E7A9}" presName="sibTrans" presStyleCnt="0"/>
      <dgm:spPr/>
    </dgm:pt>
    <dgm:pt modelId="{B46E828B-BCBD-4BB0-A54F-BF9F5C26A279}" type="pres">
      <dgm:prSet presAssocID="{6D9D4BBC-38DE-4141-A053-7850C06CED3D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27E190-6348-4E5A-9289-E0EB6F32CEF3}" type="pres">
      <dgm:prSet presAssocID="{3AD45772-DED8-4550-AB77-8CC25CB9E4FB}" presName="sibTrans" presStyleCnt="0"/>
      <dgm:spPr/>
    </dgm:pt>
    <dgm:pt modelId="{3D180C95-29D3-425D-ACA8-A7E6D073E1EC}" type="pres">
      <dgm:prSet presAssocID="{725F4893-D517-45BC-A910-563ED730C40F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9B818D-D07A-4A32-89EE-EC91149F0EAF}" type="pres">
      <dgm:prSet presAssocID="{CEFBDA46-94C4-4BC2-A11E-D6F615A58402}" presName="sibTrans" presStyleCnt="0"/>
      <dgm:spPr/>
    </dgm:pt>
    <dgm:pt modelId="{B9A0FC80-A578-49C9-A589-FB17EA52428F}" type="pres">
      <dgm:prSet presAssocID="{B1937C68-CF3F-4980-8166-8A8F985E9907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FFAB54-839C-46CA-8E77-5568B9396DBA}" type="pres">
      <dgm:prSet presAssocID="{11148C94-CE57-4BD3-A800-B3F26057ECB5}" presName="sibTrans" presStyleCnt="0"/>
      <dgm:spPr/>
    </dgm:pt>
    <dgm:pt modelId="{7FD655E3-3053-4C8C-A740-5DD926F0F792}" type="pres">
      <dgm:prSet presAssocID="{979F7FBE-CD51-47F2-A561-895C200D36A1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751449-3EB4-4732-A3E7-6E628188F28B}" type="pres">
      <dgm:prSet presAssocID="{396AE9C7-B0AD-4836-AA67-96C80D72F1C0}" presName="sibTrans" presStyleCnt="0"/>
      <dgm:spPr/>
    </dgm:pt>
    <dgm:pt modelId="{3A4FAB07-0A0C-40DD-9CC4-365350CFB012}" type="pres">
      <dgm:prSet presAssocID="{99D8A417-52A2-4DBF-B023-20FECEE93A3C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455D14-56AB-4216-B823-CB4EEBA246A1}" srcId="{3382A550-0F66-451C-B816-9D27E2DA01BB}" destId="{25F1D452-E0D2-4C89-B95E-CBBF76C17C95}" srcOrd="1" destOrd="0" parTransId="{4C0D37DD-D5AD-4E5E-89F3-FFE9B3E5A88E}" sibTransId="{AA5C8651-3995-4423-996C-FAECCDF71860}"/>
    <dgm:cxn modelId="{07F85C6E-FC08-4FF8-B602-0D9CD937B357}" type="presOf" srcId="{725F4893-D517-45BC-A910-563ED730C40F}" destId="{3D180C95-29D3-425D-ACA8-A7E6D073E1EC}" srcOrd="0" destOrd="0" presId="urn:microsoft.com/office/officeart/2005/8/layout/default"/>
    <dgm:cxn modelId="{0897E70B-E352-49F1-AE6D-CDDD7754DF32}" type="presOf" srcId="{83A1CE59-30E9-4F09-AA3B-4B7721CE73C9}" destId="{682A7318-68DC-4AF2-8F6C-0F86249D060F}" srcOrd="0" destOrd="0" presId="urn:microsoft.com/office/officeart/2005/8/layout/default"/>
    <dgm:cxn modelId="{B393ED4B-761B-4211-A83B-FCF19521FF35}" srcId="{3382A550-0F66-451C-B816-9D27E2DA01BB}" destId="{99D8A417-52A2-4DBF-B023-20FECEE93A3C}" srcOrd="9" destOrd="0" parTransId="{0CAAA525-D502-4B3C-8976-3C193579463B}" sibTransId="{D4AED941-74BE-4F31-8823-8CFAEFD25A29}"/>
    <dgm:cxn modelId="{FAEF2C15-ADFC-46A3-A27A-156B721E131E}" srcId="{3382A550-0F66-451C-B816-9D27E2DA01BB}" destId="{D80DB7B7-A348-47F1-93EC-F480BF5DF034}" srcOrd="4" destOrd="0" parTransId="{7EBDFCF4-23DB-4B74-B270-6AE63C233CBA}" sibTransId="{CA508F9B-20D8-4AC0-8EBA-08062F51E7A9}"/>
    <dgm:cxn modelId="{6DF6E562-01B5-42F1-97F1-BBFB7A25110A}" srcId="{3382A550-0F66-451C-B816-9D27E2DA01BB}" destId="{B1937C68-CF3F-4980-8166-8A8F985E9907}" srcOrd="7" destOrd="0" parTransId="{B6BB4C63-7C8C-49C8-A1E3-622D4875388B}" sibTransId="{11148C94-CE57-4BD3-A800-B3F26057ECB5}"/>
    <dgm:cxn modelId="{49F65B36-6928-45F3-B93A-E0D954139453}" type="presOf" srcId="{3382A550-0F66-451C-B816-9D27E2DA01BB}" destId="{E9F8CF4C-C3A2-44A7-9C8A-9841CC01AB7E}" srcOrd="0" destOrd="0" presId="urn:microsoft.com/office/officeart/2005/8/layout/default"/>
    <dgm:cxn modelId="{DFC118D7-565A-4D4C-8CFE-47C082011930}" srcId="{3382A550-0F66-451C-B816-9D27E2DA01BB}" destId="{83A1CE59-30E9-4F09-AA3B-4B7721CE73C9}" srcOrd="0" destOrd="0" parTransId="{E08F31A0-9075-4667-87CF-9CF30A063C75}" sibTransId="{54BD4015-8782-45A0-A76D-DAF8BFECFBF7}"/>
    <dgm:cxn modelId="{5E69D602-8CD6-4B0F-8730-7BD449716A62}" type="presOf" srcId="{6D9D22BA-DFB1-421D-8A71-9CFF8D811084}" destId="{C65B22AE-B6E9-4696-850E-1F3E97671B52}" srcOrd="0" destOrd="0" presId="urn:microsoft.com/office/officeart/2005/8/layout/default"/>
    <dgm:cxn modelId="{1837B2AD-7665-489B-BEBA-FA79E07629F2}" type="presOf" srcId="{B1937C68-CF3F-4980-8166-8A8F985E9907}" destId="{B9A0FC80-A578-49C9-A589-FB17EA52428F}" srcOrd="0" destOrd="0" presId="urn:microsoft.com/office/officeart/2005/8/layout/default"/>
    <dgm:cxn modelId="{C50F5093-55F6-48ED-A502-17F397F504AA}" srcId="{3382A550-0F66-451C-B816-9D27E2DA01BB}" destId="{6D9D4BBC-38DE-4141-A053-7850C06CED3D}" srcOrd="5" destOrd="0" parTransId="{7E077B10-40F4-430C-A4C6-D2C1A51F4002}" sibTransId="{3AD45772-DED8-4550-AB77-8CC25CB9E4FB}"/>
    <dgm:cxn modelId="{8C153F6C-7F73-414B-B53C-592670CE70E1}" srcId="{3382A550-0F66-451C-B816-9D27E2DA01BB}" destId="{979F7FBE-CD51-47F2-A561-895C200D36A1}" srcOrd="8" destOrd="0" parTransId="{EE2ED5F7-A166-42EA-BAA9-6DC7630ACD2C}" sibTransId="{396AE9C7-B0AD-4836-AA67-96C80D72F1C0}"/>
    <dgm:cxn modelId="{70EB1492-117F-496B-8558-1B4FA3CB24A5}" type="presOf" srcId="{979F7FBE-CD51-47F2-A561-895C200D36A1}" destId="{7FD655E3-3053-4C8C-A740-5DD926F0F792}" srcOrd="0" destOrd="0" presId="urn:microsoft.com/office/officeart/2005/8/layout/default"/>
    <dgm:cxn modelId="{92F2A8AC-213D-4A4F-9A54-BD0208EF154D}" type="presOf" srcId="{6D9D4BBC-38DE-4141-A053-7850C06CED3D}" destId="{B46E828B-BCBD-4BB0-A54F-BF9F5C26A279}" srcOrd="0" destOrd="0" presId="urn:microsoft.com/office/officeart/2005/8/layout/default"/>
    <dgm:cxn modelId="{7913C165-3ABA-4375-BCEC-3DC79BBD05F1}" srcId="{3382A550-0F66-451C-B816-9D27E2DA01BB}" destId="{725F4893-D517-45BC-A910-563ED730C40F}" srcOrd="6" destOrd="0" parTransId="{136B2F5A-71AD-4BF9-AB2E-E7951D258BE4}" sibTransId="{CEFBDA46-94C4-4BC2-A11E-D6F615A58402}"/>
    <dgm:cxn modelId="{B18FDB94-5FBC-483F-8C20-6EC1F3649B87}" type="presOf" srcId="{99D8A417-52A2-4DBF-B023-20FECEE93A3C}" destId="{3A4FAB07-0A0C-40DD-9CC4-365350CFB012}" srcOrd="0" destOrd="0" presId="urn:microsoft.com/office/officeart/2005/8/layout/default"/>
    <dgm:cxn modelId="{78FF0517-05CC-4DB9-9943-FBC1140D5507}" srcId="{3382A550-0F66-451C-B816-9D27E2DA01BB}" destId="{BBE03AB5-1DA3-476E-B390-AC8F31EB175C}" srcOrd="2" destOrd="0" parTransId="{585A3A0D-A9DC-4221-A80A-7758BAA5CE49}" sibTransId="{29D8AAFB-2FA5-412A-B01B-596CFFAC1E01}"/>
    <dgm:cxn modelId="{9BE6C38B-02A2-4D8F-A573-62CECAEB2CB9}" type="presOf" srcId="{BBE03AB5-1DA3-476E-B390-AC8F31EB175C}" destId="{54B45EC5-95D7-4F39-9151-0AFD3229D989}" srcOrd="0" destOrd="0" presId="urn:microsoft.com/office/officeart/2005/8/layout/default"/>
    <dgm:cxn modelId="{DA51B48B-1E1B-4573-8EA7-C18962DE0E9A}" type="presOf" srcId="{D80DB7B7-A348-47F1-93EC-F480BF5DF034}" destId="{4BC4039E-558D-44FB-BBF4-789B71069D95}" srcOrd="0" destOrd="0" presId="urn:microsoft.com/office/officeart/2005/8/layout/default"/>
    <dgm:cxn modelId="{46C1F490-506C-459A-99D2-18D311797A8E}" srcId="{3382A550-0F66-451C-B816-9D27E2DA01BB}" destId="{6D9D22BA-DFB1-421D-8A71-9CFF8D811084}" srcOrd="3" destOrd="0" parTransId="{7DE88246-3CA9-4804-A36B-C17B1D7EF51D}" sibTransId="{47FCF6AC-F131-4569-90B6-C5C81826837A}"/>
    <dgm:cxn modelId="{D5E3DCC9-02B9-4DD3-9EF4-AA6A59633807}" type="presOf" srcId="{25F1D452-E0D2-4C89-B95E-CBBF76C17C95}" destId="{26FDCE7D-D3A6-4871-99AA-19DB9A803F0F}" srcOrd="0" destOrd="0" presId="urn:microsoft.com/office/officeart/2005/8/layout/default"/>
    <dgm:cxn modelId="{CF4F8B2A-5BD8-47B0-A3AB-32028C8E73E0}" type="presParOf" srcId="{E9F8CF4C-C3A2-44A7-9C8A-9841CC01AB7E}" destId="{682A7318-68DC-4AF2-8F6C-0F86249D060F}" srcOrd="0" destOrd="0" presId="urn:microsoft.com/office/officeart/2005/8/layout/default"/>
    <dgm:cxn modelId="{AE56046E-7F8B-478C-8A64-D0DA876ECB86}" type="presParOf" srcId="{E9F8CF4C-C3A2-44A7-9C8A-9841CC01AB7E}" destId="{CD8AEDC7-6F24-4B11-8976-848FE96E1229}" srcOrd="1" destOrd="0" presId="urn:microsoft.com/office/officeart/2005/8/layout/default"/>
    <dgm:cxn modelId="{1E816C3E-3BF4-4BE8-802F-FB064596B8BE}" type="presParOf" srcId="{E9F8CF4C-C3A2-44A7-9C8A-9841CC01AB7E}" destId="{26FDCE7D-D3A6-4871-99AA-19DB9A803F0F}" srcOrd="2" destOrd="0" presId="urn:microsoft.com/office/officeart/2005/8/layout/default"/>
    <dgm:cxn modelId="{C63A66AC-7D7D-4B75-9752-D8667F77F381}" type="presParOf" srcId="{E9F8CF4C-C3A2-44A7-9C8A-9841CC01AB7E}" destId="{B274BEEB-4211-4E47-ADCD-ABA73E8EBB6B}" srcOrd="3" destOrd="0" presId="urn:microsoft.com/office/officeart/2005/8/layout/default"/>
    <dgm:cxn modelId="{48328A2C-52F5-4323-9A30-39F3CF5A6DC2}" type="presParOf" srcId="{E9F8CF4C-C3A2-44A7-9C8A-9841CC01AB7E}" destId="{54B45EC5-95D7-4F39-9151-0AFD3229D989}" srcOrd="4" destOrd="0" presId="urn:microsoft.com/office/officeart/2005/8/layout/default"/>
    <dgm:cxn modelId="{04A00957-48BB-4A77-A1FE-1459B1A5B47E}" type="presParOf" srcId="{E9F8CF4C-C3A2-44A7-9C8A-9841CC01AB7E}" destId="{77D3860A-5E63-458C-BB2C-CC499C75A5AF}" srcOrd="5" destOrd="0" presId="urn:microsoft.com/office/officeart/2005/8/layout/default"/>
    <dgm:cxn modelId="{187A08AB-D4A6-4214-9B40-6423B36EDB28}" type="presParOf" srcId="{E9F8CF4C-C3A2-44A7-9C8A-9841CC01AB7E}" destId="{C65B22AE-B6E9-4696-850E-1F3E97671B52}" srcOrd="6" destOrd="0" presId="urn:microsoft.com/office/officeart/2005/8/layout/default"/>
    <dgm:cxn modelId="{0AB3727F-DC7F-4215-B284-7A6E62FCF14C}" type="presParOf" srcId="{E9F8CF4C-C3A2-44A7-9C8A-9841CC01AB7E}" destId="{90DAD84E-A805-4E83-9ACF-BF261BCE6D05}" srcOrd="7" destOrd="0" presId="urn:microsoft.com/office/officeart/2005/8/layout/default"/>
    <dgm:cxn modelId="{A0838AEF-32AE-47BE-AC87-4D61A841F1DF}" type="presParOf" srcId="{E9F8CF4C-C3A2-44A7-9C8A-9841CC01AB7E}" destId="{4BC4039E-558D-44FB-BBF4-789B71069D95}" srcOrd="8" destOrd="0" presId="urn:microsoft.com/office/officeart/2005/8/layout/default"/>
    <dgm:cxn modelId="{19B95C68-ABAC-45D1-A8F5-7B70734C2FA3}" type="presParOf" srcId="{E9F8CF4C-C3A2-44A7-9C8A-9841CC01AB7E}" destId="{8E965B88-E9B5-40BA-A9D5-F1E821725415}" srcOrd="9" destOrd="0" presId="urn:microsoft.com/office/officeart/2005/8/layout/default"/>
    <dgm:cxn modelId="{71328AEB-CFB1-4716-B12A-94F6160B7E5A}" type="presParOf" srcId="{E9F8CF4C-C3A2-44A7-9C8A-9841CC01AB7E}" destId="{B46E828B-BCBD-4BB0-A54F-BF9F5C26A279}" srcOrd="10" destOrd="0" presId="urn:microsoft.com/office/officeart/2005/8/layout/default"/>
    <dgm:cxn modelId="{E211FBE1-E94E-4DF2-8ABB-EC24A456AB00}" type="presParOf" srcId="{E9F8CF4C-C3A2-44A7-9C8A-9841CC01AB7E}" destId="{D527E190-6348-4E5A-9289-E0EB6F32CEF3}" srcOrd="11" destOrd="0" presId="urn:microsoft.com/office/officeart/2005/8/layout/default"/>
    <dgm:cxn modelId="{F8B286BA-C5A2-4BF9-949B-05D4360F8321}" type="presParOf" srcId="{E9F8CF4C-C3A2-44A7-9C8A-9841CC01AB7E}" destId="{3D180C95-29D3-425D-ACA8-A7E6D073E1EC}" srcOrd="12" destOrd="0" presId="urn:microsoft.com/office/officeart/2005/8/layout/default"/>
    <dgm:cxn modelId="{E0239B77-8717-4A41-A092-9CA80CABDAD9}" type="presParOf" srcId="{E9F8CF4C-C3A2-44A7-9C8A-9841CC01AB7E}" destId="{DB9B818D-D07A-4A32-89EE-EC91149F0EAF}" srcOrd="13" destOrd="0" presId="urn:microsoft.com/office/officeart/2005/8/layout/default"/>
    <dgm:cxn modelId="{3349FDBA-2B42-4FEB-A004-8369555AF99D}" type="presParOf" srcId="{E9F8CF4C-C3A2-44A7-9C8A-9841CC01AB7E}" destId="{B9A0FC80-A578-49C9-A589-FB17EA52428F}" srcOrd="14" destOrd="0" presId="urn:microsoft.com/office/officeart/2005/8/layout/default"/>
    <dgm:cxn modelId="{3A944493-9C90-43E4-BABA-383715E4A87C}" type="presParOf" srcId="{E9F8CF4C-C3A2-44A7-9C8A-9841CC01AB7E}" destId="{57FFAB54-839C-46CA-8E77-5568B9396DBA}" srcOrd="15" destOrd="0" presId="urn:microsoft.com/office/officeart/2005/8/layout/default"/>
    <dgm:cxn modelId="{BCCA7E5C-7799-417F-83D0-F299B1586BEB}" type="presParOf" srcId="{E9F8CF4C-C3A2-44A7-9C8A-9841CC01AB7E}" destId="{7FD655E3-3053-4C8C-A740-5DD926F0F792}" srcOrd="16" destOrd="0" presId="urn:microsoft.com/office/officeart/2005/8/layout/default"/>
    <dgm:cxn modelId="{89378C69-2965-4DC4-AA7D-B685230F3880}" type="presParOf" srcId="{E9F8CF4C-C3A2-44A7-9C8A-9841CC01AB7E}" destId="{3E751449-3EB4-4732-A3E7-6E628188F28B}" srcOrd="17" destOrd="0" presId="urn:microsoft.com/office/officeart/2005/8/layout/default"/>
    <dgm:cxn modelId="{33F39073-615B-469B-ABC0-61F4FFB5DF0D}" type="presParOf" srcId="{E9F8CF4C-C3A2-44A7-9C8A-9841CC01AB7E}" destId="{3A4FAB07-0A0C-40DD-9CC4-365350CFB012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A7318-68DC-4AF2-8F6C-0F86249D060F}">
      <dsp:nvSpPr>
        <dsp:cNvPr id="0" name=""/>
        <dsp:cNvSpPr/>
      </dsp:nvSpPr>
      <dsp:spPr>
        <a:xfrm>
          <a:off x="2585" y="522116"/>
          <a:ext cx="2051387" cy="12308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Отсутствие поддержки со стороны руководства правительства</a:t>
          </a:r>
          <a:endParaRPr lang="ru-RU" sz="1600" b="1" kern="1200" dirty="0"/>
        </a:p>
      </dsp:txBody>
      <dsp:txXfrm>
        <a:off x="2585" y="522116"/>
        <a:ext cx="2051387" cy="1230832"/>
      </dsp:txXfrm>
    </dsp:sp>
    <dsp:sp modelId="{26FDCE7D-D3A6-4871-99AA-19DB9A803F0F}">
      <dsp:nvSpPr>
        <dsp:cNvPr id="0" name=""/>
        <dsp:cNvSpPr/>
      </dsp:nvSpPr>
      <dsp:spPr>
        <a:xfrm>
          <a:off x="2259111" y="522116"/>
          <a:ext cx="2051387" cy="12308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Частые смены в высшем управленческом звене</a:t>
          </a:r>
          <a:endParaRPr lang="en-GB" sz="1400" kern="1200" dirty="0"/>
        </a:p>
      </dsp:txBody>
      <dsp:txXfrm>
        <a:off x="2259111" y="522116"/>
        <a:ext cx="2051387" cy="1230832"/>
      </dsp:txXfrm>
    </dsp:sp>
    <dsp:sp modelId="{54B45EC5-95D7-4F39-9151-0AFD3229D989}">
      <dsp:nvSpPr>
        <dsp:cNvPr id="0" name=""/>
        <dsp:cNvSpPr/>
      </dsp:nvSpPr>
      <dsp:spPr>
        <a:xfrm>
          <a:off x="4515637" y="522116"/>
          <a:ext cx="2051387" cy="12308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Перегруженность «не своими» функциями/целями</a:t>
          </a:r>
          <a:endParaRPr lang="en-GB" sz="1600" b="1" kern="1200" dirty="0"/>
        </a:p>
      </dsp:txBody>
      <dsp:txXfrm>
        <a:off x="4515637" y="522116"/>
        <a:ext cx="2051387" cy="1230832"/>
      </dsp:txXfrm>
    </dsp:sp>
    <dsp:sp modelId="{C65B22AE-B6E9-4696-850E-1F3E97671B52}">
      <dsp:nvSpPr>
        <dsp:cNvPr id="0" name=""/>
        <dsp:cNvSpPr/>
      </dsp:nvSpPr>
      <dsp:spPr>
        <a:xfrm>
          <a:off x="6772163" y="522116"/>
          <a:ext cx="2051387" cy="12308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Акцент – на регулировании, а не на содействии</a:t>
          </a:r>
          <a:endParaRPr lang="en-GB" sz="1400" kern="1200" dirty="0"/>
        </a:p>
      </dsp:txBody>
      <dsp:txXfrm>
        <a:off x="6772163" y="522116"/>
        <a:ext cx="2051387" cy="1230832"/>
      </dsp:txXfrm>
    </dsp:sp>
    <dsp:sp modelId="{4BC4039E-558D-44FB-BBF4-789B71069D95}">
      <dsp:nvSpPr>
        <dsp:cNvPr id="0" name=""/>
        <dsp:cNvSpPr/>
      </dsp:nvSpPr>
      <dsp:spPr>
        <a:xfrm>
          <a:off x="2585" y="1958087"/>
          <a:ext cx="2051387" cy="12308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Сложная организационная среда с «пробелами» и дублированием</a:t>
          </a:r>
          <a:endParaRPr lang="en-GB" sz="1600" b="1" kern="1200" dirty="0"/>
        </a:p>
      </dsp:txBody>
      <dsp:txXfrm>
        <a:off x="2585" y="1958087"/>
        <a:ext cx="2051387" cy="1230832"/>
      </dsp:txXfrm>
    </dsp:sp>
    <dsp:sp modelId="{B46E828B-BCBD-4BB0-A54F-BF9F5C26A279}">
      <dsp:nvSpPr>
        <dsp:cNvPr id="0" name=""/>
        <dsp:cNvSpPr/>
      </dsp:nvSpPr>
      <dsp:spPr>
        <a:xfrm>
          <a:off x="2259111" y="1958087"/>
          <a:ext cx="2051387" cy="12308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Ключевые министерства относятся с подозрением</a:t>
          </a:r>
          <a:endParaRPr lang="en-GB" sz="1600" b="1" kern="1200" dirty="0"/>
        </a:p>
      </dsp:txBody>
      <dsp:txXfrm>
        <a:off x="2259111" y="1958087"/>
        <a:ext cx="2051387" cy="1230832"/>
      </dsp:txXfrm>
    </dsp:sp>
    <dsp:sp modelId="{3D180C95-29D3-425D-ACA8-A7E6D073E1EC}">
      <dsp:nvSpPr>
        <dsp:cNvPr id="0" name=""/>
        <dsp:cNvSpPr/>
      </dsp:nvSpPr>
      <dsp:spPr>
        <a:xfrm>
          <a:off x="4515637" y="1958087"/>
          <a:ext cx="2051387" cy="12308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Незаметно для бизнес-сообщества</a:t>
          </a:r>
          <a:endParaRPr lang="en-GB" sz="1400" kern="1200" dirty="0"/>
        </a:p>
      </dsp:txBody>
      <dsp:txXfrm>
        <a:off x="4515637" y="1958087"/>
        <a:ext cx="2051387" cy="1230832"/>
      </dsp:txXfrm>
    </dsp:sp>
    <dsp:sp modelId="{B9A0FC80-A578-49C9-A589-FB17EA52428F}">
      <dsp:nvSpPr>
        <dsp:cNvPr id="0" name=""/>
        <dsp:cNvSpPr/>
      </dsp:nvSpPr>
      <dsp:spPr>
        <a:xfrm>
          <a:off x="6772163" y="1958087"/>
          <a:ext cx="2051387" cy="12308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Только реагирует; перспективное планирование отсутствует</a:t>
          </a:r>
          <a:endParaRPr lang="en-GB" sz="1400" kern="1200" dirty="0"/>
        </a:p>
      </dsp:txBody>
      <dsp:txXfrm>
        <a:off x="6772163" y="1958087"/>
        <a:ext cx="2051387" cy="1230832"/>
      </dsp:txXfrm>
    </dsp:sp>
    <dsp:sp modelId="{7FD655E3-3053-4C8C-A740-5DD926F0F792}">
      <dsp:nvSpPr>
        <dsp:cNvPr id="0" name=""/>
        <dsp:cNvSpPr/>
      </dsp:nvSpPr>
      <dsp:spPr>
        <a:xfrm>
          <a:off x="2259111" y="3394058"/>
          <a:ext cx="2051387" cy="12308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Не контролирует бюджет и набор  персонала</a:t>
          </a:r>
          <a:endParaRPr lang="ru-RU" sz="1400" kern="1200" dirty="0"/>
        </a:p>
      </dsp:txBody>
      <dsp:txXfrm>
        <a:off x="2259111" y="3394058"/>
        <a:ext cx="2051387" cy="1230832"/>
      </dsp:txXfrm>
    </dsp:sp>
    <dsp:sp modelId="{3A4FAB07-0A0C-40DD-9CC4-365350CFB012}">
      <dsp:nvSpPr>
        <dsp:cNvPr id="0" name=""/>
        <dsp:cNvSpPr/>
      </dsp:nvSpPr>
      <dsp:spPr>
        <a:xfrm>
          <a:off x="4515637" y="3394058"/>
          <a:ext cx="2051387" cy="12308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Низкая квалификация персонала</a:t>
          </a:r>
          <a:endParaRPr lang="en-GB" sz="1400" kern="1200" dirty="0"/>
        </a:p>
      </dsp:txBody>
      <dsp:txXfrm>
        <a:off x="4515637" y="3394058"/>
        <a:ext cx="2051387" cy="12308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3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1.emf"/><Relationship Id="rId4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3"/>
          </a:xfrm>
          <a:prstGeom prst="rect">
            <a:avLst/>
          </a:prstGeom>
        </p:spPr>
        <p:txBody>
          <a:bodyPr vert="horz" lIns="91087" tIns="45544" rIns="91087" bIns="455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3713"/>
          </a:xfrm>
          <a:prstGeom prst="rect">
            <a:avLst/>
          </a:prstGeom>
        </p:spPr>
        <p:txBody>
          <a:bodyPr vert="horz" lIns="91087" tIns="45544" rIns="91087" bIns="45544" rtlCol="0"/>
          <a:lstStyle>
            <a:lvl1pPr algn="r">
              <a:defRPr sz="1200"/>
            </a:lvl1pPr>
          </a:lstStyle>
          <a:p>
            <a:fld id="{FA75A6CE-42F9-4E01-AD14-17456ACECB09}" type="datetimeFigureOut">
              <a:rPr lang="en-US" smtClean="0"/>
              <a:pPr/>
              <a:t>5/21/2018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5488" y="741363"/>
            <a:ext cx="53467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87" tIns="45544" rIns="91087" bIns="45544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3"/>
          </a:xfrm>
          <a:prstGeom prst="rect">
            <a:avLst/>
          </a:prstGeom>
        </p:spPr>
        <p:txBody>
          <a:bodyPr vert="horz" lIns="91087" tIns="45544" rIns="91087" bIns="4554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9" cy="493713"/>
          </a:xfrm>
          <a:prstGeom prst="rect">
            <a:avLst/>
          </a:prstGeom>
        </p:spPr>
        <p:txBody>
          <a:bodyPr vert="horz" lIns="91087" tIns="45544" rIns="91087" bIns="455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6" y="9378825"/>
            <a:ext cx="2945659" cy="493713"/>
          </a:xfrm>
          <a:prstGeom prst="rect">
            <a:avLst/>
          </a:prstGeom>
        </p:spPr>
        <p:txBody>
          <a:bodyPr vert="horz" lIns="91087" tIns="45544" rIns="91087" bIns="45544" rtlCol="0" anchor="b"/>
          <a:lstStyle>
            <a:lvl1pPr algn="r">
              <a:defRPr sz="1200"/>
            </a:lvl1pPr>
          </a:lstStyle>
          <a:p>
            <a:fld id="{0B1C575A-FA3C-4170-BDE2-E20A3839939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154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F4F996-8570-435C-A767-62CD35BE11F0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0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4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11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0D9207-0453-4CE9-9FF8-9DCAA964021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7060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728" name="Rectangle 152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71979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4" name="think-cell Slide" r:id="rId4" imgW="0" imgH="0" progId="TCLayout.ActiveDocument.1">
                  <p:embed/>
                </p:oleObj>
              </mc:Choice>
              <mc:Fallback>
                <p:oleObj name="think-cell Slide" r:id="rId4" imgW="0" imgH="0" progId="TCLayout.ActiveDocument.1">
                  <p:embed/>
                  <p:pic>
                    <p:nvPicPr>
                      <p:cNvPr id="0" name="AutoShape 66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71979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476250"/>
            <a:ext cx="2733675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6884840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739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71224" y="1509714"/>
            <a:ext cx="8963555" cy="4613275"/>
          </a:xfrm>
        </p:spPr>
        <p:txBody>
          <a:bodyPr/>
          <a:lstStyle>
            <a:lvl3pPr>
              <a:buFont typeface="Trebuchet MS" pitchFamily="34" charset="0"/>
              <a:buChar char="—"/>
              <a:defRPr/>
            </a:lvl3pPr>
            <a:lvl4pPr>
              <a:buFont typeface="Trebuchet MS" pitchFamily="34" charset="0"/>
              <a:buChar char="—"/>
              <a:defRPr/>
            </a:lvl4pPr>
            <a:lvl5pPr>
              <a:buFont typeface="Trebuchet MS" pitchFamily="34" charset="0"/>
              <a:buChar char="—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4920473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7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3983276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91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9328150" cy="4876800"/>
          </a:xfrm>
          <a:prstGeom prst="rect">
            <a:avLst/>
          </a:prstGeom>
        </p:spPr>
        <p:txBody>
          <a:bodyPr/>
          <a:lstStyle>
            <a:lvl1pPr marL="257175" indent="-257175">
              <a:spcBef>
                <a:spcPts val="900"/>
              </a:spcBef>
              <a:buClr>
                <a:srgbClr val="002060"/>
              </a:buClr>
              <a:buSzPct val="100000"/>
              <a:buFont typeface="Arial" panose="020B0604020202020204" pitchFamily="34" charset="0"/>
              <a:buChar char="■"/>
              <a:defRPr sz="1650"/>
            </a:lvl1pPr>
            <a:lvl2pPr marL="557213" indent="-214313">
              <a:spcBef>
                <a:spcPts val="450"/>
              </a:spcBef>
              <a:buClr>
                <a:srgbClr val="FF9900"/>
              </a:buClr>
              <a:buSzPct val="100000"/>
              <a:buFont typeface="Arial" panose="020B0604020202020204" pitchFamily="34" charset="0"/>
              <a:buChar char="■"/>
              <a:defRPr/>
            </a:lvl2pPr>
            <a:lvl3pPr marL="900113" indent="-257175">
              <a:spcBef>
                <a:spcPts val="450"/>
              </a:spcBef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■"/>
              <a:defRPr/>
            </a:lvl3pPr>
            <a:lvl4pPr marL="1157288" indent="-257175">
              <a:spcBef>
                <a:spcPts val="45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■"/>
              <a:defRPr/>
            </a:lvl4pPr>
            <a:lvl5pPr>
              <a:spcBef>
                <a:spcPts val="450"/>
              </a:spcBef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34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438804102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59" name="think-cell Slide" r:id="rId9" imgW="360" imgH="360" progId="TCLayout.ActiveDocument.1">
                  <p:embed/>
                </p:oleObj>
              </mc:Choice>
              <mc:Fallback>
                <p:oleObj name="think-cell Slide" r:id="rId9" imgW="360" imgH="360" progId="TCLayout.ActiveDocument.1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1223" y="163513"/>
            <a:ext cx="8963554" cy="83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4439" rIns="0" bIns="4443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Slide title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1223" y="1509714"/>
            <a:ext cx="8963554" cy="4613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Body text</a:t>
            </a:r>
          </a:p>
          <a:p>
            <a:pPr lvl="1"/>
            <a:r>
              <a:rPr lang="en-GB" dirty="0" smtClean="0"/>
              <a:t>First level</a:t>
            </a:r>
          </a:p>
          <a:p>
            <a:pPr lvl="2"/>
            <a:r>
              <a:rPr lang="en-GB" dirty="0" smtClean="0"/>
              <a:t>Second level</a:t>
            </a:r>
          </a:p>
          <a:p>
            <a:pPr lvl="3"/>
            <a:r>
              <a:rPr lang="en-GB" dirty="0" smtClean="0"/>
              <a:t>Third level</a:t>
            </a:r>
          </a:p>
          <a:p>
            <a:pPr lvl="4"/>
            <a:r>
              <a:rPr lang="en-GB" dirty="0" smtClean="0"/>
              <a:t>Quotation level</a:t>
            </a: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9282949" y="6610226"/>
            <a:ext cx="190896" cy="131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 defTabSz="889000">
              <a:spcBef>
                <a:spcPct val="0"/>
              </a:spcBef>
            </a:pPr>
            <a:fld id="{0AAE6F06-DF1F-4AFE-8A52-B806E3E9D437}" type="slidenum">
              <a:rPr lang="en-GB" sz="900">
                <a:solidFill>
                  <a:srgbClr val="000000"/>
                </a:solidFill>
              </a:rPr>
              <a:pPr algn="r" defTabSz="889000">
                <a:spcBef>
                  <a:spcPct val="0"/>
                </a:spcBef>
              </a:pPr>
              <a:t>‹#›</a:t>
            </a:fld>
            <a:endParaRPr lang="en-GB" sz="900" dirty="0">
              <a:solidFill>
                <a:srgbClr val="000000"/>
              </a:solidFill>
            </a:endParaRPr>
          </a:p>
        </p:txBody>
      </p:sp>
      <p:sp>
        <p:nvSpPr>
          <p:cNvPr id="8" name="Rectangle 122"/>
          <p:cNvSpPr>
            <a:spLocks noChangeArrowheads="1"/>
          </p:cNvSpPr>
          <p:nvPr userDrawn="1"/>
        </p:nvSpPr>
        <p:spPr bwMode="auto">
          <a:xfrm>
            <a:off x="471223" y="989013"/>
            <a:ext cx="8963554" cy="55562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bg1"/>
              </a:gs>
            </a:gsLst>
            <a:lin ang="0" scaled="1"/>
          </a:gradFill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 tIns="91440" bIns="91440" anchor="ctr"/>
          <a:lstStyle/>
          <a:p>
            <a:endParaRPr lang="en-GB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1" r:id="rId4"/>
    <p:sldLayoutId id="2147483662" r:id="rId5"/>
  </p:sldLayoutIdLst>
  <p:txStyles>
    <p:titleStyle>
      <a:lvl1pPr algn="l" defTabSz="8890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45782"/>
          </a:solidFill>
          <a:latin typeface="+mj-lt"/>
          <a:ea typeface="Tahoma" pitchFamily="34" charset="0"/>
          <a:cs typeface="Tahoma" pitchFamily="34" charset="0"/>
        </a:defRPr>
      </a:lvl1pPr>
      <a:lvl2pPr algn="l" defTabSz="8890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  <a:cs typeface="Arial" charset="0"/>
        </a:defRPr>
      </a:lvl2pPr>
      <a:lvl3pPr algn="l" defTabSz="8890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  <a:cs typeface="Arial" charset="0"/>
        </a:defRPr>
      </a:lvl3pPr>
      <a:lvl4pPr algn="l" defTabSz="8890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  <a:cs typeface="Arial" charset="0"/>
        </a:defRPr>
      </a:lvl4pPr>
      <a:lvl5pPr algn="l" defTabSz="8890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  <a:cs typeface="Arial" charset="0"/>
        </a:defRPr>
      </a:lvl5pPr>
      <a:lvl6pPr marL="457200" algn="l" defTabSz="8890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  <a:cs typeface="Arial" charset="0"/>
        </a:defRPr>
      </a:lvl6pPr>
      <a:lvl7pPr marL="914400" algn="l" defTabSz="8890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  <a:cs typeface="Arial" charset="0"/>
        </a:defRPr>
      </a:lvl7pPr>
      <a:lvl8pPr marL="1371600" algn="l" defTabSz="8890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  <a:cs typeface="Arial" charset="0"/>
        </a:defRPr>
      </a:lvl8pPr>
      <a:lvl9pPr marL="1828800" algn="l" defTabSz="8890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rebuchet MS" pitchFamily="34" charset="0"/>
          <a:cs typeface="Arial" charset="0"/>
        </a:defRPr>
      </a:lvl9pPr>
    </p:titleStyle>
    <p:bodyStyle>
      <a:lvl1pPr algn="l" defTabSz="889000" rtl="0" eaLnBrk="1" fontAlgn="base" hangingPunct="1">
        <a:spcBef>
          <a:spcPct val="20000"/>
        </a:spcBef>
        <a:spcAft>
          <a:spcPct val="0"/>
        </a:spcAft>
        <a:buClr>
          <a:schemeClr val="tx1">
            <a:lumMod val="65000"/>
            <a:lumOff val="35000"/>
          </a:schemeClr>
        </a:buClr>
        <a:defRPr sz="1600" b="1">
          <a:solidFill>
            <a:schemeClr val="tx1"/>
          </a:solidFill>
          <a:latin typeface="+mj-lt"/>
          <a:ea typeface="Tahoma" pitchFamily="34" charset="0"/>
          <a:cs typeface="Tahoma" pitchFamily="34" charset="0"/>
        </a:defRPr>
      </a:lvl1pPr>
      <a:lvl2pPr marL="444500" indent="-222250" algn="l" defTabSz="889000" rtl="0" eaLnBrk="1" fontAlgn="base" hangingPunct="1">
        <a:spcBef>
          <a:spcPct val="20000"/>
        </a:spcBef>
        <a:spcAft>
          <a:spcPct val="0"/>
        </a:spcAft>
        <a:buClr>
          <a:schemeClr val="tx1">
            <a:lumMod val="65000"/>
            <a:lumOff val="35000"/>
          </a:schemeClr>
        </a:buClr>
        <a:buChar char="•"/>
        <a:defRPr sz="1600">
          <a:solidFill>
            <a:schemeClr val="tx1"/>
          </a:solidFill>
          <a:latin typeface="+mj-lt"/>
          <a:ea typeface="Tahoma" pitchFamily="34" charset="0"/>
          <a:cs typeface="Tahoma" pitchFamily="34" charset="0"/>
        </a:defRPr>
      </a:lvl2pPr>
      <a:lvl3pPr marL="889000" indent="-222250" algn="l" defTabSz="889000" rtl="0" eaLnBrk="1" fontAlgn="base" hangingPunct="1">
        <a:spcBef>
          <a:spcPct val="20000"/>
        </a:spcBef>
        <a:spcAft>
          <a:spcPct val="0"/>
        </a:spcAft>
        <a:buClr>
          <a:schemeClr val="tx1">
            <a:lumMod val="65000"/>
            <a:lumOff val="35000"/>
          </a:schemeClr>
        </a:buClr>
        <a:buFont typeface="Trebuchet MS" pitchFamily="34" charset="0"/>
        <a:buChar char="—"/>
        <a:defRPr sz="1600">
          <a:solidFill>
            <a:schemeClr val="tx1"/>
          </a:solidFill>
          <a:latin typeface="+mj-lt"/>
          <a:ea typeface="Tahoma" pitchFamily="34" charset="0"/>
          <a:cs typeface="Tahoma" pitchFamily="34" charset="0"/>
        </a:defRPr>
      </a:lvl3pPr>
      <a:lvl4pPr marL="1338263" indent="-227013" algn="l" defTabSz="889000" rtl="0" eaLnBrk="1" fontAlgn="base" hangingPunct="1">
        <a:spcBef>
          <a:spcPct val="20000"/>
        </a:spcBef>
        <a:spcAft>
          <a:spcPct val="0"/>
        </a:spcAft>
        <a:buClr>
          <a:schemeClr val="tx1">
            <a:lumMod val="65000"/>
            <a:lumOff val="35000"/>
          </a:schemeClr>
        </a:buClr>
        <a:buFont typeface="Trebuchet MS" pitchFamily="34" charset="0"/>
        <a:buChar char="—"/>
        <a:defRPr sz="1600">
          <a:solidFill>
            <a:schemeClr val="tx1"/>
          </a:solidFill>
          <a:latin typeface="+mj-lt"/>
          <a:ea typeface="Tahoma" pitchFamily="34" charset="0"/>
          <a:cs typeface="Tahoma" pitchFamily="34" charset="0"/>
        </a:defRPr>
      </a:lvl4pPr>
      <a:lvl5pPr marL="1998663" indent="-220663" algn="l" defTabSz="889000" rtl="0" eaLnBrk="1" fontAlgn="base" hangingPunct="1">
        <a:spcBef>
          <a:spcPct val="20000"/>
        </a:spcBef>
        <a:spcAft>
          <a:spcPct val="0"/>
        </a:spcAft>
        <a:buClr>
          <a:schemeClr val="tx1">
            <a:lumMod val="65000"/>
            <a:lumOff val="35000"/>
          </a:schemeClr>
        </a:buClr>
        <a:buFont typeface="Trebuchet MS" pitchFamily="34" charset="0"/>
        <a:buChar char="—"/>
        <a:defRPr sz="1600">
          <a:solidFill>
            <a:schemeClr val="tx1"/>
          </a:solidFill>
          <a:latin typeface="+mj-lt"/>
          <a:ea typeface="Tahoma" pitchFamily="34" charset="0"/>
          <a:cs typeface="Tahoma" pitchFamily="34" charset="0"/>
        </a:defRPr>
      </a:lvl5pPr>
      <a:lvl6pPr marL="2455863" indent="-220663" algn="l" defTabSz="889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rebuchet MS" pitchFamily="34" charset="0"/>
        <a:buChar char="–"/>
        <a:defRPr sz="1600">
          <a:solidFill>
            <a:schemeClr val="tx1"/>
          </a:solidFill>
          <a:latin typeface="+mn-lt"/>
          <a:cs typeface="+mn-cs"/>
        </a:defRPr>
      </a:lvl6pPr>
      <a:lvl7pPr marL="2913063" indent="-220663" algn="l" defTabSz="889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rebuchet MS" pitchFamily="34" charset="0"/>
        <a:buChar char="–"/>
        <a:defRPr sz="1600">
          <a:solidFill>
            <a:schemeClr val="tx1"/>
          </a:solidFill>
          <a:latin typeface="+mn-lt"/>
          <a:cs typeface="+mn-cs"/>
        </a:defRPr>
      </a:lvl7pPr>
      <a:lvl8pPr marL="3370263" indent="-220663" algn="l" defTabSz="889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rebuchet MS" pitchFamily="34" charset="0"/>
        <a:buChar char="–"/>
        <a:defRPr sz="1600">
          <a:solidFill>
            <a:schemeClr val="tx1"/>
          </a:solidFill>
          <a:latin typeface="+mn-lt"/>
          <a:cs typeface="+mn-cs"/>
        </a:defRPr>
      </a:lvl8pPr>
      <a:lvl9pPr marL="3827463" indent="-220663" algn="l" defTabSz="889000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rebuchet MS" pitchFamily="34" charset="0"/>
        <a:buChar char="–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0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59.xml"/><Relationship Id="rId13" Type="http://schemas.openxmlformats.org/officeDocument/2006/relationships/tags" Target="../tags/tag164.xml"/><Relationship Id="rId18" Type="http://schemas.openxmlformats.org/officeDocument/2006/relationships/tags" Target="../tags/tag169.xml"/><Relationship Id="rId26" Type="http://schemas.openxmlformats.org/officeDocument/2006/relationships/image" Target="../media/image11.emf"/><Relationship Id="rId3" Type="http://schemas.openxmlformats.org/officeDocument/2006/relationships/tags" Target="../tags/tag154.xml"/><Relationship Id="rId21" Type="http://schemas.openxmlformats.org/officeDocument/2006/relationships/tags" Target="../tags/tag172.xml"/><Relationship Id="rId7" Type="http://schemas.openxmlformats.org/officeDocument/2006/relationships/tags" Target="../tags/tag158.xml"/><Relationship Id="rId12" Type="http://schemas.openxmlformats.org/officeDocument/2006/relationships/tags" Target="../tags/tag163.xml"/><Relationship Id="rId17" Type="http://schemas.openxmlformats.org/officeDocument/2006/relationships/tags" Target="../tags/tag168.xml"/><Relationship Id="rId25" Type="http://schemas.openxmlformats.org/officeDocument/2006/relationships/oleObject" Target="../embeddings/oleObject17.bin"/><Relationship Id="rId2" Type="http://schemas.openxmlformats.org/officeDocument/2006/relationships/tags" Target="../tags/tag153.xml"/><Relationship Id="rId16" Type="http://schemas.openxmlformats.org/officeDocument/2006/relationships/tags" Target="../tags/tag167.xml"/><Relationship Id="rId20" Type="http://schemas.openxmlformats.org/officeDocument/2006/relationships/tags" Target="../tags/tag171.xml"/><Relationship Id="rId29" Type="http://schemas.openxmlformats.org/officeDocument/2006/relationships/oleObject" Target="../embeddings/oleObject19.bin"/><Relationship Id="rId1" Type="http://schemas.openxmlformats.org/officeDocument/2006/relationships/vmlDrawing" Target="../drawings/vmlDrawing10.vml"/><Relationship Id="rId6" Type="http://schemas.openxmlformats.org/officeDocument/2006/relationships/tags" Target="../tags/tag157.xml"/><Relationship Id="rId11" Type="http://schemas.openxmlformats.org/officeDocument/2006/relationships/tags" Target="../tags/tag162.xml"/><Relationship Id="rId24" Type="http://schemas.openxmlformats.org/officeDocument/2006/relationships/slideLayout" Target="../slideLayouts/slideLayout2.xml"/><Relationship Id="rId5" Type="http://schemas.openxmlformats.org/officeDocument/2006/relationships/tags" Target="../tags/tag156.xml"/><Relationship Id="rId15" Type="http://schemas.openxmlformats.org/officeDocument/2006/relationships/tags" Target="../tags/tag166.xml"/><Relationship Id="rId23" Type="http://schemas.openxmlformats.org/officeDocument/2006/relationships/tags" Target="../tags/tag174.xml"/><Relationship Id="rId28" Type="http://schemas.openxmlformats.org/officeDocument/2006/relationships/image" Target="../media/image12.emf"/><Relationship Id="rId10" Type="http://schemas.openxmlformats.org/officeDocument/2006/relationships/tags" Target="../tags/tag161.xml"/><Relationship Id="rId19" Type="http://schemas.openxmlformats.org/officeDocument/2006/relationships/tags" Target="../tags/tag170.xml"/><Relationship Id="rId4" Type="http://schemas.openxmlformats.org/officeDocument/2006/relationships/tags" Target="../tags/tag155.xml"/><Relationship Id="rId9" Type="http://schemas.openxmlformats.org/officeDocument/2006/relationships/tags" Target="../tags/tag160.xml"/><Relationship Id="rId14" Type="http://schemas.openxmlformats.org/officeDocument/2006/relationships/tags" Target="../tags/tag165.xml"/><Relationship Id="rId22" Type="http://schemas.openxmlformats.org/officeDocument/2006/relationships/tags" Target="../tags/tag173.xml"/><Relationship Id="rId27" Type="http://schemas.openxmlformats.org/officeDocument/2006/relationships/oleObject" Target="../embeddings/oleObject18.bin"/><Relationship Id="rId30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tags" Target="../tags/tag186.xml"/><Relationship Id="rId18" Type="http://schemas.openxmlformats.org/officeDocument/2006/relationships/tags" Target="../tags/tag191.xml"/><Relationship Id="rId26" Type="http://schemas.openxmlformats.org/officeDocument/2006/relationships/tags" Target="../tags/tag199.xml"/><Relationship Id="rId39" Type="http://schemas.openxmlformats.org/officeDocument/2006/relationships/slideLayout" Target="../slideLayouts/slideLayout2.xml"/><Relationship Id="rId21" Type="http://schemas.openxmlformats.org/officeDocument/2006/relationships/tags" Target="../tags/tag194.xml"/><Relationship Id="rId34" Type="http://schemas.openxmlformats.org/officeDocument/2006/relationships/tags" Target="../tags/tag207.xml"/><Relationship Id="rId42" Type="http://schemas.openxmlformats.org/officeDocument/2006/relationships/oleObject" Target="../embeddings/oleObject21.bin"/><Relationship Id="rId7" Type="http://schemas.openxmlformats.org/officeDocument/2006/relationships/tags" Target="../tags/tag180.xml"/><Relationship Id="rId2" Type="http://schemas.openxmlformats.org/officeDocument/2006/relationships/tags" Target="../tags/tag175.xml"/><Relationship Id="rId16" Type="http://schemas.openxmlformats.org/officeDocument/2006/relationships/tags" Target="../tags/tag189.xml"/><Relationship Id="rId29" Type="http://schemas.openxmlformats.org/officeDocument/2006/relationships/tags" Target="../tags/tag202.xml"/><Relationship Id="rId1" Type="http://schemas.openxmlformats.org/officeDocument/2006/relationships/vmlDrawing" Target="../drawings/vmlDrawing11.vml"/><Relationship Id="rId6" Type="http://schemas.openxmlformats.org/officeDocument/2006/relationships/tags" Target="../tags/tag179.xml"/><Relationship Id="rId11" Type="http://schemas.openxmlformats.org/officeDocument/2006/relationships/tags" Target="../tags/tag184.xml"/><Relationship Id="rId24" Type="http://schemas.openxmlformats.org/officeDocument/2006/relationships/tags" Target="../tags/tag197.xml"/><Relationship Id="rId32" Type="http://schemas.openxmlformats.org/officeDocument/2006/relationships/tags" Target="../tags/tag205.xml"/><Relationship Id="rId37" Type="http://schemas.openxmlformats.org/officeDocument/2006/relationships/tags" Target="../tags/tag210.xml"/><Relationship Id="rId40" Type="http://schemas.openxmlformats.org/officeDocument/2006/relationships/oleObject" Target="../embeddings/oleObject20.bin"/><Relationship Id="rId45" Type="http://schemas.openxmlformats.org/officeDocument/2006/relationships/image" Target="../media/image15.emf"/><Relationship Id="rId5" Type="http://schemas.openxmlformats.org/officeDocument/2006/relationships/tags" Target="../tags/tag178.xml"/><Relationship Id="rId15" Type="http://schemas.openxmlformats.org/officeDocument/2006/relationships/tags" Target="../tags/tag188.xml"/><Relationship Id="rId23" Type="http://schemas.openxmlformats.org/officeDocument/2006/relationships/tags" Target="../tags/tag196.xml"/><Relationship Id="rId28" Type="http://schemas.openxmlformats.org/officeDocument/2006/relationships/tags" Target="../tags/tag201.xml"/><Relationship Id="rId36" Type="http://schemas.openxmlformats.org/officeDocument/2006/relationships/tags" Target="../tags/tag209.xml"/><Relationship Id="rId10" Type="http://schemas.openxmlformats.org/officeDocument/2006/relationships/tags" Target="../tags/tag183.xml"/><Relationship Id="rId19" Type="http://schemas.openxmlformats.org/officeDocument/2006/relationships/tags" Target="../tags/tag192.xml"/><Relationship Id="rId31" Type="http://schemas.openxmlformats.org/officeDocument/2006/relationships/tags" Target="../tags/tag204.xml"/><Relationship Id="rId44" Type="http://schemas.openxmlformats.org/officeDocument/2006/relationships/oleObject" Target="../embeddings/oleObject22.bin"/><Relationship Id="rId4" Type="http://schemas.openxmlformats.org/officeDocument/2006/relationships/tags" Target="../tags/tag177.xml"/><Relationship Id="rId9" Type="http://schemas.openxmlformats.org/officeDocument/2006/relationships/tags" Target="../tags/tag182.xml"/><Relationship Id="rId14" Type="http://schemas.openxmlformats.org/officeDocument/2006/relationships/tags" Target="../tags/tag187.xml"/><Relationship Id="rId22" Type="http://schemas.openxmlformats.org/officeDocument/2006/relationships/tags" Target="../tags/tag195.xml"/><Relationship Id="rId27" Type="http://schemas.openxmlformats.org/officeDocument/2006/relationships/tags" Target="../tags/tag200.xml"/><Relationship Id="rId30" Type="http://schemas.openxmlformats.org/officeDocument/2006/relationships/tags" Target="../tags/tag203.xml"/><Relationship Id="rId35" Type="http://schemas.openxmlformats.org/officeDocument/2006/relationships/tags" Target="../tags/tag208.xml"/><Relationship Id="rId43" Type="http://schemas.openxmlformats.org/officeDocument/2006/relationships/image" Target="../media/image14.emf"/><Relationship Id="rId8" Type="http://schemas.openxmlformats.org/officeDocument/2006/relationships/tags" Target="../tags/tag181.xml"/><Relationship Id="rId3" Type="http://schemas.openxmlformats.org/officeDocument/2006/relationships/tags" Target="../tags/tag176.xml"/><Relationship Id="rId12" Type="http://schemas.openxmlformats.org/officeDocument/2006/relationships/tags" Target="../tags/tag185.xml"/><Relationship Id="rId17" Type="http://schemas.openxmlformats.org/officeDocument/2006/relationships/tags" Target="../tags/tag190.xml"/><Relationship Id="rId25" Type="http://schemas.openxmlformats.org/officeDocument/2006/relationships/tags" Target="../tags/tag198.xml"/><Relationship Id="rId33" Type="http://schemas.openxmlformats.org/officeDocument/2006/relationships/tags" Target="../tags/tag206.xml"/><Relationship Id="rId38" Type="http://schemas.openxmlformats.org/officeDocument/2006/relationships/tags" Target="../tags/tag211.xml"/><Relationship Id="rId20" Type="http://schemas.openxmlformats.org/officeDocument/2006/relationships/tags" Target="../tags/tag193.xml"/><Relationship Id="rId41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218.xml"/><Relationship Id="rId13" Type="http://schemas.openxmlformats.org/officeDocument/2006/relationships/tags" Target="../tags/tag223.xml"/><Relationship Id="rId18" Type="http://schemas.openxmlformats.org/officeDocument/2006/relationships/tags" Target="../tags/tag228.xml"/><Relationship Id="rId26" Type="http://schemas.openxmlformats.org/officeDocument/2006/relationships/image" Target="../media/image11.emf"/><Relationship Id="rId3" Type="http://schemas.openxmlformats.org/officeDocument/2006/relationships/tags" Target="../tags/tag213.xml"/><Relationship Id="rId21" Type="http://schemas.openxmlformats.org/officeDocument/2006/relationships/tags" Target="../tags/tag231.xml"/><Relationship Id="rId7" Type="http://schemas.openxmlformats.org/officeDocument/2006/relationships/tags" Target="../tags/tag217.xml"/><Relationship Id="rId12" Type="http://schemas.openxmlformats.org/officeDocument/2006/relationships/tags" Target="../tags/tag222.xml"/><Relationship Id="rId17" Type="http://schemas.openxmlformats.org/officeDocument/2006/relationships/tags" Target="../tags/tag227.xml"/><Relationship Id="rId25" Type="http://schemas.openxmlformats.org/officeDocument/2006/relationships/oleObject" Target="../embeddings/oleObject23.bin"/><Relationship Id="rId2" Type="http://schemas.openxmlformats.org/officeDocument/2006/relationships/tags" Target="../tags/tag212.xml"/><Relationship Id="rId16" Type="http://schemas.openxmlformats.org/officeDocument/2006/relationships/tags" Target="../tags/tag226.xml"/><Relationship Id="rId20" Type="http://schemas.openxmlformats.org/officeDocument/2006/relationships/tags" Target="../tags/tag230.xml"/><Relationship Id="rId29" Type="http://schemas.openxmlformats.org/officeDocument/2006/relationships/oleObject" Target="../embeddings/oleObject25.bin"/><Relationship Id="rId1" Type="http://schemas.openxmlformats.org/officeDocument/2006/relationships/vmlDrawing" Target="../drawings/vmlDrawing12.vml"/><Relationship Id="rId6" Type="http://schemas.openxmlformats.org/officeDocument/2006/relationships/tags" Target="../tags/tag216.xml"/><Relationship Id="rId11" Type="http://schemas.openxmlformats.org/officeDocument/2006/relationships/tags" Target="../tags/tag221.xml"/><Relationship Id="rId24" Type="http://schemas.openxmlformats.org/officeDocument/2006/relationships/slideLayout" Target="../slideLayouts/slideLayout2.xml"/><Relationship Id="rId5" Type="http://schemas.openxmlformats.org/officeDocument/2006/relationships/tags" Target="../tags/tag215.xml"/><Relationship Id="rId15" Type="http://schemas.openxmlformats.org/officeDocument/2006/relationships/tags" Target="../tags/tag225.xml"/><Relationship Id="rId23" Type="http://schemas.openxmlformats.org/officeDocument/2006/relationships/tags" Target="../tags/tag233.xml"/><Relationship Id="rId28" Type="http://schemas.openxmlformats.org/officeDocument/2006/relationships/image" Target="../media/image16.emf"/><Relationship Id="rId10" Type="http://schemas.openxmlformats.org/officeDocument/2006/relationships/tags" Target="../tags/tag220.xml"/><Relationship Id="rId19" Type="http://schemas.openxmlformats.org/officeDocument/2006/relationships/tags" Target="../tags/tag229.xml"/><Relationship Id="rId4" Type="http://schemas.openxmlformats.org/officeDocument/2006/relationships/tags" Target="../tags/tag214.xml"/><Relationship Id="rId9" Type="http://schemas.openxmlformats.org/officeDocument/2006/relationships/tags" Target="../tags/tag219.xml"/><Relationship Id="rId14" Type="http://schemas.openxmlformats.org/officeDocument/2006/relationships/tags" Target="../tags/tag224.xml"/><Relationship Id="rId22" Type="http://schemas.openxmlformats.org/officeDocument/2006/relationships/tags" Target="../tags/tag232.xml"/><Relationship Id="rId27" Type="http://schemas.openxmlformats.org/officeDocument/2006/relationships/oleObject" Target="../embeddings/oleObject24.bin"/><Relationship Id="rId30" Type="http://schemas.openxmlformats.org/officeDocument/2006/relationships/image" Target="../media/image1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/><Relationship Id="rId13" Type="http://schemas.openxmlformats.org/officeDocument/2006/relationships/tags" Target="../tags/tag22.xml"/><Relationship Id="rId18" Type="http://schemas.openxmlformats.org/officeDocument/2006/relationships/tags" Target="../tags/tag27.xml"/><Relationship Id="rId26" Type="http://schemas.openxmlformats.org/officeDocument/2006/relationships/oleObject" Target="../embeddings/oleObject6.bin"/><Relationship Id="rId3" Type="http://schemas.openxmlformats.org/officeDocument/2006/relationships/tags" Target="../tags/tag12.xml"/><Relationship Id="rId21" Type="http://schemas.openxmlformats.org/officeDocument/2006/relationships/tags" Target="../tags/tag30.xml"/><Relationship Id="rId7" Type="http://schemas.openxmlformats.org/officeDocument/2006/relationships/tags" Target="../tags/tag16.xml"/><Relationship Id="rId12" Type="http://schemas.openxmlformats.org/officeDocument/2006/relationships/tags" Target="../tags/tag21.xml"/><Relationship Id="rId17" Type="http://schemas.openxmlformats.org/officeDocument/2006/relationships/tags" Target="../tags/tag26.xml"/><Relationship Id="rId25" Type="http://schemas.openxmlformats.org/officeDocument/2006/relationships/notesSlide" Target="../notesSlides/notesSlide2.xml"/><Relationship Id="rId2" Type="http://schemas.openxmlformats.org/officeDocument/2006/relationships/tags" Target="../tags/tag11.xml"/><Relationship Id="rId16" Type="http://schemas.openxmlformats.org/officeDocument/2006/relationships/tags" Target="../tags/tag25.xml"/><Relationship Id="rId20" Type="http://schemas.openxmlformats.org/officeDocument/2006/relationships/tags" Target="../tags/tag29.xml"/><Relationship Id="rId29" Type="http://schemas.openxmlformats.org/officeDocument/2006/relationships/image" Target="../media/image4.emf"/><Relationship Id="rId1" Type="http://schemas.openxmlformats.org/officeDocument/2006/relationships/vmlDrawing" Target="../drawings/vmlDrawing6.vml"/><Relationship Id="rId6" Type="http://schemas.openxmlformats.org/officeDocument/2006/relationships/tags" Target="../tags/tag15.xml"/><Relationship Id="rId11" Type="http://schemas.openxmlformats.org/officeDocument/2006/relationships/tags" Target="../tags/tag20.xml"/><Relationship Id="rId24" Type="http://schemas.openxmlformats.org/officeDocument/2006/relationships/slideLayout" Target="../slideLayouts/slideLayout3.xml"/><Relationship Id="rId5" Type="http://schemas.openxmlformats.org/officeDocument/2006/relationships/tags" Target="../tags/tag14.xml"/><Relationship Id="rId15" Type="http://schemas.openxmlformats.org/officeDocument/2006/relationships/tags" Target="../tags/tag24.xml"/><Relationship Id="rId23" Type="http://schemas.openxmlformats.org/officeDocument/2006/relationships/tags" Target="../tags/tag32.xml"/><Relationship Id="rId28" Type="http://schemas.openxmlformats.org/officeDocument/2006/relationships/oleObject" Target="../embeddings/oleObject7.bin"/><Relationship Id="rId10" Type="http://schemas.openxmlformats.org/officeDocument/2006/relationships/tags" Target="../tags/tag19.xml"/><Relationship Id="rId19" Type="http://schemas.openxmlformats.org/officeDocument/2006/relationships/tags" Target="../tags/tag28.xml"/><Relationship Id="rId4" Type="http://schemas.openxmlformats.org/officeDocument/2006/relationships/tags" Target="../tags/tag13.xml"/><Relationship Id="rId9" Type="http://schemas.openxmlformats.org/officeDocument/2006/relationships/tags" Target="../tags/tag18.xml"/><Relationship Id="rId14" Type="http://schemas.openxmlformats.org/officeDocument/2006/relationships/tags" Target="../tags/tag23.xml"/><Relationship Id="rId22" Type="http://schemas.openxmlformats.org/officeDocument/2006/relationships/tags" Target="../tags/tag31.xml"/><Relationship Id="rId27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tags" Target="../tags/tag44.xml"/><Relationship Id="rId18" Type="http://schemas.openxmlformats.org/officeDocument/2006/relationships/tags" Target="../tags/tag49.xml"/><Relationship Id="rId26" Type="http://schemas.openxmlformats.org/officeDocument/2006/relationships/tags" Target="../tags/tag57.xml"/><Relationship Id="rId39" Type="http://schemas.openxmlformats.org/officeDocument/2006/relationships/oleObject" Target="../embeddings/oleObject10.bin"/><Relationship Id="rId21" Type="http://schemas.openxmlformats.org/officeDocument/2006/relationships/tags" Target="../tags/tag52.xml"/><Relationship Id="rId34" Type="http://schemas.openxmlformats.org/officeDocument/2006/relationships/notesSlide" Target="../notesSlides/notesSlide3.xml"/><Relationship Id="rId7" Type="http://schemas.openxmlformats.org/officeDocument/2006/relationships/tags" Target="../tags/tag38.xml"/><Relationship Id="rId12" Type="http://schemas.openxmlformats.org/officeDocument/2006/relationships/tags" Target="../tags/tag43.xml"/><Relationship Id="rId17" Type="http://schemas.openxmlformats.org/officeDocument/2006/relationships/tags" Target="../tags/tag48.xml"/><Relationship Id="rId25" Type="http://schemas.openxmlformats.org/officeDocument/2006/relationships/tags" Target="../tags/tag56.xml"/><Relationship Id="rId33" Type="http://schemas.openxmlformats.org/officeDocument/2006/relationships/slideLayout" Target="../slideLayouts/slideLayout4.xml"/><Relationship Id="rId38" Type="http://schemas.openxmlformats.org/officeDocument/2006/relationships/image" Target="../media/image5.emf"/><Relationship Id="rId2" Type="http://schemas.openxmlformats.org/officeDocument/2006/relationships/tags" Target="../tags/tag33.xml"/><Relationship Id="rId16" Type="http://schemas.openxmlformats.org/officeDocument/2006/relationships/tags" Target="../tags/tag47.xml"/><Relationship Id="rId20" Type="http://schemas.openxmlformats.org/officeDocument/2006/relationships/tags" Target="../tags/tag51.xml"/><Relationship Id="rId29" Type="http://schemas.openxmlformats.org/officeDocument/2006/relationships/tags" Target="../tags/tag60.xml"/><Relationship Id="rId1" Type="http://schemas.openxmlformats.org/officeDocument/2006/relationships/vmlDrawing" Target="../drawings/vmlDrawing7.vml"/><Relationship Id="rId6" Type="http://schemas.openxmlformats.org/officeDocument/2006/relationships/tags" Target="../tags/tag37.xml"/><Relationship Id="rId11" Type="http://schemas.openxmlformats.org/officeDocument/2006/relationships/tags" Target="../tags/tag42.xml"/><Relationship Id="rId24" Type="http://schemas.openxmlformats.org/officeDocument/2006/relationships/tags" Target="../tags/tag55.xml"/><Relationship Id="rId32" Type="http://schemas.openxmlformats.org/officeDocument/2006/relationships/tags" Target="../tags/tag63.xml"/><Relationship Id="rId37" Type="http://schemas.openxmlformats.org/officeDocument/2006/relationships/oleObject" Target="../embeddings/oleObject9.bin"/><Relationship Id="rId40" Type="http://schemas.openxmlformats.org/officeDocument/2006/relationships/image" Target="../media/image6.emf"/><Relationship Id="rId5" Type="http://schemas.openxmlformats.org/officeDocument/2006/relationships/tags" Target="../tags/tag36.xml"/><Relationship Id="rId15" Type="http://schemas.openxmlformats.org/officeDocument/2006/relationships/tags" Target="../tags/tag46.xml"/><Relationship Id="rId23" Type="http://schemas.openxmlformats.org/officeDocument/2006/relationships/tags" Target="../tags/tag54.xml"/><Relationship Id="rId28" Type="http://schemas.openxmlformats.org/officeDocument/2006/relationships/tags" Target="../tags/tag59.xml"/><Relationship Id="rId36" Type="http://schemas.openxmlformats.org/officeDocument/2006/relationships/image" Target="../media/image3.emf"/><Relationship Id="rId10" Type="http://schemas.openxmlformats.org/officeDocument/2006/relationships/tags" Target="../tags/tag41.xml"/><Relationship Id="rId19" Type="http://schemas.openxmlformats.org/officeDocument/2006/relationships/tags" Target="../tags/tag50.xml"/><Relationship Id="rId31" Type="http://schemas.openxmlformats.org/officeDocument/2006/relationships/tags" Target="../tags/tag62.xml"/><Relationship Id="rId4" Type="http://schemas.openxmlformats.org/officeDocument/2006/relationships/tags" Target="../tags/tag35.xml"/><Relationship Id="rId9" Type="http://schemas.openxmlformats.org/officeDocument/2006/relationships/tags" Target="../tags/tag40.xml"/><Relationship Id="rId14" Type="http://schemas.openxmlformats.org/officeDocument/2006/relationships/tags" Target="../tags/tag45.xml"/><Relationship Id="rId22" Type="http://schemas.openxmlformats.org/officeDocument/2006/relationships/tags" Target="../tags/tag53.xml"/><Relationship Id="rId27" Type="http://schemas.openxmlformats.org/officeDocument/2006/relationships/tags" Target="../tags/tag58.xml"/><Relationship Id="rId30" Type="http://schemas.openxmlformats.org/officeDocument/2006/relationships/tags" Target="../tags/tag61.xml"/><Relationship Id="rId35" Type="http://schemas.openxmlformats.org/officeDocument/2006/relationships/oleObject" Target="../embeddings/oleObject8.bin"/><Relationship Id="rId8" Type="http://schemas.openxmlformats.org/officeDocument/2006/relationships/tags" Target="../tags/tag39.xml"/><Relationship Id="rId3" Type="http://schemas.openxmlformats.org/officeDocument/2006/relationships/tags" Target="../tags/tag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tags" Target="../tags/tag75.xml"/><Relationship Id="rId18" Type="http://schemas.openxmlformats.org/officeDocument/2006/relationships/tags" Target="../tags/tag80.xml"/><Relationship Id="rId26" Type="http://schemas.openxmlformats.org/officeDocument/2006/relationships/tags" Target="../tags/tag88.xml"/><Relationship Id="rId39" Type="http://schemas.openxmlformats.org/officeDocument/2006/relationships/oleObject" Target="../embeddings/oleObject11.bin"/><Relationship Id="rId21" Type="http://schemas.openxmlformats.org/officeDocument/2006/relationships/tags" Target="../tags/tag83.xml"/><Relationship Id="rId34" Type="http://schemas.openxmlformats.org/officeDocument/2006/relationships/tags" Target="../tags/tag96.xml"/><Relationship Id="rId42" Type="http://schemas.openxmlformats.org/officeDocument/2006/relationships/image" Target="../media/image7.emf"/><Relationship Id="rId7" Type="http://schemas.openxmlformats.org/officeDocument/2006/relationships/tags" Target="../tags/tag69.xml"/><Relationship Id="rId2" Type="http://schemas.openxmlformats.org/officeDocument/2006/relationships/tags" Target="../tags/tag64.xml"/><Relationship Id="rId16" Type="http://schemas.openxmlformats.org/officeDocument/2006/relationships/tags" Target="../tags/tag78.xml"/><Relationship Id="rId20" Type="http://schemas.openxmlformats.org/officeDocument/2006/relationships/tags" Target="../tags/tag82.xml"/><Relationship Id="rId29" Type="http://schemas.openxmlformats.org/officeDocument/2006/relationships/tags" Target="../tags/tag91.xml"/><Relationship Id="rId41" Type="http://schemas.openxmlformats.org/officeDocument/2006/relationships/oleObject" Target="../embeddings/oleObject12.bin"/><Relationship Id="rId1" Type="http://schemas.openxmlformats.org/officeDocument/2006/relationships/vmlDrawing" Target="../drawings/vmlDrawing8.vml"/><Relationship Id="rId6" Type="http://schemas.openxmlformats.org/officeDocument/2006/relationships/tags" Target="../tags/tag68.xml"/><Relationship Id="rId11" Type="http://schemas.openxmlformats.org/officeDocument/2006/relationships/tags" Target="../tags/tag73.xml"/><Relationship Id="rId24" Type="http://schemas.openxmlformats.org/officeDocument/2006/relationships/tags" Target="../tags/tag86.xml"/><Relationship Id="rId32" Type="http://schemas.openxmlformats.org/officeDocument/2006/relationships/tags" Target="../tags/tag94.xml"/><Relationship Id="rId37" Type="http://schemas.openxmlformats.org/officeDocument/2006/relationships/tags" Target="../tags/tag99.xml"/><Relationship Id="rId40" Type="http://schemas.openxmlformats.org/officeDocument/2006/relationships/image" Target="../media/image1.emf"/><Relationship Id="rId5" Type="http://schemas.openxmlformats.org/officeDocument/2006/relationships/tags" Target="../tags/tag67.xml"/><Relationship Id="rId15" Type="http://schemas.openxmlformats.org/officeDocument/2006/relationships/tags" Target="../tags/tag77.xml"/><Relationship Id="rId23" Type="http://schemas.openxmlformats.org/officeDocument/2006/relationships/tags" Target="../tags/tag85.xml"/><Relationship Id="rId28" Type="http://schemas.openxmlformats.org/officeDocument/2006/relationships/tags" Target="../tags/tag90.xml"/><Relationship Id="rId36" Type="http://schemas.openxmlformats.org/officeDocument/2006/relationships/tags" Target="../tags/tag98.xml"/><Relationship Id="rId10" Type="http://schemas.openxmlformats.org/officeDocument/2006/relationships/tags" Target="../tags/tag72.xml"/><Relationship Id="rId19" Type="http://schemas.openxmlformats.org/officeDocument/2006/relationships/tags" Target="../tags/tag81.xml"/><Relationship Id="rId31" Type="http://schemas.openxmlformats.org/officeDocument/2006/relationships/tags" Target="../tags/tag93.xml"/><Relationship Id="rId4" Type="http://schemas.openxmlformats.org/officeDocument/2006/relationships/tags" Target="../tags/tag66.xml"/><Relationship Id="rId9" Type="http://schemas.openxmlformats.org/officeDocument/2006/relationships/tags" Target="../tags/tag71.xml"/><Relationship Id="rId14" Type="http://schemas.openxmlformats.org/officeDocument/2006/relationships/tags" Target="../tags/tag76.xml"/><Relationship Id="rId22" Type="http://schemas.openxmlformats.org/officeDocument/2006/relationships/tags" Target="../tags/tag84.xml"/><Relationship Id="rId27" Type="http://schemas.openxmlformats.org/officeDocument/2006/relationships/tags" Target="../tags/tag89.xml"/><Relationship Id="rId30" Type="http://schemas.openxmlformats.org/officeDocument/2006/relationships/tags" Target="../tags/tag92.xml"/><Relationship Id="rId35" Type="http://schemas.openxmlformats.org/officeDocument/2006/relationships/tags" Target="../tags/tag97.xml"/><Relationship Id="rId8" Type="http://schemas.openxmlformats.org/officeDocument/2006/relationships/tags" Target="../tags/tag70.xml"/><Relationship Id="rId3" Type="http://schemas.openxmlformats.org/officeDocument/2006/relationships/tags" Target="../tags/tag65.xml"/><Relationship Id="rId12" Type="http://schemas.openxmlformats.org/officeDocument/2006/relationships/tags" Target="../tags/tag74.xml"/><Relationship Id="rId17" Type="http://schemas.openxmlformats.org/officeDocument/2006/relationships/tags" Target="../tags/tag79.xml"/><Relationship Id="rId25" Type="http://schemas.openxmlformats.org/officeDocument/2006/relationships/tags" Target="../tags/tag87.xml"/><Relationship Id="rId33" Type="http://schemas.openxmlformats.org/officeDocument/2006/relationships/tags" Target="../tags/tag95.xml"/><Relationship Id="rId38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tags" Target="../tags/tag111.xml"/><Relationship Id="rId18" Type="http://schemas.openxmlformats.org/officeDocument/2006/relationships/tags" Target="../tags/tag116.xml"/><Relationship Id="rId26" Type="http://schemas.openxmlformats.org/officeDocument/2006/relationships/tags" Target="../tags/tag124.xml"/><Relationship Id="rId39" Type="http://schemas.openxmlformats.org/officeDocument/2006/relationships/tags" Target="../tags/tag137.xml"/><Relationship Id="rId21" Type="http://schemas.openxmlformats.org/officeDocument/2006/relationships/tags" Target="../tags/tag119.xml"/><Relationship Id="rId34" Type="http://schemas.openxmlformats.org/officeDocument/2006/relationships/tags" Target="../tags/tag132.xml"/><Relationship Id="rId42" Type="http://schemas.openxmlformats.org/officeDocument/2006/relationships/tags" Target="../tags/tag140.xml"/><Relationship Id="rId47" Type="http://schemas.openxmlformats.org/officeDocument/2006/relationships/tags" Target="../tags/tag145.xml"/><Relationship Id="rId50" Type="http://schemas.openxmlformats.org/officeDocument/2006/relationships/tags" Target="../tags/tag148.xml"/><Relationship Id="rId55" Type="http://schemas.openxmlformats.org/officeDocument/2006/relationships/slideLayout" Target="../slideLayouts/slideLayout2.xml"/><Relationship Id="rId63" Type="http://schemas.openxmlformats.org/officeDocument/2006/relationships/image" Target="../media/image10.emf"/><Relationship Id="rId7" Type="http://schemas.openxmlformats.org/officeDocument/2006/relationships/tags" Target="../tags/tag105.xml"/><Relationship Id="rId2" Type="http://schemas.openxmlformats.org/officeDocument/2006/relationships/tags" Target="../tags/tag100.xml"/><Relationship Id="rId16" Type="http://schemas.openxmlformats.org/officeDocument/2006/relationships/tags" Target="../tags/tag114.xml"/><Relationship Id="rId29" Type="http://schemas.openxmlformats.org/officeDocument/2006/relationships/tags" Target="../tags/tag127.xml"/><Relationship Id="rId11" Type="http://schemas.openxmlformats.org/officeDocument/2006/relationships/tags" Target="../tags/tag109.xml"/><Relationship Id="rId24" Type="http://schemas.openxmlformats.org/officeDocument/2006/relationships/tags" Target="../tags/tag122.xml"/><Relationship Id="rId32" Type="http://schemas.openxmlformats.org/officeDocument/2006/relationships/tags" Target="../tags/tag130.xml"/><Relationship Id="rId37" Type="http://schemas.openxmlformats.org/officeDocument/2006/relationships/tags" Target="../tags/tag135.xml"/><Relationship Id="rId40" Type="http://schemas.openxmlformats.org/officeDocument/2006/relationships/tags" Target="../tags/tag138.xml"/><Relationship Id="rId45" Type="http://schemas.openxmlformats.org/officeDocument/2006/relationships/tags" Target="../tags/tag143.xml"/><Relationship Id="rId53" Type="http://schemas.openxmlformats.org/officeDocument/2006/relationships/tags" Target="../tags/tag151.xml"/><Relationship Id="rId58" Type="http://schemas.openxmlformats.org/officeDocument/2006/relationships/oleObject" Target="../embeddings/oleObject14.bin"/><Relationship Id="rId5" Type="http://schemas.openxmlformats.org/officeDocument/2006/relationships/tags" Target="../tags/tag103.xml"/><Relationship Id="rId61" Type="http://schemas.openxmlformats.org/officeDocument/2006/relationships/image" Target="../media/image9.emf"/><Relationship Id="rId19" Type="http://schemas.openxmlformats.org/officeDocument/2006/relationships/tags" Target="../tags/tag117.xml"/><Relationship Id="rId14" Type="http://schemas.openxmlformats.org/officeDocument/2006/relationships/tags" Target="../tags/tag112.xml"/><Relationship Id="rId22" Type="http://schemas.openxmlformats.org/officeDocument/2006/relationships/tags" Target="../tags/tag120.xml"/><Relationship Id="rId27" Type="http://schemas.openxmlformats.org/officeDocument/2006/relationships/tags" Target="../tags/tag125.xml"/><Relationship Id="rId30" Type="http://schemas.openxmlformats.org/officeDocument/2006/relationships/tags" Target="../tags/tag128.xml"/><Relationship Id="rId35" Type="http://schemas.openxmlformats.org/officeDocument/2006/relationships/tags" Target="../tags/tag133.xml"/><Relationship Id="rId43" Type="http://schemas.openxmlformats.org/officeDocument/2006/relationships/tags" Target="../tags/tag141.xml"/><Relationship Id="rId48" Type="http://schemas.openxmlformats.org/officeDocument/2006/relationships/tags" Target="../tags/tag146.xml"/><Relationship Id="rId56" Type="http://schemas.openxmlformats.org/officeDocument/2006/relationships/oleObject" Target="../embeddings/oleObject13.bin"/><Relationship Id="rId8" Type="http://schemas.openxmlformats.org/officeDocument/2006/relationships/tags" Target="../tags/tag106.xml"/><Relationship Id="rId51" Type="http://schemas.openxmlformats.org/officeDocument/2006/relationships/tags" Target="../tags/tag149.xml"/><Relationship Id="rId3" Type="http://schemas.openxmlformats.org/officeDocument/2006/relationships/tags" Target="../tags/tag101.xml"/><Relationship Id="rId12" Type="http://schemas.openxmlformats.org/officeDocument/2006/relationships/tags" Target="../tags/tag110.xml"/><Relationship Id="rId17" Type="http://schemas.openxmlformats.org/officeDocument/2006/relationships/tags" Target="../tags/tag115.xml"/><Relationship Id="rId25" Type="http://schemas.openxmlformats.org/officeDocument/2006/relationships/tags" Target="../tags/tag123.xml"/><Relationship Id="rId33" Type="http://schemas.openxmlformats.org/officeDocument/2006/relationships/tags" Target="../tags/tag131.xml"/><Relationship Id="rId38" Type="http://schemas.openxmlformats.org/officeDocument/2006/relationships/tags" Target="../tags/tag136.xml"/><Relationship Id="rId46" Type="http://schemas.openxmlformats.org/officeDocument/2006/relationships/tags" Target="../tags/tag144.xml"/><Relationship Id="rId59" Type="http://schemas.openxmlformats.org/officeDocument/2006/relationships/image" Target="../media/image8.emf"/><Relationship Id="rId20" Type="http://schemas.openxmlformats.org/officeDocument/2006/relationships/tags" Target="../tags/tag118.xml"/><Relationship Id="rId41" Type="http://schemas.openxmlformats.org/officeDocument/2006/relationships/tags" Target="../tags/tag139.xml"/><Relationship Id="rId54" Type="http://schemas.openxmlformats.org/officeDocument/2006/relationships/tags" Target="../tags/tag152.xml"/><Relationship Id="rId62" Type="http://schemas.openxmlformats.org/officeDocument/2006/relationships/oleObject" Target="../embeddings/oleObject16.bin"/><Relationship Id="rId1" Type="http://schemas.openxmlformats.org/officeDocument/2006/relationships/vmlDrawing" Target="../drawings/vmlDrawing9.vml"/><Relationship Id="rId6" Type="http://schemas.openxmlformats.org/officeDocument/2006/relationships/tags" Target="../tags/tag104.xml"/><Relationship Id="rId15" Type="http://schemas.openxmlformats.org/officeDocument/2006/relationships/tags" Target="../tags/tag113.xml"/><Relationship Id="rId23" Type="http://schemas.openxmlformats.org/officeDocument/2006/relationships/tags" Target="../tags/tag121.xml"/><Relationship Id="rId28" Type="http://schemas.openxmlformats.org/officeDocument/2006/relationships/tags" Target="../tags/tag126.xml"/><Relationship Id="rId36" Type="http://schemas.openxmlformats.org/officeDocument/2006/relationships/tags" Target="../tags/tag134.xml"/><Relationship Id="rId49" Type="http://schemas.openxmlformats.org/officeDocument/2006/relationships/tags" Target="../tags/tag147.xml"/><Relationship Id="rId57" Type="http://schemas.openxmlformats.org/officeDocument/2006/relationships/image" Target="../media/image1.emf"/><Relationship Id="rId10" Type="http://schemas.openxmlformats.org/officeDocument/2006/relationships/tags" Target="../tags/tag108.xml"/><Relationship Id="rId31" Type="http://schemas.openxmlformats.org/officeDocument/2006/relationships/tags" Target="../tags/tag129.xml"/><Relationship Id="rId44" Type="http://schemas.openxmlformats.org/officeDocument/2006/relationships/tags" Target="../tags/tag142.xml"/><Relationship Id="rId52" Type="http://schemas.openxmlformats.org/officeDocument/2006/relationships/tags" Target="../tags/tag150.xml"/><Relationship Id="rId60" Type="http://schemas.openxmlformats.org/officeDocument/2006/relationships/oleObject" Target="../embeddings/oleObject15.bin"/><Relationship Id="rId4" Type="http://schemas.openxmlformats.org/officeDocument/2006/relationships/tags" Target="../tags/tag102.xml"/><Relationship Id="rId9" Type="http://schemas.openxmlformats.org/officeDocument/2006/relationships/tags" Target="../tags/tag10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>
            <p:custDataLst>
              <p:tags r:id="rId2"/>
            </p:custDataLst>
          </p:nvPr>
        </p:nvSpPr>
        <p:spPr>
          <a:xfrm>
            <a:off x="439497" y="6012366"/>
            <a:ext cx="3819059" cy="458757"/>
          </a:xfrm>
          <a:prstGeom prst="rect">
            <a:avLst/>
          </a:prstGeom>
          <a:noFill/>
        </p:spPr>
        <p:txBody>
          <a:bodyPr wrap="none" tIns="90000" bIns="90000" rtlCol="0" anchor="t">
            <a:spAutoFit/>
          </a:bodyPr>
          <a:lstStyle/>
          <a:p>
            <a:r>
              <a:rPr lang="ru-RU" b="1" dirty="0" smtClean="0">
                <a:solidFill>
                  <a:srgbClr val="808080"/>
                </a:solidFill>
              </a:rPr>
              <a:t>Санкт-Петербург  |   23 мая 2018</a:t>
            </a:r>
            <a:endParaRPr lang="ru-RU" b="1" dirty="0" smtClean="0">
              <a:solidFill>
                <a:schemeClr val="bg2"/>
              </a:solidFill>
            </a:endParaRPr>
          </a:p>
        </p:txBody>
      </p:sp>
      <p:sp>
        <p:nvSpPr>
          <p:cNvPr id="8" name="Rectangle 7"/>
          <p:cNvSpPr/>
          <p:nvPr>
            <p:custDataLst>
              <p:tags r:id="rId3"/>
            </p:custDataLst>
          </p:nvPr>
        </p:nvSpPr>
        <p:spPr bwMode="auto">
          <a:xfrm>
            <a:off x="439497" y="2776807"/>
            <a:ext cx="6884540" cy="1965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 smtClean="0">
              <a:solidFill>
                <a:srgbClr val="177B57"/>
              </a:solidFill>
            </a:endParaRPr>
          </a:p>
        </p:txBody>
      </p:sp>
      <p:sp>
        <p:nvSpPr>
          <p:cNvPr id="5" name="Rectangle 7"/>
          <p:cNvSpPr/>
          <p:nvPr>
            <p:custDataLst>
              <p:tags r:id="rId4"/>
            </p:custDataLst>
          </p:nvPr>
        </p:nvSpPr>
        <p:spPr bwMode="auto">
          <a:xfrm>
            <a:off x="439496" y="2045278"/>
            <a:ext cx="6885230" cy="2947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rgbClr val="1F497D"/>
                </a:solidFill>
              </a:rPr>
              <a:t>Деловое мероприятие</a:t>
            </a:r>
            <a:endParaRPr lang="ru-RU" sz="2800" b="1" dirty="0" smtClean="0">
              <a:solidFill>
                <a:srgbClr val="1F497D"/>
              </a:solidFill>
            </a:endParaRPr>
          </a:p>
          <a:p>
            <a:endParaRPr lang="ru-RU" sz="2400" dirty="0" smtClean="0">
              <a:solidFill>
                <a:srgbClr val="008FC8"/>
              </a:solidFill>
            </a:endParaRPr>
          </a:p>
          <a:p>
            <a:r>
              <a:rPr lang="ru-RU" sz="2400" dirty="0" smtClean="0">
                <a:solidFill>
                  <a:srgbClr val="008FC8"/>
                </a:solidFill>
              </a:rPr>
              <a:t>Деятельность специализированных </a:t>
            </a:r>
            <a:r>
              <a:rPr lang="ru-RU" sz="2400" dirty="0">
                <a:solidFill>
                  <a:srgbClr val="008FC8"/>
                </a:solidFill>
              </a:rPr>
              <a:t>организаций по работе с </a:t>
            </a:r>
            <a:r>
              <a:rPr lang="ru-RU" sz="2400" dirty="0" smtClean="0">
                <a:solidFill>
                  <a:srgbClr val="008FC8"/>
                </a:solidFill>
              </a:rPr>
              <a:t>инвесторами: результаты исследования</a:t>
            </a:r>
            <a:endParaRPr lang="ru-RU" sz="2800" b="1" dirty="0">
              <a:solidFill>
                <a:srgbClr val="1F497D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Object 6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5639071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915" name="think-cell Slide" r:id="rId25" imgW="270" imgH="270" progId="TCLayout.ActiveDocument.1">
                  <p:embed/>
                </p:oleObj>
              </mc:Choice>
              <mc:Fallback>
                <p:oleObj name="think-cell Slide" r:id="rId2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89000" fontAlgn="base">
              <a:spcBef>
                <a:spcPct val="0"/>
              </a:spcBef>
              <a:spcAft>
                <a:spcPct val="0"/>
              </a:spcAft>
            </a:pPr>
            <a:endParaRPr kumimoji="0" lang="ru-RU" sz="1400" b="1" u="none" strike="noStrike" cap="none" normalizeH="0" dirty="0" smtClean="0">
              <a:solidFill>
                <a:schemeClr val="tx1"/>
              </a:solidFill>
              <a:effectLst/>
              <a:latin typeface="Arial" panose="020B0604020202020204" pitchFamily="34" charset="0"/>
              <a:sym typeface="+mn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71223" y="250599"/>
            <a:ext cx="8963554" cy="831850"/>
          </a:xfrm>
        </p:spPr>
        <p:txBody>
          <a:bodyPr/>
          <a:lstStyle/>
          <a:p>
            <a:r>
              <a:rPr lang="ru-RU" dirty="0" smtClean="0"/>
              <a:t>Самостоятельность спецорганизаций оценивается на уровне 3.6, исполнение своих планов – не идеальное</a:t>
            </a:r>
            <a:endParaRPr lang="ru-RU" dirty="0"/>
          </a:p>
        </p:txBody>
      </p:sp>
      <p:graphicFrame>
        <p:nvGraphicFramePr>
          <p:cNvPr id="2" name="Объект 1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45359831"/>
              </p:ext>
            </p:extLst>
          </p:nvPr>
        </p:nvGraphicFramePr>
        <p:xfrm>
          <a:off x="342901" y="1638300"/>
          <a:ext cx="4038487" cy="3743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916" name="Диаграмма" r:id="rId27" imgW="4038487" imgH="3743280" progId="MSGraph.Chart.8">
                  <p:embed followColorScheme="full"/>
                </p:oleObj>
              </mc:Choice>
              <mc:Fallback>
                <p:oleObj name="Диаграмма" r:id="rId27" imgW="4038487" imgH="374328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342901" y="1638300"/>
                        <a:ext cx="4038487" cy="3743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0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auto">
          <a:xfrm>
            <a:off x="1797050" y="5276850"/>
            <a:ext cx="11112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73F47641-9E09-4D08-AF96-79B487E94127}" type="datetime'''''''''''''''''''''''2'''''''''''''''''''''''''''">
              <a:rPr lang="ru-RU" altLang="en-US" sz="1400"/>
              <a:pPr/>
              <a:t>2</a:t>
            </a:fld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21" name="Rectangle 10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auto">
          <a:xfrm>
            <a:off x="3873500" y="5276850"/>
            <a:ext cx="11112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779F9300-113B-4487-9074-EB19117DF588}" type="datetime'''''''''''''''''''5'''''''''''''''''">
              <a:rPr lang="ru-RU" altLang="en-US" sz="1400"/>
              <a:pPr/>
              <a:t>5</a:t>
            </a:fld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10" name="Rectangle 10"/>
          <p:cNvSpPr>
            <a:spLocks noGrp="1" noChangeArrowheads="1"/>
          </p:cNvSpPr>
          <p:nvPr>
            <p:custDataLst>
              <p:tags r:id="rId7"/>
            </p:custDataLst>
          </p:nvPr>
        </p:nvSpPr>
        <p:spPr bwMode="auto">
          <a:xfrm>
            <a:off x="2487613" y="5276850"/>
            <a:ext cx="11112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355100AB-305F-49B1-96A4-262ADC2B29BF}" type="datetime'''3'''''''''''''''''''''''''''''''''''''''''''''''''''''">
              <a:rPr lang="ru-RU" altLang="en-US" sz="1400"/>
              <a:pPr/>
              <a:t>3</a:t>
            </a:fld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>
            <p:custDataLst>
              <p:tags r:id="rId8"/>
            </p:custDataLst>
          </p:nvPr>
        </p:nvSpPr>
        <p:spPr bwMode="auto">
          <a:xfrm>
            <a:off x="3178175" y="5276850"/>
            <a:ext cx="11112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9CEE3748-4702-462C-936C-FDF4C377D94C}" type="datetime'''''''''4'''''''''''''''''''''''''''''''">
              <a:rPr lang="ru-RU" altLang="en-US" sz="1400"/>
              <a:pPr/>
              <a:t>4</a:t>
            </a:fld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22" name="Rectangle 10"/>
          <p:cNvSpPr>
            <a:spLocks noGrp="1" noChangeArrowheads="1"/>
          </p:cNvSpPr>
          <p:nvPr>
            <p:custDataLst>
              <p:tags r:id="rId9"/>
            </p:custDataLst>
          </p:nvPr>
        </p:nvSpPr>
        <p:spPr bwMode="auto">
          <a:xfrm>
            <a:off x="1101725" y="5276850"/>
            <a:ext cx="11112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3569D46C-8ABC-45AA-BBFE-88C37A1365FA}" type="datetime'0'''''''''''''''''''''">
              <a:rPr lang="ru-RU" altLang="en-US" sz="1400"/>
              <a:pPr/>
              <a:t>0</a:t>
            </a:fld>
            <a:endParaRPr lang="ru-RU" sz="1400" dirty="0" smtClean="0">
              <a:latin typeface="+mn-lt"/>
              <a:sym typeface="+mn-lt"/>
            </a:endParaRPr>
          </a:p>
        </p:txBody>
      </p:sp>
      <p:sp useBgFill="1">
        <p:nvSpPr>
          <p:cNvPr id="30" name="Rectangle 10"/>
          <p:cNvSpPr>
            <a:spLocks noGrp="1" noChangeArrowheads="1"/>
          </p:cNvSpPr>
          <p:nvPr>
            <p:custDataLst>
              <p:tags r:id="rId10"/>
            </p:custDataLst>
          </p:nvPr>
        </p:nvSpPr>
        <p:spPr bwMode="gray">
          <a:xfrm>
            <a:off x="1082675" y="4960938"/>
            <a:ext cx="149225" cy="212725"/>
          </a:xfrm>
          <a:prstGeom prst="rect">
            <a:avLst/>
          </a:prstGeom>
          <a:ln w="9525" algn="ctr">
            <a:noFill/>
            <a:miter lim="800000"/>
            <a:headEnd/>
            <a:tailEnd/>
          </a:ln>
          <a:effectLst/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FB2D063C-24F4-4381-9DB5-495392CFC4AC}" type="datetime'''''''''''''''0'''''''''''''''''''''''''''">
              <a:rPr lang="ru-RU" altLang="en-US" sz="1400">
                <a:latin typeface="+mn-lt"/>
                <a:sym typeface="+mn-lt"/>
              </a:rPr>
              <a:pPr algn="ctr">
                <a:spcBef>
                  <a:spcPct val="0"/>
                </a:spcBef>
              </a:pPr>
              <a:t>0</a:t>
            </a:fld>
            <a:endParaRPr lang="ru-RU" sz="1400" dirty="0" smtClean="0">
              <a:latin typeface="+mn-lt"/>
              <a:sym typeface="+mn-lt"/>
            </a:endParaRPr>
          </a:p>
        </p:txBody>
      </p:sp>
      <p:graphicFrame>
        <p:nvGraphicFramePr>
          <p:cNvPr id="31" name="Объект 30"/>
          <p:cNvGraphicFramePr>
            <a:graphicFrameLocks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3941444740"/>
              </p:ext>
            </p:extLst>
          </p:nvPr>
        </p:nvGraphicFramePr>
        <p:xfrm>
          <a:off x="5753100" y="2019300"/>
          <a:ext cx="3038455" cy="3048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3917" name="Диаграмма" r:id="rId29" imgW="3038455" imgH="3048030" progId="MSGraph.Chart.8">
                  <p:embed followColorScheme="full"/>
                </p:oleObj>
              </mc:Choice>
              <mc:Fallback>
                <p:oleObj name="Диаграмма" r:id="rId29" imgW="3038455" imgH="304803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5753100" y="2019300"/>
                        <a:ext cx="3038455" cy="30480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10"/>
          <p:cNvSpPr>
            <a:spLocks noGrp="1" noChangeArrowheads="1"/>
          </p:cNvSpPr>
          <p:nvPr>
            <p:custDataLst>
              <p:tags r:id="rId12"/>
            </p:custDataLst>
          </p:nvPr>
        </p:nvSpPr>
        <p:spPr bwMode="gray">
          <a:xfrm>
            <a:off x="6246813" y="2576513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F88A3DA4-2F3C-426D-930D-B2EE4DE92CC0}" type="datetime'''''''''''''2''''''0''''''''''''''''%'''''''''''''''''''''">
              <a:rPr lang="ru-RU" altLang="en-US" sz="1400"/>
              <a:pPr/>
              <a:t>20%</a:t>
            </a:fld>
            <a:endParaRPr lang="ru-RU" sz="140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33" name="Rectangle 10"/>
          <p:cNvSpPr>
            <a:spLocks noGrp="1" noChangeArrowheads="1"/>
          </p:cNvSpPr>
          <p:nvPr>
            <p:custDataLst>
              <p:tags r:id="rId13"/>
            </p:custDataLst>
          </p:nvPr>
        </p:nvSpPr>
        <p:spPr bwMode="gray">
          <a:xfrm>
            <a:off x="6061075" y="4046538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2F0864F0-CBD7-4620-A491-8872564C3194}" type="datetime'''2''''''''''''3''''''''''''''''''''''''''%'''''''''''''">
              <a:rPr lang="ru-RU" altLang="en-US" sz="1400"/>
              <a:pPr/>
              <a:t>23%</a:t>
            </a:fld>
            <a:endParaRPr lang="ru-RU" sz="140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34" name="Rectangle 10"/>
          <p:cNvSpPr>
            <a:spLocks noGrp="1" noChangeArrowheads="1"/>
          </p:cNvSpPr>
          <p:nvPr>
            <p:custDataLst>
              <p:tags r:id="rId14"/>
            </p:custDataLst>
          </p:nvPr>
        </p:nvSpPr>
        <p:spPr bwMode="gray">
          <a:xfrm>
            <a:off x="8250238" y="3605213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2DC37BCD-BA55-4AEB-9070-E2485CB47125}" type="datetime'5''''''''''''''''''5''''''''''''''%'">
              <a:rPr lang="ru-RU" altLang="en-US" sz="1400"/>
              <a:pPr/>
              <a:t>55%</a:t>
            </a:fld>
            <a:endParaRPr lang="ru-RU" sz="140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35" name="Rectangle 10"/>
          <p:cNvSpPr>
            <a:spLocks noGrp="1" noChangeArrowheads="1"/>
          </p:cNvSpPr>
          <p:nvPr>
            <p:custDataLst>
              <p:tags r:id="rId15"/>
            </p:custDataLst>
          </p:nvPr>
        </p:nvSpPr>
        <p:spPr bwMode="gray">
          <a:xfrm>
            <a:off x="7026275" y="2168525"/>
            <a:ext cx="307975" cy="212725"/>
          </a:xfrm>
          <a:prstGeom prst="rect">
            <a:avLst/>
          </a:prstGeom>
          <a:solidFill>
            <a:srgbClr val="4F81BD"/>
          </a:solidFill>
          <a:ln w="9525" algn="ctr">
            <a:noFill/>
            <a:miter lim="800000"/>
            <a:headEnd/>
            <a:tailEnd/>
          </a:ln>
          <a:effectLst/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F0EB9613-C40B-4D52-9ED2-340CCFD286AE}" type="datetime'''''''''''''''''''2''''''''''''''''''%'''''''''''">
              <a:rPr lang="ru-RU" altLang="en-US" sz="1400">
                <a:solidFill>
                  <a:schemeClr val="bg1"/>
                </a:solidFill>
              </a:rPr>
              <a:pPr/>
              <a:t>2%</a:t>
            </a:fld>
            <a:endParaRPr lang="ru-RU" sz="1400" dirty="0" smtClean="0">
              <a:solidFill>
                <a:schemeClr val="bg1"/>
              </a:solidFill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36" name="Прямоугольник 35"/>
          <p:cNvSpPr/>
          <p:nvPr>
            <p:custDataLst>
              <p:tags r:id="rId16"/>
            </p:custDataLst>
          </p:nvPr>
        </p:nvSpPr>
        <p:spPr bwMode="auto">
          <a:xfrm>
            <a:off x="5394325" y="6215063"/>
            <a:ext cx="214313" cy="160338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37" name="Прямоугольник 36"/>
          <p:cNvSpPr/>
          <p:nvPr>
            <p:custDataLst>
              <p:tags r:id="rId17"/>
            </p:custDataLst>
          </p:nvPr>
        </p:nvSpPr>
        <p:spPr bwMode="auto">
          <a:xfrm>
            <a:off x="5394325" y="5748338"/>
            <a:ext cx="214313" cy="160338"/>
          </a:xfrm>
          <a:prstGeom prst="rect">
            <a:avLst/>
          </a:prstGeom>
          <a:solidFill>
            <a:srgbClr val="D2E0E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38" name="Прямоугольник 37"/>
          <p:cNvSpPr/>
          <p:nvPr>
            <p:custDataLst>
              <p:tags r:id="rId18"/>
            </p:custDataLst>
          </p:nvPr>
        </p:nvSpPr>
        <p:spPr bwMode="auto">
          <a:xfrm>
            <a:off x="5394325" y="5981700"/>
            <a:ext cx="214313" cy="160338"/>
          </a:xfrm>
          <a:prstGeom prst="rect">
            <a:avLst/>
          </a:prstGeom>
          <a:solidFill>
            <a:srgbClr val="95B3D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39" name="Прямоугольник 38"/>
          <p:cNvSpPr/>
          <p:nvPr>
            <p:custDataLst>
              <p:tags r:id="rId19"/>
            </p:custDataLst>
          </p:nvPr>
        </p:nvSpPr>
        <p:spPr bwMode="auto">
          <a:xfrm>
            <a:off x="5394325" y="5332413"/>
            <a:ext cx="214313" cy="160338"/>
          </a:xfrm>
          <a:prstGeom prst="rect">
            <a:avLst/>
          </a:prstGeom>
          <a:solidFill>
            <a:srgbClr val="B2B2B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40" name="Rectangle 10"/>
          <p:cNvSpPr>
            <a:spLocks noGrp="1" noChangeArrowheads="1"/>
          </p:cNvSpPr>
          <p:nvPr>
            <p:custDataLst>
              <p:tags r:id="rId20"/>
            </p:custDataLst>
          </p:nvPr>
        </p:nvSpPr>
        <p:spPr bwMode="auto">
          <a:xfrm>
            <a:off x="5659438" y="6210300"/>
            <a:ext cx="321945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Плохо, почти не удалось сдвинуться с места </a:t>
            </a:r>
          </a:p>
        </p:txBody>
      </p:sp>
      <p:sp>
        <p:nvSpPr>
          <p:cNvPr id="41" name="Rectangle 10"/>
          <p:cNvSpPr>
            <a:spLocks noGrp="1" noChangeArrowheads="1"/>
          </p:cNvSpPr>
          <p:nvPr>
            <p:custDataLst>
              <p:tags r:id="rId21"/>
            </p:custDataLst>
          </p:nvPr>
        </p:nvSpPr>
        <p:spPr bwMode="auto">
          <a:xfrm>
            <a:off x="5659438" y="5976938"/>
            <a:ext cx="262255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Получилось всё, что запланировали </a:t>
            </a:r>
          </a:p>
        </p:txBody>
      </p:sp>
      <p:sp>
        <p:nvSpPr>
          <p:cNvPr id="42" name="Rectangle 10"/>
          <p:cNvSpPr>
            <a:spLocks noGrp="1" noChangeArrowheads="1"/>
          </p:cNvSpPr>
          <p:nvPr>
            <p:custDataLst>
              <p:tags r:id="rId22"/>
            </p:custDataLst>
          </p:nvPr>
        </p:nvSpPr>
        <p:spPr bwMode="auto">
          <a:xfrm>
            <a:off x="5659438" y="5743575"/>
            <a:ext cx="356235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50</a:t>
            </a:r>
            <a:r>
              <a:rPr lang="en-US" sz="1200" b="0" dirty="0" smtClean="0">
                <a:latin typeface="+mn-lt"/>
                <a:ea typeface="Tahoma"/>
                <a:cs typeface="Tahoma"/>
                <a:sym typeface="+mn-lt"/>
              </a:rPr>
              <a:t>/</a:t>
            </a: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50 – можно было и лучше, но кое-что удалось  </a:t>
            </a:r>
          </a:p>
        </p:txBody>
      </p:sp>
      <p:sp>
        <p:nvSpPr>
          <p:cNvPr id="43" name="Rectangle 10"/>
          <p:cNvSpPr>
            <a:spLocks noGrp="1" noChangeArrowheads="1"/>
          </p:cNvSpPr>
          <p:nvPr>
            <p:custDataLst>
              <p:tags r:id="rId23"/>
            </p:custDataLst>
          </p:nvPr>
        </p:nvSpPr>
        <p:spPr bwMode="auto">
          <a:xfrm>
            <a:off x="5659438" y="5327650"/>
            <a:ext cx="4064000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Сделали большую часть, от некоторых планов пришлось</a:t>
            </a:r>
          </a:p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 отказаться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6353" y="1366208"/>
            <a:ext cx="5605463" cy="369332"/>
          </a:xfrm>
          <a:prstGeom prst="rect">
            <a:avLst/>
          </a:prstGeom>
        </p:spPr>
        <p:txBody>
          <a:bodyPr wrap="square" lIns="91440" tIns="91440" rIns="91440" bIns="91440" rtlCol="0">
            <a:spAutoFit/>
          </a:bodyPr>
          <a:lstStyle/>
          <a:p>
            <a:pPr algn="l"/>
            <a:r>
              <a:rPr lang="ru-RU" sz="12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Оценка самостоятельности спецорганизаций по пятибалльной шкале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225179" y="1366208"/>
            <a:ext cx="3910165" cy="369332"/>
          </a:xfrm>
          <a:prstGeom prst="rect">
            <a:avLst/>
          </a:prstGeom>
        </p:spPr>
        <p:txBody>
          <a:bodyPr wrap="square" lIns="91440" tIns="91440" rIns="91440" bIns="91440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Оценка исполнения своих планов</a:t>
            </a:r>
          </a:p>
        </p:txBody>
      </p:sp>
    </p:spTree>
    <p:extLst>
      <p:ext uri="{BB962C8B-B14F-4D97-AF65-F5344CB8AC3E}">
        <p14:creationId xmlns:p14="http://schemas.microsoft.com/office/powerpoint/2010/main" val="316665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Объект 1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3769996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708" name="think-cell Slide" r:id="rId40" imgW="270" imgH="270" progId="TCLayout.ActiveDocument.1">
                  <p:embed/>
                </p:oleObj>
              </mc:Choice>
              <mc:Fallback>
                <p:oleObj name="think-cell Slide" r:id="rId4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89000" fontAlgn="base">
              <a:spcBef>
                <a:spcPct val="0"/>
              </a:spcBef>
              <a:spcAft>
                <a:spcPct val="0"/>
              </a:spcAft>
            </a:pPr>
            <a:endParaRPr kumimoji="0" lang="ru-RU" sz="1400" b="1" u="none" strike="noStrike" cap="none" normalizeH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Tahoma" panose="020B0604030504040204" pitchFamily="34" charset="0"/>
              <a:cs typeface="Tahoma" panose="020B060403050404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18" name="Объект 17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282586432"/>
              </p:ext>
            </p:extLst>
          </p:nvPr>
        </p:nvGraphicFramePr>
        <p:xfrm>
          <a:off x="838200" y="1638300"/>
          <a:ext cx="3095723" cy="3124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709" name="Диаграмма" r:id="rId42" imgW="3095723" imgH="3124170" progId="MSGraph.Chart.8">
                  <p:embed followColorScheme="full"/>
                </p:oleObj>
              </mc:Choice>
              <mc:Fallback>
                <p:oleObj name="Диаграмма" r:id="rId42" imgW="3095723" imgH="312417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3"/>
                      <a:stretch>
                        <a:fillRect/>
                      </a:stretch>
                    </p:blipFill>
                    <p:spPr>
                      <a:xfrm>
                        <a:off x="838200" y="1638300"/>
                        <a:ext cx="3095723" cy="31241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10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gray">
          <a:xfrm>
            <a:off x="1814513" y="1900238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BF0A5F45-03B2-4241-B688-EA7855056F38}" type="datetime'''''''''''''''''''10''''''%'''">
              <a:rPr lang="ru-RU" altLang="en-US" sz="1400">
                <a:solidFill>
                  <a:schemeClr val="bg1"/>
                </a:solidFill>
              </a:rPr>
              <a:pPr/>
              <a:t>10%</a:t>
            </a:fld>
            <a:endParaRPr lang="ru-RU" sz="1400" dirty="0" smtClean="0">
              <a:solidFill>
                <a:schemeClr val="bg1"/>
              </a:solidFill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20" name="Rectangle 10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gray">
          <a:xfrm>
            <a:off x="977900" y="3300413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7FC1F4DD-36C4-45C7-A6E2-5D5C6603BE4E}" type="datetime'''''''''15''''''''''''''''''''''''%'''''''''''''''''''">
              <a:rPr lang="ru-RU" altLang="en-US" sz="1400"/>
              <a:pPr/>
              <a:t>15%</a:t>
            </a:fld>
            <a:endParaRPr lang="ru-RU" sz="140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16" name="Rectangle 10"/>
          <p:cNvSpPr>
            <a:spLocks noGrp="1" noChangeArrowheads="1"/>
          </p:cNvSpPr>
          <p:nvPr>
            <p:custDataLst>
              <p:tags r:id="rId7"/>
            </p:custDataLst>
          </p:nvPr>
        </p:nvSpPr>
        <p:spPr bwMode="gray">
          <a:xfrm>
            <a:off x="2058988" y="4384675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13C1A366-E312-4AFB-833A-4925A2D787C9}" type="datetime'''''''''''''''''''''2''7''''''''''''''''''%'''">
              <a:rPr lang="ru-RU" altLang="en-US" sz="1400"/>
              <a:pPr/>
              <a:t>27%</a:t>
            </a:fld>
            <a:endParaRPr lang="ru-RU" sz="140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custDataLst>
              <p:tags r:id="rId8"/>
            </p:custDataLst>
          </p:nvPr>
        </p:nvSpPr>
        <p:spPr bwMode="gray">
          <a:xfrm>
            <a:off x="3322638" y="2665413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2C7E1CA8-5485-4148-8D2C-FCF9860C6731}" type="datetime'3''''''''''8''''''''''''''''''''''%'''''''''''''''''''''''">
              <a:rPr lang="ru-RU" altLang="en-US" sz="1400"/>
              <a:pPr/>
              <a:t>38%</a:t>
            </a:fld>
            <a:endParaRPr lang="ru-RU" sz="140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23" name="Rectangle 10"/>
          <p:cNvSpPr>
            <a:spLocks noGrp="1" noChangeArrowheads="1"/>
          </p:cNvSpPr>
          <p:nvPr>
            <p:custDataLst>
              <p:tags r:id="rId9"/>
            </p:custDataLst>
          </p:nvPr>
        </p:nvSpPr>
        <p:spPr bwMode="gray">
          <a:xfrm>
            <a:off x="1216025" y="2374900"/>
            <a:ext cx="39687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2D997EDF-2709-4082-90F5-8AFE2596B4FC}" type="datetime'''''''''''''''''''''1''1''''%'''">
              <a:rPr lang="ru-RU" altLang="en-US" sz="1400"/>
              <a:pPr/>
              <a:t>11%</a:t>
            </a:fld>
            <a:endParaRPr lang="ru-RU" sz="140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22" name="Прямоугольник 21"/>
          <p:cNvSpPr/>
          <p:nvPr>
            <p:custDataLst>
              <p:tags r:id="rId10"/>
            </p:custDataLst>
          </p:nvPr>
        </p:nvSpPr>
        <p:spPr bwMode="auto">
          <a:xfrm>
            <a:off x="531813" y="5418138"/>
            <a:ext cx="214313" cy="160338"/>
          </a:xfrm>
          <a:prstGeom prst="rect">
            <a:avLst/>
          </a:prstGeom>
          <a:solidFill>
            <a:srgbClr val="D2E0E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19" name="Прямоугольник 18"/>
          <p:cNvSpPr/>
          <p:nvPr>
            <p:custDataLst>
              <p:tags r:id="rId11"/>
            </p:custDataLst>
          </p:nvPr>
        </p:nvSpPr>
        <p:spPr bwMode="auto">
          <a:xfrm>
            <a:off x="531813" y="5184775"/>
            <a:ext cx="214313" cy="160338"/>
          </a:xfrm>
          <a:prstGeom prst="rect">
            <a:avLst/>
          </a:prstGeom>
          <a:solidFill>
            <a:srgbClr val="B2B2B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25" name="Прямоугольник 24"/>
          <p:cNvSpPr/>
          <p:nvPr>
            <p:custDataLst>
              <p:tags r:id="rId12"/>
            </p:custDataLst>
          </p:nvPr>
        </p:nvSpPr>
        <p:spPr bwMode="auto">
          <a:xfrm>
            <a:off x="531813" y="5651500"/>
            <a:ext cx="214313" cy="160338"/>
          </a:xfrm>
          <a:prstGeom prst="rect">
            <a:avLst/>
          </a:prstGeom>
          <a:solidFill>
            <a:srgbClr val="95B3D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15" name="Прямоугольник 14"/>
          <p:cNvSpPr/>
          <p:nvPr>
            <p:custDataLst>
              <p:tags r:id="rId13"/>
            </p:custDataLst>
          </p:nvPr>
        </p:nvSpPr>
        <p:spPr bwMode="auto">
          <a:xfrm>
            <a:off x="531813" y="4951413"/>
            <a:ext cx="214313" cy="160338"/>
          </a:xfrm>
          <a:prstGeom prst="rect">
            <a:avLst/>
          </a:prstGeom>
          <a:solidFill>
            <a:srgbClr val="E2E2E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27" name="Прямоугольник 26"/>
          <p:cNvSpPr/>
          <p:nvPr>
            <p:custDataLst>
              <p:tags r:id="rId14"/>
            </p:custDataLst>
          </p:nvPr>
        </p:nvSpPr>
        <p:spPr bwMode="auto">
          <a:xfrm>
            <a:off x="531813" y="5884863"/>
            <a:ext cx="214313" cy="160338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24" name="Rectangle 10"/>
          <p:cNvSpPr>
            <a:spLocks noGrp="1" noChangeArrowheads="1"/>
          </p:cNvSpPr>
          <p:nvPr>
            <p:custDataLst>
              <p:tags r:id="rId15"/>
            </p:custDataLst>
          </p:nvPr>
        </p:nvSpPr>
        <p:spPr bwMode="auto">
          <a:xfrm>
            <a:off x="796925" y="5646738"/>
            <a:ext cx="243205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Мы орган исполнительной власти </a:t>
            </a:r>
          </a:p>
        </p:txBody>
      </p:sp>
      <p:sp>
        <p:nvSpPr>
          <p:cNvPr id="21" name="Rectangle 10"/>
          <p:cNvSpPr>
            <a:spLocks noGrp="1" noChangeArrowheads="1"/>
          </p:cNvSpPr>
          <p:nvPr>
            <p:custDataLst>
              <p:tags r:id="rId16"/>
            </p:custDataLst>
          </p:nvPr>
        </p:nvSpPr>
        <p:spPr bwMode="auto">
          <a:xfrm>
            <a:off x="796925" y="5413375"/>
            <a:ext cx="384175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Мы не имеем чётких требований по данному вопросу </a:t>
            </a:r>
          </a:p>
        </p:txBody>
      </p:sp>
      <p:sp>
        <p:nvSpPr>
          <p:cNvPr id="17" name="Rectangle 10"/>
          <p:cNvSpPr>
            <a:spLocks noGrp="1" noChangeArrowheads="1"/>
          </p:cNvSpPr>
          <p:nvPr>
            <p:custDataLst>
              <p:tags r:id="rId17"/>
            </p:custDataLst>
          </p:nvPr>
        </p:nvSpPr>
        <p:spPr bwMode="auto">
          <a:xfrm>
            <a:off x="796925" y="5180013"/>
            <a:ext cx="222250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Желательно, но необязательно</a:t>
            </a:r>
          </a:p>
        </p:txBody>
      </p:sp>
      <p:sp>
        <p:nvSpPr>
          <p:cNvPr id="14" name="Rectangle 10"/>
          <p:cNvSpPr>
            <a:spLocks noGrp="1" noChangeArrowheads="1"/>
          </p:cNvSpPr>
          <p:nvPr>
            <p:custDataLst>
              <p:tags r:id="rId18"/>
            </p:custDataLst>
          </p:nvPr>
        </p:nvSpPr>
        <p:spPr bwMode="auto">
          <a:xfrm>
            <a:off x="796925" y="4946650"/>
            <a:ext cx="24225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>
                <a:latin typeface="+mn-lt"/>
                <a:ea typeface="Tahoma"/>
                <a:cs typeface="Tahoma"/>
                <a:sym typeface="+mn-lt"/>
              </a:rPr>
              <a:t>Д</a:t>
            </a: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а, это обязательное требование </a:t>
            </a:r>
          </a:p>
        </p:txBody>
      </p:sp>
      <p:sp>
        <p:nvSpPr>
          <p:cNvPr id="26" name="Rectangle 10"/>
          <p:cNvSpPr>
            <a:spLocks noGrp="1" noChangeArrowheads="1"/>
          </p:cNvSpPr>
          <p:nvPr>
            <p:custDataLst>
              <p:tags r:id="rId19"/>
            </p:custDataLst>
          </p:nvPr>
        </p:nvSpPr>
        <p:spPr bwMode="auto">
          <a:xfrm>
            <a:off x="796925" y="5880100"/>
            <a:ext cx="2341563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Платные услуги не оказываются </a:t>
            </a:r>
          </a:p>
        </p:txBody>
      </p: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471223" y="198349"/>
            <a:ext cx="8963554" cy="831850"/>
          </a:xfrm>
        </p:spPr>
        <p:txBody>
          <a:bodyPr/>
          <a:lstStyle/>
          <a:p>
            <a:r>
              <a:rPr lang="ru-RU" sz="2200" dirty="0" smtClean="0"/>
              <a:t>Все больше спецорганизаций отмечают требование кураторов «выходить» на прибыльность, структура получения финансирования неоднородна</a:t>
            </a:r>
            <a:endParaRPr lang="ru-RU" sz="2200" dirty="0"/>
          </a:p>
        </p:txBody>
      </p:sp>
      <p:graphicFrame>
        <p:nvGraphicFramePr>
          <p:cNvPr id="68" name="Объект 67"/>
          <p:cNvGraphicFramePr>
            <a:graphicFrameLocks/>
          </p:cNvGraphicFramePr>
          <p:nvPr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1136236902"/>
              </p:ext>
            </p:extLst>
          </p:nvPr>
        </p:nvGraphicFramePr>
        <p:xfrm>
          <a:off x="5448300" y="1638300"/>
          <a:ext cx="3114633" cy="3124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710" name="Диаграмма" r:id="rId44" imgW="3114633" imgH="3124170" progId="MSGraph.Chart.8">
                  <p:embed followColorScheme="full"/>
                </p:oleObj>
              </mc:Choice>
              <mc:Fallback>
                <p:oleObj name="Диаграмма" r:id="rId44" imgW="3114633" imgH="312417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5"/>
                      <a:stretch>
                        <a:fillRect/>
                      </a:stretch>
                    </p:blipFill>
                    <p:spPr>
                      <a:xfrm>
                        <a:off x="5448300" y="1638300"/>
                        <a:ext cx="3114633" cy="31241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Rectangle 10"/>
          <p:cNvSpPr>
            <a:spLocks noGrp="1" noChangeArrowheads="1"/>
          </p:cNvSpPr>
          <p:nvPr>
            <p:custDataLst>
              <p:tags r:id="rId21"/>
            </p:custDataLst>
          </p:nvPr>
        </p:nvSpPr>
        <p:spPr bwMode="gray">
          <a:xfrm>
            <a:off x="6307138" y="1962150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99655F84-D3D8-4268-A725-2A32E8E5D2A0}" type="datetime'1''3''''%'''''''''''''''''''''''''''''''''''''''">
              <a:rPr lang="ru-RU" altLang="en-US" sz="1400">
                <a:solidFill>
                  <a:schemeClr val="bg1"/>
                </a:solidFill>
              </a:rPr>
              <a:pPr/>
              <a:t>13%</a:t>
            </a:fld>
            <a:endParaRPr lang="ru-RU" sz="1400" dirty="0" smtClean="0">
              <a:solidFill>
                <a:schemeClr val="bg1"/>
              </a:solidFill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70" name="Rectangle 10"/>
          <p:cNvSpPr>
            <a:spLocks noGrp="1" noChangeArrowheads="1"/>
          </p:cNvSpPr>
          <p:nvPr>
            <p:custDataLst>
              <p:tags r:id="rId22"/>
            </p:custDataLst>
          </p:nvPr>
        </p:nvSpPr>
        <p:spPr bwMode="gray">
          <a:xfrm>
            <a:off x="5794375" y="2433638"/>
            <a:ext cx="30797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5B3D7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4BE46EA2-D8CD-4FB8-92E7-68BA11DC2DC5}" type="datetime'''''''''6''%'''''''''''''''''''''''">
              <a:rPr lang="ru-RU" altLang="en-US" sz="1400"/>
              <a:pPr/>
              <a:t>6%</a:t>
            </a:fld>
            <a:endParaRPr lang="ru-RU" sz="140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71" name="Rectangle 10"/>
          <p:cNvSpPr>
            <a:spLocks noGrp="1" noChangeArrowheads="1"/>
          </p:cNvSpPr>
          <p:nvPr>
            <p:custDataLst>
              <p:tags r:id="rId23"/>
            </p:custDataLst>
          </p:nvPr>
        </p:nvSpPr>
        <p:spPr bwMode="gray">
          <a:xfrm>
            <a:off x="5581650" y="3214688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65AA5905-1090-40A4-9344-9EB957B90A7A}" type="datetime'''''''''''1''''''''''''''''''''''''''5%'''''''''''''''''''''''">
              <a:rPr lang="ru-RU" altLang="en-US" sz="1400"/>
              <a:pPr/>
              <a:t>15%</a:t>
            </a:fld>
            <a:endParaRPr lang="ru-RU" sz="140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72" name="Rectangle 10"/>
          <p:cNvSpPr>
            <a:spLocks noGrp="1" noChangeArrowheads="1"/>
          </p:cNvSpPr>
          <p:nvPr>
            <p:custDataLst>
              <p:tags r:id="rId24"/>
            </p:custDataLst>
          </p:nvPr>
        </p:nvSpPr>
        <p:spPr bwMode="gray">
          <a:xfrm>
            <a:off x="6216650" y="4192588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9EC47434-B68E-4BFE-9452-6FCB5DDBC159}" type="datetime'''''''''''''''''''1''''''''''''''''''''''''''''''''6%'">
              <a:rPr lang="ru-RU" altLang="en-US" sz="1400"/>
              <a:pPr/>
              <a:t>16%</a:t>
            </a:fld>
            <a:endParaRPr lang="ru-RU" sz="140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73" name="Rectangle 10"/>
          <p:cNvSpPr>
            <a:spLocks noGrp="1" noChangeArrowheads="1"/>
          </p:cNvSpPr>
          <p:nvPr>
            <p:custDataLst>
              <p:tags r:id="rId25"/>
            </p:custDataLst>
          </p:nvPr>
        </p:nvSpPr>
        <p:spPr bwMode="gray">
          <a:xfrm>
            <a:off x="7496175" y="4122738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498390F2-88D8-49A5-B327-9C6A28F2973C}" type="datetime'''''''''''''''''1''''9''''''''''%'''">
              <a:rPr lang="ru-RU" altLang="en-US" sz="1400"/>
              <a:pPr/>
              <a:t>19%</a:t>
            </a:fld>
            <a:endParaRPr lang="ru-RU" sz="140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74" name="Rectangle 10"/>
          <p:cNvSpPr>
            <a:spLocks noGrp="1" noChangeArrowheads="1"/>
          </p:cNvSpPr>
          <p:nvPr>
            <p:custDataLst>
              <p:tags r:id="rId26"/>
            </p:custDataLst>
          </p:nvPr>
        </p:nvSpPr>
        <p:spPr bwMode="gray">
          <a:xfrm>
            <a:off x="7816850" y="2430463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6767E298-8A2D-4477-96D2-1CD3CD204487}" type="datetime'''''''''''''3''''''''1''''''''''''''''''''''''%'''''''''''''">
              <a:rPr lang="ru-RU" altLang="en-US" sz="1400"/>
              <a:pPr/>
              <a:t>31%</a:t>
            </a:fld>
            <a:endParaRPr lang="ru-RU" sz="140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75" name="Прямоугольник 74"/>
          <p:cNvSpPr/>
          <p:nvPr>
            <p:custDataLst>
              <p:tags r:id="rId27"/>
            </p:custDataLst>
          </p:nvPr>
        </p:nvSpPr>
        <p:spPr bwMode="auto">
          <a:xfrm>
            <a:off x="5181600" y="6242050"/>
            <a:ext cx="214313" cy="160338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76" name="Прямоугольник 75"/>
          <p:cNvSpPr/>
          <p:nvPr>
            <p:custDataLst>
              <p:tags r:id="rId28"/>
            </p:custDataLst>
          </p:nvPr>
        </p:nvSpPr>
        <p:spPr bwMode="auto">
          <a:xfrm>
            <a:off x="5181600" y="6008688"/>
            <a:ext cx="214313" cy="160338"/>
          </a:xfrm>
          <a:prstGeom prst="rect">
            <a:avLst/>
          </a:prstGeom>
          <a:solidFill>
            <a:srgbClr val="95B3D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77" name="Прямоугольник 76"/>
          <p:cNvSpPr/>
          <p:nvPr>
            <p:custDataLst>
              <p:tags r:id="rId29"/>
            </p:custDataLst>
          </p:nvPr>
        </p:nvSpPr>
        <p:spPr bwMode="auto">
          <a:xfrm>
            <a:off x="5181600" y="5592763"/>
            <a:ext cx="214313" cy="160338"/>
          </a:xfrm>
          <a:prstGeom prst="rect">
            <a:avLst/>
          </a:prstGeom>
          <a:solidFill>
            <a:srgbClr val="D2E0E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78" name="Прямоугольник 77"/>
          <p:cNvSpPr/>
          <p:nvPr>
            <p:custDataLst>
              <p:tags r:id="rId30"/>
            </p:custDataLst>
          </p:nvPr>
        </p:nvSpPr>
        <p:spPr bwMode="auto">
          <a:xfrm>
            <a:off x="5181600" y="5359400"/>
            <a:ext cx="214313" cy="160338"/>
          </a:xfrm>
          <a:prstGeom prst="rect">
            <a:avLst/>
          </a:prstGeom>
          <a:solidFill>
            <a:srgbClr val="B2B2B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79" name="Прямоугольник 78"/>
          <p:cNvSpPr/>
          <p:nvPr>
            <p:custDataLst>
              <p:tags r:id="rId31"/>
            </p:custDataLst>
          </p:nvPr>
        </p:nvSpPr>
        <p:spPr bwMode="auto">
          <a:xfrm>
            <a:off x="5181600" y="5126038"/>
            <a:ext cx="214313" cy="160338"/>
          </a:xfrm>
          <a:prstGeom prst="rect">
            <a:avLst/>
          </a:prstGeom>
          <a:solidFill>
            <a:srgbClr val="E2E2E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80" name="Прямоугольник 79"/>
          <p:cNvSpPr/>
          <p:nvPr>
            <p:custDataLst>
              <p:tags r:id="rId32"/>
            </p:custDataLst>
          </p:nvPr>
        </p:nvSpPr>
        <p:spPr bwMode="auto">
          <a:xfrm>
            <a:off x="5181600" y="4892675"/>
            <a:ext cx="214313" cy="160338"/>
          </a:xfrm>
          <a:prstGeom prst="rect">
            <a:avLst/>
          </a:prstGeom>
          <a:solidFill>
            <a:srgbClr val="F2F2F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81" name="Rectangle 10"/>
          <p:cNvSpPr>
            <a:spLocks noGrp="1" noChangeArrowheads="1"/>
          </p:cNvSpPr>
          <p:nvPr>
            <p:custDataLst>
              <p:tags r:id="rId33"/>
            </p:custDataLst>
          </p:nvPr>
        </p:nvSpPr>
        <p:spPr bwMode="auto">
          <a:xfrm>
            <a:off x="5446713" y="6237288"/>
            <a:ext cx="48260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Другое</a:t>
            </a:r>
          </a:p>
        </p:txBody>
      </p:sp>
      <p:sp>
        <p:nvSpPr>
          <p:cNvPr id="82" name="Rectangle 10"/>
          <p:cNvSpPr>
            <a:spLocks noGrp="1" noChangeArrowheads="1"/>
          </p:cNvSpPr>
          <p:nvPr>
            <p:custDataLst>
              <p:tags r:id="rId34"/>
            </p:custDataLst>
          </p:nvPr>
        </p:nvSpPr>
        <p:spPr bwMode="auto">
          <a:xfrm>
            <a:off x="5446713" y="6003925"/>
            <a:ext cx="2151063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У нас нет такой деятельности </a:t>
            </a:r>
          </a:p>
        </p:txBody>
      </p:sp>
      <p:sp>
        <p:nvSpPr>
          <p:cNvPr id="83" name="Rectangle 10"/>
          <p:cNvSpPr>
            <a:spLocks noGrp="1" noChangeArrowheads="1"/>
          </p:cNvSpPr>
          <p:nvPr>
            <p:custDataLst>
              <p:tags r:id="rId35"/>
            </p:custDataLst>
          </p:nvPr>
        </p:nvSpPr>
        <p:spPr bwMode="auto">
          <a:xfrm>
            <a:off x="5446713" y="5588000"/>
            <a:ext cx="4311650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Мы покрываем расходы  из прибыли, получаемой от прочих </a:t>
            </a:r>
          </a:p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активов</a:t>
            </a:r>
          </a:p>
        </p:txBody>
      </p:sp>
      <p:sp>
        <p:nvSpPr>
          <p:cNvPr id="84" name="Rectangle 10"/>
          <p:cNvSpPr>
            <a:spLocks noGrp="1" noChangeArrowheads="1"/>
          </p:cNvSpPr>
          <p:nvPr>
            <p:custDataLst>
              <p:tags r:id="rId36"/>
            </p:custDataLst>
          </p:nvPr>
        </p:nvSpPr>
        <p:spPr bwMode="auto">
          <a:xfrm>
            <a:off x="5446713" y="5354638"/>
            <a:ext cx="356870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Компенсируем за счёт профильной деятельности </a:t>
            </a:r>
          </a:p>
        </p:txBody>
      </p:sp>
      <p:sp>
        <p:nvSpPr>
          <p:cNvPr id="85" name="Rectangle 10"/>
          <p:cNvSpPr>
            <a:spLocks noGrp="1" noChangeArrowheads="1"/>
          </p:cNvSpPr>
          <p:nvPr>
            <p:custDataLst>
              <p:tags r:id="rId37"/>
            </p:custDataLst>
          </p:nvPr>
        </p:nvSpPr>
        <p:spPr bwMode="auto">
          <a:xfrm>
            <a:off x="5446713" y="5121275"/>
            <a:ext cx="2913063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Через государственный контракт</a:t>
            </a:r>
            <a:r>
              <a:rPr lang="en-US" sz="1200" b="0" dirty="0" smtClean="0">
                <a:latin typeface="+mn-lt"/>
                <a:ea typeface="Tahoma"/>
                <a:cs typeface="Tahoma"/>
                <a:sym typeface="+mn-lt"/>
              </a:rPr>
              <a:t>/</a:t>
            </a: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бюджет</a:t>
            </a:r>
          </a:p>
        </p:txBody>
      </p:sp>
      <p:sp>
        <p:nvSpPr>
          <p:cNvPr id="86" name="Rectangle 10"/>
          <p:cNvSpPr>
            <a:spLocks noGrp="1" noChangeArrowheads="1"/>
          </p:cNvSpPr>
          <p:nvPr>
            <p:custDataLst>
              <p:tags r:id="rId38"/>
            </p:custDataLst>
          </p:nvPr>
        </p:nvSpPr>
        <p:spPr bwMode="auto">
          <a:xfrm>
            <a:off x="5446713" y="4887913"/>
            <a:ext cx="30829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en-US" sz="1200" b="0" dirty="0" smtClean="0">
                <a:latin typeface="+mn-lt"/>
                <a:ea typeface="Tahoma"/>
                <a:cs typeface="Tahoma"/>
                <a:sym typeface="+mn-lt"/>
              </a:rPr>
              <a:t>Через специальные субсидии или по смете</a:t>
            </a:r>
            <a:endParaRPr lang="ru-RU" sz="12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65623" y="1093632"/>
            <a:ext cx="57563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Структура </a:t>
            </a:r>
            <a:r>
              <a:rPr lang="ru-RU" sz="1600" dirty="0" smtClean="0"/>
              <a:t>финансирования проектов, </a:t>
            </a:r>
            <a:r>
              <a:rPr lang="ru-RU" sz="1600" dirty="0"/>
              <a:t>не </a:t>
            </a:r>
            <a:r>
              <a:rPr lang="ru-RU" sz="1600" dirty="0" smtClean="0"/>
              <a:t>подразумевающих </a:t>
            </a:r>
            <a:r>
              <a:rPr lang="ru-RU" sz="1600" dirty="0"/>
              <a:t>«прямого заработка»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99699" y="1093632"/>
            <a:ext cx="4953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dirty="0" smtClean="0"/>
              <a:t>Требования кураторов к прибыльности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537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Object 6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7778302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27" name="think-cell Slide" r:id="rId25" imgW="270" imgH="270" progId="TCLayout.ActiveDocument.1">
                  <p:embed/>
                </p:oleObj>
              </mc:Choice>
              <mc:Fallback>
                <p:oleObj name="think-cell Slide" r:id="rId2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89000" fontAlgn="base">
              <a:spcBef>
                <a:spcPct val="0"/>
              </a:spcBef>
              <a:spcAft>
                <a:spcPct val="0"/>
              </a:spcAft>
            </a:pPr>
            <a:endParaRPr kumimoji="0" lang="ru-RU" sz="1400" u="none" strike="noStrike" cap="none" normalizeH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Tahoma" panose="020B0604030504040204" pitchFamily="34" charset="0"/>
              <a:cs typeface="Tahoma" panose="020B060403050404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dirty="0" smtClean="0"/>
              <a:t>Основная причина, повлиявшая на деятельность специализированных организаций при осуществлении планов, недостаточность финансирования и поддержки кураторов</a:t>
            </a:r>
            <a:endParaRPr lang="ru-RU" sz="2200" dirty="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619268" y="2116183"/>
            <a:ext cx="1052777" cy="40930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graphicFrame>
        <p:nvGraphicFramePr>
          <p:cNvPr id="6" name="Объект 5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851515213"/>
              </p:ext>
            </p:extLst>
          </p:nvPr>
        </p:nvGraphicFramePr>
        <p:xfrm>
          <a:off x="342900" y="1904999"/>
          <a:ext cx="4676812" cy="273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28" name="Диаграмма" r:id="rId27" imgW="4676812" imgH="2733750" progId="MSGraph.Chart.8">
                  <p:embed followColorScheme="full"/>
                </p:oleObj>
              </mc:Choice>
              <mc:Fallback>
                <p:oleObj name="Диаграмма" r:id="rId27" imgW="4676812" imgH="273375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342900" y="1904999"/>
                        <a:ext cx="4676812" cy="273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0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auto">
          <a:xfrm flipV="1">
            <a:off x="4437063" y="4627563"/>
            <a:ext cx="212725" cy="2038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eaVert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C01C9163-7B71-4168-930D-C803FD1100FD}" type="datetime'Ош''''и''''''''''бки в ''п''''л''а''ни''''''''ро''ван''и''и'">
              <a:rPr lang="ru-RU" altLang="en-US" sz="1400" b="0"/>
              <a:pPr algn="r">
                <a:spcBef>
                  <a:spcPct val="0"/>
                </a:spcBef>
              </a:pPr>
              <a:t>Ошибки в планировании</a:t>
            </a:fld>
            <a:endParaRPr lang="ru-RU" sz="1400" b="0" dirty="0" smtClean="0">
              <a:latin typeface="+mn-lt"/>
              <a:sym typeface="+mn-lt"/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auto">
          <a:xfrm flipV="1">
            <a:off x="731838" y="4627563"/>
            <a:ext cx="212725" cy="1404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eaVert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r>
              <a:rPr lang="ru-RU" altLang="en-US" sz="1400" b="0" dirty="0" smtClean="0"/>
              <a:t>Финансирование</a:t>
            </a:r>
            <a:endParaRPr lang="ru-RU" sz="1400" b="0" dirty="0" smtClean="0">
              <a:latin typeface="+mn-lt"/>
              <a:sym typeface="+mn-lt"/>
            </a:endParaRPr>
          </a:p>
        </p:txBody>
      </p:sp>
      <p:sp>
        <p:nvSpPr>
          <p:cNvPr id="12" name="Rectangle 10"/>
          <p:cNvSpPr>
            <a:spLocks noGrp="1" noChangeArrowheads="1"/>
          </p:cNvSpPr>
          <p:nvPr>
            <p:custDataLst>
              <p:tags r:id="rId7"/>
            </p:custDataLst>
          </p:nvPr>
        </p:nvSpPr>
        <p:spPr bwMode="auto">
          <a:xfrm flipV="1">
            <a:off x="1474788" y="4627562"/>
            <a:ext cx="212725" cy="191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eaVert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r>
              <a:rPr lang="ru-RU" altLang="en-US" sz="1400" b="0" dirty="0" smtClean="0"/>
              <a:t>Непрофильная деят-ть</a:t>
            </a:r>
            <a:endParaRPr lang="ru-RU" sz="1400" b="0" dirty="0" smtClean="0">
              <a:latin typeface="+mn-lt"/>
              <a:sym typeface="+mn-lt"/>
            </a:endParaRPr>
          </a:p>
        </p:txBody>
      </p:sp>
      <p:sp>
        <p:nvSpPr>
          <p:cNvPr id="10" name="Rectangle 10"/>
          <p:cNvSpPr>
            <a:spLocks noGrp="1" noChangeArrowheads="1"/>
          </p:cNvSpPr>
          <p:nvPr>
            <p:custDataLst>
              <p:tags r:id="rId8"/>
            </p:custDataLst>
          </p:nvPr>
        </p:nvSpPr>
        <p:spPr bwMode="auto">
          <a:xfrm flipV="1">
            <a:off x="2955925" y="4627563"/>
            <a:ext cx="212725" cy="2155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eaVert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BAEAA33E-E5C6-4C4F-BFF6-F5DA3EA6F47A}" type="datetime'''''Р''е''ш''ит''''''''''ель''н''''ос''''ть'' к''уратор''о''в'">
              <a:rPr lang="ru-RU" altLang="en-US" sz="1400" b="0"/>
              <a:pPr algn="r">
                <a:spcBef>
                  <a:spcPct val="0"/>
                </a:spcBef>
              </a:pPr>
              <a:t>Решительность кураторов</a:t>
            </a:fld>
            <a:endParaRPr lang="ru-RU" sz="1400" b="0" dirty="0" smtClean="0">
              <a:latin typeface="+mn-lt"/>
              <a:sym typeface="+mn-lt"/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>
            <p:custDataLst>
              <p:tags r:id="rId9"/>
            </p:custDataLst>
          </p:nvPr>
        </p:nvSpPr>
        <p:spPr bwMode="auto">
          <a:xfrm flipV="1">
            <a:off x="3694113" y="4627563"/>
            <a:ext cx="212725" cy="1878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eaVert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4FF8CACA-8EE8-45B7-8FA9-6824C9463862}" type="datetime'''Эк''оно''м''''''и''чески''''й'''' к''''р''''''''и''зи''с'">
              <a:rPr lang="ru-RU" altLang="en-US" sz="1400" b="0"/>
              <a:pPr algn="r">
                <a:spcBef>
                  <a:spcPct val="0"/>
                </a:spcBef>
              </a:pPr>
              <a:t>Экономический кризис</a:t>
            </a:fld>
            <a:endParaRPr lang="ru-RU" sz="1400" b="0" dirty="0" smtClean="0">
              <a:latin typeface="+mn-lt"/>
              <a:sym typeface="+mn-lt"/>
            </a:endParaRPr>
          </a:p>
        </p:txBody>
      </p:sp>
      <p:sp>
        <p:nvSpPr>
          <p:cNvPr id="14" name="Rectangle 10"/>
          <p:cNvSpPr>
            <a:spLocks noGrp="1" noChangeArrowheads="1"/>
          </p:cNvSpPr>
          <p:nvPr>
            <p:custDataLst>
              <p:tags r:id="rId10"/>
            </p:custDataLst>
          </p:nvPr>
        </p:nvSpPr>
        <p:spPr bwMode="auto">
          <a:xfrm flipV="1">
            <a:off x="2217738" y="4627562"/>
            <a:ext cx="212725" cy="1895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eaVert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r>
              <a:rPr lang="ru-RU" altLang="en-US" sz="1400" b="0" dirty="0" smtClean="0"/>
              <a:t>Геоположение региона</a:t>
            </a:r>
            <a:endParaRPr lang="ru-RU" sz="1400" b="0" dirty="0" smtClean="0">
              <a:latin typeface="+mn-lt"/>
              <a:sym typeface="+mn-lt"/>
            </a:endParaRPr>
          </a:p>
        </p:txBody>
      </p:sp>
      <p:graphicFrame>
        <p:nvGraphicFramePr>
          <p:cNvPr id="23" name="Объект 22"/>
          <p:cNvGraphicFramePr>
            <a:graphicFrameLocks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3434444599"/>
              </p:ext>
            </p:extLst>
          </p:nvPr>
        </p:nvGraphicFramePr>
        <p:xfrm>
          <a:off x="5867399" y="1866899"/>
          <a:ext cx="3209990" cy="3210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29" name="Диаграмма" r:id="rId29" imgW="3209990" imgH="3210030" progId="MSGraph.Chart.8">
                  <p:embed followColorScheme="full"/>
                </p:oleObj>
              </mc:Choice>
              <mc:Fallback>
                <p:oleObj name="Диаграмма" r:id="rId29" imgW="3209990" imgH="321003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5867399" y="1866899"/>
                        <a:ext cx="3209990" cy="32100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10"/>
          <p:cNvSpPr>
            <a:spLocks noGrp="1" noChangeArrowheads="1"/>
          </p:cNvSpPr>
          <p:nvPr>
            <p:custDataLst>
              <p:tags r:id="rId12"/>
            </p:custDataLst>
          </p:nvPr>
        </p:nvSpPr>
        <p:spPr bwMode="gray">
          <a:xfrm>
            <a:off x="6421438" y="2420938"/>
            <a:ext cx="30797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72323F1D-07BF-4404-9A36-D6546C358E6B}" type="datetime'''''''''''''''''''''8''''''''''''''''''''%'">
              <a:rPr lang="ru-RU" altLang="en-US" sz="1400"/>
              <a:pPr/>
              <a:t>8%</a:t>
            </a:fld>
            <a:endParaRPr lang="ru-RU" sz="140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24" name="Rectangle 10"/>
          <p:cNvSpPr>
            <a:spLocks noGrp="1" noChangeArrowheads="1"/>
          </p:cNvSpPr>
          <p:nvPr>
            <p:custDataLst>
              <p:tags r:id="rId13"/>
            </p:custDataLst>
          </p:nvPr>
        </p:nvSpPr>
        <p:spPr bwMode="gray">
          <a:xfrm>
            <a:off x="6988175" y="2073275"/>
            <a:ext cx="30797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9923C739-D54A-405D-BCF3-D7A26B5E228D}" type="datetime'''''''''''''''''8''''''''''''''''''%'''''''">
              <a:rPr lang="ru-RU" altLang="en-US" sz="1400">
                <a:solidFill>
                  <a:schemeClr val="bg1"/>
                </a:solidFill>
              </a:rPr>
              <a:pPr/>
              <a:t>8%</a:t>
            </a:fld>
            <a:endParaRPr lang="ru-RU" sz="1400" dirty="0" smtClean="0">
              <a:solidFill>
                <a:schemeClr val="bg1"/>
              </a:solidFill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26" name="Rectangle 10"/>
          <p:cNvSpPr>
            <a:spLocks noGrp="1" noChangeArrowheads="1"/>
          </p:cNvSpPr>
          <p:nvPr>
            <p:custDataLst>
              <p:tags r:id="rId14"/>
            </p:custDataLst>
          </p:nvPr>
        </p:nvSpPr>
        <p:spPr bwMode="gray">
          <a:xfrm>
            <a:off x="6245225" y="4090988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CB3026D0-C698-48E0-883C-E28EF558D527}" type="datetime'''''''37''''''''''''%'''''''''">
              <a:rPr lang="ru-RU" altLang="en-US" sz="1400"/>
              <a:pPr/>
              <a:t>37%</a:t>
            </a:fld>
            <a:endParaRPr lang="ru-RU" sz="140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27" name="Rectangle 10"/>
          <p:cNvSpPr>
            <a:spLocks noGrp="1" noChangeArrowheads="1"/>
          </p:cNvSpPr>
          <p:nvPr>
            <p:custDataLst>
              <p:tags r:id="rId15"/>
            </p:custDataLst>
          </p:nvPr>
        </p:nvSpPr>
        <p:spPr bwMode="gray">
          <a:xfrm>
            <a:off x="8543925" y="3222625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73544405-B951-43FD-980B-963C2A3905D6}" type="datetime'''4''''''''''7''''''''''''''''''''''''''%'''''">
              <a:rPr lang="ru-RU" altLang="en-US" sz="1400">
                <a:solidFill>
                  <a:schemeClr val="bg1"/>
                </a:solidFill>
              </a:rPr>
              <a:pPr/>
              <a:t>47%</a:t>
            </a:fld>
            <a:endParaRPr lang="ru-RU" sz="1400" dirty="0" smtClean="0">
              <a:solidFill>
                <a:schemeClr val="bg1"/>
              </a:solidFill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31" name="Прямоугольник 30"/>
          <p:cNvSpPr/>
          <p:nvPr>
            <p:custDataLst>
              <p:tags r:id="rId16"/>
            </p:custDataLst>
          </p:nvPr>
        </p:nvSpPr>
        <p:spPr bwMode="auto">
          <a:xfrm>
            <a:off x="6827838" y="5859463"/>
            <a:ext cx="214313" cy="160338"/>
          </a:xfrm>
          <a:prstGeom prst="rect">
            <a:avLst/>
          </a:prstGeom>
          <a:solidFill>
            <a:srgbClr val="95B3D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29" name="Прямоугольник 28"/>
          <p:cNvSpPr/>
          <p:nvPr>
            <p:custDataLst>
              <p:tags r:id="rId17"/>
            </p:custDataLst>
          </p:nvPr>
        </p:nvSpPr>
        <p:spPr bwMode="auto">
          <a:xfrm>
            <a:off x="6827838" y="5392738"/>
            <a:ext cx="214313" cy="160338"/>
          </a:xfrm>
          <a:prstGeom prst="rect">
            <a:avLst/>
          </a:prstGeom>
          <a:solidFill>
            <a:srgbClr val="B2B2B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30" name="Прямоугольник 29"/>
          <p:cNvSpPr/>
          <p:nvPr>
            <p:custDataLst>
              <p:tags r:id="rId18"/>
            </p:custDataLst>
          </p:nvPr>
        </p:nvSpPr>
        <p:spPr bwMode="auto">
          <a:xfrm>
            <a:off x="6827838" y="5626100"/>
            <a:ext cx="214313" cy="160338"/>
          </a:xfrm>
          <a:prstGeom prst="rect">
            <a:avLst/>
          </a:prstGeom>
          <a:solidFill>
            <a:srgbClr val="D2E0E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28" name="Прямоугольник 27"/>
          <p:cNvSpPr/>
          <p:nvPr>
            <p:custDataLst>
              <p:tags r:id="rId19"/>
            </p:custDataLst>
          </p:nvPr>
        </p:nvSpPr>
        <p:spPr bwMode="auto">
          <a:xfrm>
            <a:off x="6827838" y="6092825"/>
            <a:ext cx="214313" cy="160338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33" name="Rectangle 10"/>
          <p:cNvSpPr>
            <a:spLocks noGrp="1" noChangeArrowheads="1"/>
          </p:cNvSpPr>
          <p:nvPr>
            <p:custDataLst>
              <p:tags r:id="rId20"/>
            </p:custDataLst>
          </p:nvPr>
        </p:nvSpPr>
        <p:spPr bwMode="auto">
          <a:xfrm>
            <a:off x="7092950" y="5854700"/>
            <a:ext cx="121285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>
                <a:latin typeface="+mn-lt"/>
                <a:ea typeface="Tahoma"/>
                <a:cs typeface="Tahoma"/>
                <a:sym typeface="+mn-lt"/>
              </a:rPr>
              <a:t>П</a:t>
            </a: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рактически нет </a:t>
            </a:r>
          </a:p>
        </p:txBody>
      </p:sp>
      <p:sp>
        <p:nvSpPr>
          <p:cNvPr id="32" name="Rectangle 10"/>
          <p:cNvSpPr>
            <a:spLocks noGrp="1" noChangeArrowheads="1"/>
          </p:cNvSpPr>
          <p:nvPr>
            <p:custDataLst>
              <p:tags r:id="rId21"/>
            </p:custDataLst>
          </p:nvPr>
        </p:nvSpPr>
        <p:spPr bwMode="auto">
          <a:xfrm>
            <a:off x="7092950" y="6088063"/>
            <a:ext cx="6318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Не знаю </a:t>
            </a:r>
          </a:p>
        </p:txBody>
      </p:sp>
      <p:sp>
        <p:nvSpPr>
          <p:cNvPr id="34" name="Rectangle 10"/>
          <p:cNvSpPr>
            <a:spLocks noGrp="1" noChangeArrowheads="1"/>
          </p:cNvSpPr>
          <p:nvPr>
            <p:custDataLst>
              <p:tags r:id="rId22"/>
            </p:custDataLst>
          </p:nvPr>
        </p:nvSpPr>
        <p:spPr bwMode="auto">
          <a:xfrm>
            <a:off x="7092950" y="5621338"/>
            <a:ext cx="111760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Незначительно </a:t>
            </a:r>
          </a:p>
        </p:txBody>
      </p:sp>
      <p:sp>
        <p:nvSpPr>
          <p:cNvPr id="35" name="Rectangle 10"/>
          <p:cNvSpPr>
            <a:spLocks noGrp="1" noChangeArrowheads="1"/>
          </p:cNvSpPr>
          <p:nvPr>
            <p:custDataLst>
              <p:tags r:id="rId23"/>
            </p:custDataLst>
          </p:nvPr>
        </p:nvSpPr>
        <p:spPr bwMode="auto">
          <a:xfrm>
            <a:off x="7092950" y="5387975"/>
            <a:ext cx="1157288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Да, значительно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42900" y="1244072"/>
            <a:ext cx="4542609" cy="615553"/>
          </a:xfrm>
          <a:prstGeom prst="rect">
            <a:avLst/>
          </a:prstGeom>
        </p:spPr>
        <p:txBody>
          <a:bodyPr wrap="square" lIns="91440" tIns="91440" rIns="91440" bIns="91440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+mj-lt"/>
                <a:cs typeface="Tahoma" pitchFamily="34" charset="0"/>
              </a:rPr>
              <a:t>Основные проблемы, 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+mj-lt"/>
                <a:cs typeface="Tahoma" pitchFamily="34" charset="0"/>
              </a:rPr>
              <a:t>повлиявшие на реализацию планов (кол-во ответов)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473847" y="1204385"/>
            <a:ext cx="4149124" cy="615553"/>
          </a:xfrm>
          <a:prstGeom prst="rect">
            <a:avLst/>
          </a:prstGeom>
        </p:spPr>
        <p:txBody>
          <a:bodyPr wrap="square" lIns="91440" tIns="91440" rIns="91440" bIns="91440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+mj-lt"/>
                <a:cs typeface="Tahoma" pitchFamily="34" charset="0"/>
              </a:rPr>
              <a:t>Взаимодействие с федеральными институтами развития – улучшилось или нет?</a:t>
            </a:r>
          </a:p>
        </p:txBody>
      </p:sp>
    </p:spTree>
    <p:extLst>
      <p:ext uri="{BB962C8B-B14F-4D97-AF65-F5344CB8AC3E}">
        <p14:creationId xmlns:p14="http://schemas.microsoft.com/office/powerpoint/2010/main" val="383033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Object 6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8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Барьеры и точки </a:t>
            </a:r>
            <a:r>
              <a:rPr lang="ru-RU" dirty="0" smtClean="0"/>
              <a:t>роста специализированных организаций по работе с инвесторами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888493"/>
              </p:ext>
            </p:extLst>
          </p:nvPr>
        </p:nvGraphicFramePr>
        <p:xfrm>
          <a:off x="471221" y="1213740"/>
          <a:ext cx="9186584" cy="5489030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4593292"/>
                <a:gridCol w="4593292"/>
              </a:tblGrid>
              <a:tr h="336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Точки </a:t>
                      </a:r>
                      <a:r>
                        <a:rPr lang="ru-RU" sz="1600" b="1" dirty="0" smtClean="0">
                          <a:effectLst/>
                        </a:rPr>
                        <a:t>роста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44" marR="55544" marT="0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Барьеры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44" marR="55544" marT="0" marB="0">
                    <a:solidFill>
                      <a:schemeClr val="tx2"/>
                    </a:solidFill>
                  </a:tcPr>
                </a:tc>
              </a:tr>
              <a:tr h="442874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</a:rPr>
                        <a:t>Выстраивание взаимоотношений с федеральными структурами</a:t>
                      </a:r>
                      <a:endParaRPr lang="ru-RU" sz="1050" b="0" dirty="0">
                        <a:effectLst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400" b="0" dirty="0" smtClean="0">
                          <a:effectLst/>
                        </a:rPr>
                        <a:t>Проактивный поиск инвесторов</a:t>
                      </a:r>
                      <a:endParaRPr lang="ru-RU" sz="1050" b="0" dirty="0" smtClean="0">
                        <a:effectLst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400" b="0" dirty="0" smtClean="0">
                          <a:effectLst/>
                        </a:rPr>
                        <a:t>Система</a:t>
                      </a:r>
                      <a:r>
                        <a:rPr lang="ru-RU" sz="1400" b="0" baseline="0" dirty="0" smtClean="0">
                          <a:effectLst/>
                        </a:rPr>
                        <a:t> взаимодействия с </a:t>
                      </a:r>
                      <a:r>
                        <a:rPr lang="ru-RU" sz="1400" b="0" dirty="0" smtClean="0">
                          <a:effectLst/>
                        </a:rPr>
                        <a:t>муниципалитетами</a:t>
                      </a:r>
                      <a:endParaRPr lang="ru-RU" sz="1050" b="0" dirty="0" smtClean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 smtClean="0">
                          <a:effectLst/>
                        </a:rPr>
                        <a:t>Поддержка </a:t>
                      </a:r>
                      <a:r>
                        <a:rPr lang="ru-RU" sz="1400" b="0" dirty="0">
                          <a:effectLst/>
                        </a:rPr>
                        <a:t>(фокус) на </a:t>
                      </a:r>
                      <a:r>
                        <a:rPr lang="ru-RU" sz="1400" b="0" dirty="0" smtClean="0">
                          <a:effectLst/>
                        </a:rPr>
                        <a:t>местный</a:t>
                      </a:r>
                      <a:r>
                        <a:rPr lang="en-US" sz="1400" b="0" dirty="0" smtClean="0">
                          <a:effectLst/>
                        </a:rPr>
                        <a:t>/</a:t>
                      </a:r>
                      <a:r>
                        <a:rPr lang="ru-RU" sz="1400" b="0" dirty="0" smtClean="0">
                          <a:effectLst/>
                        </a:rPr>
                        <a:t>растущий </a:t>
                      </a:r>
                      <a:r>
                        <a:rPr lang="ru-RU" sz="1400" b="0" dirty="0">
                          <a:effectLst/>
                        </a:rPr>
                        <a:t>сегмент МСП</a:t>
                      </a:r>
                      <a:endParaRPr lang="ru-RU" sz="1050" b="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</a:rPr>
                        <a:t>Компетенции сотрудников</a:t>
                      </a:r>
                      <a:endParaRPr lang="ru-RU" sz="1050" b="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b="0" dirty="0" smtClean="0">
                          <a:effectLst/>
                        </a:rPr>
                        <a:t>Продвижение</a:t>
                      </a:r>
                      <a:r>
                        <a:rPr lang="en-US" sz="1400" b="0" dirty="0">
                          <a:effectLst/>
                        </a:rPr>
                        <a:t>, PR</a:t>
                      </a:r>
                      <a:r>
                        <a:rPr lang="ru-RU" sz="1400" b="0" dirty="0">
                          <a:effectLst/>
                        </a:rPr>
                        <a:t>,  </a:t>
                      </a:r>
                      <a:r>
                        <a:rPr lang="ru-RU" sz="1400" b="0" dirty="0" smtClean="0">
                          <a:effectLst/>
                        </a:rPr>
                        <a:t>маркетинг</a:t>
                      </a:r>
                      <a:endParaRPr lang="ru-RU" sz="1050" b="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 smtClean="0">
                          <a:effectLst/>
                        </a:rPr>
                        <a:t>Единый </a:t>
                      </a:r>
                      <a:r>
                        <a:rPr lang="ru-RU" sz="1400" b="0" dirty="0">
                          <a:effectLst/>
                        </a:rPr>
                        <a:t>федеральный реестр инвестиционных проектов</a:t>
                      </a:r>
                      <a:endParaRPr lang="ru-RU" sz="1050" b="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</a:rPr>
                        <a:t>Межрегиональное партнерство (при масштабировании бизнеса)</a:t>
                      </a:r>
                      <a:endParaRPr lang="ru-RU" sz="1050" b="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</a:rPr>
                        <a:t>Аналитика международная / эксперты (успешный опыт)</a:t>
                      </a:r>
                      <a:endParaRPr lang="ru-RU" sz="1050" b="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</a:rPr>
                        <a:t>Кадровое обеспечение инвестиционных проектов</a:t>
                      </a:r>
                      <a:endParaRPr lang="ru-RU" sz="1050" b="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</a:rPr>
                        <a:t>Синергия институтов развития</a:t>
                      </a:r>
                      <a:endParaRPr lang="ru-RU" sz="1050" b="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</a:rPr>
                        <a:t>Государственно-частное партнерство</a:t>
                      </a:r>
                      <a:endParaRPr lang="ru-RU" sz="1050" b="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</a:rPr>
                        <a:t>Вхождение в акционерный капитал компаний</a:t>
                      </a:r>
                      <a:endParaRPr lang="ru-RU" sz="1050" b="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</a:rPr>
                        <a:t>Расширение финансовых мер поддержки</a:t>
                      </a:r>
                      <a:endParaRPr lang="ru-RU" sz="1050" b="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 smtClean="0">
                          <a:effectLst/>
                        </a:rPr>
                        <a:t>Статус и</a:t>
                      </a:r>
                      <a:r>
                        <a:rPr lang="ru-RU" sz="1400" b="0" baseline="0" dirty="0" smtClean="0">
                          <a:effectLst/>
                        </a:rPr>
                        <a:t> и</a:t>
                      </a:r>
                      <a:r>
                        <a:rPr lang="ru-RU" sz="1400" b="0" dirty="0" smtClean="0">
                          <a:effectLst/>
                        </a:rPr>
                        <a:t>мидж</a:t>
                      </a:r>
                      <a:endParaRPr lang="ru-RU" sz="1050" b="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 smtClean="0">
                          <a:effectLst/>
                        </a:rPr>
                        <a:t>«</a:t>
                      </a:r>
                      <a:r>
                        <a:rPr lang="ru-RU" sz="1400" b="0" dirty="0">
                          <a:effectLst/>
                        </a:rPr>
                        <a:t>Зонтичный бренд» на уровне </a:t>
                      </a:r>
                      <a:r>
                        <a:rPr lang="ru-RU" sz="1400" b="0" dirty="0" smtClean="0">
                          <a:effectLst/>
                        </a:rPr>
                        <a:t>России</a:t>
                      </a:r>
                      <a:endParaRPr lang="ru-RU" sz="1050" b="0" dirty="0">
                        <a:effectLst/>
                      </a:endParaRPr>
                    </a:p>
                  </a:txBody>
                  <a:tcPr marL="55544" marR="55544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</a:rPr>
                        <a:t>Отсутствие статуса </a:t>
                      </a:r>
                      <a:r>
                        <a:rPr lang="ru-RU" sz="1400" b="0" dirty="0" smtClean="0">
                          <a:effectLst/>
                        </a:rPr>
                        <a:t>на </a:t>
                      </a:r>
                      <a:r>
                        <a:rPr lang="ru-RU" sz="1400" b="0" dirty="0">
                          <a:effectLst/>
                        </a:rPr>
                        <a:t>федеральном </a:t>
                      </a:r>
                      <a:r>
                        <a:rPr lang="ru-RU" sz="1400" b="0" dirty="0" smtClean="0">
                          <a:effectLst/>
                        </a:rPr>
                        <a:t>уровне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 smtClean="0">
                          <a:effectLst/>
                        </a:rPr>
                        <a:t>Перегрузка </a:t>
                      </a:r>
                      <a:r>
                        <a:rPr lang="ru-RU" sz="1400" b="0" dirty="0">
                          <a:effectLst/>
                        </a:rPr>
                        <a:t>функционалом, не относящимся к </a:t>
                      </a:r>
                      <a:r>
                        <a:rPr lang="ru-RU" sz="1400" b="0" dirty="0" smtClean="0">
                          <a:effectLst/>
                        </a:rPr>
                        <a:t>деятельности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Снижение избыточного контроля «извне»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 smtClean="0">
                          <a:effectLst/>
                        </a:rPr>
                        <a:t>Высокий </a:t>
                      </a:r>
                      <a:r>
                        <a:rPr lang="ru-RU" sz="1400" b="0" dirty="0">
                          <a:effectLst/>
                        </a:rPr>
                        <a:t>уровень административного давления</a:t>
                      </a:r>
                      <a:endParaRPr lang="ru-RU" sz="1050" b="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 smtClean="0">
                          <a:effectLst/>
                        </a:rPr>
                        <a:t>Не всегда активное участие кураторов в деятельности</a:t>
                      </a:r>
                      <a:endParaRPr lang="ru-RU" sz="1050" b="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</a:rPr>
                        <a:t>Отсутствие </a:t>
                      </a:r>
                      <a:r>
                        <a:rPr lang="ru-RU" sz="1400" b="0" dirty="0" smtClean="0">
                          <a:effectLst/>
                        </a:rPr>
                        <a:t>источников</a:t>
                      </a:r>
                      <a:r>
                        <a:rPr lang="ru-RU" sz="1400" b="0" baseline="0" dirty="0" smtClean="0">
                          <a:effectLst/>
                        </a:rPr>
                        <a:t> для</a:t>
                      </a:r>
                      <a:r>
                        <a:rPr lang="ru-RU" sz="1400" b="0" dirty="0" smtClean="0">
                          <a:effectLst/>
                        </a:rPr>
                        <a:t> </a:t>
                      </a:r>
                      <a:r>
                        <a:rPr lang="ru-RU" sz="1400" b="0" dirty="0">
                          <a:effectLst/>
                        </a:rPr>
                        <a:t>мотивации сотрудников, привлекающих финансирование</a:t>
                      </a:r>
                      <a:endParaRPr lang="ru-RU" sz="1050" b="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</a:rPr>
                        <a:t>Отсутствие тесных связей с федеральными </a:t>
                      </a:r>
                      <a:r>
                        <a:rPr lang="ru-RU" sz="1400" b="0" dirty="0" smtClean="0">
                          <a:effectLst/>
                        </a:rPr>
                        <a:t>институтами развития</a:t>
                      </a:r>
                      <a:endParaRPr lang="ru-RU" sz="1050" b="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</a:rPr>
                        <a:t>Нет единой упрощенной методологии формирования отчетности</a:t>
                      </a:r>
                      <a:endParaRPr lang="ru-RU" sz="1050" b="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dirty="0">
                          <a:effectLst/>
                        </a:rPr>
                        <a:t>Дублирование функций </a:t>
                      </a:r>
                      <a:r>
                        <a:rPr lang="ru-RU" sz="1400" b="0" dirty="0" smtClean="0">
                          <a:effectLst/>
                        </a:rPr>
                        <a:t>(органами власти, иными организациями)</a:t>
                      </a:r>
                      <a:endParaRPr lang="ru-RU" sz="1050" b="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Кадровый вопрос / финансирование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Вмешательство федеральных органов в деятельность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Отсутствие качественных подходящих инвестиционных площадок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44" marR="5554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1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/>
          <p:nvPr/>
        </p:nvSpPr>
        <p:spPr>
          <a:xfrm>
            <a:off x="0" y="2816005"/>
            <a:ext cx="9906000" cy="923330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 defTabSz="685800"/>
            <a:endParaRPr lang="ru-RU" kern="0" dirty="0" smtClean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685800"/>
            <a:r>
              <a:rPr lang="ru-RU" b="1" kern="0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ОСНОВНЫЕ </a:t>
            </a:r>
            <a:r>
              <a:rPr lang="ru-RU" b="1" kern="0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СТАТИСТИЧЕСКИЕ ПОКАЗАТЕЛИ</a:t>
            </a:r>
          </a:p>
          <a:p>
            <a:pPr algn="ctr" defTabSz="685800"/>
            <a:endParaRPr lang="en-US" kern="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69966" y="566057"/>
            <a:ext cx="9535885" cy="93181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17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78731826"/>
              </p:ext>
            </p:ext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492" name="think-cell Slide" r:id="rId26" imgW="360" imgH="360" progId="TCLayout.ActiveDocument.1">
                  <p:embed/>
                </p:oleObj>
              </mc:Choice>
              <mc:Fallback>
                <p:oleObj name="think-cell Slide" r:id="rId26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3"/>
            </p:custDataLst>
          </p:nvPr>
        </p:nvSpPr>
        <p:spPr bwMode="gray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srgbClr val="000000"/>
              </a:solidFill>
              <a:latin typeface="Arial" panose="020B0604020202020204" pitchFamily="34" charset="0"/>
              <a:sym typeface="+mn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5400" y="162000"/>
            <a:ext cx="9206219" cy="831600"/>
          </a:xfrm>
        </p:spPr>
        <p:txBody>
          <a:bodyPr/>
          <a:lstStyle/>
          <a:p>
            <a:r>
              <a:rPr lang="ru-RU" sz="2100" dirty="0"/>
              <a:t>Инвестиции в основной капитал в 2017 году </a:t>
            </a:r>
            <a:r>
              <a:rPr lang="ru-RU" sz="2100" dirty="0" smtClean="0"/>
              <a:t>по России составили </a:t>
            </a:r>
            <a:r>
              <a:rPr lang="ru-RU" sz="2100" dirty="0"/>
              <a:t>104,4 % к 2016 </a:t>
            </a:r>
            <a:r>
              <a:rPr lang="ru-RU" sz="2100" dirty="0" smtClean="0"/>
              <a:t>году</a:t>
            </a:r>
            <a:endParaRPr lang="en-US" sz="2100" dirty="0"/>
          </a:p>
        </p:txBody>
      </p:sp>
      <p:graphicFrame>
        <p:nvGraphicFramePr>
          <p:cNvPr id="47" name="Объект 46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29241407"/>
              </p:ext>
            </p:extLst>
          </p:nvPr>
        </p:nvGraphicFramePr>
        <p:xfrm>
          <a:off x="800100" y="2209799"/>
          <a:ext cx="7610455" cy="3495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493" name="Диаграмма" r:id="rId28" imgW="7610455" imgH="3495690" progId="MSGraph.Chart.8">
                  <p:embed followColorScheme="full"/>
                </p:oleObj>
              </mc:Choice>
              <mc:Fallback>
                <p:oleObj name="Диаграмма" r:id="rId28" imgW="7610455" imgH="349569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800100" y="2209799"/>
                        <a:ext cx="7610455" cy="34956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" name="Rectangle 10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gray">
          <a:xfrm>
            <a:off x="8388350" y="3017838"/>
            <a:ext cx="639763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FA123934-8E07-4473-9EDF-1107D60ED5FD}" type="datetime'''''''20''''''''''''''''''''''''''0,0''''''00'''">
              <a:rPr lang="ru-RU" altLang="en-US" sz="1400">
                <a:latin typeface="+mn-lt"/>
                <a:sym typeface="+mn-lt"/>
              </a:rPr>
              <a:pPr>
                <a:spcBef>
                  <a:spcPct val="0"/>
                </a:spcBef>
              </a:pPr>
              <a:t>200,000</a:t>
            </a:fld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38" name="Rectangle 10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gray">
          <a:xfrm>
            <a:off x="8388350" y="2446338"/>
            <a:ext cx="639763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985F5031-3F08-42EE-B988-2A78DD4FC6F2}" type="datetime'2''''5''''''''0,''''''''''''''''0''''''''0''''''''''0'''">
              <a:rPr lang="ru-RU" altLang="en-US" sz="1400">
                <a:latin typeface="+mn-lt"/>
                <a:sym typeface="+mn-lt"/>
              </a:rPr>
              <a:pPr>
                <a:spcBef>
                  <a:spcPct val="0"/>
                </a:spcBef>
              </a:pPr>
              <a:t>250,000</a:t>
            </a:fld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190" name="Rectangle 10"/>
          <p:cNvSpPr>
            <a:spLocks noGrp="1" noChangeArrowheads="1"/>
          </p:cNvSpPr>
          <p:nvPr>
            <p:custDataLst>
              <p:tags r:id="rId7"/>
            </p:custDataLst>
          </p:nvPr>
        </p:nvSpPr>
        <p:spPr bwMode="gray">
          <a:xfrm>
            <a:off x="8388350" y="4151313"/>
            <a:ext cx="639763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A1A03777-F31E-489B-A7F3-BB562C81CAA8}" type="datetime'1''0''''''''''''''0'''''''''''',''''''''''''''0''''''''0''''0'">
              <a:rPr lang="ru-RU" altLang="en-US" sz="1400">
                <a:latin typeface="+mn-lt"/>
                <a:sym typeface="+mn-lt"/>
              </a:rPr>
              <a:pPr>
                <a:spcBef>
                  <a:spcPct val="0"/>
                </a:spcBef>
              </a:pPr>
              <a:t>100,000</a:t>
            </a:fld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37" name="Rectangle 10"/>
          <p:cNvSpPr>
            <a:spLocks noGrp="1" noChangeArrowheads="1"/>
          </p:cNvSpPr>
          <p:nvPr>
            <p:custDataLst>
              <p:tags r:id="rId8"/>
            </p:custDataLst>
          </p:nvPr>
        </p:nvSpPr>
        <p:spPr bwMode="gray">
          <a:xfrm>
            <a:off x="8388350" y="3589338"/>
            <a:ext cx="639763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1330D15D-9260-44A2-9364-E87313734CED}" type="datetime'''''''''''1''5''''''''''''0'''''',''''''0''0''''''''''''''''0'">
              <a:rPr lang="ru-RU" altLang="en-US" sz="1400">
                <a:latin typeface="+mn-lt"/>
                <a:sym typeface="+mn-lt"/>
              </a:rPr>
              <a:pPr>
                <a:spcBef>
                  <a:spcPct val="0"/>
                </a:spcBef>
              </a:pPr>
              <a:t>150,000</a:t>
            </a:fld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36" name="Rectangle 10"/>
          <p:cNvSpPr>
            <a:spLocks noGrp="1" noChangeArrowheads="1"/>
          </p:cNvSpPr>
          <p:nvPr>
            <p:custDataLst>
              <p:tags r:id="rId9"/>
            </p:custDataLst>
          </p:nvPr>
        </p:nvSpPr>
        <p:spPr bwMode="gray">
          <a:xfrm>
            <a:off x="8388350" y="4722813"/>
            <a:ext cx="541338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757A92BA-DE31-4150-B4D5-29736229774F}" type="datetime'''5''''''''''''''''''''''0,0''''''''''''''''''''''0''0'''''">
              <a:rPr lang="ru-RU" altLang="en-US" sz="1400">
                <a:latin typeface="+mn-lt"/>
                <a:sym typeface="+mn-lt"/>
              </a:rPr>
              <a:pPr>
                <a:spcBef>
                  <a:spcPct val="0"/>
                </a:spcBef>
              </a:pPr>
              <a:t>50,000</a:t>
            </a:fld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188" name="Rectangle 10"/>
          <p:cNvSpPr>
            <a:spLocks noGrp="1" noChangeArrowheads="1"/>
          </p:cNvSpPr>
          <p:nvPr>
            <p:custDataLst>
              <p:tags r:id="rId10"/>
            </p:custDataLst>
          </p:nvPr>
        </p:nvSpPr>
        <p:spPr bwMode="gray">
          <a:xfrm>
            <a:off x="8388350" y="5294313"/>
            <a:ext cx="9842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6DF5F89A-1CBF-4456-9B2F-9ADD52050D73}" type="datetime'''''''''''''''''''''''''''''''''''''''''''0'''''">
              <a:rPr lang="ru-RU" altLang="en-US" sz="1400">
                <a:latin typeface="+mn-lt"/>
                <a:sym typeface="+mn-lt"/>
              </a:rPr>
              <a:pPr>
                <a:spcBef>
                  <a:spcPct val="0"/>
                </a:spcBef>
              </a:pPr>
              <a:t>0</a:t>
            </a:fld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179" name="Rectangle 10"/>
          <p:cNvSpPr>
            <a:spLocks noGrp="1" noChangeArrowheads="1"/>
          </p:cNvSpPr>
          <p:nvPr>
            <p:custDataLst>
              <p:tags r:id="rId11"/>
            </p:custDataLst>
          </p:nvPr>
        </p:nvSpPr>
        <p:spPr bwMode="auto">
          <a:xfrm>
            <a:off x="5032375" y="5503863"/>
            <a:ext cx="4318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77779B9D-28C0-4D8A-9872-7698B31021C8}" type="datetime'''''''''''''''П''ФО'''''''''''''''''''''''''''''''''''''''''''">
              <a:rPr lang="ru-RU" altLang="en-US" sz="1400"/>
              <a:pPr/>
              <a:t>ПФО</a:t>
            </a:fld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182" name="Rectangle 10"/>
          <p:cNvSpPr>
            <a:spLocks noGrp="1" noChangeArrowheads="1"/>
          </p:cNvSpPr>
          <p:nvPr>
            <p:custDataLst>
              <p:tags r:id="rId12"/>
            </p:custDataLst>
          </p:nvPr>
        </p:nvSpPr>
        <p:spPr bwMode="auto">
          <a:xfrm>
            <a:off x="7605713" y="5503863"/>
            <a:ext cx="42862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FCC94FB1-3A9C-4EF5-9FD1-7285CDC749D5}" type="datetime'''''''''''''''Д''''''''''''''''''''''''''''Ф''О'">
              <a:rPr lang="ru-RU" altLang="en-US" sz="1400"/>
              <a:pPr/>
              <a:t>ДФО</a:t>
            </a:fld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181" name="Rectangle 10"/>
          <p:cNvSpPr>
            <a:spLocks noGrp="1" noChangeArrowheads="1"/>
          </p:cNvSpPr>
          <p:nvPr>
            <p:custDataLst>
              <p:tags r:id="rId13"/>
            </p:custDataLst>
          </p:nvPr>
        </p:nvSpPr>
        <p:spPr bwMode="auto">
          <a:xfrm>
            <a:off x="6746875" y="5503863"/>
            <a:ext cx="4318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E45111F0-2A71-4024-8133-0F6782AF7BC1}" type="datetime'''''''''''''''''''''''''''''С''''''''''''Ф''О'''''''''">
              <a:rPr lang="ru-RU" altLang="en-US" sz="1400"/>
              <a:pPr/>
              <a:t>СФО</a:t>
            </a:fld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178" name="Rectangle 10"/>
          <p:cNvSpPr>
            <a:spLocks noGrp="1" noChangeArrowheads="1"/>
          </p:cNvSpPr>
          <p:nvPr>
            <p:custDataLst>
              <p:tags r:id="rId14"/>
            </p:custDataLst>
          </p:nvPr>
        </p:nvSpPr>
        <p:spPr bwMode="auto">
          <a:xfrm>
            <a:off x="4117975" y="5503863"/>
            <a:ext cx="538163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84424A1A-D073-45FD-92F9-246467A4FFE0}" type="datetime'С''''''''''''''''''''''''''''К''''''''''''''''Ф''О'''''">
              <a:rPr lang="ru-RU" altLang="en-US" sz="1400"/>
              <a:pPr/>
              <a:t>СКФО</a:t>
            </a:fld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177" name="Rectangle 10"/>
          <p:cNvSpPr>
            <a:spLocks noGrp="1" noChangeArrowheads="1"/>
          </p:cNvSpPr>
          <p:nvPr>
            <p:custDataLst>
              <p:tags r:id="rId15"/>
            </p:custDataLst>
          </p:nvPr>
        </p:nvSpPr>
        <p:spPr bwMode="auto">
          <a:xfrm>
            <a:off x="3281363" y="5503863"/>
            <a:ext cx="487363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061BB772-CA98-4575-ADB4-82125414E680}" type="datetime'''''Ю''Ф''''''''''''''''''''''''''''''''''''''''О'''''''''''">
              <a:rPr lang="ru-RU" altLang="en-US" sz="1400"/>
              <a:pPr/>
              <a:t>ЮФО</a:t>
            </a:fld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176" name="Rectangle 10"/>
          <p:cNvSpPr>
            <a:spLocks noGrp="1" noChangeArrowheads="1"/>
          </p:cNvSpPr>
          <p:nvPr>
            <p:custDataLst>
              <p:tags r:id="rId16"/>
            </p:custDataLst>
          </p:nvPr>
        </p:nvSpPr>
        <p:spPr bwMode="auto">
          <a:xfrm>
            <a:off x="2398713" y="5503863"/>
            <a:ext cx="53657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2B871145-297A-46D5-9F4C-17A530C46FDD}" type="datetime'''''''''''''''''''''С''''З''''''Ф''''''''О'''''''">
              <a:rPr lang="ru-RU" altLang="en-US" sz="1400"/>
              <a:pPr/>
              <a:t>СЗФО</a:t>
            </a:fld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180" name="Rectangle 10"/>
          <p:cNvSpPr>
            <a:spLocks noGrp="1" noChangeArrowheads="1"/>
          </p:cNvSpPr>
          <p:nvPr>
            <p:custDataLst>
              <p:tags r:id="rId17"/>
            </p:custDataLst>
          </p:nvPr>
        </p:nvSpPr>
        <p:spPr bwMode="auto">
          <a:xfrm>
            <a:off x="5902325" y="5503863"/>
            <a:ext cx="407988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B46A2CBD-CD84-453C-8F30-36B3ECAFC257}" type="datetime'''''''''''''''''''''''''''У''''Ф''''''''''''''О'''''''''''''">
              <a:rPr lang="ru-RU" altLang="en-US" sz="1400"/>
              <a:pPr/>
              <a:t>УФО</a:t>
            </a:fld>
            <a:endParaRPr lang="ru-RU" sz="1400" dirty="0" smtClean="0">
              <a:latin typeface="+mn-lt"/>
              <a:sym typeface="+mn-lt"/>
            </a:endParaRPr>
          </a:p>
        </p:txBody>
      </p:sp>
      <p:sp useBgFill="1">
        <p:nvSpPr>
          <p:cNvPr id="196" name="Rectangle 10"/>
          <p:cNvSpPr>
            <a:spLocks noGrp="1" noChangeArrowheads="1"/>
          </p:cNvSpPr>
          <p:nvPr>
            <p:custDataLst>
              <p:tags r:id="rId18"/>
            </p:custDataLst>
          </p:nvPr>
        </p:nvSpPr>
        <p:spPr bwMode="gray">
          <a:xfrm>
            <a:off x="5932488" y="2714625"/>
            <a:ext cx="346075" cy="212725"/>
          </a:xfrm>
          <a:prstGeom prst="rect">
            <a:avLst/>
          </a:prstGeom>
          <a:ln w="9525" algn="ctr">
            <a:noFill/>
            <a:miter lim="800000"/>
            <a:headEnd/>
            <a:tailEnd/>
          </a:ln>
          <a:effectLst/>
        </p:spPr>
        <p:txBody>
          <a:bodyPr vert="horz" wrap="none" lIns="25400" tIns="0" rIns="25400" bIns="0" numCol="1" spcCol="0" anchor="b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CD2465F7-78F2-4090-9431-33E3482587E9}" type="datetime'''1''''''''''''''0''''''3'''''''''''''''''''''">
              <a:rPr lang="ru-RU" altLang="en-US" sz="1400">
                <a:latin typeface="+mn-lt"/>
                <a:sym typeface="+mn-lt"/>
              </a:rPr>
              <a:pPr algn="ctr">
                <a:spcBef>
                  <a:spcPct val="0"/>
                </a:spcBef>
              </a:pPr>
              <a:t>103</a:t>
            </a:fld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170" name="Rectangle 10"/>
          <p:cNvSpPr>
            <a:spLocks noGrp="1" noChangeArrowheads="1"/>
          </p:cNvSpPr>
          <p:nvPr>
            <p:custDataLst>
              <p:tags r:id="rId19"/>
            </p:custDataLst>
          </p:nvPr>
        </p:nvSpPr>
        <p:spPr bwMode="auto">
          <a:xfrm>
            <a:off x="1593850" y="5503863"/>
            <a:ext cx="433388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square" lIns="0" tIns="0" rIns="0" bIns="0" numCol="1" spcCol="0" anchor="t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B8EE0140-6BFA-4AB7-8503-FF7DFBB16813}" type="datetime'''''''''''''''''''''''''Ц''''''ФО'''''''''">
              <a:rPr lang="ru-RU" altLang="en-US" sz="1400"/>
              <a:pPr/>
              <a:t>ЦФО</a:t>
            </a:fld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49" name="Прямоугольник 48"/>
          <p:cNvSpPr/>
          <p:nvPr>
            <p:custDataLst>
              <p:tags r:id="rId20"/>
            </p:custDataLst>
          </p:nvPr>
        </p:nvSpPr>
        <p:spPr bwMode="auto">
          <a:xfrm>
            <a:off x="1709738" y="6178550"/>
            <a:ext cx="250825" cy="187325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cxnSp>
        <p:nvCxnSpPr>
          <p:cNvPr id="48" name="Прямая соединительная линия 47"/>
          <p:cNvCxnSpPr/>
          <p:nvPr>
            <p:custDataLst>
              <p:tags r:id="rId21"/>
            </p:custDataLst>
          </p:nvPr>
        </p:nvCxnSpPr>
        <p:spPr bwMode="gray">
          <a:xfrm>
            <a:off x="1631950" y="6008688"/>
            <a:ext cx="328613" cy="0"/>
          </a:xfrm>
          <a:prstGeom prst="line">
            <a:avLst/>
          </a:prstGeom>
          <a:noFill/>
          <a:ln w="2857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8" name="Rectangle 10"/>
          <p:cNvSpPr>
            <a:spLocks noGrp="1" noChangeArrowheads="1"/>
          </p:cNvSpPr>
          <p:nvPr>
            <p:custDataLst>
              <p:tags r:id="rId22"/>
            </p:custDataLst>
          </p:nvPr>
        </p:nvSpPr>
        <p:spPr bwMode="auto">
          <a:xfrm>
            <a:off x="2011363" y="5910263"/>
            <a:ext cx="6665913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400" dirty="0"/>
              <a:t>Инвестиции в основной капитал на душу населения  в 2017 году (в рублях)</a:t>
            </a:r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197" name="Rectangle 10"/>
          <p:cNvSpPr>
            <a:spLocks noGrp="1" noChangeArrowheads="1"/>
          </p:cNvSpPr>
          <p:nvPr>
            <p:custDataLst>
              <p:tags r:id="rId23"/>
            </p:custDataLst>
          </p:nvPr>
        </p:nvSpPr>
        <p:spPr bwMode="auto">
          <a:xfrm>
            <a:off x="2011363" y="6173788"/>
            <a:ext cx="494982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400" dirty="0"/>
              <a:t>Инвестиции в основной капитал за 2017 год </a:t>
            </a:r>
            <a:r>
              <a:rPr lang="ru-RU" sz="1400" dirty="0" smtClean="0"/>
              <a:t>в % </a:t>
            </a:r>
            <a:r>
              <a:rPr lang="ru-RU" sz="1400" dirty="0"/>
              <a:t>к 2016г.</a:t>
            </a:r>
            <a:endParaRPr lang="ru-RU" sz="1400" dirty="0" smtClean="0">
              <a:latin typeface="+mn-lt"/>
              <a:sym typeface="+mn-lt"/>
            </a:endParaRPr>
          </a:p>
        </p:txBody>
      </p:sp>
      <p:sp>
        <p:nvSpPr>
          <p:cNvPr id="50" name="Rectangle 5"/>
          <p:cNvSpPr>
            <a:spLocks noChangeArrowheads="1"/>
          </p:cNvSpPr>
          <p:nvPr/>
        </p:nvSpPr>
        <p:spPr bwMode="gray">
          <a:xfrm>
            <a:off x="1231900" y="1209310"/>
            <a:ext cx="7607572" cy="36933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91440" bIns="9144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Динамика объема</a:t>
            </a:r>
            <a:r>
              <a:rPr kumimoji="0" lang="ru-RU" sz="12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инвестиций (в факт. ценах), млрд руб.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1" name="Пятиугольник 50"/>
          <p:cNvSpPr/>
          <p:nvPr/>
        </p:nvSpPr>
        <p:spPr bwMode="auto">
          <a:xfrm>
            <a:off x="677863" y="1774460"/>
            <a:ext cx="709877" cy="313765"/>
          </a:xfrm>
          <a:prstGeom prst="homePlate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r>
              <a:rPr lang="ru-RU" sz="1050" b="1" dirty="0" smtClean="0"/>
              <a:t>РФ</a:t>
            </a:r>
            <a:endParaRPr kumimoji="0" lang="ru-RU" sz="1050" b="1" i="0" u="none" strike="noStrike" cap="none" normalizeH="0" baseline="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 bwMode="auto">
          <a:xfrm>
            <a:off x="1576388" y="1774460"/>
            <a:ext cx="507844" cy="273703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r>
              <a:rPr lang="ru-RU" sz="900" b="1" dirty="0">
                <a:solidFill>
                  <a:schemeClr val="bg1"/>
                </a:solidFill>
              </a:rPr>
              <a:t>4</a:t>
            </a:r>
            <a:r>
              <a:rPr kumimoji="0" lang="ru-RU" sz="900" b="1" i="0" u="none" strike="noStrike" cap="none" normalizeH="0" baseline="0" dirty="0" smtClean="0">
                <a:solidFill>
                  <a:schemeClr val="bg1"/>
                </a:solidFill>
                <a:effectLst/>
              </a:rPr>
              <a:t> 173</a:t>
            </a:r>
          </a:p>
        </p:txBody>
      </p:sp>
      <p:sp>
        <p:nvSpPr>
          <p:cNvPr id="53" name="Скругленный прямоугольник 52"/>
          <p:cNvSpPr/>
          <p:nvPr/>
        </p:nvSpPr>
        <p:spPr bwMode="auto">
          <a:xfrm>
            <a:off x="2414588" y="1774460"/>
            <a:ext cx="506975" cy="273703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r>
              <a:rPr kumimoji="0" lang="ru-RU" sz="900" b="1" i="0" u="none" strike="noStrike" cap="none" normalizeH="0" baseline="0" dirty="0" smtClean="0">
                <a:solidFill>
                  <a:schemeClr val="bg1"/>
                </a:solidFill>
                <a:effectLst/>
                <a:latin typeface="+mn-lt"/>
                <a:cs typeface="+mn-cs"/>
              </a:rPr>
              <a:t>1 872</a:t>
            </a:r>
          </a:p>
        </p:txBody>
      </p:sp>
      <p:sp>
        <p:nvSpPr>
          <p:cNvPr id="55" name="Скругленный прямоугольник 54"/>
          <p:cNvSpPr/>
          <p:nvPr/>
        </p:nvSpPr>
        <p:spPr bwMode="auto">
          <a:xfrm>
            <a:off x="8418513" y="1774460"/>
            <a:ext cx="506975" cy="273703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89000" fontAlgn="base"/>
            <a:r>
              <a:rPr lang="en-US" sz="900" b="1" dirty="0" smtClean="0">
                <a:solidFill>
                  <a:schemeClr val="bg1"/>
                </a:solidFill>
              </a:rPr>
              <a:t>+</a:t>
            </a:r>
            <a:r>
              <a:rPr lang="ru-RU" sz="900" b="1" dirty="0" smtClean="0">
                <a:solidFill>
                  <a:schemeClr val="bg1"/>
                </a:solidFill>
              </a:rPr>
              <a:t>4,4%</a:t>
            </a:r>
            <a:endParaRPr lang="ru-RU" sz="900" b="1" dirty="0">
              <a:solidFill>
                <a:schemeClr val="bg1"/>
              </a:solidFill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 bwMode="auto">
          <a:xfrm>
            <a:off x="3262313" y="1774460"/>
            <a:ext cx="506975" cy="273703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r>
              <a:rPr kumimoji="0" lang="ru-RU" sz="900" b="1" i="0" u="none" strike="noStrike" cap="none" normalizeH="0" baseline="0" dirty="0" smtClean="0">
                <a:solidFill>
                  <a:schemeClr val="bg1"/>
                </a:solidFill>
                <a:effectLst/>
                <a:latin typeface="+mn-lt"/>
                <a:cs typeface="+mn-cs"/>
              </a:rPr>
              <a:t>1 397</a:t>
            </a:r>
          </a:p>
        </p:txBody>
      </p:sp>
      <p:sp>
        <p:nvSpPr>
          <p:cNvPr id="59" name="Скругленный прямоугольник 58"/>
          <p:cNvSpPr/>
          <p:nvPr/>
        </p:nvSpPr>
        <p:spPr bwMode="auto">
          <a:xfrm>
            <a:off x="4160838" y="1774460"/>
            <a:ext cx="506975" cy="273703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r>
              <a:rPr kumimoji="0" lang="ru-RU" sz="900" b="1" i="0" u="none" strike="noStrike" cap="none" normalizeH="0" baseline="0" dirty="0" smtClean="0">
                <a:solidFill>
                  <a:schemeClr val="bg1"/>
                </a:solidFill>
                <a:effectLst/>
                <a:latin typeface="+mn-lt"/>
                <a:cs typeface="+mn-cs"/>
              </a:rPr>
              <a:t>504</a:t>
            </a:r>
          </a:p>
        </p:txBody>
      </p:sp>
      <p:sp>
        <p:nvSpPr>
          <p:cNvPr id="60" name="Скругленный прямоугольник 59"/>
          <p:cNvSpPr/>
          <p:nvPr/>
        </p:nvSpPr>
        <p:spPr bwMode="auto">
          <a:xfrm>
            <a:off x="5006975" y="1774460"/>
            <a:ext cx="506975" cy="273703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r>
              <a:rPr lang="ru-RU" sz="900" b="1" dirty="0">
                <a:solidFill>
                  <a:schemeClr val="bg1"/>
                </a:solidFill>
              </a:rPr>
              <a:t>2</a:t>
            </a:r>
            <a:r>
              <a:rPr kumimoji="0" lang="ru-RU" sz="900" b="1" i="0" u="none" strike="noStrike" cap="none" normalizeH="0" baseline="0" dirty="0" smtClean="0">
                <a:solidFill>
                  <a:schemeClr val="bg1"/>
                </a:solidFill>
                <a:effectLst/>
              </a:rPr>
              <a:t> 412</a:t>
            </a:r>
          </a:p>
        </p:txBody>
      </p:sp>
      <p:sp>
        <p:nvSpPr>
          <p:cNvPr id="61" name="Скругленный прямоугольник 60"/>
          <p:cNvSpPr/>
          <p:nvPr/>
        </p:nvSpPr>
        <p:spPr bwMode="auto">
          <a:xfrm>
            <a:off x="5880100" y="1774460"/>
            <a:ext cx="506975" cy="273703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r>
              <a:rPr kumimoji="0" lang="ru-RU" sz="900" b="1" i="0" u="none" strike="noStrike" cap="none" normalizeH="0" baseline="0" dirty="0" smtClean="0">
                <a:solidFill>
                  <a:schemeClr val="bg1"/>
                </a:solidFill>
                <a:effectLst/>
                <a:latin typeface="+mn-lt"/>
                <a:cs typeface="+mn-cs"/>
              </a:rPr>
              <a:t>2 870</a:t>
            </a:r>
          </a:p>
        </p:txBody>
      </p:sp>
      <p:sp>
        <p:nvSpPr>
          <p:cNvPr id="62" name="Скругленный прямоугольник 61"/>
          <p:cNvSpPr/>
          <p:nvPr/>
        </p:nvSpPr>
        <p:spPr bwMode="auto">
          <a:xfrm>
            <a:off x="6708775" y="1774460"/>
            <a:ext cx="506975" cy="273703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r>
              <a:rPr kumimoji="0" lang="ru-RU" sz="900" b="1" i="0" u="none" strike="noStrike" cap="none" normalizeH="0" baseline="0" dirty="0" smtClean="0">
                <a:solidFill>
                  <a:schemeClr val="bg1"/>
                </a:solidFill>
                <a:effectLst/>
                <a:latin typeface="+mn-lt"/>
                <a:cs typeface="+mn-cs"/>
              </a:rPr>
              <a:t>1 521</a:t>
            </a:r>
          </a:p>
        </p:txBody>
      </p:sp>
      <p:sp>
        <p:nvSpPr>
          <p:cNvPr id="63" name="Скругленный прямоугольник 62"/>
          <p:cNvSpPr/>
          <p:nvPr/>
        </p:nvSpPr>
        <p:spPr bwMode="auto">
          <a:xfrm>
            <a:off x="7564438" y="1774460"/>
            <a:ext cx="506975" cy="273703"/>
          </a:xfrm>
          <a:prstGeom prst="roundRect">
            <a:avLst/>
          </a:prstGeom>
          <a:solidFill>
            <a:schemeClr val="tx2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r>
              <a:rPr kumimoji="0" lang="ru-RU" sz="900" b="1" i="0" u="none" strike="noStrike" cap="none" normalizeH="0" baseline="0" dirty="0" smtClean="0">
                <a:solidFill>
                  <a:schemeClr val="bg1"/>
                </a:solidFill>
                <a:effectLst/>
                <a:latin typeface="+mn-lt"/>
                <a:cs typeface="+mn-cs"/>
              </a:rPr>
              <a:t>1 217</a:t>
            </a:r>
          </a:p>
        </p:txBody>
      </p:sp>
    </p:spTree>
    <p:extLst>
      <p:ext uri="{BB962C8B-B14F-4D97-AF65-F5344CB8AC3E}">
        <p14:creationId xmlns:p14="http://schemas.microsoft.com/office/powerpoint/2010/main" val="241913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01" name="think-cell Slide" r:id="rId35" imgW="270" imgH="270" progId="TCLayout.ActiveDocument.1">
                  <p:embed/>
                </p:oleObj>
              </mc:Choice>
              <mc:Fallback>
                <p:oleObj name="think-cell Slide" r:id="rId3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89000" fontAlgn="base">
              <a:spcBef>
                <a:spcPct val="0"/>
              </a:spcBef>
              <a:spcAft>
                <a:spcPct val="0"/>
              </a:spcAft>
            </a:pPr>
            <a:endParaRPr kumimoji="0" lang="ru-RU" sz="1200" u="none" strike="noStrike" cap="none" normalizeH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6" name="Заголовок 2"/>
          <p:cNvSpPr txBox="1">
            <a:spLocks/>
          </p:cNvSpPr>
          <p:nvPr/>
        </p:nvSpPr>
        <p:spPr>
          <a:xfrm>
            <a:off x="471223" y="163513"/>
            <a:ext cx="8963554" cy="831850"/>
          </a:xfrm>
          <a:prstGeom prst="rect">
            <a:avLst/>
          </a:prstGeom>
        </p:spPr>
        <p:txBody>
          <a:bodyPr anchor="b" anchorCtr="0"/>
          <a:lstStyle>
            <a:lvl1pPr algn="l" defTabSz="889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345782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algn="l" defTabSz="889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2pPr>
            <a:lvl3pPr algn="l" defTabSz="889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3pPr>
            <a:lvl4pPr algn="l" defTabSz="889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4pPr>
            <a:lvl5pPr algn="l" defTabSz="889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5pPr>
            <a:lvl6pPr marL="457200" algn="l" defTabSz="889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6pPr>
            <a:lvl7pPr marL="914400" algn="l" defTabSz="889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7pPr>
            <a:lvl8pPr marL="1371600" algn="l" defTabSz="889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8pPr>
            <a:lvl9pPr marL="1828800" algn="l" defTabSz="889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9pPr>
          </a:lstStyle>
          <a:p>
            <a:r>
              <a:rPr lang="ru-RU" dirty="0" smtClean="0"/>
              <a:t>Сохраняется </a:t>
            </a:r>
            <a:r>
              <a:rPr lang="ru-RU" dirty="0" smtClean="0"/>
              <a:t>низкая деловая активность в сегменте </a:t>
            </a:r>
            <a:r>
              <a:rPr lang="ru-RU" dirty="0" smtClean="0"/>
              <a:t>развития малого </a:t>
            </a:r>
            <a:r>
              <a:rPr lang="ru-RU" dirty="0" smtClean="0"/>
              <a:t>и среднего </a:t>
            </a:r>
            <a:r>
              <a:rPr lang="ru-RU" dirty="0" smtClean="0"/>
              <a:t>предпринимательства</a:t>
            </a:r>
            <a:endParaRPr lang="ru-RU" dirty="0"/>
          </a:p>
        </p:txBody>
      </p:sp>
      <p:sp>
        <p:nvSpPr>
          <p:cNvPr id="41" name="Равнобедренный треугольник 40"/>
          <p:cNvSpPr/>
          <p:nvPr/>
        </p:nvSpPr>
        <p:spPr bwMode="auto">
          <a:xfrm rot="5400000">
            <a:off x="4512986" y="3865563"/>
            <a:ext cx="3918670" cy="318054"/>
          </a:xfrm>
          <a:prstGeom prst="triangle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j-lt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18133" y="2171700"/>
            <a:ext cx="3049975" cy="3139321"/>
          </a:xfrm>
          <a:prstGeom prst="rect">
            <a:avLst/>
          </a:prstGeom>
        </p:spPr>
        <p:txBody>
          <a:bodyPr wrap="square" lIns="91440" tIns="91440" rIns="91440" bIns="9144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ru-RU" sz="1200" dirty="0" smtClean="0">
              <a:solidFill>
                <a:srgbClr val="FF0000"/>
              </a:solidFill>
              <a:latin typeface="+mj-lt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Tahoma" pitchFamily="34" charset="0"/>
              </a:rPr>
              <a:t>Соотношение субъектов МСП по стране неоднородно России</a:t>
            </a:r>
            <a:endParaRPr lang="en-US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Tahoma" pitchFamily="34" charset="0"/>
              </a:rPr>
              <a:t>Вклад субъектов МСП остается незначительным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Tahoma" pitchFamily="34" charset="0"/>
              </a:rPr>
              <a:t>В некоторых округах отмечается сокращение количества субъектов МСП за последний год</a:t>
            </a: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Tahoma" pitchFamily="34" charset="0"/>
              </a:rPr>
              <a:t>Крупные проекты, финансируемые из федерального бюджета остаются значимыми драйверами развития экономики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cs typeface="Tahoma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1438275" y="1185605"/>
            <a:ext cx="4391910" cy="935966"/>
            <a:chOff x="566927" y="897804"/>
            <a:chExt cx="4966239" cy="935966"/>
          </a:xfrm>
        </p:grpSpPr>
        <p:sp>
          <p:nvSpPr>
            <p:cNvPr id="52" name="Rectangle 5"/>
            <p:cNvSpPr>
              <a:spLocks noChangeArrowheads="1"/>
            </p:cNvSpPr>
            <p:nvPr/>
          </p:nvSpPr>
          <p:spPr bwMode="gray">
            <a:xfrm>
              <a:off x="566927" y="897804"/>
              <a:ext cx="2012307" cy="923330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 type="none" w="lg" len="lg"/>
              <a:tailEnd type="none" w="lg" len="lg"/>
            </a:ln>
            <a:effectLst>
              <a:outerShdw dist="25400" dir="5400000" sx="99000" sy="99000" algn="ctr" rotWithShape="0">
                <a:schemeClr val="tx2"/>
              </a:outerShdw>
            </a:effectLst>
          </p:spPr>
          <p:txBody>
            <a:bodyPr wrap="square" tIns="91440" bIns="91440" anchor="b">
              <a:spAutoFit/>
            </a:bodyPr>
            <a:lstStyle/>
            <a:p>
              <a:pPr lvl="0" algn="ctr">
                <a:defRPr/>
              </a:pPr>
              <a:r>
                <a:rPr lang="ru-RU" sz="1200" b="1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Число </a:t>
              </a:r>
              <a:r>
                <a:rPr lang="ru-RU" sz="1200" b="1" dirty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субъектов </a:t>
              </a:r>
              <a:r>
                <a:rPr lang="ru-RU" sz="1200" b="1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МСП на 1 тыс. </a:t>
              </a:r>
              <a:r>
                <a:rPr lang="ru-RU" sz="1200" b="1" dirty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человек </a:t>
              </a:r>
              <a:r>
                <a:rPr lang="ru-RU" sz="1200" b="1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населения на </a:t>
              </a:r>
              <a:r>
                <a:rPr lang="en-US" sz="1200" b="1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10</a:t>
              </a:r>
              <a:r>
                <a:rPr lang="ru-RU" sz="1200" b="1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.</a:t>
              </a:r>
              <a:r>
                <a:rPr lang="en-US" sz="1200" b="1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04</a:t>
              </a:r>
              <a:r>
                <a:rPr lang="ru-RU" sz="1200" b="1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.201</a:t>
              </a:r>
              <a:r>
                <a:rPr lang="en-US" sz="1200" b="1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7</a:t>
              </a:r>
              <a:r>
                <a:rPr lang="ru-RU" sz="1200" b="1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 </a:t>
              </a:r>
              <a:endPara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pitchFamily="34" charset="0"/>
              </a:endParaRPr>
            </a:p>
          </p:txBody>
        </p:sp>
        <p:sp>
          <p:nvSpPr>
            <p:cNvPr id="64" name="Rectangle 5"/>
            <p:cNvSpPr>
              <a:spLocks noChangeArrowheads="1"/>
            </p:cNvSpPr>
            <p:nvPr/>
          </p:nvSpPr>
          <p:spPr bwMode="gray">
            <a:xfrm>
              <a:off x="3522197" y="910440"/>
              <a:ext cx="2010969" cy="923330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 type="none" w="lg" len="lg"/>
              <a:tailEnd type="none" w="lg" len="lg"/>
            </a:ln>
            <a:effectLst>
              <a:outerShdw dist="25400" dir="5400000" sx="99000" sy="99000" algn="ctr" rotWithShape="0">
                <a:schemeClr val="tx2"/>
              </a:outerShdw>
            </a:effectLst>
          </p:spPr>
          <p:txBody>
            <a:bodyPr wrap="square" tIns="91440" bIns="91440" anchor="b">
              <a:spAutoFit/>
            </a:bodyPr>
            <a:lstStyle/>
            <a:p>
              <a:pPr lvl="0" algn="ctr">
                <a:defRPr/>
              </a:pPr>
              <a:r>
                <a:rPr lang="ru-RU" sz="1200" b="1" dirty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Число субъектов МСП на 1 тыс. человек </a:t>
              </a:r>
              <a:r>
                <a:rPr lang="ru-RU" sz="1200" b="1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населения </a:t>
              </a:r>
              <a:r>
                <a:rPr lang="ru-RU" sz="1200" b="1" dirty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на </a:t>
              </a:r>
              <a:r>
                <a:rPr lang="en-US" sz="1200" b="1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10</a:t>
              </a:r>
              <a:r>
                <a:rPr lang="ru-RU" sz="1200" b="1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.</a:t>
              </a:r>
              <a:r>
                <a:rPr lang="en-US" sz="1200" b="1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04</a:t>
              </a:r>
              <a:r>
                <a:rPr lang="ru-RU" sz="1200" b="1" dirty="0" smtClean="0">
                  <a:solidFill>
                    <a:srgbClr val="000000"/>
                  </a:solidFill>
                  <a:latin typeface="+mj-lt"/>
                  <a:cs typeface="Arial" pitchFamily="34" charset="0"/>
                </a:rPr>
                <a:t>.2018 </a:t>
              </a:r>
              <a:endParaRPr lang="ru-RU" sz="1200" b="1" dirty="0">
                <a:solidFill>
                  <a:srgbClr val="000000"/>
                </a:solidFill>
                <a:latin typeface="+mj-lt"/>
                <a:cs typeface="Arial" pitchFamily="34" charset="0"/>
              </a:endParaRPr>
            </a:p>
          </p:txBody>
        </p:sp>
      </p:grpSp>
      <p:graphicFrame>
        <p:nvGraphicFramePr>
          <p:cNvPr id="69" name="Объект 68"/>
          <p:cNvGraphicFramePr>
            <a:graphicFrameLocks/>
          </p:cNvGraphicFramePr>
          <p:nvPr>
            <p:custDataLst>
              <p:tags r:id="rId4"/>
            </p:custDataLst>
            <p:extLst/>
          </p:nvPr>
        </p:nvGraphicFramePr>
        <p:xfrm>
          <a:off x="1638300" y="2209800"/>
          <a:ext cx="1400099" cy="3876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02" name="Диаграмма" r:id="rId37" imgW="1400099" imgH="3876660" progId="MSGraph.Chart.8">
                  <p:embed followColorScheme="full"/>
                </p:oleObj>
              </mc:Choice>
              <mc:Fallback>
                <p:oleObj name="Диаграмма" r:id="rId37" imgW="1400099" imgH="387666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1638300" y="2209800"/>
                        <a:ext cx="1400099" cy="3876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10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gray">
          <a:xfrm>
            <a:off x="2882900" y="2847975"/>
            <a:ext cx="212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96368201-9B7A-45A2-A4BC-2F9A0CBFB2C5}" type="datetime'''''''''''''4''''''''''''''''''''''''''''7'">
              <a:rPr lang="ru-RU" altLang="en-US" sz="1200" b="0">
                <a:ea typeface="+mj-ea"/>
                <a:cs typeface="+mn-cs"/>
              </a:rPr>
              <a:pPr/>
              <a:t>47</a:t>
            </a:fld>
            <a:endParaRPr lang="ru-RU" sz="12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71" name="Rectangle 10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auto">
          <a:xfrm>
            <a:off x="1316038" y="2847975"/>
            <a:ext cx="347663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F3E40204-F6FE-465F-8997-0A549BFEEE93}" type="datetime'''ЦФ''''О'''''''''''''''''''''''''''''''">
              <a:rPr lang="ru-RU" altLang="en-US" sz="1200" b="0">
                <a:ea typeface="+mj-ea"/>
                <a:cs typeface="+mn-cs"/>
              </a:rPr>
              <a:pPr/>
              <a:t>ЦФО</a:t>
            </a:fld>
            <a:endParaRPr lang="ru-RU" sz="12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53" name="Rectangle 10"/>
          <p:cNvSpPr>
            <a:spLocks noGrp="1" noChangeArrowheads="1"/>
          </p:cNvSpPr>
          <p:nvPr>
            <p:custDataLst>
              <p:tags r:id="rId7"/>
            </p:custDataLst>
          </p:nvPr>
        </p:nvSpPr>
        <p:spPr bwMode="gray">
          <a:xfrm>
            <a:off x="2949575" y="3252788"/>
            <a:ext cx="212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5B81416C-4AE2-4340-BDC0-F5B8CA272CB8}" type="datetime'''''''''''''''''''''''''''''''5''''''''''''''''0'''''''''">
              <a:rPr lang="ru-RU" altLang="en-US" sz="1200" b="0">
                <a:ea typeface="+mj-ea"/>
                <a:cs typeface="+mj-cs"/>
                <a:sym typeface="+mj-lt"/>
              </a:rPr>
              <a:pPr>
                <a:spcBef>
                  <a:spcPct val="0"/>
                </a:spcBef>
              </a:pPr>
              <a:t>50</a:t>
            </a:fld>
            <a:endParaRPr lang="ru-RU" sz="1200" b="0" dirty="0" smtClean="0">
              <a:ea typeface="+mj-ea"/>
              <a:cs typeface="+mj-cs"/>
              <a:sym typeface="+mj-lt"/>
            </a:endParaRPr>
          </a:p>
        </p:txBody>
      </p:sp>
      <p:sp>
        <p:nvSpPr>
          <p:cNvPr id="72" name="Rectangle 10"/>
          <p:cNvSpPr>
            <a:spLocks noGrp="1" noChangeArrowheads="1"/>
          </p:cNvSpPr>
          <p:nvPr>
            <p:custDataLst>
              <p:tags r:id="rId8"/>
            </p:custDataLst>
          </p:nvPr>
        </p:nvSpPr>
        <p:spPr bwMode="auto">
          <a:xfrm>
            <a:off x="1300163" y="3267075"/>
            <a:ext cx="363538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0D052880-EE1C-4806-A6C9-E1B518ECB4EF}" type="datetime'''''''''''''''''''''''''''''''''''''''''С''ЗФ''''''О'''''''">
              <a:rPr lang="ru-RU" altLang="en-US" sz="1000" b="0">
                <a:ea typeface="+mj-ea"/>
                <a:cs typeface="+mn-cs"/>
              </a:rPr>
              <a:pPr/>
              <a:t>СЗФО</a:t>
            </a:fld>
            <a:endParaRPr lang="ru-RU" sz="10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54" name="Rectangle 10"/>
          <p:cNvSpPr>
            <a:spLocks noGrp="1" noChangeArrowheads="1"/>
          </p:cNvSpPr>
          <p:nvPr>
            <p:custDataLst>
              <p:tags r:id="rId9"/>
            </p:custDataLst>
          </p:nvPr>
        </p:nvSpPr>
        <p:spPr bwMode="gray">
          <a:xfrm>
            <a:off x="2787650" y="3657600"/>
            <a:ext cx="212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F9D600ED-7228-4B66-AFBF-28AE50D6C327}" type="datetime'''''4''''''''''''''''''''''''''''''''''3'">
              <a:rPr lang="ru-RU" altLang="en-US" sz="1200" b="0">
                <a:ea typeface="+mj-ea"/>
                <a:cs typeface="+mj-cs"/>
                <a:sym typeface="+mj-lt"/>
              </a:rPr>
              <a:pPr>
                <a:spcBef>
                  <a:spcPct val="0"/>
                </a:spcBef>
              </a:pPr>
              <a:t>43</a:t>
            </a:fld>
            <a:endParaRPr lang="ru-RU" sz="1200" b="0" dirty="0" smtClean="0">
              <a:ea typeface="+mj-ea"/>
              <a:cs typeface="+mj-cs"/>
              <a:sym typeface="+mj-lt"/>
            </a:endParaRPr>
          </a:p>
        </p:txBody>
      </p:sp>
      <p:sp>
        <p:nvSpPr>
          <p:cNvPr id="82" name="Rectangle 10"/>
          <p:cNvSpPr>
            <a:spLocks noGrp="1" noChangeArrowheads="1"/>
          </p:cNvSpPr>
          <p:nvPr>
            <p:custDataLst>
              <p:tags r:id="rId10"/>
            </p:custDataLst>
          </p:nvPr>
        </p:nvSpPr>
        <p:spPr bwMode="auto">
          <a:xfrm>
            <a:off x="1339850" y="3671888"/>
            <a:ext cx="323850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E4EB5BD4-73FF-4DDC-814C-E36D51A7FFB0}" type="datetime'''Ю''''''''''Ф''''О'''''''''''''''">
              <a:rPr lang="ru-RU" altLang="en-US" sz="1000" b="0">
                <a:ea typeface="+mj-ea"/>
                <a:cs typeface="+mn-cs"/>
              </a:rPr>
              <a:pPr/>
              <a:t>ЮФО</a:t>
            </a:fld>
            <a:endParaRPr lang="ru-RU" sz="10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43" name="Rectangle 10"/>
          <p:cNvSpPr>
            <a:spLocks noGrp="1" noChangeArrowheads="1"/>
          </p:cNvSpPr>
          <p:nvPr>
            <p:custDataLst>
              <p:tags r:id="rId11"/>
            </p:custDataLst>
          </p:nvPr>
        </p:nvSpPr>
        <p:spPr bwMode="gray">
          <a:xfrm>
            <a:off x="2740025" y="2443163"/>
            <a:ext cx="212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58F2BD22-6CA1-43A0-B299-981FB6981E30}" type="datetime'''''''''''''''''''''''''''''''''4''''''''''''''''1'''">
              <a:rPr lang="ru-RU" altLang="en-US" sz="1200" b="0">
                <a:ea typeface="+mj-ea"/>
                <a:cs typeface="+mn-cs"/>
              </a:rPr>
              <a:pPr/>
              <a:t>41</a:t>
            </a:fld>
            <a:endParaRPr lang="ru-RU" sz="12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70" name="Rectangle 10"/>
          <p:cNvSpPr>
            <a:spLocks noGrp="1" noChangeArrowheads="1"/>
          </p:cNvSpPr>
          <p:nvPr>
            <p:custDataLst>
              <p:tags r:id="rId12"/>
            </p:custDataLst>
          </p:nvPr>
        </p:nvSpPr>
        <p:spPr bwMode="auto">
          <a:xfrm>
            <a:off x="1433513" y="2443163"/>
            <a:ext cx="230188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D9A071A1-162A-4490-A38C-53FAF7F2FC71}" type="datetime'''''''''''''''''''Р''''''Ф'''''''''''''''''''''">
              <a:rPr lang="ru-RU" altLang="en-US" sz="1200">
                <a:ea typeface="+mj-ea"/>
                <a:cs typeface="+mj-cs"/>
                <a:sym typeface="+mj-lt"/>
              </a:rPr>
              <a:pPr/>
              <a:t>РФ</a:t>
            </a:fld>
            <a:endParaRPr lang="ru-RU" sz="1200" dirty="0" smtClean="0">
              <a:ea typeface="+mj-ea"/>
              <a:cs typeface="+mj-cs"/>
              <a:sym typeface="+mj-lt"/>
            </a:endParaRPr>
          </a:p>
        </p:txBody>
      </p:sp>
      <p:sp>
        <p:nvSpPr>
          <p:cNvPr id="59" name="Rectangle 10"/>
          <p:cNvSpPr>
            <a:spLocks noGrp="1" noChangeArrowheads="1"/>
          </p:cNvSpPr>
          <p:nvPr>
            <p:custDataLst>
              <p:tags r:id="rId13"/>
            </p:custDataLst>
          </p:nvPr>
        </p:nvSpPr>
        <p:spPr bwMode="auto">
          <a:xfrm>
            <a:off x="1382713" y="5695950"/>
            <a:ext cx="280988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79EFC75E-FAE4-47F9-B877-494CC7D3010C}" type="datetime'''''ДФ''''''''''''''''''''''''''''''О'''''''''''''''">
              <a:rPr lang="ru-RU" altLang="en-US" sz="1000" b="0">
                <a:ea typeface="+mj-ea"/>
                <a:cs typeface="+mn-cs"/>
              </a:rPr>
              <a:pPr/>
              <a:t>ДФО</a:t>
            </a:fld>
            <a:endParaRPr lang="ru-RU" sz="10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49" name="Rectangle 10"/>
          <p:cNvSpPr>
            <a:spLocks noGrp="1" noChangeArrowheads="1"/>
          </p:cNvSpPr>
          <p:nvPr>
            <p:custDataLst>
              <p:tags r:id="rId14"/>
            </p:custDataLst>
          </p:nvPr>
        </p:nvSpPr>
        <p:spPr bwMode="gray">
          <a:xfrm>
            <a:off x="2787650" y="5681663"/>
            <a:ext cx="212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BD6E1E65-224A-4294-A184-4B80D34B607E}" type="datetime'''''''''''''''''''''''''''''''''''''''''''''43'''''''''''''''">
              <a:rPr lang="ru-RU" altLang="en-US" sz="1200" b="0">
                <a:ea typeface="+mj-ea"/>
                <a:cs typeface="+mn-cs"/>
              </a:rPr>
              <a:pPr/>
              <a:t>43</a:t>
            </a:fld>
            <a:endParaRPr lang="ru-RU" sz="12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58" name="Rectangle 10"/>
          <p:cNvSpPr>
            <a:spLocks noGrp="1" noChangeArrowheads="1"/>
          </p:cNvSpPr>
          <p:nvPr>
            <p:custDataLst>
              <p:tags r:id="rId15"/>
            </p:custDataLst>
          </p:nvPr>
        </p:nvSpPr>
        <p:spPr bwMode="auto">
          <a:xfrm>
            <a:off x="1376363" y="5291138"/>
            <a:ext cx="287338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53EF183D-4654-44AE-AB0B-FA67CF1EBCD1}" type="datetime'''''''''''''''''''С''''''''''''''''Ф''''''О'''''''''''">
              <a:rPr lang="ru-RU" altLang="en-US" sz="1000" b="0">
                <a:ea typeface="+mj-ea"/>
                <a:cs typeface="+mn-cs"/>
              </a:rPr>
              <a:pPr/>
              <a:t>СФО</a:t>
            </a:fld>
            <a:endParaRPr lang="ru-RU" sz="10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55" name="Rectangle 10"/>
          <p:cNvSpPr>
            <a:spLocks noGrp="1" noChangeArrowheads="1"/>
          </p:cNvSpPr>
          <p:nvPr>
            <p:custDataLst>
              <p:tags r:id="rId16"/>
            </p:custDataLst>
          </p:nvPr>
        </p:nvSpPr>
        <p:spPr bwMode="gray">
          <a:xfrm>
            <a:off x="2616200" y="5276850"/>
            <a:ext cx="212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04DC71C0-530F-4D42-87A3-5454C3617680}" type="datetime'''''3''''''''''''''''''''''''6'''''''''''''''''">
              <a:rPr lang="ru-RU" altLang="en-US" sz="1200" b="0">
                <a:ea typeface="+mj-ea"/>
                <a:cs typeface="+mj-cs"/>
                <a:sym typeface="+mj-lt"/>
              </a:rPr>
              <a:pPr>
                <a:spcBef>
                  <a:spcPct val="0"/>
                </a:spcBef>
              </a:pPr>
              <a:t>36</a:t>
            </a:fld>
            <a:endParaRPr lang="ru-RU" sz="1200" b="0" dirty="0" smtClean="0">
              <a:ea typeface="+mj-ea"/>
              <a:cs typeface="+mj-cs"/>
              <a:sym typeface="+mj-lt"/>
            </a:endParaRPr>
          </a:p>
        </p:txBody>
      </p:sp>
      <p:sp>
        <p:nvSpPr>
          <p:cNvPr id="85" name="Rectangle 10"/>
          <p:cNvSpPr>
            <a:spLocks noGrp="1" noChangeArrowheads="1"/>
          </p:cNvSpPr>
          <p:nvPr>
            <p:custDataLst>
              <p:tags r:id="rId17"/>
            </p:custDataLst>
          </p:nvPr>
        </p:nvSpPr>
        <p:spPr bwMode="auto">
          <a:xfrm>
            <a:off x="1387475" y="4886325"/>
            <a:ext cx="276225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5050BB36-C1B8-4866-A71C-D3B0667350D8}" type="datetime'''УФ''''''''''О'''''''''''''''''''''''''''''''''''''''''''''">
              <a:rPr lang="ru-RU" altLang="en-US" sz="1000" b="0">
                <a:ea typeface="+mj-ea"/>
                <a:cs typeface="+mn-cs"/>
              </a:rPr>
              <a:pPr/>
              <a:t>УФО</a:t>
            </a:fld>
            <a:endParaRPr lang="ru-RU" sz="10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48" name="Rectangle 10"/>
          <p:cNvSpPr>
            <a:spLocks noGrp="1" noChangeArrowheads="1"/>
          </p:cNvSpPr>
          <p:nvPr>
            <p:custDataLst>
              <p:tags r:id="rId18"/>
            </p:custDataLst>
          </p:nvPr>
        </p:nvSpPr>
        <p:spPr bwMode="gray">
          <a:xfrm>
            <a:off x="2692400" y="4872038"/>
            <a:ext cx="212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DB67F691-DD14-44D0-898C-5BAF881CB9F1}" type="datetime'''''''3''''''''''''''''''''''''''''''''''''''''''9'''''">
              <a:rPr lang="ru-RU" altLang="en-US" sz="1200" b="0">
                <a:ea typeface="+mj-ea"/>
                <a:cs typeface="+mn-cs"/>
              </a:rPr>
              <a:pPr/>
              <a:t>39</a:t>
            </a:fld>
            <a:endParaRPr lang="ru-RU" sz="12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84" name="Rectangle 10"/>
          <p:cNvSpPr>
            <a:spLocks noGrp="1" noChangeArrowheads="1"/>
          </p:cNvSpPr>
          <p:nvPr>
            <p:custDataLst>
              <p:tags r:id="rId19"/>
            </p:custDataLst>
          </p:nvPr>
        </p:nvSpPr>
        <p:spPr bwMode="auto">
          <a:xfrm>
            <a:off x="1376363" y="4481513"/>
            <a:ext cx="287338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69B19A17-A352-4EBF-958F-2A980678873D}" type="datetime'П''''Ф''''''О'''''''''''''''''''''''''''''''''''''''''">
              <a:rPr lang="ru-RU" altLang="en-US" sz="1000" b="0">
                <a:ea typeface="+mj-ea"/>
                <a:cs typeface="+mn-cs"/>
              </a:rPr>
              <a:pPr/>
              <a:t>ПФО</a:t>
            </a:fld>
            <a:endParaRPr lang="ru-RU" sz="10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47" name="Rectangle 10"/>
          <p:cNvSpPr>
            <a:spLocks noGrp="1" noChangeArrowheads="1"/>
          </p:cNvSpPr>
          <p:nvPr>
            <p:custDataLst>
              <p:tags r:id="rId20"/>
            </p:custDataLst>
          </p:nvPr>
        </p:nvSpPr>
        <p:spPr bwMode="gray">
          <a:xfrm>
            <a:off x="2644775" y="4467225"/>
            <a:ext cx="212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A7C43171-B824-42AD-98EE-812C8435250F}" type="datetime'''''''''''''''''3''''''''''''''7'''''''''''''''''''''''''''''">
              <a:rPr lang="ru-RU" altLang="en-US" sz="1200" b="0">
                <a:ea typeface="+mj-ea"/>
                <a:cs typeface="+mn-cs"/>
              </a:rPr>
              <a:pPr/>
              <a:t>37</a:t>
            </a:fld>
            <a:endParaRPr lang="ru-RU" sz="12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83" name="Rectangle 10"/>
          <p:cNvSpPr>
            <a:spLocks noGrp="1" noChangeArrowheads="1"/>
          </p:cNvSpPr>
          <p:nvPr>
            <p:custDataLst>
              <p:tags r:id="rId21"/>
            </p:custDataLst>
          </p:nvPr>
        </p:nvSpPr>
        <p:spPr bwMode="auto">
          <a:xfrm>
            <a:off x="1301750" y="4076700"/>
            <a:ext cx="361950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FF3467B8-4DEE-4EFA-9EA5-AD81B9CBE250}" type="datetime'''''''''''''''''''''''''''''''''''''''''С''К''Ф''О'''''''''">
              <a:rPr lang="ru-RU" altLang="en-US" sz="1000" b="0">
                <a:ea typeface="+mj-ea"/>
                <a:cs typeface="+mn-cs"/>
              </a:rPr>
              <a:pPr/>
              <a:t>СКФО</a:t>
            </a:fld>
            <a:endParaRPr lang="ru-RU" sz="10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45" name="Rectangle 10"/>
          <p:cNvSpPr>
            <a:spLocks noGrp="1" noChangeArrowheads="1"/>
          </p:cNvSpPr>
          <p:nvPr>
            <p:custDataLst>
              <p:tags r:id="rId22"/>
            </p:custDataLst>
          </p:nvPr>
        </p:nvSpPr>
        <p:spPr bwMode="gray">
          <a:xfrm>
            <a:off x="2263775" y="4062413"/>
            <a:ext cx="212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FCA7DD6C-A55E-4E6E-AA5A-C8F3CAF3074D}" type="datetime'''''''''''''2''''''1'''''''''''">
              <a:rPr lang="ru-RU" altLang="en-US" sz="1200" b="0">
                <a:ea typeface="+mj-ea"/>
                <a:cs typeface="+mn-cs"/>
              </a:rPr>
              <a:pPr/>
              <a:t>21</a:t>
            </a:fld>
            <a:endParaRPr lang="ru-RU" sz="1200" b="0" dirty="0" smtClean="0">
              <a:ea typeface="+mj-ea"/>
              <a:cs typeface="+mn-cs"/>
              <a:sym typeface="+mj-lt"/>
            </a:endParaRPr>
          </a:p>
        </p:txBody>
      </p:sp>
      <p:graphicFrame>
        <p:nvGraphicFramePr>
          <p:cNvPr id="73" name="Объект 72"/>
          <p:cNvGraphicFramePr>
            <a:graphicFrameLocks/>
          </p:cNvGraphicFramePr>
          <p:nvPr>
            <p:custDataLst>
              <p:tags r:id="rId23"/>
            </p:custDataLst>
            <p:extLst/>
          </p:nvPr>
        </p:nvGraphicFramePr>
        <p:xfrm>
          <a:off x="4191000" y="2209800"/>
          <a:ext cx="1381190" cy="3876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03" name="Диаграмма" r:id="rId39" imgW="1381190" imgH="3876660" progId="MSGraph.Chart.8">
                  <p:embed followColorScheme="full"/>
                </p:oleObj>
              </mc:Choice>
              <mc:Fallback>
                <p:oleObj name="Диаграмма" r:id="rId39" imgW="1381190" imgH="387666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4191000" y="2209800"/>
                        <a:ext cx="1381190" cy="3876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10"/>
          <p:cNvSpPr>
            <a:spLocks noGrp="1" noChangeArrowheads="1"/>
          </p:cNvSpPr>
          <p:nvPr>
            <p:custDataLst>
              <p:tags r:id="rId24"/>
            </p:custDataLst>
          </p:nvPr>
        </p:nvSpPr>
        <p:spPr bwMode="gray">
          <a:xfrm>
            <a:off x="5054600" y="5276850"/>
            <a:ext cx="212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E1275184-89FA-44EC-8D5E-3FC4433257DF}" type="datetime'3''''''''''''''''''''''''7'''''''''''''''''''''''''">
              <a:rPr lang="ru-RU" altLang="en-US" sz="1200" b="0">
                <a:ea typeface="+mj-ea"/>
                <a:cs typeface="+mn-cs"/>
              </a:rPr>
              <a:pPr/>
              <a:t>37</a:t>
            </a:fld>
            <a:endParaRPr lang="ru-RU" sz="12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67" name="Rectangle 10"/>
          <p:cNvSpPr>
            <a:spLocks noGrp="1" noChangeArrowheads="1"/>
          </p:cNvSpPr>
          <p:nvPr>
            <p:custDataLst>
              <p:tags r:id="rId25"/>
            </p:custDataLst>
          </p:nvPr>
        </p:nvSpPr>
        <p:spPr bwMode="gray">
          <a:xfrm>
            <a:off x="5168900" y="3657600"/>
            <a:ext cx="212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F54FA17E-FA9B-40DF-BE6F-0A139F81D01F}" type="datetime'''''''''''4''3'''''''''">
              <a:rPr lang="ru-RU" altLang="en-US" sz="1200" b="0">
                <a:ea typeface="+mj-ea"/>
                <a:cs typeface="+mj-cs"/>
                <a:sym typeface="+mj-lt"/>
              </a:rPr>
              <a:pPr>
                <a:spcBef>
                  <a:spcPct val="0"/>
                </a:spcBef>
              </a:pPr>
              <a:t>43</a:t>
            </a:fld>
            <a:endParaRPr lang="ru-RU" sz="1200" b="0" dirty="0" smtClean="0">
              <a:ea typeface="+mj-ea"/>
              <a:cs typeface="+mj-cs"/>
              <a:sym typeface="+mj-lt"/>
            </a:endParaRPr>
          </a:p>
        </p:txBody>
      </p:sp>
      <p:sp>
        <p:nvSpPr>
          <p:cNvPr id="39" name="Rectangle 10"/>
          <p:cNvSpPr>
            <a:spLocks noGrp="1" noChangeArrowheads="1"/>
          </p:cNvSpPr>
          <p:nvPr>
            <p:custDataLst>
              <p:tags r:id="rId26"/>
            </p:custDataLst>
          </p:nvPr>
        </p:nvSpPr>
        <p:spPr bwMode="gray">
          <a:xfrm>
            <a:off x="5149850" y="4872038"/>
            <a:ext cx="212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24A34D3B-7612-4FBF-97B9-626DDB74F5CF}" type="datetime'''''''''4''''''''''''''''''''2'''''''''''''''''''''''''">
              <a:rPr lang="ru-RU" altLang="en-US" sz="1200" b="0">
                <a:ea typeface="+mj-ea"/>
                <a:cs typeface="+mn-cs"/>
              </a:rPr>
              <a:pPr/>
              <a:t>42</a:t>
            </a:fld>
            <a:endParaRPr lang="ru-RU" sz="12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42" name="Rectangle 10"/>
          <p:cNvSpPr>
            <a:spLocks noGrp="1" noChangeArrowheads="1"/>
          </p:cNvSpPr>
          <p:nvPr>
            <p:custDataLst>
              <p:tags r:id="rId27"/>
            </p:custDataLst>
          </p:nvPr>
        </p:nvSpPr>
        <p:spPr bwMode="gray">
          <a:xfrm>
            <a:off x="5168900" y="5681663"/>
            <a:ext cx="212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2E643DD5-EEFC-4156-9939-A0365E9A1142}" type="datetime'''''''''''''''''4''''''''''''''''''''''3'''''''''''''''''''''">
              <a:rPr lang="ru-RU" altLang="en-US" sz="1200" b="0">
                <a:ea typeface="+mj-ea"/>
                <a:cs typeface="+mn-cs"/>
              </a:rPr>
              <a:pPr/>
              <a:t>43</a:t>
            </a:fld>
            <a:endParaRPr lang="ru-RU" sz="12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38" name="Rectangle 10"/>
          <p:cNvSpPr>
            <a:spLocks noGrp="1" noChangeArrowheads="1"/>
          </p:cNvSpPr>
          <p:nvPr>
            <p:custDataLst>
              <p:tags r:id="rId28"/>
            </p:custDataLst>
          </p:nvPr>
        </p:nvSpPr>
        <p:spPr bwMode="gray">
          <a:xfrm>
            <a:off x="5054600" y="4467225"/>
            <a:ext cx="212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845461AD-5FE8-42B6-A333-0E7B478A0469}" type="datetime'''''''''''''''''''''''''''''''''''''''3''''''''''''''7'''''">
              <a:rPr lang="ru-RU" altLang="en-US" sz="1200" b="0">
                <a:ea typeface="+mj-ea"/>
                <a:cs typeface="+mn-cs"/>
              </a:rPr>
              <a:pPr/>
              <a:t>37</a:t>
            </a:fld>
            <a:endParaRPr lang="ru-RU" sz="12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37" name="Rectangle 10"/>
          <p:cNvSpPr>
            <a:spLocks noGrp="1" noChangeArrowheads="1"/>
          </p:cNvSpPr>
          <p:nvPr>
            <p:custDataLst>
              <p:tags r:id="rId29"/>
            </p:custDataLst>
          </p:nvPr>
        </p:nvSpPr>
        <p:spPr bwMode="gray">
          <a:xfrm>
            <a:off x="4711700" y="4062413"/>
            <a:ext cx="212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E77910C6-5678-42B6-B2B6-0CA335819D10}" type="datetime'''''''''2''''''0'">
              <a:rPr lang="ru-RU" altLang="en-US" sz="1200" b="0">
                <a:ea typeface="+mj-ea"/>
                <a:cs typeface="+mn-cs"/>
              </a:rPr>
              <a:pPr/>
              <a:t>20</a:t>
            </a:fld>
            <a:endParaRPr lang="ru-RU" sz="12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66" name="Rectangle 10"/>
          <p:cNvSpPr>
            <a:spLocks noGrp="1" noChangeArrowheads="1"/>
          </p:cNvSpPr>
          <p:nvPr>
            <p:custDataLst>
              <p:tags r:id="rId30"/>
            </p:custDataLst>
          </p:nvPr>
        </p:nvSpPr>
        <p:spPr bwMode="gray">
          <a:xfrm>
            <a:off x="5330825" y="3252788"/>
            <a:ext cx="212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97C89771-40A2-419D-ADD3-002BE4331FFE}" type="datetime'''''''''5''''''''''''''''''''''''''''''''1'''''">
              <a:rPr lang="ru-RU" altLang="en-US" sz="1200" b="0">
                <a:ea typeface="+mj-ea"/>
                <a:cs typeface="+mj-cs"/>
                <a:sym typeface="+mj-lt"/>
              </a:rPr>
              <a:pPr>
                <a:spcBef>
                  <a:spcPct val="0"/>
                </a:spcBef>
              </a:pPr>
              <a:t>51</a:t>
            </a:fld>
            <a:endParaRPr lang="ru-RU" sz="1200" b="0" dirty="0" smtClean="0">
              <a:ea typeface="+mj-ea"/>
              <a:cs typeface="+mj-cs"/>
              <a:sym typeface="+mj-lt"/>
            </a:endParaRPr>
          </a:p>
        </p:txBody>
      </p:sp>
      <p:sp>
        <p:nvSpPr>
          <p:cNvPr id="36" name="Rectangle 10"/>
          <p:cNvSpPr>
            <a:spLocks noGrp="1" noChangeArrowheads="1"/>
          </p:cNvSpPr>
          <p:nvPr>
            <p:custDataLst>
              <p:tags r:id="rId31"/>
            </p:custDataLst>
          </p:nvPr>
        </p:nvSpPr>
        <p:spPr bwMode="gray">
          <a:xfrm>
            <a:off x="5292725" y="2847975"/>
            <a:ext cx="212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07DADA93-1BE1-4774-BA1B-749EDE5596C8}" type="datetime'''''''''''4''''''''9'''''''">
              <a:rPr lang="ru-RU" altLang="en-US" sz="1200" b="0">
                <a:ea typeface="+mj-ea"/>
                <a:cs typeface="+mn-cs"/>
              </a:rPr>
              <a:pPr/>
              <a:t>49</a:t>
            </a:fld>
            <a:endParaRPr lang="ru-RU" sz="12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35" name="Rectangle 10"/>
          <p:cNvSpPr>
            <a:spLocks noGrp="1" noChangeArrowheads="1"/>
          </p:cNvSpPr>
          <p:nvPr>
            <p:custDataLst>
              <p:tags r:id="rId32"/>
            </p:custDataLst>
          </p:nvPr>
        </p:nvSpPr>
        <p:spPr bwMode="gray">
          <a:xfrm>
            <a:off x="5149850" y="2443163"/>
            <a:ext cx="212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2225" tIns="0" rIns="22225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fld id="{C9B79E1F-FC7E-4A66-A050-23C5C9455657}" type="datetime'''''''''''''''''''''''''4''2'''''''''">
              <a:rPr lang="ru-RU" altLang="en-US" sz="1200" b="0">
                <a:ea typeface="+mj-ea"/>
                <a:cs typeface="+mn-cs"/>
              </a:rPr>
              <a:pPr/>
              <a:t>42</a:t>
            </a:fld>
            <a:endParaRPr lang="ru-RU" sz="1200" b="0" dirty="0" smtClean="0">
              <a:ea typeface="+mj-ea"/>
              <a:cs typeface="+mn-cs"/>
              <a:sym typeface="+mj-lt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118627" y="6606930"/>
            <a:ext cx="6936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latin typeface="+mj-lt"/>
              </a:rPr>
              <a:t>Источник: </a:t>
            </a:r>
            <a:r>
              <a:rPr lang="ru-RU" sz="1000" dirty="0" smtClean="0">
                <a:latin typeface="+mj-lt"/>
              </a:rPr>
              <a:t>данные ФНС России</a:t>
            </a:r>
            <a:endParaRPr lang="ru-RU" sz="1000" dirty="0">
              <a:latin typeface="+mj-lt"/>
            </a:endParaRPr>
          </a:p>
        </p:txBody>
      </p:sp>
      <p:sp>
        <p:nvSpPr>
          <p:cNvPr id="51" name="Rectangle 5"/>
          <p:cNvSpPr>
            <a:spLocks noChangeArrowheads="1"/>
          </p:cNvSpPr>
          <p:nvPr/>
        </p:nvSpPr>
        <p:spPr bwMode="gray">
          <a:xfrm>
            <a:off x="6948149" y="1740927"/>
            <a:ext cx="2417235" cy="36933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91440" bIns="9144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Ключевые выводы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65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/>
          <p:nvPr/>
        </p:nvSpPr>
        <p:spPr>
          <a:xfrm>
            <a:off x="0" y="2816005"/>
            <a:ext cx="9906000" cy="923330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 defTabSz="685800"/>
            <a:endParaRPr lang="ru-RU" kern="0" dirty="0" smtClean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685800"/>
            <a:r>
              <a:rPr lang="ru-RU" b="1" kern="0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ЗАРУБЕЖНЫЙ </a:t>
            </a:r>
            <a:r>
              <a:rPr lang="ru-RU" b="1" kern="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ОПЫТ </a:t>
            </a:r>
            <a:r>
              <a:rPr lang="ru-RU" b="1" kern="0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РАБОТЫ СПЕЦИАЛИЗИРОВАННЫХ ОРГАНИЗАЦИЙ</a:t>
            </a:r>
          </a:p>
          <a:p>
            <a:pPr algn="ctr" defTabSz="685800"/>
            <a:endParaRPr lang="en-US" kern="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69966" y="566057"/>
            <a:ext cx="9535885" cy="93181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469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Объект 16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80" name="think-cell Slide" r:id="rId39" imgW="270" imgH="270" progId="TCLayout.ActiveDocument.1">
                  <p:embed/>
                </p:oleObj>
              </mc:Choice>
              <mc:Fallback>
                <p:oleObj name="think-cell Slide" r:id="rId3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89000" fontAlgn="base">
              <a:spcBef>
                <a:spcPct val="0"/>
              </a:spcBef>
              <a:spcAft>
                <a:spcPct val="0"/>
              </a:spcAft>
            </a:pPr>
            <a:endParaRPr kumimoji="0" lang="ru-RU" sz="1200" u="none" strike="noStrike" cap="none" normalizeH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Tahoma" panose="020B0604030504040204" pitchFamily="34" charset="0"/>
              <a:cs typeface="Tahoma" panose="020B060403050404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20" name="Объект 19"/>
          <p:cNvGraphicFramePr>
            <a:graphicFrameLocks/>
          </p:cNvGraphicFramePr>
          <p:nvPr>
            <p:custDataLst>
              <p:tags r:id="rId4"/>
            </p:custDataLst>
            <p:extLst/>
          </p:nvPr>
        </p:nvGraphicFramePr>
        <p:xfrm>
          <a:off x="4876799" y="1066800"/>
          <a:ext cx="4486368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681" name="Диаграмма" r:id="rId41" imgW="4486368" imgH="5143500" progId="MSGraph.Chart.8">
                  <p:embed followColorScheme="full"/>
                </p:oleObj>
              </mc:Choice>
              <mc:Fallback>
                <p:oleObj name="Диаграмма" r:id="rId41" imgW="4486368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4876799" y="1066800"/>
                        <a:ext cx="4486368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Rectangle 10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gray">
          <a:xfrm>
            <a:off x="7627938" y="1044575"/>
            <a:ext cx="252413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b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3DA480B8-FE79-4BBD-BE95-94EBB39B054A}" type="datetime'''''''''''7''''0'">
              <a:rPr lang="ru-RU" altLang="en-US" sz="1000" b="0" smtClean="0">
                <a:latin typeface="+mn-lt"/>
                <a:ea typeface="Tahoma"/>
                <a:cs typeface="Tahoma"/>
                <a:sym typeface="+mn-lt"/>
              </a:rPr>
              <a:pPr algn="ctr">
                <a:spcBef>
                  <a:spcPct val="0"/>
                </a:spcBef>
              </a:pPr>
              <a:t>70</a:t>
            </a:fld>
            <a:r>
              <a:rPr lang="ru-RU" altLang="en-US" sz="1000" b="0" dirty="0" smtClean="0">
                <a:latin typeface="+mn-lt"/>
                <a:ea typeface="Tahoma"/>
                <a:cs typeface="Tahoma"/>
                <a:sym typeface="+mn-lt"/>
              </a:rPr>
              <a:t>%</a:t>
            </a:r>
            <a:endParaRPr lang="ru-RU" sz="10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78" name="Rectangle 10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gray">
          <a:xfrm>
            <a:off x="7246938" y="1044575"/>
            <a:ext cx="252413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b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D84408C1-9E4D-4061-A286-3B63E0763809}" type="datetime'''60'''''''''''''''''''''''''''">
              <a:rPr lang="ru-RU" altLang="en-US" sz="1000" b="0" smtClean="0">
                <a:latin typeface="+mn-lt"/>
                <a:ea typeface="Tahoma"/>
                <a:cs typeface="Tahoma"/>
                <a:sym typeface="+mn-lt"/>
              </a:rPr>
              <a:pPr algn="ctr">
                <a:spcBef>
                  <a:spcPct val="0"/>
                </a:spcBef>
              </a:pPr>
              <a:t>60</a:t>
            </a:fld>
            <a:r>
              <a:rPr lang="ru-RU" altLang="en-US" sz="1000" b="0" dirty="0" smtClean="0">
                <a:latin typeface="+mn-lt"/>
                <a:ea typeface="Tahoma"/>
                <a:cs typeface="Tahoma"/>
                <a:sym typeface="+mn-lt"/>
              </a:rPr>
              <a:t>%</a:t>
            </a:r>
            <a:endParaRPr lang="ru-RU" sz="10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77" name="Rectangle 10"/>
          <p:cNvSpPr>
            <a:spLocks noGrp="1" noChangeArrowheads="1"/>
          </p:cNvSpPr>
          <p:nvPr>
            <p:custDataLst>
              <p:tags r:id="rId7"/>
            </p:custDataLst>
          </p:nvPr>
        </p:nvSpPr>
        <p:spPr bwMode="gray">
          <a:xfrm>
            <a:off x="6865938" y="1044575"/>
            <a:ext cx="252413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b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98BE221F-C434-4DEC-A51D-8D086BE2B9CB}" type="datetime'''''''''''''''''''''''5''''''''0'''''''''''''">
              <a:rPr lang="ru-RU" altLang="en-US" sz="1000" b="0" smtClean="0">
                <a:latin typeface="+mn-lt"/>
                <a:ea typeface="Tahoma"/>
                <a:cs typeface="Tahoma"/>
                <a:sym typeface="+mn-lt"/>
              </a:rPr>
              <a:pPr algn="ctr">
                <a:spcBef>
                  <a:spcPct val="0"/>
                </a:spcBef>
              </a:pPr>
              <a:t>50</a:t>
            </a:fld>
            <a:r>
              <a:rPr lang="ru-RU" altLang="en-US" sz="1000" b="0" dirty="0" smtClean="0">
                <a:latin typeface="+mn-lt"/>
                <a:ea typeface="Tahoma"/>
                <a:cs typeface="Tahoma"/>
                <a:sym typeface="+mn-lt"/>
              </a:rPr>
              <a:t>%</a:t>
            </a:r>
            <a:endParaRPr lang="ru-RU" sz="10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76" name="Rectangle 10"/>
          <p:cNvSpPr>
            <a:spLocks noGrp="1" noChangeArrowheads="1"/>
          </p:cNvSpPr>
          <p:nvPr>
            <p:custDataLst>
              <p:tags r:id="rId8"/>
            </p:custDataLst>
          </p:nvPr>
        </p:nvSpPr>
        <p:spPr bwMode="gray">
          <a:xfrm>
            <a:off x="6475413" y="1044575"/>
            <a:ext cx="252413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b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ru-RU" sz="1000" b="0" dirty="0" smtClean="0">
                <a:latin typeface="+mn-lt"/>
                <a:ea typeface="Tahoma"/>
                <a:cs typeface="Tahoma"/>
                <a:sym typeface="+mn-lt"/>
              </a:rPr>
              <a:t>40%</a:t>
            </a:r>
          </a:p>
        </p:txBody>
      </p:sp>
      <p:sp>
        <p:nvSpPr>
          <p:cNvPr id="75" name="Rectangle 10"/>
          <p:cNvSpPr>
            <a:spLocks noGrp="1" noChangeArrowheads="1"/>
          </p:cNvSpPr>
          <p:nvPr>
            <p:custDataLst>
              <p:tags r:id="rId9"/>
            </p:custDataLst>
          </p:nvPr>
        </p:nvSpPr>
        <p:spPr bwMode="gray">
          <a:xfrm>
            <a:off x="6094413" y="1044575"/>
            <a:ext cx="252413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b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527D9440-3910-418C-8E30-9FE3DCB27417}" type="datetime'''''''''3''''''''''''''''''''''''''''''''''''''''''''''''''0'">
              <a:rPr lang="ru-RU" altLang="en-US" sz="1000" b="0" smtClean="0">
                <a:latin typeface="+mn-lt"/>
                <a:ea typeface="Tahoma"/>
                <a:cs typeface="Tahoma"/>
                <a:sym typeface="+mn-lt"/>
              </a:rPr>
              <a:pPr algn="ctr">
                <a:spcBef>
                  <a:spcPct val="0"/>
                </a:spcBef>
              </a:pPr>
              <a:t>30</a:t>
            </a:fld>
            <a:r>
              <a:rPr lang="ru-RU" altLang="en-US" sz="1000" b="0" dirty="0" smtClean="0">
                <a:latin typeface="+mn-lt"/>
                <a:ea typeface="Tahoma"/>
                <a:cs typeface="Tahoma"/>
                <a:sym typeface="+mn-lt"/>
              </a:rPr>
              <a:t>%</a:t>
            </a:r>
            <a:endParaRPr lang="ru-RU" sz="10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74" name="Rectangle 10"/>
          <p:cNvSpPr>
            <a:spLocks noGrp="1" noChangeArrowheads="1"/>
          </p:cNvSpPr>
          <p:nvPr>
            <p:custDataLst>
              <p:tags r:id="rId10"/>
            </p:custDataLst>
          </p:nvPr>
        </p:nvSpPr>
        <p:spPr bwMode="gray">
          <a:xfrm>
            <a:off x="5783263" y="1044575"/>
            <a:ext cx="112713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b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ru-RU" altLang="en-US" sz="1000" b="0" dirty="0" smtClean="0">
                <a:latin typeface="+mn-lt"/>
                <a:ea typeface="Tahoma"/>
                <a:cs typeface="Tahoma"/>
                <a:sym typeface="+mn-lt"/>
              </a:rPr>
              <a:t>%</a:t>
            </a:r>
            <a:endParaRPr lang="ru-RU" sz="10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73" name="Rectangle 10"/>
          <p:cNvSpPr>
            <a:spLocks noGrp="1" noChangeArrowheads="1"/>
          </p:cNvSpPr>
          <p:nvPr>
            <p:custDataLst>
              <p:tags r:id="rId11"/>
            </p:custDataLst>
          </p:nvPr>
        </p:nvSpPr>
        <p:spPr bwMode="gray">
          <a:xfrm>
            <a:off x="5332413" y="1044575"/>
            <a:ext cx="252413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b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0A29AD92-B1E1-4CE4-9396-222BF2A52A7E}" type="datetime'''''1''''''''''0'''''''''''''''''''''''''''''''''''">
              <a:rPr lang="ru-RU" altLang="en-US" sz="1000" b="0" smtClean="0">
                <a:latin typeface="+mn-lt"/>
                <a:ea typeface="Tahoma"/>
                <a:cs typeface="Tahoma"/>
                <a:sym typeface="+mn-lt"/>
              </a:rPr>
              <a:pPr algn="ctr">
                <a:spcBef>
                  <a:spcPct val="0"/>
                </a:spcBef>
              </a:pPr>
              <a:t>10</a:t>
            </a:fld>
            <a:r>
              <a:rPr lang="ru-RU" altLang="en-US" sz="1000" b="0" dirty="0" smtClean="0">
                <a:latin typeface="+mn-lt"/>
                <a:ea typeface="Tahoma"/>
                <a:cs typeface="Tahoma"/>
                <a:sym typeface="+mn-lt"/>
              </a:rPr>
              <a:t>%</a:t>
            </a:r>
            <a:endParaRPr lang="ru-RU" sz="10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72" name="Rectangle 10"/>
          <p:cNvSpPr>
            <a:spLocks noGrp="1" noChangeArrowheads="1"/>
          </p:cNvSpPr>
          <p:nvPr>
            <p:custDataLst>
              <p:tags r:id="rId12"/>
            </p:custDataLst>
          </p:nvPr>
        </p:nvSpPr>
        <p:spPr bwMode="gray">
          <a:xfrm>
            <a:off x="4986338" y="1044575"/>
            <a:ext cx="182563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b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C8475092-C71E-48E1-A7BD-604ED41AFAD2}" type="datetime'''''''0'''''''''''''''''''''''''''''''''''''''">
              <a:rPr lang="ru-RU" altLang="en-US" sz="1000" b="0" smtClean="0">
                <a:latin typeface="+mn-lt"/>
                <a:ea typeface="Tahoma"/>
                <a:cs typeface="Tahoma"/>
                <a:sym typeface="+mn-lt"/>
              </a:rPr>
              <a:pPr algn="ctr">
                <a:spcBef>
                  <a:spcPct val="0"/>
                </a:spcBef>
              </a:pPr>
              <a:t>0</a:t>
            </a:fld>
            <a:r>
              <a:rPr lang="ru-RU" altLang="en-US" sz="1000" b="0" dirty="0" smtClean="0">
                <a:latin typeface="+mn-lt"/>
                <a:ea typeface="Tahoma"/>
                <a:cs typeface="Tahoma"/>
                <a:sym typeface="+mn-lt"/>
              </a:rPr>
              <a:t>%</a:t>
            </a:r>
            <a:endParaRPr lang="ru-RU" sz="10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82" name="Rectangle 10"/>
          <p:cNvSpPr>
            <a:spLocks noGrp="1" noChangeArrowheads="1"/>
          </p:cNvSpPr>
          <p:nvPr>
            <p:custDataLst>
              <p:tags r:id="rId13"/>
            </p:custDataLst>
          </p:nvPr>
        </p:nvSpPr>
        <p:spPr bwMode="gray">
          <a:xfrm>
            <a:off x="8736013" y="1044575"/>
            <a:ext cx="322263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b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3FBCA630-236C-4896-8018-0B5867CBC4CF}" type="datetime'''''''''''''''1''''''''''''''''''''0''0'">
              <a:rPr lang="ru-RU" altLang="en-US" sz="1000" b="0" smtClean="0">
                <a:latin typeface="+mn-lt"/>
                <a:ea typeface="Tahoma"/>
                <a:cs typeface="Tahoma"/>
                <a:sym typeface="+mn-lt"/>
              </a:rPr>
              <a:pPr algn="ctr">
                <a:spcBef>
                  <a:spcPct val="0"/>
                </a:spcBef>
              </a:pPr>
              <a:t>100</a:t>
            </a:fld>
            <a:r>
              <a:rPr lang="ru-RU" altLang="en-US" sz="1000" b="0" dirty="0" smtClean="0">
                <a:latin typeface="+mn-lt"/>
                <a:ea typeface="Tahoma"/>
                <a:cs typeface="Tahoma"/>
                <a:sym typeface="+mn-lt"/>
              </a:rPr>
              <a:t>%</a:t>
            </a:r>
            <a:endParaRPr lang="ru-RU" sz="10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81" name="Rectangle 10"/>
          <p:cNvSpPr>
            <a:spLocks noGrp="1" noChangeArrowheads="1"/>
          </p:cNvSpPr>
          <p:nvPr>
            <p:custDataLst>
              <p:tags r:id="rId14"/>
            </p:custDataLst>
          </p:nvPr>
        </p:nvSpPr>
        <p:spPr bwMode="gray">
          <a:xfrm>
            <a:off x="8389938" y="1044575"/>
            <a:ext cx="252413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b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BDF3F4DE-EC2C-41AD-A504-725C0C292D00}" type="datetime'''''''''''''''''9''''''''''''''''''0'">
              <a:rPr lang="ru-RU" altLang="en-US" sz="1000" b="0" smtClean="0">
                <a:latin typeface="+mn-lt"/>
                <a:ea typeface="Tahoma"/>
                <a:cs typeface="Tahoma"/>
                <a:sym typeface="+mn-lt"/>
              </a:rPr>
              <a:pPr algn="ctr">
                <a:spcBef>
                  <a:spcPct val="0"/>
                </a:spcBef>
              </a:pPr>
              <a:t>90</a:t>
            </a:fld>
            <a:r>
              <a:rPr lang="ru-RU" altLang="en-US" sz="1000" b="0" dirty="0" smtClean="0">
                <a:latin typeface="+mn-lt"/>
                <a:ea typeface="Tahoma"/>
                <a:cs typeface="Tahoma"/>
                <a:sym typeface="+mn-lt"/>
              </a:rPr>
              <a:t>%</a:t>
            </a:r>
            <a:endParaRPr lang="ru-RU" sz="10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80" name="Rectangle 10"/>
          <p:cNvSpPr>
            <a:spLocks noGrp="1" noChangeArrowheads="1"/>
          </p:cNvSpPr>
          <p:nvPr>
            <p:custDataLst>
              <p:tags r:id="rId15"/>
            </p:custDataLst>
          </p:nvPr>
        </p:nvSpPr>
        <p:spPr bwMode="gray">
          <a:xfrm>
            <a:off x="8008938" y="1044575"/>
            <a:ext cx="252413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b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ru-RU" altLang="en-US" sz="1000" b="0" dirty="0" smtClean="0">
                <a:latin typeface="+mn-lt"/>
                <a:ea typeface="Tahoma"/>
                <a:cs typeface="Tahoma"/>
                <a:sym typeface="+mn-lt"/>
              </a:rPr>
              <a:t>80%</a:t>
            </a:r>
            <a:endParaRPr lang="ru-RU" sz="10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cxnSp>
        <p:nvCxnSpPr>
          <p:cNvPr id="2" name="Прямая соединительная линия 1"/>
          <p:cNvCxnSpPr/>
          <p:nvPr>
            <p:custDataLst>
              <p:tags r:id="rId16"/>
            </p:custDataLst>
          </p:nvPr>
        </p:nvCxnSpPr>
        <p:spPr bwMode="auto">
          <a:xfrm flipH="1">
            <a:off x="7791450" y="1649413"/>
            <a:ext cx="101600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Rectangle 10"/>
          <p:cNvSpPr>
            <a:spLocks noGrp="1" noChangeArrowheads="1"/>
          </p:cNvSpPr>
          <p:nvPr>
            <p:custDataLst>
              <p:tags r:id="rId17"/>
            </p:custDataLst>
          </p:nvPr>
        </p:nvSpPr>
        <p:spPr bwMode="auto">
          <a:xfrm>
            <a:off x="328613" y="5781675"/>
            <a:ext cx="4678363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BB2D53D1-0032-4A1C-A13C-EDF62AD7F6EE}" type="thinkcell&lt;?xml version=&quot;1.0&quot; encoding=&quot;UTF-16&quot; standalone=&quot;yes&quot;?&gt;&lt;root reqver=&quot;23045&quot;&gt;&lt;version val=&quot;25160&quot;/&gt;&lt;PersistentType&gt;&lt;m_guid val=&quot;358b926c-dc37-48ea-8a72-6e1f9e1ba863&quot;/&gt;&lt;m_prec&gt;&lt;m_yearfmt&gt;&lt;begin val=&quot;0&quot;/&gt;&lt;end val=&quot;4&quot;/&gt;&lt;/m_yearfmt&gt;&lt;/m_prec&gt;&lt;/PersistentType&gt;&lt;/root&gt;">
              <a:rPr lang="ru-RU" altLang="en-US" sz="1200" b="0"/>
              <a:pPr/>
              <a:t>Управление гос. активами (отличными от ОЭЗ, технопарков и пр.)</a:t>
            </a:fld>
            <a:endParaRPr lang="ru-RU" sz="12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43" name="Rectangle 10"/>
          <p:cNvSpPr>
            <a:spLocks noGrp="1" noChangeArrowheads="1"/>
          </p:cNvSpPr>
          <p:nvPr>
            <p:custDataLst>
              <p:tags r:id="rId18"/>
            </p:custDataLst>
          </p:nvPr>
        </p:nvSpPr>
        <p:spPr bwMode="auto">
          <a:xfrm>
            <a:off x="2706688" y="5505450"/>
            <a:ext cx="2300288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546A1F27-DB1A-4604-9FD3-24CD4E0C5E18}" type="datetime'Рег''у''''лиро''вани''е'' ''мех''а''н''и''з''мов'''' Г''ЧП'''">
              <a:rPr lang="ru-RU" altLang="en-US" sz="1200" b="0"/>
              <a:pPr/>
              <a:t>Регулирование механизмов ГЧП</a:t>
            </a:fld>
            <a:endParaRPr lang="ru-RU" sz="12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42" name="Rectangle 10"/>
          <p:cNvSpPr>
            <a:spLocks noGrp="1" noChangeArrowheads="1"/>
          </p:cNvSpPr>
          <p:nvPr>
            <p:custDataLst>
              <p:tags r:id="rId19"/>
            </p:custDataLst>
          </p:nvPr>
        </p:nvSpPr>
        <p:spPr bwMode="auto">
          <a:xfrm>
            <a:off x="2308225" y="5229225"/>
            <a:ext cx="269875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E2DD6038-1C38-4500-A3B7-AB549AD531F2}" type="datetime'Выдача ''пр''очих ''лиценз''ий\ра''зре''''''''ш''''е''ни''й'''">
              <a:rPr lang="ru-RU" altLang="en-US" sz="1200" b="0"/>
              <a:pPr/>
              <a:t>Выдача прочих лицензий\разрешений</a:t>
            </a:fld>
            <a:endParaRPr lang="ru-RU" sz="12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41" name="Rectangle 10"/>
          <p:cNvSpPr>
            <a:spLocks noGrp="1" noChangeArrowheads="1"/>
          </p:cNvSpPr>
          <p:nvPr>
            <p:custDataLst>
              <p:tags r:id="rId20"/>
            </p:custDataLst>
          </p:nvPr>
        </p:nvSpPr>
        <p:spPr bwMode="auto">
          <a:xfrm>
            <a:off x="801688" y="4953000"/>
            <a:ext cx="4205288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AE15AEC3-65CD-4E65-B989-8CD389296842}" type="datetime'Заключение м''еждународ''ных инвестиционных сог''''лашени''й '">
              <a:rPr lang="ru-RU" altLang="en-US" sz="1200" b="0">
                <a:latin typeface="+mn-lt"/>
                <a:ea typeface="Tahoma"/>
                <a:cs typeface="Tahoma"/>
                <a:sym typeface="+mn-lt"/>
              </a:rPr>
              <a:pPr/>
              <a:t>Заключение международных инвестиционных соглашений </a:t>
            </a:fld>
            <a:endParaRPr lang="ru-RU" sz="12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40" name="Rectangle 10"/>
          <p:cNvSpPr>
            <a:spLocks noGrp="1" noChangeArrowheads="1"/>
          </p:cNvSpPr>
          <p:nvPr>
            <p:custDataLst>
              <p:tags r:id="rId21"/>
            </p:custDataLst>
          </p:nvPr>
        </p:nvSpPr>
        <p:spPr bwMode="auto">
          <a:xfrm>
            <a:off x="1979613" y="4676775"/>
            <a:ext cx="3027363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17EE3843-230C-4491-AF0D-52A2136C7833}" type="datetime'Особы''е экономич''ес''кие зоны и'''' ''те''хноп''''ар''ки'''">
              <a:rPr lang="ru-RU" altLang="en-US" sz="1200" b="0"/>
              <a:pPr/>
              <a:t>Особые экономические зоны и технопарки</a:t>
            </a:fld>
            <a:endParaRPr lang="ru-RU" sz="12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39" name="Rectangle 10"/>
          <p:cNvSpPr>
            <a:spLocks noGrp="1" noChangeArrowheads="1"/>
          </p:cNvSpPr>
          <p:nvPr>
            <p:custDataLst>
              <p:tags r:id="rId22"/>
            </p:custDataLst>
          </p:nvPr>
        </p:nvSpPr>
        <p:spPr bwMode="auto">
          <a:xfrm>
            <a:off x="1398588" y="4400550"/>
            <a:ext cx="3608388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B8C0FA8E-2860-4857-B513-421917F1078F}" type="datetime'Про''граммы'' развития от''''ечеств''ен''ных пос''тавщ''иков '">
              <a:rPr lang="ru-RU" altLang="en-US" sz="1200" b="0">
                <a:latin typeface="+mn-lt"/>
                <a:ea typeface="Tahoma"/>
                <a:cs typeface="Tahoma"/>
                <a:sym typeface="+mn-lt"/>
              </a:rPr>
              <a:pPr/>
              <a:t>Программы развития отечественных поставщиков </a:t>
            </a:fld>
            <a:endParaRPr lang="ru-RU" sz="12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38" name="Rectangle 10"/>
          <p:cNvSpPr>
            <a:spLocks noGrp="1" noChangeArrowheads="1"/>
          </p:cNvSpPr>
          <p:nvPr>
            <p:custDataLst>
              <p:tags r:id="rId23"/>
            </p:custDataLst>
          </p:nvPr>
        </p:nvSpPr>
        <p:spPr bwMode="auto">
          <a:xfrm>
            <a:off x="2333625" y="4124325"/>
            <a:ext cx="267335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4A70280C-8FEC-45CA-9264-2560E3C04C1D}" type="datetime'Содей''''ствие и''нве''''ст''и''циям за'' ''р''уб''е''жом'">
              <a:rPr lang="ru-RU" altLang="en-US" sz="1200" b="0">
                <a:latin typeface="+mn-lt"/>
                <a:ea typeface="Tahoma"/>
                <a:cs typeface="Tahoma"/>
                <a:sym typeface="+mn-lt"/>
              </a:rPr>
              <a:pPr/>
              <a:t>Содействие инвестициям за рубежом</a:t>
            </a:fld>
            <a:endParaRPr lang="ru-RU" sz="12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37" name="Rectangle 10"/>
          <p:cNvSpPr>
            <a:spLocks noGrp="1" noChangeArrowheads="1"/>
          </p:cNvSpPr>
          <p:nvPr>
            <p:custDataLst>
              <p:tags r:id="rId24"/>
            </p:custDataLst>
          </p:nvPr>
        </p:nvSpPr>
        <p:spPr bwMode="auto">
          <a:xfrm>
            <a:off x="3500438" y="3848100"/>
            <a:ext cx="1506538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167044DB-3DB1-4591-BA7E-948222C12526}" type="datetime'С''''''одейс''тв''''''ие экс''п''ор''''''т''у'''''">
              <a:rPr lang="ru-RU" altLang="en-US" sz="1200" b="0">
                <a:latin typeface="+mn-lt"/>
                <a:ea typeface="Tahoma"/>
                <a:cs typeface="Tahoma"/>
                <a:sym typeface="+mn-lt"/>
              </a:rPr>
              <a:pPr/>
              <a:t>Содействие экспорту</a:t>
            </a:fld>
            <a:endParaRPr lang="ru-RU" sz="12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29" name="Rectangle 10"/>
          <p:cNvSpPr>
            <a:spLocks noGrp="1" noChangeArrowheads="1"/>
          </p:cNvSpPr>
          <p:nvPr>
            <p:custDataLst>
              <p:tags r:id="rId25"/>
            </p:custDataLst>
          </p:nvPr>
        </p:nvSpPr>
        <p:spPr bwMode="auto">
          <a:xfrm>
            <a:off x="3413125" y="3571875"/>
            <a:ext cx="159385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AAB7A511-F8A5-4687-BD16-D5AE7275FB67}" type="datetime'П''ред''о''''ста''''''''в''л''ени''''''е л''''ь''гот'''''">
              <a:rPr lang="ru-RU" altLang="en-US" sz="1200" b="0">
                <a:latin typeface="+mn-lt"/>
                <a:ea typeface="Tahoma"/>
                <a:cs typeface="Tahoma"/>
                <a:sym typeface="+mn-lt"/>
              </a:rPr>
              <a:pPr/>
              <a:t>Предоставление льгот</a:t>
            </a:fld>
            <a:endParaRPr lang="ru-RU" sz="12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28" name="Rectangle 10"/>
          <p:cNvSpPr>
            <a:spLocks noGrp="1" noChangeArrowheads="1"/>
          </p:cNvSpPr>
          <p:nvPr>
            <p:custDataLst>
              <p:tags r:id="rId26"/>
            </p:custDataLst>
          </p:nvPr>
        </p:nvSpPr>
        <p:spPr bwMode="auto">
          <a:xfrm>
            <a:off x="3871913" y="3295650"/>
            <a:ext cx="1135063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EBB6716A-3DCC-4B82-8A47-416752266ABE}" type="datetime'С''''''опров''''''ож''де''''н''''''''ие'''''''''">
              <a:rPr lang="ru-RU" altLang="en-US" sz="1200" b="0">
                <a:latin typeface="+mn-lt"/>
                <a:ea typeface="Tahoma"/>
                <a:cs typeface="Tahoma"/>
                <a:sym typeface="+mn-lt"/>
              </a:rPr>
              <a:pPr/>
              <a:t>Сопровождение</a:t>
            </a:fld>
            <a:endParaRPr lang="ru-RU" sz="12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27" name="Rectangle 10"/>
          <p:cNvSpPr>
            <a:spLocks noGrp="1" noChangeArrowheads="1"/>
          </p:cNvSpPr>
          <p:nvPr>
            <p:custDataLst>
              <p:tags r:id="rId27"/>
            </p:custDataLst>
          </p:nvPr>
        </p:nvSpPr>
        <p:spPr bwMode="auto">
          <a:xfrm>
            <a:off x="3825875" y="3019425"/>
            <a:ext cx="118110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29BC149A-A6D5-4F85-ABE2-AD19AD986939}" type="datetime'''''''П''''о''д''д''''''''е''''р''''ж''''''ка М''''СП'''''">
              <a:rPr lang="ru-RU" altLang="en-US" sz="1200" b="0"/>
              <a:pPr/>
              <a:t>Поддержка МСП</a:t>
            </a:fld>
            <a:endParaRPr lang="ru-RU" sz="12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26" name="Rectangle 10"/>
          <p:cNvSpPr>
            <a:spLocks noGrp="1" noChangeArrowheads="1"/>
          </p:cNvSpPr>
          <p:nvPr>
            <p:custDataLst>
              <p:tags r:id="rId28"/>
            </p:custDataLst>
          </p:nvPr>
        </p:nvSpPr>
        <p:spPr bwMode="auto">
          <a:xfrm>
            <a:off x="2268538" y="2743200"/>
            <a:ext cx="2738438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28E80DD6-C3D8-4773-BBF3-ED5E6D9FA011}" type="datetime'''Соде''йст''''''вие внутренним ''''и''н''''в''''естиция''м '">
              <a:rPr lang="ru-RU" altLang="en-US" sz="1200" b="0">
                <a:latin typeface="+mn-lt"/>
                <a:ea typeface="Tahoma"/>
                <a:cs typeface="Tahoma"/>
                <a:sym typeface="+mn-lt"/>
              </a:rPr>
              <a:pPr/>
              <a:t>Содействие внутренним инвестициям </a:t>
            </a:fld>
            <a:endParaRPr lang="ru-RU" sz="12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25" name="Rectangle 10"/>
          <p:cNvSpPr>
            <a:spLocks noGrp="1" noChangeArrowheads="1"/>
          </p:cNvSpPr>
          <p:nvPr>
            <p:custDataLst>
              <p:tags r:id="rId29"/>
            </p:custDataLst>
          </p:nvPr>
        </p:nvSpPr>
        <p:spPr bwMode="auto">
          <a:xfrm>
            <a:off x="979488" y="2466975"/>
            <a:ext cx="4027488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E1AD32B4-5A72-41B9-91F2-AE3D6651F7F5}" type="datetime'Реформы ''в области р''азвития инвестиционно''''го кли''мата '">
              <a:rPr lang="ru-RU" altLang="en-US" sz="1200" b="0"/>
              <a:pPr/>
              <a:t>Реформы в области развития инвестиционного климата </a:t>
            </a:fld>
            <a:endParaRPr lang="ru-RU" sz="12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24" name="Rectangle 10"/>
          <p:cNvSpPr>
            <a:spLocks noGrp="1" noChangeArrowheads="1"/>
          </p:cNvSpPr>
          <p:nvPr>
            <p:custDataLst>
              <p:tags r:id="rId30"/>
            </p:custDataLst>
          </p:nvPr>
        </p:nvSpPr>
        <p:spPr bwMode="auto">
          <a:xfrm>
            <a:off x="1368425" y="2190750"/>
            <a:ext cx="363855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DB469164-F4F9-432E-87CD-DECCF336ED37}" type="datetime'Предваритель''ный'' отбор инвес''тиц''ио''нных'' проек''т''ов'">
              <a:rPr lang="ru-RU" altLang="en-US" sz="1200" b="0"/>
              <a:pPr/>
              <a:t>Предварительный отбор инвестиционных проектов</a:t>
            </a:fld>
            <a:endParaRPr lang="ru-RU" sz="12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23" name="Rectangle 10"/>
          <p:cNvSpPr>
            <a:spLocks noGrp="1" noChangeArrowheads="1"/>
          </p:cNvSpPr>
          <p:nvPr>
            <p:custDataLst>
              <p:tags r:id="rId31"/>
            </p:custDataLst>
          </p:nvPr>
        </p:nvSpPr>
        <p:spPr bwMode="auto">
          <a:xfrm>
            <a:off x="3352800" y="1914525"/>
            <a:ext cx="165417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0FA51123-BF68-4D96-B7E3-C610F2ED4978}" type="datetime'Ра''з''ъ''яснен''''''''ие'''''''''''''' стр''''''атег''ии'''">
              <a:rPr lang="ru-RU" altLang="en-US" sz="1200" b="0">
                <a:latin typeface="+mn-lt"/>
                <a:ea typeface="Tahoma"/>
                <a:cs typeface="Tahoma"/>
                <a:sym typeface="+mn-lt"/>
              </a:rPr>
              <a:pPr/>
              <a:t>Разъяснение стратегии</a:t>
            </a:fld>
            <a:endParaRPr lang="ru-RU" sz="12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22" name="Rectangle 10"/>
          <p:cNvSpPr>
            <a:spLocks noGrp="1" noChangeArrowheads="1"/>
          </p:cNvSpPr>
          <p:nvPr>
            <p:custDataLst>
              <p:tags r:id="rId32"/>
            </p:custDataLst>
          </p:nvPr>
        </p:nvSpPr>
        <p:spPr bwMode="auto">
          <a:xfrm>
            <a:off x="1079500" y="1638300"/>
            <a:ext cx="392747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CE989B4D-A5CE-492A-9B66-91D54A1433A1}" type="datetime'Пом''о''щь иностр''анны''м инвест''орам в поиск''е партнёров '">
              <a:rPr lang="ru-RU" altLang="en-US" sz="1200" b="0">
                <a:latin typeface="+mn-lt"/>
                <a:ea typeface="Tahoma"/>
                <a:cs typeface="Tahoma"/>
                <a:sym typeface="+mn-lt"/>
              </a:rPr>
              <a:pPr/>
              <a:t>Помощь иностранным инвесторам в поиске партнёров </a:t>
            </a:fld>
            <a:endParaRPr lang="ru-RU" sz="12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21" name="Rectangle 10"/>
          <p:cNvSpPr>
            <a:spLocks noGrp="1" noChangeArrowheads="1"/>
          </p:cNvSpPr>
          <p:nvPr>
            <p:custDataLst>
              <p:tags r:id="rId33"/>
            </p:custDataLst>
          </p:nvPr>
        </p:nvSpPr>
        <p:spPr bwMode="auto">
          <a:xfrm>
            <a:off x="2155825" y="1362075"/>
            <a:ext cx="285115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r">
              <a:spcBef>
                <a:spcPct val="0"/>
              </a:spcBef>
            </a:pPr>
            <a:fld id="{140D83BD-D3EC-477D-B466-84D0BF4D275C}" type="datetime'С''о''''дейст''''ви''е'' ин''остранным и''''''н''вестиция''м '">
              <a:rPr lang="ru-RU" altLang="en-US" sz="1200" b="0">
                <a:latin typeface="+mn-lt"/>
                <a:ea typeface="Tahoma"/>
                <a:cs typeface="Tahoma"/>
                <a:sym typeface="+mn-lt"/>
              </a:rPr>
              <a:pPr/>
              <a:t>Содействие иностранным инвестициям </a:t>
            </a:fld>
            <a:endParaRPr lang="ru-RU" sz="12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120" name="Title 3"/>
          <p:cNvSpPr txBox="1">
            <a:spLocks/>
          </p:cNvSpPr>
          <p:nvPr/>
        </p:nvSpPr>
        <p:spPr bwMode="auto">
          <a:xfrm>
            <a:off x="403866" y="207419"/>
            <a:ext cx="9502134" cy="831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889000" rtl="0" eaLnBrk="1" fontAlgn="base" hangingPunct="1">
              <a:spcBef>
                <a:spcPct val="0"/>
              </a:spcBef>
              <a:spcAft>
                <a:spcPct val="0"/>
              </a:spcAft>
              <a:defRPr lang="en-US" sz="2400" b="1">
                <a:solidFill>
                  <a:srgbClr val="345782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algn="l" defTabSz="889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2pPr>
            <a:lvl3pPr algn="l" defTabSz="889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3pPr>
            <a:lvl4pPr algn="l" defTabSz="889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4pPr>
            <a:lvl5pPr algn="l" defTabSz="889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5pPr>
            <a:lvl6pPr marL="457200" algn="l" defTabSz="889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6pPr>
            <a:lvl7pPr marL="914400" algn="l" defTabSz="889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7pPr>
            <a:lvl8pPr marL="1371600" algn="l" defTabSz="889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8pPr>
            <a:lvl9pPr marL="1828800" algn="l" defTabSz="889000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rebuchet MS" pitchFamily="34" charset="0"/>
                <a:cs typeface="Arial" charset="0"/>
              </a:defRPr>
            </a:lvl9pPr>
          </a:lstStyle>
          <a:p>
            <a:r>
              <a:rPr lang="ru-RU" sz="2100" dirty="0" smtClean="0">
                <a:solidFill>
                  <a:schemeClr val="tx2"/>
                </a:solidFill>
              </a:rPr>
              <a:t>Международные </a:t>
            </a:r>
            <a:r>
              <a:rPr lang="ru-RU" sz="2100" dirty="0" smtClean="0"/>
              <a:t>специализированные организации </a:t>
            </a:r>
            <a:r>
              <a:rPr lang="ru-RU" sz="2100" dirty="0" smtClean="0">
                <a:solidFill>
                  <a:schemeClr val="tx2"/>
                </a:solidFill>
              </a:rPr>
              <a:t>имеют слишком много функций – это же характерно для отечественных организаций</a:t>
            </a:r>
            <a:endParaRPr lang="ru-RU" sz="2100" kern="0" dirty="0"/>
          </a:p>
        </p:txBody>
      </p:sp>
      <p:sp>
        <p:nvSpPr>
          <p:cNvPr id="124" name="Прямоугольник 123"/>
          <p:cNvSpPr/>
          <p:nvPr>
            <p:custDataLst>
              <p:tags r:id="rId34"/>
            </p:custDataLst>
          </p:nvPr>
        </p:nvSpPr>
        <p:spPr bwMode="auto">
          <a:xfrm>
            <a:off x="8002588" y="5738813"/>
            <a:ext cx="250825" cy="187325"/>
          </a:xfrm>
          <a:prstGeom prst="rect">
            <a:avLst/>
          </a:prstGeom>
          <a:solidFill>
            <a:srgbClr val="95B3D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123" name="Прямоугольник 122"/>
          <p:cNvSpPr/>
          <p:nvPr>
            <p:custDataLst>
              <p:tags r:id="rId35"/>
            </p:custDataLst>
          </p:nvPr>
        </p:nvSpPr>
        <p:spPr bwMode="auto">
          <a:xfrm>
            <a:off x="8002588" y="5475288"/>
            <a:ext cx="250825" cy="187325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121" name="Rectangle 10"/>
          <p:cNvSpPr>
            <a:spLocks noGrp="1" noChangeArrowheads="1"/>
          </p:cNvSpPr>
          <p:nvPr>
            <p:custDataLst>
              <p:tags r:id="rId36"/>
            </p:custDataLst>
          </p:nvPr>
        </p:nvSpPr>
        <p:spPr bwMode="auto">
          <a:xfrm>
            <a:off x="8304213" y="5470525"/>
            <a:ext cx="1268413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400" dirty="0" smtClean="0">
                <a:latin typeface="+mn-lt"/>
                <a:ea typeface="Tahoma"/>
                <a:cs typeface="Tahoma"/>
                <a:sym typeface="+mn-lt"/>
              </a:rPr>
              <a:t>«Передовики»</a:t>
            </a:r>
          </a:p>
        </p:txBody>
      </p:sp>
      <p:sp>
        <p:nvSpPr>
          <p:cNvPr id="122" name="Rectangle 10"/>
          <p:cNvSpPr>
            <a:spLocks noGrp="1" noChangeArrowheads="1"/>
          </p:cNvSpPr>
          <p:nvPr>
            <p:custDataLst>
              <p:tags r:id="rId37"/>
            </p:custDataLst>
          </p:nvPr>
        </p:nvSpPr>
        <p:spPr bwMode="auto">
          <a:xfrm>
            <a:off x="8304213" y="5734050"/>
            <a:ext cx="121602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400" dirty="0" smtClean="0">
                <a:latin typeface="+mn-lt"/>
                <a:ea typeface="Tahoma"/>
                <a:cs typeface="Tahoma"/>
                <a:sym typeface="+mn-lt"/>
              </a:rPr>
              <a:t>«Отстающие»</a:t>
            </a:r>
          </a:p>
        </p:txBody>
      </p:sp>
      <p:sp>
        <p:nvSpPr>
          <p:cNvPr id="44" name="Rectangle 21"/>
          <p:cNvSpPr/>
          <p:nvPr/>
        </p:nvSpPr>
        <p:spPr>
          <a:xfrm>
            <a:off x="0" y="6099152"/>
            <a:ext cx="9906000" cy="369332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 defTabSz="685800"/>
            <a:r>
              <a:rPr lang="ru-RU" kern="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Слабо работающие </a:t>
            </a:r>
            <a:r>
              <a:rPr lang="ru-RU" kern="0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АИР </a:t>
            </a:r>
            <a:r>
              <a:rPr lang="ru-RU" kern="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размывают дефицитные </a:t>
            </a:r>
            <a:r>
              <a:rPr lang="ru-RU" kern="0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ресурсы </a:t>
            </a:r>
            <a:r>
              <a:rPr lang="ru-RU" kern="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пытаясь «объять необъятное»</a:t>
            </a:r>
            <a:endParaRPr lang="en-US" kern="0" dirty="0">
              <a:solidFill>
                <a:schemeClr val="bg1"/>
              </a:solidFill>
            </a:endParaRPr>
          </a:p>
        </p:txBody>
      </p:sp>
      <p:sp>
        <p:nvSpPr>
          <p:cNvPr id="45" name="Footer Placeholder 1"/>
          <p:cNvSpPr txBox="1">
            <a:spLocks/>
          </p:cNvSpPr>
          <p:nvPr/>
        </p:nvSpPr>
        <p:spPr>
          <a:xfrm>
            <a:off x="1167217" y="6569052"/>
            <a:ext cx="7820803" cy="4572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Arial" panose="020B0604020202020204" pitchFamily="34" charset="0"/>
              <a:buChar char="■"/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FF9900"/>
              </a:buClr>
              <a:buSzPct val="100000"/>
              <a:buFont typeface="Arial" panose="020B0604020202020204" pitchFamily="34" charset="0"/>
              <a:buChar char="■"/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3429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■"/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-3429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■"/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ts val="600"/>
              </a:spcBef>
              <a:spcAft>
                <a:spcPct val="0"/>
              </a:spcAft>
              <a:buChar char="»"/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100" i="1" kern="0" dirty="0">
                <a:solidFill>
                  <a:schemeClr val="tx2"/>
                </a:solidFill>
              </a:rPr>
              <a:t>Источник</a:t>
            </a:r>
            <a:r>
              <a:rPr lang="en-US" sz="1100" i="1" kern="0" dirty="0">
                <a:solidFill>
                  <a:schemeClr val="tx2"/>
                </a:solidFill>
              </a:rPr>
              <a:t>: </a:t>
            </a:r>
            <a:r>
              <a:rPr lang="ru-RU" sz="1100" i="1" kern="0" dirty="0">
                <a:solidFill>
                  <a:schemeClr val="tx2"/>
                </a:solidFill>
              </a:rPr>
              <a:t>Глобальное обследование агентств содействия инвестициям,</a:t>
            </a:r>
            <a:r>
              <a:rPr lang="en-US" sz="1100" i="1" kern="0" dirty="0">
                <a:solidFill>
                  <a:schemeClr val="tx2"/>
                </a:solidFill>
              </a:rPr>
              <a:t> 2017</a:t>
            </a:r>
            <a:r>
              <a:rPr lang="ru-RU" sz="1100" i="1" kern="0" dirty="0">
                <a:solidFill>
                  <a:schemeClr val="tx2"/>
                </a:solidFill>
              </a:rPr>
              <a:t> г.</a:t>
            </a:r>
            <a:r>
              <a:rPr lang="en-US" sz="1100" i="1" kern="0" dirty="0">
                <a:solidFill>
                  <a:schemeClr val="tx2"/>
                </a:solidFill>
              </a:rPr>
              <a:t>, World Bank </a:t>
            </a:r>
            <a:r>
              <a:rPr lang="en-US" sz="1100" i="1" kern="0" dirty="0" smtClean="0">
                <a:solidFill>
                  <a:schemeClr val="tx2"/>
                </a:solidFill>
              </a:rPr>
              <a:t>Group</a:t>
            </a:r>
            <a:endParaRPr lang="en-US" sz="1100" i="1" kern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92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263" y="215539"/>
            <a:ext cx="8826137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 sz="2300" kern="1200" dirty="0" smtClean="0">
                <a:solidFill>
                  <a:schemeClr val="tx2"/>
                </a:solidFill>
              </a:rPr>
              <a:t>Факторы, мешающие развитию зарубежных </a:t>
            </a:r>
            <a:r>
              <a:rPr lang="ru-RU" sz="2300" dirty="0" smtClean="0"/>
              <a:t>спецорганизаций, также «подходят» и для отечественных</a:t>
            </a:r>
            <a:endParaRPr lang="en-GB" sz="2300" dirty="0"/>
          </a:p>
        </p:txBody>
      </p:sp>
      <p:graphicFrame>
        <p:nvGraphicFramePr>
          <p:cNvPr id="3" name="Схема 2"/>
          <p:cNvGraphicFramePr/>
          <p:nvPr>
            <p:extLst/>
          </p:nvPr>
        </p:nvGraphicFramePr>
        <p:xfrm>
          <a:off x="470263" y="792236"/>
          <a:ext cx="8826137" cy="5147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oter Placeholder 1"/>
          <p:cNvSpPr txBox="1">
            <a:spLocks/>
          </p:cNvSpPr>
          <p:nvPr/>
        </p:nvSpPr>
        <p:spPr>
          <a:xfrm>
            <a:off x="1201276" y="6491587"/>
            <a:ext cx="7820803" cy="45720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Arial" panose="020B0604020202020204" pitchFamily="34" charset="0"/>
              <a:buChar char="■"/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FF9900"/>
              </a:buClr>
              <a:buSzPct val="100000"/>
              <a:buFont typeface="Arial" panose="020B0604020202020204" pitchFamily="34" charset="0"/>
              <a:buChar char="■"/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3429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tx1">
                  <a:lumMod val="50000"/>
                  <a:lumOff val="50000"/>
                </a:schemeClr>
              </a:buClr>
              <a:buFont typeface="Arial" panose="020B0604020202020204" pitchFamily="34" charset="0"/>
              <a:buChar char="■"/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-3429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■"/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ts val="600"/>
              </a:spcBef>
              <a:spcAft>
                <a:spcPct val="0"/>
              </a:spcAft>
              <a:buChar char="»"/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100" i="1" kern="0" dirty="0">
                <a:solidFill>
                  <a:schemeClr val="tx2"/>
                </a:solidFill>
              </a:rPr>
              <a:t>Источник</a:t>
            </a:r>
            <a:r>
              <a:rPr lang="en-US" sz="1100" i="1" kern="0" dirty="0">
                <a:solidFill>
                  <a:schemeClr val="tx2"/>
                </a:solidFill>
              </a:rPr>
              <a:t>: </a:t>
            </a:r>
            <a:r>
              <a:rPr lang="ru-RU" sz="1100" i="1" kern="0" dirty="0">
                <a:solidFill>
                  <a:schemeClr val="tx2"/>
                </a:solidFill>
              </a:rPr>
              <a:t>Глобальное обследование агентств содействия инвестициям,</a:t>
            </a:r>
            <a:r>
              <a:rPr lang="en-US" sz="1100" i="1" kern="0" dirty="0">
                <a:solidFill>
                  <a:schemeClr val="tx2"/>
                </a:solidFill>
              </a:rPr>
              <a:t> 2017</a:t>
            </a:r>
            <a:r>
              <a:rPr lang="ru-RU" sz="1100" i="1" kern="0" dirty="0">
                <a:solidFill>
                  <a:schemeClr val="tx2"/>
                </a:solidFill>
              </a:rPr>
              <a:t> г.</a:t>
            </a:r>
            <a:r>
              <a:rPr lang="en-US" sz="1100" i="1" kern="0" dirty="0">
                <a:solidFill>
                  <a:schemeClr val="tx2"/>
                </a:solidFill>
              </a:rPr>
              <a:t>, World Bank </a:t>
            </a:r>
            <a:r>
              <a:rPr lang="en-US" sz="1100" i="1" kern="0" dirty="0" smtClean="0">
                <a:solidFill>
                  <a:schemeClr val="tx2"/>
                </a:solidFill>
              </a:rPr>
              <a:t>Group</a:t>
            </a:r>
            <a:endParaRPr lang="en-US" sz="1100" i="1" kern="0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1276" y="5966244"/>
            <a:ext cx="9083040" cy="553998"/>
          </a:xfrm>
          <a:prstGeom prst="rect">
            <a:avLst/>
          </a:prstGeom>
        </p:spPr>
        <p:txBody>
          <a:bodyPr wrap="square" lIns="91440" tIns="91440" rIns="91440" bIns="91440" rtlCol="0">
            <a:spAutoFit/>
          </a:bodyPr>
          <a:lstStyle/>
          <a:p>
            <a:pPr algn="l"/>
            <a:r>
              <a:rPr lang="ru-RU" sz="1200" kern="0" dirty="0">
                <a:solidFill>
                  <a:schemeClr val="tx2"/>
                </a:solidFill>
              </a:rPr>
              <a:t>Жирным </a:t>
            </a:r>
            <a:r>
              <a:rPr lang="ru-RU" sz="1200" kern="0" dirty="0" smtClean="0">
                <a:solidFill>
                  <a:schemeClr val="tx2"/>
                </a:solidFill>
              </a:rPr>
              <a:t>шрифтом выделены </a:t>
            </a:r>
            <a:r>
              <a:rPr lang="ru-RU" sz="1200" kern="0" dirty="0">
                <a:solidFill>
                  <a:schemeClr val="tx2"/>
                </a:solidFill>
              </a:rPr>
              <a:t>факторы, </a:t>
            </a:r>
            <a:r>
              <a:rPr lang="ru-RU" sz="1200" kern="0" dirty="0" smtClean="0">
                <a:solidFill>
                  <a:schemeClr val="tx2"/>
                </a:solidFill>
              </a:rPr>
              <a:t>которые во многом соответствуют специфике деятельности российских специализированных организаций по работе с инвесторами</a:t>
            </a:r>
            <a:endParaRPr lang="ru-RU" sz="1200" kern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93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269966" y="566057"/>
            <a:ext cx="9535885" cy="93181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5" name="Rectangle 21"/>
          <p:cNvSpPr/>
          <p:nvPr/>
        </p:nvSpPr>
        <p:spPr>
          <a:xfrm>
            <a:off x="0" y="2816005"/>
            <a:ext cx="9906000" cy="923330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algn="ctr" defTabSz="685800"/>
            <a:endParaRPr lang="ru-RU" kern="0" dirty="0" smtClean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685800"/>
            <a:r>
              <a:rPr lang="ru-RU" b="1" kern="0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ДЕЯТЕЛЬНОСТЬ </a:t>
            </a:r>
            <a:r>
              <a:rPr lang="ru-RU" b="1" kern="0" dirty="0" smtClean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СПЕЦИАЛИЗИРОВАННЫХ ОРГАНИЗАЦИЙ</a:t>
            </a:r>
          </a:p>
          <a:p>
            <a:pPr algn="ctr" defTabSz="685800"/>
            <a:endParaRPr lang="en-US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02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Объект 1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1250095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002" name="think-cell Slide" r:id="rId56" imgW="270" imgH="270" progId="TCLayout.ActiveDocument.1">
                  <p:embed/>
                </p:oleObj>
              </mc:Choice>
              <mc:Fallback>
                <p:oleObj name="think-cell Slide" r:id="rId5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889000" fontAlgn="base">
              <a:spcBef>
                <a:spcPct val="0"/>
              </a:spcBef>
              <a:spcAft>
                <a:spcPct val="0"/>
              </a:spcAft>
            </a:pPr>
            <a:endParaRPr kumimoji="0" lang="ru-RU" sz="1400" u="none" strike="noStrike" cap="none" normalizeH="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Tahoma" panose="020B0604030504040204" pitchFamily="34" charset="0"/>
              <a:cs typeface="Tahoma" panose="020B0604030504040204" pitchFamily="34" charset="0"/>
              <a:sym typeface="Arial" panose="020B06040202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407988" y="1119188"/>
            <a:ext cx="3935412" cy="403224"/>
          </a:xfrm>
        </p:spPr>
        <p:txBody>
          <a:bodyPr/>
          <a:lstStyle/>
          <a:p>
            <a:r>
              <a:rPr lang="ru-RU" sz="1400" b="0" dirty="0" smtClean="0"/>
              <a:t>Количество сотрудников спецорганизаций</a:t>
            </a:r>
          </a:p>
          <a:p>
            <a:endParaRPr lang="ru-RU" sz="1800" b="0" dirty="0"/>
          </a:p>
        </p:txBody>
      </p:sp>
      <p:graphicFrame>
        <p:nvGraphicFramePr>
          <p:cNvPr id="7" name="Объект 6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83277174"/>
              </p:ext>
            </p:extLst>
          </p:nvPr>
        </p:nvGraphicFramePr>
        <p:xfrm>
          <a:off x="190500" y="1333500"/>
          <a:ext cx="2628934" cy="2628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003" name="Диаграмма" r:id="rId58" imgW="2628934" imgH="2628990" progId="MSGraph.Chart.8">
                  <p:embed followColorScheme="full"/>
                </p:oleObj>
              </mc:Choice>
              <mc:Fallback>
                <p:oleObj name="Диаграмма" r:id="rId58" imgW="2628934" imgH="262899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9"/>
                      <a:stretch>
                        <a:fillRect/>
                      </a:stretch>
                    </p:blipFill>
                    <p:spPr>
                      <a:xfrm>
                        <a:off x="190500" y="1333500"/>
                        <a:ext cx="2628934" cy="2628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0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gray">
          <a:xfrm>
            <a:off x="2009775" y="1878013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EC85F3DA-DB85-47BE-9AEF-717F3C953741}" type="datetime'''''''''''''''''''''''''''''2''''''6''''''''''''''''''%'''''">
              <a:rPr lang="ru-RU" altLang="en-US" sz="1400" b="0"/>
              <a:pPr/>
              <a:t>26%</a:t>
            </a:fld>
            <a:endParaRPr lang="ru-RU" sz="14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73" name="Rectangle 10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gray">
          <a:xfrm>
            <a:off x="503238" y="3081338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A0812926-0EEE-4CB2-A964-3E1A72A1EA4A}" type="datetime'''1''''''''''''''''5''''%'''''''''''''''''''''''''''''''''''''">
              <a:rPr lang="ru-RU" altLang="en-US" sz="1400" b="0">
                <a:solidFill>
                  <a:schemeClr val="bg1"/>
                </a:solidFill>
              </a:rPr>
              <a:pPr/>
              <a:t>15%</a:t>
            </a:fld>
            <a:endParaRPr lang="ru-RU" sz="1400" b="0" dirty="0" smtClean="0">
              <a:solidFill>
                <a:schemeClr val="bg1"/>
              </a:solidFill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75" name="Rectangle 10"/>
          <p:cNvSpPr>
            <a:spLocks noGrp="1" noChangeArrowheads="1"/>
          </p:cNvSpPr>
          <p:nvPr>
            <p:custDataLst>
              <p:tags r:id="rId7"/>
            </p:custDataLst>
          </p:nvPr>
        </p:nvSpPr>
        <p:spPr bwMode="gray">
          <a:xfrm>
            <a:off x="407988" y="2203450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65F96312-DE9E-4A7A-8F99-78F7CABC0C1D}" type="datetime'''''''15''''''''''''''''''%'''''''''''''''''''''''''''''''''''">
              <a:rPr lang="ru-RU" altLang="en-US" sz="1400" b="0"/>
              <a:pPr/>
              <a:t>15%</a:t>
            </a:fld>
            <a:endParaRPr lang="ru-RU" sz="14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77" name="Rectangle 10"/>
          <p:cNvSpPr>
            <a:spLocks noGrp="1" noChangeArrowheads="1"/>
          </p:cNvSpPr>
          <p:nvPr>
            <p:custDataLst>
              <p:tags r:id="rId8"/>
            </p:custDataLst>
          </p:nvPr>
        </p:nvSpPr>
        <p:spPr bwMode="gray">
          <a:xfrm>
            <a:off x="833438" y="1684338"/>
            <a:ext cx="30797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5B3D7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E5D20DD1-0FE7-49E5-BCC2-AB7BBB7EB139}" type="datetime'''''''''6''''''''''''''''''''''''''''''''''''''%'''''''''''">
              <a:rPr lang="ru-RU" altLang="en-US" sz="1400" b="0">
                <a:solidFill>
                  <a:schemeClr val="bg1"/>
                </a:solidFill>
              </a:rPr>
              <a:pPr/>
              <a:t>6%</a:t>
            </a:fld>
            <a:endParaRPr lang="ru-RU" sz="1400" b="0" dirty="0" smtClean="0">
              <a:solidFill>
                <a:schemeClr val="bg1"/>
              </a:solidFill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79" name="Rectangle 10"/>
          <p:cNvSpPr>
            <a:spLocks noGrp="1" noChangeArrowheads="1"/>
          </p:cNvSpPr>
          <p:nvPr>
            <p:custDataLst>
              <p:tags r:id="rId9"/>
            </p:custDataLst>
          </p:nvPr>
        </p:nvSpPr>
        <p:spPr bwMode="gray">
          <a:xfrm>
            <a:off x="1171575" y="1528763"/>
            <a:ext cx="30797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7CB34FE0-77BE-4B02-A59F-BDA048DD1F2A}" type="datetime'''''''''''''''''''''''6''''''''''''''''''%'''''''''''''''">
              <a:rPr lang="ru-RU" altLang="en-US" sz="1400" b="0">
                <a:solidFill>
                  <a:schemeClr val="bg1"/>
                </a:solidFill>
              </a:rPr>
              <a:pPr/>
              <a:t>6%</a:t>
            </a:fld>
            <a:endParaRPr lang="ru-RU" sz="1400" b="0" dirty="0" smtClean="0">
              <a:solidFill>
                <a:schemeClr val="bg1"/>
              </a:solidFill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71" name="Rectangle 10"/>
          <p:cNvSpPr>
            <a:spLocks noGrp="1" noChangeArrowheads="1"/>
          </p:cNvSpPr>
          <p:nvPr>
            <p:custDataLst>
              <p:tags r:id="rId10"/>
            </p:custDataLst>
          </p:nvPr>
        </p:nvSpPr>
        <p:spPr bwMode="gray">
          <a:xfrm>
            <a:off x="1793875" y="3414713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BB698410-86C1-4EF7-87F2-FD19223234D0}" type="datetime'''''''''''''3''''''''''''''''3''''''''''''''''%'''''''''''">
              <a:rPr lang="ru-RU" altLang="en-US" sz="1400" b="0"/>
              <a:pPr/>
              <a:t>33%</a:t>
            </a:fld>
            <a:endParaRPr lang="ru-RU" sz="14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9" name="Прямоугольник 8"/>
          <p:cNvSpPr/>
          <p:nvPr>
            <p:custDataLst>
              <p:tags r:id="rId11"/>
            </p:custDataLst>
          </p:nvPr>
        </p:nvSpPr>
        <p:spPr bwMode="auto">
          <a:xfrm>
            <a:off x="2813050" y="2532063"/>
            <a:ext cx="214313" cy="160338"/>
          </a:xfrm>
          <a:prstGeom prst="rect">
            <a:avLst/>
          </a:prstGeom>
          <a:solidFill>
            <a:srgbClr val="B2B2B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>
            <p:custDataLst>
              <p:tags r:id="rId12"/>
            </p:custDataLst>
          </p:nvPr>
        </p:nvSpPr>
        <p:spPr bwMode="auto">
          <a:xfrm>
            <a:off x="2813050" y="2298700"/>
            <a:ext cx="214313" cy="160338"/>
          </a:xfrm>
          <a:prstGeom prst="rect">
            <a:avLst/>
          </a:prstGeom>
          <a:solidFill>
            <a:srgbClr val="E2E2E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11" name="Прямоугольник 10"/>
          <p:cNvSpPr/>
          <p:nvPr>
            <p:custDataLst>
              <p:tags r:id="rId13"/>
            </p:custDataLst>
          </p:nvPr>
        </p:nvSpPr>
        <p:spPr bwMode="auto">
          <a:xfrm>
            <a:off x="2813050" y="2998788"/>
            <a:ext cx="214313" cy="160338"/>
          </a:xfrm>
          <a:prstGeom prst="rect">
            <a:avLst/>
          </a:prstGeom>
          <a:solidFill>
            <a:srgbClr val="95B3D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>
            <p:custDataLst>
              <p:tags r:id="rId14"/>
            </p:custDataLst>
          </p:nvPr>
        </p:nvSpPr>
        <p:spPr bwMode="auto">
          <a:xfrm>
            <a:off x="2813050" y="2765425"/>
            <a:ext cx="214313" cy="160338"/>
          </a:xfrm>
          <a:prstGeom prst="rect">
            <a:avLst/>
          </a:prstGeom>
          <a:solidFill>
            <a:srgbClr val="D2E0E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17" name="Прямоугольник 16"/>
          <p:cNvSpPr/>
          <p:nvPr>
            <p:custDataLst>
              <p:tags r:id="rId15"/>
            </p:custDataLst>
          </p:nvPr>
        </p:nvSpPr>
        <p:spPr bwMode="auto">
          <a:xfrm>
            <a:off x="2813050" y="3232150"/>
            <a:ext cx="214313" cy="160338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25" name="Прямоугольник 24"/>
          <p:cNvSpPr/>
          <p:nvPr>
            <p:custDataLst>
              <p:tags r:id="rId16"/>
            </p:custDataLst>
          </p:nvPr>
        </p:nvSpPr>
        <p:spPr bwMode="auto">
          <a:xfrm>
            <a:off x="2813050" y="2065338"/>
            <a:ext cx="214313" cy="160338"/>
          </a:xfrm>
          <a:prstGeom prst="rect">
            <a:avLst/>
          </a:prstGeom>
          <a:solidFill>
            <a:srgbClr val="F2F2F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72" name="Rectangle 10"/>
          <p:cNvSpPr>
            <a:spLocks noGrp="1" noChangeArrowheads="1"/>
          </p:cNvSpPr>
          <p:nvPr>
            <p:custDataLst>
              <p:tags r:id="rId17"/>
            </p:custDataLst>
          </p:nvPr>
        </p:nvSpPr>
        <p:spPr bwMode="auto">
          <a:xfrm>
            <a:off x="3078163" y="2293938"/>
            <a:ext cx="820738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>
                <a:latin typeface="+mn-lt"/>
                <a:ea typeface="Tahoma"/>
                <a:cs typeface="Tahoma"/>
                <a:sym typeface="+mn-lt"/>
              </a:rPr>
              <a:t>о</a:t>
            </a: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т 11 до 20 </a:t>
            </a:r>
          </a:p>
        </p:txBody>
      </p:sp>
      <p:sp>
        <p:nvSpPr>
          <p:cNvPr id="23" name="Rectangle 10"/>
          <p:cNvSpPr>
            <a:spLocks noGrp="1" noChangeArrowheads="1"/>
          </p:cNvSpPr>
          <p:nvPr>
            <p:custDataLst>
              <p:tags r:id="rId18"/>
            </p:custDataLst>
          </p:nvPr>
        </p:nvSpPr>
        <p:spPr bwMode="auto">
          <a:xfrm>
            <a:off x="3078163" y="2060575"/>
            <a:ext cx="427038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>
                <a:latin typeface="+mn-lt"/>
                <a:ea typeface="Tahoma"/>
                <a:cs typeface="Tahoma"/>
                <a:sym typeface="+mn-lt"/>
              </a:rPr>
              <a:t>д</a:t>
            </a: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о 10 </a:t>
            </a:r>
          </a:p>
        </p:txBody>
      </p:sp>
      <p:sp>
        <p:nvSpPr>
          <p:cNvPr id="74" name="Rectangle 10"/>
          <p:cNvSpPr>
            <a:spLocks noGrp="1" noChangeArrowheads="1"/>
          </p:cNvSpPr>
          <p:nvPr>
            <p:custDataLst>
              <p:tags r:id="rId19"/>
            </p:custDataLst>
          </p:nvPr>
        </p:nvSpPr>
        <p:spPr bwMode="auto">
          <a:xfrm>
            <a:off x="3078163" y="2527300"/>
            <a:ext cx="788988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>
                <a:latin typeface="+mn-lt"/>
                <a:ea typeface="Tahoma"/>
                <a:cs typeface="Tahoma"/>
                <a:sym typeface="+mn-lt"/>
              </a:rPr>
              <a:t>о</a:t>
            </a: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т 21 до 35</a:t>
            </a:r>
          </a:p>
        </p:txBody>
      </p:sp>
      <p:sp>
        <p:nvSpPr>
          <p:cNvPr id="76" name="Rectangle 10"/>
          <p:cNvSpPr>
            <a:spLocks noGrp="1" noChangeArrowheads="1"/>
          </p:cNvSpPr>
          <p:nvPr>
            <p:custDataLst>
              <p:tags r:id="rId20"/>
            </p:custDataLst>
          </p:nvPr>
        </p:nvSpPr>
        <p:spPr bwMode="auto">
          <a:xfrm>
            <a:off x="3078163" y="2760663"/>
            <a:ext cx="788988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>
                <a:latin typeface="+mn-lt"/>
                <a:ea typeface="Tahoma"/>
                <a:cs typeface="Tahoma"/>
                <a:sym typeface="+mn-lt"/>
              </a:rPr>
              <a:t>о</a:t>
            </a: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т 36 до 50</a:t>
            </a:r>
          </a:p>
        </p:txBody>
      </p:sp>
      <p:sp>
        <p:nvSpPr>
          <p:cNvPr id="80" name="Rectangle 10"/>
          <p:cNvSpPr>
            <a:spLocks noGrp="1" noChangeArrowheads="1"/>
          </p:cNvSpPr>
          <p:nvPr>
            <p:custDataLst>
              <p:tags r:id="rId21"/>
            </p:custDataLst>
          </p:nvPr>
        </p:nvSpPr>
        <p:spPr bwMode="auto">
          <a:xfrm>
            <a:off x="3078163" y="3227388"/>
            <a:ext cx="1055688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71 чел и более</a:t>
            </a:r>
          </a:p>
        </p:txBody>
      </p:sp>
      <p:sp>
        <p:nvSpPr>
          <p:cNvPr id="78" name="Rectangle 10"/>
          <p:cNvSpPr>
            <a:spLocks noGrp="1" noChangeArrowheads="1"/>
          </p:cNvSpPr>
          <p:nvPr>
            <p:custDataLst>
              <p:tags r:id="rId22"/>
            </p:custDataLst>
          </p:nvPr>
        </p:nvSpPr>
        <p:spPr bwMode="auto">
          <a:xfrm>
            <a:off x="3078163" y="2994025"/>
            <a:ext cx="788988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>
                <a:latin typeface="+mn-lt"/>
                <a:ea typeface="Tahoma"/>
                <a:cs typeface="Tahoma"/>
                <a:sym typeface="+mn-lt"/>
              </a:rPr>
              <a:t>о</a:t>
            </a: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т 51 до 70</a:t>
            </a:r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471223" y="163513"/>
            <a:ext cx="8963554" cy="831850"/>
          </a:xfrm>
        </p:spPr>
        <p:txBody>
          <a:bodyPr/>
          <a:lstStyle/>
          <a:p>
            <a:r>
              <a:rPr lang="ru-RU" dirty="0" smtClean="0"/>
              <a:t>Основные параметры созданных специализированных организаций по работе с инвесторами в России</a:t>
            </a:r>
            <a:endParaRPr lang="ru-RU" dirty="0"/>
          </a:p>
        </p:txBody>
      </p:sp>
      <p:graphicFrame>
        <p:nvGraphicFramePr>
          <p:cNvPr id="30" name="Объект 29"/>
          <p:cNvGraphicFramePr>
            <a:graphicFrameLocks/>
          </p:cNvGraphicFramePr>
          <p:nvPr>
            <p:custDataLst>
              <p:tags r:id="rId23"/>
            </p:custDataLst>
            <p:extLst>
              <p:ext uri="{D42A27DB-BD31-4B8C-83A1-F6EECF244321}">
                <p14:modId xmlns:p14="http://schemas.microsoft.com/office/powerpoint/2010/main" val="3267542772"/>
              </p:ext>
            </p:extLst>
          </p:nvPr>
        </p:nvGraphicFramePr>
        <p:xfrm>
          <a:off x="4343400" y="1333500"/>
          <a:ext cx="2600300" cy="2628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004" name="Диаграмма" r:id="rId60" imgW="2600300" imgH="2628990" progId="MSGraph.Chart.8">
                  <p:embed followColorScheme="full"/>
                </p:oleObj>
              </mc:Choice>
              <mc:Fallback>
                <p:oleObj name="Диаграмма" r:id="rId60" imgW="2600300" imgH="262899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1"/>
                      <a:stretch>
                        <a:fillRect/>
                      </a:stretch>
                    </p:blipFill>
                    <p:spPr>
                      <a:xfrm>
                        <a:off x="4343400" y="1333500"/>
                        <a:ext cx="2600300" cy="2628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0"/>
          <p:cNvSpPr>
            <a:spLocks noGrp="1" noChangeArrowheads="1"/>
          </p:cNvSpPr>
          <p:nvPr>
            <p:custDataLst>
              <p:tags r:id="rId24"/>
            </p:custDataLst>
          </p:nvPr>
        </p:nvSpPr>
        <p:spPr bwMode="gray">
          <a:xfrm>
            <a:off x="4514850" y="2273300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92B5B595-9FAB-44DE-AE18-263C031B0679}" type="datetime'''''1''''''3''''''''''''''''%'''''''''''''''">
              <a:rPr lang="ru-RU" altLang="en-US" sz="1400" b="0"/>
              <a:pPr/>
              <a:t>13%</a:t>
            </a:fld>
            <a:endParaRPr lang="ru-RU" sz="14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37" name="Rectangle 10"/>
          <p:cNvSpPr>
            <a:spLocks noGrp="1" noChangeArrowheads="1"/>
          </p:cNvSpPr>
          <p:nvPr>
            <p:custDataLst>
              <p:tags r:id="rId25"/>
            </p:custDataLst>
          </p:nvPr>
        </p:nvSpPr>
        <p:spPr bwMode="gray">
          <a:xfrm>
            <a:off x="5021263" y="1649413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40392EEB-1E8B-4E98-9B25-52E642D0484A}" type="datetime'''''''''''''''''''''''''''''''''''''''''''''''''14%'''''">
              <a:rPr lang="ru-RU" altLang="en-US" sz="1400" b="0">
                <a:solidFill>
                  <a:schemeClr val="bg1"/>
                </a:solidFill>
              </a:rPr>
              <a:pPr/>
              <a:t>14%</a:t>
            </a:fld>
            <a:endParaRPr lang="ru-RU" sz="1400" b="0" dirty="0" smtClean="0">
              <a:solidFill>
                <a:schemeClr val="bg1"/>
              </a:solidFill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32" name="Rectangle 10"/>
          <p:cNvSpPr>
            <a:spLocks noGrp="1" noChangeArrowheads="1"/>
          </p:cNvSpPr>
          <p:nvPr>
            <p:custDataLst>
              <p:tags r:id="rId26"/>
            </p:custDataLst>
          </p:nvPr>
        </p:nvSpPr>
        <p:spPr bwMode="gray">
          <a:xfrm>
            <a:off x="4797425" y="3278188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5B3D7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4920989A-7A3E-4E22-AB22-6414714004CE}" type="datetime'''''''''''''''''''''''''''23''''''''''''''''''''%'''''''">
              <a:rPr lang="ru-RU" altLang="en-US" sz="1400" b="0">
                <a:solidFill>
                  <a:schemeClr val="bg1"/>
                </a:solidFill>
              </a:rPr>
              <a:pPr/>
              <a:t>23%</a:t>
            </a:fld>
            <a:endParaRPr lang="ru-RU" sz="1400" b="0" dirty="0" smtClean="0">
              <a:solidFill>
                <a:schemeClr val="bg1"/>
              </a:solidFill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31" name="Rectangle 10"/>
          <p:cNvSpPr>
            <a:spLocks noGrp="1" noChangeArrowheads="1"/>
          </p:cNvSpPr>
          <p:nvPr>
            <p:custDataLst>
              <p:tags r:id="rId27"/>
            </p:custDataLst>
          </p:nvPr>
        </p:nvSpPr>
        <p:spPr bwMode="gray">
          <a:xfrm>
            <a:off x="6435725" y="2549525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CD868F7C-6032-4867-B3F2-4E6327318FFF}" type="datetime'''''''''''5''''''''''0''%'''''''''''''''''''''''''''''''''''">
              <a:rPr lang="ru-RU" altLang="en-US" sz="1400" b="0"/>
              <a:pPr/>
              <a:t>50%</a:t>
            </a:fld>
            <a:endParaRPr lang="ru-RU" sz="14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45" name="Прямоугольник 44"/>
          <p:cNvSpPr/>
          <p:nvPr>
            <p:custDataLst>
              <p:tags r:id="rId28"/>
            </p:custDataLst>
          </p:nvPr>
        </p:nvSpPr>
        <p:spPr bwMode="auto">
          <a:xfrm>
            <a:off x="6942138" y="2765425"/>
            <a:ext cx="214313" cy="160338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44" name="Прямоугольник 43"/>
          <p:cNvSpPr/>
          <p:nvPr>
            <p:custDataLst>
              <p:tags r:id="rId29"/>
            </p:custDataLst>
          </p:nvPr>
        </p:nvSpPr>
        <p:spPr bwMode="auto">
          <a:xfrm>
            <a:off x="6942138" y="2532063"/>
            <a:ext cx="214313" cy="160338"/>
          </a:xfrm>
          <a:prstGeom prst="rect">
            <a:avLst/>
          </a:prstGeom>
          <a:solidFill>
            <a:srgbClr val="95B3D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43" name="Прямоугольник 42"/>
          <p:cNvSpPr/>
          <p:nvPr>
            <p:custDataLst>
              <p:tags r:id="rId30"/>
            </p:custDataLst>
          </p:nvPr>
        </p:nvSpPr>
        <p:spPr bwMode="auto">
          <a:xfrm>
            <a:off x="6942138" y="2298700"/>
            <a:ext cx="214313" cy="160338"/>
          </a:xfrm>
          <a:prstGeom prst="rect">
            <a:avLst/>
          </a:prstGeom>
          <a:solidFill>
            <a:srgbClr val="D2E0E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42" name="Прямоугольник 41"/>
          <p:cNvSpPr/>
          <p:nvPr>
            <p:custDataLst>
              <p:tags r:id="rId31"/>
            </p:custDataLst>
          </p:nvPr>
        </p:nvSpPr>
        <p:spPr bwMode="auto">
          <a:xfrm>
            <a:off x="6942138" y="2065338"/>
            <a:ext cx="214313" cy="160338"/>
          </a:xfrm>
          <a:prstGeom prst="rect">
            <a:avLst/>
          </a:prstGeom>
          <a:solidFill>
            <a:srgbClr val="B2B2B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40" name="Rectangle 10"/>
          <p:cNvSpPr>
            <a:spLocks noGrp="1" noChangeArrowheads="1"/>
          </p:cNvSpPr>
          <p:nvPr>
            <p:custDataLst>
              <p:tags r:id="rId32"/>
            </p:custDataLst>
          </p:nvPr>
        </p:nvSpPr>
        <p:spPr bwMode="auto">
          <a:xfrm>
            <a:off x="7207250" y="2527300"/>
            <a:ext cx="26384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>
                <a:latin typeface="+mn-lt"/>
                <a:ea typeface="Tahoma"/>
                <a:cs typeface="Tahoma"/>
                <a:sym typeface="+mn-lt"/>
              </a:rPr>
              <a:t>У</a:t>
            </a: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нитарное предприятие</a:t>
            </a:r>
            <a:r>
              <a:rPr lang="en-US" sz="1200" b="0" dirty="0" smtClean="0">
                <a:latin typeface="+mn-lt"/>
                <a:ea typeface="Tahoma"/>
                <a:cs typeface="Tahoma"/>
                <a:sym typeface="+mn-lt"/>
              </a:rPr>
              <a:t>/</a:t>
            </a: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учреждение </a:t>
            </a:r>
          </a:p>
        </p:txBody>
      </p:sp>
      <p:sp>
        <p:nvSpPr>
          <p:cNvPr id="41" name="Rectangle 10"/>
          <p:cNvSpPr>
            <a:spLocks noGrp="1" noChangeArrowheads="1"/>
          </p:cNvSpPr>
          <p:nvPr>
            <p:custDataLst>
              <p:tags r:id="rId33"/>
            </p:custDataLst>
          </p:nvPr>
        </p:nvSpPr>
        <p:spPr bwMode="auto">
          <a:xfrm>
            <a:off x="7207250" y="2760663"/>
            <a:ext cx="2187575" cy="365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>
                <a:latin typeface="+mn-lt"/>
                <a:ea typeface="Tahoma"/>
                <a:cs typeface="Tahoma"/>
                <a:sym typeface="+mn-lt"/>
              </a:rPr>
              <a:t>О</a:t>
            </a: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рган исполнительной власти </a:t>
            </a:r>
            <a:endParaRPr lang="en-US" sz="1400" b="0" dirty="0" smtClean="0">
              <a:latin typeface="+mn-lt"/>
              <a:ea typeface="Tahoma"/>
              <a:cs typeface="Tahoma"/>
              <a:sym typeface="+mn-lt"/>
            </a:endParaRPr>
          </a:p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или его подразделение </a:t>
            </a:r>
          </a:p>
        </p:txBody>
      </p:sp>
      <p:sp>
        <p:nvSpPr>
          <p:cNvPr id="38" name="Rectangle 10"/>
          <p:cNvSpPr>
            <a:spLocks noGrp="1" noChangeArrowheads="1"/>
          </p:cNvSpPr>
          <p:nvPr>
            <p:custDataLst>
              <p:tags r:id="rId34"/>
            </p:custDataLst>
          </p:nvPr>
        </p:nvSpPr>
        <p:spPr bwMode="auto">
          <a:xfrm>
            <a:off x="7207250" y="2060575"/>
            <a:ext cx="170497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>
                <a:latin typeface="+mn-lt"/>
                <a:ea typeface="Tahoma"/>
                <a:cs typeface="Tahoma"/>
                <a:sym typeface="+mn-lt"/>
              </a:rPr>
              <a:t>А</a:t>
            </a: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кционерное общество </a:t>
            </a:r>
          </a:p>
        </p:txBody>
      </p:sp>
      <p:sp>
        <p:nvSpPr>
          <p:cNvPr id="39" name="Rectangle 10"/>
          <p:cNvSpPr>
            <a:spLocks noGrp="1" noChangeArrowheads="1"/>
          </p:cNvSpPr>
          <p:nvPr>
            <p:custDataLst>
              <p:tags r:id="rId35"/>
            </p:custDataLst>
          </p:nvPr>
        </p:nvSpPr>
        <p:spPr bwMode="auto">
          <a:xfrm>
            <a:off x="7207250" y="2293938"/>
            <a:ext cx="220980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>
                <a:latin typeface="+mn-lt"/>
                <a:ea typeface="Tahoma"/>
                <a:cs typeface="Tahoma"/>
                <a:sym typeface="+mn-lt"/>
              </a:rPr>
              <a:t>Н</a:t>
            </a: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екоммерческая организация  </a:t>
            </a:r>
          </a:p>
        </p:txBody>
      </p:sp>
      <p:sp>
        <p:nvSpPr>
          <p:cNvPr id="48" name="Текст 2"/>
          <p:cNvSpPr txBox="1">
            <a:spLocks/>
          </p:cNvSpPr>
          <p:nvPr/>
        </p:nvSpPr>
        <p:spPr bwMode="auto">
          <a:xfrm>
            <a:off x="4514850" y="1120775"/>
            <a:ext cx="4590247" cy="4032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ru-RU" sz="1400" b="0" kern="0" dirty="0" smtClean="0"/>
              <a:t>Организационно-правовая форма спецорганизаций</a:t>
            </a:r>
          </a:p>
        </p:txBody>
      </p:sp>
      <p:graphicFrame>
        <p:nvGraphicFramePr>
          <p:cNvPr id="46" name="Объект 45"/>
          <p:cNvGraphicFramePr>
            <a:graphicFrameLocks/>
          </p:cNvGraphicFramePr>
          <p:nvPr>
            <p:custDataLst>
              <p:tags r:id="rId36"/>
            </p:custDataLst>
            <p:extLst>
              <p:ext uri="{D42A27DB-BD31-4B8C-83A1-F6EECF244321}">
                <p14:modId xmlns:p14="http://schemas.microsoft.com/office/powerpoint/2010/main" val="1522815536"/>
              </p:ext>
            </p:extLst>
          </p:nvPr>
        </p:nvGraphicFramePr>
        <p:xfrm>
          <a:off x="2171700" y="4114799"/>
          <a:ext cx="2714566" cy="2695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005" name="Диаграмма" r:id="rId62" imgW="2714566" imgH="2695680" progId="MSGraph.Chart.8">
                  <p:embed followColorScheme="full"/>
                </p:oleObj>
              </mc:Choice>
              <mc:Fallback>
                <p:oleObj name="Диаграмма" r:id="rId62" imgW="2714566" imgH="269568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3"/>
                      <a:stretch>
                        <a:fillRect/>
                      </a:stretch>
                    </p:blipFill>
                    <p:spPr>
                      <a:xfrm>
                        <a:off x="2171700" y="4114799"/>
                        <a:ext cx="2714566" cy="2695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10"/>
          <p:cNvSpPr>
            <a:spLocks noGrp="1" noChangeArrowheads="1"/>
          </p:cNvSpPr>
          <p:nvPr>
            <p:custDataLst>
              <p:tags r:id="rId37"/>
            </p:custDataLst>
          </p:nvPr>
        </p:nvSpPr>
        <p:spPr bwMode="gray">
          <a:xfrm>
            <a:off x="2514600" y="4768850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E4675051-626B-4373-8382-834F35F3207A}" type="datetime'''''26''''''''''''''%'''''''''''">
              <a:rPr lang="ru-RU" altLang="en-US" sz="1400" b="0"/>
              <a:pPr/>
              <a:t>26%</a:t>
            </a:fld>
            <a:endParaRPr lang="ru-RU" sz="14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49" name="Rectangle 10"/>
          <p:cNvSpPr>
            <a:spLocks noGrp="1" noChangeArrowheads="1"/>
          </p:cNvSpPr>
          <p:nvPr>
            <p:custDataLst>
              <p:tags r:id="rId38"/>
            </p:custDataLst>
          </p:nvPr>
        </p:nvSpPr>
        <p:spPr bwMode="gray">
          <a:xfrm>
            <a:off x="2713038" y="6165850"/>
            <a:ext cx="30797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20CA1255-F279-4DB6-B283-6B461B28AB37}" type="datetime'''''''''''''8''''''''%'''''''''''">
              <a:rPr lang="ru-RU" altLang="en-US" sz="1400" b="0"/>
              <a:pPr/>
              <a:t>8%</a:t>
            </a:fld>
            <a:endParaRPr lang="ru-RU" sz="14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50" name="Rectangle 10"/>
          <p:cNvSpPr>
            <a:spLocks noGrp="1" noChangeArrowheads="1"/>
          </p:cNvSpPr>
          <p:nvPr>
            <p:custDataLst>
              <p:tags r:id="rId39"/>
            </p:custDataLst>
          </p:nvPr>
        </p:nvSpPr>
        <p:spPr bwMode="gray">
          <a:xfrm>
            <a:off x="2414588" y="5770563"/>
            <a:ext cx="307975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EC2B0D67-785D-4B31-B449-406D1142DCD9}" type="datetime'''''''''''''''''''''''''''''''''7''''%'''''''''">
              <a:rPr lang="ru-RU" altLang="en-US" sz="1400" b="0"/>
              <a:pPr/>
              <a:t>7%</a:t>
            </a:fld>
            <a:endParaRPr lang="ru-RU" sz="14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51" name="Rectangle 10"/>
          <p:cNvSpPr>
            <a:spLocks noGrp="1" noChangeArrowheads="1"/>
          </p:cNvSpPr>
          <p:nvPr>
            <p:custDataLst>
              <p:tags r:id="rId40"/>
            </p:custDataLst>
          </p:nvPr>
        </p:nvSpPr>
        <p:spPr bwMode="gray">
          <a:xfrm>
            <a:off x="3454400" y="6429375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63B9BE46-45F8-41D0-8514-CD6241C9523D}" type="datetime'1''''''''''''7''''''''''''''''''%'''">
              <a:rPr lang="ru-RU" altLang="en-US" sz="1400" b="0"/>
              <a:pPr/>
              <a:t>17%</a:t>
            </a:fld>
            <a:endParaRPr lang="ru-RU" sz="14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52" name="Rectangle 10"/>
          <p:cNvSpPr>
            <a:spLocks noGrp="1" noChangeArrowheads="1"/>
          </p:cNvSpPr>
          <p:nvPr>
            <p:custDataLst>
              <p:tags r:id="rId41"/>
            </p:custDataLst>
          </p:nvPr>
        </p:nvSpPr>
        <p:spPr bwMode="gray">
          <a:xfrm>
            <a:off x="4294188" y="5029200"/>
            <a:ext cx="406400" cy="21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DEAC25D2-0310-4F26-9CF4-C7AB12169527}" type="datetime'''''''''''''''4''''''''''''''''''''''''0''''''''''''''''%'">
              <a:rPr lang="ru-RU" altLang="en-US" sz="1400" b="0"/>
              <a:pPr/>
              <a:t>40%</a:t>
            </a:fld>
            <a:endParaRPr lang="ru-RU" sz="1400" b="0" dirty="0" smtClean="0"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53" name="Rectangle 10"/>
          <p:cNvSpPr>
            <a:spLocks noGrp="1" noChangeArrowheads="1"/>
          </p:cNvSpPr>
          <p:nvPr>
            <p:custDataLst>
              <p:tags r:id="rId42"/>
            </p:custDataLst>
          </p:nvPr>
        </p:nvSpPr>
        <p:spPr bwMode="gray">
          <a:xfrm>
            <a:off x="3305175" y="4264025"/>
            <a:ext cx="307975" cy="212725"/>
          </a:xfrm>
          <a:prstGeom prst="rect">
            <a:avLst/>
          </a:prstGeom>
          <a:solidFill>
            <a:srgbClr val="4F81BD"/>
          </a:solidFill>
          <a:ln w="9525" algn="ctr">
            <a:noFill/>
            <a:miter lim="800000"/>
            <a:headEnd/>
            <a:tailEnd/>
          </a:ln>
          <a:effectLst/>
          <a:extLst/>
        </p:spPr>
        <p:txBody>
          <a:bodyPr vert="horz" wrap="none" lIns="25400" tIns="0" rIns="2540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fld id="{96B74AAA-B3BB-4B09-A621-3B74506E6753}" type="datetime'''''''2''''''''''''''''''''''%'''''''''''''''''''">
              <a:rPr lang="ru-RU" altLang="en-US" sz="1400" b="0">
                <a:solidFill>
                  <a:schemeClr val="bg1"/>
                </a:solidFill>
              </a:rPr>
              <a:pPr/>
              <a:t>2%</a:t>
            </a:fld>
            <a:endParaRPr lang="ru-RU" sz="1400" b="0" dirty="0" smtClean="0">
              <a:solidFill>
                <a:schemeClr val="bg1"/>
              </a:solidFill>
              <a:latin typeface="+mn-lt"/>
              <a:ea typeface="Tahoma"/>
              <a:cs typeface="Tahoma"/>
              <a:sym typeface="+mn-lt"/>
            </a:endParaRPr>
          </a:p>
        </p:txBody>
      </p:sp>
      <p:sp>
        <p:nvSpPr>
          <p:cNvPr id="54" name="Прямоугольник 53"/>
          <p:cNvSpPr/>
          <p:nvPr>
            <p:custDataLst>
              <p:tags r:id="rId43"/>
            </p:custDataLst>
          </p:nvPr>
        </p:nvSpPr>
        <p:spPr bwMode="auto">
          <a:xfrm>
            <a:off x="4949825" y="5797550"/>
            <a:ext cx="214313" cy="160338"/>
          </a:xfrm>
          <a:prstGeom prst="rect">
            <a:avLst/>
          </a:prstGeom>
          <a:solidFill>
            <a:srgbClr val="4F81B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55" name="Прямоугольник 54"/>
          <p:cNvSpPr/>
          <p:nvPr>
            <p:custDataLst>
              <p:tags r:id="rId44"/>
            </p:custDataLst>
          </p:nvPr>
        </p:nvSpPr>
        <p:spPr bwMode="auto">
          <a:xfrm>
            <a:off x="4949825" y="5097463"/>
            <a:ext cx="214313" cy="160338"/>
          </a:xfrm>
          <a:prstGeom prst="rect">
            <a:avLst/>
          </a:prstGeom>
          <a:solidFill>
            <a:srgbClr val="B2B2B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56" name="Прямоугольник 55"/>
          <p:cNvSpPr/>
          <p:nvPr>
            <p:custDataLst>
              <p:tags r:id="rId45"/>
            </p:custDataLst>
          </p:nvPr>
        </p:nvSpPr>
        <p:spPr bwMode="auto">
          <a:xfrm>
            <a:off x="4949825" y="4864100"/>
            <a:ext cx="214313" cy="160338"/>
          </a:xfrm>
          <a:prstGeom prst="rect">
            <a:avLst/>
          </a:prstGeom>
          <a:solidFill>
            <a:srgbClr val="E2E2E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57" name="Прямоугольник 56"/>
          <p:cNvSpPr/>
          <p:nvPr>
            <p:custDataLst>
              <p:tags r:id="rId46"/>
            </p:custDataLst>
          </p:nvPr>
        </p:nvSpPr>
        <p:spPr bwMode="auto">
          <a:xfrm>
            <a:off x="4949825" y="4630738"/>
            <a:ext cx="214313" cy="160338"/>
          </a:xfrm>
          <a:prstGeom prst="rect">
            <a:avLst/>
          </a:prstGeom>
          <a:solidFill>
            <a:srgbClr val="F2F2F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58" name="Прямоугольник 57"/>
          <p:cNvSpPr/>
          <p:nvPr>
            <p:custDataLst>
              <p:tags r:id="rId47"/>
            </p:custDataLst>
          </p:nvPr>
        </p:nvSpPr>
        <p:spPr bwMode="auto">
          <a:xfrm>
            <a:off x="4949825" y="5330825"/>
            <a:ext cx="214313" cy="160338"/>
          </a:xfrm>
          <a:prstGeom prst="rect">
            <a:avLst/>
          </a:prstGeom>
          <a:solidFill>
            <a:srgbClr val="D2E0E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59" name="Прямоугольник 58"/>
          <p:cNvSpPr/>
          <p:nvPr>
            <p:custDataLst>
              <p:tags r:id="rId48"/>
            </p:custDataLst>
          </p:nvPr>
        </p:nvSpPr>
        <p:spPr bwMode="auto">
          <a:xfrm>
            <a:off x="4949825" y="5564188"/>
            <a:ext cx="214313" cy="160338"/>
          </a:xfrm>
          <a:prstGeom prst="rect">
            <a:avLst/>
          </a:prstGeom>
          <a:solidFill>
            <a:srgbClr val="95B3D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889000" rtl="0" eaLnBrk="1" fontAlgn="base" latinLnBrk="0" hangingPunct="1"/>
            <a:endParaRPr kumimoji="0" lang="ru-RU" sz="1200" b="0" i="0" u="none" strike="noStrike" cap="none" normalizeH="0" baseline="0" dirty="0" smtClean="0">
              <a:solidFill>
                <a:schemeClr val="tx1"/>
              </a:solidFill>
              <a:effectLst/>
              <a:latin typeface="+mn-lt"/>
              <a:cs typeface="+mn-cs"/>
            </a:endParaRPr>
          </a:p>
        </p:txBody>
      </p:sp>
      <p:sp>
        <p:nvSpPr>
          <p:cNvPr id="60" name="Rectangle 10"/>
          <p:cNvSpPr>
            <a:spLocks noGrp="1" noChangeArrowheads="1"/>
          </p:cNvSpPr>
          <p:nvPr>
            <p:custDataLst>
              <p:tags r:id="rId49"/>
            </p:custDataLst>
          </p:nvPr>
        </p:nvSpPr>
        <p:spPr bwMode="auto">
          <a:xfrm>
            <a:off x="5214938" y="5326063"/>
            <a:ext cx="2090738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>
                <a:latin typeface="+mn-lt"/>
                <a:ea typeface="Tahoma"/>
                <a:cs typeface="Tahoma"/>
                <a:sym typeface="+mn-lt"/>
              </a:rPr>
              <a:t>П</a:t>
            </a: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редседатель правительства</a:t>
            </a:r>
          </a:p>
        </p:txBody>
      </p:sp>
      <p:sp>
        <p:nvSpPr>
          <p:cNvPr id="61" name="Rectangle 10"/>
          <p:cNvSpPr>
            <a:spLocks noGrp="1" noChangeArrowheads="1"/>
          </p:cNvSpPr>
          <p:nvPr>
            <p:custDataLst>
              <p:tags r:id="rId50"/>
            </p:custDataLst>
          </p:nvPr>
        </p:nvSpPr>
        <p:spPr bwMode="auto">
          <a:xfrm>
            <a:off x="5214938" y="5559425"/>
            <a:ext cx="84772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Губернатор </a:t>
            </a:r>
          </a:p>
        </p:txBody>
      </p:sp>
      <p:sp>
        <p:nvSpPr>
          <p:cNvPr id="62" name="Rectangle 10"/>
          <p:cNvSpPr>
            <a:spLocks noGrp="1" noChangeArrowheads="1"/>
          </p:cNvSpPr>
          <p:nvPr>
            <p:custDataLst>
              <p:tags r:id="rId51"/>
            </p:custDataLst>
          </p:nvPr>
        </p:nvSpPr>
        <p:spPr bwMode="auto">
          <a:xfrm>
            <a:off x="5214938" y="5792788"/>
            <a:ext cx="259715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Курирующий заместитель министра </a:t>
            </a:r>
          </a:p>
        </p:txBody>
      </p:sp>
      <p:sp>
        <p:nvSpPr>
          <p:cNvPr id="63" name="Rectangle 10"/>
          <p:cNvSpPr>
            <a:spLocks noGrp="1" noChangeArrowheads="1"/>
          </p:cNvSpPr>
          <p:nvPr>
            <p:custDataLst>
              <p:tags r:id="rId52"/>
            </p:custDataLst>
          </p:nvPr>
        </p:nvSpPr>
        <p:spPr bwMode="auto">
          <a:xfrm>
            <a:off x="5214938" y="5092700"/>
            <a:ext cx="1577975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Затрудняюсь ответить</a:t>
            </a:r>
          </a:p>
        </p:txBody>
      </p:sp>
      <p:sp>
        <p:nvSpPr>
          <p:cNvPr id="64" name="Rectangle 10"/>
          <p:cNvSpPr>
            <a:spLocks noGrp="1" noChangeArrowheads="1"/>
          </p:cNvSpPr>
          <p:nvPr>
            <p:custDataLst>
              <p:tags r:id="rId53"/>
            </p:custDataLst>
          </p:nvPr>
        </p:nvSpPr>
        <p:spPr bwMode="auto">
          <a:xfrm>
            <a:off x="5214938" y="4859338"/>
            <a:ext cx="1579563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>
                <a:latin typeface="+mn-lt"/>
                <a:ea typeface="Tahoma"/>
                <a:cs typeface="Tahoma"/>
                <a:sym typeface="+mn-lt"/>
              </a:rPr>
              <a:t>К</a:t>
            </a: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урирующий министр </a:t>
            </a:r>
          </a:p>
        </p:txBody>
      </p:sp>
      <p:sp>
        <p:nvSpPr>
          <p:cNvPr id="65" name="Rectangle 10"/>
          <p:cNvSpPr>
            <a:spLocks noGrp="1" noChangeArrowheads="1"/>
          </p:cNvSpPr>
          <p:nvPr>
            <p:custDataLst>
              <p:tags r:id="rId54"/>
            </p:custDataLst>
          </p:nvPr>
        </p:nvSpPr>
        <p:spPr bwMode="auto">
          <a:xfrm>
            <a:off x="5214938" y="4625975"/>
            <a:ext cx="3816350" cy="182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anchor="ctr" anchorCtr="0" compatLnSpc="1">
            <a:prstTxWarp prst="textNoShape">
              <a:avLst/>
            </a:prstTxWarp>
            <a:noAutofit/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ru-RU" sz="1200" b="0" dirty="0">
                <a:latin typeface="+mn-lt"/>
                <a:ea typeface="Tahoma"/>
                <a:cs typeface="Tahoma"/>
                <a:sym typeface="+mn-lt"/>
              </a:rPr>
              <a:t>К</a:t>
            </a: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урирующий заместитель губернатора</a:t>
            </a:r>
            <a:r>
              <a:rPr lang="en-US" sz="1200" b="0" dirty="0" smtClean="0">
                <a:latin typeface="+mn-lt"/>
                <a:ea typeface="Tahoma"/>
                <a:cs typeface="Tahoma"/>
                <a:sym typeface="+mn-lt"/>
              </a:rPr>
              <a:t>/</a:t>
            </a:r>
            <a:r>
              <a:rPr lang="ru-RU" sz="1200" b="0" dirty="0" smtClean="0">
                <a:latin typeface="+mn-lt"/>
                <a:ea typeface="Tahoma"/>
                <a:cs typeface="Tahoma"/>
                <a:sym typeface="+mn-lt"/>
              </a:rPr>
              <a:t>председатель </a:t>
            </a:r>
          </a:p>
        </p:txBody>
      </p:sp>
      <p:sp>
        <p:nvSpPr>
          <p:cNvPr id="66" name="Текст 2"/>
          <p:cNvSpPr txBox="1">
            <a:spLocks/>
          </p:cNvSpPr>
          <p:nvPr/>
        </p:nvSpPr>
        <p:spPr bwMode="auto">
          <a:xfrm>
            <a:off x="2087564" y="3930561"/>
            <a:ext cx="8133806" cy="6263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defRPr sz="1600" b="1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  <a:lvl2pPr marL="4445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Char char="•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2pPr>
            <a:lvl3pPr marL="889000" indent="-222250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3pPr>
            <a:lvl4pPr marL="1338263" indent="-22701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4pPr>
            <a:lvl5pPr marL="19986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>
                  <a:lumMod val="65000"/>
                  <a:lumOff val="35000"/>
                </a:schemeClr>
              </a:buClr>
              <a:buFont typeface="Trebuchet MS" pitchFamily="34" charset="0"/>
              <a:buChar char="—"/>
              <a:defRPr sz="1600">
                <a:solidFill>
                  <a:schemeClr val="tx1"/>
                </a:solidFill>
                <a:latin typeface="+mj-lt"/>
                <a:ea typeface="Tahoma" pitchFamily="34" charset="0"/>
                <a:cs typeface="Tahoma" pitchFamily="34" charset="0"/>
              </a:defRPr>
            </a:lvl5pPr>
            <a:lvl6pPr marL="24558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9130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3702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827463" indent="-220663" algn="l" defTabSz="8890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Trebuchet MS" pitchFamily="34" charset="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ru-RU" sz="1400" b="0" kern="0" dirty="0"/>
              <a:t>Ф</a:t>
            </a:r>
            <a:r>
              <a:rPr lang="ru-RU" sz="1400" b="0" kern="0" dirty="0" smtClean="0"/>
              <a:t>актически решения принимаются следующими кураторами:</a:t>
            </a:r>
          </a:p>
        </p:txBody>
      </p:sp>
    </p:spTree>
    <p:extLst>
      <p:ext uri="{BB962C8B-B14F-4D97-AF65-F5344CB8AC3E}">
        <p14:creationId xmlns:p14="http://schemas.microsoft.com/office/powerpoint/2010/main" val="333037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4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3&quot;&gt;&lt;elem m_fUsage=&quot;1.00000000000000000000E+00&quot;&gt;&lt;m_msothmcolidx val=&quot;0&quot;/&gt;&lt;m_rgb r=&quot;C0&quot; g=&quot;00&quot; b=&quot;00&quot;/&gt;&lt;m_nBrightness val=&quot;0&quot;/&gt;&lt;/elem&gt;&lt;elem m_fUsage=&quot;9.00000000000000022204E-01&quot;&gt;&lt;m_msothmcolidx val=&quot;0&quot;/&gt;&lt;m_rgb r=&quot;17&quot; g=&quot;7B&quot; b=&quot;57&quot;/&gt;&lt;m_nBrightness val=&quot;0&quot;/&gt;&lt;/elem&gt;&lt;elem m_fUsage=&quot;8.10000000000000053291E-01&quot;&gt;&lt;m_msothmcolidx val=&quot;0&quot;/&gt;&lt;m_rgb r=&quot;93&quot; g=&quot;D9&quot; b=&quot;9F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Azr0XBw3UCHgk4aompUQQ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RqjfL9iQIi6aGlnO.quC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AU8y5_OQYOzph8nDwpUWg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631ka2DTN2Sm1WyRktALA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8wEbCVxSaiomN.9YYqGxQ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LFL8r.KRIG3cxmG_ewXrg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gNTQwfbTxOgDgoHVWm8Bw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9T5L8ynSIW0yJmKf_m_SA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lq6qVVpSviJgl6PwfBDXg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Gjjk89mSPCpHg8xmPPTi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cA2o4wzSGWT0G3gE8z0rg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.7NKEB7RcKDjCmfCW8rXQ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YA5FT2PQJqawzeJsTYIng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vSeheo6SGCAlus0DbGSHA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wp8EpdiT.ar1KpRJpAFOA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8l_jYtZSXa0dE81H4GJLg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XXviHXcT.CopA1J6cXyVg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kKQ0vcmQ6uW6ba3yUJ_Rg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podO7NOR7qjlbyMsRHuNg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K4XwHDsRtW7FTHqma3fg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d0llVK.SKG1bcB6MSEQ8Q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hD9nwDGTZe7WUcbzfv2gw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NyueVbGRfSTY7ajP8jG9w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4XhDzumQKKTleN7DJheKA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lYi8VxYRT6FUGxAFoVDNA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2tNzyEuS5y1Lb_mMHeJiw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D58G1z2RsGVPs7pHznCvA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HqtVrjSQW6bLd.9rp8qCw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g9wcbFERXi4f8c5lLa1Mg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6N60NMQ7evVKD07lX5sQ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8FAftuVTry7_V.GvrIX9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uMkood8SZOjRl9BJS0BV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khGjENhSGqKDT.PqGTvSg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LUCKLeHTdmDYM5chPKnmQ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jm0G1XqSrGcbLeB7X8KRw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K5SIATETyOC2sUwQCfmyQ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YXXh4yyS_.3ivwqt9YxcA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plTZQHDRq6hh_45CYHTBQ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RU9fRpyTQu9qNXSmpnTLA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eQsnOuwROKHjeIW2kPe8Q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HAoJ7jdSIyKzFPSXxM42w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9xkPdbXRcGCg7hdt7Zp9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f3GS8qbRn6ELP1R9USECQ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0pbvVbATFKMyN9TyEU0mQ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bQ8YhchQZyGx2RVeUxw0Q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imdQgQ9TBWyuW_9Schbmw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RWqekMaQOelCFIVItZaeA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6QjMb.9TMaKDkEM3j5M0w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prIpt3oSE2_gBR15.euJQ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8zFi79ZRQiucktwz4yTTg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2GIiZ7TyGGAsiN8PH2aw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IPfNU2iQsCNbhGC0maluA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lmRcg4WTbKDol4f91y95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JqojIBUTHq.qul3IWfMLQ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7qfhSVnRpCq1r8eqacJzA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iJPg3wTQECeg76sMDlhsQ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0zrlVsZSWmzu4X0V7Kvvg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lNYMajJTZa87IJDnR1Osw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cAtKHBXRA2Y8NyKWZTaKA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HfdT_toQQqQdNs3do3dQQ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oI6b__kRD2G9DKCo8LIKg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mqjcWcpTlCIBh..HXdNaA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iC1EG5iQKiuPnNt7RkgE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Z06kPMKQQ.vZmNodBj8JA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CnQgAf2TzmB5tOZIvlqYA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wHbbHuCSCqUV.dkCPHIYg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TmvYZGfQPyBUNSOQDuSrQ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UMHqQz4QVi7Jo5hpPOSPQ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UaIOVEOTTahpqcrsZxMuA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MixN5S9TN.6Bk8FsONAPA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wtMfgJLRDi84siqMmeOtw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25ehSO3Qz6JDrMrd.sSDQ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KGW.0M8SACxkc01okuwhg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ykQDcBDSC6AS.6WxrwRd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lCshmo_SnWwjheUDfCqAQ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4n2CdVETGe4hK9yryhf6Q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b5fQFMTOCXKmvpNEVxHg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pe6HJaLS.2rzoXfkRbafA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Bv6ZX_HTWCjTFIMknlFdQ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VFcrTWnTHqTg4RL3I.ukA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P457yOhQHiLQQj4MUKkvw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Bjc2XioTx2HI0h7P0sAEQ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Fu3BN8PQ5uTxRdPrBvDpw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9ESSeQFQd6akcqq7a2fb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zAPNscuTLC17zEw1LDwMA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8ltZQ70Sl2UPwfUDoK.5Q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UpNZdGuSs6xWxQLw9vLpQ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2xdm1UDRZa0zgHZ87jUGg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MtZSkSZTQ.eeeXZ3n3tlQ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yvu8xTvSQO.9y65Rupc1g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iMpVMQ5SEih97xEQr9pRw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1.AJNvjTp.9y8p9PhkZWw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01QWXy_S5iQSeHqzpzATw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cZ_nwSmSImVzvCr9RfnIw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qoNQk18SnOOByzB5134h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n2n5zNSQ2.YiXBzRJzp5Q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9Durp2sTA69t3xK0IiSUA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54v4loLRJCwlvA5gl8wQA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Zz81pGCQ26KLd39TW_1jA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7YPuaYPTy.Wnu862uXX6Q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OfETAN7SCSfEILBR7mfPA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kMIIK5dQ9ayE.Amoa4Ysw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f.nTYmTTb.mLIzUo_Ffrg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VUrDOktSTa34nXA4vsSWQ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jfgo8AARIagSXtujUDLGA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3uX8mk_T22rfKhdUxO46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jHXXDZxSEOupj4JoZbGpg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6.Y3Dq4RhCn6BUQx81BdQ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tBM4ekQQvyptRwVkmU9cA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gU2FXHNTyaasFD8ewn9XQ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0K9JZzyQfqOngRXyIViUw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uV2Sb5QQQ61B7QQIUfgCQ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l6KIYsFRiekHLHkTtl_ZQ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V3Km7TrRBaJRIMhgkpvrw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FiGIvJhR8iErax3WVAQqg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DzzNU2BTB.6Lr5lME76Vw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7RNXyZlQyeCP89VxHSrp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OIoeij.R2aCmonPBjNB8Q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TiDjZoZQDW2Ztw1Aco9Cg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4CJSNEhST2Osr44uhFj8Q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8TfqmBxTbyPpNjgV.OSoQ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oWKb44KSbKBT23ThFl4uA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1g4NSfwSXGP3y1_fVnewg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3i3KnajSkuMea0iXsMCUQ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DNrWi.1TVK98Eh37WP1eg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68IkqxiQwaEI2DR8fbYRw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AVWeKazRHuMW_xyrD993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AK26p88S6Cftr.hdVhiBA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coRMZsLQFy4xrLjJbwfww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AkoCIdLTiWwpvKCYBFbSA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K9cBGBWSOCpFrOqEenkVg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s8ExKmgQpuDyLEZ2Jze3w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B00IE3HSHmJN1FEeQ9GXQ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9Nm1IxfTiiIsI5IL.aPdQ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ykx8ameT5C_Icrii_pycQ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EVB.q2iQjaYKrdu1mYy4A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eRvihpwSkevnOp87Y4OZw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78VYVHGRPiFyyZLWF29r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Bufa8YtR_mALR0vVUgnFQ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3TkjUorRQ.5.Xuw_y5ZwQ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qk4rdXSTkOFsX2QrxBuyg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J3fXK_sS7KxtfbaR.q_4g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3xth9pRZWRtyR3BEWbyA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pGU.Q9dT1.KI4OLFDokz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JlAJyRGSgue_MB2plVGV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RJlNamsSwCb9kvOef9fV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AxORNyyQjuEXURNiKvA2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2jmh7L0Tlaan3.VkKRoh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RgT1F7qRMevqjvBt6f1k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NE7WMlgQnufbyWWCvBZ3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frKgcm2RjqpuWw3WaeHp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1gDvGNwT6ywXCns3qq3B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PvHCr0bSNmQpuXPNkdzw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h.bJS6USRm9M2wFpGn4Z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BAYKNT5TiSXqCYIU7CRX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M9yotAATiCToMHpy0K2O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YSubb1PQqyDNKmEU0oZ9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KVAj5u.Q8u3yrL__ISxc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N5EYfCrQme24MAPsKjJr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ifM17luROCNExkxgakjU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nvStmnWRr2fr_3Dzef_6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EcYNFBqSSqMbf7JkpoDc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Y66T0GjSke3UV8QRnPwk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VQdbUHbTVml4Cx5l9ERj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PbXqPwKRWeSsjph8gvEL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fiAJhXbTz2uYSMFjoug2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ilFF2hMRySjedoNsugt3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IF5y0.ASd2Pv4QWf96Lx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P6u4SOdShahD213ElwJ6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6Q_EoAJQhSVJsPCzWXxl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HKQ0mP4TSKsVLT4kweZc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fEsuht1QJGy.08eR1I4F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a_mW4GZSPK3CcnxWqPgz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Z49v9TAS9OSBWL1r9lza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87yLDd9RVGQSBXMFGHjp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LROdE5bQ5mlp9fRB2E6e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2yUzCosQN6NEZRv6CMYtg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LBx68TLS6egJNxr1SEZN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zuTxZYKSNenGVmqPJpP6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VKt9u1gTuWDiloyocg0E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Nxm7KhkR2asOvkrwqjjBg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L1leAvrRWS9ZOQMkdH2A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iiKwWmPTFilCQh_cZpzO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pnywe0sTKWdFp7_6NmSh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aPi2iBcQWuxsWfkAarxSg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LeyjetwR_uBfBGNGA_iwg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_0SiXj8SVyVZU4Mej97w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STYLE" val="CoverPag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KzyskBYTIaFHvhZ8QGG9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lz.Sz8ETEyElUBXRUFPhQ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7fKGCDgQm.mXdkFL_QSFA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sqPDPZlSlCSRFMKAgwQQw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uXgfY_TSouHgsrHj8CTIw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u8HNkltR3GiMibqFcB07g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m30g7ySSK27EyltNt4Ww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d.8c_NnSuO4X2JkaMYbVg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FVe0J2JSpq08uFYbcxogg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Kqj0Y7QRhi_KsWWGCBvv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Cc4zrhwUUeEJ_nfap7FN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7cFh7noSZi7.pZ9jC8Bf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HeWK48QgKnWSEfyaE_e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DaIzs_IQ9CKVG0kzhcs_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o7WVSWUSQKiKRfbdXYtz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0M2fqWDTx.oA3lCLzCebA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kQ5vHujSIqu71XK4F.e1g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a2OSwYBSnu17khmf7PyNQ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LMzkJGsQZ2EwYmqUs0Vm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XeuuhIFT7CbbUWGxa1FC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c78N1joRMGXmAJfQpGh9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Azr0XBw3UCHgk4aompUQQ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QwOQxYvSsq_EHvDUZtp2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kAxRBnOTFKbi7kBGksWyg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DyhXBnnQIO2J1QsFeotBQ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swzhhUaQQ2HkdGVDgf9r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RwONI5HSOuEcU_bO.haF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SE765iIReGfggozo09yVw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I2PsX1VQ2q1XT6zKTfY7w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PZwJ2ZyRsOYQnmAuox9W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Dp5jT6.R8qFCKgOO4x1_A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RArU0QfR.W5p798WIpmtA"/>
</p:tagLst>
</file>

<file path=ppt/theme/theme1.xml><?xml version="1.0" encoding="utf-8"?>
<a:theme xmlns:a="http://schemas.openxmlformats.org/drawingml/2006/main" name="ASI_new_format">
  <a:themeElements>
    <a:clrScheme name="Letter Blank 3">
      <a:dk1>
        <a:srgbClr val="000000"/>
      </a:dk1>
      <a:lt1>
        <a:srgbClr val="FFFFFF"/>
      </a:lt1>
      <a:dk2>
        <a:srgbClr val="345782"/>
      </a:dk2>
      <a:lt2>
        <a:srgbClr val="808080"/>
      </a:lt2>
      <a:accent1>
        <a:srgbClr val="E2E2E2"/>
      </a:accent1>
      <a:accent2>
        <a:srgbClr val="C5DCDF"/>
      </a:accent2>
      <a:accent3>
        <a:srgbClr val="FFFFFF"/>
      </a:accent3>
      <a:accent4>
        <a:srgbClr val="000000"/>
      </a:accent4>
      <a:accent5>
        <a:srgbClr val="EEEEEE"/>
      </a:accent5>
      <a:accent6>
        <a:srgbClr val="B2C7CA"/>
      </a:accent6>
      <a:hlink>
        <a:srgbClr val="5D8BA7"/>
      </a:hlink>
      <a:folHlink>
        <a:srgbClr val="9CBDC8"/>
      </a:folHlink>
    </a:clrScheme>
    <a:fontScheme name="Custom 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889000" rtl="0" eaLnBrk="1" fontAlgn="base" latinLnBrk="0" hangingPunct="1">
          <a:defRPr kumimoji="0" sz="1200" b="0" i="0" u="none" strike="noStrike" cap="none" normalizeH="0" baseline="0" dirty="0" smtClean="0">
            <a:solidFill>
              <a:schemeClr val="tx1"/>
            </a:solidFill>
            <a:effectLst/>
            <a:latin typeface="+mn-lt"/>
            <a:cs typeface="+mn-cs"/>
          </a:defRPr>
        </a:defPPr>
      </a:lstStyle>
    </a:spDef>
    <a:lnDef>
      <a:spPr bwMode="auto"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/>
      <a:bodyPr wrap="none" lIns="91440" tIns="91440" rIns="91440" bIns="91440" rtlCol="0">
        <a:spAutoFit/>
      </a:bodyPr>
      <a:lstStyle>
        <a:defPPr algn="l">
          <a:defRPr sz="1200" dirty="0" smtClean="0">
            <a:solidFill>
              <a:srgbClr val="000000"/>
            </a:solidFill>
            <a:latin typeface="Tahoma" pitchFamily="34" charset="0"/>
            <a:cs typeface="Tahoma" pitchFamily="34" charset="0"/>
          </a:defRPr>
        </a:defPPr>
      </a:lstStyle>
    </a:txDef>
  </a:objectDefaults>
  <a:extraClrSchemeLst>
    <a:extraClrScheme>
      <a:clrScheme name="Letter Blank 1">
        <a:dk1>
          <a:srgbClr val="000000"/>
        </a:dk1>
        <a:lt1>
          <a:srgbClr val="FFFFFF"/>
        </a:lt1>
        <a:dk2>
          <a:srgbClr val="177B57"/>
        </a:dk2>
        <a:lt2>
          <a:srgbClr val="80808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tter Blank 2">
        <a:dk1>
          <a:srgbClr val="000000"/>
        </a:dk1>
        <a:lt1>
          <a:srgbClr val="FFFFFF"/>
        </a:lt1>
        <a:dk2>
          <a:srgbClr val="177B57"/>
        </a:dk2>
        <a:lt2>
          <a:srgbClr val="000000"/>
        </a:lt2>
        <a:accent1>
          <a:srgbClr val="E2E2E2"/>
        </a:accent1>
        <a:accent2>
          <a:srgbClr val="BCDEC2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AAC9B0"/>
        </a:accent6>
        <a:hlink>
          <a:srgbClr val="5BAD82"/>
        </a:hlink>
        <a:folHlink>
          <a:srgbClr val="8EC6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tter Blank 3">
        <a:dk1>
          <a:srgbClr val="000000"/>
        </a:dk1>
        <a:lt1>
          <a:srgbClr val="FFFFFF"/>
        </a:lt1>
        <a:dk2>
          <a:srgbClr val="345782"/>
        </a:dk2>
        <a:lt2>
          <a:srgbClr val="808080"/>
        </a:lt2>
        <a:accent1>
          <a:srgbClr val="E2E2E2"/>
        </a:accent1>
        <a:accent2>
          <a:srgbClr val="C5DCDF"/>
        </a:accent2>
        <a:accent3>
          <a:srgbClr val="FFFFFF"/>
        </a:accent3>
        <a:accent4>
          <a:srgbClr val="000000"/>
        </a:accent4>
        <a:accent5>
          <a:srgbClr val="EEEEEE"/>
        </a:accent5>
        <a:accent6>
          <a:srgbClr val="B2C7CA"/>
        </a:accent6>
        <a:hlink>
          <a:srgbClr val="5D8BA7"/>
        </a:hlink>
        <a:folHlink>
          <a:srgbClr val="9CBDC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otx" id="{1C47945D-F44A-45CC-A97B-69C7B57ED551}" vid="{54E0A883-0BB3-471D-9518-F28830240C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5299</TotalTime>
  <Words>894</Words>
  <Application>Microsoft Office PowerPoint</Application>
  <PresentationFormat>Лист A4 (210x297 мм)</PresentationFormat>
  <Paragraphs>258</Paragraphs>
  <Slides>13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Tahoma</vt:lpstr>
      <vt:lpstr>Times New Roman</vt:lpstr>
      <vt:lpstr>Trebuchet MS</vt:lpstr>
      <vt:lpstr>ASI_new_format</vt:lpstr>
      <vt:lpstr>think-cell Slide</vt:lpstr>
      <vt:lpstr>Диаграмма</vt:lpstr>
      <vt:lpstr>Презентация PowerPoint</vt:lpstr>
      <vt:lpstr>Презентация PowerPoint</vt:lpstr>
      <vt:lpstr>Инвестиции в основной капитал в 2017 году по России составили 104,4 % к 2016 году</vt:lpstr>
      <vt:lpstr>Презентация PowerPoint</vt:lpstr>
      <vt:lpstr>Презентация PowerPoint</vt:lpstr>
      <vt:lpstr>Презентация PowerPoint</vt:lpstr>
      <vt:lpstr>Факторы, мешающие развитию зарубежных спецорганизаций, также «подходят» и для отечественных</vt:lpstr>
      <vt:lpstr>Презентация PowerPoint</vt:lpstr>
      <vt:lpstr>Основные параметры созданных специализированных организаций по работе с инвесторами в России</vt:lpstr>
      <vt:lpstr>Самостоятельность спецорганизаций оценивается на уровне 3.6, исполнение своих планов – не идеальное</vt:lpstr>
      <vt:lpstr>Все больше спецорганизаций отмечают требование кураторов «выходить» на прибыльность, структура получения финансирования неоднородна</vt:lpstr>
      <vt:lpstr>Основная причина, повлиявшая на деятельность специализированных организаций при осуществлении планов, недостаточность финансирования и поддержки кураторов</vt:lpstr>
      <vt:lpstr>Барьеры и точки роста специализированных организаций по работе с инвесторами</vt:lpstr>
    </vt:vector>
  </TitlesOfParts>
  <Company>The Boston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Orlova, Marina</dc:creator>
  <cp:lastModifiedBy>Аврах Иван Юрьевич</cp:lastModifiedBy>
  <cp:revision>873</cp:revision>
  <cp:lastPrinted>2018-04-18T10:21:26Z</cp:lastPrinted>
  <dcterms:created xsi:type="dcterms:W3CDTF">2010-04-13T12:31:45Z</dcterms:created>
  <dcterms:modified xsi:type="dcterms:W3CDTF">2018-05-21T14:02:25Z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ormat Name">
    <vt:lpwstr>ASI_Dec2013</vt:lpwstr>
  </property>
  <property fmtid="{D5CDD505-2E9C-101B-9397-08002B2CF9AE}" pid="3" name="Template Name">
    <vt:lpwstr>A4</vt:lpwstr>
  </property>
  <property fmtid="{D5CDD505-2E9C-101B-9397-08002B2CF9AE}" pid="4" name="_NewReviewCycle">
    <vt:lpwstr/>
  </property>
</Properties>
</file>