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4.xml" ContentType="application/vnd.openxmlformats-officedocument.theme+xml"/>
  <Override PartName="/ppt/tags/tag27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5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7.xml" ContentType="application/vnd.openxmlformats-officedocument.theme+xml"/>
  <Override PartName="/ppt/tags/tag28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8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9.xml" ContentType="application/vnd.openxmlformats-officedocument.theme+xml"/>
  <Override PartName="/ppt/tags/tag29.xml" ContentType="application/vnd.openxmlformats-officedocument.presentationml.tags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0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1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4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5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7" r:id="rId2"/>
    <p:sldMasterId id="2147483773" r:id="rId3"/>
    <p:sldMasterId id="2147483783" r:id="rId4"/>
    <p:sldMasterId id="2147483794" r:id="rId5"/>
    <p:sldMasterId id="2147483805" r:id="rId6"/>
    <p:sldMasterId id="2147483816" r:id="rId7"/>
    <p:sldMasterId id="2147483827" r:id="rId8"/>
    <p:sldMasterId id="2147483837" r:id="rId9"/>
    <p:sldMasterId id="2147483848" r:id="rId10"/>
    <p:sldMasterId id="2147483866" r:id="rId11"/>
    <p:sldMasterId id="2147483877" r:id="rId12"/>
    <p:sldMasterId id="2147483887" r:id="rId13"/>
    <p:sldMasterId id="2147483898" r:id="rId14"/>
    <p:sldMasterId id="2147483910" r:id="rId15"/>
    <p:sldMasterId id="2147483921" r:id="rId16"/>
    <p:sldMasterId id="2147483932" r:id="rId17"/>
    <p:sldMasterId id="2147483944" r:id="rId18"/>
    <p:sldMasterId id="2147483955" r:id="rId19"/>
    <p:sldMasterId id="2147483967" r:id="rId20"/>
    <p:sldMasterId id="2147484003" r:id="rId21"/>
    <p:sldMasterId id="2147484014" r:id="rId22"/>
    <p:sldMasterId id="2147484026" r:id="rId23"/>
    <p:sldMasterId id="2147484038" r:id="rId24"/>
    <p:sldMasterId id="2147484041" r:id="rId25"/>
    <p:sldMasterId id="2147484061" r:id="rId26"/>
  </p:sldMasterIdLst>
  <p:notesMasterIdLst>
    <p:notesMasterId r:id="rId35"/>
  </p:notesMasterIdLst>
  <p:handoutMasterIdLst>
    <p:handoutMasterId r:id="rId36"/>
  </p:handoutMasterIdLst>
  <p:sldIdLst>
    <p:sldId id="544" r:id="rId27"/>
    <p:sldId id="551" r:id="rId28"/>
    <p:sldId id="555" r:id="rId29"/>
    <p:sldId id="557" r:id="rId30"/>
    <p:sldId id="558" r:id="rId31"/>
    <p:sldId id="541" r:id="rId32"/>
    <p:sldId id="573" r:id="rId33"/>
    <p:sldId id="574" r:id="rId34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>
          <p15:clr>
            <a:srgbClr val="A4A3A4"/>
          </p15:clr>
        </p15:guide>
        <p15:guide id="2" pos="41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2E2E2"/>
    <a:srgbClr val="D9D9D9"/>
    <a:srgbClr val="7F7F7F"/>
    <a:srgbClr val="F42434"/>
    <a:srgbClr val="879AB7"/>
    <a:srgbClr val="F7F7F7"/>
    <a:srgbClr val="FDFDFD"/>
    <a:srgbClr val="9D9D9D"/>
    <a:srgbClr val="B2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95543" autoAdjust="0"/>
  </p:normalViewPr>
  <p:slideViewPr>
    <p:cSldViewPr>
      <p:cViewPr>
        <p:scale>
          <a:sx n="115" d="100"/>
          <a:sy n="115" d="100"/>
        </p:scale>
        <p:origin x="-1362" y="-72"/>
      </p:cViewPr>
      <p:guideLst>
        <p:guide orient="horz" pos="1933"/>
        <p:guide pos="410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tsykun\Desktop\&#1051;&#1080;&#1089;&#1090;%20Microsoft%20Excel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Meta Offc Pro" panose="020B0504030101020102" pitchFamily="34" charset="0"/>
              </a:defRPr>
            </a:pPr>
            <a:r>
              <a:rPr lang="ru-RU" sz="1200" b="1" i="0" baseline="0" dirty="0">
                <a:effectLst/>
                <a:latin typeface="Meta Offc Pro" panose="020B0504030101020102" pitchFamily="34" charset="0"/>
              </a:rPr>
              <a:t>Социальные инвестиции </a:t>
            </a:r>
            <a:r>
              <a:rPr lang="ru-RU" sz="1200" b="1" i="0" baseline="0" dirty="0" err="1">
                <a:effectLst/>
                <a:latin typeface="Meta Offc Pro" panose="020B0504030101020102" pitchFamily="34" charset="0"/>
              </a:rPr>
              <a:t>Металлоинвеста</a:t>
            </a:r>
            <a:r>
              <a:rPr lang="ru-RU" sz="1200" b="1" i="0" baseline="0" dirty="0">
                <a:effectLst/>
                <a:latin typeface="Meta Offc Pro" panose="020B0504030101020102" pitchFamily="34" charset="0"/>
              </a:rPr>
              <a:t> в рамках партнерства, </a:t>
            </a:r>
            <a:r>
              <a:rPr lang="ru-RU" sz="1200" b="1" i="0" baseline="0" dirty="0" smtClean="0">
                <a:effectLst/>
                <a:latin typeface="Meta Offc Pro" panose="020B0504030101020102" pitchFamily="34" charset="0"/>
              </a:rPr>
              <a:t>млрд </a:t>
            </a:r>
            <a:r>
              <a:rPr lang="ru-RU" sz="1200" b="1" i="0" baseline="0" dirty="0">
                <a:effectLst/>
                <a:latin typeface="Meta Offc Pro" panose="020B0504030101020102" pitchFamily="34" charset="0"/>
              </a:rPr>
              <a:t>руб.</a:t>
            </a:r>
            <a:endParaRPr lang="ru-RU" sz="1200" dirty="0">
              <a:effectLst/>
              <a:latin typeface="Meta Offc Pro" panose="020B0504030101020102" pitchFamily="34" charset="0"/>
            </a:endParaRPr>
          </a:p>
        </c:rich>
      </c:tx>
      <c:layout>
        <c:manualLayout>
          <c:xMode val="edge"/>
          <c:yMode val="edge"/>
          <c:x val="0.13522897238508694"/>
          <c:y val="1.65993380523813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482395621825356E-2"/>
          <c:y val="0.22746288593869421"/>
          <c:w val="0.80687618601342903"/>
          <c:h val="0.66442706306408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Лист1!$A$3:$F$3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Лист1!$A$4:$F$4</c:f>
              <c:numCache>
                <c:formatCode>0.0</c:formatCode>
                <c:ptCount val="6"/>
                <c:pt idx="0">
                  <c:v>1.129</c:v>
                </c:pt>
                <c:pt idx="1">
                  <c:v>1.476</c:v>
                </c:pt>
                <c:pt idx="2">
                  <c:v>1.2</c:v>
                </c:pt>
                <c:pt idx="3">
                  <c:v>2.2949999999999999</c:v>
                </c:pt>
                <c:pt idx="4">
                  <c:v>2.7</c:v>
                </c:pt>
                <c:pt idx="5" formatCode="General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168"/>
        <c:axId val="171576704"/>
      </c:barChart>
      <c:catAx>
        <c:axId val="1715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576704"/>
        <c:crosses val="autoZero"/>
        <c:auto val="1"/>
        <c:lblAlgn val="ctr"/>
        <c:lblOffset val="100"/>
        <c:noMultiLvlLbl val="0"/>
      </c:catAx>
      <c:valAx>
        <c:axId val="1715767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71575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150E-07B8-4CF4-BB50-360570B672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66008-54A9-4141-949F-9CCDEFE93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4E47-2209-4C8A-8B9A-25F0ADB3B1A6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90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90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6D143-091F-425E-8414-D3F1E356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0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49" indent="-165549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Char char="•"/>
            </a:pPr>
            <a:r>
              <a:rPr lang="ru-RU" b="0" baseline="0" dirty="0" err="1" smtClean="0">
                <a:solidFill>
                  <a:schemeClr val="tx1"/>
                </a:solidFill>
                <a:latin typeface="Arial Narrow" pitchFamily="34" charset="0"/>
              </a:rPr>
              <a:t>Металлоинвест</a:t>
            </a:r>
            <a:r>
              <a:rPr lang="ru-RU" b="0" baseline="0" dirty="0" smtClean="0">
                <a:solidFill>
                  <a:schemeClr val="tx1"/>
                </a:solidFill>
                <a:latin typeface="Arial Narrow" pitchFamily="34" charset="0"/>
              </a:rPr>
              <a:t> –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ведущих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производителей и поставщиков железорудной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метализованной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продукции в мире (входит в топ-5)</a:t>
            </a:r>
          </a:p>
          <a:p>
            <a:pPr marL="165549" indent="-165549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обладает вторыми по величине в мире разведанными запасами железной руды — около 14,4 млрд тонн по международной классификации JORС (IMC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65549" indent="-165549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вектор развития компании – увеличение доли продукции с высокой добавленной стоимостью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D143-091F-425E-8414-D3F1E356F30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5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2650" y="858838"/>
            <a:ext cx="503396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0888" y="736600"/>
            <a:ext cx="5299075" cy="3668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4CFF-6D05-2141-BEFF-D1EF54006B5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6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2650" y="858838"/>
            <a:ext cx="503396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2650" y="858838"/>
            <a:ext cx="503396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2650" y="858838"/>
            <a:ext cx="503396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657" y="2130976"/>
            <a:ext cx="8420688" cy="147008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318" y="3886157"/>
            <a:ext cx="6935377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6450-501D-4738-AAD8-E976CA0660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6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C8B7-0F96-4CEE-86DF-6C2FE04EBE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38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3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672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17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18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85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6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57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85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0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6000" y="5796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156000" y="5760000"/>
            <a:ext cx="9594000" cy="5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333875" y="144000"/>
            <a:ext cx="5416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457200"/>
            <a:endParaRPr lang="en-US" sz="16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457200"/>
            <a:r>
              <a:rPr lang="en-US" sz="16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Resources create opportunities</a:t>
            </a:r>
            <a:endParaRPr lang="en-US" sz="16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Изображение 4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14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6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7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229" y="918624"/>
            <a:ext cx="2241203" cy="5295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0594" y="918624"/>
            <a:ext cx="6582431" cy="5295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876A-A469-45BE-B95B-D12B02115C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517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84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62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35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80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14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780700" y="2170833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780700" y="2844033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089500" y="2170833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089500" y="2844033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9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6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97" name="Прямоугольник 96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112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4" name="Прямоугольник 113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5" name="Прямоугольник 114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6" name="Прямоугольник 115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" name="Прямоугольник 117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9" name="Прямоугольник 118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119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23" name="Группа 122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24" name="Группа 123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234" name="TextBox 23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5" name="TextBox 23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5" name="Группа 124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232" name="TextBox 23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3" name="TextBox 23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6" name="Группа 125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230" name="TextBox 22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1" name="TextBox 23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5" name="Группа 214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228" name="TextBox 227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6" name="Группа 215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226" name="TextBox 225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7" name="TextBox 226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7" name="Группа 216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224" name="TextBox 22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5" name="TextBox 22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8" name="Группа 217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222" name="TextBox 22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3" name="TextBox 22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9" name="Группа 218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220" name="TextBox 21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1" name="TextBox 22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236" name="Группа 235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237" name="TextBox 23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8" name="TextBox 23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39" name="Группа 238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240" name="TextBox 23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1" name="TextBox 24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2" name="Группа 241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243" name="TextBox 24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4" name="TextBox 24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5" name="Группа 244"/>
          <p:cNvGrpSpPr/>
          <p:nvPr userDrawn="1"/>
        </p:nvGrpSpPr>
        <p:grpSpPr>
          <a:xfrm>
            <a:off x="2780700" y="2170803"/>
            <a:ext cx="624000" cy="461665"/>
            <a:chOff x="482400" y="144000"/>
            <a:chExt cx="576000" cy="461665"/>
          </a:xfrm>
        </p:grpSpPr>
        <p:sp>
          <p:nvSpPr>
            <p:cNvPr id="246" name="TextBox 24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7" name="TextBox 24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8" name="Группа 247"/>
          <p:cNvGrpSpPr/>
          <p:nvPr userDrawn="1"/>
        </p:nvGrpSpPr>
        <p:grpSpPr>
          <a:xfrm>
            <a:off x="2780700" y="2844003"/>
            <a:ext cx="624000" cy="461665"/>
            <a:chOff x="482400" y="144000"/>
            <a:chExt cx="576000" cy="461665"/>
          </a:xfrm>
        </p:grpSpPr>
        <p:sp>
          <p:nvSpPr>
            <p:cNvPr id="249" name="TextBox 24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0" name="TextBox 24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1" name="Группа 250"/>
          <p:cNvGrpSpPr/>
          <p:nvPr userDrawn="1"/>
        </p:nvGrpSpPr>
        <p:grpSpPr>
          <a:xfrm>
            <a:off x="2780700" y="3520803"/>
            <a:ext cx="624000" cy="461665"/>
            <a:chOff x="482400" y="144000"/>
            <a:chExt cx="576000" cy="461665"/>
          </a:xfrm>
        </p:grpSpPr>
        <p:sp>
          <p:nvSpPr>
            <p:cNvPr id="252" name="TextBox 25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3" name="TextBox 25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4" name="Группа 253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255" name="TextBox 25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6" name="TextBox 25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7" name="Группа 256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258" name="TextBox 25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9" name="TextBox 25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0" name="Группа 259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261" name="TextBox 26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2" name="TextBox 26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3" name="Группа 262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64" name="TextBox 26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5" name="TextBox 26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6" name="Группа 265"/>
          <p:cNvGrpSpPr/>
          <p:nvPr userDrawn="1"/>
        </p:nvGrpSpPr>
        <p:grpSpPr>
          <a:xfrm>
            <a:off x="5089500" y="2170803"/>
            <a:ext cx="624000" cy="461665"/>
            <a:chOff x="482400" y="144000"/>
            <a:chExt cx="576000" cy="461665"/>
          </a:xfrm>
        </p:grpSpPr>
        <p:sp>
          <p:nvSpPr>
            <p:cNvPr id="267" name="TextBox 26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8" name="TextBox 26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9" name="Группа 268"/>
          <p:cNvGrpSpPr/>
          <p:nvPr userDrawn="1"/>
        </p:nvGrpSpPr>
        <p:grpSpPr>
          <a:xfrm>
            <a:off x="5089500" y="2844003"/>
            <a:ext cx="624000" cy="461665"/>
            <a:chOff x="482400" y="144000"/>
            <a:chExt cx="576000" cy="461665"/>
          </a:xfrm>
        </p:grpSpPr>
        <p:sp>
          <p:nvSpPr>
            <p:cNvPr id="270" name="TextBox 26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1" name="TextBox 27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2" name="Группа 271"/>
          <p:cNvGrpSpPr/>
          <p:nvPr userDrawn="1"/>
        </p:nvGrpSpPr>
        <p:grpSpPr>
          <a:xfrm>
            <a:off x="5089500" y="3520803"/>
            <a:ext cx="624000" cy="461665"/>
            <a:chOff x="482400" y="144000"/>
            <a:chExt cx="576000" cy="461665"/>
          </a:xfrm>
        </p:grpSpPr>
        <p:sp>
          <p:nvSpPr>
            <p:cNvPr id="273" name="TextBox 27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4" name="TextBox 27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5" name="Группа 274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76" name="TextBox 27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7" name="TextBox 27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099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75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66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72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3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3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0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95" y="918628"/>
            <a:ext cx="8964812" cy="30380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70594" y="1732145"/>
            <a:ext cx="4411817" cy="44822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3593" y="1732145"/>
            <a:ext cx="4411817" cy="44822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722C-CE0C-40F3-B231-80F3C25671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8072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1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7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34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49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03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03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3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03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03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3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9567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5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47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6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779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5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657" y="2130976"/>
            <a:ext cx="8420688" cy="147008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318" y="3886157"/>
            <a:ext cx="6935377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D939-CACF-413E-818C-D734D51382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8391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69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54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41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312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93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7C87-AC3C-4281-ACEF-D74E8F8ABA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08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030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86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194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BD5-12A9-4712-865A-6EC1262895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5500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52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85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549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62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27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27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27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27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85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998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4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60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47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3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3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25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63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63" y="4407420"/>
            <a:ext cx="8420688" cy="1362097"/>
          </a:xfrm>
        </p:spPr>
        <p:txBody>
          <a:bodyPr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1AED-7827-4216-9EF3-8963752770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205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17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42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03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03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3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03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03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3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0324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326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109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739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01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91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0594" y="1732145"/>
            <a:ext cx="4411817" cy="44822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3593" y="1732145"/>
            <a:ext cx="4411817" cy="44822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180B-DF8B-42F7-B365-BEB66E08A8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2654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24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0628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72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7C87-AC3C-4281-ACEF-D74E8F8ABA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27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60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47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3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3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25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63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8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95" y="275012"/>
            <a:ext cx="8914812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601" y="1534880"/>
            <a:ext cx="4376523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601" y="2174178"/>
            <a:ext cx="4376523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3" y="1534880"/>
            <a:ext cx="4377994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3" y="2174178"/>
            <a:ext cx="4377994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EB25-7130-4CFF-8EB9-11FD467310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423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42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03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03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3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03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03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3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0324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326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109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739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5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01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91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35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2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B42F-233A-4F02-A68F-FAF4B16D2C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7752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0628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72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7C87-AC3C-4281-ACEF-D74E8F8ABA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27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83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767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497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Рисунок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2" y="6147155"/>
            <a:ext cx="2714625" cy="516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1945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17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4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5E09-8BFE-472A-B35C-D6E5A44C4F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5034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780700" y="217085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780700" y="284405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089500" y="217085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089500" y="284405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74231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2" y="6147155"/>
            <a:ext cx="2714625" cy="516890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493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74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31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13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28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11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328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610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9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6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97" name="Прямоугольник 96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112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4" name="Прямоугольник 113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5" name="Прямоугольник 114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6" name="Прямоугольник 115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" name="Прямоугольник 117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9" name="Прямоугольник 118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119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23" name="Группа 122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24" name="Группа 123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234" name="TextBox 23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5" name="TextBox 23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5" name="Группа 124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232" name="TextBox 23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3" name="TextBox 23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6" name="Группа 125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230" name="TextBox 22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1" name="TextBox 23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5" name="Группа 214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228" name="TextBox 227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6" name="Группа 215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226" name="TextBox 225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7" name="TextBox 226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7" name="Группа 216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224" name="TextBox 22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5" name="TextBox 22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8" name="Группа 217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222" name="TextBox 22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3" name="TextBox 22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9" name="Группа 218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220" name="TextBox 21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1" name="TextBox 22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236" name="Группа 235"/>
          <p:cNvGrpSpPr/>
          <p:nvPr userDrawn="1"/>
        </p:nvGrpSpPr>
        <p:grpSpPr>
          <a:xfrm>
            <a:off x="2780700" y="144001"/>
            <a:ext cx="624000" cy="461665"/>
            <a:chOff x="482400" y="144000"/>
            <a:chExt cx="576000" cy="461665"/>
          </a:xfrm>
        </p:grpSpPr>
        <p:sp>
          <p:nvSpPr>
            <p:cNvPr id="237" name="TextBox 23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8" name="TextBox 23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39" name="Группа 238"/>
          <p:cNvGrpSpPr/>
          <p:nvPr userDrawn="1"/>
        </p:nvGrpSpPr>
        <p:grpSpPr>
          <a:xfrm>
            <a:off x="2780700" y="820801"/>
            <a:ext cx="624000" cy="461665"/>
            <a:chOff x="482400" y="144000"/>
            <a:chExt cx="576000" cy="461665"/>
          </a:xfrm>
        </p:grpSpPr>
        <p:sp>
          <p:nvSpPr>
            <p:cNvPr id="240" name="TextBox 23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1" name="TextBox 24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2" name="Группа 241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243" name="TextBox 24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4" name="TextBox 24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5" name="Группа 244"/>
          <p:cNvGrpSpPr/>
          <p:nvPr userDrawn="1"/>
        </p:nvGrpSpPr>
        <p:grpSpPr>
          <a:xfrm>
            <a:off x="2780700" y="2170801"/>
            <a:ext cx="624000" cy="461665"/>
            <a:chOff x="482400" y="144000"/>
            <a:chExt cx="576000" cy="461665"/>
          </a:xfrm>
        </p:grpSpPr>
        <p:sp>
          <p:nvSpPr>
            <p:cNvPr id="246" name="TextBox 24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7" name="TextBox 24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8" name="Группа 247"/>
          <p:cNvGrpSpPr/>
          <p:nvPr userDrawn="1"/>
        </p:nvGrpSpPr>
        <p:grpSpPr>
          <a:xfrm>
            <a:off x="2780700" y="2844001"/>
            <a:ext cx="624000" cy="461665"/>
            <a:chOff x="482400" y="144000"/>
            <a:chExt cx="576000" cy="461665"/>
          </a:xfrm>
        </p:grpSpPr>
        <p:sp>
          <p:nvSpPr>
            <p:cNvPr id="249" name="TextBox 24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0" name="TextBox 24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1" name="Группа 250"/>
          <p:cNvGrpSpPr/>
          <p:nvPr userDrawn="1"/>
        </p:nvGrpSpPr>
        <p:grpSpPr>
          <a:xfrm>
            <a:off x="2780700" y="3520801"/>
            <a:ext cx="624000" cy="461665"/>
            <a:chOff x="482400" y="144000"/>
            <a:chExt cx="576000" cy="461665"/>
          </a:xfrm>
        </p:grpSpPr>
        <p:sp>
          <p:nvSpPr>
            <p:cNvPr id="252" name="TextBox 25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3" name="TextBox 25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4" name="Группа 253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255" name="TextBox 25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6" name="TextBox 25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7" name="Группа 256"/>
          <p:cNvGrpSpPr/>
          <p:nvPr userDrawn="1"/>
        </p:nvGrpSpPr>
        <p:grpSpPr>
          <a:xfrm>
            <a:off x="5089500" y="144001"/>
            <a:ext cx="624000" cy="461665"/>
            <a:chOff x="482400" y="144000"/>
            <a:chExt cx="576000" cy="461665"/>
          </a:xfrm>
        </p:grpSpPr>
        <p:sp>
          <p:nvSpPr>
            <p:cNvPr id="258" name="TextBox 25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9" name="TextBox 25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0" name="Группа 259"/>
          <p:cNvGrpSpPr/>
          <p:nvPr userDrawn="1"/>
        </p:nvGrpSpPr>
        <p:grpSpPr>
          <a:xfrm>
            <a:off x="5089500" y="820801"/>
            <a:ext cx="624000" cy="461665"/>
            <a:chOff x="482400" y="144000"/>
            <a:chExt cx="576000" cy="461665"/>
          </a:xfrm>
        </p:grpSpPr>
        <p:sp>
          <p:nvSpPr>
            <p:cNvPr id="261" name="TextBox 26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2" name="TextBox 26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3" name="Группа 262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64" name="TextBox 26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5" name="TextBox 26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6" name="Группа 265"/>
          <p:cNvGrpSpPr/>
          <p:nvPr userDrawn="1"/>
        </p:nvGrpSpPr>
        <p:grpSpPr>
          <a:xfrm>
            <a:off x="5089500" y="2170801"/>
            <a:ext cx="624000" cy="461665"/>
            <a:chOff x="482400" y="144000"/>
            <a:chExt cx="576000" cy="461665"/>
          </a:xfrm>
        </p:grpSpPr>
        <p:sp>
          <p:nvSpPr>
            <p:cNvPr id="267" name="TextBox 26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8" name="TextBox 26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9" name="Группа 268"/>
          <p:cNvGrpSpPr/>
          <p:nvPr userDrawn="1"/>
        </p:nvGrpSpPr>
        <p:grpSpPr>
          <a:xfrm>
            <a:off x="5089500" y="2844001"/>
            <a:ext cx="624000" cy="461665"/>
            <a:chOff x="482400" y="144000"/>
            <a:chExt cx="576000" cy="461665"/>
          </a:xfrm>
        </p:grpSpPr>
        <p:sp>
          <p:nvSpPr>
            <p:cNvPr id="270" name="TextBox 26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1" name="TextBox 27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2" name="Группа 271"/>
          <p:cNvGrpSpPr/>
          <p:nvPr userDrawn="1"/>
        </p:nvGrpSpPr>
        <p:grpSpPr>
          <a:xfrm>
            <a:off x="5089500" y="3520801"/>
            <a:ext cx="624000" cy="461665"/>
            <a:chOff x="482400" y="144000"/>
            <a:chExt cx="576000" cy="461665"/>
          </a:xfrm>
        </p:grpSpPr>
        <p:sp>
          <p:nvSpPr>
            <p:cNvPr id="273" name="TextBox 27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4" name="TextBox 27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5" name="Группа 274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76" name="TextBox 27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7" name="TextBox 27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51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EFFE-1291-4BC2-B19D-865C006920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25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94" y="273572"/>
            <a:ext cx="3258862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98" y="273571"/>
            <a:ext cx="5536831" cy="585298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594" y="1435533"/>
            <a:ext cx="3258862" cy="4691027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DA23-D339-40E6-AADA-783B0EDAC0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654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2" y="6147155"/>
            <a:ext cx="2714625" cy="516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4952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737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997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956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048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00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32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96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261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pic>
        <p:nvPicPr>
          <p:cNvPr id="7" name="Рисунок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2" y="6147155"/>
            <a:ext cx="2714625" cy="516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61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205" y="613376"/>
            <a:ext cx="5944188" cy="411364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205" y="5367757"/>
            <a:ext cx="5944188" cy="804876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09FB-F112-4941-8F6A-7F153AA111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8911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2" y="6147155"/>
            <a:ext cx="2714625" cy="516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0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Изображение 6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34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6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647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5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5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11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6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84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9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892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157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7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28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68000" y="144002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780700" y="144005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780700" y="820808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780700" y="1494005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780700" y="2171198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780700" y="2844398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780700" y="3520806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780700" y="4194009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5089500" y="144005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5089500" y="820808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089500" y="1494005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089500" y="2171198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089500" y="2844398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089500" y="3520806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5089500" y="4194009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9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6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97" name="Прямоугольник 96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112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4" name="Прямоугольник 113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5" name="Прямоугольник 114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6" name="Прямоугольник 115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" name="Прямоугольник 117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9" name="Прямоугольник 118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119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23" name="Группа 122"/>
          <p:cNvGrpSpPr/>
          <p:nvPr userDrawn="1"/>
        </p:nvGrpSpPr>
        <p:grpSpPr>
          <a:xfrm>
            <a:off x="468000" y="144002"/>
            <a:ext cx="624000" cy="5188465"/>
            <a:chOff x="432000" y="144000"/>
            <a:chExt cx="576000" cy="5188465"/>
          </a:xfrm>
        </p:grpSpPr>
        <p:grpSp>
          <p:nvGrpSpPr>
            <p:cNvPr id="124" name="Группа 123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234" name="TextBox 23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5" name="TextBox 23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5" name="Группа 124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232" name="TextBox 23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3" name="TextBox 23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6" name="Группа 125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230" name="TextBox 22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1" name="TextBox 23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5" name="Группа 214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228" name="TextBox 227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6" name="Группа 215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226" name="TextBox 225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7" name="TextBox 226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7" name="Группа 216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224" name="TextBox 22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5" name="TextBox 22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8" name="Группа 217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222" name="TextBox 22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3" name="TextBox 22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9" name="Группа 218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220" name="TextBox 21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1" name="TextBox 22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236" name="Группа 235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237" name="TextBox 23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8" name="TextBox 23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39" name="Группа 238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240" name="TextBox 23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1" name="TextBox 24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2" name="Группа 241"/>
          <p:cNvGrpSpPr/>
          <p:nvPr userDrawn="1"/>
        </p:nvGrpSpPr>
        <p:grpSpPr>
          <a:xfrm>
            <a:off x="2780700" y="1494005"/>
            <a:ext cx="624000" cy="461665"/>
            <a:chOff x="482400" y="144000"/>
            <a:chExt cx="576000" cy="461665"/>
          </a:xfrm>
        </p:grpSpPr>
        <p:sp>
          <p:nvSpPr>
            <p:cNvPr id="243" name="TextBox 24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4" name="TextBox 24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5" name="Группа 244"/>
          <p:cNvGrpSpPr/>
          <p:nvPr userDrawn="1"/>
        </p:nvGrpSpPr>
        <p:grpSpPr>
          <a:xfrm>
            <a:off x="2780700" y="2171168"/>
            <a:ext cx="624000" cy="461665"/>
            <a:chOff x="482400" y="144000"/>
            <a:chExt cx="576000" cy="461665"/>
          </a:xfrm>
        </p:grpSpPr>
        <p:sp>
          <p:nvSpPr>
            <p:cNvPr id="246" name="TextBox 24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7" name="TextBox 24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8" name="Группа 247"/>
          <p:cNvGrpSpPr/>
          <p:nvPr userDrawn="1"/>
        </p:nvGrpSpPr>
        <p:grpSpPr>
          <a:xfrm>
            <a:off x="2780700" y="2844368"/>
            <a:ext cx="624000" cy="461665"/>
            <a:chOff x="482400" y="144000"/>
            <a:chExt cx="576000" cy="461665"/>
          </a:xfrm>
        </p:grpSpPr>
        <p:sp>
          <p:nvSpPr>
            <p:cNvPr id="249" name="TextBox 24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0" name="TextBox 24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1" name="Группа 250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252" name="TextBox 25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3" name="TextBox 25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4" name="Группа 253"/>
          <p:cNvGrpSpPr/>
          <p:nvPr userDrawn="1"/>
        </p:nvGrpSpPr>
        <p:grpSpPr>
          <a:xfrm>
            <a:off x="2780700" y="4194009"/>
            <a:ext cx="624000" cy="461665"/>
            <a:chOff x="482400" y="144000"/>
            <a:chExt cx="576000" cy="461665"/>
          </a:xfrm>
        </p:grpSpPr>
        <p:sp>
          <p:nvSpPr>
            <p:cNvPr id="255" name="TextBox 25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6" name="TextBox 25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7" name="Группа 256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258" name="TextBox 25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9" name="TextBox 25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0" name="Группа 259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261" name="TextBox 26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2" name="TextBox 26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3" name="Группа 262"/>
          <p:cNvGrpSpPr/>
          <p:nvPr userDrawn="1"/>
        </p:nvGrpSpPr>
        <p:grpSpPr>
          <a:xfrm>
            <a:off x="5089500" y="1494005"/>
            <a:ext cx="624000" cy="461665"/>
            <a:chOff x="482400" y="144000"/>
            <a:chExt cx="576000" cy="461665"/>
          </a:xfrm>
        </p:grpSpPr>
        <p:sp>
          <p:nvSpPr>
            <p:cNvPr id="264" name="TextBox 26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5" name="TextBox 26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6" name="Группа 265"/>
          <p:cNvGrpSpPr/>
          <p:nvPr userDrawn="1"/>
        </p:nvGrpSpPr>
        <p:grpSpPr>
          <a:xfrm>
            <a:off x="5089500" y="2171168"/>
            <a:ext cx="624000" cy="461665"/>
            <a:chOff x="482400" y="144000"/>
            <a:chExt cx="576000" cy="461665"/>
          </a:xfrm>
        </p:grpSpPr>
        <p:sp>
          <p:nvSpPr>
            <p:cNvPr id="267" name="TextBox 26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8" name="TextBox 26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9" name="Группа 268"/>
          <p:cNvGrpSpPr/>
          <p:nvPr userDrawn="1"/>
        </p:nvGrpSpPr>
        <p:grpSpPr>
          <a:xfrm>
            <a:off x="5089500" y="2844368"/>
            <a:ext cx="624000" cy="461665"/>
            <a:chOff x="482400" y="144000"/>
            <a:chExt cx="576000" cy="461665"/>
          </a:xfrm>
        </p:grpSpPr>
        <p:sp>
          <p:nvSpPr>
            <p:cNvPr id="270" name="TextBox 26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1" name="TextBox 27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2" name="Группа 271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73" name="TextBox 27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4" name="TextBox 27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5" name="Группа 274"/>
          <p:cNvGrpSpPr/>
          <p:nvPr userDrawn="1"/>
        </p:nvGrpSpPr>
        <p:grpSpPr>
          <a:xfrm>
            <a:off x="5089500" y="4194009"/>
            <a:ext cx="624000" cy="461665"/>
            <a:chOff x="482400" y="144000"/>
            <a:chExt cx="576000" cy="461665"/>
          </a:xfrm>
        </p:grpSpPr>
        <p:sp>
          <p:nvSpPr>
            <p:cNvPr id="276" name="TextBox 27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7" name="TextBox 27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8667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2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F58E4-2664-4C24-B7E0-DD1A744B2E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27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7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0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156000" y="6012001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502001" y="6220201"/>
            <a:ext cx="1092000" cy="288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pic>
        <p:nvPicPr>
          <p:cNvPr id="8" name="Изображение 6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00" y="165701"/>
            <a:ext cx="2714625" cy="516890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156000" y="5796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156000" y="5760000"/>
            <a:ext cx="9594000" cy="5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875" y="144000"/>
            <a:ext cx="5416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457200"/>
            <a:endParaRPr lang="en-US" sz="16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457200"/>
            <a:r>
              <a:rPr lang="ru-RU" sz="16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Ресурсы создают возможности</a:t>
            </a:r>
            <a:endParaRPr lang="en-US" sz="16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7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3" y="6147155"/>
            <a:ext cx="2714625" cy="516890"/>
          </a:xfrm>
          <a:prstGeom prst="rect">
            <a:avLst/>
          </a:prstGeom>
          <a:noFill/>
        </p:spPr>
      </p:pic>
      <p:sp>
        <p:nvSpPr>
          <p:cNvPr id="6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512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65262" y="871521"/>
            <a:ext cx="9575476" cy="4962317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13" name="Rectangle 7"/>
          <p:cNvSpPr/>
          <p:nvPr/>
        </p:nvSpPr>
        <p:spPr>
          <a:xfrm>
            <a:off x="165262" y="5860742"/>
            <a:ext cx="9575476" cy="832443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65262" y="5833837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5263" y="5945619"/>
            <a:ext cx="8552889" cy="662690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963" y="28629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lvl1pPr algn="r">
              <a:defRPr sz="1300">
                <a:solidFill>
                  <a:srgbClr val="54585A"/>
                </a:solidFill>
              </a:defRPr>
            </a:lvl1pPr>
          </a:lstStyle>
          <a:p>
            <a:pPr defTabSz="478940"/>
            <a:r>
              <a:rPr lang="ru-RU" smtClean="0"/>
              <a:t>Презентация №1</a:t>
            </a:r>
            <a:endParaRPr lang="en-US" dirty="0"/>
          </a:p>
        </p:txBody>
      </p:sp>
      <p:pic>
        <p:nvPicPr>
          <p:cNvPr id="2" name="Picture 1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286290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07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65262" y="871521"/>
            <a:ext cx="9575476" cy="4861997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5262" y="5733518"/>
            <a:ext cx="9575476" cy="13057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r>
              <a:rPr lang="en-US" sz="1900" dirty="0" smtClean="0">
                <a:solidFill>
                  <a:prstClr val="white"/>
                </a:solidFill>
              </a:rPr>
              <a:t> 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963" y="28629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lvl1pPr algn="r">
              <a:defRPr sz="1300">
                <a:solidFill>
                  <a:srgbClr val="54585A"/>
                </a:solidFill>
              </a:defRPr>
            </a:lvl1pPr>
          </a:lstStyle>
          <a:p>
            <a:pPr defTabSz="478940"/>
            <a:r>
              <a:rPr lang="ru-RU" smtClean="0"/>
              <a:t>Презентация №1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65262" y="5860742"/>
            <a:ext cx="9575476" cy="832443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5263" y="5945619"/>
            <a:ext cx="8552889" cy="662690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286290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251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2186" y="1148656"/>
            <a:ext cx="9575476" cy="5028020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65263" y="326446"/>
            <a:ext cx="8252954" cy="692071"/>
          </a:xfrm>
          <a:prstGeom prst="rect">
            <a:avLst/>
          </a:prstGeom>
          <a:noFill/>
          <a:ln>
            <a:noFill/>
          </a:ln>
        </p:spPr>
        <p:txBody>
          <a:bodyPr vert="horz" lIns="99198" tIns="0" rIns="95805" bIns="0" rtlCol="0" anchor="ctr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Georgia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prstClr val="white"/>
                </a:solidFill>
              </a:rPr>
              <a:t>Click to edit Master title style</a:t>
            </a:r>
          </a:p>
          <a:p>
            <a:pPr defTabSz="478940">
              <a:lnSpc>
                <a:spcPct val="90000"/>
              </a:lnSpc>
              <a:defRPr/>
            </a:pPr>
            <a:r>
              <a:rPr lang="en-US" sz="2200" dirty="0" smtClean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172186" y="32803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/>
          <p:nvPr userDrawn="1"/>
        </p:nvSpPr>
        <p:spPr>
          <a:xfrm>
            <a:off x="172186" y="1018517"/>
            <a:ext cx="9575476" cy="13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9" name="Footer Placeholder 5"/>
          <p:cNvSpPr>
            <a:spLocks noGrp="1"/>
          </p:cNvSpPr>
          <p:nvPr/>
        </p:nvSpPr>
        <p:spPr>
          <a:xfrm>
            <a:off x="-21822" y="3937434"/>
            <a:ext cx="3433529" cy="28793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ctr" defTabSz="521528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4585A">
                  <a:tint val="75000"/>
                </a:srgbClr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963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lvl1pPr algn="r">
              <a:defRPr sz="1300">
                <a:solidFill>
                  <a:srgbClr val="54585A"/>
                </a:solidFill>
              </a:defRPr>
            </a:lvl1pPr>
          </a:lstStyle>
          <a:p>
            <a:pPr defTabSz="478940"/>
            <a:r>
              <a:rPr lang="ru-RU" dirty="0" smtClean="0"/>
              <a:t>Ресурсы создают возможности</a:t>
            </a:r>
            <a:endParaRPr lang="en-US" dirty="0"/>
          </a:p>
        </p:txBody>
      </p:sp>
      <p:pic>
        <p:nvPicPr>
          <p:cNvPr id="12" name="Picture 11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846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2186" y="1051162"/>
            <a:ext cx="9575476" cy="5125514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72186" y="328037"/>
            <a:ext cx="9575476" cy="723125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5" name="Rectangle 7"/>
          <p:cNvSpPr/>
          <p:nvPr userDrawn="1"/>
        </p:nvSpPr>
        <p:spPr>
          <a:xfrm>
            <a:off x="172186" y="1022317"/>
            <a:ext cx="9575476" cy="326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963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lvl1pPr algn="r">
              <a:defRPr sz="1300">
                <a:solidFill>
                  <a:srgbClr val="54585A"/>
                </a:solidFill>
              </a:defRPr>
            </a:lvl1pPr>
          </a:lstStyle>
          <a:p>
            <a:pPr defTabSz="478940"/>
            <a:r>
              <a:rPr lang="ru-RU" dirty="0" smtClean="0"/>
              <a:t>Презентация №1</a:t>
            </a:r>
            <a:endParaRPr lang="en-US" dirty="0"/>
          </a:p>
        </p:txBody>
      </p:sp>
      <p:pic>
        <p:nvPicPr>
          <p:cNvPr id="9" name="Picture 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13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/>
          <p:nvPr userDrawn="1"/>
        </p:nvSpPr>
        <p:spPr>
          <a:xfrm>
            <a:off x="172186" y="326446"/>
            <a:ext cx="9575476" cy="4523703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2186" y="4850149"/>
            <a:ext cx="9575476" cy="1326528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2186" y="4817504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79111" y="14016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>
            <a:lvl1pPr algn="l">
              <a:defRPr sz="3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963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lvl1pPr algn="r">
              <a:defRPr sz="1300">
                <a:solidFill>
                  <a:srgbClr val="54585A"/>
                </a:solidFill>
              </a:defRPr>
            </a:lvl1pPr>
          </a:lstStyle>
          <a:p>
            <a:pPr defTabSz="478940"/>
            <a:r>
              <a:rPr lang="ru-RU" smtClean="0"/>
              <a:t>Презентация №1</a:t>
            </a:r>
            <a:endParaRPr lang="en-US" dirty="0"/>
          </a:p>
        </p:txBody>
      </p:sp>
      <p:pic>
        <p:nvPicPr>
          <p:cNvPr id="9" name="Picture 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4677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68724" y="4817504"/>
            <a:ext cx="9575476" cy="1359173"/>
          </a:xfrm>
          <a:prstGeom prst="rect">
            <a:avLst/>
          </a:prstGeom>
          <a:solidFill>
            <a:srgbClr val="C4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/>
          <p:nvPr userDrawn="1"/>
        </p:nvSpPr>
        <p:spPr>
          <a:xfrm>
            <a:off x="168724" y="326446"/>
            <a:ext cx="9575476" cy="449105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111" y="14016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>
            <a:lvl1pPr algn="l">
              <a:defRPr sz="3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72186" y="4817504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963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lvl1pPr algn="r">
              <a:defRPr sz="1300">
                <a:solidFill>
                  <a:srgbClr val="54585A"/>
                </a:solidFill>
              </a:defRPr>
            </a:lvl1pPr>
          </a:lstStyle>
          <a:p>
            <a:pPr defTabSz="478940"/>
            <a:r>
              <a:rPr lang="ru-RU" smtClean="0"/>
              <a:t>Презентация №1</a:t>
            </a:r>
            <a:endParaRPr lang="en-US" dirty="0"/>
          </a:p>
        </p:txBody>
      </p:sp>
      <p:pic>
        <p:nvPicPr>
          <p:cNvPr id="9" name="Picture 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6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226" y="918624"/>
            <a:ext cx="2241203" cy="5295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0594" y="918624"/>
            <a:ext cx="6582431" cy="5295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63678-A1E7-418D-8972-4966576BE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7345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68724" y="4817504"/>
            <a:ext cx="9575476" cy="1359173"/>
          </a:xfrm>
          <a:prstGeom prst="rect">
            <a:avLst/>
          </a:prstGeom>
          <a:solidFill>
            <a:srgbClr val="C4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/>
          <p:nvPr userDrawn="1"/>
        </p:nvSpPr>
        <p:spPr>
          <a:xfrm>
            <a:off x="168724" y="326446"/>
            <a:ext cx="9575476" cy="449105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2186" y="4817504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2927" y="1139717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2927" y="2046134"/>
            <a:ext cx="9526747" cy="1488813"/>
          </a:xfrm>
        </p:spPr>
        <p:txBody>
          <a:bodyPr>
            <a:normAutofit/>
          </a:bodyPr>
          <a:lstStyle>
            <a:lvl1pPr>
              <a:defRPr sz="15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7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19" name="Picture 1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142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/>
          <p:nvPr userDrawn="1"/>
        </p:nvSpPr>
        <p:spPr>
          <a:xfrm>
            <a:off x="168724" y="326446"/>
            <a:ext cx="9575476" cy="449105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2927" y="1139717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2927" y="2046134"/>
            <a:ext cx="9526747" cy="1488813"/>
          </a:xfrm>
        </p:spPr>
        <p:txBody>
          <a:bodyPr>
            <a:normAutofit/>
          </a:bodyPr>
          <a:lstStyle>
            <a:lvl1pPr>
              <a:defRPr sz="15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68724" y="4817504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72186" y="4850149"/>
            <a:ext cx="9575476" cy="1326528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5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18" name="Picture 17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4084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65262" y="1022318"/>
            <a:ext cx="9575476" cy="5154359"/>
          </a:xfrm>
          <a:prstGeom prst="rect">
            <a:avLst/>
          </a:prstGeom>
          <a:solidFill>
            <a:srgbClr val="C4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8" name="Rectangle 7"/>
          <p:cNvSpPr/>
          <p:nvPr userDrawn="1"/>
        </p:nvSpPr>
        <p:spPr>
          <a:xfrm>
            <a:off x="165262" y="328037"/>
            <a:ext cx="9575476" cy="723125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65262" y="1655075"/>
            <a:ext cx="9575476" cy="1488813"/>
          </a:xfrm>
        </p:spPr>
        <p:txBody>
          <a:bodyPr>
            <a:normAutofit/>
          </a:bodyPr>
          <a:lstStyle>
            <a:lvl1pPr>
              <a:defRPr sz="15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7"/>
          <p:cNvSpPr/>
          <p:nvPr userDrawn="1"/>
        </p:nvSpPr>
        <p:spPr>
          <a:xfrm>
            <a:off x="165262" y="1022317"/>
            <a:ext cx="9575476" cy="326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16" name="Picture 15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231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5263" y="1116590"/>
            <a:ext cx="4738219" cy="49293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Rectangle 7"/>
          <p:cNvSpPr/>
          <p:nvPr userDrawn="1"/>
        </p:nvSpPr>
        <p:spPr>
          <a:xfrm>
            <a:off x="172186" y="328037"/>
            <a:ext cx="9575476" cy="723125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15" name="Picture 14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28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02519" y="1116590"/>
            <a:ext cx="4738219" cy="49293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25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65262" y="32644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5263" y="1116590"/>
            <a:ext cx="4738219" cy="49293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17" name="Picture 16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24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65262" y="32644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5263" y="1116590"/>
            <a:ext cx="4738219" cy="49293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03046" y="1115794"/>
            <a:ext cx="4737692" cy="4929370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5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20" name="Picture 19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24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65261" y="32644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5261" y="1116590"/>
            <a:ext cx="9575476" cy="49293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17" name="Picture 16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777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65262" y="32644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65262" y="1115794"/>
            <a:ext cx="9575476" cy="4929370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2100">
                <a:latin typeface="Verdana"/>
                <a:cs typeface="Verdana"/>
              </a:defRPr>
            </a:lvl1pPr>
            <a:lvl2pPr marL="479023" indent="0">
              <a:buNone/>
              <a:defRPr sz="2900"/>
            </a:lvl2pPr>
            <a:lvl3pPr marL="958047" indent="0">
              <a:buNone/>
              <a:defRPr sz="2500"/>
            </a:lvl3pPr>
            <a:lvl4pPr marL="1437070" indent="0">
              <a:buNone/>
              <a:defRPr sz="2100"/>
            </a:lvl4pPr>
            <a:lvl5pPr marL="1916094" indent="0">
              <a:buNone/>
              <a:defRPr sz="2100"/>
            </a:lvl5pPr>
            <a:lvl6pPr marL="2395117" indent="0">
              <a:buNone/>
              <a:defRPr sz="2100"/>
            </a:lvl6pPr>
            <a:lvl7pPr marL="2874141" indent="0">
              <a:buNone/>
              <a:defRPr sz="2100"/>
            </a:lvl7pPr>
            <a:lvl8pPr marL="3353164" indent="0">
              <a:buNone/>
              <a:defRPr sz="2100"/>
            </a:lvl8pPr>
            <a:lvl9pPr marL="3832188" indent="0">
              <a:buNone/>
              <a:defRPr sz="21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5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18" name="Picture 17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52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02519" y="1116590"/>
            <a:ext cx="4738219" cy="49293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65262" y="32644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65263" y="1116589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65263" y="3630242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8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21" name="Picture 20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148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5263" y="1116590"/>
            <a:ext cx="4738219" cy="49293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65262" y="32644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002519" y="1116589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002519" y="3630242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8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21" name="Picture 20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95" y="918628"/>
            <a:ext cx="8964812" cy="30380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70594" y="1732145"/>
            <a:ext cx="4411817" cy="44822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3593" y="1732145"/>
            <a:ext cx="4411817" cy="44822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40CF-BB58-40BE-89D8-F6A76A1E25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8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5262" y="6144032"/>
            <a:ext cx="9575476" cy="32645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05" tIns="47903" rIns="95805" bIns="47903" rtlCol="0" anchor="ctr"/>
          <a:lstStyle/>
          <a:p>
            <a:pPr algn="ctr" defTabSz="47894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65262" y="326447"/>
            <a:ext cx="9575476" cy="69048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0660" tIns="47903" rIns="95805" bIns="47903" rtlCol="0" anchor="ctr"/>
          <a:lstStyle/>
          <a:p>
            <a:pPr algn="ctr" defTabSz="478940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002519" y="1116589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002519" y="3630242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65263" y="1116589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65263" y="3630242"/>
            <a:ext cx="4738219" cy="24157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2187" y="326446"/>
            <a:ext cx="8552889" cy="692071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4071101" y="6278392"/>
            <a:ext cx="830764" cy="35909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1100" smtClean="0">
                <a:solidFill>
                  <a:srgbClr val="54585A"/>
                </a:solidFill>
              </a:rPr>
              <a:pPr/>
              <a:t>3/13/2017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17" name="Slide Number Placeholder 8"/>
          <p:cNvSpPr txBox="1">
            <a:spLocks/>
          </p:cNvSpPr>
          <p:nvPr userDrawn="1"/>
        </p:nvSpPr>
        <p:spPr>
          <a:xfrm>
            <a:off x="9229214" y="6281656"/>
            <a:ext cx="500460" cy="355829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1100" smtClean="0">
                <a:solidFill>
                  <a:srgbClr val="54585A"/>
                </a:solidFill>
              </a:rPr>
              <a:pPr/>
              <a:t>‹#›</a:t>
            </a:fld>
            <a:endParaRPr lang="en-US" sz="1100" dirty="0">
              <a:solidFill>
                <a:srgbClr val="54585A"/>
              </a:solidFill>
            </a:endParaRP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5002519" y="6272360"/>
            <a:ext cx="3136900" cy="365125"/>
          </a:xfrm>
          <a:prstGeom prst="rect">
            <a:avLst/>
          </a:prstGeom>
        </p:spPr>
        <p:txBody>
          <a:bodyPr vert="horz" lIns="0" tIns="47894" rIns="0" bIns="47894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Презентация №1</a:t>
            </a:r>
            <a:endParaRPr lang="en-US" sz="1100" dirty="0"/>
          </a:p>
        </p:txBody>
      </p:sp>
      <p:pic>
        <p:nvPicPr>
          <p:cNvPr id="22" name="Picture 21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6335471"/>
            <a:ext cx="2367391" cy="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37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02" y="165701"/>
            <a:ext cx="2714625" cy="516890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156000" y="5796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45717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156000" y="5760000"/>
            <a:ext cx="9594000" cy="5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45717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877" y="144000"/>
            <a:ext cx="5416125" cy="861774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 marL="0" lvl="1" algn="r" defTabSz="457173"/>
            <a:endParaRPr lang="en-US" sz="16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457173"/>
            <a:r>
              <a:rPr lang="ru-RU" sz="16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Ресурсы создают возможности</a:t>
            </a:r>
            <a:endParaRPr lang="en-US" sz="16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457173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3" y="6147157"/>
            <a:ext cx="2714625" cy="516890"/>
          </a:xfrm>
          <a:prstGeom prst="rect">
            <a:avLst/>
          </a:prstGeom>
          <a:noFill/>
        </p:spPr>
      </p:pic>
      <p:sp>
        <p:nvSpPr>
          <p:cNvPr id="6" name="Rectangle 7"/>
          <p:cNvSpPr/>
          <p:nvPr userDrawn="1"/>
        </p:nvSpPr>
        <p:spPr>
          <a:xfrm>
            <a:off x="156000" y="144002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45717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1" y="6220200"/>
            <a:ext cx="1092000" cy="288000"/>
          </a:xfrm>
          <a:prstGeom prst="rect">
            <a:avLst/>
          </a:prstGeom>
        </p:spPr>
        <p:txBody>
          <a:bodyPr lIns="91436" tIns="45717" rIns="91436" bIns="45717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45717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8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6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7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50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6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63" y="4407426"/>
            <a:ext cx="8420688" cy="1362097"/>
          </a:xfrm>
        </p:spPr>
        <p:txBody>
          <a:bodyPr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9E26-CB32-47BD-A0AE-D1DCCE4E1A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99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20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2" y="6147155"/>
            <a:ext cx="2714625" cy="516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106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5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2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9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6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4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85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0594" y="1732145"/>
            <a:ext cx="4411817" cy="44822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3593" y="1732145"/>
            <a:ext cx="4411817" cy="44822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81C3-1683-448B-8EC4-ADE126980E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389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6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3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3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3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3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85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90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6000" y="5796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156000" y="5760000"/>
            <a:ext cx="9594000" cy="5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333875" y="144000"/>
            <a:ext cx="5416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457200"/>
            <a:endParaRPr lang="en-US" sz="16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457200"/>
            <a:r>
              <a:rPr lang="en-US" sz="16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Resources create opportunities</a:t>
            </a:r>
            <a:endParaRPr lang="en-US" sz="16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Изображение 4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14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3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5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90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08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0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854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5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95" y="275012"/>
            <a:ext cx="8914812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601" y="1534880"/>
            <a:ext cx="4376523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601" y="2174178"/>
            <a:ext cx="4376523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3" y="1534880"/>
            <a:ext cx="4377994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3" y="2174178"/>
            <a:ext cx="4377994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CF70-0731-4014-87D8-BAF6F6D6B3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107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29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29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29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29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854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59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4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8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7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6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7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91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83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9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9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9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9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91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4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C7957-16FD-4C52-A03B-2D5B2E59F5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016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13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76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1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1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95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84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85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64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0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27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27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27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27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85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9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CA0A-8712-4DC9-AE7E-CAEFBC6488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52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650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4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7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6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648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9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89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2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9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71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71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71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71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896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39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94" y="273572"/>
            <a:ext cx="3258862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601" y="273571"/>
            <a:ext cx="5536831" cy="585298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594" y="1435533"/>
            <a:ext cx="3258862" cy="4691027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C4D5-6E1E-43BD-B4BA-9B9E803871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9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88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7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09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4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85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3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67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827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027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827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027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85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25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7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187800"/>
            <a:ext cx="2666456" cy="435600"/>
          </a:xfrm>
          <a:prstGeom prst="rect">
            <a:avLst/>
          </a:prstGeom>
        </p:spPr>
      </p:pic>
      <p:sp>
        <p:nvSpPr>
          <p:cNvPr id="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56000" y="144000"/>
            <a:ext cx="9594000" cy="556644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502000" y="6220200"/>
            <a:ext cx="1092000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6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205" y="613376"/>
            <a:ext cx="5944188" cy="411364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205" y="5367757"/>
            <a:ext cx="5944188" cy="804876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5C64-AB97-4F7F-97E6-E09093A3A8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412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5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56000" y="1188000"/>
            <a:ext cx="9594000" cy="4824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991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992000" y="1368004"/>
            <a:ext cx="4602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7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31000" y="1187999"/>
            <a:ext cx="4719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18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56000" y="1187999"/>
            <a:ext cx="9594000" cy="470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266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12000" y="1187999"/>
            <a:ext cx="9282000" cy="4705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992556" y="621997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650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93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56000" y="6012000"/>
            <a:ext cx="9594000" cy="36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000" y="6296400"/>
            <a:ext cx="1092000" cy="288000"/>
          </a:xfrm>
        </p:spPr>
        <p:txBody>
          <a:bodyPr wrap="none" lIns="0" tIns="0" rIns="0" bIns="0" anchor="ctr" anchorCtr="0"/>
          <a:lstStyle>
            <a:lvl1pPr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2000" y="6296400"/>
            <a:ext cx="3432000" cy="288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10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56000" y="144000"/>
            <a:ext cx="351000" cy="67500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56000" y="819000"/>
            <a:ext cx="351000" cy="67500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56000" y="1494000"/>
            <a:ext cx="351000" cy="67500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56000" y="2169000"/>
            <a:ext cx="351000" cy="67500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56000" y="2844000"/>
            <a:ext cx="351000" cy="67500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56000" y="3519000"/>
            <a:ext cx="351000" cy="67500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56000" y="4194000"/>
            <a:ext cx="351000" cy="67500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56000" y="4869000"/>
            <a:ext cx="351000" cy="675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466750" y="144000"/>
            <a:ext cx="351000" cy="67500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466750" y="819000"/>
            <a:ext cx="351000" cy="67500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466750" y="1494000"/>
            <a:ext cx="351000" cy="67500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466750" y="2169000"/>
            <a:ext cx="351000" cy="67500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466750" y="2844000"/>
            <a:ext cx="351000" cy="67500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466750" y="3519000"/>
            <a:ext cx="351000" cy="67500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466750" y="4194000"/>
            <a:ext cx="351000" cy="67500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777500" y="144000"/>
            <a:ext cx="351000" cy="67500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777500" y="819000"/>
            <a:ext cx="351000" cy="67500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777500" y="1494000"/>
            <a:ext cx="351000" cy="67500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777500" y="2169000"/>
            <a:ext cx="351000" cy="67500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777500" y="2844000"/>
            <a:ext cx="351000" cy="67500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777500" y="3519000"/>
            <a:ext cx="351000" cy="67500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777500" y="4194000"/>
            <a:ext cx="351000" cy="67500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68000" y="144001"/>
            <a:ext cx="624000" cy="5188465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457200">
                  <a:defRPr/>
                </a:pPr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457200"/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780700" y="144002"/>
            <a:ext cx="624000" cy="461665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780700" y="820803"/>
            <a:ext cx="624000" cy="461665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780700" y="1494000"/>
            <a:ext cx="624000" cy="461665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780700" y="2170947"/>
            <a:ext cx="624000" cy="461665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780700" y="2844147"/>
            <a:ext cx="624000" cy="461665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780700" y="3520805"/>
            <a:ext cx="624000" cy="461665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780700" y="4194000"/>
            <a:ext cx="624000" cy="461665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5089500" y="144002"/>
            <a:ext cx="624000" cy="461665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5089500" y="820803"/>
            <a:ext cx="624000" cy="461665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5089500" y="1494000"/>
            <a:ext cx="624000" cy="461665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5089500" y="2170947"/>
            <a:ext cx="624000" cy="461665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089500" y="2844147"/>
            <a:ext cx="624000" cy="461665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5089500" y="3520805"/>
            <a:ext cx="624000" cy="461665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5089500" y="4194000"/>
            <a:ext cx="624000" cy="461665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457200"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457200"/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457200"/>
              <a:r>
                <a:rPr lang="en-US" sz="10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1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992556" y="6219972"/>
            <a:ext cx="3430984" cy="403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769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00" y="165701"/>
            <a:ext cx="2714625" cy="516890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 userDrawn="1"/>
        </p:nvSpPr>
        <p:spPr>
          <a:xfrm>
            <a:off x="156000" y="5796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156000" y="5760000"/>
            <a:ext cx="9594000" cy="5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333875" y="144000"/>
            <a:ext cx="5416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457200"/>
            <a:endParaRPr lang="en-US" sz="16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457200"/>
            <a:r>
              <a:rPr lang="ru-RU" sz="16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Ресурсы создают возможности</a:t>
            </a:r>
            <a:endParaRPr lang="en-US" sz="16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65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56000" y="1188000"/>
            <a:ext cx="9594000" cy="48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6000" y="144000"/>
            <a:ext cx="9594000" cy="900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6000" y="1044000"/>
            <a:ext cx="9594000" cy="144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" y="180000"/>
            <a:ext cx="92820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6264000"/>
            <a:ext cx="2666456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1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470595" y="462192"/>
            <a:ext cx="8964812" cy="374361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83867" tIns="41934" rIns="83867" bIns="41934" anchor="ctr"/>
          <a:lstStyle/>
          <a:p>
            <a:pPr defTabSz="9140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595" y="1732145"/>
            <a:ext cx="8964812" cy="44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9008" rIns="91321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0965" name="Rectangle 21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8903052" y="6257631"/>
            <a:ext cx="532359" cy="2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AAFD2-2931-472E-9DAE-B732A95CCE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70595" y="6257631"/>
            <a:ext cx="8964812" cy="239015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83867" tIns="41934" rIns="83867" bIns="41934" anchor="ctr"/>
          <a:lstStyle/>
          <a:p>
            <a:pPr defTabSz="9140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70595" y="918628"/>
            <a:ext cx="8964812" cy="3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aphicFrame>
        <p:nvGraphicFramePr>
          <p:cNvPr id="526341" name="Object 5"/>
          <p:cNvGraphicFramePr>
            <a:graphicFrameLocks noChangeAspect="1"/>
          </p:cNvGraphicFramePr>
          <p:nvPr/>
        </p:nvGraphicFramePr>
        <p:xfrm>
          <a:off x="429419" y="6279181"/>
          <a:ext cx="2005907" cy="24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" name="CorelDRAW" r:id="rId16" imgW="4005072" imgH="524256" progId="CorelDRAW.Graphic.13">
                  <p:embed/>
                </p:oleObj>
              </mc:Choice>
              <mc:Fallback>
                <p:oleObj name="CorelDRAW" r:id="rId16" imgW="4005072" imgH="52425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9" y="6279181"/>
                        <a:ext cx="2005907" cy="24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16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ea typeface="+mj-ea"/>
          <a:cs typeface="+mj-cs"/>
        </a:defRPr>
      </a:lvl1pPr>
      <a:lvl2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2pPr>
      <a:lvl3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3pPr>
      <a:lvl4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4pPr>
      <a:lvl5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5pPr>
      <a:lvl6pPr marL="419847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6pPr>
      <a:lvl7pPr marL="839694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7pPr>
      <a:lvl8pPr marL="1259540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8pPr>
      <a:lvl9pPr marL="1679387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9pPr>
    </p:titleStyle>
    <p:bodyStyle>
      <a:lvl1pPr marL="247826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95652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2pPr>
      <a:lvl3pPr marL="743479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3pPr>
      <a:lvl4pPr marL="991305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4pPr>
      <a:lvl5pPr marL="1239131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5pPr>
      <a:lvl6pPr marL="1658978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6pPr>
      <a:lvl7pPr marL="2078825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7pPr>
      <a:lvl8pPr marL="2498671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8pPr>
      <a:lvl9pPr marL="2918518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9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9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9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9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3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6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470595" y="462192"/>
            <a:ext cx="8964812" cy="374361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83867" tIns="41934" rIns="83867" bIns="41934" anchor="ctr"/>
          <a:lstStyle/>
          <a:p>
            <a:pPr defTabSz="9140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595" y="1732145"/>
            <a:ext cx="8964812" cy="44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9008" rIns="91321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0965" name="Rectangle 21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8903052" y="6257625"/>
            <a:ext cx="532359" cy="2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4AF0A-CFE7-45AA-8E58-4C98166B493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70595" y="6257625"/>
            <a:ext cx="8964812" cy="239015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83867" tIns="41934" rIns="83867" bIns="41934" anchor="ctr"/>
          <a:lstStyle/>
          <a:p>
            <a:pPr defTabSz="9140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70595" y="918628"/>
            <a:ext cx="8964812" cy="3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aphicFrame>
        <p:nvGraphicFramePr>
          <p:cNvPr id="526341" name="Object 5"/>
          <p:cNvGraphicFramePr>
            <a:graphicFrameLocks noChangeAspect="1"/>
          </p:cNvGraphicFramePr>
          <p:nvPr/>
        </p:nvGraphicFramePr>
        <p:xfrm>
          <a:off x="429419" y="6279181"/>
          <a:ext cx="2005907" cy="24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" name="CorelDRAW" r:id="rId16" imgW="4005072" imgH="524256" progId="CorelDRAW.Graphic.13">
                  <p:embed/>
                </p:oleObj>
              </mc:Choice>
              <mc:Fallback>
                <p:oleObj name="CorelDRAW" r:id="rId16" imgW="4005072" imgH="52425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9" y="6279181"/>
                        <a:ext cx="2005907" cy="24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9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ea typeface="+mj-ea"/>
          <a:cs typeface="+mj-cs"/>
        </a:defRPr>
      </a:lvl1pPr>
      <a:lvl2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2pPr>
      <a:lvl3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3pPr>
      <a:lvl4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4pPr>
      <a:lvl5pPr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 Narrow" pitchFamily="34" charset="0"/>
          <a:cs typeface="Arial" pitchFamily="34" charset="0"/>
        </a:defRPr>
      </a:lvl5pPr>
      <a:lvl6pPr marL="419847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6pPr>
      <a:lvl7pPr marL="839694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7pPr>
      <a:lvl8pPr marL="1259540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8pPr>
      <a:lvl9pPr marL="1679387" algn="l" defTabSz="914042" rtl="0" eaLnBrk="0" fontAlgn="base" hangingPunct="0">
        <a:spcBef>
          <a:spcPct val="0"/>
        </a:spcBef>
        <a:spcAft>
          <a:spcPct val="0"/>
        </a:spcAft>
        <a:defRPr sz="4000">
          <a:solidFill>
            <a:srgbClr val="999999"/>
          </a:solidFill>
          <a:latin typeface="Arial" pitchFamily="34" charset="0"/>
          <a:cs typeface="Arial" pitchFamily="34" charset="0"/>
        </a:defRPr>
      </a:lvl9pPr>
    </p:titleStyle>
    <p:bodyStyle>
      <a:lvl1pPr marL="247826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95652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2pPr>
      <a:lvl3pPr marL="743479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3pPr>
      <a:lvl4pPr marL="991305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4pPr>
      <a:lvl5pPr marL="1239131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200">
          <a:solidFill>
            <a:schemeClr val="tx1"/>
          </a:solidFill>
          <a:latin typeface="Arial Narrow" pitchFamily="34" charset="0"/>
          <a:cs typeface="+mn-cs"/>
        </a:defRPr>
      </a:lvl5pPr>
      <a:lvl6pPr marL="1658978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6pPr>
      <a:lvl7pPr marL="2078825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7pPr>
      <a:lvl8pPr marL="2498671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8pPr>
      <a:lvl9pPr marL="2918518" indent="-247826" algn="l" defTabSz="914042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0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0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0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74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74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74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4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8442"/>
            <a:ext cx="23114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8442"/>
            <a:ext cx="31369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8442"/>
            <a:ext cx="23114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4571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4571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4571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9" indent="-228590" algn="l" defTabSz="4571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0" indent="-228590" algn="l" defTabSz="4571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9" indent="-228590" algn="l" defTabSz="4571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4571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9" indent="-228590" algn="l" defTabSz="4571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4571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9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9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8" tIns="47894" rIns="95788" bIns="4789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8940"/>
            <a:fld id="{9F3C2B8F-A07F-594D-8A0B-4DF0F4F13222}" type="datetime1">
              <a:rPr lang="en-US" smtClean="0">
                <a:solidFill>
                  <a:srgbClr val="54585A">
                    <a:tint val="75000"/>
                  </a:srgbClr>
                </a:solidFill>
              </a:rPr>
              <a:pPr defTabSz="478940"/>
              <a:t>3/13/2017</a:t>
            </a:fld>
            <a:endParaRPr lang="en-US">
              <a:solidFill>
                <a:srgbClr val="5458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8940"/>
            <a:fld id="{777A78A7-2441-8443-9241-5BB5C02C2611}" type="slidenum">
              <a:rPr lang="en-US" smtClean="0">
                <a:solidFill>
                  <a:srgbClr val="54585A">
                    <a:tint val="75000"/>
                  </a:srgbClr>
                </a:solidFill>
              </a:rPr>
              <a:pPr defTabSz="478940"/>
              <a:t>‹#›</a:t>
            </a:fld>
            <a:endParaRPr lang="en-US">
              <a:solidFill>
                <a:srgbClr val="5458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hf sldNum="0" hdr="0" dt="0"/>
  <p:txStyles>
    <p:titleStyle>
      <a:lvl1pPr algn="ctr" defTabSz="47894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4" indent="-359204" algn="l" defTabSz="47894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6" indent="-299337" algn="l" defTabSz="47894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49" indent="-239469" algn="l" defTabSz="47894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88" indent="-239469" algn="l" defTabSz="47894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28" indent="-239469" algn="l" defTabSz="47894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6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0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4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86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1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5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9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37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7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1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40"/>
            <a:ext cx="89154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8443"/>
            <a:ext cx="2311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3" y="6358443"/>
            <a:ext cx="31369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8443"/>
            <a:ext cx="2311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1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4" indent="-228576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5" indent="-228576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5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2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4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4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4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2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4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microsoft.com/office/2007/relationships/hdphoto" Target="../media/hdphoto4.wdp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4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8.jpeg"/><Relationship Id="rId10" Type="http://schemas.microsoft.com/office/2007/relationships/hdphoto" Target="../media/hdphoto3.wdp"/><Relationship Id="rId19" Type="http://schemas.openxmlformats.org/officeDocument/2006/relationships/image" Target="../media/image22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263" y="5945619"/>
            <a:ext cx="9540265" cy="662690"/>
          </a:xfrm>
        </p:spPr>
        <p:txBody>
          <a:bodyPr>
            <a:normAutofit/>
          </a:bodyPr>
          <a:lstStyle/>
          <a:p>
            <a:pPr lvl="1" algn="l" defTabSz="912495" rtl="0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Meta Offc Pro" panose="020B0504030101020102" pitchFamily="34" charset="0"/>
                <a:ea typeface="+mn-ea"/>
                <a:cs typeface="Arial" pitchFamily="34" charset="0"/>
              </a:rPr>
              <a:t>Социальная </a:t>
            </a:r>
            <a:r>
              <a:rPr lang="ru-RU" sz="2000" b="1" cap="small" dirty="0">
                <a:solidFill>
                  <a:prstClr val="black"/>
                </a:solidFill>
                <a:latin typeface="Meta Offc Pro" panose="020B0504030101020102" pitchFamily="34" charset="0"/>
                <a:ea typeface="+mn-ea"/>
                <a:cs typeface="Arial" pitchFamily="34" charset="0"/>
              </a:rPr>
              <a:t>политика как часть стратегии бизнеса </a:t>
            </a:r>
            <a:r>
              <a:rPr lang="ru-RU" sz="2000" b="1" cap="small" dirty="0" smtClean="0">
                <a:solidFill>
                  <a:prstClr val="black"/>
                </a:solidFill>
                <a:latin typeface="Meta Offc Pro" panose="020B0504030101020102" pitchFamily="34" charset="0"/>
                <a:ea typeface="+mn-ea"/>
                <a:cs typeface="Arial" pitchFamily="34" charset="0"/>
              </a:rPr>
              <a:t> - фактор </a:t>
            </a:r>
            <a:r>
              <a:rPr lang="ru-RU" sz="2000" b="1" cap="small" dirty="0">
                <a:solidFill>
                  <a:prstClr val="black"/>
                </a:solidFill>
                <a:latin typeface="Meta Offc Pro" panose="020B0504030101020102" pitchFamily="34" charset="0"/>
                <a:ea typeface="+mn-ea"/>
                <a:cs typeface="Arial" pitchFamily="34" charset="0"/>
              </a:rPr>
              <a:t>улучшения качества жизни в регионе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 b="11916"/>
          <a:stretch>
            <a:fillRect/>
          </a:stretch>
        </p:blipFill>
        <p:spPr>
          <a:xfrm>
            <a:off x="165100" y="942752"/>
            <a:ext cx="9575800" cy="4862512"/>
          </a:xfrm>
        </p:spPr>
      </p:pic>
    </p:spTree>
    <p:extLst>
      <p:ext uri="{BB962C8B-B14F-4D97-AF65-F5344CB8AC3E}">
        <p14:creationId xmlns:p14="http://schemas.microsoft.com/office/powerpoint/2010/main" val="7765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7613" y="2142148"/>
            <a:ext cx="5287027" cy="3516778"/>
          </a:xfrm>
          <a:prstGeom prst="roundRect">
            <a:avLst>
              <a:gd name="adj" fmla="val 57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 txBox="1">
            <a:spLocks/>
          </p:cNvSpPr>
          <p:nvPr/>
        </p:nvSpPr>
        <p:spPr>
          <a:xfrm>
            <a:off x="312000" y="240063"/>
            <a:ext cx="9282000" cy="443964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2495" eaLnBrk="0" hangingPunct="0">
              <a:spcAft>
                <a:spcPts val="600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Кратко о компании МЕТАЛЛОИНВЕСТ</a:t>
            </a:r>
            <a:endParaRPr lang="en-US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8649" y="764706"/>
            <a:ext cx="5731142" cy="907935"/>
          </a:xfrm>
          <a:prstGeom prst="rect">
            <a:avLst/>
          </a:prstGeom>
        </p:spPr>
        <p:txBody>
          <a:bodyPr wrap="square" lIns="91436" tIns="45717" rIns="91436" bIns="45717">
            <a:spAutoFit/>
          </a:bodyPr>
          <a:lstStyle/>
          <a:p>
            <a:pPr marL="171440" indent="-171440" algn="just" defTabSz="914347">
              <a:spcAft>
                <a:spcPts val="300"/>
              </a:spcAft>
              <a:buClr>
                <a:prstClr val="white">
                  <a:lumMod val="65000"/>
                </a:prstClr>
              </a:buClr>
              <a:buFont typeface="Arial" pitchFamily="34" charset="0"/>
              <a:buChar char="•"/>
            </a:pPr>
            <a:r>
              <a:rPr lang="ru-RU" sz="1600" b="1" kern="0" cap="small" dirty="0">
                <a:solidFill>
                  <a:srgbClr val="C00000"/>
                </a:solidFill>
                <a:latin typeface="Meta Offc Pro" panose="020B0504030101020102" pitchFamily="34" charset="0"/>
                <a:cs typeface="Arial" pitchFamily="34" charset="0"/>
              </a:rPr>
              <a:t>№1 в мире </a:t>
            </a:r>
            <a:r>
              <a:rPr lang="ru-RU" sz="1600" kern="0" cap="small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по производству товарного ГБЖ</a:t>
            </a:r>
          </a:p>
          <a:p>
            <a:pPr marL="171440" indent="-171440" algn="just" defTabSz="914347">
              <a:spcAft>
                <a:spcPts val="300"/>
              </a:spcAft>
              <a:buClr>
                <a:prstClr val="white">
                  <a:lumMod val="65000"/>
                </a:prstClr>
              </a:buClr>
              <a:buFont typeface="Arial" pitchFamily="34" charset="0"/>
              <a:buChar char="•"/>
            </a:pPr>
            <a:r>
              <a:rPr lang="ru-RU" sz="1600" b="1" kern="0" cap="small" dirty="0">
                <a:solidFill>
                  <a:srgbClr val="C00000"/>
                </a:solidFill>
                <a:latin typeface="Meta Offc Pro" panose="020B0504030101020102" pitchFamily="34" charset="0"/>
                <a:cs typeface="Arial" pitchFamily="34" charset="0"/>
              </a:rPr>
              <a:t>№2 в мире </a:t>
            </a:r>
            <a:r>
              <a:rPr lang="ru-RU" sz="1600" kern="0" cap="small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по запасам железной руды</a:t>
            </a:r>
          </a:p>
          <a:p>
            <a:pPr marL="171440" indent="-171440" algn="just" defTabSz="914347">
              <a:spcAft>
                <a:spcPts val="300"/>
              </a:spcAft>
              <a:buClr>
                <a:prstClr val="white">
                  <a:lumMod val="65000"/>
                </a:prstClr>
              </a:buClr>
              <a:buFont typeface="Arial" pitchFamily="34" charset="0"/>
              <a:buChar char="•"/>
            </a:pPr>
            <a:r>
              <a:rPr lang="ru-RU" sz="1600" b="1" kern="0" cap="small" dirty="0">
                <a:solidFill>
                  <a:srgbClr val="C00000"/>
                </a:solidFill>
                <a:latin typeface="Meta Offc Pro" pitchFamily="34" charset="0"/>
                <a:cs typeface="Arial" pitchFamily="34" charset="0"/>
              </a:rPr>
              <a:t>Топ-3 в мире </a:t>
            </a:r>
            <a:r>
              <a:rPr lang="ru-RU" sz="1600" kern="0" cap="small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по производству окатышей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796564" y="4259195"/>
            <a:ext cx="0" cy="823973"/>
          </a:xfrm>
          <a:prstGeom prst="line">
            <a:avLst/>
          </a:prstGeom>
          <a:ln w="12700">
            <a:solidFill>
              <a:srgbClr val="303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321327" y="2672820"/>
            <a:ext cx="2454522" cy="88716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defTabSz="914347"/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3558" y="2663108"/>
            <a:ext cx="1568965" cy="276999"/>
          </a:xfrm>
          <a:prstGeom prst="rect">
            <a:avLst/>
          </a:prstGeom>
          <a:ln>
            <a:noFill/>
          </a:ln>
        </p:spPr>
        <p:txBody>
          <a:bodyPr wrap="square" lIns="91436" tIns="45717" rIns="91436" bIns="45717">
            <a:spAutoFit/>
          </a:bodyPr>
          <a:lstStyle/>
          <a:p>
            <a:pPr algn="ctr" defTabSz="914347"/>
            <a:r>
              <a:rPr lang="ru-RU" sz="1200" b="1" cap="small" dirty="0">
                <a:solidFill>
                  <a:srgbClr val="C00000"/>
                </a:solidFill>
                <a:latin typeface="Meta Offc Pro" panose="020B0504030101020102" pitchFamily="34" charset="0"/>
              </a:rPr>
              <a:t>Лебединский ГОК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91816"/>
              </p:ext>
            </p:extLst>
          </p:nvPr>
        </p:nvGraphicFramePr>
        <p:xfrm>
          <a:off x="5397649" y="2924811"/>
          <a:ext cx="1290401" cy="6362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6424"/>
                <a:gridCol w="503977"/>
              </a:tblGrid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Запасы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3,9 млрд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35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Железная</a:t>
                      </a:r>
                      <a:r>
                        <a:rPr lang="ru-RU" sz="800" b="0" baseline="0" dirty="0" smtClean="0">
                          <a:latin typeface="Meta Offc Pro" pitchFamily="34" charset="0"/>
                        </a:rPr>
                        <a:t>  руда*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21,2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Окатыши 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9,0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ГБЖ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2,6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4038" y="2738042"/>
            <a:ext cx="961723" cy="668411"/>
          </a:xfrm>
          <a:prstGeom prst="roundRect">
            <a:avLst>
              <a:gd name="adj" fmla="val 16667"/>
            </a:avLst>
          </a:prstGeom>
          <a:ln w="19050">
            <a:noFill/>
            <a:miter lim="800000"/>
            <a:headEnd/>
            <a:tailEnd/>
          </a:ln>
          <a:effectLst/>
          <a:extLst/>
        </p:spPr>
      </p:pic>
      <p:sp>
        <p:nvSpPr>
          <p:cNvPr id="449" name="AutoShape 829"/>
          <p:cNvSpPr>
            <a:spLocks noChangeArrowheads="1"/>
          </p:cNvSpPr>
          <p:nvPr/>
        </p:nvSpPr>
        <p:spPr bwMode="auto">
          <a:xfrm>
            <a:off x="5713241" y="4164217"/>
            <a:ext cx="180000" cy="144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7" rIns="91436" bIns="45717" anchor="ctr">
            <a:noAutofit/>
          </a:bodyPr>
          <a:lstStyle/>
          <a:p>
            <a:pPr defTabSz="914347">
              <a:defRPr/>
            </a:pPr>
            <a:endParaRPr lang="ru-RU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cxnSp>
        <p:nvCxnSpPr>
          <p:cNvPr id="385" name="Прямая соединительная линия 384"/>
          <p:cNvCxnSpPr/>
          <p:nvPr/>
        </p:nvCxnSpPr>
        <p:spPr>
          <a:xfrm>
            <a:off x="7640930" y="3460582"/>
            <a:ext cx="0" cy="792769"/>
          </a:xfrm>
          <a:prstGeom prst="line">
            <a:avLst/>
          </a:prstGeom>
          <a:ln w="12700">
            <a:solidFill>
              <a:srgbClr val="303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Прямая соединительная линия 389"/>
          <p:cNvCxnSpPr/>
          <p:nvPr/>
        </p:nvCxnSpPr>
        <p:spPr>
          <a:xfrm flipH="1">
            <a:off x="6722011" y="4260493"/>
            <a:ext cx="918921" cy="0"/>
          </a:xfrm>
          <a:prstGeom prst="line">
            <a:avLst/>
          </a:prstGeom>
          <a:ln w="12700">
            <a:solidFill>
              <a:srgbClr val="303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Прямая соединительная линия 399"/>
          <p:cNvCxnSpPr/>
          <p:nvPr/>
        </p:nvCxnSpPr>
        <p:spPr>
          <a:xfrm>
            <a:off x="7151032" y="4356345"/>
            <a:ext cx="0" cy="537617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Прямая соединительная линия 400"/>
          <p:cNvCxnSpPr/>
          <p:nvPr/>
        </p:nvCxnSpPr>
        <p:spPr>
          <a:xfrm flipH="1">
            <a:off x="5966604" y="4353282"/>
            <a:ext cx="1184428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AutoShape 829"/>
          <p:cNvSpPr>
            <a:spLocks noChangeArrowheads="1"/>
          </p:cNvSpPr>
          <p:nvPr/>
        </p:nvSpPr>
        <p:spPr bwMode="auto">
          <a:xfrm>
            <a:off x="5834408" y="4242024"/>
            <a:ext cx="180000" cy="144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28575">
            <a:noFill/>
            <a:miter lim="800000"/>
            <a:headEnd/>
            <a:tailEnd/>
          </a:ln>
        </p:spPr>
        <p:txBody>
          <a:bodyPr wrap="none" lIns="91436" tIns="45717" rIns="91436" bIns="45717" anchor="ctr">
            <a:noAutofit/>
          </a:bodyPr>
          <a:lstStyle/>
          <a:p>
            <a:pPr defTabSz="914347">
              <a:defRPr/>
            </a:pPr>
            <a:endParaRPr lang="ru-RU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707" name="TextBox 706"/>
          <p:cNvSpPr txBox="1"/>
          <p:nvPr/>
        </p:nvSpPr>
        <p:spPr>
          <a:xfrm>
            <a:off x="3554751" y="6165304"/>
            <a:ext cx="2291987" cy="42373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 defTabSz="914347">
              <a:spcAft>
                <a:spcPts val="600"/>
              </a:spcAft>
            </a:pPr>
            <a:r>
              <a:rPr lang="ru-RU" sz="800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* Концентрат и </a:t>
            </a:r>
            <a:r>
              <a:rPr lang="ru-RU" sz="800" dirty="0" err="1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аглоруда</a:t>
            </a:r>
            <a:endParaRPr lang="ru-RU" sz="8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  <a:p>
            <a:pPr defTabSz="914347">
              <a:spcAft>
                <a:spcPts val="600"/>
              </a:spcAft>
            </a:pPr>
            <a:r>
              <a:rPr lang="ru-RU" sz="800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** </a:t>
            </a:r>
            <a:r>
              <a:rPr lang="ru-RU" sz="800" dirty="0" err="1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Прямовосстановленное</a:t>
            </a:r>
            <a:r>
              <a:rPr lang="ru-RU" sz="800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 железо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5926116" y="3459999"/>
            <a:ext cx="0" cy="911247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" name="Oval 313"/>
          <p:cNvSpPr>
            <a:spLocks noChangeArrowheads="1"/>
          </p:cNvSpPr>
          <p:nvPr/>
        </p:nvSpPr>
        <p:spPr bwMode="auto">
          <a:xfrm>
            <a:off x="6632044" y="4193869"/>
            <a:ext cx="144000" cy="144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6797" tIns="64797" rIns="46797" bIns="64797" anchor="ctr">
            <a:noAutofit/>
          </a:bodyPr>
          <a:lstStyle/>
          <a:p>
            <a:pPr defTabSz="914347"/>
            <a:endParaRPr lang="ru-RU">
              <a:solidFill>
                <a:srgbClr val="000000"/>
              </a:solidFill>
              <a:latin typeface="Meta Offc Pro" panose="020B0504030101020102" pitchFamily="34" charset="0"/>
            </a:endParaRPr>
          </a:p>
        </p:txBody>
      </p:sp>
      <p:sp>
        <p:nvSpPr>
          <p:cNvPr id="433" name="Oval 313"/>
          <p:cNvSpPr>
            <a:spLocks noChangeArrowheads="1"/>
          </p:cNvSpPr>
          <p:nvPr/>
        </p:nvSpPr>
        <p:spPr bwMode="auto">
          <a:xfrm>
            <a:off x="5927913" y="4283080"/>
            <a:ext cx="144000" cy="144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46797" tIns="64797" rIns="46797" bIns="64797" anchor="ctr">
            <a:noAutofit/>
          </a:bodyPr>
          <a:lstStyle/>
          <a:p>
            <a:pPr defTabSz="914347"/>
            <a:endParaRPr lang="ru-RU">
              <a:solidFill>
                <a:srgbClr val="000000"/>
              </a:solidFill>
              <a:latin typeface="Meta Offc Pro" panose="020B0504030101020102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8674" y="3543188"/>
            <a:ext cx="1128835" cy="461665"/>
          </a:xfrm>
          <a:prstGeom prst="rect">
            <a:avLst/>
          </a:prstGeom>
        </p:spPr>
        <p:txBody>
          <a:bodyPr wrap="none" lIns="91436" tIns="45717" rIns="91436" bIns="45717">
            <a:spAutoFit/>
          </a:bodyPr>
          <a:lstStyle/>
          <a:p>
            <a:pPr defTabSz="914347"/>
            <a:r>
              <a:rPr lang="ru-RU" sz="2400" b="1" kern="0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a Offc Pro" panose="020B0504030101020102" pitchFamily="34" charset="0"/>
                <a:cs typeface="Arial" pitchFamily="34" charset="0"/>
              </a:rPr>
              <a:t>Россия</a:t>
            </a:r>
            <a:endParaRPr lang="ru-RU" sz="2400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a Offc Pro" panose="020B0504030101020102" pitchFamily="34" charset="0"/>
            </a:endParaRPr>
          </a:p>
        </p:txBody>
      </p:sp>
      <p:pic>
        <p:nvPicPr>
          <p:cNvPr id="10242" name="Picture 2" descr="C:\Users\k.zherebtsova\AppData\Local\Microsoft\Windows\Temporary Internet Files\Content.Outlook\X3H8H1XG\Metalloinvest_logo_RU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03" y="764704"/>
            <a:ext cx="3110857" cy="6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 flipV="1">
            <a:off x="4078922" y="1998712"/>
            <a:ext cx="5554599" cy="3806552"/>
          </a:xfrm>
          <a:prstGeom prst="roundRect">
            <a:avLst>
              <a:gd name="adj" fmla="val 562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347"/>
            <a:endParaRPr lang="ru-RU">
              <a:solidFill>
                <a:prstClr val="white"/>
              </a:solidFill>
              <a:latin typeface="Meta Offc Pro" panose="020B0504030101020102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6556" y="1754148"/>
            <a:ext cx="3943481" cy="370246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7" rIns="91436" bIns="45717">
            <a:spAutoFit/>
          </a:bodyPr>
          <a:lstStyle/>
          <a:p>
            <a:pPr defTabSz="914347"/>
            <a:r>
              <a:rPr lang="ru-RU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Производственные активы компании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958769" y="2684166"/>
            <a:ext cx="2454522" cy="87581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defTabSz="914347"/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881000" y="2712554"/>
            <a:ext cx="1568965" cy="276999"/>
          </a:xfrm>
          <a:prstGeom prst="rect">
            <a:avLst/>
          </a:prstGeom>
          <a:ln>
            <a:noFill/>
          </a:ln>
        </p:spPr>
        <p:txBody>
          <a:bodyPr wrap="square" lIns="91436" tIns="45717" rIns="91436" bIns="45717">
            <a:spAutoFit/>
          </a:bodyPr>
          <a:lstStyle/>
          <a:p>
            <a:pPr algn="ctr" defTabSz="914347"/>
            <a:r>
              <a:rPr lang="ru-RU" sz="1200" b="1" cap="small" dirty="0">
                <a:solidFill>
                  <a:prstClr val="black"/>
                </a:solidFill>
                <a:latin typeface="Meta Offc Pro" pitchFamily="34" charset="0"/>
              </a:rPr>
              <a:t>Уральская </a:t>
            </a:r>
            <a:r>
              <a:rPr lang="en-GB" sz="1200" b="1" cap="small" dirty="0">
                <a:solidFill>
                  <a:prstClr val="black"/>
                </a:solidFill>
                <a:latin typeface="Meta Offc Pro" pitchFamily="34" charset="0"/>
              </a:rPr>
              <a:t>C</a:t>
            </a:r>
            <a:r>
              <a:rPr lang="ru-RU" sz="1200" b="1" cap="small" dirty="0">
                <a:solidFill>
                  <a:prstClr val="black"/>
                </a:solidFill>
                <a:latin typeface="Meta Offc Pro" pitchFamily="34" charset="0"/>
              </a:rPr>
              <a:t>таль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14243"/>
              </p:ext>
            </p:extLst>
          </p:nvPr>
        </p:nvGraphicFramePr>
        <p:xfrm>
          <a:off x="8188700" y="3018426"/>
          <a:ext cx="940766" cy="3196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8197"/>
                <a:gridCol w="482569"/>
              </a:tblGrid>
              <a:tr h="147938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Чугун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2,5</a:t>
                      </a:r>
                      <a:r>
                        <a:rPr lang="ru-RU" sz="800" b="0" baseline="0" dirty="0" smtClean="0">
                          <a:latin typeface="Meta Offc Pro" pitchFamily="34" charset="0"/>
                        </a:rPr>
                        <a:t>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  <a:tr h="17168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Сталь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1,0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</a:tbl>
          </a:graphicData>
        </a:graphic>
      </p:graphicFrame>
      <p:pic>
        <p:nvPicPr>
          <p:cNvPr id="47" name="Picture 2" descr="P:\Управления долгосрочного планирования\LT Planning\Презентации\Фотобанк\04_Уральская Сталь\УС\Вид комбината 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1480" y="2749388"/>
            <a:ext cx="972890" cy="657065"/>
          </a:xfrm>
          <a:prstGeom prst="roundRect">
            <a:avLst/>
          </a:prstGeom>
          <a:ln w="19050">
            <a:noFill/>
            <a:miter lim="800000"/>
            <a:headEnd/>
            <a:tailEnd/>
          </a:ln>
          <a:effectLst/>
          <a:extLst/>
        </p:spPr>
      </p:pic>
      <p:sp>
        <p:nvSpPr>
          <p:cNvPr id="78" name="Скругленный прямоугольник 77"/>
          <p:cNvSpPr/>
          <p:nvPr/>
        </p:nvSpPr>
        <p:spPr>
          <a:xfrm>
            <a:off x="4322228" y="4768766"/>
            <a:ext cx="2454522" cy="89016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defTabSz="914347"/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44460" y="4797152"/>
            <a:ext cx="1568965" cy="276999"/>
          </a:xfrm>
          <a:prstGeom prst="rect">
            <a:avLst/>
          </a:prstGeom>
          <a:ln>
            <a:noFill/>
          </a:ln>
        </p:spPr>
        <p:txBody>
          <a:bodyPr wrap="square" lIns="91436" tIns="45717" rIns="91436" bIns="45717">
            <a:spAutoFit/>
          </a:bodyPr>
          <a:lstStyle/>
          <a:p>
            <a:pPr algn="ctr" defTabSz="914347"/>
            <a:r>
              <a:rPr lang="ru-RU" sz="12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Михайловский ГОК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961439" y="4765176"/>
            <a:ext cx="2454522" cy="89374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defTabSz="914347"/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883670" y="4755465"/>
            <a:ext cx="1568965" cy="276999"/>
          </a:xfrm>
          <a:prstGeom prst="rect">
            <a:avLst/>
          </a:prstGeom>
          <a:ln>
            <a:noFill/>
          </a:ln>
        </p:spPr>
        <p:txBody>
          <a:bodyPr wrap="square" lIns="91436" tIns="45717" rIns="91436" bIns="45717">
            <a:spAutoFit/>
          </a:bodyPr>
          <a:lstStyle/>
          <a:p>
            <a:pPr algn="ctr" defTabSz="914347"/>
            <a:r>
              <a:rPr lang="ru-RU" sz="1200" b="1" cap="small" dirty="0">
                <a:solidFill>
                  <a:srgbClr val="C00000"/>
                </a:solidFill>
                <a:latin typeface="Meta Offc Pro" panose="020B0504030101020102" pitchFamily="34" charset="0"/>
              </a:rPr>
              <a:t>ОЭМК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95762"/>
              </p:ext>
            </p:extLst>
          </p:nvPr>
        </p:nvGraphicFramePr>
        <p:xfrm>
          <a:off x="5418577" y="5068664"/>
          <a:ext cx="1303432" cy="5083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3081"/>
                <a:gridCol w="520351"/>
              </a:tblGrid>
              <a:tr h="25235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Запасы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10,5 млрд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Железная </a:t>
                      </a:r>
                      <a:r>
                        <a:rPr lang="ru-RU" sz="800" b="0" baseline="0" dirty="0" smtClean="0">
                          <a:latin typeface="Meta Offc Pro" pitchFamily="34" charset="0"/>
                        </a:rPr>
                        <a:t>руда*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18,3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Окатыши 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11,0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</a:tbl>
          </a:graphicData>
        </a:graphic>
      </p:graphicFrame>
      <p:pic>
        <p:nvPicPr>
          <p:cNvPr id="86" name="Picture 2" descr="\\co-fscl.co.metinvest.com\public\Exchange\tmp\02_МГОК\панорамы карьера МГОК\pano03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4939" y="4834963"/>
            <a:ext cx="960820" cy="656087"/>
          </a:xfrm>
          <a:prstGeom prst="roundRect">
            <a:avLst/>
          </a:prstGeom>
          <a:ln w="19050">
            <a:noFill/>
            <a:miter lim="800000"/>
            <a:headEnd/>
            <a:tailEnd/>
          </a:ln>
          <a:effectLst/>
          <a:extLst/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65274"/>
              </p:ext>
            </p:extLst>
          </p:nvPr>
        </p:nvGraphicFramePr>
        <p:xfrm>
          <a:off x="8084269" y="5050088"/>
          <a:ext cx="1196371" cy="383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3881"/>
                <a:gridCol w="472490"/>
              </a:tblGrid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Окатыши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3,8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ПВЖ**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2,8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  <a:tr h="12797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Meta Offc Pro" pitchFamily="34" charset="0"/>
                        </a:rPr>
                        <a:t>Сталь 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latin typeface="Meta Offc Pro" pitchFamily="34" charset="0"/>
                        </a:rPr>
                        <a:t>3,5</a:t>
                      </a:r>
                      <a:r>
                        <a:rPr lang="ru-RU" sz="800" b="0" baseline="0" dirty="0" smtClean="0">
                          <a:latin typeface="Meta Offc Pro" pitchFamily="34" charset="0"/>
                        </a:rPr>
                        <a:t> млн т</a:t>
                      </a:r>
                      <a:endParaRPr lang="ru-RU" sz="800" b="0" dirty="0">
                        <a:latin typeface="Meta Offc Pro" pitchFamily="34" charset="0"/>
                      </a:endParaRPr>
                    </a:p>
                  </a:txBody>
                  <a:tcPr marL="0" marR="0" marT="0" marB="3600">
                    <a:noFill/>
                  </a:tcPr>
                </a:tc>
              </a:tr>
            </a:tbl>
          </a:graphicData>
        </a:graphic>
      </p:graphicFrame>
      <p:pic>
        <p:nvPicPr>
          <p:cNvPr id="61" name="Picture 2" descr="P:\Управления долгосрочного планирования\LT Planning\Презентации\Фотобанк\03_ОЭМК\окомкование металлизация\IMG_619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9037" y="4834963"/>
            <a:ext cx="965331" cy="656087"/>
          </a:xfrm>
          <a:prstGeom prst="roundRect">
            <a:avLst/>
          </a:prstGeom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72480" y="1759592"/>
            <a:ext cx="3580294" cy="4117680"/>
            <a:chOff x="272480" y="1687584"/>
            <a:chExt cx="3580294" cy="4117680"/>
          </a:xfrm>
        </p:grpSpPr>
        <p:pic>
          <p:nvPicPr>
            <p:cNvPr id="60" name="Picture 5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760" y="3154360"/>
              <a:ext cx="388942" cy="388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 descr="P:\Управления долгосрочного планирования\LT Planning\Презентации\Icons\ГО 2014\Icon-Grey\metinvest_icons-EBITDA-Grey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49" y="4463084"/>
              <a:ext cx="41148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P:\Управления долгосрочного планирования\LT Planning\Презентации\Icons\ГО 2014\Icon-Blue\metinvest_icons-Pig_Iron-Blu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026" y="3209689"/>
              <a:ext cx="278285" cy="278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:\Управления долгосрочного планирования\LT Planning\Презентации\Icons\ГО 2014\Icon-Blue\metinvest_icons-HBI-Blu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65" y="3157601"/>
              <a:ext cx="382460" cy="38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P:\Управления долгосрочного планирования\LT Planning\Презентации\Icons\ГО 2014\Icon-Blue\metinvest_icons-pellets-Blue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720" y="2273054"/>
              <a:ext cx="496836" cy="49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P:\Управления долгосрочного планирования\LT Planning\Презентации\Icons\ГО 2014\Icon-Blue\metinvest_icons-concentrate-Blue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13" y="2229766"/>
              <a:ext cx="583413" cy="583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888993" y="4335601"/>
              <a:ext cx="95250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/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Выручка</a:t>
              </a:r>
              <a:r>
                <a:rPr lang="en-US" sz="1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/>
              </a:r>
              <a:br>
                <a:rPr lang="en-US" sz="1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</a:br>
              <a:r>
                <a:rPr lang="ru-RU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4 393</a:t>
              </a:r>
              <a: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/>
              </a:r>
              <a:b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</a:b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долл. 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6128" y="4027824"/>
              <a:ext cx="17075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/>
              <a:r>
                <a:rPr lang="ru-RU" sz="1400" b="1" cap="small" dirty="0">
                  <a:solidFill>
                    <a:prstClr val="black"/>
                  </a:solidFill>
                  <a:latin typeface="Meta Offc Pro" panose="020B0504030101020102" pitchFamily="34" charset="0"/>
                  <a:cs typeface="Arial" pitchFamily="34" charset="0"/>
                </a:rPr>
                <a:t>Финансы за 2015 г.</a:t>
              </a:r>
              <a:endParaRPr lang="ru-RU" sz="1400" b="1" cap="small" dirty="0">
                <a:solidFill>
                  <a:prstClr val="black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066308" y="2229766"/>
              <a:ext cx="1569019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47">
                <a:lnSpc>
                  <a:spcPts val="2079"/>
                </a:lnSpc>
              </a:pPr>
              <a: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39</a:t>
              </a:r>
              <a:r>
                <a:rPr lang="ru-RU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,</a:t>
              </a:r>
              <a: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5</a:t>
              </a:r>
              <a:endParaRPr lang="ru-RU" sz="24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железной руды* 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954770" y="2229766"/>
              <a:ext cx="870751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>
                <a:lnSpc>
                  <a:spcPts val="2079"/>
                </a:lnSpc>
              </a:pPr>
              <a:r>
                <a:rPr lang="ru-RU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2</a:t>
              </a:r>
              <a: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3,8</a:t>
              </a:r>
              <a:endParaRPr lang="ru-RU" sz="24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окатышей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32271" y="3039457"/>
              <a:ext cx="880369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>
                <a:lnSpc>
                  <a:spcPts val="2079"/>
                </a:lnSpc>
              </a:pPr>
              <a:r>
                <a:rPr lang="ru-RU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5,</a:t>
              </a:r>
              <a: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4</a:t>
              </a:r>
              <a:endParaRPr lang="ru-RU" sz="24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ГБЖ</a:t>
              </a:r>
              <a:r>
                <a:rPr lang="en-US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/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ПВЖ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051449" y="3039457"/>
              <a:ext cx="627095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>
                <a:lnSpc>
                  <a:spcPts val="2079"/>
                </a:lnSpc>
              </a:pPr>
              <a:r>
                <a:rPr lang="ru-RU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2,</a:t>
              </a:r>
              <a: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5</a:t>
              </a:r>
              <a:endParaRPr lang="ru-RU" sz="24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чугуна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224808" y="3039457"/>
              <a:ext cx="623889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>
                <a:lnSpc>
                  <a:spcPts val="2079"/>
                </a:lnSpc>
              </a:pPr>
              <a:r>
                <a:rPr lang="ru-RU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4,5</a:t>
              </a: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914347">
                <a:lnSpc>
                  <a:spcPts val="1200"/>
                </a:lnSpc>
              </a:pP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стали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pic>
          <p:nvPicPr>
            <p:cNvPr id="71" name="Picture 7" descr="P:\Управления долгосрочного планирования\LT Planning\Презентации\Icons\ГО 2014\Icon-Grey\metinvest_icons-EBITDA-Grey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887" y="4463084"/>
              <a:ext cx="41148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2517934" y="4335601"/>
              <a:ext cx="95250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/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EBITDA</a:t>
              </a:r>
              <a:r>
                <a:rPr lang="en-US" sz="1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/>
              </a:r>
              <a:br>
                <a:rPr lang="en-US" sz="1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</a:br>
              <a:r>
                <a:rPr lang="ru-RU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1 432</a:t>
              </a:r>
              <a: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/>
              </a:r>
              <a:br>
                <a:rPr lang="en-US" sz="24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</a:b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долл. 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 flipV="1">
              <a:off x="272480" y="1687584"/>
              <a:ext cx="3580294" cy="4117680"/>
            </a:xfrm>
            <a:prstGeom prst="roundRect">
              <a:avLst>
                <a:gd name="adj" fmla="val 5620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7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90151" y="1844824"/>
              <a:ext cx="20120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7"/>
              <a:r>
                <a:rPr lang="ru-RU" sz="1400" b="1" cap="small" dirty="0">
                  <a:solidFill>
                    <a:prstClr val="black"/>
                  </a:solidFill>
                  <a:latin typeface="Meta Offc Pro" panose="020B0504030101020102" pitchFamily="34" charset="0"/>
                  <a:cs typeface="Arial" pitchFamily="34" charset="0"/>
                </a:rPr>
                <a:t>Производство в 2015 г.</a:t>
              </a:r>
            </a:p>
          </p:txBody>
        </p:sp>
        <p:pic>
          <p:nvPicPr>
            <p:cNvPr id="54" name="Picture 2" descr="P:\Управления долгосрочного планирования\LT Planning\Презентации\Значки\metinvest_icons-staff-Grey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5" y="5255097"/>
              <a:ext cx="403829" cy="40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ямоугольник 54"/>
            <p:cNvSpPr/>
            <p:nvPr/>
          </p:nvSpPr>
          <p:spPr>
            <a:xfrm>
              <a:off x="848544" y="5210036"/>
              <a:ext cx="16756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47"/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Около 60 тыс. сотрудников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16498" y="1556794"/>
            <a:ext cx="2301861" cy="370246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7" rIns="91436" bIns="45717">
            <a:spAutoFit/>
          </a:bodyPr>
          <a:lstStyle/>
          <a:p>
            <a:pPr defTabSz="914347"/>
            <a:r>
              <a:rPr lang="ru-RU" b="1" kern="0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Результаты </a:t>
            </a:r>
            <a:r>
              <a:rPr lang="ru-RU" b="1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в 201</a:t>
            </a:r>
            <a:r>
              <a:rPr lang="en-US" b="1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5</a:t>
            </a:r>
            <a:r>
              <a:rPr lang="ru-RU" b="1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 г.</a:t>
            </a:r>
            <a:endParaRPr lang="ru-RU" b="1" cap="small" dirty="0">
              <a:solidFill>
                <a:prstClr val="black"/>
              </a:solidFill>
              <a:latin typeface="Meta Offc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312000" y="255663"/>
            <a:ext cx="9249512" cy="365025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2495" eaLnBrk="0" hangingPunct="0">
              <a:spcAft>
                <a:spcPts val="600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Приоритеты в стратегии развития Компании «</a:t>
            </a:r>
            <a:r>
              <a:rPr lang="ru-RU" sz="2000" b="1" kern="0" cap="small" dirty="0" err="1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Металлоинвест</a:t>
            </a: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» до 2023 года</a:t>
            </a:r>
            <a:endParaRPr lang="en-US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032" y="1886322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Рост </a:t>
            </a:r>
            <a:r>
              <a:rPr lang="ru-RU" sz="1600" b="1" cap="small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стоимости бизнеса</a:t>
            </a:r>
            <a:endParaRPr lang="ru-RU" sz="1600" b="1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3939" y="1886322"/>
            <a:ext cx="2232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Увеличение</a:t>
            </a:r>
          </a:p>
          <a:p>
            <a:r>
              <a:rPr lang="ru-RU" sz="1600" b="1" cap="small" dirty="0" err="1">
                <a:solidFill>
                  <a:prstClr val="black"/>
                </a:solidFill>
                <a:latin typeface="Meta Offc Pro" panose="020B0504030101020102" pitchFamily="34" charset="0"/>
              </a:rPr>
              <a:t>маржинальности</a:t>
            </a:r>
            <a:endParaRPr lang="ru-RU" sz="1600" b="1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продаж</a:t>
            </a:r>
            <a:endParaRPr lang="ru-RU" sz="1600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4523" y="1886322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Повышение</a:t>
            </a:r>
          </a:p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операционной</a:t>
            </a:r>
          </a:p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и управленческой</a:t>
            </a:r>
          </a:p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эффективности</a:t>
            </a:r>
            <a:endParaRPr lang="ru-RU" sz="1600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7296" y="1886322"/>
            <a:ext cx="2376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Повышение</a:t>
            </a:r>
          </a:p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инвестиционной</a:t>
            </a:r>
          </a:p>
          <a:p>
            <a:r>
              <a:rPr lang="ru-RU" sz="16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привлекательности</a:t>
            </a:r>
            <a:endParaRPr lang="ru-RU" sz="1600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pic>
        <p:nvPicPr>
          <p:cNvPr id="9218" name="Picture 2" descr="P:\Управления долгосрочного планирования\LT Planning\Презентации\Значки\metinvest_icons_investment-Gr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336" y="1163340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P:\Управления долгосрочного планирования\LT Planning\Презентации\Значки\metinvest_icons-EBITDA-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394" y="1163340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:\Управления долгосрочного планирования\LT Planning\Презентации\Значки\metinvest_icons-finance-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667" y="1163340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P:\Управления долгосрочного планирования\LT Planning\Презентации\Значки\metinvest_icons-percent-Gr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877" y="1163340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94086" y="3356992"/>
            <a:ext cx="9511442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prstClr val="black">
                    <a:lumMod val="50000"/>
                  </a:prstClr>
                </a:solidFill>
                <a:latin typeface="Meta Offc Pro" panose="020B0504030101020102" pitchFamily="34" charset="0"/>
              </a:rPr>
              <a:t>В основе устойчивого бизнеса: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50000"/>
                  </a:prstClr>
                </a:solidFill>
                <a:latin typeface="Meta Offc Pro" panose="020B0504030101020102" pitchFamily="34" charset="0"/>
              </a:rPr>
              <a:t>Финансовая устойчивость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50000"/>
                  </a:prstClr>
                </a:solidFill>
                <a:latin typeface="Meta Offc Pro" panose="020B0504030101020102" pitchFamily="34" charset="0"/>
              </a:rPr>
              <a:t>Технологическое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Meta Offc Pro" panose="020B0504030101020102" pitchFamily="34" charset="0"/>
              </a:rPr>
              <a:t>Человеческий капитал</a:t>
            </a:r>
            <a:endParaRPr lang="ru-RU" sz="1600" b="1" dirty="0">
              <a:solidFill>
                <a:srgbClr val="FF0000"/>
              </a:solidFill>
              <a:latin typeface="Meta Offc Pro" panose="020B0504030101020102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3351430" y="4310490"/>
            <a:ext cx="1631803" cy="156856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Meta Offc Pro" panose="020B0504030101020102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4589694" y="3322315"/>
            <a:ext cx="4824536" cy="2016225"/>
          </a:xfrm>
          <a:prstGeom prst="round2SameRect">
            <a:avLst>
              <a:gd name="adj1" fmla="val 9924"/>
              <a:gd name="adj2" fmla="val 0"/>
            </a:avLst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53375"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1200"/>
              </a:spcAft>
            </a:pPr>
            <a:r>
              <a:rPr lang="ru-RU" sz="1600" b="1" dirty="0">
                <a:solidFill>
                  <a:prstClr val="black">
                    <a:lumMod val="50000"/>
                  </a:prstClr>
                </a:solidFill>
                <a:latin typeface="Meta Offc Pro" panose="020B0504030101020102" pitchFamily="34" charset="0"/>
              </a:rPr>
              <a:t>Социальная политика:</a:t>
            </a:r>
          </a:p>
          <a:p>
            <a:pPr marL="177738" indent="-177738" algn="just" defTabSz="914239">
              <a:buFont typeface="Arial" pitchFamily="34" charset="0"/>
              <a:buChar char="•"/>
            </a:pPr>
            <a:r>
              <a:rPr lang="ru-RU" sz="1600" dirty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С</a:t>
            </a:r>
            <a:r>
              <a:rPr lang="ru-RU" sz="1600" dirty="0" smtClean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одействует </a:t>
            </a:r>
            <a:r>
              <a:rPr lang="ru-RU" sz="1600" dirty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повышению устойчивости бизнеса </a:t>
            </a:r>
          </a:p>
          <a:p>
            <a:pPr marL="177738" indent="-177738" algn="just" defTabSz="914239">
              <a:buFont typeface="Arial" pitchFamily="34" charset="0"/>
              <a:buChar char="•"/>
            </a:pPr>
            <a:r>
              <a:rPr lang="ru-RU" sz="1600" dirty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С</a:t>
            </a:r>
            <a:r>
              <a:rPr lang="ru-RU" sz="1600" dirty="0" smtClean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нижает </a:t>
            </a:r>
            <a:r>
              <a:rPr lang="ru-RU" sz="1600" dirty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политические, кадровые и социальные риски</a:t>
            </a:r>
          </a:p>
          <a:p>
            <a:pPr marL="177738" indent="-177738" algn="just" defTabSz="914239">
              <a:buFont typeface="Arial" pitchFamily="34" charset="0"/>
              <a:buChar char="•"/>
            </a:pPr>
            <a:r>
              <a:rPr lang="ru-RU" sz="1600" dirty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С</a:t>
            </a:r>
            <a:r>
              <a:rPr lang="ru-RU" sz="1600" dirty="0" smtClean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одействует </a:t>
            </a:r>
            <a:r>
              <a:rPr lang="ru-RU" sz="1600" dirty="0">
                <a:solidFill>
                  <a:prstClr val="black">
                    <a:lumMod val="75000"/>
                  </a:prstClr>
                </a:solidFill>
                <a:latin typeface="Meta Offc Pro" panose="020B0504030101020102" pitchFamily="34" charset="0"/>
              </a:rPr>
              <a:t>повышению производительности труда и вовлеченности работников</a:t>
            </a:r>
            <a:endParaRPr lang="en-US" sz="1600" dirty="0">
              <a:solidFill>
                <a:prstClr val="black">
                  <a:lumMod val="75000"/>
                </a:prstClr>
              </a:solidFill>
              <a:latin typeface="Meta Offc Pro" panose="020B0504030101020102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22269" y="908720"/>
            <a:ext cx="6924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219" idx="0"/>
          </p:cNvCxnSpPr>
          <p:nvPr/>
        </p:nvCxnSpPr>
        <p:spPr>
          <a:xfrm>
            <a:off x="1322269" y="908720"/>
            <a:ext cx="0" cy="254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220" idx="0"/>
          </p:cNvCxnSpPr>
          <p:nvPr/>
        </p:nvCxnSpPr>
        <p:spPr>
          <a:xfrm flipV="1">
            <a:off x="3531542" y="908720"/>
            <a:ext cx="0" cy="254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221" idx="0"/>
          </p:cNvCxnSpPr>
          <p:nvPr/>
        </p:nvCxnSpPr>
        <p:spPr>
          <a:xfrm flipV="1">
            <a:off x="5850752" y="908720"/>
            <a:ext cx="0" cy="254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218" idx="0"/>
          </p:cNvCxnSpPr>
          <p:nvPr/>
        </p:nvCxnSpPr>
        <p:spPr>
          <a:xfrm flipV="1">
            <a:off x="8247211" y="908720"/>
            <a:ext cx="0" cy="254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481120" cy="399883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pPr marL="0" lvl="1" defTabSz="912495" eaLnBrk="0" hangingPunct="0">
              <a:spcAft>
                <a:spcPts val="600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Повышение качества жизни – ключевая задача партнерства бизнеса и власти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4204" y="1334904"/>
            <a:ext cx="9043292" cy="3822288"/>
          </a:xfrm>
          <a:prstGeom prst="roundRect">
            <a:avLst>
              <a:gd name="adj" fmla="val 8636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Meta Offc Pro" panose="020B0504030101020102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146" y="980728"/>
            <a:ext cx="6574174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ctr">
              <a:lnSpc>
                <a:spcPct val="80000"/>
              </a:lnSpc>
            </a:pPr>
            <a:r>
              <a:rPr lang="ru-RU" sz="24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Факторы влияющие на удовлетворенность качеством жизни </a:t>
            </a:r>
            <a:endParaRPr lang="ru-RU" sz="1100" b="1" kern="0" cap="small" dirty="0" smtClean="0">
              <a:solidFill>
                <a:srgbClr val="C00000"/>
              </a:solidFill>
              <a:latin typeface="Meta Offc Pro" pitchFamily="34" charset="0"/>
              <a:cs typeface="Arial" pitchFamily="34" charset="0"/>
            </a:endParaRPr>
          </a:p>
        </p:txBody>
      </p:sp>
      <p:pic>
        <p:nvPicPr>
          <p:cNvPr id="18" name="Picture 2" descr="P:\Управления долгосрочного планирования\LT Planning\Презентации\Значки\metinvest_icons-staff-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4" y="908720"/>
            <a:ext cx="625832" cy="6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6316" y="1916832"/>
            <a:ext cx="79771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eta Offc Pro" panose="020B0504030101020102" pitchFamily="34" charset="0"/>
              </a:rPr>
              <a:t>Развитие инфраструктуры (качество жилого фонда, транспорта, дорог и др.)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eta Offc Pro" panose="020B0504030101020102" pitchFamily="34" charset="0"/>
              </a:rPr>
              <a:t>Медицинское обеспечение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eta Offc Pro" panose="020B0504030101020102" pitchFamily="34" charset="0"/>
              </a:rPr>
              <a:t>Качественное образование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eta Offc Pro" panose="020B0504030101020102" pitchFamily="34" charset="0"/>
              </a:rPr>
              <a:t>Досуг и отдых (кинотеатры, спортивные и развлекательные центры, рекреационные зоны и др.)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eta Offc Pro" panose="020B0504030101020102" pitchFamily="34" charset="0"/>
              </a:rPr>
              <a:t>Культурное развитие (музеи, театры и др.)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eta Offc Pro" panose="020B0504030101020102" pitchFamily="34" charset="0"/>
              </a:rPr>
              <a:t>Возможность участия в общественной жизни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eta Offc Pro" panose="020B0504030101020102" pitchFamily="34" charset="0"/>
              </a:rPr>
              <a:t>Личная безопасность (низкий уровень преступности, отсутствие социальной напряженности и общественных конфликтов) и др.</a:t>
            </a:r>
          </a:p>
        </p:txBody>
      </p:sp>
    </p:spTree>
    <p:extLst>
      <p:ext uri="{BB962C8B-B14F-4D97-AF65-F5344CB8AC3E}">
        <p14:creationId xmlns:p14="http://schemas.microsoft.com/office/powerpoint/2010/main" val="6810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"/>
          <p:cNvSpPr>
            <a:spLocks noChangeAspect="1"/>
          </p:cNvSpPr>
          <p:nvPr/>
        </p:nvSpPr>
        <p:spPr>
          <a:xfrm rot="20149295" flipV="1">
            <a:off x="6438128" y="3319089"/>
            <a:ext cx="2434985" cy="741117"/>
          </a:xfrm>
          <a:prstGeom prst="swooshArrow">
            <a:avLst>
              <a:gd name="adj1" fmla="val 29428"/>
              <a:gd name="adj2" fmla="val 44004"/>
            </a:avLst>
          </a:prstGeom>
          <a:solidFill>
            <a:schemeClr val="bg1">
              <a:lumMod val="95000"/>
              <a:alpha val="90000"/>
            </a:schemeClr>
          </a:solidFill>
          <a:ln w="15875">
            <a:solidFill>
              <a:srgbClr val="C00000"/>
            </a:solidFill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312000" y="216000"/>
            <a:ext cx="9282000" cy="443964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2495" eaLnBrk="0" hangingPunct="0">
              <a:spcAft>
                <a:spcPts val="600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Механизм социально-экономического партнерства (СЭП)</a:t>
            </a:r>
            <a:endParaRPr lang="en-US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2811994"/>
            <a:ext cx="5266285" cy="2993270"/>
          </a:xfrm>
          <a:prstGeom prst="rect">
            <a:avLst/>
          </a:prstGeom>
          <a:noFill/>
        </p:spPr>
        <p:txBody>
          <a:bodyPr wrap="square" lIns="83959" tIns="41981" rIns="83959" bIns="41981" rtlCol="0">
            <a:spAutoFit/>
          </a:bodyPr>
          <a:lstStyle/>
          <a:p>
            <a:pPr>
              <a:spcBef>
                <a:spcPts val="551"/>
              </a:spcBef>
            </a:pPr>
            <a:r>
              <a:rPr lang="ru-RU" sz="1400" b="1" dirty="0">
                <a:solidFill>
                  <a:prstClr val="black"/>
                </a:solidFill>
                <a:latin typeface="Meta Offc Pro" panose="020B0504030101020102" pitchFamily="34" charset="0"/>
              </a:rPr>
              <a:t>Социально-экономическое партнерство:</a:t>
            </a:r>
          </a:p>
          <a:p>
            <a:pPr marL="157421" indent="-157421">
              <a:spcBef>
                <a:spcPts val="551"/>
              </a:spcBef>
              <a:spcAft>
                <a:spcPts val="551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Создание </a:t>
            </a: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условий для устойчивого развития бизнеса на территориях</a:t>
            </a:r>
          </a:p>
          <a:p>
            <a:pPr marL="157421" indent="-157421">
              <a:spcBef>
                <a:spcPts val="551"/>
              </a:spcBef>
              <a:spcAft>
                <a:spcPts val="551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Легитимная площадка для партнерского взаимодействия с органами власти и синергии ресурсов в решении основных задачи территорий</a:t>
            </a:r>
          </a:p>
          <a:p>
            <a:pPr marL="157421" indent="-157421">
              <a:spcBef>
                <a:spcPts val="551"/>
              </a:spcBef>
              <a:spcAft>
                <a:spcPts val="551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Механизм привнесения новых технологий и лучших практик в решение актуальных социальных проблем территорий</a:t>
            </a:r>
          </a:p>
          <a:p>
            <a:pPr marL="157421" indent="-157421">
              <a:spcBef>
                <a:spcPts val="551"/>
              </a:spcBef>
              <a:spcAft>
                <a:spcPts val="551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Формирование устойчивых позитивных изменений на основе вовлечения жителей территорий в решение актуальных задач  и развития компетенций местных сообществ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279" y="764704"/>
            <a:ext cx="9511442" cy="18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spcAft>
                <a:spcPts val="551"/>
              </a:spcAft>
            </a:pPr>
            <a:r>
              <a:rPr lang="ru-RU" altLang="ru-RU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Социально-экономическое партнерство </a:t>
            </a:r>
            <a:r>
              <a:rPr lang="ru-RU" altLang="ru-RU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– площадка для выработки и реализации совместных действий в интересах развития территорий.</a:t>
            </a:r>
            <a:endParaRPr lang="ru-RU" sz="1500" dirty="0">
              <a:solidFill>
                <a:prstClr val="black">
                  <a:lumMod val="95000"/>
                  <a:lumOff val="5000"/>
                </a:prstClr>
              </a:solidFill>
              <a:latin typeface="Meta Offc Pro" panose="020B0504030101020102" pitchFamily="34" charset="0"/>
            </a:endParaRPr>
          </a:p>
          <a:p>
            <a:pPr algn="just">
              <a:spcAft>
                <a:spcPts val="551"/>
              </a:spcAft>
            </a:pPr>
            <a:r>
              <a:rPr lang="ru-RU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С 2011 года с администрациями городов и областей присутствия заключены трехсторонние соглашения о социально-экономическом </a:t>
            </a:r>
            <a:r>
              <a:rPr lang="ru-RU" sz="15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партнерстве. </a:t>
            </a:r>
            <a:r>
              <a:rPr lang="ru-RU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Ежегодно для реализации соглашений принимаются </a:t>
            </a:r>
            <a:r>
              <a:rPr lang="ru-RU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программы социального партнерства</a:t>
            </a:r>
            <a:r>
              <a:rPr lang="ru-RU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, в которых определены ключевые совместные проекты и вклад каждого партнера.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073798"/>
              </p:ext>
            </p:extLst>
          </p:nvPr>
        </p:nvGraphicFramePr>
        <p:xfrm>
          <a:off x="5555483" y="2744901"/>
          <a:ext cx="4169957" cy="306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27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1" y="1340768"/>
            <a:ext cx="1429830" cy="1490144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188640"/>
            <a:ext cx="9481120" cy="399883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pPr marL="0" lvl="1" defTabSz="912495" eaLnBrk="0" hangingPunct="0">
              <a:spcAft>
                <a:spcPts val="600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Социально-экономическое партнерство (СЭП): ключевые направления</a:t>
            </a:r>
          </a:p>
        </p:txBody>
      </p:sp>
      <p:pic>
        <p:nvPicPr>
          <p:cNvPr id="25" name="Изображение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14259"/>
          <a:stretch/>
        </p:blipFill>
        <p:spPr>
          <a:xfrm>
            <a:off x="3521124" y="1322974"/>
            <a:ext cx="1560000" cy="1440000"/>
          </a:xfrm>
          <a:prstGeom prst="ellipse">
            <a:avLst/>
          </a:prstGeom>
        </p:spPr>
      </p:pic>
      <p:pic>
        <p:nvPicPr>
          <p:cNvPr id="26" name="Изображение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365" r="31800" b="-365"/>
          <a:stretch/>
        </p:blipFill>
        <p:spPr>
          <a:xfrm>
            <a:off x="478319" y="4023274"/>
            <a:ext cx="1560000" cy="1440000"/>
          </a:xfrm>
          <a:prstGeom prst="ellipse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653862" y="872974"/>
            <a:ext cx="2014423" cy="2340000"/>
            <a:chOff x="2620463" y="2230590"/>
            <a:chExt cx="2345285" cy="1800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632488" y="2859000"/>
              <a:ext cx="2333260" cy="56820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defTabSz="995363" eaLnBrk="0" hangingPunct="0">
                <a:spcBef>
                  <a:spcPts val="600"/>
                </a:spcBef>
                <a:buClr>
                  <a:srgbClr val="9BC62E"/>
                </a:buClr>
                <a:buSzPct val="120000"/>
                <a:tabLst>
                  <a:tab pos="180975" algn="l"/>
                </a:tabLst>
              </a:pPr>
              <a:r>
                <a:rPr lang="ru-RU" sz="1400" dirty="0" smtClean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Поддержка и популяризация здорового образа жизни и спорта</a:t>
              </a:r>
              <a:endParaRPr lang="ru-RU" sz="1400" dirty="0">
                <a:solidFill>
                  <a:schemeClr val="tx1"/>
                </a:solidFill>
                <a:latin typeface="Meta Offc Pro" panose="020B0504030101020102" pitchFamily="34" charset="0"/>
                <a:cs typeface="Times New Roman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1664191" y="3573274"/>
            <a:ext cx="2004094" cy="2340000"/>
            <a:chOff x="2615785" y="2230590"/>
            <a:chExt cx="2333260" cy="180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615785" y="2846488"/>
              <a:ext cx="2333260" cy="56820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defTabSz="995363" eaLnBrk="0" hangingPunct="0">
                <a:spcBef>
                  <a:spcPts val="600"/>
                </a:spcBef>
                <a:buClr>
                  <a:srgbClr val="9BC62E"/>
                </a:buClr>
                <a:buSzPct val="120000"/>
                <a:tabLst>
                  <a:tab pos="180975" algn="l"/>
                </a:tabLst>
              </a:pPr>
              <a:r>
                <a:rPr lang="ru-RU" sz="14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Развитие социальной инфраструктуры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4728591" y="872974"/>
            <a:ext cx="2004094" cy="2340000"/>
            <a:chOff x="2620462" y="2230590"/>
            <a:chExt cx="2333260" cy="1800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620462" y="2934617"/>
              <a:ext cx="2333260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defTabSz="995363" eaLnBrk="0" hangingPunct="0">
                <a:spcBef>
                  <a:spcPts val="600"/>
                </a:spcBef>
                <a:buClr>
                  <a:srgbClr val="9BC62E"/>
                </a:buClr>
                <a:buSzPct val="120000"/>
                <a:tabLst>
                  <a:tab pos="180975" algn="l"/>
                </a:tabLst>
              </a:pPr>
              <a:r>
                <a:rPr lang="ru-RU" sz="14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Развитие городских пространств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47" y="1329819"/>
            <a:ext cx="1540264" cy="1440000"/>
          </a:xfrm>
          <a:prstGeom prst="ellipse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17" y="4036436"/>
            <a:ext cx="1517607" cy="1462844"/>
          </a:xfrm>
          <a:prstGeom prst="ellipse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7752927" y="836712"/>
            <a:ext cx="2004094" cy="2340000"/>
            <a:chOff x="2620462" y="2230590"/>
            <a:chExt cx="2333260" cy="180000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620462" y="2934617"/>
              <a:ext cx="2333260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defTabSz="995363" eaLnBrk="0" hangingPunct="0">
                <a:spcBef>
                  <a:spcPts val="600"/>
                </a:spcBef>
                <a:buClr>
                  <a:srgbClr val="9BC62E"/>
                </a:buClr>
                <a:buSzPct val="120000"/>
                <a:tabLst>
                  <a:tab pos="180975" algn="l"/>
                </a:tabLst>
              </a:pPr>
              <a:r>
                <a:rPr lang="ru-RU" sz="14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Развитие </a:t>
              </a:r>
              <a:r>
                <a:rPr lang="ru-RU" sz="1400" dirty="0" smtClean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образования</a:t>
              </a:r>
              <a:endParaRPr lang="ru-RU" sz="1400" dirty="0">
                <a:solidFill>
                  <a:schemeClr val="tx1"/>
                </a:solidFill>
                <a:latin typeface="Meta Offc Pro" panose="020B0504030101020102" pitchFamily="34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1" y="4023274"/>
            <a:ext cx="1484224" cy="1476006"/>
          </a:xfrm>
          <a:prstGeom prst="ellipse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4728590" y="3573016"/>
            <a:ext cx="2004095" cy="2340002"/>
            <a:chOff x="2620462" y="2230589"/>
            <a:chExt cx="2333261" cy="180000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620462" y="2230589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620463" y="2929350"/>
              <a:ext cx="2333260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defTabSz="995363" eaLnBrk="0" hangingPunct="0">
                <a:spcBef>
                  <a:spcPts val="600"/>
                </a:spcBef>
                <a:buClr>
                  <a:srgbClr val="9BC62E"/>
                </a:buClr>
                <a:buSzPct val="120000"/>
                <a:tabLst>
                  <a:tab pos="180975" algn="l"/>
                </a:tabLst>
              </a:pPr>
              <a:r>
                <a:rPr lang="ru-RU" sz="1400" dirty="0" smtClean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Поддержка культуры и искусства</a:t>
              </a:r>
              <a:endParaRPr lang="ru-RU" sz="1400" dirty="0">
                <a:solidFill>
                  <a:schemeClr val="tx1"/>
                </a:solidFill>
                <a:latin typeface="Meta Offc Pro" panose="020B0504030101020102" pitchFamily="34" charset="0"/>
                <a:cs typeface="Times New Roman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7773442" y="3573273"/>
            <a:ext cx="2004094" cy="2340000"/>
            <a:chOff x="2620462" y="2230590"/>
            <a:chExt cx="2333260" cy="180000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620462" y="2934617"/>
              <a:ext cx="2333260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defTabSz="995363" eaLnBrk="0" hangingPunct="0">
                <a:spcBef>
                  <a:spcPts val="600"/>
                </a:spcBef>
                <a:buClr>
                  <a:srgbClr val="9BC62E"/>
                </a:buClr>
                <a:buSzPct val="120000"/>
                <a:tabLst>
                  <a:tab pos="180975" algn="l"/>
                </a:tabLst>
              </a:pPr>
              <a:r>
                <a:rPr lang="ru-RU" sz="1400" dirty="0" smtClean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Поддержка здравоохранения</a:t>
              </a:r>
              <a:endParaRPr lang="ru-RU" sz="1400" dirty="0">
                <a:solidFill>
                  <a:schemeClr val="tx1"/>
                </a:solidFill>
                <a:latin typeface="Meta Offc Pro" panose="020B0504030101020102" pitchFamily="34" charset="0"/>
                <a:cs typeface="Times New Roman" pitchFamily="18" charset="0"/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9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481120" cy="399883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pPr marL="0" lvl="1" defTabSz="912495" eaLnBrk="0" hangingPunct="0">
              <a:spcAft>
                <a:spcPts val="600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Основных подходы в </a:t>
            </a:r>
            <a:r>
              <a:rPr lang="ru-RU" sz="20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реализации социальных </a:t>
            </a: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программ</a:t>
            </a:r>
            <a:endParaRPr lang="ru-RU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12" name="Rounded Rectangle 3247"/>
          <p:cNvSpPr/>
          <p:nvPr/>
        </p:nvSpPr>
        <p:spPr>
          <a:xfrm>
            <a:off x="451346" y="1052736"/>
            <a:ext cx="6252707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ru-RU" sz="1600" dirty="0">
                <a:effectLst/>
                <a:latin typeface="Meta Offc Pro" panose="020B0504030101020102" pitchFamily="34" charset="0"/>
                <a:ea typeface="Times New Roman"/>
                <a:cs typeface="Times New Roman"/>
              </a:rPr>
              <a:t>Привнесение в регионы присутствия эксклюзивных интеллектуальных ресурсов </a:t>
            </a:r>
            <a:endParaRPr lang="ru-RU" sz="1200" dirty="0">
              <a:effectLst/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13" name="Rounded Rectangle 3250"/>
          <p:cNvSpPr/>
          <p:nvPr/>
        </p:nvSpPr>
        <p:spPr>
          <a:xfrm>
            <a:off x="1087510" y="1613593"/>
            <a:ext cx="8401994" cy="80729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Meta Offc Pro" panose="020B0504030101020102" pitchFamily="34" charset="0"/>
                <a:ea typeface="Times New Roman"/>
                <a:cs typeface="Arial"/>
              </a:rPr>
              <a:t>Привлечение фондов, научно-исследовательских институтов и экспертного сообщества к решению социальных задач с применением инновационных технологий и методик.</a:t>
            </a:r>
            <a:endParaRPr lang="ru-RU" dirty="0">
              <a:effectLst/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15" name="Rounded Rectangle 3249"/>
          <p:cNvSpPr/>
          <p:nvPr/>
        </p:nvSpPr>
        <p:spPr>
          <a:xfrm>
            <a:off x="1087454" y="3005052"/>
            <a:ext cx="8401994" cy="119077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Meta Offc Pro" panose="020B0504030101020102" pitchFamily="34" charset="0"/>
                <a:ea typeface="Times New Roman"/>
                <a:cs typeface="Arial"/>
              </a:rPr>
              <a:t>Привлечение к сотрудничеству работников Компании, населения, представителей органов власти других заинтересованных сторон в целях выработки наиболее эффективных способов решения социальных задач.</a:t>
            </a:r>
            <a:endParaRPr lang="ru-RU" dirty="0">
              <a:effectLst/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20" name="Rounded Rectangle 3246"/>
          <p:cNvSpPr/>
          <p:nvPr/>
        </p:nvSpPr>
        <p:spPr>
          <a:xfrm>
            <a:off x="451346" y="2767185"/>
            <a:ext cx="6252203" cy="5137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effectLst/>
                <a:latin typeface="Meta Offc Pro" panose="020B0504030101020102" pitchFamily="34" charset="0"/>
                <a:ea typeface="Times New Roman"/>
                <a:cs typeface="Times New Roman"/>
              </a:rPr>
              <a:t>Широкое вовлечение заинтересованных сторон</a:t>
            </a:r>
          </a:p>
        </p:txBody>
      </p:sp>
      <p:sp>
        <p:nvSpPr>
          <p:cNvPr id="22" name="Rounded Rectangle 3248"/>
          <p:cNvSpPr/>
          <p:nvPr/>
        </p:nvSpPr>
        <p:spPr>
          <a:xfrm>
            <a:off x="1128484" y="4568497"/>
            <a:ext cx="8401755" cy="138078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Meta Offc Pro" panose="020B0504030101020102" pitchFamily="34" charset="0"/>
                <a:ea typeface="Times New Roman"/>
                <a:cs typeface="Arial"/>
              </a:rPr>
              <a:t>Оказывая поддержку регионам присутствия через внешние социальные программы, Компания стремится к тому, чтобы вовлеченные в проведение данных программ заинтересованные стороны (в </a:t>
            </a:r>
            <a:r>
              <a:rPr lang="ru-RU" sz="1400" dirty="0" err="1">
                <a:solidFill>
                  <a:srgbClr val="000000"/>
                </a:solidFill>
                <a:effectLst/>
                <a:latin typeface="Meta Offc Pro" panose="020B0504030101020102" pitchFamily="34" charset="0"/>
                <a:ea typeface="Times New Roman"/>
                <a:cs typeface="Arial"/>
              </a:rPr>
              <a:t>т.ч</a:t>
            </a:r>
            <a:r>
              <a:rPr lang="ru-RU" sz="1400" dirty="0">
                <a:solidFill>
                  <a:srgbClr val="000000"/>
                </a:solidFill>
                <a:effectLst/>
                <a:latin typeface="Meta Offc Pro" panose="020B0504030101020102" pitchFamily="34" charset="0"/>
                <a:ea typeface="Times New Roman"/>
                <a:cs typeface="Arial"/>
              </a:rPr>
              <a:t>. местные организации, институты, население) развивались и могли в дальнейшем самостоятельно продолжать реализацию этих программ.</a:t>
            </a:r>
            <a:endParaRPr lang="ru-RU" dirty="0">
              <a:effectLst/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23" name="Rounded Rectangle 3245"/>
          <p:cNvSpPr/>
          <p:nvPr/>
        </p:nvSpPr>
        <p:spPr>
          <a:xfrm>
            <a:off x="492321" y="4306483"/>
            <a:ext cx="6252707" cy="4763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effectLst/>
                <a:latin typeface="Meta Offc Pro" panose="020B0504030101020102" pitchFamily="34" charset="0"/>
                <a:ea typeface="Times New Roman"/>
                <a:cs typeface="Times New Roman"/>
              </a:rPr>
              <a:t>Принцип «устойчивости»</a:t>
            </a:r>
          </a:p>
        </p:txBody>
      </p:sp>
    </p:spTree>
    <p:extLst>
      <p:ext uri="{BB962C8B-B14F-4D97-AF65-F5344CB8AC3E}">
        <p14:creationId xmlns:p14="http://schemas.microsoft.com/office/powerpoint/2010/main" val="14098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188640"/>
            <a:ext cx="9481120" cy="399883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pPr marL="0" lvl="1" defTabSz="912495" eaLnBrk="0" hangingPunct="0">
              <a:spcAft>
                <a:spcPts val="600"/>
              </a:spcAft>
            </a:pPr>
            <a:r>
              <a:rPr lang="ru-RU" sz="20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Основы эффективного партнерства</a:t>
            </a:r>
            <a:endParaRPr lang="ru-RU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6231" y="1052736"/>
            <a:ext cx="8796200" cy="1102323"/>
            <a:chOff x="800099" y="3538595"/>
            <a:chExt cx="10826092" cy="1102323"/>
          </a:xfrm>
        </p:grpSpPr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1359094" y="3545914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00099" y="3540591"/>
              <a:ext cx="53722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1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276695" y="3538595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2474297" y="3563700"/>
              <a:ext cx="915189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9388">
                <a:spcBef>
                  <a:spcPts val="1200"/>
                </a:spcBef>
                <a:buClr>
                  <a:srgbClr val="44546A"/>
                </a:buClr>
              </a:pP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Сквозная поддержка инициатив на федеральном, региональном и муниципальном уровне</a:t>
              </a:r>
            </a:p>
            <a:p>
              <a:pPr indent="-179388">
                <a:spcBef>
                  <a:spcPts val="1200"/>
                </a:spcBef>
                <a:buClr>
                  <a:srgbClr val="44546A"/>
                </a:buClr>
              </a:pP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	</a:t>
              </a:r>
            </a:p>
          </p:txBody>
        </p:sp>
      </p:grpSp>
      <p:pic>
        <p:nvPicPr>
          <p:cNvPr id="51" name="Изображение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49" y="1196752"/>
            <a:ext cx="267932" cy="434891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266231" y="2515543"/>
            <a:ext cx="8257262" cy="769441"/>
            <a:chOff x="800099" y="1863801"/>
            <a:chExt cx="10162784" cy="769441"/>
          </a:xfrm>
        </p:grpSpPr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1359094" y="1891710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00099" y="1863801"/>
              <a:ext cx="53722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2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276695" y="1886093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2474297" y="2057759"/>
              <a:ext cx="84885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9388">
                <a:spcBef>
                  <a:spcPts val="1200"/>
                </a:spcBef>
                <a:buClr>
                  <a:srgbClr val="44546A"/>
                </a:buClr>
              </a:pP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Внедрение проектного </a:t>
              </a: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управления и проектного мышления</a:t>
              </a:r>
              <a:endPara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</p:grpSp>
      <p:pic>
        <p:nvPicPr>
          <p:cNvPr id="57" name="Изображение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7" y="2625653"/>
            <a:ext cx="393122" cy="483551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266231" y="4077072"/>
            <a:ext cx="8257262" cy="769441"/>
            <a:chOff x="800099" y="2702196"/>
            <a:chExt cx="10162784" cy="769441"/>
          </a:xfrm>
        </p:grpSpPr>
        <p:sp>
          <p:nvSpPr>
            <p:cNvPr id="59" name="Овал 58"/>
            <p:cNvSpPr>
              <a:spLocks noChangeAspect="1"/>
            </p:cNvSpPr>
            <p:nvPr/>
          </p:nvSpPr>
          <p:spPr>
            <a:xfrm>
              <a:off x="1352149" y="2718812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00099" y="2702196"/>
              <a:ext cx="53722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3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276695" y="2712344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61"/>
            <p:cNvSpPr/>
            <p:nvPr/>
          </p:nvSpPr>
          <p:spPr>
            <a:xfrm>
              <a:off x="2474297" y="2702196"/>
              <a:ext cx="84885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9388">
                <a:spcBef>
                  <a:spcPts val="1200"/>
                </a:spcBef>
                <a:buClr>
                  <a:srgbClr val="44546A"/>
                </a:buClr>
              </a:pP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Развитие горизонтальных связей и преодоление межведомственных барьеров</a:t>
              </a:r>
              <a:endParaRPr lang="ru-RU" sz="1200" dirty="0">
                <a:solidFill>
                  <a:prstClr val="black"/>
                </a:solidFill>
                <a:latin typeface="Meta Offc Pro" panose="020B0504030101020102" pitchFamily="34" charset="0"/>
                <a:ea typeface="Roboto Light" charset="0"/>
                <a:cs typeface="Roboto Light" charset="0"/>
              </a:endParaRPr>
            </a:p>
          </p:txBody>
        </p:sp>
      </p:grpSp>
      <p:pic>
        <p:nvPicPr>
          <p:cNvPr id="63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3" y="4194970"/>
            <a:ext cx="495741" cy="5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heme/theme1.xml><?xml version="1.0" encoding="utf-8"?>
<a:theme xmlns:a="http://schemas.openxmlformats.org/drawingml/2006/main" name="27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107684" tIns="0" rIns="0" bIns="0" anchor="ctr">
        <a:spAutoFit/>
      </a:bodyPr>
      <a:lstStyle>
        <a:defPPr>
          <a:defRPr sz="2400" b="1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107684" tIns="0" rIns="0" bIns="0" anchor="ctr">
        <a:spAutoFit/>
      </a:bodyPr>
      <a:lstStyle>
        <a:defPPr>
          <a:defRPr sz="2400" b="1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107684" tIns="0" rIns="0" bIns="0" anchor="ctr">
        <a:spAutoFit/>
      </a:bodyPr>
      <a:lstStyle>
        <a:defPPr>
          <a:defRPr sz="2400" b="1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0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4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Default Theme">
  <a:themeElements>
    <a:clrScheme name="MTI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EE2737"/>
      </a:accent1>
      <a:accent2>
        <a:srgbClr val="A2B2C8"/>
      </a:accent2>
      <a:accent3>
        <a:srgbClr val="C4BCB7"/>
      </a:accent3>
      <a:accent4>
        <a:srgbClr val="B6ADA5"/>
      </a:accent4>
      <a:accent5>
        <a:srgbClr val="A59C94"/>
      </a:accent5>
      <a:accent6>
        <a:srgbClr val="8C827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3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28177</TotalTime>
  <Words>616</Words>
  <Application>Microsoft Office PowerPoint</Application>
  <PresentationFormat>Лист A4 (210x297 мм)</PresentationFormat>
  <Paragraphs>123</Paragraphs>
  <Slides>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35" baseType="lpstr">
      <vt:lpstr>27_Custom Design</vt:lpstr>
      <vt:lpstr>20_Custom Design</vt:lpstr>
      <vt:lpstr>1_Custom Design</vt:lpstr>
      <vt:lpstr>Custom Design</vt:lpstr>
      <vt:lpstr>2_Custom Design</vt:lpstr>
      <vt:lpstr>8_Custom Design</vt:lpstr>
      <vt:lpstr>3_Custom Design</vt:lpstr>
      <vt:lpstr>9_Custom Design</vt:lpstr>
      <vt:lpstr>4_Custom Design</vt:lpstr>
      <vt:lpstr>5_Custom Design</vt:lpstr>
      <vt:lpstr>6_Custom Design</vt:lpstr>
      <vt:lpstr>51_Custom Design</vt:lpstr>
      <vt:lpstr>7_Custom Design</vt:lpstr>
      <vt:lpstr>10_Custom Design</vt:lpstr>
      <vt:lpstr>15_Custom Design</vt:lpstr>
      <vt:lpstr>11_Custom Design</vt:lpstr>
      <vt:lpstr>12_Custom Design</vt:lpstr>
      <vt:lpstr>13_Custom Design</vt:lpstr>
      <vt:lpstr>14_Custom Design</vt:lpstr>
      <vt:lpstr>16_Custom Design</vt:lpstr>
      <vt:lpstr>17_Custom Design</vt:lpstr>
      <vt:lpstr>18_Custom Design</vt:lpstr>
      <vt:lpstr>48_Custom Design</vt:lpstr>
      <vt:lpstr>32_Custom Design</vt:lpstr>
      <vt:lpstr>1_Default Theme</vt:lpstr>
      <vt:lpstr>33_Custom Design</vt:lpstr>
      <vt:lpstr>CorelDRAW</vt:lpstr>
      <vt:lpstr>Социальная политика как часть стратегии бизнеса  - фактор улучшения качества жизни в регионе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Металлоинвест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Ванько Ольга Юрьевна</dc:creator>
  <cp:lastModifiedBy>Цикун Кирилл Игоревич</cp:lastModifiedBy>
  <cp:revision>1704</cp:revision>
  <cp:lastPrinted>2017-02-14T06:33:34Z</cp:lastPrinted>
  <dcterms:created xsi:type="dcterms:W3CDTF">2012-07-31T12:37:49Z</dcterms:created>
  <dcterms:modified xsi:type="dcterms:W3CDTF">2017-03-13T16:46:24Z</dcterms:modified>
</cp:coreProperties>
</file>