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64" r:id="rId2"/>
    <p:sldId id="320" r:id="rId3"/>
    <p:sldId id="322" r:id="rId4"/>
    <p:sldId id="343" r:id="rId5"/>
    <p:sldId id="386" r:id="rId6"/>
    <p:sldId id="387" r:id="rId7"/>
    <p:sldId id="390" r:id="rId8"/>
    <p:sldId id="397" r:id="rId9"/>
    <p:sldId id="334" r:id="rId10"/>
    <p:sldId id="379" r:id="rId11"/>
    <p:sldId id="361" r:id="rId12"/>
    <p:sldId id="362" r:id="rId13"/>
    <p:sldId id="358" r:id="rId14"/>
    <p:sldId id="363" r:id="rId15"/>
    <p:sldId id="332" r:id="rId16"/>
    <p:sldId id="333" r:id="rId17"/>
    <p:sldId id="364" r:id="rId18"/>
    <p:sldId id="327" r:id="rId19"/>
    <p:sldId id="367" r:id="rId20"/>
    <p:sldId id="304" r:id="rId21"/>
  </p:sldIdLst>
  <p:sldSz cx="9144000" cy="6858000" type="screen4x3"/>
  <p:notesSz cx="6797675" cy="9926638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  <a:srgbClr val="6A0C20"/>
    <a:srgbClr val="85A7D1"/>
    <a:srgbClr val="30692D"/>
    <a:srgbClr val="CA5F09"/>
    <a:srgbClr val="D33991"/>
    <a:srgbClr val="990033"/>
    <a:srgbClr val="FFCC00"/>
    <a:srgbClr val="375A1A"/>
    <a:srgbClr val="B3A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14" autoAdjust="0"/>
  </p:normalViewPr>
  <p:slideViewPr>
    <p:cSldViewPr snapToObjects="1">
      <p:cViewPr>
        <p:scale>
          <a:sx n="58" d="100"/>
          <a:sy n="58" d="100"/>
        </p:scale>
        <p:origin x="-125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ber\Desktop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ber\Desktop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ber\Desktop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ber\Desktop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Лист1!$B$15:$I$16</c:f>
              <c:multiLvlStrCache>
                <c:ptCount val="8"/>
                <c:lvl>
                  <c:pt idx="0">
                    <c:v>2014</c:v>
                  </c:pt>
                  <c:pt idx="1">
                    <c:v>2016</c:v>
                  </c:pt>
                  <c:pt idx="2">
                    <c:v>2014</c:v>
                  </c:pt>
                  <c:pt idx="3">
                    <c:v>2016</c:v>
                  </c:pt>
                  <c:pt idx="4">
                    <c:v>2014</c:v>
                  </c:pt>
                  <c:pt idx="5">
                    <c:v>2016</c:v>
                  </c:pt>
                  <c:pt idx="6">
                    <c:v>2014</c:v>
                  </c:pt>
                  <c:pt idx="7">
                    <c:v>2016</c:v>
                  </c:pt>
                </c:lvl>
                <c:lvl>
                  <c:pt idx="0">
                    <c:v>Производство</c:v>
                  </c:pt>
                  <c:pt idx="2">
                    <c:v>Взаимная торговля</c:v>
                  </c:pt>
                  <c:pt idx="4">
                    <c:v>Экспорт</c:v>
                  </c:pt>
                  <c:pt idx="6">
                    <c:v>Внутреннее потребление</c:v>
                  </c:pt>
                </c:lvl>
              </c:multiLvlStrCache>
            </c:multiLvlStrRef>
          </c:cat>
          <c:val>
            <c:numRef>
              <c:f>Лист1!$B$17:$I$17</c:f>
              <c:numCache>
                <c:formatCode>_-* #,##0.0_р_._-;\-* #,##0.0_р_._-;_-* "-"??_р_._-;_-@_-</c:formatCode>
                <c:ptCount val="8"/>
                <c:pt idx="0">
                  <c:v>132.63200000000001</c:v>
                </c:pt>
                <c:pt idx="1">
                  <c:v>133.91999999999999</c:v>
                </c:pt>
                <c:pt idx="2">
                  <c:v>0.871</c:v>
                </c:pt>
                <c:pt idx="3">
                  <c:v>0.86699999999999999</c:v>
                </c:pt>
                <c:pt idx="4">
                  <c:v>34.376100000000001</c:v>
                </c:pt>
                <c:pt idx="5">
                  <c:v>34.559100000000001</c:v>
                </c:pt>
                <c:pt idx="6">
                  <c:v>92.643000000000001</c:v>
                </c:pt>
                <c:pt idx="7">
                  <c:v>94.513999999999996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3760384"/>
        <c:axId val="33761920"/>
      </c:barChart>
      <c:catAx>
        <c:axId val="33760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33761920"/>
        <c:crosses val="autoZero"/>
        <c:auto val="1"/>
        <c:lblAlgn val="ctr"/>
        <c:lblOffset val="100"/>
        <c:noMultiLvlLbl val="0"/>
      </c:catAx>
      <c:valAx>
        <c:axId val="33761920"/>
        <c:scaling>
          <c:orientation val="minMax"/>
        </c:scaling>
        <c:delete val="1"/>
        <c:axPos val="l"/>
        <c:numFmt formatCode="_-* #,##0.0_р_._-;\-* #,##0.0_р_._-;_-* &quot;-&quot;??_р_._-;_-@_-" sourceLinked="1"/>
        <c:majorTickMark val="out"/>
        <c:minorTickMark val="none"/>
        <c:tickLblPos val="nextTo"/>
        <c:crossAx val="337603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ln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Лист1!$B$18:$I$19</c:f>
              <c:multiLvlStrCache>
                <c:ptCount val="8"/>
                <c:lvl>
                  <c:pt idx="0">
                    <c:v>2014</c:v>
                  </c:pt>
                  <c:pt idx="1">
                    <c:v>2016</c:v>
                  </c:pt>
                  <c:pt idx="2">
                    <c:v>2014</c:v>
                  </c:pt>
                  <c:pt idx="3">
                    <c:v>2016</c:v>
                  </c:pt>
                  <c:pt idx="4">
                    <c:v>2014</c:v>
                  </c:pt>
                  <c:pt idx="5">
                    <c:v>2016</c:v>
                  </c:pt>
                  <c:pt idx="6">
                    <c:v>2014</c:v>
                  </c:pt>
                  <c:pt idx="7">
                    <c:v>2016</c:v>
                  </c:pt>
                </c:lvl>
                <c:lvl>
                  <c:pt idx="0">
                    <c:v>Производство</c:v>
                  </c:pt>
                  <c:pt idx="2">
                    <c:v>Импорт</c:v>
                  </c:pt>
                  <c:pt idx="4">
                    <c:v>Взаимная торговля</c:v>
                  </c:pt>
                  <c:pt idx="6">
                    <c:v>Внутреннее потребление</c:v>
                  </c:pt>
                </c:lvl>
              </c:multiLvlStrCache>
            </c:multiLvlStrRef>
          </c:cat>
          <c:val>
            <c:numRef>
              <c:f>Лист1!$B$20:$I$20</c:f>
              <c:numCache>
                <c:formatCode>_-* #,##0.0_р_._-;\-* #,##0.0_р_._-;_-* "-"??_р_._-;_-@_-</c:formatCode>
                <c:ptCount val="8"/>
                <c:pt idx="0">
                  <c:v>11.144600000000001</c:v>
                </c:pt>
                <c:pt idx="1">
                  <c:v>11.733000000000001</c:v>
                </c:pt>
                <c:pt idx="2">
                  <c:v>1.8</c:v>
                </c:pt>
                <c:pt idx="3">
                  <c:v>1.5</c:v>
                </c:pt>
                <c:pt idx="4">
                  <c:v>0.4</c:v>
                </c:pt>
                <c:pt idx="5">
                  <c:v>0.45</c:v>
                </c:pt>
                <c:pt idx="6">
                  <c:v>13.044499999999999</c:v>
                </c:pt>
                <c:pt idx="7">
                  <c:v>13.257400000000001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3794688"/>
        <c:axId val="33808768"/>
      </c:barChart>
      <c:catAx>
        <c:axId val="33794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33808768"/>
        <c:crosses val="autoZero"/>
        <c:auto val="1"/>
        <c:lblAlgn val="ctr"/>
        <c:lblOffset val="100"/>
        <c:noMultiLvlLbl val="0"/>
      </c:catAx>
      <c:valAx>
        <c:axId val="33808768"/>
        <c:scaling>
          <c:orientation val="minMax"/>
        </c:scaling>
        <c:delete val="1"/>
        <c:axPos val="l"/>
        <c:numFmt formatCode="_-* #,##0.0_р_._-;\-* #,##0.0_р_._-;_-* &quot;-&quot;??_р_._-;_-@_-" sourceLinked="1"/>
        <c:majorTickMark val="out"/>
        <c:minorTickMark val="none"/>
        <c:tickLblPos val="nextTo"/>
        <c:crossAx val="337946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ln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Лист1!$B$21:$I$22</c:f>
              <c:multiLvlStrCache>
                <c:ptCount val="8"/>
                <c:lvl>
                  <c:pt idx="0">
                    <c:v>2014</c:v>
                  </c:pt>
                  <c:pt idx="1">
                    <c:v>2016</c:v>
                  </c:pt>
                  <c:pt idx="2">
                    <c:v>2014</c:v>
                  </c:pt>
                  <c:pt idx="3">
                    <c:v>2016</c:v>
                  </c:pt>
                  <c:pt idx="4">
                    <c:v>2014</c:v>
                  </c:pt>
                  <c:pt idx="5">
                    <c:v>2016</c:v>
                  </c:pt>
                  <c:pt idx="6">
                    <c:v>2014</c:v>
                  </c:pt>
                  <c:pt idx="7">
                    <c:v>2016</c:v>
                  </c:pt>
                </c:lvl>
                <c:lvl>
                  <c:pt idx="0">
                    <c:v>Производство</c:v>
                  </c:pt>
                  <c:pt idx="2">
                    <c:v>Импорт</c:v>
                  </c:pt>
                  <c:pt idx="4">
                    <c:v>Взаимная торговля</c:v>
                  </c:pt>
                  <c:pt idx="6">
                    <c:v>Внутреннее потребление</c:v>
                  </c:pt>
                </c:lvl>
              </c:multiLvlStrCache>
            </c:multiLvlStrRef>
          </c:cat>
          <c:val>
            <c:numRef>
              <c:f>Лист1!$B$23:$I$23</c:f>
              <c:numCache>
                <c:formatCode>_-* #,##0.0_р_._-;\-* #,##0.0_р_._-;_-* "-"??_р_._-;_-@_-</c:formatCode>
                <c:ptCount val="8"/>
                <c:pt idx="0">
                  <c:v>41.902000000000001</c:v>
                </c:pt>
                <c:pt idx="1">
                  <c:v>43.46</c:v>
                </c:pt>
                <c:pt idx="2">
                  <c:v>6.8544</c:v>
                </c:pt>
                <c:pt idx="3">
                  <c:v>5.9356</c:v>
                </c:pt>
                <c:pt idx="4">
                  <c:v>4.0960000000000001</c:v>
                </c:pt>
                <c:pt idx="5">
                  <c:v>4.609</c:v>
                </c:pt>
                <c:pt idx="6">
                  <c:v>48.466999999999999</c:v>
                </c:pt>
                <c:pt idx="7">
                  <c:v>49.069000000000003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292096"/>
        <c:axId val="34293632"/>
      </c:barChart>
      <c:catAx>
        <c:axId val="34292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34293632"/>
        <c:crosses val="autoZero"/>
        <c:auto val="1"/>
        <c:lblAlgn val="ctr"/>
        <c:lblOffset val="100"/>
        <c:noMultiLvlLbl val="0"/>
      </c:catAx>
      <c:valAx>
        <c:axId val="34293632"/>
        <c:scaling>
          <c:orientation val="minMax"/>
        </c:scaling>
        <c:delete val="1"/>
        <c:axPos val="l"/>
        <c:numFmt formatCode="_-* #,##0.0_р_._-;\-* #,##0.0_р_._-;_-* &quot;-&quot;??_р_._-;_-@_-" sourceLinked="1"/>
        <c:majorTickMark val="out"/>
        <c:minorTickMark val="none"/>
        <c:tickLblPos val="nextTo"/>
        <c:crossAx val="342920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</c:spPr>
          <c:invertIfNegative val="0"/>
          <c:dLbls>
            <c:spPr>
              <a:ln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Лист1!$B$24:$I$25</c:f>
              <c:multiLvlStrCache>
                <c:ptCount val="8"/>
                <c:lvl>
                  <c:pt idx="0">
                    <c:v>2014</c:v>
                  </c:pt>
                  <c:pt idx="1">
                    <c:v>2016</c:v>
                  </c:pt>
                  <c:pt idx="2">
                    <c:v>2014</c:v>
                  </c:pt>
                  <c:pt idx="3">
                    <c:v>2016</c:v>
                  </c:pt>
                  <c:pt idx="4">
                    <c:v>2014</c:v>
                  </c:pt>
                  <c:pt idx="5">
                    <c:v>2016</c:v>
                  </c:pt>
                  <c:pt idx="6">
                    <c:v>2014</c:v>
                  </c:pt>
                  <c:pt idx="7">
                    <c:v>2016</c:v>
                  </c:pt>
                </c:lvl>
                <c:lvl>
                  <c:pt idx="0">
                    <c:v>Производство</c:v>
                  </c:pt>
                  <c:pt idx="2">
                    <c:v>Импорт</c:v>
                  </c:pt>
                  <c:pt idx="4">
                    <c:v>Взаимная торговля</c:v>
                  </c:pt>
                  <c:pt idx="6">
                    <c:v>Внутреннее потребление</c:v>
                  </c:pt>
                </c:lvl>
              </c:multiLvlStrCache>
            </c:multiLvlStrRef>
          </c:cat>
          <c:val>
            <c:numRef>
              <c:f>Лист1!$B$26:$I$26</c:f>
              <c:numCache>
                <c:formatCode>_-* #,##0.0_р_._-;\-* #,##0.0_р_._-;_-* "-"??_р_._-;_-@_-</c:formatCode>
                <c:ptCount val="8"/>
                <c:pt idx="0">
                  <c:v>6.4</c:v>
                </c:pt>
                <c:pt idx="1">
                  <c:v>6.6079999999999997</c:v>
                </c:pt>
                <c:pt idx="2">
                  <c:v>0.23930000000000001</c:v>
                </c:pt>
                <c:pt idx="3">
                  <c:v>0.1192</c:v>
                </c:pt>
                <c:pt idx="4">
                  <c:v>0.34379999999999999</c:v>
                </c:pt>
                <c:pt idx="5">
                  <c:v>0.33339999999999997</c:v>
                </c:pt>
                <c:pt idx="6">
                  <c:v>6.6630000000000003</c:v>
                </c:pt>
                <c:pt idx="7">
                  <c:v>6.7149999999999999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314112"/>
        <c:axId val="34315648"/>
      </c:barChart>
      <c:catAx>
        <c:axId val="34314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34315648"/>
        <c:crosses val="autoZero"/>
        <c:auto val="1"/>
        <c:lblAlgn val="ctr"/>
        <c:lblOffset val="100"/>
        <c:noMultiLvlLbl val="0"/>
      </c:catAx>
      <c:valAx>
        <c:axId val="34315648"/>
        <c:scaling>
          <c:orientation val="minMax"/>
        </c:scaling>
        <c:delete val="1"/>
        <c:axPos val="l"/>
        <c:numFmt formatCode="_-* #,##0.0_р_._-;\-* #,##0.0_р_._-;_-* &quot;-&quot;??_р_._-;_-@_-" sourceLinked="1"/>
        <c:majorTickMark val="out"/>
        <c:minorTickMark val="none"/>
        <c:tickLblPos val="nextTo"/>
        <c:crossAx val="343141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3917171596318359E-2"/>
          <c:y val="3.6216592332348543E-2"/>
          <c:w val="0.92538222248809965"/>
          <c:h val="0.701506654357814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20122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 </a:t>
                    </a:r>
                    <a:r>
                      <a:rPr lang="en-US" smtClean="0"/>
                      <a:t>773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Птица (тыс. голов)*</c:v>
                </c:pt>
                <c:pt idx="1">
                  <c:v>Яйцо (млн.штук)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1773</c:v>
                </c:pt>
                <c:pt idx="1">
                  <c:v>451.2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20132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 </a:t>
                    </a:r>
                    <a:r>
                      <a:rPr lang="en-US" smtClean="0"/>
                      <a:t>373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Птица (тыс. голов)*</c:v>
                </c:pt>
                <c:pt idx="1">
                  <c:v>Яйцо (млн.штук)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1373</c:v>
                </c:pt>
                <c:pt idx="1">
                  <c:v>489.8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 </a:t>
                    </a:r>
                    <a:r>
                      <a:rPr lang="en-US" smtClean="0"/>
                      <a:t>431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Птица (тыс. голов)*</c:v>
                </c:pt>
                <c:pt idx="1">
                  <c:v>Яйцо (млн.штук)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1431</c:v>
                </c:pt>
                <c:pt idx="1">
                  <c:v>682.7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833728"/>
        <c:axId val="53835264"/>
      </c:barChart>
      <c:catAx>
        <c:axId val="53833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3835264"/>
        <c:crosses val="autoZero"/>
        <c:auto val="1"/>
        <c:lblAlgn val="ctr"/>
        <c:lblOffset val="100"/>
        <c:noMultiLvlLbl val="0"/>
      </c:catAx>
      <c:valAx>
        <c:axId val="538352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53833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47230645526944"/>
          <c:y val="0"/>
          <c:w val="0.70950743358819379"/>
          <c:h val="0.716221635096100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41377334680855E-3"/>
                  <c:y val="1.9681840906565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490846292945558E-2"/>
                  <c:y val="4.3224363959560051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Птица (тыс. голов)*</c:v>
                </c:pt>
                <c:pt idx="1">
                  <c:v>Яйцо (тыс.штук)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1087.3</c:v>
                </c:pt>
                <c:pt idx="1">
                  <c:v>1334.1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318782572733358E-3"/>
                  <c:y val="-3.6719010387734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Птица (тыс. голов)*</c:v>
                </c:pt>
                <c:pt idx="1">
                  <c:v>Яйцо (тыс.штук)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966.3</c:v>
                </c:pt>
                <c:pt idx="1">
                  <c:v>2688.1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Птица (тыс. голов)*</c:v>
                </c:pt>
                <c:pt idx="1">
                  <c:v>Яйцо (тыс.штук)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1302.2</c:v>
                </c:pt>
                <c:pt idx="1">
                  <c:v>3368.9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924224"/>
        <c:axId val="53925760"/>
      </c:barChart>
      <c:catAx>
        <c:axId val="53924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3925760"/>
        <c:crosses val="autoZero"/>
        <c:auto val="1"/>
        <c:lblAlgn val="ctr"/>
        <c:lblOffset val="100"/>
        <c:noMultiLvlLbl val="0"/>
      </c:catAx>
      <c:valAx>
        <c:axId val="539257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53924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6740275386068211"/>
          <c:w val="0.48883121751027508"/>
          <c:h val="9.9528003832907455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618727214093234E-3"/>
          <c:y val="7.4692228208056086E-2"/>
          <c:w val="0.90963776671239782"/>
          <c:h val="0.661394478113503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КРС (голов)</c:v>
                </c:pt>
                <c:pt idx="1">
                  <c:v>МРС (голов)</c:v>
                </c:pt>
                <c:pt idx="2">
                  <c:v>Свиньи (голов)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0</c:v>
                </c:pt>
                <c:pt idx="1">
                  <c:v>1090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КРС (голов)</c:v>
                </c:pt>
                <c:pt idx="1">
                  <c:v>МРС (голов)</c:v>
                </c:pt>
                <c:pt idx="2">
                  <c:v>Свиньи (голов)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3"/>
                <c:pt idx="0">
                  <c:v>60</c:v>
                </c:pt>
                <c:pt idx="1">
                  <c:v>266</c:v>
                </c:pt>
                <c:pt idx="2">
                  <c:v>21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КРС (голов)</c:v>
                </c:pt>
                <c:pt idx="1">
                  <c:v>МРС (голов)</c:v>
                </c:pt>
                <c:pt idx="2">
                  <c:v>Свиньи (голов)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3"/>
                <c:pt idx="0">
                  <c:v>23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КРС (голов)</c:v>
                </c:pt>
                <c:pt idx="1">
                  <c:v>МРС (голов)</c:v>
                </c:pt>
                <c:pt idx="2">
                  <c:v>Свиньи (голов)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785088"/>
        <c:axId val="49799168"/>
      </c:barChart>
      <c:catAx>
        <c:axId val="49785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799168"/>
        <c:crosses val="autoZero"/>
        <c:auto val="1"/>
        <c:lblAlgn val="ctr"/>
        <c:lblOffset val="100"/>
        <c:noMultiLvlLbl val="0"/>
      </c:catAx>
      <c:valAx>
        <c:axId val="497991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97850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37380137445375E-2"/>
          <c:y val="0.33441565356458974"/>
          <c:w val="0.79622451740165034"/>
          <c:h val="0.406233312616291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КРС (тыс.гол.)</c:v>
                </c:pt>
                <c:pt idx="1">
                  <c:v>МРС (гол.)</c:v>
                </c:pt>
                <c:pt idx="2">
                  <c:v>Свиньи (тыс.гол.)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</c:v>
                </c:pt>
                <c:pt idx="1">
                  <c:v>39</c:v>
                </c:pt>
                <c:pt idx="2">
                  <c:v>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КРС (тыс.гол.)</c:v>
                </c:pt>
                <c:pt idx="1">
                  <c:v>МРС (гол.)</c:v>
                </c:pt>
                <c:pt idx="2">
                  <c:v>Свиньи (тыс.гол.)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66</c:v>
                </c:pt>
                <c:pt idx="1">
                  <c:v>20</c:v>
                </c:pt>
                <c:pt idx="2">
                  <c:v>21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КРС (тыс.гол.)</c:v>
                </c:pt>
                <c:pt idx="1">
                  <c:v>МРС (гол.)</c:v>
                </c:pt>
                <c:pt idx="2">
                  <c:v>Свиньи (тыс.гол.)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45</c:v>
                </c:pt>
                <c:pt idx="1">
                  <c:v>293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984256"/>
        <c:axId val="54010624"/>
      </c:barChart>
      <c:catAx>
        <c:axId val="53984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4010624"/>
        <c:crosses val="autoZero"/>
        <c:auto val="1"/>
        <c:lblAlgn val="ctr"/>
        <c:lblOffset val="100"/>
        <c:noMultiLvlLbl val="0"/>
      </c:catAx>
      <c:valAx>
        <c:axId val="540106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3984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9025256058328354"/>
          <c:y val="0.88168516679154973"/>
          <c:w val="0.50974743941671641"/>
          <c:h val="8.8807569658633484E-2"/>
        </c:manualLayout>
      </c:layout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B1204-80C9-42E9-B602-B6B694A91D8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076DBA6-036D-48C4-9E8A-A5709C23E0C3}">
      <dgm:prSet phldrT="[Текст]"/>
      <dgm:spPr/>
      <dgm:t>
        <a:bodyPr/>
        <a:lstStyle/>
        <a:p>
          <a:r>
            <a:rPr lang="ru-RU" b="1" dirty="0" smtClean="0"/>
            <a:t>Государство-члены ЕАЭС формируют совместные прогнозы</a:t>
          </a:r>
          <a:endParaRPr lang="ru-RU" b="1" dirty="0"/>
        </a:p>
      </dgm:t>
    </dgm:pt>
    <dgm:pt modelId="{DA4FD10C-B8AB-4044-B743-A4ABEB2D6A8E}" type="parTrans" cxnId="{62D8456D-9385-4678-997C-EF475179CA88}">
      <dgm:prSet/>
      <dgm:spPr/>
      <dgm:t>
        <a:bodyPr/>
        <a:lstStyle/>
        <a:p>
          <a:endParaRPr lang="ru-RU" b="1"/>
        </a:p>
      </dgm:t>
    </dgm:pt>
    <dgm:pt modelId="{8AF19981-C35D-401D-B623-CD7BF99436D4}" type="sibTrans" cxnId="{62D8456D-9385-4678-997C-EF475179CA88}">
      <dgm:prSet/>
      <dgm:spPr/>
      <dgm:t>
        <a:bodyPr/>
        <a:lstStyle/>
        <a:p>
          <a:endParaRPr lang="ru-RU" b="1"/>
        </a:p>
      </dgm:t>
    </dgm:pt>
    <dgm:pt modelId="{0A431504-2C5D-4ADD-830C-0786DE2D6471}">
      <dgm:prSet phldrT="[Текст]"/>
      <dgm:spPr/>
      <dgm:t>
        <a:bodyPr/>
        <a:lstStyle/>
        <a:p>
          <a:r>
            <a:rPr lang="ru-RU" b="1" dirty="0" smtClean="0"/>
            <a:t>Комиссия формирует сводные прогнозы</a:t>
          </a:r>
          <a:endParaRPr lang="ru-RU" b="1" dirty="0"/>
        </a:p>
      </dgm:t>
    </dgm:pt>
    <dgm:pt modelId="{5286A289-BC23-46F9-B62A-10A0DA7F1D8D}" type="parTrans" cxnId="{E770F7FD-A5C9-400C-90C9-495237264B27}">
      <dgm:prSet/>
      <dgm:spPr/>
      <dgm:t>
        <a:bodyPr/>
        <a:lstStyle/>
        <a:p>
          <a:endParaRPr lang="ru-RU" b="1"/>
        </a:p>
      </dgm:t>
    </dgm:pt>
    <dgm:pt modelId="{3DF6842F-B9DB-4831-9D40-F9E9ED00AED8}" type="sibTrans" cxnId="{E770F7FD-A5C9-400C-90C9-495237264B27}">
      <dgm:prSet/>
      <dgm:spPr/>
      <dgm:t>
        <a:bodyPr/>
        <a:lstStyle/>
        <a:p>
          <a:endParaRPr lang="ru-RU" b="1"/>
        </a:p>
      </dgm:t>
    </dgm:pt>
    <dgm:pt modelId="{73916F79-FCE7-4108-BAC6-EE0872296F39}">
      <dgm:prSet phldrT="[Текст]"/>
      <dgm:spPr/>
      <dgm:t>
        <a:bodyPr/>
        <a:lstStyle/>
        <a:p>
          <a:r>
            <a:rPr lang="ru-RU" b="1" dirty="0" smtClean="0"/>
            <a:t>Комиссия вносит на рассмотрение Коллегии сводные прогнозы</a:t>
          </a:r>
          <a:endParaRPr lang="ru-RU" b="1" dirty="0"/>
        </a:p>
      </dgm:t>
    </dgm:pt>
    <dgm:pt modelId="{E5366AEA-9842-4835-A7F6-8746A059CC68}" type="parTrans" cxnId="{EE83E6D1-D27C-4D99-9A0D-93EFEDB4D322}">
      <dgm:prSet/>
      <dgm:spPr/>
      <dgm:t>
        <a:bodyPr/>
        <a:lstStyle/>
        <a:p>
          <a:endParaRPr lang="ru-RU" b="1"/>
        </a:p>
      </dgm:t>
    </dgm:pt>
    <dgm:pt modelId="{A01A2F10-0280-49E5-BC4A-DE55C6988DD0}" type="sibTrans" cxnId="{EE83E6D1-D27C-4D99-9A0D-93EFEDB4D322}">
      <dgm:prSet/>
      <dgm:spPr/>
      <dgm:t>
        <a:bodyPr/>
        <a:lstStyle/>
        <a:p>
          <a:endParaRPr lang="ru-RU" b="1"/>
        </a:p>
      </dgm:t>
    </dgm:pt>
    <dgm:pt modelId="{A333ADD5-2CDD-456C-8815-8512DEB78D4B}">
      <dgm:prSet/>
      <dgm:spPr/>
      <dgm:t>
        <a:bodyPr/>
        <a:lstStyle/>
        <a:p>
          <a:r>
            <a:rPr lang="ru-RU" b="1" dirty="0" smtClean="0"/>
            <a:t>Комиссия проверяет и  корректирует совместные прогнозы</a:t>
          </a:r>
          <a:endParaRPr lang="ru-RU" b="1" dirty="0"/>
        </a:p>
      </dgm:t>
    </dgm:pt>
    <dgm:pt modelId="{B0A1BA1F-EF73-47B0-8D9D-10935ABFE9F6}" type="parTrans" cxnId="{1D6092C4-8218-4E33-898B-BAC5479A8C77}">
      <dgm:prSet/>
      <dgm:spPr/>
      <dgm:t>
        <a:bodyPr/>
        <a:lstStyle/>
        <a:p>
          <a:endParaRPr lang="ru-RU" b="1"/>
        </a:p>
      </dgm:t>
    </dgm:pt>
    <dgm:pt modelId="{148EAF32-08B9-4B72-AB68-9715D009AE1C}" type="sibTrans" cxnId="{1D6092C4-8218-4E33-898B-BAC5479A8C77}">
      <dgm:prSet/>
      <dgm:spPr/>
      <dgm:t>
        <a:bodyPr/>
        <a:lstStyle/>
        <a:p>
          <a:endParaRPr lang="ru-RU" b="1"/>
        </a:p>
      </dgm:t>
    </dgm:pt>
    <dgm:pt modelId="{31792B3B-877C-4A0B-AC37-3119AD323F45}" type="pres">
      <dgm:prSet presAssocID="{965B1204-80C9-42E9-B602-B6B694A91D81}" presName="CompostProcess" presStyleCnt="0">
        <dgm:presLayoutVars>
          <dgm:dir/>
          <dgm:resizeHandles val="exact"/>
        </dgm:presLayoutVars>
      </dgm:prSet>
      <dgm:spPr/>
    </dgm:pt>
    <dgm:pt modelId="{BD4A8598-4569-407A-B375-3FEE24617A68}" type="pres">
      <dgm:prSet presAssocID="{965B1204-80C9-42E9-B602-B6B694A91D81}" presName="arrow" presStyleLbl="bgShp" presStyleIdx="0" presStyleCnt="1"/>
      <dgm:spPr/>
    </dgm:pt>
    <dgm:pt modelId="{C0C4F370-1F51-4175-BF3D-B73DC4353AD5}" type="pres">
      <dgm:prSet presAssocID="{965B1204-80C9-42E9-B602-B6B694A91D81}" presName="linearProcess" presStyleCnt="0"/>
      <dgm:spPr/>
    </dgm:pt>
    <dgm:pt modelId="{DEBBC6F0-F529-47BB-ABAB-55B552C78E8A}" type="pres">
      <dgm:prSet presAssocID="{E076DBA6-036D-48C4-9E8A-A5709C23E0C3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CA3DF0-184C-4EE4-A050-E8ED0E3C09C1}" type="pres">
      <dgm:prSet presAssocID="{8AF19981-C35D-401D-B623-CD7BF99436D4}" presName="sibTrans" presStyleCnt="0"/>
      <dgm:spPr/>
    </dgm:pt>
    <dgm:pt modelId="{B541F1D3-73F6-4D3C-ABA3-CB16E7A27140}" type="pres">
      <dgm:prSet presAssocID="{A333ADD5-2CDD-456C-8815-8512DEB78D4B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4EA31-19C5-40FA-8168-8D7B72CF1E29}" type="pres">
      <dgm:prSet presAssocID="{148EAF32-08B9-4B72-AB68-9715D009AE1C}" presName="sibTrans" presStyleCnt="0"/>
      <dgm:spPr/>
    </dgm:pt>
    <dgm:pt modelId="{2C3DA077-9C21-4031-A626-0104059EE51A}" type="pres">
      <dgm:prSet presAssocID="{0A431504-2C5D-4ADD-830C-0786DE2D647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9CEAF-27F9-4B4E-AD32-AF9F37011793}" type="pres">
      <dgm:prSet presAssocID="{3DF6842F-B9DB-4831-9D40-F9E9ED00AED8}" presName="sibTrans" presStyleCnt="0"/>
      <dgm:spPr/>
    </dgm:pt>
    <dgm:pt modelId="{58F9FEAC-0AFF-4859-A9CD-596D111BAABA}" type="pres">
      <dgm:prSet presAssocID="{73916F79-FCE7-4108-BAC6-EE0872296F3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70F7FD-A5C9-400C-90C9-495237264B27}" srcId="{965B1204-80C9-42E9-B602-B6B694A91D81}" destId="{0A431504-2C5D-4ADD-830C-0786DE2D6471}" srcOrd="2" destOrd="0" parTransId="{5286A289-BC23-46F9-B62A-10A0DA7F1D8D}" sibTransId="{3DF6842F-B9DB-4831-9D40-F9E9ED00AED8}"/>
    <dgm:cxn modelId="{9C769F5F-B6CD-4CC5-A02D-774C2505F098}" type="presOf" srcId="{E076DBA6-036D-48C4-9E8A-A5709C23E0C3}" destId="{DEBBC6F0-F529-47BB-ABAB-55B552C78E8A}" srcOrd="0" destOrd="0" presId="urn:microsoft.com/office/officeart/2005/8/layout/hProcess9"/>
    <dgm:cxn modelId="{43B8FF0A-2C96-41EA-84C6-F5FB9E8D0436}" type="presOf" srcId="{A333ADD5-2CDD-456C-8815-8512DEB78D4B}" destId="{B541F1D3-73F6-4D3C-ABA3-CB16E7A27140}" srcOrd="0" destOrd="0" presId="urn:microsoft.com/office/officeart/2005/8/layout/hProcess9"/>
    <dgm:cxn modelId="{1D6092C4-8218-4E33-898B-BAC5479A8C77}" srcId="{965B1204-80C9-42E9-B602-B6B694A91D81}" destId="{A333ADD5-2CDD-456C-8815-8512DEB78D4B}" srcOrd="1" destOrd="0" parTransId="{B0A1BA1F-EF73-47B0-8D9D-10935ABFE9F6}" sibTransId="{148EAF32-08B9-4B72-AB68-9715D009AE1C}"/>
    <dgm:cxn modelId="{C10BB10E-D673-4154-94FB-AB7146AAB064}" type="presOf" srcId="{965B1204-80C9-42E9-B602-B6B694A91D81}" destId="{31792B3B-877C-4A0B-AC37-3119AD323F45}" srcOrd="0" destOrd="0" presId="urn:microsoft.com/office/officeart/2005/8/layout/hProcess9"/>
    <dgm:cxn modelId="{EE83E6D1-D27C-4D99-9A0D-93EFEDB4D322}" srcId="{965B1204-80C9-42E9-B602-B6B694A91D81}" destId="{73916F79-FCE7-4108-BAC6-EE0872296F39}" srcOrd="3" destOrd="0" parTransId="{E5366AEA-9842-4835-A7F6-8746A059CC68}" sibTransId="{A01A2F10-0280-49E5-BC4A-DE55C6988DD0}"/>
    <dgm:cxn modelId="{62D8456D-9385-4678-997C-EF475179CA88}" srcId="{965B1204-80C9-42E9-B602-B6B694A91D81}" destId="{E076DBA6-036D-48C4-9E8A-A5709C23E0C3}" srcOrd="0" destOrd="0" parTransId="{DA4FD10C-B8AB-4044-B743-A4ABEB2D6A8E}" sibTransId="{8AF19981-C35D-401D-B623-CD7BF99436D4}"/>
    <dgm:cxn modelId="{68AEED8F-7E30-4E1D-9F0E-FBC8DDED3197}" type="presOf" srcId="{0A431504-2C5D-4ADD-830C-0786DE2D6471}" destId="{2C3DA077-9C21-4031-A626-0104059EE51A}" srcOrd="0" destOrd="0" presId="urn:microsoft.com/office/officeart/2005/8/layout/hProcess9"/>
    <dgm:cxn modelId="{1519EEE4-7EF6-46AD-889F-501A384D3073}" type="presOf" srcId="{73916F79-FCE7-4108-BAC6-EE0872296F39}" destId="{58F9FEAC-0AFF-4859-A9CD-596D111BAABA}" srcOrd="0" destOrd="0" presId="urn:microsoft.com/office/officeart/2005/8/layout/hProcess9"/>
    <dgm:cxn modelId="{936FC63F-A5F8-480D-A188-94E2FA8383FD}" type="presParOf" srcId="{31792B3B-877C-4A0B-AC37-3119AD323F45}" destId="{BD4A8598-4569-407A-B375-3FEE24617A68}" srcOrd="0" destOrd="0" presId="urn:microsoft.com/office/officeart/2005/8/layout/hProcess9"/>
    <dgm:cxn modelId="{6C5BC503-770D-4902-9ECB-0FE1B9DB8540}" type="presParOf" srcId="{31792B3B-877C-4A0B-AC37-3119AD323F45}" destId="{C0C4F370-1F51-4175-BF3D-B73DC4353AD5}" srcOrd="1" destOrd="0" presId="urn:microsoft.com/office/officeart/2005/8/layout/hProcess9"/>
    <dgm:cxn modelId="{E2102AE9-6A82-4061-8827-6319DABCF0C4}" type="presParOf" srcId="{C0C4F370-1F51-4175-BF3D-B73DC4353AD5}" destId="{DEBBC6F0-F529-47BB-ABAB-55B552C78E8A}" srcOrd="0" destOrd="0" presId="urn:microsoft.com/office/officeart/2005/8/layout/hProcess9"/>
    <dgm:cxn modelId="{66ADCDBE-D38D-40A6-ADC9-A1B589078D5B}" type="presParOf" srcId="{C0C4F370-1F51-4175-BF3D-B73DC4353AD5}" destId="{D9CA3DF0-184C-4EE4-A050-E8ED0E3C09C1}" srcOrd="1" destOrd="0" presId="urn:microsoft.com/office/officeart/2005/8/layout/hProcess9"/>
    <dgm:cxn modelId="{3AA437AC-88ED-4271-9F8A-80470D859517}" type="presParOf" srcId="{C0C4F370-1F51-4175-BF3D-B73DC4353AD5}" destId="{B541F1D3-73F6-4D3C-ABA3-CB16E7A27140}" srcOrd="2" destOrd="0" presId="urn:microsoft.com/office/officeart/2005/8/layout/hProcess9"/>
    <dgm:cxn modelId="{A9C5FAC4-67EC-4A7E-8143-9A52D318BB53}" type="presParOf" srcId="{C0C4F370-1F51-4175-BF3D-B73DC4353AD5}" destId="{BF94EA31-19C5-40FA-8168-8D7B72CF1E29}" srcOrd="3" destOrd="0" presId="urn:microsoft.com/office/officeart/2005/8/layout/hProcess9"/>
    <dgm:cxn modelId="{43F64727-2D63-442C-8AF3-96BC413EE7DB}" type="presParOf" srcId="{C0C4F370-1F51-4175-BF3D-B73DC4353AD5}" destId="{2C3DA077-9C21-4031-A626-0104059EE51A}" srcOrd="4" destOrd="0" presId="urn:microsoft.com/office/officeart/2005/8/layout/hProcess9"/>
    <dgm:cxn modelId="{55FA0E36-EF77-4CC5-9262-67820CD2CA0C}" type="presParOf" srcId="{C0C4F370-1F51-4175-BF3D-B73DC4353AD5}" destId="{A479CEAF-27F9-4B4E-AD32-AF9F37011793}" srcOrd="5" destOrd="0" presId="urn:microsoft.com/office/officeart/2005/8/layout/hProcess9"/>
    <dgm:cxn modelId="{428054A8-8E11-4124-AF8B-1E6818BC2B3A}" type="presParOf" srcId="{C0C4F370-1F51-4175-BF3D-B73DC4353AD5}" destId="{58F9FEAC-0AFF-4859-A9CD-596D111BAAB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A8598-4569-407A-B375-3FEE24617A68}">
      <dsp:nvSpPr>
        <dsp:cNvPr id="0" name=""/>
        <dsp:cNvSpPr/>
      </dsp:nvSpPr>
      <dsp:spPr>
        <a:xfrm>
          <a:off x="626022" y="0"/>
          <a:ext cx="7094917" cy="88402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BBC6F0-F529-47BB-ABAB-55B552C78E8A}">
      <dsp:nvSpPr>
        <dsp:cNvPr id="0" name=""/>
        <dsp:cNvSpPr/>
      </dsp:nvSpPr>
      <dsp:spPr>
        <a:xfrm>
          <a:off x="4177" y="265208"/>
          <a:ext cx="2009302" cy="353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Государство-члены ЕАЭС формируют совместные прогнозы</a:t>
          </a:r>
          <a:endParaRPr lang="ru-RU" sz="800" b="1" kern="1200" dirty="0"/>
        </a:p>
      </dsp:txBody>
      <dsp:txXfrm>
        <a:off x="21439" y="282470"/>
        <a:ext cx="1974778" cy="319087"/>
      </dsp:txXfrm>
    </dsp:sp>
    <dsp:sp modelId="{B541F1D3-73F6-4D3C-ABA3-CB16E7A27140}">
      <dsp:nvSpPr>
        <dsp:cNvPr id="0" name=""/>
        <dsp:cNvSpPr/>
      </dsp:nvSpPr>
      <dsp:spPr>
        <a:xfrm>
          <a:off x="2113945" y="265208"/>
          <a:ext cx="2009302" cy="353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Комиссия проверяет и  корректирует совместные прогнозы</a:t>
          </a:r>
          <a:endParaRPr lang="ru-RU" sz="800" b="1" kern="1200" dirty="0"/>
        </a:p>
      </dsp:txBody>
      <dsp:txXfrm>
        <a:off x="2131207" y="282470"/>
        <a:ext cx="1974778" cy="319087"/>
      </dsp:txXfrm>
    </dsp:sp>
    <dsp:sp modelId="{2C3DA077-9C21-4031-A626-0104059EE51A}">
      <dsp:nvSpPr>
        <dsp:cNvPr id="0" name=""/>
        <dsp:cNvSpPr/>
      </dsp:nvSpPr>
      <dsp:spPr>
        <a:xfrm>
          <a:off x="4223713" y="265208"/>
          <a:ext cx="2009302" cy="353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Комиссия формирует сводные прогнозы</a:t>
          </a:r>
          <a:endParaRPr lang="ru-RU" sz="800" b="1" kern="1200" dirty="0"/>
        </a:p>
      </dsp:txBody>
      <dsp:txXfrm>
        <a:off x="4240975" y="282470"/>
        <a:ext cx="1974778" cy="319087"/>
      </dsp:txXfrm>
    </dsp:sp>
    <dsp:sp modelId="{58F9FEAC-0AFF-4859-A9CD-596D111BAABA}">
      <dsp:nvSpPr>
        <dsp:cNvPr id="0" name=""/>
        <dsp:cNvSpPr/>
      </dsp:nvSpPr>
      <dsp:spPr>
        <a:xfrm>
          <a:off x="6333481" y="265208"/>
          <a:ext cx="2009302" cy="353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Комиссия вносит на рассмотрение Коллегии сводные прогнозы</a:t>
          </a:r>
          <a:endParaRPr lang="ru-RU" sz="800" b="1" kern="1200" dirty="0"/>
        </a:p>
      </dsp:txBody>
      <dsp:txXfrm>
        <a:off x="6350743" y="282470"/>
        <a:ext cx="1974778" cy="319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BEDC2-A428-4346-9358-7E645DC6B03D}" type="datetimeFigureOut">
              <a:rPr lang="ru-RU" smtClean="0"/>
              <a:t>29.07.2015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0FA9-47F9-40C5-9D49-314038C4F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985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65D3D19C-7627-4554-BD58-BF43C181B3A3}" type="datetimeFigureOut">
              <a:rPr lang="ru-RU" altLang="ru-RU"/>
              <a:pPr/>
              <a:t>29.07.2015</a:t>
            </a:fld>
            <a:endParaRPr lang="ru-RU" alt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ru-RU" smtClean="0"/>
              <a:t>Образец текста</a:t>
            </a:r>
          </a:p>
          <a:p>
            <a:pPr lvl="1"/>
            <a:r>
              <a:rPr lang="de-DE" altLang="ru-RU" smtClean="0"/>
              <a:t>Второй уровень</a:t>
            </a:r>
          </a:p>
          <a:p>
            <a:pPr lvl="2"/>
            <a:r>
              <a:rPr lang="de-DE" altLang="ru-RU" smtClean="0"/>
              <a:t>Третий уровень</a:t>
            </a:r>
          </a:p>
          <a:p>
            <a:pPr lvl="3"/>
            <a:r>
              <a:rPr lang="de-DE" altLang="ru-RU" smtClean="0"/>
              <a:t>Четвертый уровень</a:t>
            </a:r>
          </a:p>
          <a:p>
            <a:pPr lvl="4"/>
            <a:r>
              <a:rPr lang="de-DE" altLang="ru-RU" smtClean="0"/>
              <a:t>Пятый уровень</a:t>
            </a:r>
            <a:endParaRPr lang="ru-RU" altLang="ru-RU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54A430E-98F1-4894-B503-836BB31654E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31061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F00A-2627-4451-B777-DE77AA926C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670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3C861-B25A-4CDB-ADAC-C7C4BAD0E9B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8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A430E-98F1-4894-B503-836BB31654EF}" type="slidenum">
              <a:rPr lang="ru-RU" altLang="ru-RU" smtClean="0"/>
              <a:pPr/>
              <a:t>10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224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E985-E18D-40F7-B24A-A7071126778E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D026E-4EEF-48BB-9991-CCBE9A875404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6562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23D0-2C2A-4E6C-8F47-EB52EC5CB267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E2B9-C220-471E-8529-310A5243D3FF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5533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9B2D-38B9-49D4-8747-55548BB2C084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E2B9-C220-471E-8529-310A5243D3FF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270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62BA-5D49-475E-B6F1-1ADADA54ADDD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05677-B269-4609-AB76-6D9B7D9E0944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5668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3E3FE-2524-43B6-B727-F5FDEA884D30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0D85-19DD-45F7-83A6-0132F924532C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8895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49C5-2748-414B-AD2F-C1BF074E65CA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7C051-0C51-43C2-9DCA-D110D2E13C2E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717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0064-B3F4-47A9-9DEB-6BE3B57BC891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CA17-099E-48F2-A2FE-35A385EC1B3C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5094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0F3F-BE8B-440F-BB57-2031416FA89C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1005-14C7-4031-9A00-F2D0E2599F93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0450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2EF3-080B-421B-B373-ACFDFE2DC1FD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E2B9-C220-471E-8529-310A5243D3FF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3685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0E0-0F8E-4F43-9A8D-EC08D78A3DE1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341E-51DD-4358-9883-E824E1716A60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8449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C0FB-F5D3-48B7-BEA1-155FB8A58CE1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E85D-A4B2-4E2B-A392-609E8DC4D22B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8654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E990B-EBC6-42CB-AC9A-12CCBF4BD35C}" type="datetime1">
              <a:rPr lang="ru-RU" altLang="ru-RU" smtClean="0"/>
              <a:t>29.07.2015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5E2B9-C220-471E-8529-310A5243D3FF}" type="slidenum">
              <a:rPr lang="ru-RU" altLang="ru-RU" smtClean="0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196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asiancommission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chart" Target="../charts/chart2.xml"/><Relationship Id="rId7" Type="http://schemas.openxmlformats.org/officeDocument/2006/relationships/diagramLayout" Target="../diagrams/layou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2.png"/><Relationship Id="rId5" Type="http://schemas.openxmlformats.org/officeDocument/2006/relationships/chart" Target="../charts/chart4.xml"/><Relationship Id="rId10" Type="http://schemas.microsoft.com/office/2007/relationships/diagramDrawing" Target="../diagrams/drawing1.xml"/><Relationship Id="rId4" Type="http://schemas.openxmlformats.org/officeDocument/2006/relationships/chart" Target="../charts/chart3.xml"/><Relationship Id="rId9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 flipV="1">
            <a:off x="1162050" y="5728488"/>
            <a:ext cx="7467600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184275" y="1169504"/>
            <a:ext cx="0" cy="5190815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4" y="4860911"/>
            <a:ext cx="2617789" cy="1652602"/>
          </a:xfrm>
          <a:prstGeom prst="rect">
            <a:avLst/>
          </a:prstGeom>
          <a:noFill/>
          <a:ln>
            <a:noFill/>
          </a:ln>
          <a:effectLst>
            <a:softEdge rad="762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90" y="361950"/>
            <a:ext cx="2381250" cy="80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958" y="4087717"/>
            <a:ext cx="2312592" cy="1546387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4274" y="2054398"/>
            <a:ext cx="7765593" cy="1077172"/>
          </a:xfrm>
          <a:prstGeom prst="rect">
            <a:avLst/>
          </a:prstGeom>
          <a:noFill/>
        </p:spPr>
        <p:txBody>
          <a:bodyPr wrap="square" lIns="91396" tIns="45697" rIns="91396" bIns="45697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Развитие интеграции в АПК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государств-членов ЕАЭС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028" y="4860910"/>
            <a:ext cx="473052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/>
            <a:r>
              <a:rPr lang="ru-RU" altLang="ru-RU" sz="1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Роман </a:t>
            </a:r>
            <a:r>
              <a:rPr lang="ru-RU" altLang="ru-RU" sz="1800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Ромашкин</a:t>
            </a:r>
            <a:r>
              <a:rPr lang="ru-RU" altLang="ru-RU" sz="1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endParaRPr lang="ru-RU" altLang="ru-RU" sz="1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/>
            <a:r>
              <a:rPr lang="ru-RU" altLang="ru-RU" sz="1800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Врио</a:t>
            </a:r>
            <a:r>
              <a:rPr lang="ru-RU" altLang="ru-RU" sz="1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директора Департамента агропромышленной политики</a:t>
            </a:r>
            <a:endParaRPr lang="ru-RU" altLang="ru-RU" sz="1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01391" y="515938"/>
            <a:ext cx="6172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b="1" dirty="0"/>
              <a:t> </a:t>
            </a:r>
          </a:p>
        </p:txBody>
      </p:sp>
      <p:sp>
        <p:nvSpPr>
          <p:cNvPr id="19459" name="Прямоугольник 12"/>
          <p:cNvSpPr>
            <a:spLocks noChangeArrowheads="1"/>
          </p:cNvSpPr>
          <p:nvPr/>
        </p:nvSpPr>
        <p:spPr bwMode="auto">
          <a:xfrm>
            <a:off x="611560" y="1658938"/>
            <a:ext cx="38244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Динамика внешней торговли семенами государств-членов ТС и ЕЭП</a:t>
            </a:r>
            <a:b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Прямоугольник 13"/>
          <p:cNvSpPr>
            <a:spLocks noChangeArrowheads="1"/>
          </p:cNvSpPr>
          <p:nvPr/>
        </p:nvSpPr>
        <p:spPr bwMode="auto">
          <a:xfrm>
            <a:off x="5314358" y="1658938"/>
            <a:ext cx="30206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Динамика взаимной торговли семенами государств-членов ТС и ЕЭП </a:t>
            </a:r>
            <a:b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61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952233"/>
              </p:ext>
            </p:extLst>
          </p:nvPr>
        </p:nvGraphicFramePr>
        <p:xfrm>
          <a:off x="4860032" y="2132856"/>
          <a:ext cx="3777654" cy="3930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Диаграмма" r:id="rId3" imgW="4000597" imgH="3200400" progId="Excel.Chart.8">
                  <p:embed/>
                </p:oleObj>
              </mc:Choice>
              <mc:Fallback>
                <p:oleObj name="Диаграмма" r:id="rId3" imgW="4000597" imgH="320040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132856"/>
                        <a:ext cx="3777654" cy="39305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713979"/>
              </p:ext>
            </p:extLst>
          </p:nvPr>
        </p:nvGraphicFramePr>
        <p:xfrm>
          <a:off x="395537" y="2132856"/>
          <a:ext cx="4499124" cy="4218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Лист" r:id="rId6" imgW="5229233" imgH="3657690" progId="Excel.Sheet.8">
                  <p:embed/>
                </p:oleObj>
              </mc:Choice>
              <mc:Fallback>
                <p:oleObj name="Лист" r:id="rId6" imgW="5229233" imgH="365769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2132856"/>
                        <a:ext cx="4499124" cy="421858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 rot="21222641">
            <a:off x="1038585" y="4198333"/>
            <a:ext cx="3538925" cy="1907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Прямая соединительная линия 16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7164" y="470454"/>
            <a:ext cx="8499104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ВНЕШНЯЯ И ВЗАИМНАЯ ТОРГОВЛИ СЕМЕНАМИ </a:t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ГОСУДАРСТВ-ЧЛЕНОВ ТС И ЕЭП, млн. долл. США</a:t>
            </a:r>
            <a:endParaRPr lang="ru-RU" sz="1800" b="1" dirty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5905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146882" y="1604654"/>
            <a:ext cx="8857971" cy="4434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требования к обращению семян сельскохозяйственных растений в ЕАЭС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0950" y="4413066"/>
            <a:ext cx="8783957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ведение  Единого реестра сортов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сельскохозяйственных растений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допущенных</a:t>
            </a:r>
            <a:b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использованию в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Евразийском экономическом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союзе (далее – Единый реестр сортов).  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6152" y="1150046"/>
            <a:ext cx="8857969" cy="390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Соглашения предусматривает: 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27923" y="5457105"/>
            <a:ext cx="4130177" cy="12122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ЕЭК утверждает:</a:t>
            </a:r>
          </a:p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Структуру, порядок формирования и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ведения Единого реестра сортов.</a:t>
            </a:r>
          </a:p>
          <a:p>
            <a:pPr algn="ctr"/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Ведет и формирует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реестр сортов (ежегодно) (в </a:t>
            </a:r>
            <a:r>
              <a:rPr lang="ru-RU" sz="1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рамках ИИСВВТ).</a:t>
            </a:r>
          </a:p>
          <a:p>
            <a:pPr marL="342900" indent="-342900" algn="ctr">
              <a:buAutoNum type="arabicPeriod"/>
            </a:pPr>
            <a:endParaRPr lang="ru-RU" sz="13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581751" y="5484264"/>
            <a:ext cx="4391235" cy="1185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Государства-члены ЕАЭС обеспечивают формирование национальных частей (реестров) Единого реестра сортов (ежегодно). 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1883607" y="5201748"/>
            <a:ext cx="242316" cy="2312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6543447" y="5216798"/>
            <a:ext cx="242316" cy="2312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70612" y="2924944"/>
            <a:ext cx="4130177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ЕЭК совместно с государствами–членами определяет области законодательства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каждого</a:t>
            </a:r>
            <a:r>
              <a:rPr lang="ru-RU" sz="1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государства-члена ЕАЭС, подлежащие унификации</a:t>
            </a:r>
          </a:p>
          <a:p>
            <a:pPr algn="just"/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587372" y="2924944"/>
            <a:ext cx="4367958" cy="13681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Государства-члены ЕАЭС обеспечивают унификацию своего законодательства в сферах испытания сортов и семеноводства. 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56152" y="2117626"/>
            <a:ext cx="8857969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Унификацию законодательств государств-членов ЕАЭС,  регламентирующих сферы государственного испытания сортов растений и семеноводства</a:t>
            </a:r>
          </a:p>
        </p:txBody>
      </p:sp>
      <p:sp>
        <p:nvSpPr>
          <p:cNvPr id="43" name="Стрелка вниз 42"/>
          <p:cNvSpPr/>
          <p:nvPr/>
        </p:nvSpPr>
        <p:spPr>
          <a:xfrm>
            <a:off x="2015059" y="2702633"/>
            <a:ext cx="242316" cy="2312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6663040" y="2735028"/>
            <a:ext cx="242316" cy="2312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Прямая соединительная линия 22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23528" y="470454"/>
            <a:ext cx="8499104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ПРОЕКТ СОГЛАШЕНИЯ 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ОБ ОБРАЩЕНИИ СЕМЯН СЕЛЬСКОХОЗЯЙСТВЕННЫХ РАСТЕНИЙ 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6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7015315" y="649840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10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51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210602" y="1765662"/>
            <a:ext cx="8803518" cy="4434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Свободное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обращение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развитие рынка семян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ЕАЭС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71600" y="1294062"/>
            <a:ext cx="7056784" cy="390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Принятие Соглашения позволит обеспечить: 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10602" y="2290767"/>
            <a:ext cx="8803518" cy="5236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Равные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доступа субъектов семеноводства на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рынок семян ЕАЭС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10602" y="2896543"/>
            <a:ext cx="8803518" cy="5544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расходов, связанных с государственным испытанием сортов растений и повторным определением сортовых и посевных качеств семян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10602" y="5229200"/>
            <a:ext cx="880648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Импортозамещение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счет развития селекции и семеноводства государств- членов ЕАЭС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0602" y="3523994"/>
            <a:ext cx="880351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сроков введения в оборот новых сортов 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07631" y="4081709"/>
            <a:ext cx="8806489" cy="4766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в сельскохозяйственное производство новых сортов селекции государств-членов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ЕАЭС </a:t>
            </a:r>
          </a:p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0602" y="4608560"/>
            <a:ext cx="8774305" cy="5767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Взаимное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признание документов, удостоверяющих сортовые и посевные качества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семян</a:t>
            </a:r>
          </a:p>
          <a:p>
            <a:pPr algn="just"/>
            <a:endParaRPr lang="ru-RU" sz="1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3588" y="5805264"/>
            <a:ext cx="880648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Наращивание экспортного потенциала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ru-RU" sz="1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1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3528" y="470454"/>
            <a:ext cx="8499104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ПРОЕКТ СОГЛАШЕНИЯ 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ОБ ОБРАЩЕНИИ СЕМЯН СЕЛЬСКОХОЗЯЙСТВЕННЫХ РАСТЕНИЙ 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9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11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675802817"/>
              </p:ext>
            </p:extLst>
          </p:nvPr>
        </p:nvGraphicFramePr>
        <p:xfrm>
          <a:off x="5004048" y="1618927"/>
          <a:ext cx="3960440" cy="2098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57" y="620688"/>
            <a:ext cx="8744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 племенных животных на территорию ЕАЭС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8524" y="3769295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 племенных животных и инкубационного яйца в третьи страны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8104" y="6165304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*Цыплята племенного разведения линии несушек</a:t>
            </a:r>
            <a:endParaRPr lang="ru-RU" sz="1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826390855"/>
              </p:ext>
            </p:extLst>
          </p:nvPr>
        </p:nvGraphicFramePr>
        <p:xfrm>
          <a:off x="3635896" y="3861048"/>
          <a:ext cx="5421137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231496310"/>
              </p:ext>
            </p:extLst>
          </p:nvPr>
        </p:nvGraphicFramePr>
        <p:xfrm>
          <a:off x="467544" y="3906068"/>
          <a:ext cx="4390872" cy="2210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06831987"/>
              </p:ext>
            </p:extLst>
          </p:nvPr>
        </p:nvGraphicFramePr>
        <p:xfrm>
          <a:off x="278676" y="980728"/>
          <a:ext cx="5643636" cy="2582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12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2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268760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5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соответствии с Соглашением о политике в области племенного животноводства </a:t>
            </a:r>
          </a:p>
          <a:p>
            <a:pPr algn="ctr"/>
            <a:r>
              <a:rPr lang="ru-RU" sz="165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государств-членов ЕАЭС</a:t>
            </a:r>
          </a:p>
          <a:p>
            <a:pPr algn="ctr"/>
            <a:r>
              <a:rPr lang="ru-RU" sz="165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подлежат унификации следующие положения:</a:t>
            </a:r>
          </a:p>
          <a:p>
            <a:pPr algn="ctr"/>
            <a:endParaRPr lang="ru-RU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1. Перечни обязательных показателей для заполнения форм племенных свидетельств</a:t>
            </a:r>
          </a:p>
          <a:p>
            <a:pPr marL="342900" indent="-342900"/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(сертификатов, паспортов) на племенную продукцию.</a:t>
            </a:r>
          </a:p>
          <a:p>
            <a:pPr marL="285750" indent="-285750"/>
            <a:endParaRPr lang="ru-RU" sz="165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2. Методики оценки племенной ценности сельскохозяйственных племенных животных.</a:t>
            </a:r>
          </a:p>
          <a:p>
            <a:pPr marL="285750" indent="-285750"/>
            <a:endParaRPr lang="ru-RU" sz="165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50" dirty="0">
                <a:latin typeface="Times New Roman" pitchFamily="18" charset="0"/>
                <a:cs typeface="Times New Roman" pitchFamily="18" charset="0"/>
              </a:rPr>
              <a:t>. Порядок проведения молекулярной </a:t>
            </a:r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генетической экспертизы </a:t>
            </a:r>
            <a:r>
              <a:rPr lang="ru-RU" sz="1650" dirty="0">
                <a:latin typeface="Times New Roman" pitchFamily="18" charset="0"/>
                <a:cs typeface="Times New Roman" pitchFamily="18" charset="0"/>
              </a:rPr>
              <a:t>племенной продукции (</a:t>
            </a:r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материала).</a:t>
            </a:r>
          </a:p>
          <a:p>
            <a:pPr marL="285750" indent="-285750"/>
            <a:endParaRPr lang="ru-RU" sz="165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4. Порядок проведения апробации созданных новых типов, линий (пород), кроссов животных.</a:t>
            </a:r>
          </a:p>
          <a:p>
            <a:pPr marL="285750" indent="-285750"/>
            <a:endParaRPr lang="ru-RU" sz="165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5. Состав данных реестров племенных животных и селекционных достижений, </a:t>
            </a:r>
          </a:p>
          <a:p>
            <a:pPr marL="285750" indent="-285750"/>
            <a:r>
              <a:rPr lang="ru-RU" sz="1650" dirty="0" smtClean="0">
                <a:latin typeface="Times New Roman" pitchFamily="18" charset="0"/>
                <a:cs typeface="Times New Roman" pitchFamily="18" charset="0"/>
              </a:rPr>
              <a:t>подлежащих обмену между государствами-членами ЕАЭС.</a:t>
            </a:r>
            <a:endParaRPr lang="ru-RU" sz="165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13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71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32408"/>
              </p:ext>
            </p:extLst>
          </p:nvPr>
        </p:nvGraphicFramePr>
        <p:xfrm>
          <a:off x="395536" y="1196754"/>
          <a:ext cx="3888432" cy="54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</a:tblGrid>
              <a:tr h="116613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Армения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ИНСТРУКЦИЯ ПО БОНИТИРОВКЕ КРУПНОГО РОГАТОГО СКОТА МОЛОЧНЫХ И МЯСНЫХ ПОРОД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(утверждена Первым Заместителем Председателя Государственной Комиссии Совета министров СССР по продовольственным закупкам М. Л. Тимошином 6.12.1990)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54773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Беларусь</a:t>
                      </a:r>
                    </a:p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ЗООТЕХНИЧЕСКИЕ ПРАВИЛА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ОПРЕДЕЛЕНИЮ ПЛЕМЕННОЙ ЦЕННОСТИ ЖИВОТНЫХ (Утверждены Постановлением  Министерства сельского хозяйства и продовольствия Республики Беларусь 30.11.2006 № 81) 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848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Республика Казахстан</a:t>
                      </a:r>
                    </a:p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ИНСТРУКЦИИ ПО БОНИТИРОВКЕ КРУПНОГО РОГАТОГО СКОТА МОЛОЧНЫХ, МЯСО-МОЛОЧНЫХ И МЯСНЫХ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ПОРОД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(Утверждены приказом Министерства сельского хозяйства Республики Казахстан от 16 июня 2000 года № 162) 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812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Российская Федерация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ПОРЯДКИ И УСЛОВИЯ ПРОВЕДЕНИЯ БОНИТИРИВКИ ПЛЕМЕННОГО КРУПНОГО РОГАТОГО СКОТА МОЛОЧНОГО, МЯСОМОЛОЧНОГО И МЯСНОГО НАПРАВЛЕНИЯ ПРОДУКТИВНОСТИ (Утверждены приказами Министерства сельского хозяйства Российской Федерации от 28.10.10 № 379, от 2.08.2010 № 270)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4592661" y="1268760"/>
            <a:ext cx="4054006" cy="26642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единых методик оценки племенной ценности племенных животных, разработка алгоритма и реализации его в программный продукт на основе метода наилучшего линейного несмещенного прогноза (BLUP) по определению племенной ценности крупного рогатого скота (мясного, молочного направлений продуктивности), свиней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86227" y="4149080"/>
            <a:ext cx="3960440" cy="16561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Концепции развития Евразийского  Координационно-Аналитического Центра геномной селекции государств-членов ЕАЭС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3528" y="470454"/>
            <a:ext cx="8499104" cy="369332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 smtClean="0">
                <a:cs typeface="Times New Roman" pitchFamily="18" charset="0"/>
              </a:rPr>
              <a:t>МЕТОДИКИ ОЦЕНКИ ПЛЕМЕННОЙ ЦЕННОСТИ ПЛЕМЕННЫХ ЖИВОТНЫХ</a:t>
            </a:r>
            <a:endParaRPr lang="ru-RU" sz="1800" dirty="0">
              <a:cs typeface="Times New Roman" pitchFamily="18" charset="0"/>
            </a:endParaRPr>
          </a:p>
        </p:txBody>
      </p:sp>
      <p:sp>
        <p:nvSpPr>
          <p:cNvPr id="15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14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82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539552" y="476672"/>
            <a:ext cx="8290412" cy="752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rgbClr val="8064A2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 </a:t>
            </a:r>
          </a:p>
          <a:p>
            <a:pPr lvl="0" algn="ctr">
              <a:lnSpc>
                <a:spcPct val="115000"/>
              </a:lnSpc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 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defRPr/>
            </a:pPr>
            <a:endParaRPr lang="en-US" sz="1100" kern="0" dirty="0">
              <a:solidFill>
                <a:sysClr val="windowText" lastClr="000000"/>
              </a:solidFill>
              <a:latin typeface="Calibri"/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defRPr/>
            </a:pPr>
            <a:r>
              <a:rPr lang="ru-RU" sz="1600" b="1" kern="0" dirty="0" smtClean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Головной </a:t>
            </a:r>
            <a:r>
              <a:rPr lang="ru-RU" sz="1600" b="1" kern="0" dirty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комитет </a:t>
            </a:r>
            <a:r>
              <a:rPr lang="ru-RU" sz="1600" b="1" kern="0" dirty="0" smtClean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Координационно-Аналитического Центра </a:t>
            </a:r>
            <a:r>
              <a:rPr lang="ru-RU" sz="1600" b="1" kern="0" dirty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по геномной </a:t>
            </a:r>
            <a:r>
              <a:rPr lang="ru-RU" sz="1600" b="1" kern="0" dirty="0" smtClean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селекции (Министерства </a:t>
            </a:r>
            <a:r>
              <a:rPr lang="ru-RU" sz="1600" b="1" kern="0" dirty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сельского хозяйства государств-членов </a:t>
            </a:r>
            <a:r>
              <a:rPr lang="ru-RU" sz="1600" b="1" kern="0" dirty="0" smtClean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ЕАЭС, ЕЭК)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 </a:t>
            </a: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4559213" y="883020"/>
            <a:ext cx="400000" cy="1091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0775" y="1660358"/>
            <a:ext cx="2439832" cy="110033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лаборатории по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ДНК-тестированию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 – членов ЕАЭС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049595" y="2115134"/>
            <a:ext cx="42421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56303" y="1660358"/>
            <a:ext cx="2456909" cy="145729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комитет центра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координаторы (представители ведущих научных учреждений  в области геномной селекции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 – членов ЕАЭС)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71945" y="1628801"/>
            <a:ext cx="2664549" cy="145729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Лабораторный отдел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Сбор, хранения, обработка, анализ информации по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референсным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популяциям, представление результатов генетической оценки и бонитировки информационному отделу центра, либо государствам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07900" y="3284984"/>
            <a:ext cx="2664295" cy="145729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отдел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математического анализа геномной оценки животных, селекционных прогнозов, обучение персонала национальных лабораторий, заинтересованных лиц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407900" y="4941168"/>
            <a:ext cx="2600923" cy="12412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международного взаимодействия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международными консорциумами в области геномной селекции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9552" y="3084094"/>
            <a:ext cx="1296144" cy="10081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результатов</a:t>
            </a:r>
            <a:b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ДНК-тестирования в научный комитет центра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010501" y="3089498"/>
            <a:ext cx="1213253" cy="10081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ДНК-тестирования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Левая фигурная скобка 23"/>
          <p:cNvSpPr/>
          <p:nvPr/>
        </p:nvSpPr>
        <p:spPr>
          <a:xfrm rot="5400000">
            <a:off x="1602212" y="2093699"/>
            <a:ext cx="252029" cy="170642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90775" y="4510961"/>
            <a:ext cx="4344036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Племенные предприятия, породные ассоциации, региональные управления по племенному делу государств – членов ЕАЭС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7279" y="5808904"/>
            <a:ext cx="1832473" cy="9324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и контроль достоверности сопутствующей информации о тестируемом животном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51494" y="5808904"/>
            <a:ext cx="1256409" cy="8363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 и доставка биологического материала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851920" y="5791812"/>
            <a:ext cx="1832473" cy="8363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 животных для геномной оценки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Выгнутая вправо стрелка 28"/>
          <p:cNvSpPr/>
          <p:nvPr/>
        </p:nvSpPr>
        <p:spPr>
          <a:xfrm rot="10800000">
            <a:off x="219345" y="2389006"/>
            <a:ext cx="371429" cy="257915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020344" y="5673434"/>
            <a:ext cx="3675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976059" y="5425361"/>
            <a:ext cx="0" cy="248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020344" y="5673434"/>
            <a:ext cx="0" cy="118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976059" y="5673434"/>
            <a:ext cx="0" cy="118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695523" y="5673434"/>
            <a:ext cx="0" cy="118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156176" y="2362332"/>
            <a:ext cx="0" cy="3187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913212" y="2362332"/>
            <a:ext cx="242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156176" y="3913134"/>
            <a:ext cx="251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19" idx="1"/>
          </p:cNvCxnSpPr>
          <p:nvPr/>
        </p:nvCxnSpPr>
        <p:spPr>
          <a:xfrm>
            <a:off x="6156176" y="5549397"/>
            <a:ext cx="251724" cy="12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17" idx="1"/>
          </p:cNvCxnSpPr>
          <p:nvPr/>
        </p:nvCxnSpPr>
        <p:spPr>
          <a:xfrm flipH="1">
            <a:off x="6156176" y="2357450"/>
            <a:ext cx="2157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Прямая соединительная линия 34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15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319326" y="852245"/>
            <a:ext cx="8496944" cy="9925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 Соглашения о политике в области племенного животноводства государств-членов ЕАЭС позволит решить следующие задачи: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47634" y="1916832"/>
            <a:ext cx="8424937" cy="576064"/>
          </a:xfrm>
          <a:prstGeom prst="roundRect">
            <a:avLst>
              <a:gd name="adj" fmla="val 1099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племенной продукции государствами-членами Таможенного союза и Единого экономического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19326" y="2630978"/>
            <a:ext cx="8424937" cy="717227"/>
          </a:xfrm>
          <a:prstGeom prst="roundRect">
            <a:avLst>
              <a:gd name="adj" fmla="val 15533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Унифицирует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требования, связанные с обращением племенных сельскохозяйственных животных по таможенной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перечня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показателей для заполнения форм племенных свидетельств (сертификатов, паспортов) на племенную продукцию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35836" y="3583552"/>
            <a:ext cx="8424935" cy="7200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Позволит скоординировать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научных учреждений государств-членов по объединению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референтных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популяций стран с целью использования единых моделей расчета геномной оценки племенной ценности животных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19326" y="4797152"/>
            <a:ext cx="8424935" cy="136815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наращиванию генетического потенциала животных в соответствии с международными системам оценки качества племенной продукции,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снижению зависимости от импортного племенного материала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позволит создать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эффективную племенную базу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государств-членов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наращивания объемов производства конкурентоспособной племенной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3739706" y="4311887"/>
            <a:ext cx="1656184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16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7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/>
          <p:cNvCxnSpPr/>
          <p:nvPr/>
        </p:nvCxnSpPr>
        <p:spPr>
          <a:xfrm>
            <a:off x="214313" y="6286500"/>
            <a:ext cx="8715375" cy="0"/>
          </a:xfrm>
          <a:prstGeom prst="line">
            <a:avLst/>
          </a:prstGeom>
          <a:ln w="25400" cmpd="tri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13575" y="1196752"/>
            <a:ext cx="4458425" cy="29207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Перечень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перспективных научно-исследовательских работ в сфере АПК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2020 года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Проект Перечня включает 14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тем научно-исследовательских работ, отвечающих следующим основным критериям: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актуальность,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импортозамещение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, практическое использование и новизна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14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860032" y="1196752"/>
            <a:ext cx="4032448" cy="29207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Порядок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проведения совместных научных исследований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государств-членов ЕАЭС в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АПК</a:t>
            </a:r>
            <a:endParaRPr lang="ru-RU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Порядок определяет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организацию, 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механизм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финансирования и взаимодействия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государств-членов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ЕАЭС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Комиссии при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разработке и реализации совместных научно-исследовательских работ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сфере агропромышленного комплекса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00422" y="4188321"/>
            <a:ext cx="8743156" cy="10050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Рекомендация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создании совместных научно-исследовательских структур и групп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государств-членов ЕАЭС,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осуществляющих исследования в сфере агропромышленного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комплекса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4972" y="5341589"/>
            <a:ext cx="8934056" cy="11484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совместной научно-исследовательской деятельности позволит:</a:t>
            </a:r>
          </a:p>
          <a:p>
            <a:r>
              <a:rPr lang="ru-RU" sz="1400" b="1" dirty="0">
                <a:solidFill>
                  <a:srgbClr val="C00000"/>
                </a:solidFill>
              </a:rPr>
              <a:t>-</a:t>
            </a:r>
            <a:r>
              <a:rPr lang="ru-RU" sz="13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исключить </a:t>
            </a:r>
            <a:r>
              <a:rPr lang="ru-RU" sz="1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дублирование </a:t>
            </a:r>
            <a:r>
              <a:rPr lang="ru-RU" sz="1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научных и технологических разработок </a:t>
            </a:r>
          </a:p>
          <a:p>
            <a:r>
              <a:rPr lang="ru-RU" sz="1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повысить </a:t>
            </a:r>
            <a:r>
              <a:rPr lang="ru-RU" sz="1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результативность использования научного потенциала </a:t>
            </a:r>
            <a:r>
              <a:rPr lang="ru-RU" sz="1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государств-членов ЕАЭС </a:t>
            </a:r>
          </a:p>
          <a:p>
            <a:r>
              <a:rPr lang="ru-RU" sz="1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создать </a:t>
            </a:r>
            <a:r>
              <a:rPr lang="ru-RU" sz="1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инновационного  изменения в </a:t>
            </a:r>
            <a:r>
              <a:rPr lang="ru-RU" sz="1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АПК</a:t>
            </a:r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23528" y="470454"/>
            <a:ext cx="8499104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СОВМЕСТНАЯ НАУЧНО-ИННОВАЦИОННАЯ ДЕЯТЕЛЬНОСТЬ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В СФЕРЕ АГРОПРОМЫШЛЕННОГО КОМПЛЕКСА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25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17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7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87743" y="331742"/>
            <a:ext cx="8136904" cy="8650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Государства-члены ЕАЭС будут осуществлять совместную научно-исследовательскую деятельность в сфере АПК  по следующим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тематикам:</a:t>
            </a:r>
          </a:p>
          <a:p>
            <a:pPr algn="ctr"/>
            <a:r>
              <a:rPr lang="ru-RU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(Рекомендация Коллегии ЕЭК от 8 июля 2015 г. № 14)</a:t>
            </a:r>
            <a:endParaRPr lang="ru-RU" sz="1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1725" y="1268760"/>
            <a:ext cx="4400275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1. Создание селекционного материала зерновых и зернобобовых культур на основе скрининга генетических ресурсов в целях получения высокопродуктивных сортов, адаптивных к абиотическим и биотическим факторам.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887829" y="1213210"/>
            <a:ext cx="4129389" cy="9916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300" dirty="0">
                <a:solidFill>
                  <a:schemeClr val="tx1"/>
                </a:solidFill>
              </a:rPr>
              <a:t>8. Разработка единой методологии оценки рисков в области ветеринарии, управления ими на основе мониторинга эпизоотической ситуации и факторов, влияющих на проникновение и распространение возбудителей болезней животных. 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887829" y="2217063"/>
            <a:ext cx="4129389" cy="10600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300" dirty="0">
                <a:solidFill>
                  <a:schemeClr val="tx1"/>
                </a:solidFill>
              </a:rPr>
              <a:t>9. Разработка организационно-экономических механизмов устойчивого развития агропромышленного комплекса и сельских территорий государств – членов </a:t>
            </a:r>
            <a:r>
              <a:rPr lang="ru-RU" sz="1300" dirty="0" smtClean="0">
                <a:solidFill>
                  <a:schemeClr val="tx1"/>
                </a:solidFill>
              </a:rPr>
              <a:t>ЕАЭС </a:t>
            </a:r>
            <a:r>
              <a:rPr lang="ru-RU" sz="1300" dirty="0">
                <a:solidFill>
                  <a:schemeClr val="tx1"/>
                </a:solidFill>
              </a:rPr>
              <a:t>в целях обеспечения продовольственной безопасности.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887829" y="4280320"/>
            <a:ext cx="4129389" cy="4320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11. Разработка механизмов развития общего аграрного рынка </a:t>
            </a:r>
            <a:r>
              <a:rPr lang="ru-RU" sz="1300" dirty="0" smtClean="0">
                <a:solidFill>
                  <a:schemeClr val="tx1"/>
                </a:solidFill>
              </a:rPr>
              <a:t>ЕАЭС.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887829" y="3313369"/>
            <a:ext cx="4129389" cy="9398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10. Разработка систем, стратегий и механизмов развития межгосударственной кооперации в агропромышленном комплексе </a:t>
            </a:r>
            <a:r>
              <a:rPr lang="ru-RU" sz="1300" dirty="0" smtClean="0">
                <a:solidFill>
                  <a:schemeClr val="tx1"/>
                </a:solidFill>
              </a:rPr>
              <a:t>государств-членов ЕАЭС.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71725" y="2267201"/>
            <a:ext cx="4401081" cy="540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2. Разработка и совершенствование технологий селекции и семеноводства кормовых культур.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2447" y="2858614"/>
            <a:ext cx="4420359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3. Разработка технологии получения и применения перспективных биологических средств защиты овощных культур от болезней и вредителей.</a:t>
            </a:r>
            <a:endParaRPr lang="ru-RU" sz="13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62035" y="3560919"/>
            <a:ext cx="4410771" cy="756009"/>
          </a:xfrm>
          <a:prstGeom prst="roundRect">
            <a:avLst>
              <a:gd name="adj" fmla="val 2504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4. Разработка единой системы оценки племенной ценности и методов геномной селекции племенных животных на основе биотехнологических подходов.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25" y="4356542"/>
            <a:ext cx="4401081" cy="540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5</a:t>
            </a:r>
            <a:r>
              <a:rPr lang="ru-RU" sz="1300" dirty="0">
                <a:solidFill>
                  <a:schemeClr val="tx1"/>
                </a:solidFill>
              </a:rPr>
              <a:t>. Разработка </a:t>
            </a:r>
            <a:r>
              <a:rPr lang="ru-RU" sz="1300" dirty="0" err="1">
                <a:solidFill>
                  <a:schemeClr val="tx1"/>
                </a:solidFill>
              </a:rPr>
              <a:t>полноцикловой</a:t>
            </a:r>
            <a:r>
              <a:rPr lang="ru-RU" sz="1300" dirty="0">
                <a:solidFill>
                  <a:schemeClr val="tx1"/>
                </a:solidFill>
              </a:rPr>
              <a:t> технологии выращивания товарного судака комбинированными методами.</a:t>
            </a:r>
            <a:endParaRPr lang="ru-RU" sz="13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68637" y="4960153"/>
            <a:ext cx="4404170" cy="8578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6. Разработка мультиплексных диагностических систем, средств профилактики и повышения резистентности организма сельскохозяйственных и промысловых животных к инфекционным заболеваниям.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868551" y="4733781"/>
            <a:ext cx="4148667" cy="6784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12. Разработка </a:t>
            </a:r>
            <a:r>
              <a:rPr lang="ru-RU" sz="1300" dirty="0" err="1">
                <a:solidFill>
                  <a:schemeClr val="tx1"/>
                </a:solidFill>
              </a:rPr>
              <a:t>ресурсо</a:t>
            </a:r>
            <a:r>
              <a:rPr lang="ru-RU" sz="1300" dirty="0">
                <a:solidFill>
                  <a:schemeClr val="tx1"/>
                </a:solidFill>
              </a:rPr>
              <a:t>- и энергосберегающих технологий и технических средств для глубокой переработки зерновых и овощных культур.</a:t>
            </a:r>
            <a:endParaRPr lang="ru-RU" sz="13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868551" y="5440587"/>
            <a:ext cx="4159034" cy="5944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13. Разработка перспективных </a:t>
            </a:r>
            <a:r>
              <a:rPr lang="ru-RU" sz="1300" dirty="0" err="1">
                <a:solidFill>
                  <a:schemeClr val="tx1"/>
                </a:solidFill>
              </a:rPr>
              <a:t>малозатратных</a:t>
            </a:r>
            <a:r>
              <a:rPr lang="ru-RU" sz="1300" dirty="0">
                <a:solidFill>
                  <a:schemeClr val="tx1"/>
                </a:solidFill>
              </a:rPr>
              <a:t> технологий и системы машин для производства и переработки молока.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868552" y="6062240"/>
            <a:ext cx="4159034" cy="7003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14. Разработка моделей формирования межгосударственных кластеров в целях развития общего аграрного рынка </a:t>
            </a:r>
            <a:r>
              <a:rPr lang="ru-RU" sz="1300" dirty="0" smtClean="0">
                <a:solidFill>
                  <a:schemeClr val="tx1"/>
                </a:solidFill>
              </a:rPr>
              <a:t>ЕАЭС. 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95035" y="5869883"/>
            <a:ext cx="4377772" cy="9434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tx1"/>
                </a:solidFill>
              </a:rPr>
              <a:t>7. Разработка комплексных препаратов на основе биологически активных веществ для терапии и профилактики болезней высокопродуктивных животных и птиц, связанных с нарушением обмена веществ.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V="1">
            <a:off x="404001" y="269700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-1185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18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38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49558" y="6266587"/>
            <a:ext cx="8272648" cy="392771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lnSpc>
                <a:spcPts val="11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ащита интересов производителей стран ЕАЭС на внутреннем и внешнем рынках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05441" y="640764"/>
            <a:ext cx="4144014" cy="239014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800100">
              <a:lnSpc>
                <a:spcPct val="120000"/>
              </a:lnSpc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800100">
              <a:lnSpc>
                <a:spcPct val="120000"/>
              </a:lnSpc>
              <a:spcAft>
                <a:spcPts val="0"/>
              </a:spcAft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Евразийском экономическом союзе </a:t>
            </a:r>
          </a:p>
          <a:p>
            <a:pPr algn="ctr" defTabSz="800100">
              <a:lnSpc>
                <a:spcPct val="120000"/>
              </a:lnSpc>
              <a:spcAft>
                <a:spcPts val="0"/>
              </a:spcAft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мая 2014 г.</a:t>
            </a:r>
          </a:p>
          <a:p>
            <a:pPr algn="ctr" defTabSz="800100">
              <a:lnSpc>
                <a:spcPct val="120000"/>
              </a:lnSpc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(раздел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XXV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«Агропромышленный комплекс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Приложение № 29 «Протокол о мерах государственной поддержки сельского хозяйства»)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414616" y="548680"/>
            <a:ext cx="4621880" cy="877163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800100">
              <a:spcAft>
                <a:spcPts val="0"/>
              </a:spcAft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согласованной агропромышленной политики государств-членов ТС и ЕЭП от 29 мая 2013 г.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414616" y="1629365"/>
            <a:ext cx="4621879" cy="1138773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800100">
              <a:spcAft>
                <a:spcPts val="0"/>
              </a:spcAft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реализации Концепции согласованной агропромышленной политики государств-членов ТС и ЕЭП от 21 ноября 2014 г.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313879" y="3029748"/>
            <a:ext cx="2201471" cy="25768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49558" y="5834539"/>
            <a:ext cx="8272648" cy="392771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lnSpc>
                <a:spcPts val="11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нификация требований, связанных с обращением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сельхозпродукции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продовольствия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49558" y="3284913"/>
            <a:ext cx="8272648" cy="1182375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800100">
              <a:lnSpc>
                <a:spcPts val="1700"/>
              </a:lnSpc>
              <a:spcAft>
                <a:spcPts val="0"/>
              </a:spcAft>
            </a:pP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согласованной агропромышленной политики</a:t>
            </a:r>
          </a:p>
          <a:p>
            <a:pPr algn="ctr" defTabSz="800100">
              <a:lnSpc>
                <a:spcPts val="1700"/>
              </a:lnSpc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эффективная реализация ресурсного потенциала стран ЕАЭС для оптимизации объемов производства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конкурентоспособной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сельскохозяйственной продукции и продовольствия, удовлетворения потребностей общего аграрного рынка, </a:t>
            </a:r>
          </a:p>
          <a:p>
            <a:pPr algn="ctr" defTabSz="800100">
              <a:lnSpc>
                <a:spcPts val="1700"/>
              </a:lnSpc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наращивания экспорта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49558" y="4934141"/>
            <a:ext cx="8272648" cy="357065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lnSpc>
                <a:spcPts val="11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балансированное развитие производства и рынков сельхозпродукции и продовольствия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49558" y="5363214"/>
            <a:ext cx="8272648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>
              <a:lnSpc>
                <a:spcPts val="11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беспечение справедливой конкуренции между субъектами Сторон, в том числе равных условий доступа на общий аграрный рынок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02268" y="4462865"/>
            <a:ext cx="3167225" cy="353944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800100">
              <a:spcAft>
                <a:spcPts val="0"/>
              </a:spcAft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3787046" y="4802325"/>
            <a:ext cx="1597671" cy="12884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82310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Прямая соединительная линия 25"/>
          <p:cNvCxnSpPr/>
          <p:nvPr/>
        </p:nvCxnSpPr>
        <p:spPr>
          <a:xfrm flipV="1">
            <a:off x="340630" y="453776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56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708844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400585" y="1224829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5"/>
          <p:cNvSpPr txBox="1">
            <a:spLocks noChangeArrowheads="1"/>
          </p:cNvSpPr>
          <p:nvPr/>
        </p:nvSpPr>
        <p:spPr bwMode="auto">
          <a:xfrm>
            <a:off x="533930" y="2127135"/>
            <a:ext cx="8305804" cy="461665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1pPr>
            <a:lvl2pPr marL="742950" indent="-285750"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2pPr>
            <a:lvl3pPr marL="1143000" indent="-228600"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3pPr>
            <a:lvl4pPr marL="1600200" indent="-228600"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4pPr>
            <a:lvl5pPr marL="2057400" indent="-228600"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5pPr>
            <a:lvl6pPr marL="2514600" indent="-228600" algn="ctr" defTabSz="457200" rtl="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6pPr>
            <a:lvl7pPr marL="2971800" indent="-228600" algn="ctr" defTabSz="457200" rtl="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7pPr>
            <a:lvl8pPr marL="3429000" indent="-228600" algn="ctr" defTabSz="457200" rtl="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8pPr>
            <a:lvl9pPr marL="3886200" indent="-228600" algn="ctr" defTabSz="457200" rtl="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9pPr>
          </a:lstStyle>
          <a:p>
            <a:r>
              <a:rPr kumimoji="0" lang="ru-RU" altLang="ru-RU" b="1" dirty="0" smtClean="0"/>
              <a:t>Благодарю за внимание!</a:t>
            </a:r>
            <a:endParaRPr kumimoji="0" lang="ru-RU" altLang="ru-RU" b="1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46075" y="6021388"/>
            <a:ext cx="497945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tabLst>
                <a:tab pos="3589338" algn="l"/>
              </a:tabLst>
              <a:defRPr/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hlinkClick r:id="rId3"/>
              </a:rPr>
              <a:t>http://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www.eurasiancommission.org</a:t>
            </a:r>
            <a:endParaRPr lang="ru-RU" sz="20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>
              <a:defRPr/>
            </a:pPr>
            <a:endParaRPr lang="ru-RU" sz="16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>
              <a:defRPr/>
            </a:pPr>
            <a:endParaRPr lang="ru-RU" sz="16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19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0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54460" y="1679206"/>
            <a:ext cx="4925652" cy="47525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в АПК</a:t>
            </a:r>
            <a:endParaRPr lang="ru-RU" sz="1600" b="1" spc="-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4459" y="2276873"/>
            <a:ext cx="4925653" cy="50431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300"/>
              </a:lnSpc>
            </a:pPr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</a:t>
            </a:r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сельского </a:t>
            </a:r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</a:t>
            </a:r>
            <a:endParaRPr lang="ru-RU" sz="1600" b="1" spc="-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3568" y="3542472"/>
            <a:ext cx="4896544" cy="54483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 </a:t>
            </a:r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в сфере производства </a:t>
            </a:r>
          </a:p>
          <a:p>
            <a:pPr algn="ctr"/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обращения </a:t>
            </a:r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5198" y="4202730"/>
            <a:ext cx="4894915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100"/>
              </a:lnSpc>
            </a:pPr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экспорта </a:t>
            </a:r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сельскохозяйственной </a:t>
            </a:r>
          </a:p>
          <a:p>
            <a:pPr algn="ctr">
              <a:lnSpc>
                <a:spcPts val="1100"/>
              </a:lnSpc>
            </a:pPr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 </a:t>
            </a:r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продовольствия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3568" y="4888218"/>
            <a:ext cx="4896544" cy="47525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100"/>
              </a:lnSpc>
            </a:pPr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Научное  </a:t>
            </a:r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инновационное  </a:t>
            </a:r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АПК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5198" y="5495630"/>
            <a:ext cx="4894915" cy="47525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100"/>
              </a:lnSpc>
            </a:pPr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Интегрированное информационное </a:t>
            </a:r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АПК</a:t>
            </a:r>
          </a:p>
        </p:txBody>
      </p:sp>
      <p:sp>
        <p:nvSpPr>
          <p:cNvPr id="48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39552" y="620688"/>
            <a:ext cx="8272648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defTabSz="800100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реализации согласованной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агропромышленной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в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ЕАЭС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4460" y="2928584"/>
            <a:ext cx="4925653" cy="50041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300"/>
              </a:lnSpc>
            </a:pPr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</a:t>
            </a:r>
            <a:r>
              <a:rPr lang="ru-RU" sz="16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аграрного рынка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67959" y="2154460"/>
            <a:ext cx="3016064" cy="22106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консультаций </a:t>
            </a:r>
          </a:p>
          <a:p>
            <a:pPr algn="ctr"/>
            <a:r>
              <a:rPr lang="ru-RU" sz="16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u="sng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чувствительным сельскохозяйственным товарам </a:t>
            </a:r>
            <a:endParaRPr lang="ru-RU" sz="1600" b="1" u="sng" spc="-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>
            <a:stCxn id="37" idx="1"/>
          </p:cNvCxnSpPr>
          <p:nvPr/>
        </p:nvCxnSpPr>
        <p:spPr>
          <a:xfrm flipH="1" flipV="1">
            <a:off x="395536" y="943853"/>
            <a:ext cx="1440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5536" y="943853"/>
            <a:ext cx="0" cy="4645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5536" y="5589240"/>
            <a:ext cx="258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96702" y="5100497"/>
            <a:ext cx="258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01544" y="4463782"/>
            <a:ext cx="258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95537" y="3814887"/>
            <a:ext cx="258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92998" y="3165163"/>
            <a:ext cx="258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89323" y="2529031"/>
            <a:ext cx="258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92998" y="1916832"/>
            <a:ext cx="258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37" idx="3"/>
          </p:cNvCxnSpPr>
          <p:nvPr/>
        </p:nvCxnSpPr>
        <p:spPr>
          <a:xfrm flipV="1">
            <a:off x="8812200" y="943853"/>
            <a:ext cx="970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909208" y="943853"/>
            <a:ext cx="0" cy="2314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909208" y="943854"/>
            <a:ext cx="0" cy="2314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812200" y="3258061"/>
            <a:ext cx="97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340630" y="453776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82310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7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195430" y="3716289"/>
            <a:ext cx="8246120" cy="8127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Государства-члены ЕАЭС рассчитывают совместные прогнозы спроса и предложения, руководствуясь Методологией расчета совместных прогнозов спроса и предложения, и направляют в Комиссию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(Рекомендация 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Коллегии </a:t>
            </a: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Комиссии от 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декабря 2014 г. №22 </a:t>
            </a: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4606" y="1371253"/>
            <a:ext cx="8935414" cy="16285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Прогнозы спроса и предложения рассчитываются по следующему перечню сельскохозяйственной продукции и продовольствия </a:t>
            </a: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(Рекомендация Коллегии Комиссии от 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января 2014 г. №1 )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зерно                                   молоко и молокопродукты                     </a:t>
            </a:r>
            <a:endParaRPr lang="ru-RU" sz="13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мясо и мясопродукты        сахар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говядина                             масла растительные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свинина                               картофель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баранина                             яйца и яйцепродукты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мясо птицы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5162940" y="4529037"/>
            <a:ext cx="2600734" cy="4349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19261" y="4963988"/>
            <a:ext cx="7886080" cy="9104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Евразийская экономическая комиссия формирует сводные прогнозы развития </a:t>
            </a: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АПК по ЕАЭС в </a:t>
            </a:r>
            <a:r>
              <a:rPr lang="ru-RU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целом, а также спроса и предложения на основании соответствующей методологии расчета 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(Распоряжение Коллегии Комиссии от 3 марта 2015 г. № 15</a:t>
            </a: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109252" y="2319422"/>
            <a:ext cx="4788024" cy="13968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Формирование совместных прогнозов развития </a:t>
            </a:r>
            <a:r>
              <a:rPr lang="ru-RU" sz="12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АПК по перечню </a:t>
            </a:r>
            <a:r>
              <a:rPr lang="ru-RU" sz="12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индикативных </a:t>
            </a:r>
            <a:r>
              <a:rPr lang="ru-RU" sz="12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показателей</a:t>
            </a:r>
            <a:br>
              <a:rPr lang="ru-RU" sz="12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Совета 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Комиссии от 4</a:t>
            </a: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февраля 2015 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№ </a:t>
            </a:r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2):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численность </a:t>
            </a:r>
            <a:r>
              <a:rPr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занятых в сельском хозяйстве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посевные площади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поголовье скота и птицы</a:t>
            </a:r>
          </a:p>
          <a:p>
            <a:r>
              <a:rPr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экспорт/импорт, взаимная торговля и др.</a:t>
            </a:r>
            <a:endParaRPr lang="ru-R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899592" y="2816453"/>
            <a:ext cx="2600734" cy="3667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51225" y="536366"/>
            <a:ext cx="8272648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ФОРМИРОВАНИЕ ЕДИНОЙ СИСТЕМЫ 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ПРОГНОЗИРОВАНИЯ НА ТЕРРИТОРИИ ЕАЭС </a:t>
            </a:r>
            <a:endParaRPr lang="ru-RU" sz="18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40630" y="453776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82310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750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07504" y="1762614"/>
            <a:ext cx="9001000" cy="4978754"/>
            <a:chOff x="-298090" y="-787256"/>
            <a:chExt cx="9886985" cy="7138258"/>
          </a:xfrm>
        </p:grpSpPr>
        <p:graphicFrame>
          <p:nvGraphicFramePr>
            <p:cNvPr id="20" name="Диаграмма 19"/>
            <p:cNvGraphicFramePr/>
            <p:nvPr>
              <p:extLst>
                <p:ext uri="{D42A27DB-BD31-4B8C-83A1-F6EECF244321}">
                  <p14:modId xmlns:p14="http://schemas.microsoft.com/office/powerpoint/2010/main" val="2505220754"/>
                </p:ext>
              </p:extLst>
            </p:nvPr>
          </p:nvGraphicFramePr>
          <p:xfrm>
            <a:off x="-298090" y="-787256"/>
            <a:ext cx="4870090" cy="342158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5" name="Диаграмма 2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90746839"/>
                </p:ext>
              </p:extLst>
            </p:nvPr>
          </p:nvGraphicFramePr>
          <p:xfrm>
            <a:off x="4718805" y="-787256"/>
            <a:ext cx="4870090" cy="3421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6" name="Диаграмма 2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81162724"/>
                </p:ext>
              </p:extLst>
            </p:nvPr>
          </p:nvGraphicFramePr>
          <p:xfrm>
            <a:off x="-273243" y="2929421"/>
            <a:ext cx="4870090" cy="3421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7" name="Диаграмма 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84412892"/>
                </p:ext>
              </p:extLst>
            </p:nvPr>
          </p:nvGraphicFramePr>
          <p:xfrm>
            <a:off x="4718805" y="2929422"/>
            <a:ext cx="4870090" cy="3421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31" name="Скругленный прямоугольник 30"/>
          <p:cNvSpPr/>
          <p:nvPr/>
        </p:nvSpPr>
        <p:spPr>
          <a:xfrm>
            <a:off x="1763688" y="1628800"/>
            <a:ext cx="1656184" cy="2013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4">
                    <a:lumMod val="75000"/>
                  </a:schemeClr>
                </a:solidFill>
              </a:rPr>
              <a:t>зерно, млн. тонн</a:t>
            </a:r>
            <a:endParaRPr lang="ru-RU" sz="1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798611" y="1659281"/>
            <a:ext cx="1941741" cy="3802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4">
                    <a:lumMod val="75000"/>
                  </a:schemeClr>
                </a:solidFill>
              </a:rPr>
              <a:t>мясо и мясопродукты, млн. тонн</a:t>
            </a:r>
            <a:endParaRPr lang="ru-RU" sz="1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84447007"/>
              </p:ext>
            </p:extLst>
          </p:nvPr>
        </p:nvGraphicFramePr>
        <p:xfrm>
          <a:off x="473510" y="960795"/>
          <a:ext cx="8346962" cy="884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3" name="Скругленный прямоугольник 32"/>
          <p:cNvSpPr/>
          <p:nvPr/>
        </p:nvSpPr>
        <p:spPr>
          <a:xfrm>
            <a:off x="1392190" y="4365771"/>
            <a:ext cx="2059410" cy="2659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4">
                    <a:lumMod val="75000"/>
                  </a:schemeClr>
                </a:solidFill>
              </a:rPr>
              <a:t>молоко и молокопродукты, млн. тонн</a:t>
            </a:r>
            <a:endParaRPr lang="ru-RU" sz="11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144230" y="4430409"/>
            <a:ext cx="1368172" cy="2013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accent4">
                    <a:lumMod val="75000"/>
                  </a:schemeClr>
                </a:solidFill>
              </a:rPr>
              <a:t>сахар, млн. тонн</a:t>
            </a:r>
            <a:endParaRPr lang="ru-RU" sz="1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82310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0630" y="478413"/>
            <a:ext cx="8479842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ФОРМИРОВАНИЕ СВОДНЫХ ПРОГНОЗОВ СПРОСА И ПРЕДЛОЖЕНИЯ ПРОДОВОЛЬСТВИЯ</a:t>
            </a:r>
            <a:endParaRPr lang="ru-RU" sz="18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340630" y="453776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461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44017" y="1922431"/>
            <a:ext cx="43559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</a:t>
            </a:r>
            <a:r>
              <a:rPr lang="ru-RU" sz="1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 </a:t>
            </a:r>
            <a:r>
              <a:rPr lang="ru-RU" sz="10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С/х продукция (средние отпускные цены производителей)</a:t>
            </a:r>
            <a:endParaRPr lang="ru-RU" sz="10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90026" y="1922431"/>
            <a:ext cx="411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II. </a:t>
            </a:r>
            <a:r>
              <a:rPr lang="ru-RU" sz="10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Продукция перерабатывающей промышленности</a:t>
            </a:r>
          </a:p>
          <a:p>
            <a:pPr algn="ctr"/>
            <a:r>
              <a:rPr lang="ru-RU" sz="10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(средние отпускные цены) </a:t>
            </a:r>
            <a:endParaRPr lang="ru-RU" sz="10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4017" y="1150703"/>
            <a:ext cx="8892479" cy="7480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Подпункт 5 пункта 7 статьи 95 Договора о Евразийском экономическом союзе: </a:t>
            </a:r>
            <a:b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реализации согласованной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агропромышленной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политики Комиссия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осуществляет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ценовой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и анализ конкурентоспособности производимой продукции по 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согласованной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государствами-членами 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номенклатуре</a:t>
            </a: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340630" y="426617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40630" y="468944"/>
            <a:ext cx="8499104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>
                <a:solidFill>
                  <a:srgbClr val="002060"/>
                </a:solidFill>
              </a:rPr>
              <a:t>НОМЕНКЛАТУРА С/Х ПРОДУКЦИИ </a:t>
            </a:r>
            <a:r>
              <a:rPr lang="ru-RU" sz="1800" b="1" dirty="0" smtClean="0">
                <a:solidFill>
                  <a:srgbClr val="002060"/>
                </a:solidFill>
              </a:rPr>
              <a:t>ДЛЯ ЦЕНОВОГО </a:t>
            </a:r>
            <a:r>
              <a:rPr lang="ru-RU" sz="1800" b="1" dirty="0">
                <a:solidFill>
                  <a:srgbClr val="002060"/>
                </a:solidFill>
              </a:rPr>
              <a:t>МОНИТОРИНГА И </a:t>
            </a:r>
            <a:r>
              <a:rPr lang="ru-RU" sz="1800" b="1" dirty="0" smtClean="0">
                <a:solidFill>
                  <a:srgbClr val="002060"/>
                </a:solidFill>
              </a:rPr>
              <a:t>АНАЛИЗ КОНКУРЕНТОСПОСОБНОСТИ </a:t>
            </a:r>
            <a:endParaRPr lang="ru-RU" sz="1800" dirty="0"/>
          </a:p>
        </p:txBody>
      </p:sp>
      <p:sp>
        <p:nvSpPr>
          <p:cNvPr id="16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876256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5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355378" y="2265311"/>
            <a:ext cx="2632446" cy="4500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000" dirty="0" smtClean="0"/>
              <a:t>1</a:t>
            </a:r>
            <a:r>
              <a:rPr lang="ru-RU" sz="1000" dirty="0"/>
              <a:t>. Зерновые и зернобобовые культуры:</a:t>
            </a:r>
          </a:p>
          <a:p>
            <a:pPr marL="0" indent="0">
              <a:buNone/>
            </a:pPr>
            <a:r>
              <a:rPr lang="ru-RU" sz="1000" dirty="0"/>
              <a:t>    пшеница	</a:t>
            </a:r>
          </a:p>
          <a:p>
            <a:pPr marL="0" indent="0">
              <a:buNone/>
            </a:pPr>
            <a:r>
              <a:rPr lang="ru-RU" sz="1000" dirty="0"/>
              <a:t>    рожь</a:t>
            </a:r>
          </a:p>
          <a:p>
            <a:pPr marL="0" indent="0">
              <a:buNone/>
            </a:pPr>
            <a:r>
              <a:rPr lang="ru-RU" sz="1000" dirty="0"/>
              <a:t>    ячмень		</a:t>
            </a:r>
          </a:p>
          <a:p>
            <a:pPr marL="0" indent="0">
              <a:buNone/>
            </a:pPr>
            <a:r>
              <a:rPr lang="ru-RU" sz="1000" dirty="0"/>
              <a:t>    овес</a:t>
            </a:r>
          </a:p>
          <a:p>
            <a:pPr marL="0" indent="0">
              <a:buNone/>
            </a:pPr>
            <a:r>
              <a:rPr lang="ru-RU" sz="1000" dirty="0"/>
              <a:t>    кукуруза на зерно	</a:t>
            </a:r>
          </a:p>
          <a:p>
            <a:pPr marL="0" indent="0">
              <a:buNone/>
            </a:pPr>
            <a:r>
              <a:rPr lang="ru-RU" sz="1000" dirty="0"/>
              <a:t>    зернобобовые культуры</a:t>
            </a:r>
          </a:p>
          <a:p>
            <a:pPr marL="0" indent="0">
              <a:buNone/>
            </a:pPr>
            <a:r>
              <a:rPr lang="ru-RU" sz="1000" dirty="0"/>
              <a:t>2. Технические культуры: </a:t>
            </a:r>
          </a:p>
          <a:p>
            <a:pPr marL="0" indent="0">
              <a:buNone/>
            </a:pPr>
            <a:r>
              <a:rPr lang="ru-RU" sz="1000" dirty="0"/>
              <a:t>    семена подсолнечника</a:t>
            </a:r>
          </a:p>
          <a:p>
            <a:pPr marL="0" indent="0">
              <a:buNone/>
            </a:pPr>
            <a:r>
              <a:rPr lang="ru-RU" sz="1000" dirty="0"/>
              <a:t>    сахарная </a:t>
            </a:r>
            <a:r>
              <a:rPr lang="ru-RU" sz="1000" dirty="0" smtClean="0"/>
              <a:t>свекла</a:t>
            </a:r>
          </a:p>
          <a:p>
            <a:pPr marL="0" indent="0">
              <a:buNone/>
            </a:pPr>
            <a:r>
              <a:rPr lang="ru-RU" sz="1000" dirty="0"/>
              <a:t>3. Картофель и овощебахчевые культуры:</a:t>
            </a:r>
          </a:p>
          <a:p>
            <a:pPr marL="0" indent="0">
              <a:buNone/>
            </a:pPr>
            <a:r>
              <a:rPr lang="ru-RU" sz="1000" dirty="0"/>
              <a:t>    картофель</a:t>
            </a:r>
          </a:p>
          <a:p>
            <a:pPr marL="0" indent="0">
              <a:buNone/>
            </a:pPr>
            <a:r>
              <a:rPr lang="ru-RU" sz="1000" dirty="0"/>
              <a:t>    капуста белокочанная</a:t>
            </a:r>
          </a:p>
          <a:p>
            <a:pPr marL="0" indent="0">
              <a:buNone/>
            </a:pPr>
            <a:r>
              <a:rPr lang="ru-RU" sz="1000" dirty="0"/>
              <a:t>    лук репчатый</a:t>
            </a:r>
          </a:p>
          <a:p>
            <a:pPr marL="0" indent="0">
              <a:buNone/>
            </a:pPr>
            <a:r>
              <a:rPr lang="ru-RU" sz="1000" dirty="0"/>
              <a:t>    морковь столовая</a:t>
            </a:r>
          </a:p>
          <a:p>
            <a:pPr marL="0" indent="0">
              <a:buNone/>
            </a:pPr>
            <a:r>
              <a:rPr lang="ru-RU" sz="1000" dirty="0"/>
              <a:t>    свекла столовая</a:t>
            </a:r>
          </a:p>
          <a:p>
            <a:pPr marL="0" indent="0">
              <a:buNone/>
            </a:pPr>
            <a:r>
              <a:rPr lang="ru-RU" sz="1000" dirty="0"/>
              <a:t>    культуры </a:t>
            </a:r>
            <a:r>
              <a:rPr lang="ru-RU" sz="1000" dirty="0" smtClean="0"/>
              <a:t>бахчевые</a:t>
            </a:r>
          </a:p>
          <a:p>
            <a:pPr marL="0" indent="0">
              <a:buNone/>
            </a:pPr>
            <a:r>
              <a:rPr lang="ru-RU" sz="1000" dirty="0" smtClean="0"/>
              <a:t>4. </a:t>
            </a:r>
            <a:r>
              <a:rPr lang="ru-RU" sz="1000" dirty="0"/>
              <a:t>Плоды и ягоды:</a:t>
            </a:r>
          </a:p>
          <a:p>
            <a:pPr marL="0" indent="0">
              <a:buNone/>
            </a:pPr>
            <a:r>
              <a:rPr lang="ru-RU" sz="1000" dirty="0"/>
              <a:t>    плоды семечковых культур</a:t>
            </a:r>
          </a:p>
          <a:p>
            <a:pPr marL="0" indent="0">
              <a:buNone/>
            </a:pPr>
            <a:r>
              <a:rPr lang="ru-RU" sz="1000" dirty="0"/>
              <a:t>    плоды косточковых культур</a:t>
            </a:r>
          </a:p>
          <a:p>
            <a:pPr marL="0" indent="0">
              <a:buNone/>
            </a:pPr>
            <a:r>
              <a:rPr lang="ru-RU" sz="1000" dirty="0"/>
              <a:t>    плоды ягодных </a:t>
            </a:r>
            <a:r>
              <a:rPr lang="ru-RU" sz="1000" dirty="0" smtClean="0"/>
              <a:t>культур</a:t>
            </a:r>
          </a:p>
          <a:p>
            <a:pPr marL="0" indent="0">
              <a:buNone/>
            </a:pPr>
            <a:r>
              <a:rPr lang="ru-RU" sz="1000" dirty="0"/>
              <a:t>5. Виноград</a:t>
            </a:r>
          </a:p>
        </p:txBody>
      </p:sp>
      <p:sp>
        <p:nvSpPr>
          <p:cNvPr id="17" name="Объект 6"/>
          <p:cNvSpPr txBox="1">
            <a:spLocks/>
          </p:cNvSpPr>
          <p:nvPr/>
        </p:nvSpPr>
        <p:spPr>
          <a:xfrm>
            <a:off x="2987824" y="2316017"/>
            <a:ext cx="1660376" cy="4500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kumimoji="0" lang="ru-RU" sz="1000" dirty="0"/>
              <a:t>6. Скот и птица: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kumimoji="0" lang="ru-RU" sz="1000" dirty="0"/>
              <a:t>    крупный рогатый скот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kumimoji="0" lang="ru-RU" sz="1000" dirty="0"/>
              <a:t>    свиньи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kumimoji="0" lang="ru-RU" sz="1000" dirty="0"/>
              <a:t>    овцы и козы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kumimoji="0" lang="ru-RU" sz="1000" dirty="0"/>
              <a:t>    птица	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kumimoji="0" lang="ru-RU" sz="1000" dirty="0" smtClean="0"/>
              <a:t>7.</a:t>
            </a:r>
            <a:r>
              <a:rPr lang="ru-RU" sz="1000" dirty="0"/>
              <a:t> </a:t>
            </a:r>
            <a:r>
              <a:rPr lang="ru-RU" sz="1000" dirty="0" smtClean="0"/>
              <a:t>Молоко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kumimoji="0" lang="ru-RU" sz="1000" dirty="0" smtClean="0"/>
              <a:t>8.Яйца</a:t>
            </a:r>
            <a:endParaRPr kumimoji="0" lang="ru-RU" sz="1000" dirty="0"/>
          </a:p>
        </p:txBody>
      </p:sp>
      <p:sp>
        <p:nvSpPr>
          <p:cNvPr id="18" name="Объект 6"/>
          <p:cNvSpPr>
            <a:spLocks noGrp="1"/>
          </p:cNvSpPr>
          <p:nvPr>
            <p:ph sz="half" idx="1"/>
          </p:nvPr>
        </p:nvSpPr>
        <p:spPr>
          <a:xfrm>
            <a:off x="5010554" y="2336603"/>
            <a:ext cx="2632446" cy="4500708"/>
          </a:xfrm>
        </p:spPr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sz="1000" dirty="0" smtClean="0"/>
              <a:t>Говядина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Свинина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Баранина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Мясо птицы</a:t>
            </a:r>
          </a:p>
          <a:p>
            <a:pPr marL="228600" indent="-228600">
              <a:buAutoNum type="arabicPeriod"/>
            </a:pPr>
            <a:r>
              <a:rPr lang="ru-RU" sz="1000" dirty="0"/>
              <a:t>Молоко свежее (2,5-3,2% жирности</a:t>
            </a:r>
            <a:r>
              <a:rPr lang="ru-RU" sz="1000" dirty="0" smtClean="0"/>
              <a:t>)</a:t>
            </a:r>
          </a:p>
          <a:p>
            <a:pPr marL="228600" indent="-228600">
              <a:buAutoNum type="arabicPeriod"/>
            </a:pPr>
            <a:r>
              <a:rPr lang="ru-RU" sz="1000" dirty="0"/>
              <a:t>Масло </a:t>
            </a:r>
            <a:r>
              <a:rPr lang="ru-RU" sz="1000" dirty="0" smtClean="0"/>
              <a:t>сливочное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Сыры</a:t>
            </a:r>
          </a:p>
          <a:p>
            <a:pPr marL="228600" indent="-228600">
              <a:buAutoNum type="arabicPeriod"/>
            </a:pPr>
            <a:r>
              <a:rPr lang="ru-RU" sz="1000" dirty="0"/>
              <a:t>Масло </a:t>
            </a:r>
            <a:r>
              <a:rPr lang="ru-RU" sz="1000" dirty="0" smtClean="0"/>
              <a:t>подсолнечное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Сахар-песок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Мука пшеничная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Макаронные изделия</a:t>
            </a:r>
          </a:p>
          <a:p>
            <a:pPr marL="228600" indent="-228600">
              <a:buAutoNum type="arabicPeriod"/>
            </a:pPr>
            <a:r>
              <a:rPr lang="ru-RU" sz="1000" dirty="0" smtClean="0"/>
              <a:t>Рис обрушенный</a:t>
            </a:r>
          </a:p>
          <a:p>
            <a:pPr marL="228600" indent="-228600">
              <a:buAutoNum type="arabicPeriod"/>
            </a:pPr>
            <a:r>
              <a:rPr lang="ru-RU" sz="1000" dirty="0"/>
              <a:t>Рыба свежая и замороженная </a:t>
            </a:r>
            <a:endParaRPr lang="ru-RU" sz="1000" dirty="0" smtClean="0"/>
          </a:p>
          <a:p>
            <a:pPr marL="228600" indent="-228600">
              <a:buAutoNum type="arabicPeriod"/>
            </a:pPr>
            <a:r>
              <a:rPr lang="ru-RU" sz="1000" dirty="0" err="1" smtClean="0"/>
              <a:t>Хлопковолокно</a:t>
            </a:r>
            <a:endParaRPr lang="ru-RU" sz="1000" dirty="0" smtClean="0"/>
          </a:p>
          <a:p>
            <a:pPr marL="228600" indent="-228600">
              <a:buAutoNum type="arabicPeriod"/>
            </a:pPr>
            <a:r>
              <a:rPr lang="ru-RU" sz="1000" dirty="0" smtClean="0"/>
              <a:t>Льноволокно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11706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90669" y="2564904"/>
            <a:ext cx="4061326" cy="231552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ru-RU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по разрешенному </a:t>
            </a:r>
          </a:p>
          <a:p>
            <a:pPr algn="ctr"/>
            <a:r>
              <a:rPr lang="ru-RU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уровню государственной поддержки, искажающей торговлю:</a:t>
            </a:r>
          </a:p>
          <a:p>
            <a:pPr algn="ctr"/>
            <a:endParaRPr lang="ru-RU" b="1" spc="-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600" b="1" i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Республики Беларусь – 10%</a:t>
            </a:r>
          </a:p>
          <a:p>
            <a:pPr marL="285750" indent="-285750" algn="ctr">
              <a:buFontTx/>
              <a:buChar char="-"/>
            </a:pPr>
            <a:r>
              <a:rPr lang="ru-RU" sz="1600" b="1" i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Республики Армения, Республики Казахстан и Российской Федерации – обязательства в рамках ВТО</a:t>
            </a:r>
            <a:endParaRPr lang="ru-RU" sz="1600" b="1" i="1" spc="-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8604448" y="6451600"/>
            <a:ext cx="47605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6</a:t>
            </a:r>
          </a:p>
        </p:txBody>
      </p:sp>
      <p:sp>
        <p:nvSpPr>
          <p:cNvPr id="3" name="Выгнутая вниз стрелка 2"/>
          <p:cNvSpPr/>
          <p:nvPr/>
        </p:nvSpPr>
        <p:spPr>
          <a:xfrm rot="4256334">
            <a:off x="-228259" y="2644374"/>
            <a:ext cx="1727507" cy="977461"/>
          </a:xfrm>
          <a:prstGeom prst="curvedUpArrow">
            <a:avLst>
              <a:gd name="adj1" fmla="val 25000"/>
              <a:gd name="adj2" fmla="val 50000"/>
              <a:gd name="adj3" fmla="val 4463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9960" y="5239360"/>
            <a:ext cx="5112568" cy="9194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ru-RU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Сторонами разрабатывается </a:t>
            </a:r>
            <a:r>
              <a:rPr lang="ru-RU" b="1" u="sng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методология </a:t>
            </a:r>
            <a:r>
              <a:rPr lang="ru-RU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разрешенного уровня мер государственной поддержки, искажающих торговлю</a:t>
            </a:r>
            <a:endParaRPr lang="ru-RU" sz="1600" b="1" i="1" spc="-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334860" y="4906830"/>
            <a:ext cx="923087" cy="2863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2623" y="6399762"/>
            <a:ext cx="5184576" cy="3064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ru-RU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обязательства государств-членов ЕАЭС </a:t>
            </a:r>
            <a:endParaRPr lang="ru-RU" sz="1600" b="1" i="1" spc="-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278949" y="6161283"/>
            <a:ext cx="1044123" cy="238479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51778" y="1407367"/>
            <a:ext cx="2924324" cy="61293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ru-RU" b="1" i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Ежегодный обзор по государственной поддержке </a:t>
            </a:r>
            <a:endParaRPr lang="ru-RU" b="1" i="1" spc="-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5126498" y="1247195"/>
            <a:ext cx="648073" cy="979234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946900" y="2173534"/>
            <a:ext cx="923087" cy="459797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15027" y="2780928"/>
            <a:ext cx="3620606" cy="12258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ru-RU" b="1" i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предложений по повышению эффективности государственной поддержки сельского хозяйства</a:t>
            </a:r>
            <a:endParaRPr lang="ru-RU" b="1" i="1" spc="-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415027" y="4221088"/>
            <a:ext cx="3620606" cy="21452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ru-RU" u="sng" dirty="0" smtClean="0"/>
              <a:t>В </a:t>
            </a:r>
            <a:r>
              <a:rPr lang="ru-RU" u="sng" dirty="0"/>
              <a:t>2013 </a:t>
            </a:r>
            <a:r>
              <a:rPr lang="ru-RU" u="sng" dirty="0" smtClean="0"/>
              <a:t>г.</a:t>
            </a:r>
            <a:r>
              <a:rPr lang="ru-RU" dirty="0" smtClean="0"/>
              <a:t> </a:t>
            </a:r>
            <a:r>
              <a:rPr lang="ru-RU" dirty="0"/>
              <a:t>уровень </a:t>
            </a:r>
            <a:r>
              <a:rPr lang="ru-RU" dirty="0" smtClean="0"/>
              <a:t>искажающей торговлю государственной </a:t>
            </a:r>
            <a:r>
              <a:rPr lang="ru-RU" dirty="0"/>
              <a:t>поддержки сельского </a:t>
            </a:r>
            <a:r>
              <a:rPr lang="ru-RU" dirty="0" smtClean="0"/>
              <a:t>хозяйства составил: </a:t>
            </a:r>
          </a:p>
          <a:p>
            <a:r>
              <a:rPr lang="ru-RU" dirty="0" smtClean="0"/>
              <a:t>в </a:t>
            </a:r>
            <a:r>
              <a:rPr lang="ru-RU" dirty="0"/>
              <a:t>Республике Беларусь </a:t>
            </a:r>
            <a:r>
              <a:rPr lang="ru-RU" dirty="0" smtClean="0"/>
              <a:t>– 7,4</a:t>
            </a:r>
            <a:r>
              <a:rPr lang="ru-RU" dirty="0"/>
              <a:t> </a:t>
            </a:r>
            <a:r>
              <a:rPr lang="ru-RU" dirty="0" smtClean="0"/>
              <a:t>%,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Республике Казахстан – 3,0 </a:t>
            </a:r>
            <a:r>
              <a:rPr lang="ru-RU" dirty="0" smtClean="0"/>
              <a:t>%, </a:t>
            </a:r>
          </a:p>
          <a:p>
            <a:r>
              <a:rPr lang="ru-RU" dirty="0" smtClean="0"/>
              <a:t>в Российской </a:t>
            </a:r>
            <a:r>
              <a:rPr lang="ru-RU" dirty="0"/>
              <a:t>Федерации </a:t>
            </a:r>
            <a:r>
              <a:rPr lang="ru-RU" dirty="0" smtClean="0"/>
              <a:t>– 3,4 %. </a:t>
            </a:r>
            <a:endParaRPr lang="ru-RU" b="1" i="1" u="sng" spc="-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90669" y="945425"/>
            <a:ext cx="4061326" cy="1463252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вида мер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по степени искажения торговли: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искажающие запрещены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искажающие не ограничены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искажающие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ограничены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 flipV="1">
            <a:off x="340630" y="426617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40630" y="485725"/>
            <a:ext cx="8499104" cy="369332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</a:rPr>
              <a:t>ГОСУДАРСТВЕННАЯ ПОДДЕРЖКА СЕЛЬСКОГО ХОЗЯЙСТВА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4443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7344306" y="5764168"/>
            <a:ext cx="1621238" cy="720080"/>
          </a:xfrm>
          <a:prstGeom prst="ellipse">
            <a:avLst/>
          </a:prstGeom>
          <a:solidFill>
            <a:srgbClr val="FFFFD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+mj-lt"/>
              </a:rPr>
              <a:t>3,7%</a:t>
            </a:r>
            <a:r>
              <a:rPr lang="ru-RU" sz="1400" b="1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14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ru-RU" sz="1350" b="1" dirty="0" smtClean="0">
                <a:solidFill>
                  <a:schemeClr val="tx1"/>
                </a:solidFill>
                <a:latin typeface="+mj-lt"/>
              </a:rPr>
              <a:t>8580,7</a:t>
            </a:r>
            <a:r>
              <a:rPr lang="en-US" sz="135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350" b="1" dirty="0" smtClean="0">
                <a:solidFill>
                  <a:schemeClr val="tx1"/>
                </a:solidFill>
                <a:latin typeface="+mj-lt"/>
              </a:rPr>
              <a:t>млн.</a:t>
            </a:r>
            <a:r>
              <a:rPr lang="en-US" sz="1350" b="1" dirty="0" smtClean="0">
                <a:solidFill>
                  <a:schemeClr val="tx1"/>
                </a:solidFill>
                <a:latin typeface="+mj-lt"/>
              </a:rPr>
              <a:t>$</a:t>
            </a:r>
            <a:endParaRPr lang="ru-RU" sz="135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387853" y="2032451"/>
            <a:ext cx="1440160" cy="72007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3,4% 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7902,5 млн.</a:t>
            </a:r>
            <a:r>
              <a:rPr lang="en-US" sz="1400" b="1" dirty="0" smtClean="0">
                <a:solidFill>
                  <a:schemeClr val="tx1"/>
                </a:solidFill>
              </a:rPr>
              <a:t>$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760380" y="5852251"/>
            <a:ext cx="1075893" cy="54391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00465" y="5956212"/>
            <a:ext cx="982737" cy="335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1,4%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408,3 млн.</a:t>
            </a:r>
            <a:r>
              <a:rPr lang="en-US" sz="1200" b="1" dirty="0" smtClean="0">
                <a:solidFill>
                  <a:schemeClr val="tx1"/>
                </a:solidFill>
              </a:rPr>
              <a:t>$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484960" y="2041492"/>
            <a:ext cx="1368152" cy="72007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</a:rPr>
              <a:t>,</a:t>
            </a:r>
            <a:r>
              <a:rPr lang="en-US" sz="1600" b="1" dirty="0" smtClean="0">
                <a:solidFill>
                  <a:schemeClr val="tx1"/>
                </a:solidFill>
              </a:rPr>
              <a:t>0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697,7 </a:t>
            </a:r>
            <a:r>
              <a:rPr lang="ru-RU" sz="1400" b="1" dirty="0" smtClean="0">
                <a:solidFill>
                  <a:schemeClr val="tx1"/>
                </a:solidFill>
              </a:rPr>
              <a:t>млн.</a:t>
            </a:r>
            <a:r>
              <a:rPr lang="en-US" sz="1400" b="1" dirty="0" smtClean="0">
                <a:solidFill>
                  <a:schemeClr val="tx1"/>
                </a:solidFill>
              </a:rPr>
              <a:t>$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286845" y="5650473"/>
            <a:ext cx="1697182" cy="947470"/>
          </a:xfrm>
          <a:prstGeom prst="ellipse">
            <a:avLst/>
          </a:prstGeom>
          <a:solidFill>
            <a:srgbClr val="FFFFD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6,9% 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1620,7 млн.</a:t>
            </a:r>
            <a:r>
              <a:rPr lang="en-US" sz="1400" b="1" dirty="0" smtClean="0">
                <a:solidFill>
                  <a:schemeClr val="tx1"/>
                </a:solidFill>
              </a:rPr>
              <a:t>$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406279" y="1925229"/>
            <a:ext cx="1680186" cy="95486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7,4% 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2009,5 млн.</a:t>
            </a:r>
            <a:r>
              <a:rPr lang="en-US" sz="1400" b="1" dirty="0" smtClean="0">
                <a:solidFill>
                  <a:schemeClr val="tx1"/>
                </a:solidFill>
              </a:rPr>
              <a:t>$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833951" y="3237469"/>
            <a:ext cx="1232218" cy="478007"/>
          </a:xfrm>
          <a:prstGeom prst="ellipse">
            <a:avLst/>
          </a:prstGeom>
          <a:solidFill>
            <a:srgbClr val="00B050"/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971,5</a:t>
            </a:r>
            <a:endParaRPr lang="ru-RU" sz="1400" b="1" dirty="0"/>
          </a:p>
        </p:txBody>
      </p:sp>
      <p:sp>
        <p:nvSpPr>
          <p:cNvPr id="28" name="Овал 27"/>
          <p:cNvSpPr/>
          <p:nvPr/>
        </p:nvSpPr>
        <p:spPr>
          <a:xfrm>
            <a:off x="3859882" y="5042771"/>
            <a:ext cx="1008112" cy="388293"/>
          </a:xfrm>
          <a:prstGeom prst="ellipse">
            <a:avLst/>
          </a:prstGeom>
          <a:solidFill>
            <a:srgbClr val="00B050"/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658,3</a:t>
            </a:r>
            <a:endParaRPr lang="ru-RU" sz="1400" b="1" dirty="0"/>
          </a:p>
        </p:txBody>
      </p:sp>
      <p:sp>
        <p:nvSpPr>
          <p:cNvPr id="29" name="Овал 28"/>
          <p:cNvSpPr/>
          <p:nvPr/>
        </p:nvSpPr>
        <p:spPr>
          <a:xfrm>
            <a:off x="5651250" y="3295466"/>
            <a:ext cx="720080" cy="363095"/>
          </a:xfrm>
          <a:prstGeom prst="ellipse">
            <a:avLst/>
          </a:prstGeom>
          <a:solidFill>
            <a:srgbClr val="00B050"/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 smtClean="0"/>
              <a:t>284,1</a:t>
            </a:r>
            <a:endParaRPr lang="ru-RU" sz="1400" b="1" dirty="0"/>
          </a:p>
        </p:txBody>
      </p:sp>
      <p:sp>
        <p:nvSpPr>
          <p:cNvPr id="31" name="Овал 30"/>
          <p:cNvSpPr/>
          <p:nvPr/>
        </p:nvSpPr>
        <p:spPr>
          <a:xfrm>
            <a:off x="3859882" y="4184999"/>
            <a:ext cx="637648" cy="257783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204,2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898094" y="3798457"/>
            <a:ext cx="457882" cy="258579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-63,2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5637885" y="4109583"/>
            <a:ext cx="1202456" cy="463408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-684,4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5658698" y="3683014"/>
            <a:ext cx="756082" cy="385409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-390,6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5667904" y="5115623"/>
            <a:ext cx="686771" cy="242510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-98,8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698931" y="4632209"/>
            <a:ext cx="504056" cy="227761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-33,3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3870861" y="4616800"/>
            <a:ext cx="680400" cy="258580"/>
          </a:xfrm>
          <a:prstGeom prst="ellipse">
            <a:avLst/>
          </a:prstGeom>
          <a:solidFill>
            <a:srgbClr val="00B050"/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 smtClean="0"/>
              <a:t>238,8</a:t>
            </a:r>
            <a:endParaRPr lang="ru-RU" sz="1400" b="1" dirty="0"/>
          </a:p>
        </p:txBody>
      </p:sp>
      <p:sp>
        <p:nvSpPr>
          <p:cNvPr id="38" name="Овал 37"/>
          <p:cNvSpPr/>
          <p:nvPr/>
        </p:nvSpPr>
        <p:spPr>
          <a:xfrm>
            <a:off x="7635421" y="3207373"/>
            <a:ext cx="1213404" cy="538197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-1255,6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644394" y="5021622"/>
            <a:ext cx="804052" cy="359968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559,4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7660521" y="4632209"/>
            <a:ext cx="576065" cy="258580"/>
          </a:xfrm>
          <a:prstGeom prst="ellipse">
            <a:avLst/>
          </a:prstGeom>
          <a:solidFill>
            <a:srgbClr val="FF5B5B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-205,5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7639528" y="3748732"/>
            <a:ext cx="763708" cy="321995"/>
          </a:xfrm>
          <a:prstGeom prst="ellipse">
            <a:avLst/>
          </a:prstGeom>
          <a:solidFill>
            <a:srgbClr val="00B050"/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b="1" dirty="0" smtClean="0"/>
              <a:t>453,8</a:t>
            </a:r>
            <a:endParaRPr lang="ru-RU" sz="1200" b="1" dirty="0"/>
          </a:p>
        </p:txBody>
      </p:sp>
      <p:sp>
        <p:nvSpPr>
          <p:cNvPr id="42" name="Овал 41"/>
          <p:cNvSpPr/>
          <p:nvPr/>
        </p:nvSpPr>
        <p:spPr>
          <a:xfrm>
            <a:off x="7638821" y="4100078"/>
            <a:ext cx="1014519" cy="462090"/>
          </a:xfrm>
          <a:prstGeom prst="ellipse">
            <a:avLst/>
          </a:prstGeom>
          <a:solidFill>
            <a:srgbClr val="00B050"/>
          </a:solidFill>
          <a:ln w="127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 smtClean="0"/>
              <a:t>888,6</a:t>
            </a:r>
            <a:endParaRPr lang="ru-RU" sz="1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14274" y="1466337"/>
            <a:ext cx="1864196" cy="432049"/>
          </a:xfrm>
          <a:prstGeom prst="round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Республика Беларусь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185850" y="1466677"/>
            <a:ext cx="1899172" cy="432049"/>
          </a:xfrm>
          <a:prstGeom prst="round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Республика Казахстан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7085022" y="1466677"/>
            <a:ext cx="1989261" cy="432049"/>
          </a:xfrm>
          <a:prstGeom prst="round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Российская Федерация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51344" y="1864828"/>
            <a:ext cx="2592288" cy="10152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Уровень мер государственной поддержки, искажающей торговлю</a:t>
            </a:r>
            <a:r>
              <a:rPr lang="ru-RU" sz="1400" dirty="0" smtClean="0">
                <a:solidFill>
                  <a:schemeClr val="tx1"/>
                </a:solidFill>
              </a:rPr>
              <a:t>,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%/млн</a:t>
            </a:r>
            <a:r>
              <a:rPr lang="ru-RU" sz="1400" dirty="0">
                <a:solidFill>
                  <a:schemeClr val="tx1"/>
                </a:solidFill>
              </a:rPr>
              <a:t>. долл. </a:t>
            </a:r>
            <a:r>
              <a:rPr lang="ru-RU" sz="1400" dirty="0" smtClean="0">
                <a:solidFill>
                  <a:schemeClr val="tx1"/>
                </a:solidFill>
              </a:rPr>
              <a:t>США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59859" y="3332998"/>
            <a:ext cx="2306222" cy="288032"/>
          </a:xfrm>
          <a:prstGeom prst="roundRect">
            <a:avLst/>
          </a:prstGeom>
          <a:solidFill>
            <a:srgbClr val="EDF6F9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Цены </a:t>
            </a:r>
            <a:r>
              <a:rPr lang="ru-RU" sz="1400" dirty="0" smtClean="0">
                <a:solidFill>
                  <a:schemeClr val="tx1"/>
                </a:solidFill>
              </a:rPr>
              <a:t>реализации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61258" y="3756272"/>
            <a:ext cx="2306222" cy="269498"/>
          </a:xfrm>
          <a:prstGeom prst="roundRect">
            <a:avLst/>
          </a:prstGeom>
          <a:solidFill>
            <a:srgbClr val="EDF6F9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Стоимость </a:t>
            </a:r>
            <a:r>
              <a:rPr lang="ru-RU" sz="1400" dirty="0" smtClean="0">
                <a:solidFill>
                  <a:schemeClr val="tx1"/>
                </a:solidFill>
              </a:rPr>
              <a:t>ресурсов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42483" y="4205148"/>
            <a:ext cx="2317742" cy="251950"/>
          </a:xfrm>
          <a:prstGeom prst="roundRect">
            <a:avLst/>
          </a:prstGeom>
          <a:solidFill>
            <a:srgbClr val="EDF6F9"/>
          </a:solidFill>
          <a:ln w="158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Трудовые </a:t>
            </a:r>
            <a:r>
              <a:rPr lang="ru-RU" sz="1400" dirty="0" smtClean="0">
                <a:solidFill>
                  <a:schemeClr val="tx1"/>
                </a:solidFill>
              </a:rPr>
              <a:t>ресурсы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61258" y="4606283"/>
            <a:ext cx="2306222" cy="279615"/>
          </a:xfrm>
          <a:prstGeom prst="roundRect">
            <a:avLst/>
          </a:prstGeom>
          <a:solidFill>
            <a:srgbClr val="EDF6F9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Налоговая нагрузка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58383" y="5009983"/>
            <a:ext cx="2307698" cy="453873"/>
          </a:xfrm>
          <a:prstGeom prst="roundRect">
            <a:avLst/>
          </a:prstGeom>
          <a:solidFill>
            <a:srgbClr val="EDF6F9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Стоимость кредитных ресурсов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79657" y="5603189"/>
            <a:ext cx="2819676" cy="1042038"/>
          </a:xfrm>
          <a:prstGeom prst="roundRect">
            <a:avLst/>
          </a:prstGeom>
          <a:solidFill>
            <a:srgbClr val="FFE89F"/>
          </a:solidFill>
          <a:ln w="158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Уровень мер государственной поддержки, искажающей торговлю, с учетом средневзвешенных условий экономической </a:t>
            </a:r>
            <a:r>
              <a:rPr lang="ru-RU" sz="1400" dirty="0" smtClean="0">
                <a:solidFill>
                  <a:schemeClr val="tx1"/>
                </a:solidFill>
              </a:rPr>
              <a:t>деятельности,</a:t>
            </a:r>
            <a:r>
              <a:rPr lang="en-US" sz="1400" dirty="0" smtClean="0">
                <a:solidFill>
                  <a:schemeClr val="tx1"/>
                </a:solidFill>
              </a:rPr>
              <a:t> %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Плюс 7"/>
          <p:cNvSpPr/>
          <p:nvPr/>
        </p:nvSpPr>
        <p:spPr>
          <a:xfrm flipV="1">
            <a:off x="124719" y="4150074"/>
            <a:ext cx="326625" cy="422916"/>
          </a:xfrm>
          <a:prstGeom prst="mathPlus">
            <a:avLst/>
          </a:prstGeom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62358" y="2558045"/>
            <a:ext cx="480003" cy="3294206"/>
          </a:xfrm>
          <a:prstGeom prst="curvedRightArrow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542361" y="3409289"/>
            <a:ext cx="216022" cy="190448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84729" y="4079171"/>
            <a:ext cx="688751" cy="251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rgbClr val="00A249"/>
                </a:solidFill>
              </a:rPr>
              <a:t>1601,2</a:t>
            </a:r>
            <a:endParaRPr lang="ru-RU" sz="1400" b="1" i="1" dirty="0">
              <a:solidFill>
                <a:srgbClr val="00A249"/>
              </a:solidFill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3676099" y="3339528"/>
            <a:ext cx="194762" cy="19831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6870265" y="4109582"/>
            <a:ext cx="693386" cy="2519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rgbClr val="E20000"/>
                </a:solidFill>
              </a:rPr>
              <a:t>- 678,2</a:t>
            </a:r>
            <a:endParaRPr lang="ru-RU" sz="1400" b="1" i="1" dirty="0">
              <a:solidFill>
                <a:srgbClr val="E2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987219" y="4100078"/>
            <a:ext cx="573761" cy="251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rgbClr val="EA0000"/>
                </a:solidFill>
              </a:rPr>
              <a:t>- 923</a:t>
            </a:r>
            <a:endParaRPr lang="ru-RU" sz="1400" b="1" i="1" dirty="0">
              <a:solidFill>
                <a:srgbClr val="EA0000"/>
              </a:solidFill>
            </a:endParaRPr>
          </a:p>
        </p:txBody>
      </p:sp>
      <p:sp>
        <p:nvSpPr>
          <p:cNvPr id="52" name="Левая фигурная скобка 51"/>
          <p:cNvSpPr/>
          <p:nvPr/>
        </p:nvSpPr>
        <p:spPr>
          <a:xfrm>
            <a:off x="5458448" y="3348034"/>
            <a:ext cx="205065" cy="19831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Левая фигурная скобка 52"/>
          <p:cNvSpPr/>
          <p:nvPr/>
        </p:nvSpPr>
        <p:spPr>
          <a:xfrm>
            <a:off x="7428416" y="3357742"/>
            <a:ext cx="216556" cy="194675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742483" y="2916307"/>
            <a:ext cx="8314703" cy="288032"/>
          </a:xfrm>
          <a:prstGeom prst="roundRect">
            <a:avLst/>
          </a:prstGeom>
          <a:solidFill>
            <a:srgbClr val="EDF6F9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Изменение чистых доходов при применении средневзвешенных экономических условий, млн.</a:t>
            </a:r>
            <a:r>
              <a:rPr lang="en-US" sz="1500" dirty="0" smtClean="0">
                <a:solidFill>
                  <a:schemeClr val="tx1"/>
                </a:solidFill>
              </a:rPr>
              <a:t>$</a:t>
            </a:r>
            <a:endParaRPr lang="ru-RU" sz="1500" dirty="0">
              <a:solidFill>
                <a:schemeClr val="tx1"/>
              </a:solidFill>
            </a:endParaRPr>
          </a:p>
        </p:txBody>
      </p:sp>
      <p:pic>
        <p:nvPicPr>
          <p:cNvPr id="5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Прямая соединительная линия 58"/>
          <p:cNvCxnSpPr/>
          <p:nvPr/>
        </p:nvCxnSpPr>
        <p:spPr>
          <a:xfrm flipV="1">
            <a:off x="340630" y="426617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40630" y="485725"/>
            <a:ext cx="8499104" cy="923330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 smtClean="0"/>
              <a:t>ВЛИЯНИЕ УСЛОВИЙ ЭКОНОМИЧЕСКОЙ ДЕЯТЕЛЬНОСТИ СЕЛЬСКОХОЗТОВАРОПРОИЗВОДИТЕЛЕЙ ГОСУДАРСТВ-ЧЛЕНОВ ТС И ЕЭП </a:t>
            </a:r>
            <a:br>
              <a:rPr lang="ru-RU" sz="1800" b="1" dirty="0" smtClean="0"/>
            </a:br>
            <a:r>
              <a:rPr lang="ru-RU" sz="1800" b="1" dirty="0" smtClean="0"/>
              <a:t>НА ПОКАЗАТЕЛИ ГОСУДАРСТВЕННОЙ ПОДДЕРЖКИ</a:t>
            </a:r>
            <a:endParaRPr lang="ru-RU" sz="1800" b="1" dirty="0"/>
          </a:p>
        </p:txBody>
      </p:sp>
      <p:sp>
        <p:nvSpPr>
          <p:cNvPr id="61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8604448" y="6451600"/>
            <a:ext cx="47605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799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156152" y="1151294"/>
            <a:ext cx="8857969" cy="1342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 согласованной ( скоординированной) агропромышленной  политики предполагает использование механизмов межгосударственного взаимодействия по нескольким основным направлениям, в том числе единые требования в сфере производства и обращения продукции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673371" y="3214223"/>
            <a:ext cx="4351121" cy="12241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 с сфере обращения семян сельскохозяйственных растений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56153" y="3223276"/>
            <a:ext cx="4199824" cy="12241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 о политике в области племенного животноводства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876692" y="2601948"/>
            <a:ext cx="255148" cy="5390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44316" y="2601948"/>
            <a:ext cx="360040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55151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 flipV="1">
            <a:off x="340630" y="404664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7164" y="470454"/>
            <a:ext cx="8499104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ЕДИНЫЕ ТРЕБОВАНИЯ В СФЕРЕ ПРОИЗВОДСТВА </a:t>
            </a:r>
          </a:p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И ОБРАЩЕНИЯ  ПРОДУКЦИИ</a:t>
            </a:r>
          </a:p>
        </p:txBody>
      </p:sp>
      <p:sp>
        <p:nvSpPr>
          <p:cNvPr id="15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6245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9529</TotalTime>
  <Words>1763</Words>
  <Application>Microsoft Office PowerPoint</Application>
  <PresentationFormat>Экран (4:3)</PresentationFormat>
  <Paragraphs>314</Paragraphs>
  <Slides>20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Диаграмма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Демидова Наталья Владимировна</cp:lastModifiedBy>
  <cp:revision>389</cp:revision>
  <cp:lastPrinted>2015-07-13T17:57:16Z</cp:lastPrinted>
  <dcterms:created xsi:type="dcterms:W3CDTF">2012-12-13T19:57:12Z</dcterms:created>
  <dcterms:modified xsi:type="dcterms:W3CDTF">2015-07-29T06:34:28Z</dcterms:modified>
</cp:coreProperties>
</file>