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2" r:id="rId4"/>
    <p:sldId id="264" r:id="rId5"/>
    <p:sldId id="275" r:id="rId6"/>
    <p:sldId id="328" r:id="rId7"/>
    <p:sldId id="322" r:id="rId8"/>
    <p:sldId id="325" r:id="rId9"/>
    <p:sldId id="258" r:id="rId10"/>
    <p:sldId id="321" r:id="rId11"/>
    <p:sldId id="324" r:id="rId12"/>
    <p:sldId id="280" r:id="rId13"/>
    <p:sldId id="326" r:id="rId14"/>
    <p:sldId id="327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A2"/>
    <a:srgbClr val="0E1180"/>
    <a:srgbClr val="211579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90"/>
      </p:cViewPr>
      <p:guideLst>
        <p:guide orient="horz" pos="4042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C483B-30BB-4357-9B57-9509079FAF0F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40871-622B-43AC-8940-D719897BB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8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871-622B-43AC-8940-D719897BBE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3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98694-E4B1-4F03-9889-BB5FA52CB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5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7B63-C705-4423-8E78-E900E4865A93}" type="datetime1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0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B487-212F-449F-8326-7429AD60247B}" type="datetime1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6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B4B9-6CAC-46FE-A33E-A5D2BA4881F9}" type="datetime1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2DD9-7597-4BB8-8D99-7C21FFB1317A}" type="datetime1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4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D72B-1FBC-4772-AB78-F746D75B4196}" type="datetime1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8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2A81-EFE3-4FF7-868C-9B699971AFFF}" type="datetime1">
              <a:rPr lang="ru-RU" smtClean="0"/>
              <a:t>13.08.2018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7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901-C52D-4E1E-AF1A-578FDEBAFAED}" type="datetime1">
              <a:rPr lang="ru-RU" smtClean="0"/>
              <a:t>13.08.2018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3C02-F357-4A1F-A74B-967924A012CD}" type="datetime1">
              <a:rPr lang="ru-RU" smtClean="0"/>
              <a:t>13.08.2018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5A67-DC2A-48BF-B2B3-CD56D5E1ED83}" type="datetime1">
              <a:rPr lang="ru-RU" smtClean="0"/>
              <a:t>13.08.2018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2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2F4E-DE70-4572-BF4C-1D8913AB6F1D}" type="datetime1">
              <a:rPr lang="ru-RU" smtClean="0"/>
              <a:t>13.08.2018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C5438-CA8A-42AF-BE44-2B0219FB3C8E}" type="datetime1">
              <a:rPr lang="ru-RU" smtClean="0"/>
              <a:t>13.08.2018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6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80BE-551F-41A8-BAE0-1B0A7757FF56}" type="datetime1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A17A-DA1F-47DA-B146-34A2FA3ED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7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/>
          <p:nvPr/>
        </p:nvSpPr>
        <p:spPr>
          <a:xfrm>
            <a:off x="-87113" y="-106143"/>
            <a:ext cx="9370814" cy="7092057"/>
          </a:xfrm>
          <a:prstGeom prst="rect">
            <a:avLst/>
          </a:prstGeom>
          <a:solidFill>
            <a:srgbClr val="211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" y="-239414"/>
            <a:ext cx="4478801" cy="37957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77988" y="5307687"/>
            <a:ext cx="7266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Fedra Sans Pro Normal" panose="020B0504040000020004" pitchFamily="34" charset="0"/>
              </a:rPr>
              <a:t>Территория возможностей</a:t>
            </a:r>
            <a:r>
              <a:rPr lang="en-US" sz="2400" dirty="0">
                <a:solidFill>
                  <a:schemeClr val="bg1"/>
                </a:solidFill>
                <a:latin typeface="Fedra Sans Pro Normal" panose="020B0504040000020004" pitchFamily="34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Fedra Sans Pro Normal" panose="020B0504040000020004" pitchFamily="34" charset="0"/>
              </a:rPr>
              <a:t> Биомедицинский кластер</a:t>
            </a:r>
            <a:r>
              <a:rPr lang="en-US" sz="2400" dirty="0">
                <a:solidFill>
                  <a:schemeClr val="bg1"/>
                </a:solidFill>
                <a:latin typeface="Fedra Sans Pro Normal" panose="020B0504040000020004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Fedra Sans Pro Normal" panose="020B05040400000200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98819" y="6257323"/>
            <a:ext cx="73010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19" y="4580710"/>
            <a:ext cx="633823" cy="63807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52" y="4580709"/>
            <a:ext cx="633824" cy="6380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94" y="4580709"/>
            <a:ext cx="633824" cy="6380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52" y="4580709"/>
            <a:ext cx="638077" cy="63807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06" y="4580710"/>
            <a:ext cx="638077" cy="6380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21" y="448733"/>
            <a:ext cx="2367047" cy="2160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2040" y="646055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13.08.2018</a:t>
            </a:r>
          </a:p>
        </p:txBody>
      </p:sp>
    </p:spTree>
    <p:extLst>
      <p:ext uri="{BB962C8B-B14F-4D97-AF65-F5344CB8AC3E}">
        <p14:creationId xmlns:p14="http://schemas.microsoft.com/office/powerpoint/2010/main" val="7155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9144000" cy="753110"/>
          </a:xfrm>
          <a:custGeom>
            <a:avLst/>
            <a:gdLst/>
            <a:ahLst/>
            <a:cxnLst/>
            <a:rect l="l" t="t" r="r" b="b"/>
            <a:pathLst>
              <a:path w="12192000" h="753110">
                <a:moveTo>
                  <a:pt x="0" y="752855"/>
                </a:moveTo>
                <a:lnTo>
                  <a:pt x="12192000" y="752855"/>
                </a:lnTo>
                <a:lnTo>
                  <a:pt x="12192000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21157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56961" y="-87738"/>
            <a:ext cx="8267633" cy="848096"/>
          </a:xfrm>
          <a:prstGeom prst="rect">
            <a:avLst/>
          </a:prstGeom>
        </p:spPr>
        <p:txBody>
          <a:bodyPr vert="horz" wrap="square" lIns="0" tIns="5249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lvl="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1800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деятельности резидентов </a:t>
            </a:r>
          </a:p>
          <a:p>
            <a:pPr marL="12700" lvl="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kumimoji="0" lang="ru-RU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би</a:t>
            </a:r>
            <a:r>
              <a:rPr lang="ru-RU" sz="1800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о-медицинского кластера</a:t>
            </a:r>
          </a:p>
          <a:p>
            <a:pPr marL="12700" lvl="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(по состоянию на 3</a:t>
            </a:r>
            <a:r>
              <a:rPr lang="ru-RU" sz="1200" spc="-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0.06.2018г.)</a:t>
            </a:r>
            <a:endParaRPr kumimoji="0" lang="ru-RU" sz="1400" b="0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82636" y="22817"/>
            <a:ext cx="920495" cy="67360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6339C9AA-BD11-4F64-A95D-D9D566B8E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35460"/>
              </p:ext>
            </p:extLst>
          </p:nvPr>
        </p:nvGraphicFramePr>
        <p:xfrm>
          <a:off x="94355" y="799934"/>
          <a:ext cx="8908776" cy="6062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6713">
                  <a:extLst>
                    <a:ext uri="{9D8B030D-6E8A-4147-A177-3AD203B41FA5}">
                      <a16:colId xmlns:a16="http://schemas.microsoft.com/office/drawing/2014/main" xmlns="" val="3747076356"/>
                    </a:ext>
                  </a:extLst>
                </a:gridCol>
                <a:gridCol w="3851980">
                  <a:extLst>
                    <a:ext uri="{9D8B030D-6E8A-4147-A177-3AD203B41FA5}">
                      <a16:colId xmlns:a16="http://schemas.microsoft.com/office/drawing/2014/main" xmlns="" val="2005768502"/>
                    </a:ext>
                  </a:extLst>
                </a:gridCol>
                <a:gridCol w="539278">
                  <a:extLst>
                    <a:ext uri="{9D8B030D-6E8A-4147-A177-3AD203B41FA5}">
                      <a16:colId xmlns:a16="http://schemas.microsoft.com/office/drawing/2014/main" xmlns="" val="3937564111"/>
                    </a:ext>
                  </a:extLst>
                </a:gridCol>
                <a:gridCol w="572365">
                  <a:extLst>
                    <a:ext uri="{9D8B030D-6E8A-4147-A177-3AD203B41FA5}">
                      <a16:colId xmlns:a16="http://schemas.microsoft.com/office/drawing/2014/main" xmlns="" val="3422121404"/>
                    </a:ext>
                  </a:extLst>
                </a:gridCol>
                <a:gridCol w="409891">
                  <a:extLst>
                    <a:ext uri="{9D8B030D-6E8A-4147-A177-3AD203B41FA5}">
                      <a16:colId xmlns:a16="http://schemas.microsoft.com/office/drawing/2014/main" xmlns="" val="808774108"/>
                    </a:ext>
                  </a:extLst>
                </a:gridCol>
                <a:gridCol w="468657">
                  <a:extLst>
                    <a:ext uri="{9D8B030D-6E8A-4147-A177-3AD203B41FA5}">
                      <a16:colId xmlns:a16="http://schemas.microsoft.com/office/drawing/2014/main" xmlns="" val="806273028"/>
                    </a:ext>
                  </a:extLst>
                </a:gridCol>
                <a:gridCol w="659117">
                  <a:extLst>
                    <a:ext uri="{9D8B030D-6E8A-4147-A177-3AD203B41FA5}">
                      <a16:colId xmlns:a16="http://schemas.microsoft.com/office/drawing/2014/main" xmlns="" val="693677760"/>
                    </a:ext>
                  </a:extLst>
                </a:gridCol>
                <a:gridCol w="1020775">
                  <a:extLst>
                    <a:ext uri="{9D8B030D-6E8A-4147-A177-3AD203B41FA5}">
                      <a16:colId xmlns:a16="http://schemas.microsoft.com/office/drawing/2014/main" xmlns="" val="513606708"/>
                    </a:ext>
                  </a:extLst>
                </a:gridCol>
              </a:tblGrid>
              <a:tr h="4347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резидента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деятельности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Инвестиции, млн.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места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Выручка, млн.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отчисления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3979683691"/>
                  </a:ext>
                </a:extLst>
              </a:tr>
              <a:tr h="169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1647758917"/>
                  </a:ext>
                </a:extLst>
              </a:tr>
              <a:tr h="11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"АКВАНОВА РУС"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производство пищевых и косметических добавок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4198572003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"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НаноБрахиТек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микросфер из биодеградирующих материалов для терапии злокачественных новообразований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180036767"/>
                  </a:ext>
                </a:extLst>
              </a:tr>
              <a:tr h="19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Аркрэй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диагностического оборудования  для выявления сахарного диабета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50444556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"БИОФАРМЛАБ"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парфюмерно-косметической продукции и биологически активных добавок (БАД) к пище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616510602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"БМК"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производство оборудования и расходных материалов для диагностики заболеваний человека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1898501604"/>
                  </a:ext>
                </a:extLst>
              </a:tr>
              <a:tr h="229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ВестМедГрупп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производство комплексных систем медицинского газоснабжения и палатного оборудования для жизнеобеспечения пациента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470464785"/>
                  </a:ext>
                </a:extLst>
              </a:tr>
              <a:tr h="19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Гермен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Мануфактура"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производство изделий медицинского назначения для инфузионной терапии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4103734564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"Гранат 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 производство современных систем для взятия, хранения и транспортировки биоматериалов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1055,5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105681819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"Дубна-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Биофарм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производство биоактивных материалов медицинского и гигиенического назначения.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99279075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Лиганд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ресерч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Дубна"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Научно-исследовательские и клинических исследований новых лекарственных средств в области фармацевтики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688489390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"МЛТ"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медицинских изделий, лабораторных приборов и расходных принадлежностей , реагентов для инвитро диагностики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1693141361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"НАНО КАСКАД"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 техники и оборудования на основе трековых мембран для центров эфферентной терапии, служб крови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1290,2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1334,9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967779818"/>
                  </a:ext>
                </a:extLst>
              </a:tr>
              <a:tr h="254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"ПАСКАЛЬ МЕДИКАЛ"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производство медицинских изделий одноразового применения, в том числе медицинских инъекционных шприцов с фильтром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2304,1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1712,4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651113809"/>
                  </a:ext>
                </a:extLst>
              </a:tr>
              <a:tr h="114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Полекс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Бьюти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косметических средств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1848381501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"ПСК ФАРМА"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фармацевтической продукции для лечения астмы и  хронических обструктивных заболеваний легких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987,1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1091718686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"Пульсар инжиниринг"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производство медицинских изделий для автоматической инфузионной терапии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046027517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"Фабрика РТТ"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медицинских линейных ускорителей для лучевой терапии онкологических заболеваний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731991652"/>
                  </a:ext>
                </a:extLst>
              </a:tr>
              <a:tr h="144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"ФРЕРУС"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выпуск диализных фильтров, аппаратов «искусственная почка»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2315,9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719790366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Эверс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инновационных перевязочных средств и материалов, а также средств экспресс-диагностики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088254243"/>
                  </a:ext>
                </a:extLst>
              </a:tr>
              <a:tr h="261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Эйлитон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организация серийного производственного приборов, реагентов и расходных материалов для клинической лабораторной диагностики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1109,9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1669573810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"Эталон </a:t>
                      </a:r>
                      <a:r>
                        <a:rPr lang="ru-RU" sz="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Продакшн</a:t>
                      </a:r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средств экспресс-диагностики с целью выявления социально-значимых заболеваний, патологий и состояний человека.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3730010337"/>
                  </a:ext>
                </a:extLst>
              </a:tr>
              <a:tr h="334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Научно-производственный центр "ВЕЛТ"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 опытного производства дезинфекционных средств и кожных антисептиков, ветеринарных препаратов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3704900402"/>
                  </a:ext>
                </a:extLst>
              </a:tr>
              <a:tr h="154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НПО "Доступная среда"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производство средств реабилитации инвалидов всех категорий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886857993"/>
                  </a:ext>
                </a:extLst>
              </a:tr>
              <a:tr h="22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НПО "Инновационные медицинские технологии"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производство  программно-аппаратного комплекса для диагностики и лечения вестибулярных расстройств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1396200746"/>
                  </a:ext>
                </a:extLst>
              </a:tr>
              <a:tr h="1607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"Брынцалов-А"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современного производства готовых лекарственных препаратов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2545393411"/>
                  </a:ext>
                </a:extLst>
              </a:tr>
              <a:tr h="14538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8 495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0" marR="3940" marT="3940" marB="0" anchor="ctr"/>
                </a:tc>
                <a:extLst>
                  <a:ext uri="{0D108BD9-81ED-4DB2-BD59-A6C34878D82A}">
                    <a16:rowId xmlns:a16="http://schemas.microsoft.com/office/drawing/2014/main" xmlns="" val="4086927759"/>
                  </a:ext>
                </a:extLst>
              </a:tr>
            </a:tbl>
          </a:graphicData>
        </a:graphic>
      </p:graphicFrame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969CEE68-A004-4071-A6CC-7359FB57000B}"/>
              </a:ext>
            </a:extLst>
          </p:cNvPr>
          <p:cNvSpPr txBox="1">
            <a:spLocks/>
          </p:cNvSpPr>
          <p:nvPr/>
        </p:nvSpPr>
        <p:spPr>
          <a:xfrm>
            <a:off x="7123175" y="65411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1A17A-DA1F-47DA-B146-34A2FA3ED35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1232"/>
            <a:ext cx="9144000" cy="972065"/>
          </a:xfrm>
          <a:solidFill>
            <a:srgbClr val="211579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edra Sans Pro"/>
              </a:rPr>
              <a:t>Компании, осуществляющие деятельность</a:t>
            </a:r>
            <a:endParaRPr lang="ru-RU" sz="2800" dirty="0">
              <a:solidFill>
                <a:schemeClr val="bg1"/>
              </a:solidFill>
              <a:latin typeface="Fedra Sans Pro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xmlns="" id="{ED996243-121D-4EA0-824C-49F6A656D168}"/>
              </a:ext>
            </a:extLst>
          </p:cNvPr>
          <p:cNvSpPr txBox="1">
            <a:spLocks/>
          </p:cNvSpPr>
          <p:nvPr/>
        </p:nvSpPr>
        <p:spPr>
          <a:xfrm>
            <a:off x="7086600" y="65257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1A17A-DA1F-47DA-B146-34A2FA3ED35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1362" y="2281884"/>
            <a:ext cx="2542769" cy="167130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Roboto" pitchFamily="2" charset="0"/>
                <a:ea typeface="Roboto" pitchFamily="2" charset="0"/>
              </a:rPr>
              <a:t>Эйлитон</a:t>
            </a:r>
            <a:endParaRPr lang="ru-RU" sz="14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4187" y="2287829"/>
            <a:ext cx="2533184" cy="166500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Roboto" pitchFamily="2" charset="0"/>
                <a:ea typeface="Roboto" pitchFamily="2" charset="0"/>
              </a:rPr>
              <a:t>Паскаль </a:t>
            </a:r>
            <a:r>
              <a:rPr lang="ru-RU" sz="1400" dirty="0" err="1" smtClean="0">
                <a:latin typeface="Roboto" pitchFamily="2" charset="0"/>
                <a:ea typeface="Roboto" pitchFamily="2" charset="0"/>
              </a:rPr>
              <a:t>Медикал</a:t>
            </a:r>
            <a:endParaRPr lang="ru-RU" sz="14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9"/>
          <a:stretch/>
        </p:blipFill>
        <p:spPr>
          <a:xfrm>
            <a:off x="601362" y="2460903"/>
            <a:ext cx="2542769" cy="14861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6183" r="14599" b="33600"/>
          <a:stretch/>
        </p:blipFill>
        <p:spPr>
          <a:xfrm>
            <a:off x="3443414" y="2476191"/>
            <a:ext cx="2545493" cy="14626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5" y="4106459"/>
            <a:ext cx="4120066" cy="19995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19" y="4098221"/>
            <a:ext cx="2895187" cy="1808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7"/>
          <a:stretch/>
        </p:blipFill>
        <p:spPr>
          <a:xfrm>
            <a:off x="6304673" y="2479589"/>
            <a:ext cx="2533184" cy="147085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304672" y="2291913"/>
            <a:ext cx="2533184" cy="166500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Roboto" pitchFamily="2" charset="0"/>
                <a:ea typeface="Roboto" pitchFamily="2" charset="0"/>
              </a:rPr>
              <a:t>Акванова</a:t>
            </a:r>
            <a:endParaRPr lang="ru-RU" sz="14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53" y="4037073"/>
            <a:ext cx="3402894" cy="16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1232"/>
            <a:ext cx="9144000" cy="972065"/>
          </a:xfrm>
          <a:solidFill>
            <a:srgbClr val="211579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edra Sans Pro"/>
              </a:rPr>
              <a:t>Компании, </a:t>
            </a:r>
            <a:r>
              <a:rPr lang="ru-RU" sz="2800" dirty="0">
                <a:solidFill>
                  <a:schemeClr val="bg1"/>
                </a:solidFill>
                <a:latin typeface="Fedra Sans Pro"/>
              </a:rPr>
              <a:t>осуществляющие деятельность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xmlns="" id="{ED996243-121D-4EA0-824C-49F6A656D168}"/>
              </a:ext>
            </a:extLst>
          </p:cNvPr>
          <p:cNvSpPr txBox="1">
            <a:spLocks/>
          </p:cNvSpPr>
          <p:nvPr/>
        </p:nvSpPr>
        <p:spPr>
          <a:xfrm>
            <a:off x="7086600" y="65257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1A17A-DA1F-47DA-B146-34A2FA3ED351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3" b="11569"/>
          <a:stretch/>
        </p:blipFill>
        <p:spPr>
          <a:xfrm>
            <a:off x="199123" y="1771135"/>
            <a:ext cx="4372877" cy="19441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1362" y="1540476"/>
            <a:ext cx="3509319" cy="230659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boto" pitchFamily="2" charset="0"/>
                <a:ea typeface="Roboto" pitchFamily="2" charset="0"/>
              </a:rPr>
              <a:t>ARKRAY</a:t>
            </a:r>
            <a:endParaRPr lang="ru-RU" sz="16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0" y="3945924"/>
            <a:ext cx="3971821" cy="19275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5" b="16055"/>
          <a:stretch/>
        </p:blipFill>
        <p:spPr>
          <a:xfrm>
            <a:off x="4651937" y="1768843"/>
            <a:ext cx="4269641" cy="19546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68803" y="1544129"/>
            <a:ext cx="3509319" cy="230659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Roboto" pitchFamily="2" charset="0"/>
                <a:ea typeface="Roboto" pitchFamily="2" charset="0"/>
              </a:rPr>
              <a:t>Дубна-</a:t>
            </a:r>
            <a:r>
              <a:rPr lang="ru-RU" sz="1600" dirty="0" err="1" smtClean="0">
                <a:latin typeface="Roboto" pitchFamily="2" charset="0"/>
                <a:ea typeface="Roboto" pitchFamily="2" charset="0"/>
              </a:rPr>
              <a:t>Биофарм</a:t>
            </a:r>
            <a:endParaRPr lang="ru-RU" sz="16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37" y="3895841"/>
            <a:ext cx="4178214" cy="20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1232"/>
            <a:ext cx="9144000" cy="972065"/>
          </a:xfrm>
          <a:solidFill>
            <a:srgbClr val="211579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edra Sans Pro"/>
              </a:rPr>
              <a:t>Компании, вводящиеся в эксплуатацию в 2018 </a:t>
            </a:r>
            <a:endParaRPr lang="ru-RU" sz="2400" dirty="0">
              <a:solidFill>
                <a:schemeClr val="bg1"/>
              </a:solidFill>
              <a:latin typeface="Fedra Sans Pro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xmlns="" id="{ED996243-121D-4EA0-824C-49F6A656D168}"/>
              </a:ext>
            </a:extLst>
          </p:cNvPr>
          <p:cNvSpPr txBox="1">
            <a:spLocks/>
          </p:cNvSpPr>
          <p:nvPr/>
        </p:nvSpPr>
        <p:spPr>
          <a:xfrm>
            <a:off x="7086600" y="65257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1A17A-DA1F-47DA-B146-34A2FA3ED35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1362" y="1705237"/>
            <a:ext cx="3921475" cy="257749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Roboto" pitchFamily="2" charset="0"/>
                <a:ea typeface="Roboto" pitchFamily="2" charset="0"/>
              </a:rPr>
              <a:t>ПСК </a:t>
            </a:r>
            <a:r>
              <a:rPr lang="ru-RU" sz="1400" dirty="0" err="1" smtClean="0">
                <a:latin typeface="Roboto" pitchFamily="2" charset="0"/>
                <a:ea typeface="Roboto" pitchFamily="2" charset="0"/>
              </a:rPr>
              <a:t>Фарма</a:t>
            </a:r>
            <a:endParaRPr lang="ru-RU" sz="14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56400" y="1705237"/>
            <a:ext cx="3971307" cy="257749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Roboto" pitchFamily="2" charset="0"/>
                <a:ea typeface="Roboto" pitchFamily="2" charset="0"/>
              </a:rPr>
              <a:t>МЛТ</a:t>
            </a:r>
            <a:endParaRPr lang="ru-RU" sz="14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1"/>
          <a:stretch/>
        </p:blipFill>
        <p:spPr>
          <a:xfrm>
            <a:off x="620060" y="1973050"/>
            <a:ext cx="3902777" cy="19286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FB21EE-A5BB-4442-9386-7DEDEB30E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11209" r="5666" b="29173"/>
          <a:stretch/>
        </p:blipFill>
        <p:spPr>
          <a:xfrm>
            <a:off x="4744995" y="1977084"/>
            <a:ext cx="3987114" cy="19163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7" y="4201279"/>
            <a:ext cx="3970800" cy="192706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2B24697-E610-4467-B833-48F652999F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32442" r="24921" b="36327"/>
          <a:stretch/>
        </p:blipFill>
        <p:spPr>
          <a:xfrm>
            <a:off x="4401012" y="4028414"/>
            <a:ext cx="4326695" cy="25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1232"/>
            <a:ext cx="9144000" cy="972065"/>
          </a:xfrm>
          <a:solidFill>
            <a:srgbClr val="211579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edra Sans Pro"/>
              </a:rPr>
              <a:t>Компании, вводящиеся в эксплуатацию в 2019 </a:t>
            </a:r>
            <a:endParaRPr lang="ru-RU" sz="2400" dirty="0">
              <a:solidFill>
                <a:schemeClr val="bg1"/>
              </a:solidFill>
              <a:latin typeface="Fedra Sans Pro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xmlns="" id="{ED996243-121D-4EA0-824C-49F6A656D168}"/>
              </a:ext>
            </a:extLst>
          </p:cNvPr>
          <p:cNvSpPr txBox="1">
            <a:spLocks/>
          </p:cNvSpPr>
          <p:nvPr/>
        </p:nvSpPr>
        <p:spPr>
          <a:xfrm>
            <a:off x="7086600" y="65257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1A17A-DA1F-47DA-B146-34A2FA3ED35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1363" y="1260390"/>
            <a:ext cx="2523234" cy="165846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Roboto" pitchFamily="2" charset="0"/>
                <a:ea typeface="Roboto" pitchFamily="2" charset="0"/>
              </a:rPr>
              <a:t>Фабрика РТТ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52691" y="1268243"/>
            <a:ext cx="2508293" cy="162795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Roboto" pitchFamily="2" charset="0"/>
                <a:ea typeface="Roboto" pitchFamily="2" charset="0"/>
              </a:rPr>
              <a:t>Фрерус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0FF070D-6FA7-4E80-93C7-FB78912C69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b="24675"/>
          <a:stretch/>
        </p:blipFill>
        <p:spPr>
          <a:xfrm>
            <a:off x="588353" y="1506916"/>
            <a:ext cx="2531606" cy="1317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3" y="2905474"/>
            <a:ext cx="2735313" cy="1327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1" r="1178" b="2780"/>
          <a:stretch/>
        </p:blipFill>
        <p:spPr>
          <a:xfrm>
            <a:off x="3252690" y="1533011"/>
            <a:ext cx="2500661" cy="12844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90" y="2905474"/>
            <a:ext cx="2709819" cy="13151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295" r="22370" b="25516"/>
          <a:stretch/>
        </p:blipFill>
        <p:spPr>
          <a:xfrm>
            <a:off x="5881445" y="1532238"/>
            <a:ext cx="2677669" cy="129753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82177" y="1281437"/>
            <a:ext cx="2676937" cy="144799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Roboto" pitchFamily="2" charset="0"/>
                <a:ea typeface="Roboto" pitchFamily="2" charset="0"/>
              </a:rPr>
              <a:t>Гранат </a:t>
            </a:r>
            <a:r>
              <a:rPr lang="ru-RU" sz="1200" dirty="0" err="1" smtClean="0">
                <a:latin typeface="Roboto" pitchFamily="2" charset="0"/>
                <a:ea typeface="Roboto" pitchFamily="2" charset="0"/>
              </a:rPr>
              <a:t>Био</a:t>
            </a:r>
            <a:r>
              <a:rPr lang="ru-RU" sz="1200" dirty="0" smtClean="0">
                <a:latin typeface="Roboto" pitchFamily="2" charset="0"/>
                <a:ea typeface="Roboto" pitchFamily="2" charset="0"/>
              </a:rPr>
              <a:t> Тех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45" y="2905474"/>
            <a:ext cx="2709821" cy="13151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 b="12188"/>
          <a:stretch/>
        </p:blipFill>
        <p:spPr>
          <a:xfrm>
            <a:off x="1630785" y="4188946"/>
            <a:ext cx="2523234" cy="13929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630785" y="4057379"/>
            <a:ext cx="2523234" cy="165846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Roboto" pitchFamily="2" charset="0"/>
                <a:ea typeface="Roboto" pitchFamily="2" charset="0"/>
              </a:rPr>
              <a:t>Биофармлаб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23" y="5581883"/>
            <a:ext cx="2550574" cy="123781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628065" y="4041203"/>
            <a:ext cx="2523234" cy="165846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Roboto" pitchFamily="2" charset="0"/>
                <a:ea typeface="Roboto" pitchFamily="2" charset="0"/>
              </a:rPr>
              <a:t>БМК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B6F10BD-F598-452E-AD20-4FE880C101F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 r="1331" b="15592"/>
          <a:stretch/>
        </p:blipFill>
        <p:spPr>
          <a:xfrm>
            <a:off x="4628065" y="4207049"/>
            <a:ext cx="2523234" cy="13843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44" y="5591391"/>
            <a:ext cx="2753038" cy="13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1232"/>
            <a:ext cx="9144000" cy="972065"/>
          </a:xfrm>
          <a:solidFill>
            <a:srgbClr val="211579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Fedra Sans Pro"/>
              </a:rPr>
              <a:t>ОЭЗ «Дубна» сегодня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083" y="2950092"/>
            <a:ext cx="4031103" cy="330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50000"/>
              </a:lnSpc>
            </a:pPr>
            <a:r>
              <a:rPr lang="ru-RU" sz="1400" baseline="30000" dirty="0">
                <a:solidFill>
                  <a:srgbClr val="000000"/>
                </a:solidFill>
                <a:latin typeface="Roboto" pitchFamily="2" charset="0"/>
              </a:rPr>
              <a:t>Сегодня ОЭЗ «Дубна» является одной из динамично развивающихся инновационных площадок региона, </a:t>
            </a:r>
            <a:r>
              <a:rPr lang="ru-RU" sz="1400" baseline="30000" dirty="0" err="1">
                <a:solidFill>
                  <a:srgbClr val="000000"/>
                </a:solidFill>
                <a:latin typeface="Roboto" pitchFamily="2" charset="0"/>
              </a:rPr>
              <a:t>предостав-ляющей</a:t>
            </a:r>
            <a:r>
              <a:rPr lang="ru-RU" sz="1400" baseline="30000" dirty="0">
                <a:solidFill>
                  <a:srgbClr val="000000"/>
                </a:solidFill>
                <a:latin typeface="Roboto" pitchFamily="2" charset="0"/>
              </a:rPr>
              <a:t> компаниям-резидентам полностью подготовленную </a:t>
            </a:r>
            <a:r>
              <a:rPr lang="ru-RU" sz="1400" baseline="30000" dirty="0" err="1">
                <a:solidFill>
                  <a:srgbClr val="000000"/>
                </a:solidFill>
                <a:latin typeface="Roboto" pitchFamily="2" charset="0"/>
              </a:rPr>
              <a:t>инже-нерную</a:t>
            </a:r>
            <a:r>
              <a:rPr lang="ru-RU" sz="1400" baseline="30000" dirty="0">
                <a:solidFill>
                  <a:srgbClr val="000000"/>
                </a:solidFill>
                <a:latin typeface="Roboto" pitchFamily="2" charset="0"/>
              </a:rPr>
              <a:t>, транспортную и таможенную инфраструктуру, налоговые и таможенные льготы и преференции.</a:t>
            </a:r>
          </a:p>
          <a:p>
            <a:pPr indent="360000" algn="just">
              <a:lnSpc>
                <a:spcPct val="150000"/>
              </a:lnSpc>
            </a:pPr>
            <a:r>
              <a:rPr lang="ru-RU" sz="1400" baseline="30000" dirty="0">
                <a:solidFill>
                  <a:srgbClr val="000000"/>
                </a:solidFill>
                <a:latin typeface="Roboto" pitchFamily="2" charset="0"/>
              </a:rPr>
              <a:t>ОЭЗ «Дубна» является региональным центром поддержки инновационного предпринимательства. Здесь регулярно бывают первые лица государства и региона, международные делегации, благодаря чему малые предприятия становятся известными еще на первоначальном этапе, а наиболее успешные проекты находят инвесторов. Программы развития предпринимательских компе-</a:t>
            </a:r>
            <a:r>
              <a:rPr lang="ru-RU" sz="1400" baseline="30000" dirty="0" err="1">
                <a:solidFill>
                  <a:srgbClr val="000000"/>
                </a:solidFill>
                <a:latin typeface="Roboto" pitchFamily="2" charset="0"/>
              </a:rPr>
              <a:t>тенций</a:t>
            </a:r>
            <a:r>
              <a:rPr lang="ru-RU" sz="1400" baseline="30000" dirty="0">
                <a:solidFill>
                  <a:srgbClr val="000000"/>
                </a:solidFill>
                <a:latin typeface="Roboto" pitchFamily="2" charset="0"/>
              </a:rPr>
              <a:t>, отсутствие административных барьеров позволяют компа-</a:t>
            </a:r>
            <a:r>
              <a:rPr lang="ru-RU" sz="1400" baseline="30000" dirty="0" err="1">
                <a:solidFill>
                  <a:srgbClr val="000000"/>
                </a:solidFill>
                <a:latin typeface="Roboto" pitchFamily="2" charset="0"/>
              </a:rPr>
              <a:t>ниям</a:t>
            </a:r>
            <a:r>
              <a:rPr lang="ru-RU" sz="1400" baseline="30000" dirty="0">
                <a:solidFill>
                  <a:srgbClr val="000000"/>
                </a:solidFill>
                <a:latin typeface="Roboto" pitchFamily="2" charset="0"/>
              </a:rPr>
              <a:t> не только создавать  конкурентоспособную продукцию, но и строить собственные научно-производственные комплексы, сокращая путь от идеи до конкретного бизнес-результата.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816" y="3086352"/>
            <a:ext cx="4396365" cy="30275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86682" y="5977612"/>
            <a:ext cx="4169499" cy="420628"/>
          </a:xfrm>
          <a:prstGeom prst="rect">
            <a:avLst/>
          </a:prstGeom>
          <a:solidFill>
            <a:srgbClr val="1E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02975" y="5977612"/>
            <a:ext cx="3910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cap="all" baseline="30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Создавайте свою историю успеха</a:t>
            </a:r>
            <a:r>
              <a:rPr lang="ru-RU" sz="1600" b="1" cap="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600" b="1" cap="all" baseline="30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вместе с нами!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650A9E6-1389-4184-914D-CE0315930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6" y="1395746"/>
            <a:ext cx="8191039" cy="2042703"/>
          </a:xfrm>
          <a:prstGeom prst="rect">
            <a:avLst/>
          </a:prstGeom>
        </p:spPr>
      </p:pic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A0D1CFF6-6A09-473B-9F16-8480123A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9388" y="6486542"/>
            <a:ext cx="2057400" cy="365125"/>
          </a:xfrm>
        </p:spPr>
        <p:txBody>
          <a:bodyPr/>
          <a:lstStyle/>
          <a:p>
            <a:fld id="{04E1A17A-DA1F-47DA-B146-34A2FA3ED35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1232"/>
            <a:ext cx="9144000" cy="972065"/>
          </a:xfrm>
          <a:solidFill>
            <a:srgbClr val="211579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Fedra Sans Pro"/>
              </a:rPr>
              <a:t>Территория ОЭЗ «Дубна»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294" y="1566533"/>
            <a:ext cx="81492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Fedra Sans Pro"/>
              </a:rPr>
              <a:t>Дата основания: </a:t>
            </a:r>
            <a:r>
              <a:rPr lang="ru-RU" sz="1400" b="1" dirty="0">
                <a:latin typeface="Fedra Sans Pro"/>
              </a:rPr>
              <a:t>21 декабря 2005 г., </a:t>
            </a:r>
            <a:r>
              <a:rPr lang="ru-RU" sz="1400" dirty="0">
                <a:latin typeface="Fedra Sans Pro"/>
              </a:rPr>
              <a:t>общая площадь ОЭЗ: </a:t>
            </a:r>
            <a:r>
              <a:rPr lang="ru-RU" sz="1400" b="1" dirty="0">
                <a:latin typeface="Fedra Sans Pro"/>
              </a:rPr>
              <a:t>217 Га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6" y="2114802"/>
            <a:ext cx="4326464" cy="3244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8294" y="5456199"/>
            <a:ext cx="44323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Roboto" pitchFamily="2" charset="0"/>
                <a:ea typeface="Roboto" pitchFamily="2" charset="0"/>
              </a:rPr>
              <a:t>Левобережный участок: 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Roboto" pitchFamily="2" charset="0"/>
                <a:ea typeface="Roboto" pitchFamily="2" charset="0"/>
              </a:rPr>
              <a:t>Российский Центр Программирования – 124 Га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17534" y="5456199"/>
            <a:ext cx="3730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Roboto" pitchFamily="2" charset="0"/>
                <a:ea typeface="Roboto" pitchFamily="2" charset="0"/>
              </a:rPr>
              <a:t>Правобережный участок: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Roboto" pitchFamily="2" charset="0"/>
                <a:ea typeface="Roboto" pitchFamily="2" charset="0"/>
              </a:rPr>
              <a:t>Новая Промышленная Зона – 93 Га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9389" y="6486542"/>
            <a:ext cx="2057400" cy="365125"/>
          </a:xfrm>
        </p:spPr>
        <p:txBody>
          <a:bodyPr/>
          <a:lstStyle/>
          <a:p>
            <a:fld id="{04E1A17A-DA1F-47DA-B146-34A2FA3ED351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B801FB-5119-484F-80DB-11551ED01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12" y="2114801"/>
            <a:ext cx="4326466" cy="32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81232"/>
            <a:ext cx="9144000" cy="972065"/>
          </a:xfrm>
          <a:prstGeom prst="rect">
            <a:avLst/>
          </a:prstGeom>
          <a:solidFill>
            <a:srgbClr val="21157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Fedra Sans Pro"/>
              </a:rPr>
              <a:t>Льготы для резидентов ОЭЗ «Дубна»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4" y="1759753"/>
            <a:ext cx="401236" cy="47204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6333" y="2374078"/>
            <a:ext cx="21759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itchFamily="2" charset="0"/>
                <a:ea typeface="Roboto" pitchFamily="2" charset="0"/>
              </a:rPr>
              <a:t>Налог на прибыль</a:t>
            </a:r>
          </a:p>
          <a:p>
            <a:pPr algn="ctr"/>
            <a:r>
              <a:rPr lang="ru-RU" sz="1200" b="1" dirty="0">
                <a:latin typeface="Roboto" pitchFamily="2" charset="0"/>
                <a:ea typeface="Roboto" pitchFamily="2" charset="0"/>
              </a:rPr>
              <a:t>в региональный бюджет</a:t>
            </a:r>
          </a:p>
          <a:p>
            <a:pPr algn="ctr"/>
            <a:r>
              <a:rPr lang="ru-RU" sz="1400" b="1" dirty="0">
                <a:solidFill>
                  <a:srgbClr val="0E1180"/>
                </a:solidFill>
                <a:latin typeface="Roboto" pitchFamily="2" charset="0"/>
                <a:ea typeface="Roboto" pitchFamily="2" charset="0"/>
              </a:rPr>
              <a:t>(первые 8 лет</a:t>
            </a:r>
            <a:r>
              <a:rPr lang="en-US" sz="1400" b="1" dirty="0">
                <a:solidFill>
                  <a:srgbClr val="0E1180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1400" b="1" dirty="0">
              <a:solidFill>
                <a:srgbClr val="0E118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3519" y="1594683"/>
            <a:ext cx="1374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11579"/>
                </a:solidFill>
                <a:latin typeface="Roboto" pitchFamily="2" charset="0"/>
                <a:ea typeface="Roboto" pitchFamily="2" charset="0"/>
              </a:rPr>
              <a:t>0%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72266" y="2374078"/>
            <a:ext cx="18626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itchFamily="2" charset="0"/>
                <a:ea typeface="Roboto" pitchFamily="2" charset="0"/>
              </a:rPr>
              <a:t>Налог </a:t>
            </a:r>
          </a:p>
          <a:p>
            <a:pPr algn="ctr"/>
            <a:r>
              <a:rPr lang="ru-RU" sz="1200" dirty="0">
                <a:latin typeface="Roboto" pitchFamily="2" charset="0"/>
                <a:ea typeface="Roboto" pitchFamily="2" charset="0"/>
              </a:rPr>
              <a:t>на имущество</a:t>
            </a:r>
          </a:p>
          <a:p>
            <a:pPr algn="ctr"/>
            <a:r>
              <a:rPr lang="ru-RU" sz="1400" b="1" dirty="0">
                <a:solidFill>
                  <a:srgbClr val="0E1180"/>
                </a:solidFill>
                <a:latin typeface="Roboto" pitchFamily="2" charset="0"/>
                <a:ea typeface="Roboto" pitchFamily="2" charset="0"/>
              </a:rPr>
              <a:t>(10 лет)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73505" y="1594683"/>
            <a:ext cx="1374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11579"/>
                </a:solidFill>
                <a:latin typeface="Roboto" pitchFamily="2" charset="0"/>
                <a:ea typeface="Roboto" pitchFamily="2" charset="0"/>
              </a:rPr>
              <a:t>0%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02145" y="2374078"/>
            <a:ext cx="16494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itchFamily="2" charset="0"/>
                <a:ea typeface="Roboto" pitchFamily="2" charset="0"/>
              </a:rPr>
              <a:t>Транспортный</a:t>
            </a:r>
          </a:p>
          <a:p>
            <a:pPr algn="ctr"/>
            <a:r>
              <a:rPr lang="ru-RU" sz="1200" dirty="0">
                <a:latin typeface="Roboto" pitchFamily="2" charset="0"/>
                <a:ea typeface="Roboto" pitchFamily="2" charset="0"/>
              </a:rPr>
              <a:t>и земельный налог</a:t>
            </a:r>
          </a:p>
          <a:p>
            <a:pPr algn="ctr"/>
            <a:r>
              <a:rPr lang="ru-RU" sz="1400" b="1" dirty="0">
                <a:solidFill>
                  <a:srgbClr val="0E1180"/>
                </a:solidFill>
                <a:latin typeface="Roboto" pitchFamily="2" charset="0"/>
                <a:ea typeface="Roboto" pitchFamily="2" charset="0"/>
              </a:rPr>
              <a:t>(5 лет)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23781" y="1594683"/>
            <a:ext cx="1374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11579"/>
                </a:solidFill>
                <a:latin typeface="Roboto" pitchFamily="2" charset="0"/>
                <a:ea typeface="Roboto" pitchFamily="2" charset="0"/>
              </a:rPr>
              <a:t>0%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5895" y="2374078"/>
            <a:ext cx="1664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Roboto" pitchFamily="2" charset="0"/>
                <a:ea typeface="Roboto" pitchFamily="2" charset="0"/>
              </a:rPr>
              <a:t>Страховые </a:t>
            </a:r>
          </a:p>
          <a:p>
            <a:pPr algn="ctr"/>
            <a:r>
              <a:rPr lang="ru-RU" sz="1200" dirty="0">
                <a:latin typeface="Roboto" pitchFamily="2" charset="0"/>
                <a:ea typeface="Roboto" pitchFamily="2" charset="0"/>
              </a:rPr>
              <a:t>взносы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74847" y="1594683"/>
            <a:ext cx="1572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Roboto" pitchFamily="2" charset="0"/>
                <a:ea typeface="Roboto" pitchFamily="2" charset="0"/>
              </a:rPr>
              <a:t>от</a:t>
            </a:r>
            <a:r>
              <a:rPr lang="ru-RU" sz="4800" b="1" spc="-600" dirty="0">
                <a:solidFill>
                  <a:srgbClr val="211579"/>
                </a:solidFill>
                <a:latin typeface="Roboto" pitchFamily="2" charset="0"/>
                <a:ea typeface="Roboto" pitchFamily="2" charset="0"/>
              </a:rPr>
              <a:t>14</a:t>
            </a:r>
            <a:r>
              <a:rPr lang="ru-RU" sz="4800" b="1" spc="-400" dirty="0">
                <a:solidFill>
                  <a:srgbClr val="211579"/>
                </a:solidFill>
                <a:latin typeface="Roboto" pitchFamily="2" charset="0"/>
                <a:ea typeface="Roboto" pitchFamily="2" charset="0"/>
              </a:rPr>
              <a:t>%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09" y="1768351"/>
            <a:ext cx="402487" cy="473514"/>
          </a:xfrm>
          <a:prstGeom prst="rect">
            <a:avLst/>
          </a:prstGeom>
        </p:spPr>
      </p:pic>
      <p:graphicFrame>
        <p:nvGraphicFramePr>
          <p:cNvPr id="31" name="Таблица 30"/>
          <p:cNvGraphicFramePr>
            <a:graphicFrameLocks noGrp="1"/>
          </p:cNvGraphicFramePr>
          <p:nvPr>
            <p:extLst/>
          </p:nvPr>
        </p:nvGraphicFramePr>
        <p:xfrm>
          <a:off x="2709370" y="3499738"/>
          <a:ext cx="5774230" cy="244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4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91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Аренда земли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1 Га/год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Выкуп земельного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участка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Аренда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офисных помещений в мес.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7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rgbClr val="211579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30-40</a:t>
                      </a:r>
                      <a:r>
                        <a:rPr lang="ru-RU" sz="2400" b="1" kern="1200" baseline="0" dirty="0">
                          <a:solidFill>
                            <a:srgbClr val="211579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rgbClr val="211579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тыс. руб.</a:t>
                      </a:r>
                      <a:endParaRPr lang="ru-RU" sz="1600" b="1" kern="1200" dirty="0">
                        <a:solidFill>
                          <a:srgbClr val="211579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rgbClr val="211579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15%</a:t>
                      </a:r>
                      <a:r>
                        <a:rPr lang="ru-RU" sz="2400" b="1" kern="1200" baseline="0" dirty="0">
                          <a:solidFill>
                            <a:srgbClr val="211579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kern="1200" baseline="0" dirty="0">
                          <a:solidFill>
                            <a:srgbClr val="211579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от кадастровой стоимости</a:t>
                      </a:r>
                      <a:endParaRPr lang="ru-RU" sz="1400" b="1" kern="1200" dirty="0">
                        <a:solidFill>
                          <a:srgbClr val="211579"/>
                        </a:solidFill>
                        <a:latin typeface="Roboto" pitchFamily="2" charset="0"/>
                        <a:ea typeface="Roboto" pitchFamily="2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rgbClr val="211579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630</a:t>
                      </a:r>
                      <a:r>
                        <a:rPr lang="ru-RU" dirty="0"/>
                        <a:t> </a:t>
                      </a:r>
                      <a:r>
                        <a:rPr lang="ru-RU" sz="1600" b="1" kern="1200" baseline="0" dirty="0">
                          <a:solidFill>
                            <a:srgbClr val="211579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р/м</a:t>
                      </a:r>
                      <a:r>
                        <a:rPr lang="ru-RU" sz="1600" b="1" kern="1200" baseline="30000" dirty="0">
                          <a:solidFill>
                            <a:srgbClr val="211579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72" y="1749744"/>
            <a:ext cx="482050" cy="4820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3166" y="6488023"/>
            <a:ext cx="2057400" cy="365125"/>
          </a:xfrm>
        </p:spPr>
        <p:txBody>
          <a:bodyPr/>
          <a:lstStyle/>
          <a:p>
            <a:fld id="{04E1A17A-DA1F-47DA-B146-34A2FA3ED351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31" y="1807285"/>
            <a:ext cx="483750" cy="4162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254689" y="1624321"/>
            <a:ext cx="133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Roboto" pitchFamily="2" charset="0"/>
                <a:ea typeface="Roboto" pitchFamily="2" charset="0"/>
              </a:rPr>
              <a:t>*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3437" y="6284997"/>
            <a:ext cx="791508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Roboto" pitchFamily="2" charset="0"/>
                <a:ea typeface="Roboto" pitchFamily="2" charset="0"/>
              </a:rPr>
              <a:t>* Страховые взносы: 14% для разработчиков ПО, 21% для остальных направлений технико-внедренческой деятельности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6333" y="3182776"/>
            <a:ext cx="2175933" cy="1401049"/>
            <a:chOff x="296333" y="3112739"/>
            <a:chExt cx="2175933" cy="140104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022786" y="3112739"/>
              <a:ext cx="13745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800" b="1" dirty="0">
                  <a:solidFill>
                    <a:srgbClr val="211579"/>
                  </a:solidFill>
                  <a:latin typeface="Roboto" pitchFamily="2" charset="0"/>
                  <a:ea typeface="Roboto" pitchFamily="2" charset="0"/>
                </a:rPr>
                <a:t>2%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96333" y="3867457"/>
              <a:ext cx="21759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Roboto" pitchFamily="2" charset="0"/>
                  <a:ea typeface="Roboto" pitchFamily="2" charset="0"/>
                </a:rPr>
                <a:t>Налог на прибыль</a:t>
              </a:r>
            </a:p>
            <a:p>
              <a:pPr lvl="0" algn="ctr">
                <a:defRPr/>
              </a:pPr>
              <a:r>
                <a:rPr lang="ru-RU" sz="1200" b="1" dirty="0">
                  <a:latin typeface="Roboto" pitchFamily="2" charset="0"/>
                  <a:ea typeface="Roboto" pitchFamily="2" charset="0"/>
                </a:rPr>
                <a:t>в федеральный бюджет</a:t>
              </a:r>
            </a:p>
            <a:p>
              <a:pPr lvl="0" algn="ctr">
                <a:defRPr/>
              </a:pPr>
              <a:r>
                <a:rPr lang="ru-RU" sz="1200" dirty="0">
                  <a:latin typeface="Roboto" pitchFamily="2" charset="0"/>
                  <a:ea typeface="Roboto" pitchFamily="2" charset="0"/>
                </a:rPr>
                <a:t>(с 2018 года)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96333" y="4732347"/>
            <a:ext cx="2175933" cy="1272562"/>
            <a:chOff x="296333" y="4681545"/>
            <a:chExt cx="2175933" cy="127256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33437" y="4681545"/>
              <a:ext cx="19388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800" b="1" dirty="0">
                  <a:solidFill>
                    <a:srgbClr val="211579"/>
                  </a:solidFill>
                  <a:latin typeface="Roboto" pitchFamily="2" charset="0"/>
                  <a:ea typeface="Roboto" pitchFamily="2" charset="0"/>
                </a:rPr>
                <a:t>15,5%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6333" y="5461664"/>
              <a:ext cx="217593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Roboto" pitchFamily="2" charset="0"/>
                  <a:ea typeface="Roboto" pitchFamily="2" charset="0"/>
                </a:rPr>
                <a:t>Налог на прибыль</a:t>
              </a:r>
            </a:p>
            <a:p>
              <a:pPr lvl="0" algn="ctr">
                <a:defRPr/>
              </a:pPr>
              <a:r>
                <a:rPr lang="ru-RU" sz="1400" b="1" dirty="0">
                  <a:solidFill>
                    <a:srgbClr val="0E1180"/>
                  </a:solidFill>
                  <a:latin typeface="Roboto" pitchFamily="2" charset="0"/>
                  <a:ea typeface="Roboto" pitchFamily="2" charset="0"/>
                </a:rPr>
                <a:t>(свыше 15 лет)</a:t>
              </a:r>
              <a:endParaRPr lang="ru-RU" sz="1400" dirty="0">
                <a:solidFill>
                  <a:srgbClr val="0E1180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0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2196570"/>
            <a:ext cx="8348460" cy="443547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70210"/>
            <a:ext cx="9144000" cy="972065"/>
          </a:xfrm>
          <a:prstGeom prst="rect">
            <a:avLst/>
          </a:prstGeom>
          <a:solidFill>
            <a:srgbClr val="21157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Fedra Sans Pro"/>
              </a:rPr>
              <a:t>Режим свободной таможенной зоны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3165" y="6502654"/>
            <a:ext cx="2057400" cy="365125"/>
          </a:xfrm>
        </p:spPr>
        <p:txBody>
          <a:bodyPr/>
          <a:lstStyle/>
          <a:p>
            <a:fld id="{04E1A17A-DA1F-47DA-B146-34A2FA3ED351}" type="slidenum">
              <a:rPr lang="ru-RU" smtClean="0"/>
              <a:t>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0266" y="1557532"/>
            <a:ext cx="8297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>
                <a:solidFill>
                  <a:srgbClr val="0E1180"/>
                </a:solidFill>
                <a:latin typeface="Roboto" pitchFamily="2" charset="0"/>
              </a:rPr>
              <a:t>В  ОЭЗ «Дубна» действует режим свободной таможенной зоны, что позволяет резидентам закупать продукцию, как у зарубежных, так и российских поставщиков без таможенных пошлин и НДС.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68800" y="2353733"/>
            <a:ext cx="3962400" cy="499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4" y="795385"/>
            <a:ext cx="8528996" cy="5992475"/>
          </a:xfrm>
          <a:prstGeom prst="rect">
            <a:avLst/>
          </a:prstGeom>
          <a:solidFill>
            <a:srgbClr val="12A19B"/>
          </a:solidFill>
        </p:spPr>
      </p:pic>
      <p:sp>
        <p:nvSpPr>
          <p:cNvPr id="8" name="object 3"/>
          <p:cNvSpPr/>
          <p:nvPr/>
        </p:nvSpPr>
        <p:spPr>
          <a:xfrm>
            <a:off x="0" y="0"/>
            <a:ext cx="9144000" cy="753110"/>
          </a:xfrm>
          <a:custGeom>
            <a:avLst/>
            <a:gdLst/>
            <a:ahLst/>
            <a:cxnLst/>
            <a:rect l="l" t="t" r="r" b="b"/>
            <a:pathLst>
              <a:path w="12192000" h="753110">
                <a:moveTo>
                  <a:pt x="0" y="752855"/>
                </a:moveTo>
                <a:lnTo>
                  <a:pt x="12192000" y="752855"/>
                </a:lnTo>
                <a:lnTo>
                  <a:pt x="12192000" y="0"/>
                </a:lnTo>
                <a:lnTo>
                  <a:pt x="0" y="0"/>
                </a:lnTo>
                <a:lnTo>
                  <a:pt x="0" y="752855"/>
                </a:lnTo>
                <a:close/>
              </a:path>
            </a:pathLst>
          </a:custGeom>
          <a:solidFill>
            <a:srgbClr val="21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640905" y="42275"/>
            <a:ext cx="8362226" cy="668560"/>
          </a:xfrm>
          <a:prstGeom prst="rect">
            <a:avLst/>
          </a:prstGeom>
        </p:spPr>
        <p:txBody>
          <a:bodyPr vert="horz" wrap="square" lIns="0" tIns="5249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Прогноз выполнения показателей эффективности деятельности ОЭЗ «Дубна»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нарастающим итогом по отношению к плану 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6995157" y="646501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79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1232"/>
            <a:ext cx="9144000" cy="972065"/>
          </a:xfrm>
          <a:solidFill>
            <a:srgbClr val="211579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Fedra Sans Pro"/>
              </a:rPr>
              <a:t>Показатели по резидентам</a:t>
            </a:r>
            <a:endParaRPr lang="ru-RU" sz="2800" dirty="0">
              <a:solidFill>
                <a:schemeClr val="bg1"/>
              </a:solidFill>
              <a:latin typeface="Fedra Sans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4433" y="1384974"/>
            <a:ext cx="24731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Roboto" pitchFamily="2" charset="0"/>
              </a:rPr>
              <a:t>Прогноз на 2018 год</a:t>
            </a:r>
            <a:endParaRPr lang="ru-RU" baseline="30000" dirty="0">
              <a:solidFill>
                <a:srgbClr val="000000"/>
              </a:solidFill>
              <a:latin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978" y="6381798"/>
            <a:ext cx="2057400" cy="365125"/>
          </a:xfrm>
        </p:spPr>
        <p:txBody>
          <a:bodyPr/>
          <a:lstStyle/>
          <a:p>
            <a:fld id="{04E1A17A-DA1F-47DA-B146-34A2FA3ED351}" type="slidenum">
              <a:rPr lang="ru-RU" smtClean="0"/>
              <a:t>7</a:t>
            </a:fld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1624517" y="2043849"/>
            <a:ext cx="1136822" cy="11368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Roboto" pitchFamily="2" charset="0"/>
                <a:ea typeface="Roboto" pitchFamily="2" charset="0"/>
              </a:rPr>
              <a:t>25</a:t>
            </a:r>
            <a:endParaRPr lang="ru-RU" sz="40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24517" y="4660564"/>
            <a:ext cx="1136822" cy="11368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Roboto" pitchFamily="2" charset="0"/>
                <a:ea typeface="Roboto" pitchFamily="2" charset="0"/>
              </a:rPr>
              <a:t>1</a:t>
            </a:r>
            <a:r>
              <a:rPr lang="ru-RU" sz="4000" dirty="0" smtClean="0">
                <a:latin typeface="Roboto" pitchFamily="2" charset="0"/>
                <a:ea typeface="Roboto" pitchFamily="2" charset="0"/>
              </a:rPr>
              <a:t>5</a:t>
            </a:r>
            <a:endParaRPr lang="ru-RU" sz="40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314" y="4235113"/>
            <a:ext cx="29552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Roboto" pitchFamily="2" charset="0"/>
              </a:rPr>
              <a:t>Привлечено в  2018 году</a:t>
            </a:r>
            <a:endParaRPr lang="ru-RU" baseline="30000" dirty="0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42920" y="1943688"/>
            <a:ext cx="1136822" cy="11368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Roboto" pitchFamily="2" charset="0"/>
                <a:ea typeface="Roboto" pitchFamily="2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40549" y="1405567"/>
            <a:ext cx="31096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Roboto" pitchFamily="2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Roboto" pitchFamily="2" charset="0"/>
              </a:rPr>
              <a:t>Биомедицинский кластер</a:t>
            </a:r>
            <a:endParaRPr lang="ru-RU" sz="1600" baseline="30000" dirty="0">
              <a:solidFill>
                <a:srgbClr val="000000"/>
              </a:solidFill>
              <a:latin typeface="Roboto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46058" y="4806484"/>
            <a:ext cx="1136822" cy="11368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Roboto" pitchFamily="2" charset="0"/>
                <a:ea typeface="Roboto" pitchFamily="2" charset="0"/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2427" y="3974461"/>
            <a:ext cx="327781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Roboto" pitchFamily="2" charset="0"/>
              </a:rPr>
              <a:t> Компании со строительством собственных объектов</a:t>
            </a:r>
            <a:endParaRPr lang="ru-RU" sz="1600" baseline="30000" dirty="0">
              <a:solidFill>
                <a:srgbClr val="000000"/>
              </a:solidFill>
              <a:latin typeface="Roboto" pitchFamily="2" charset="0"/>
            </a:endParaRPr>
          </a:p>
        </p:txBody>
      </p:sp>
      <p:cxnSp>
        <p:nvCxnSpPr>
          <p:cNvPr id="18" name="Соединительная линия уступом 17"/>
          <p:cNvCxnSpPr>
            <a:stCxn id="8" idx="6"/>
            <a:endCxn id="11" idx="2"/>
          </p:cNvCxnSpPr>
          <p:nvPr/>
        </p:nvCxnSpPr>
        <p:spPr>
          <a:xfrm flipV="1">
            <a:off x="2761339" y="2512099"/>
            <a:ext cx="3381581" cy="27168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8" idx="6"/>
            <a:endCxn id="13" idx="2"/>
          </p:cNvCxnSpPr>
          <p:nvPr/>
        </p:nvCxnSpPr>
        <p:spPr>
          <a:xfrm>
            <a:off x="2761339" y="5228975"/>
            <a:ext cx="3384719" cy="1459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3002" y="5995950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Roboto" pitchFamily="2" charset="0"/>
                <a:ea typeface="Roboto" pitchFamily="2" charset="0"/>
              </a:rPr>
              <a:t>К 2024 году планируется строительство 70 объектов </a:t>
            </a:r>
          </a:p>
          <a:p>
            <a:r>
              <a:rPr lang="ru-RU" sz="1200" dirty="0" smtClean="0">
                <a:latin typeface="Roboto" pitchFamily="2" charset="0"/>
                <a:ea typeface="Roboto" pitchFamily="2" charset="0"/>
              </a:rPr>
              <a:t>компаний с 8000 рабочих мест</a:t>
            </a: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9742" y="2212606"/>
            <a:ext cx="19989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Roboto" pitchFamily="2" charset="0"/>
                <a:ea typeface="Roboto" pitchFamily="2" charset="0"/>
              </a:rPr>
              <a:t>Планируемые показатели:</a:t>
            </a:r>
          </a:p>
          <a:p>
            <a:r>
              <a:rPr lang="ru-RU" sz="1100" dirty="0" smtClean="0">
                <a:latin typeface="Roboto" pitchFamily="2" charset="0"/>
                <a:ea typeface="Roboto" pitchFamily="2" charset="0"/>
              </a:rPr>
              <a:t>Инвестиции – 1252 млн.</a:t>
            </a:r>
          </a:p>
          <a:p>
            <a:r>
              <a:rPr lang="ru-RU" sz="1100" dirty="0" smtClean="0">
                <a:latin typeface="Roboto" pitchFamily="2" charset="0"/>
                <a:ea typeface="Roboto" pitchFamily="2" charset="0"/>
              </a:rPr>
              <a:t>Рабочие места - 200</a:t>
            </a:r>
            <a:endParaRPr lang="ru-RU" sz="11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47112" y="5041732"/>
            <a:ext cx="19989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Roboto" pitchFamily="2" charset="0"/>
                <a:ea typeface="Roboto" pitchFamily="2" charset="0"/>
              </a:rPr>
              <a:t>Планируемые показатели:</a:t>
            </a:r>
          </a:p>
          <a:p>
            <a:r>
              <a:rPr lang="ru-RU" sz="1100" dirty="0" smtClean="0">
                <a:latin typeface="Roboto" pitchFamily="2" charset="0"/>
                <a:ea typeface="Roboto" pitchFamily="2" charset="0"/>
              </a:rPr>
              <a:t>Инвестиции – 5,26 млн.</a:t>
            </a:r>
          </a:p>
          <a:p>
            <a:r>
              <a:rPr lang="ru-RU" sz="1100" dirty="0" smtClean="0">
                <a:latin typeface="Roboto" pitchFamily="2" charset="0"/>
                <a:ea typeface="Roboto" pitchFamily="2" charset="0"/>
              </a:rPr>
              <a:t>Рабочие </a:t>
            </a:r>
            <a:r>
              <a:rPr lang="ru-RU" sz="1100" smtClean="0">
                <a:latin typeface="Roboto" pitchFamily="2" charset="0"/>
                <a:ea typeface="Roboto" pitchFamily="2" charset="0"/>
              </a:rPr>
              <a:t>места - 699</a:t>
            </a:r>
            <a:endParaRPr lang="ru-RU" sz="11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70210"/>
            <a:ext cx="9144000" cy="972065"/>
          </a:xfrm>
          <a:prstGeom prst="rect">
            <a:avLst/>
          </a:prstGeom>
          <a:solidFill>
            <a:srgbClr val="21157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bg1"/>
                </a:solidFill>
                <a:latin typeface="Fedra Sans Pro"/>
              </a:rPr>
              <a:t>Количество компаний биомедицинского кластера</a:t>
            </a:r>
            <a:endParaRPr lang="ru-RU" sz="2400" dirty="0">
              <a:solidFill>
                <a:schemeClr val="bg1"/>
              </a:solidFill>
              <a:latin typeface="Fedra Sans Pro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3695" y="6492875"/>
            <a:ext cx="2057400" cy="365125"/>
          </a:xfrm>
        </p:spPr>
        <p:txBody>
          <a:bodyPr/>
          <a:lstStyle/>
          <a:p>
            <a:fld id="{04E1A17A-DA1F-47DA-B146-34A2FA3ED351}" type="slidenum">
              <a:rPr lang="ru-RU" smtClean="0"/>
              <a:t>8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68800" y="2353733"/>
            <a:ext cx="3962400" cy="499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38584"/>
              </p:ext>
            </p:extLst>
          </p:nvPr>
        </p:nvGraphicFramePr>
        <p:xfrm>
          <a:off x="722306" y="1614617"/>
          <a:ext cx="7608894" cy="2377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8966"/>
                <a:gridCol w="1191575"/>
                <a:gridCol w="1728422"/>
                <a:gridCol w="993446"/>
                <a:gridCol w="1706485"/>
              </a:tblGrid>
              <a:tr h="580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2014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нарастающим итогом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за год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нарастающим итогом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за год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нарастающим итогом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97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itchFamily="2" charset="0"/>
                          <a:ea typeface="Roboto" pitchFamily="2" charset="0"/>
                        </a:rPr>
                        <a:t>14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itchFamily="2" charset="0"/>
                          <a:ea typeface="Roboto" pitchFamily="2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itchFamily="2" charset="0"/>
                          <a:ea typeface="Roboto" pitchFamily="2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itchFamily="2" charset="0"/>
                          <a:ea typeface="Roboto" pitchFamily="2" charset="0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itchFamily="2" charset="0"/>
                          <a:ea typeface="Roboto" pitchFamily="2" charset="0"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4970" marR="14970" marT="14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073451"/>
              </p:ext>
            </p:extLst>
          </p:nvPr>
        </p:nvGraphicFramePr>
        <p:xfrm>
          <a:off x="1927656" y="4209536"/>
          <a:ext cx="5499161" cy="2475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2382"/>
                <a:gridCol w="1785329"/>
                <a:gridCol w="1008911"/>
                <a:gridCol w="1662539"/>
              </a:tblGrid>
              <a:tr h="6314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5368" marR="15368" marT="15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5368" marR="15368" marT="15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за год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5368" marR="15368" marT="15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нарастающим итогом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5368" marR="15368" marT="15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за год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5368" marR="15368" marT="15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" pitchFamily="2" charset="0"/>
                          <a:ea typeface="Roboto" pitchFamily="2" charset="0"/>
                        </a:rPr>
                        <a:t>нарастающим итогом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5368" marR="15368" marT="15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29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itchFamily="2" charset="0"/>
                          <a:ea typeface="Roboto" pitchFamily="2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5368" marR="15368" marT="15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itchFamily="2" charset="0"/>
                          <a:ea typeface="Roboto" pitchFamily="2" charset="0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5368" marR="15368" marT="15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itchFamily="2" charset="0"/>
                          <a:ea typeface="Roboto" pitchFamily="2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5368" marR="15368" marT="15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itchFamily="2" charset="0"/>
                          <a:ea typeface="Roboto" pitchFamily="2" charset="0"/>
                        </a:rPr>
                        <a:t>32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marL="15368" marR="15368" marT="153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3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1232"/>
            <a:ext cx="9144000" cy="972065"/>
          </a:xfrm>
          <a:solidFill>
            <a:srgbClr val="211579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Fedra Sans Pro"/>
              </a:rPr>
              <a:t>Приоритетные направления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8827" y="1546819"/>
            <a:ext cx="7918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aseline="30000" dirty="0">
                <a:solidFill>
                  <a:srgbClr val="000000"/>
                </a:solidFill>
                <a:latin typeface="Roboto" pitchFamily="2" charset="0"/>
              </a:rPr>
              <a:t>В настоящее время статус резидента ОЭЗ имеют 144 высокотехнологичных компаний. </a:t>
            </a:r>
          </a:p>
          <a:p>
            <a:pPr algn="just">
              <a:lnSpc>
                <a:spcPct val="150000"/>
              </a:lnSpc>
            </a:pPr>
            <a:r>
              <a:rPr lang="ru-RU" baseline="30000" dirty="0">
                <a:solidFill>
                  <a:srgbClr val="000000"/>
                </a:solidFill>
                <a:latin typeface="Roboto" pitchFamily="2" charset="0"/>
              </a:rPr>
              <a:t>Разработки активно ведутся в приоритетных для экономики страны направлениях.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47415"/>
            <a:ext cx="832511" cy="70555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6978" y="6428022"/>
            <a:ext cx="2057400" cy="365125"/>
          </a:xfrm>
        </p:spPr>
        <p:txBody>
          <a:bodyPr/>
          <a:lstStyle/>
          <a:p>
            <a:fld id="{04E1A17A-DA1F-47DA-B146-34A2FA3ED351}" type="slidenum">
              <a:rPr lang="ru-RU" smtClean="0"/>
              <a:t>9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8" y="2486272"/>
            <a:ext cx="7620916" cy="37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5256</TotalTime>
  <Words>1075</Words>
  <Application>Microsoft Office PowerPoint</Application>
  <PresentationFormat>Экран (4:3)</PresentationFormat>
  <Paragraphs>349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Fedra Sans Pro</vt:lpstr>
      <vt:lpstr>Fedra Sans Pro Normal</vt:lpstr>
      <vt:lpstr>Roboto</vt:lpstr>
      <vt:lpstr>Тема Office</vt:lpstr>
      <vt:lpstr>Презентация PowerPoint</vt:lpstr>
      <vt:lpstr>ОЭЗ «Дубна» сегодня</vt:lpstr>
      <vt:lpstr>Территория ОЭЗ «Дубна»</vt:lpstr>
      <vt:lpstr>Презентация PowerPoint</vt:lpstr>
      <vt:lpstr>Презентация PowerPoint</vt:lpstr>
      <vt:lpstr>2018. Прогноз выполнения показателей эффективности деятельности ОЭЗ «Дубна» нарастающим итогом по отношению к плану </vt:lpstr>
      <vt:lpstr>Показатели по резидентам</vt:lpstr>
      <vt:lpstr>Презентация PowerPoint</vt:lpstr>
      <vt:lpstr>Приоритетные направления</vt:lpstr>
      <vt:lpstr>Презентация PowerPoint</vt:lpstr>
      <vt:lpstr>Компании, осуществляющие деятельность</vt:lpstr>
      <vt:lpstr>Компании, осуществляющие деятельность</vt:lpstr>
      <vt:lpstr>Компании, вводящиеся в эксплуатацию в 2018 </vt:lpstr>
      <vt:lpstr>Компании, вводящиеся в эксплуатацию в 2019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Денис</dc:creator>
  <cp:lastModifiedBy>Шаповалова Анастасия Викторовна</cp:lastModifiedBy>
  <cp:revision>232</cp:revision>
  <cp:lastPrinted>2018-08-13T08:01:13Z</cp:lastPrinted>
  <dcterms:created xsi:type="dcterms:W3CDTF">2017-10-06T13:31:21Z</dcterms:created>
  <dcterms:modified xsi:type="dcterms:W3CDTF">2018-08-13T11:56:09Z</dcterms:modified>
</cp:coreProperties>
</file>