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4"/>
  </p:notesMasterIdLst>
  <p:sldIdLst>
    <p:sldId id="256" r:id="rId2"/>
    <p:sldId id="340" r:id="rId3"/>
    <p:sldId id="351" r:id="rId4"/>
    <p:sldId id="369" r:id="rId5"/>
    <p:sldId id="358" r:id="rId6"/>
    <p:sldId id="339" r:id="rId7"/>
    <p:sldId id="370" r:id="rId8"/>
    <p:sldId id="293" r:id="rId9"/>
    <p:sldId id="371" r:id="rId10"/>
    <p:sldId id="299" r:id="rId11"/>
    <p:sldId id="381" r:id="rId12"/>
    <p:sldId id="347" r:id="rId13"/>
    <p:sldId id="377" r:id="rId14"/>
    <p:sldId id="373" r:id="rId15"/>
    <p:sldId id="374" r:id="rId16"/>
    <p:sldId id="380" r:id="rId17"/>
    <p:sldId id="378" r:id="rId18"/>
    <p:sldId id="376" r:id="rId19"/>
    <p:sldId id="345" r:id="rId20"/>
    <p:sldId id="372" r:id="rId21"/>
    <p:sldId id="346" r:id="rId22"/>
    <p:sldId id="30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6152" autoAdjust="0"/>
  </p:normalViewPr>
  <p:slideViewPr>
    <p:cSldViewPr>
      <p:cViewPr>
        <p:scale>
          <a:sx n="108" d="100"/>
          <a:sy n="108" d="100"/>
        </p:scale>
        <p:origin x="2312" y="2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D71F6-86CE-4778-82D7-B684F4D28B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E6A18FBE-5BD8-4CA7-BAD7-7AFF0ED6B704}">
      <dgm:prSet phldrT="[Текст]"/>
      <dgm:spPr/>
      <dgm:t>
        <a:bodyPr/>
        <a:lstStyle/>
        <a:p>
          <a:r>
            <a:rPr lang="ru-RU" dirty="0" smtClean="0"/>
            <a:t>Эпидемиологическая эффективность</a:t>
          </a:r>
          <a:endParaRPr lang="ru-RU" dirty="0"/>
        </a:p>
      </dgm:t>
    </dgm:pt>
    <dgm:pt modelId="{9322C939-609F-49A5-AC97-2A48630FAD32}" type="parTrans" cxnId="{F0F2360D-8D22-4B00-92DA-930CB9687AE4}">
      <dgm:prSet/>
      <dgm:spPr/>
      <dgm:t>
        <a:bodyPr/>
        <a:lstStyle/>
        <a:p>
          <a:endParaRPr lang="ru-RU"/>
        </a:p>
      </dgm:t>
    </dgm:pt>
    <dgm:pt modelId="{B78C517C-E6CA-4EED-AFB3-4FEB76BEAB88}" type="sibTrans" cxnId="{F0F2360D-8D22-4B00-92DA-930CB9687AE4}">
      <dgm:prSet/>
      <dgm:spPr/>
      <dgm:t>
        <a:bodyPr/>
        <a:lstStyle/>
        <a:p>
          <a:endParaRPr lang="ru-RU"/>
        </a:p>
      </dgm:t>
    </dgm:pt>
    <dgm:pt modelId="{87469DCF-A456-4331-A8AD-BB48779FF0A4}">
      <dgm:prSet phldrT="[Текст]"/>
      <dgm:spPr/>
      <dgm:t>
        <a:bodyPr/>
        <a:lstStyle/>
        <a:p>
          <a:r>
            <a:rPr lang="ru-RU" dirty="0" smtClean="0"/>
            <a:t>Потенциальная</a:t>
          </a:r>
          <a:endParaRPr lang="ru-RU" dirty="0"/>
        </a:p>
      </dgm:t>
    </dgm:pt>
    <dgm:pt modelId="{25DBBF06-8A0D-453A-9918-3C57D985A62E}" type="parTrans" cxnId="{F14877D3-F19E-4CF3-B476-892C0BF498E2}">
      <dgm:prSet/>
      <dgm:spPr/>
      <dgm:t>
        <a:bodyPr/>
        <a:lstStyle/>
        <a:p>
          <a:endParaRPr lang="ru-RU"/>
        </a:p>
      </dgm:t>
    </dgm:pt>
    <dgm:pt modelId="{4B54F478-CDD5-4ACB-8FC0-9E8B06049825}" type="sibTrans" cxnId="{F14877D3-F19E-4CF3-B476-892C0BF498E2}">
      <dgm:prSet/>
      <dgm:spPr/>
      <dgm:t>
        <a:bodyPr/>
        <a:lstStyle/>
        <a:p>
          <a:endParaRPr lang="ru-RU"/>
        </a:p>
      </dgm:t>
    </dgm:pt>
    <dgm:pt modelId="{9A411D10-7E1C-443B-ACDA-FF3B747C8E53}">
      <dgm:prSet phldrT="[Текст]"/>
      <dgm:spPr/>
      <dgm:t>
        <a:bodyPr/>
        <a:lstStyle/>
        <a:p>
          <a:r>
            <a:rPr lang="ru-RU" dirty="0" smtClean="0"/>
            <a:t>Реальная</a:t>
          </a:r>
        </a:p>
        <a:p>
          <a:r>
            <a:rPr lang="ru-RU" dirty="0" smtClean="0"/>
            <a:t>(фактическая)</a:t>
          </a:r>
          <a:endParaRPr lang="ru-RU" dirty="0"/>
        </a:p>
      </dgm:t>
    </dgm:pt>
    <dgm:pt modelId="{CE8D59C1-FB22-4A5A-959C-FF40D2F343ED}" type="parTrans" cxnId="{6B4EBD54-065B-46CC-B5D8-F82FF1DA036A}">
      <dgm:prSet/>
      <dgm:spPr/>
      <dgm:t>
        <a:bodyPr/>
        <a:lstStyle/>
        <a:p>
          <a:endParaRPr lang="ru-RU"/>
        </a:p>
      </dgm:t>
    </dgm:pt>
    <dgm:pt modelId="{2BF1DDC8-283B-4E39-8D31-88A285C9B1A8}" type="sibTrans" cxnId="{6B4EBD54-065B-46CC-B5D8-F82FF1DA036A}">
      <dgm:prSet/>
      <dgm:spPr/>
      <dgm:t>
        <a:bodyPr/>
        <a:lstStyle/>
        <a:p>
          <a:endParaRPr lang="ru-RU"/>
        </a:p>
      </dgm:t>
    </dgm:pt>
    <dgm:pt modelId="{A3C53527-D88D-4FB6-ADB6-E06D6533383D}" type="pres">
      <dgm:prSet presAssocID="{99ED71F6-86CE-4778-82D7-B684F4D28B90}" presName="hierChild1" presStyleCnt="0">
        <dgm:presLayoutVars>
          <dgm:orgChart val="1"/>
          <dgm:chPref val="1"/>
          <dgm:dir/>
          <dgm:animOne val="branch"/>
          <dgm:animLvl val="lvl"/>
          <dgm:resizeHandles/>
        </dgm:presLayoutVars>
      </dgm:prSet>
      <dgm:spPr/>
      <dgm:t>
        <a:bodyPr/>
        <a:lstStyle/>
        <a:p>
          <a:endParaRPr lang="ru-RU"/>
        </a:p>
      </dgm:t>
    </dgm:pt>
    <dgm:pt modelId="{7F5175A5-863C-474A-9DE4-452214F2C520}" type="pres">
      <dgm:prSet presAssocID="{E6A18FBE-5BD8-4CA7-BAD7-7AFF0ED6B704}" presName="hierRoot1" presStyleCnt="0">
        <dgm:presLayoutVars>
          <dgm:hierBranch val="init"/>
        </dgm:presLayoutVars>
      </dgm:prSet>
      <dgm:spPr/>
    </dgm:pt>
    <dgm:pt modelId="{4768305B-CE33-4D0B-9F27-77035F0CF30C}" type="pres">
      <dgm:prSet presAssocID="{E6A18FBE-5BD8-4CA7-BAD7-7AFF0ED6B704}" presName="rootComposite1" presStyleCnt="0"/>
      <dgm:spPr/>
    </dgm:pt>
    <dgm:pt modelId="{68ECABD4-F3C7-43D8-B9B3-A175F6758CE1}" type="pres">
      <dgm:prSet presAssocID="{E6A18FBE-5BD8-4CA7-BAD7-7AFF0ED6B704}" presName="rootText1" presStyleLbl="node0" presStyleIdx="0" presStyleCnt="1">
        <dgm:presLayoutVars>
          <dgm:chPref val="3"/>
        </dgm:presLayoutVars>
      </dgm:prSet>
      <dgm:spPr/>
      <dgm:t>
        <a:bodyPr/>
        <a:lstStyle/>
        <a:p>
          <a:endParaRPr lang="ru-RU"/>
        </a:p>
      </dgm:t>
    </dgm:pt>
    <dgm:pt modelId="{0AAE79E6-42A2-4E23-A6CB-9577C923C472}" type="pres">
      <dgm:prSet presAssocID="{E6A18FBE-5BD8-4CA7-BAD7-7AFF0ED6B704}" presName="rootConnector1" presStyleLbl="node1" presStyleIdx="0" presStyleCnt="0"/>
      <dgm:spPr/>
      <dgm:t>
        <a:bodyPr/>
        <a:lstStyle/>
        <a:p>
          <a:endParaRPr lang="ru-RU"/>
        </a:p>
      </dgm:t>
    </dgm:pt>
    <dgm:pt modelId="{A62BC153-EA16-4F62-815D-6E743DFA397E}" type="pres">
      <dgm:prSet presAssocID="{E6A18FBE-5BD8-4CA7-BAD7-7AFF0ED6B704}" presName="hierChild2" presStyleCnt="0"/>
      <dgm:spPr/>
    </dgm:pt>
    <dgm:pt modelId="{DAFD4244-2E45-4ADC-B061-765864003A89}" type="pres">
      <dgm:prSet presAssocID="{25DBBF06-8A0D-453A-9918-3C57D985A62E}" presName="Name37" presStyleLbl="parChTrans1D2" presStyleIdx="0" presStyleCnt="2"/>
      <dgm:spPr/>
      <dgm:t>
        <a:bodyPr/>
        <a:lstStyle/>
        <a:p>
          <a:endParaRPr lang="ru-RU"/>
        </a:p>
      </dgm:t>
    </dgm:pt>
    <dgm:pt modelId="{2EC39E11-DD6F-4B10-881D-0A5DE895B744}" type="pres">
      <dgm:prSet presAssocID="{87469DCF-A456-4331-A8AD-BB48779FF0A4}" presName="hierRoot2" presStyleCnt="0">
        <dgm:presLayoutVars>
          <dgm:hierBranch val="init"/>
        </dgm:presLayoutVars>
      </dgm:prSet>
      <dgm:spPr/>
    </dgm:pt>
    <dgm:pt modelId="{5F804D69-EAE1-43EA-BFBF-BF0A11B4776A}" type="pres">
      <dgm:prSet presAssocID="{87469DCF-A456-4331-A8AD-BB48779FF0A4}" presName="rootComposite" presStyleCnt="0"/>
      <dgm:spPr/>
    </dgm:pt>
    <dgm:pt modelId="{596C7096-E17A-46D7-98F3-6283894BC422}" type="pres">
      <dgm:prSet presAssocID="{87469DCF-A456-4331-A8AD-BB48779FF0A4}" presName="rootText" presStyleLbl="node2" presStyleIdx="0" presStyleCnt="2">
        <dgm:presLayoutVars>
          <dgm:chPref val="3"/>
        </dgm:presLayoutVars>
      </dgm:prSet>
      <dgm:spPr/>
      <dgm:t>
        <a:bodyPr/>
        <a:lstStyle/>
        <a:p>
          <a:endParaRPr lang="ru-RU"/>
        </a:p>
      </dgm:t>
    </dgm:pt>
    <dgm:pt modelId="{CA18B1B5-CEE9-4073-9B10-BB6AD6764375}" type="pres">
      <dgm:prSet presAssocID="{87469DCF-A456-4331-A8AD-BB48779FF0A4}" presName="rootConnector" presStyleLbl="node2" presStyleIdx="0" presStyleCnt="2"/>
      <dgm:spPr/>
      <dgm:t>
        <a:bodyPr/>
        <a:lstStyle/>
        <a:p>
          <a:endParaRPr lang="ru-RU"/>
        </a:p>
      </dgm:t>
    </dgm:pt>
    <dgm:pt modelId="{36188081-7B8E-4B7B-A9F5-E1AA316696DA}" type="pres">
      <dgm:prSet presAssocID="{87469DCF-A456-4331-A8AD-BB48779FF0A4}" presName="hierChild4" presStyleCnt="0"/>
      <dgm:spPr/>
    </dgm:pt>
    <dgm:pt modelId="{0EDCC00F-AC04-410F-A35B-6B026536841C}" type="pres">
      <dgm:prSet presAssocID="{87469DCF-A456-4331-A8AD-BB48779FF0A4}" presName="hierChild5" presStyleCnt="0"/>
      <dgm:spPr/>
    </dgm:pt>
    <dgm:pt modelId="{4210687F-F9C5-4543-9CDB-4F5D1F753EC0}" type="pres">
      <dgm:prSet presAssocID="{CE8D59C1-FB22-4A5A-959C-FF40D2F343ED}" presName="Name37" presStyleLbl="parChTrans1D2" presStyleIdx="1" presStyleCnt="2"/>
      <dgm:spPr/>
      <dgm:t>
        <a:bodyPr/>
        <a:lstStyle/>
        <a:p>
          <a:endParaRPr lang="ru-RU"/>
        </a:p>
      </dgm:t>
    </dgm:pt>
    <dgm:pt modelId="{34936FA4-8024-48CB-BCB3-8A7FBCC6A4D9}" type="pres">
      <dgm:prSet presAssocID="{9A411D10-7E1C-443B-ACDA-FF3B747C8E53}" presName="hierRoot2" presStyleCnt="0">
        <dgm:presLayoutVars>
          <dgm:hierBranch val="init"/>
        </dgm:presLayoutVars>
      </dgm:prSet>
      <dgm:spPr/>
    </dgm:pt>
    <dgm:pt modelId="{77725C68-09DD-4A8F-859D-81716832E8DD}" type="pres">
      <dgm:prSet presAssocID="{9A411D10-7E1C-443B-ACDA-FF3B747C8E53}" presName="rootComposite" presStyleCnt="0"/>
      <dgm:spPr/>
    </dgm:pt>
    <dgm:pt modelId="{A525D3CD-311F-4CA1-A96A-D674A8CA188E}" type="pres">
      <dgm:prSet presAssocID="{9A411D10-7E1C-443B-ACDA-FF3B747C8E53}" presName="rootText" presStyleLbl="node2" presStyleIdx="1" presStyleCnt="2">
        <dgm:presLayoutVars>
          <dgm:chPref val="3"/>
        </dgm:presLayoutVars>
      </dgm:prSet>
      <dgm:spPr/>
      <dgm:t>
        <a:bodyPr/>
        <a:lstStyle/>
        <a:p>
          <a:endParaRPr lang="ru-RU"/>
        </a:p>
      </dgm:t>
    </dgm:pt>
    <dgm:pt modelId="{7653D969-F79B-4C9D-B9D8-3FFFA616B204}" type="pres">
      <dgm:prSet presAssocID="{9A411D10-7E1C-443B-ACDA-FF3B747C8E53}" presName="rootConnector" presStyleLbl="node2" presStyleIdx="1" presStyleCnt="2"/>
      <dgm:spPr/>
      <dgm:t>
        <a:bodyPr/>
        <a:lstStyle/>
        <a:p>
          <a:endParaRPr lang="ru-RU"/>
        </a:p>
      </dgm:t>
    </dgm:pt>
    <dgm:pt modelId="{342B4751-82ED-436B-8055-C627DD9EEACB}" type="pres">
      <dgm:prSet presAssocID="{9A411D10-7E1C-443B-ACDA-FF3B747C8E53}" presName="hierChild4" presStyleCnt="0"/>
      <dgm:spPr/>
    </dgm:pt>
    <dgm:pt modelId="{2BA25139-D8B6-4A40-A7E5-A0D73CA7B334}" type="pres">
      <dgm:prSet presAssocID="{9A411D10-7E1C-443B-ACDA-FF3B747C8E53}" presName="hierChild5" presStyleCnt="0"/>
      <dgm:spPr/>
    </dgm:pt>
    <dgm:pt modelId="{479A0B9F-F43C-4AC1-9093-6FA8B4470C96}" type="pres">
      <dgm:prSet presAssocID="{E6A18FBE-5BD8-4CA7-BAD7-7AFF0ED6B704}" presName="hierChild3" presStyleCnt="0"/>
      <dgm:spPr/>
    </dgm:pt>
  </dgm:ptLst>
  <dgm:cxnLst>
    <dgm:cxn modelId="{18F11A0B-5BB7-4DEA-BE37-62BF2FCDAE0E}" type="presOf" srcId="{E6A18FBE-5BD8-4CA7-BAD7-7AFF0ED6B704}" destId="{0AAE79E6-42A2-4E23-A6CB-9577C923C472}" srcOrd="1" destOrd="0" presId="urn:microsoft.com/office/officeart/2005/8/layout/orgChart1"/>
    <dgm:cxn modelId="{6F636CC3-4FF9-4220-8DDA-6F56D563D23B}" type="presOf" srcId="{25DBBF06-8A0D-453A-9918-3C57D985A62E}" destId="{DAFD4244-2E45-4ADC-B061-765864003A89}" srcOrd="0" destOrd="0" presId="urn:microsoft.com/office/officeart/2005/8/layout/orgChart1"/>
    <dgm:cxn modelId="{D242B8C6-C149-4F22-87F0-1A10FAD24C9C}" type="presOf" srcId="{9A411D10-7E1C-443B-ACDA-FF3B747C8E53}" destId="{A525D3CD-311F-4CA1-A96A-D674A8CA188E}" srcOrd="0" destOrd="0" presId="urn:microsoft.com/office/officeart/2005/8/layout/orgChart1"/>
    <dgm:cxn modelId="{8DFF5CFE-3935-4FA7-9B6B-ACC4B1F9D54C}" type="presOf" srcId="{99ED71F6-86CE-4778-82D7-B684F4D28B90}" destId="{A3C53527-D88D-4FB6-ADB6-E06D6533383D}" srcOrd="0" destOrd="0" presId="urn:microsoft.com/office/officeart/2005/8/layout/orgChart1"/>
    <dgm:cxn modelId="{F14877D3-F19E-4CF3-B476-892C0BF498E2}" srcId="{E6A18FBE-5BD8-4CA7-BAD7-7AFF0ED6B704}" destId="{87469DCF-A456-4331-A8AD-BB48779FF0A4}" srcOrd="0" destOrd="0" parTransId="{25DBBF06-8A0D-453A-9918-3C57D985A62E}" sibTransId="{4B54F478-CDD5-4ACB-8FC0-9E8B06049825}"/>
    <dgm:cxn modelId="{CAF1BCDD-DAA0-4CB1-A54B-66A85875CABA}" type="presOf" srcId="{87469DCF-A456-4331-A8AD-BB48779FF0A4}" destId="{596C7096-E17A-46D7-98F3-6283894BC422}" srcOrd="0" destOrd="0" presId="urn:microsoft.com/office/officeart/2005/8/layout/orgChart1"/>
    <dgm:cxn modelId="{D155795A-5925-44EA-9D85-BCB3B079DFC6}" type="presOf" srcId="{9A411D10-7E1C-443B-ACDA-FF3B747C8E53}" destId="{7653D969-F79B-4C9D-B9D8-3FFFA616B204}" srcOrd="1" destOrd="0" presId="urn:microsoft.com/office/officeart/2005/8/layout/orgChart1"/>
    <dgm:cxn modelId="{6B4EBD54-065B-46CC-B5D8-F82FF1DA036A}" srcId="{E6A18FBE-5BD8-4CA7-BAD7-7AFF0ED6B704}" destId="{9A411D10-7E1C-443B-ACDA-FF3B747C8E53}" srcOrd="1" destOrd="0" parTransId="{CE8D59C1-FB22-4A5A-959C-FF40D2F343ED}" sibTransId="{2BF1DDC8-283B-4E39-8D31-88A285C9B1A8}"/>
    <dgm:cxn modelId="{52776ACC-A406-48FC-8923-B947418E451A}" type="presOf" srcId="{87469DCF-A456-4331-A8AD-BB48779FF0A4}" destId="{CA18B1B5-CEE9-4073-9B10-BB6AD6764375}" srcOrd="1" destOrd="0" presId="urn:microsoft.com/office/officeart/2005/8/layout/orgChart1"/>
    <dgm:cxn modelId="{F0F2360D-8D22-4B00-92DA-930CB9687AE4}" srcId="{99ED71F6-86CE-4778-82D7-B684F4D28B90}" destId="{E6A18FBE-5BD8-4CA7-BAD7-7AFF0ED6B704}" srcOrd="0" destOrd="0" parTransId="{9322C939-609F-49A5-AC97-2A48630FAD32}" sibTransId="{B78C517C-E6CA-4EED-AFB3-4FEB76BEAB88}"/>
    <dgm:cxn modelId="{7A357EB9-8BFE-441C-BAA5-EC7BEC9F1079}" type="presOf" srcId="{CE8D59C1-FB22-4A5A-959C-FF40D2F343ED}" destId="{4210687F-F9C5-4543-9CDB-4F5D1F753EC0}" srcOrd="0" destOrd="0" presId="urn:microsoft.com/office/officeart/2005/8/layout/orgChart1"/>
    <dgm:cxn modelId="{5227C672-8BE0-472A-A1C8-8652EE753391}" type="presOf" srcId="{E6A18FBE-5BD8-4CA7-BAD7-7AFF0ED6B704}" destId="{68ECABD4-F3C7-43D8-B9B3-A175F6758CE1}" srcOrd="0" destOrd="0" presId="urn:microsoft.com/office/officeart/2005/8/layout/orgChart1"/>
    <dgm:cxn modelId="{D9EE8056-91B5-4756-B552-C694A3CAEFB7}" type="presParOf" srcId="{A3C53527-D88D-4FB6-ADB6-E06D6533383D}" destId="{7F5175A5-863C-474A-9DE4-452214F2C520}" srcOrd="0" destOrd="0" presId="urn:microsoft.com/office/officeart/2005/8/layout/orgChart1"/>
    <dgm:cxn modelId="{B18D089A-7E4B-4C99-8F4F-EEEE4C4DA7D2}" type="presParOf" srcId="{7F5175A5-863C-474A-9DE4-452214F2C520}" destId="{4768305B-CE33-4D0B-9F27-77035F0CF30C}" srcOrd="0" destOrd="0" presId="urn:microsoft.com/office/officeart/2005/8/layout/orgChart1"/>
    <dgm:cxn modelId="{5B29E4BC-5021-4FD7-A765-AB013B1BD41F}" type="presParOf" srcId="{4768305B-CE33-4D0B-9F27-77035F0CF30C}" destId="{68ECABD4-F3C7-43D8-B9B3-A175F6758CE1}" srcOrd="0" destOrd="0" presId="urn:microsoft.com/office/officeart/2005/8/layout/orgChart1"/>
    <dgm:cxn modelId="{3BBF1F9F-3761-415D-9AD6-818A94F61BE2}" type="presParOf" srcId="{4768305B-CE33-4D0B-9F27-77035F0CF30C}" destId="{0AAE79E6-42A2-4E23-A6CB-9577C923C472}" srcOrd="1" destOrd="0" presId="urn:microsoft.com/office/officeart/2005/8/layout/orgChart1"/>
    <dgm:cxn modelId="{C4613916-6787-48EC-8730-2706AB7F8012}" type="presParOf" srcId="{7F5175A5-863C-474A-9DE4-452214F2C520}" destId="{A62BC153-EA16-4F62-815D-6E743DFA397E}" srcOrd="1" destOrd="0" presId="urn:microsoft.com/office/officeart/2005/8/layout/orgChart1"/>
    <dgm:cxn modelId="{5E3B9597-569D-48FC-9AFA-31B498DC423C}" type="presParOf" srcId="{A62BC153-EA16-4F62-815D-6E743DFA397E}" destId="{DAFD4244-2E45-4ADC-B061-765864003A89}" srcOrd="0" destOrd="0" presId="urn:microsoft.com/office/officeart/2005/8/layout/orgChart1"/>
    <dgm:cxn modelId="{71DE51D1-6B8F-4F66-89CC-9B78EB8757DC}" type="presParOf" srcId="{A62BC153-EA16-4F62-815D-6E743DFA397E}" destId="{2EC39E11-DD6F-4B10-881D-0A5DE895B744}" srcOrd="1" destOrd="0" presId="urn:microsoft.com/office/officeart/2005/8/layout/orgChart1"/>
    <dgm:cxn modelId="{3885542F-3C68-4D82-9E32-C29069DC07AC}" type="presParOf" srcId="{2EC39E11-DD6F-4B10-881D-0A5DE895B744}" destId="{5F804D69-EAE1-43EA-BFBF-BF0A11B4776A}" srcOrd="0" destOrd="0" presId="urn:microsoft.com/office/officeart/2005/8/layout/orgChart1"/>
    <dgm:cxn modelId="{B35A2B11-5A2C-4368-97EA-A9E3AFA35945}" type="presParOf" srcId="{5F804D69-EAE1-43EA-BFBF-BF0A11B4776A}" destId="{596C7096-E17A-46D7-98F3-6283894BC422}" srcOrd="0" destOrd="0" presId="urn:microsoft.com/office/officeart/2005/8/layout/orgChart1"/>
    <dgm:cxn modelId="{16E216FD-B281-422E-A533-8860AA05AD97}" type="presParOf" srcId="{5F804D69-EAE1-43EA-BFBF-BF0A11B4776A}" destId="{CA18B1B5-CEE9-4073-9B10-BB6AD6764375}" srcOrd="1" destOrd="0" presId="urn:microsoft.com/office/officeart/2005/8/layout/orgChart1"/>
    <dgm:cxn modelId="{40EC2882-F362-4A3B-A837-76EAA4991B3D}" type="presParOf" srcId="{2EC39E11-DD6F-4B10-881D-0A5DE895B744}" destId="{36188081-7B8E-4B7B-A9F5-E1AA316696DA}" srcOrd="1" destOrd="0" presId="urn:microsoft.com/office/officeart/2005/8/layout/orgChart1"/>
    <dgm:cxn modelId="{8D5C5714-8D80-4106-B795-CE99518A4C1F}" type="presParOf" srcId="{2EC39E11-DD6F-4B10-881D-0A5DE895B744}" destId="{0EDCC00F-AC04-410F-A35B-6B026536841C}" srcOrd="2" destOrd="0" presId="urn:microsoft.com/office/officeart/2005/8/layout/orgChart1"/>
    <dgm:cxn modelId="{4ED13AF4-3211-4AB6-85A2-5EA0520A41C2}" type="presParOf" srcId="{A62BC153-EA16-4F62-815D-6E743DFA397E}" destId="{4210687F-F9C5-4543-9CDB-4F5D1F753EC0}" srcOrd="2" destOrd="0" presId="urn:microsoft.com/office/officeart/2005/8/layout/orgChart1"/>
    <dgm:cxn modelId="{9CC9E52D-A5F0-45C1-A092-E0D9F26BC3AB}" type="presParOf" srcId="{A62BC153-EA16-4F62-815D-6E743DFA397E}" destId="{34936FA4-8024-48CB-BCB3-8A7FBCC6A4D9}" srcOrd="3" destOrd="0" presId="urn:microsoft.com/office/officeart/2005/8/layout/orgChart1"/>
    <dgm:cxn modelId="{E1F6B8DC-37F5-4214-A382-9E02C4F3ADD5}" type="presParOf" srcId="{34936FA4-8024-48CB-BCB3-8A7FBCC6A4D9}" destId="{77725C68-09DD-4A8F-859D-81716832E8DD}" srcOrd="0" destOrd="0" presId="urn:microsoft.com/office/officeart/2005/8/layout/orgChart1"/>
    <dgm:cxn modelId="{65953C42-7396-461E-A4D6-57E9ED2CEF64}" type="presParOf" srcId="{77725C68-09DD-4A8F-859D-81716832E8DD}" destId="{A525D3CD-311F-4CA1-A96A-D674A8CA188E}" srcOrd="0" destOrd="0" presId="urn:microsoft.com/office/officeart/2005/8/layout/orgChart1"/>
    <dgm:cxn modelId="{2A1C9AE0-FD2F-4C5D-8629-7A0D1D28E53B}" type="presParOf" srcId="{77725C68-09DD-4A8F-859D-81716832E8DD}" destId="{7653D969-F79B-4C9D-B9D8-3FFFA616B204}" srcOrd="1" destOrd="0" presId="urn:microsoft.com/office/officeart/2005/8/layout/orgChart1"/>
    <dgm:cxn modelId="{76A8BA87-99FC-426D-9524-5342901FAD48}" type="presParOf" srcId="{34936FA4-8024-48CB-BCB3-8A7FBCC6A4D9}" destId="{342B4751-82ED-436B-8055-C627DD9EEACB}" srcOrd="1" destOrd="0" presId="urn:microsoft.com/office/officeart/2005/8/layout/orgChart1"/>
    <dgm:cxn modelId="{D410F467-8F41-4013-AF28-3AC804E932E5}" type="presParOf" srcId="{34936FA4-8024-48CB-BCB3-8A7FBCC6A4D9}" destId="{2BA25139-D8B6-4A40-A7E5-A0D73CA7B334}" srcOrd="2" destOrd="0" presId="urn:microsoft.com/office/officeart/2005/8/layout/orgChart1"/>
    <dgm:cxn modelId="{46658397-4089-48C3-8590-5E4B532D5409}" type="presParOf" srcId="{7F5175A5-863C-474A-9DE4-452214F2C520}" destId="{479A0B9F-F43C-4AC1-9093-6FA8B4470C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D71F6-86CE-4778-82D7-B684F4D28B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E6A18FBE-5BD8-4CA7-BAD7-7AFF0ED6B704}">
      <dgm:prSet phldrT="[Текст]"/>
      <dgm:spPr/>
      <dgm:t>
        <a:bodyPr/>
        <a:lstStyle/>
        <a:p>
          <a:r>
            <a:rPr lang="ru-RU" dirty="0" smtClean="0"/>
            <a:t>Потенциальная эпидемиологическая эффективность</a:t>
          </a:r>
          <a:endParaRPr lang="ru-RU" dirty="0"/>
        </a:p>
      </dgm:t>
    </dgm:pt>
    <dgm:pt modelId="{9322C939-609F-49A5-AC97-2A48630FAD32}" type="parTrans" cxnId="{F0F2360D-8D22-4B00-92DA-930CB9687AE4}">
      <dgm:prSet/>
      <dgm:spPr/>
      <dgm:t>
        <a:bodyPr/>
        <a:lstStyle/>
        <a:p>
          <a:endParaRPr lang="ru-RU"/>
        </a:p>
      </dgm:t>
    </dgm:pt>
    <dgm:pt modelId="{B78C517C-E6CA-4EED-AFB3-4FEB76BEAB88}" type="sibTrans" cxnId="{F0F2360D-8D22-4B00-92DA-930CB9687AE4}">
      <dgm:prSet/>
      <dgm:spPr/>
      <dgm:t>
        <a:bodyPr/>
        <a:lstStyle/>
        <a:p>
          <a:endParaRPr lang="ru-RU"/>
        </a:p>
      </dgm:t>
    </dgm:pt>
    <dgm:pt modelId="{87469DCF-A456-4331-A8AD-BB48779FF0A4}">
      <dgm:prSet phldrT="[Текст]"/>
      <dgm:spPr/>
      <dgm:t>
        <a:bodyPr/>
        <a:lstStyle/>
        <a:p>
          <a:r>
            <a:rPr lang="ru-RU" dirty="0" smtClean="0"/>
            <a:t>Индекс эффективности</a:t>
          </a:r>
          <a:endParaRPr lang="ru-RU" dirty="0"/>
        </a:p>
      </dgm:t>
    </dgm:pt>
    <dgm:pt modelId="{25DBBF06-8A0D-453A-9918-3C57D985A62E}" type="parTrans" cxnId="{F14877D3-F19E-4CF3-B476-892C0BF498E2}">
      <dgm:prSet/>
      <dgm:spPr/>
      <dgm:t>
        <a:bodyPr/>
        <a:lstStyle/>
        <a:p>
          <a:endParaRPr lang="ru-RU"/>
        </a:p>
      </dgm:t>
    </dgm:pt>
    <dgm:pt modelId="{4B54F478-CDD5-4ACB-8FC0-9E8B06049825}" type="sibTrans" cxnId="{F14877D3-F19E-4CF3-B476-892C0BF498E2}">
      <dgm:prSet/>
      <dgm:spPr/>
      <dgm:t>
        <a:bodyPr/>
        <a:lstStyle/>
        <a:p>
          <a:endParaRPr lang="ru-RU"/>
        </a:p>
      </dgm:t>
    </dgm:pt>
    <dgm:pt modelId="{9A411D10-7E1C-443B-ACDA-FF3B747C8E53}">
      <dgm:prSet phldrT="[Текст]"/>
      <dgm:spPr/>
      <dgm:t>
        <a:bodyPr/>
        <a:lstStyle/>
        <a:p>
          <a:r>
            <a:rPr lang="ru-RU" dirty="0" smtClean="0"/>
            <a:t>Коэффициент эффективности</a:t>
          </a:r>
        </a:p>
        <a:p>
          <a:r>
            <a:rPr lang="ru-RU" dirty="0" smtClean="0"/>
            <a:t>(показатель защищенности)</a:t>
          </a:r>
          <a:endParaRPr lang="ru-RU" dirty="0"/>
        </a:p>
      </dgm:t>
    </dgm:pt>
    <dgm:pt modelId="{CE8D59C1-FB22-4A5A-959C-FF40D2F343ED}" type="parTrans" cxnId="{6B4EBD54-065B-46CC-B5D8-F82FF1DA036A}">
      <dgm:prSet/>
      <dgm:spPr/>
      <dgm:t>
        <a:bodyPr/>
        <a:lstStyle/>
        <a:p>
          <a:endParaRPr lang="ru-RU"/>
        </a:p>
      </dgm:t>
    </dgm:pt>
    <dgm:pt modelId="{2BF1DDC8-283B-4E39-8D31-88A285C9B1A8}" type="sibTrans" cxnId="{6B4EBD54-065B-46CC-B5D8-F82FF1DA036A}">
      <dgm:prSet/>
      <dgm:spPr/>
      <dgm:t>
        <a:bodyPr/>
        <a:lstStyle/>
        <a:p>
          <a:endParaRPr lang="ru-RU"/>
        </a:p>
      </dgm:t>
    </dgm:pt>
    <dgm:pt modelId="{A3C53527-D88D-4FB6-ADB6-E06D6533383D}" type="pres">
      <dgm:prSet presAssocID="{99ED71F6-86CE-4778-82D7-B684F4D28B90}" presName="hierChild1" presStyleCnt="0">
        <dgm:presLayoutVars>
          <dgm:orgChart val="1"/>
          <dgm:chPref val="1"/>
          <dgm:dir/>
          <dgm:animOne val="branch"/>
          <dgm:animLvl val="lvl"/>
          <dgm:resizeHandles/>
        </dgm:presLayoutVars>
      </dgm:prSet>
      <dgm:spPr/>
      <dgm:t>
        <a:bodyPr/>
        <a:lstStyle/>
        <a:p>
          <a:endParaRPr lang="ru-RU"/>
        </a:p>
      </dgm:t>
    </dgm:pt>
    <dgm:pt modelId="{7F5175A5-863C-474A-9DE4-452214F2C520}" type="pres">
      <dgm:prSet presAssocID="{E6A18FBE-5BD8-4CA7-BAD7-7AFF0ED6B704}" presName="hierRoot1" presStyleCnt="0">
        <dgm:presLayoutVars>
          <dgm:hierBranch val="init"/>
        </dgm:presLayoutVars>
      </dgm:prSet>
      <dgm:spPr/>
    </dgm:pt>
    <dgm:pt modelId="{4768305B-CE33-4D0B-9F27-77035F0CF30C}" type="pres">
      <dgm:prSet presAssocID="{E6A18FBE-5BD8-4CA7-BAD7-7AFF0ED6B704}" presName="rootComposite1" presStyleCnt="0"/>
      <dgm:spPr/>
    </dgm:pt>
    <dgm:pt modelId="{68ECABD4-F3C7-43D8-B9B3-A175F6758CE1}" type="pres">
      <dgm:prSet presAssocID="{E6A18FBE-5BD8-4CA7-BAD7-7AFF0ED6B704}" presName="rootText1" presStyleLbl="node0" presStyleIdx="0" presStyleCnt="1">
        <dgm:presLayoutVars>
          <dgm:chPref val="3"/>
        </dgm:presLayoutVars>
      </dgm:prSet>
      <dgm:spPr/>
      <dgm:t>
        <a:bodyPr/>
        <a:lstStyle/>
        <a:p>
          <a:endParaRPr lang="ru-RU"/>
        </a:p>
      </dgm:t>
    </dgm:pt>
    <dgm:pt modelId="{0AAE79E6-42A2-4E23-A6CB-9577C923C472}" type="pres">
      <dgm:prSet presAssocID="{E6A18FBE-5BD8-4CA7-BAD7-7AFF0ED6B704}" presName="rootConnector1" presStyleLbl="node1" presStyleIdx="0" presStyleCnt="0"/>
      <dgm:spPr/>
      <dgm:t>
        <a:bodyPr/>
        <a:lstStyle/>
        <a:p>
          <a:endParaRPr lang="ru-RU"/>
        </a:p>
      </dgm:t>
    </dgm:pt>
    <dgm:pt modelId="{A62BC153-EA16-4F62-815D-6E743DFA397E}" type="pres">
      <dgm:prSet presAssocID="{E6A18FBE-5BD8-4CA7-BAD7-7AFF0ED6B704}" presName="hierChild2" presStyleCnt="0"/>
      <dgm:spPr/>
    </dgm:pt>
    <dgm:pt modelId="{DAFD4244-2E45-4ADC-B061-765864003A89}" type="pres">
      <dgm:prSet presAssocID="{25DBBF06-8A0D-453A-9918-3C57D985A62E}" presName="Name37" presStyleLbl="parChTrans1D2" presStyleIdx="0" presStyleCnt="2"/>
      <dgm:spPr/>
      <dgm:t>
        <a:bodyPr/>
        <a:lstStyle/>
        <a:p>
          <a:endParaRPr lang="ru-RU"/>
        </a:p>
      </dgm:t>
    </dgm:pt>
    <dgm:pt modelId="{2EC39E11-DD6F-4B10-881D-0A5DE895B744}" type="pres">
      <dgm:prSet presAssocID="{87469DCF-A456-4331-A8AD-BB48779FF0A4}" presName="hierRoot2" presStyleCnt="0">
        <dgm:presLayoutVars>
          <dgm:hierBranch val="init"/>
        </dgm:presLayoutVars>
      </dgm:prSet>
      <dgm:spPr/>
    </dgm:pt>
    <dgm:pt modelId="{5F804D69-EAE1-43EA-BFBF-BF0A11B4776A}" type="pres">
      <dgm:prSet presAssocID="{87469DCF-A456-4331-A8AD-BB48779FF0A4}" presName="rootComposite" presStyleCnt="0"/>
      <dgm:spPr/>
    </dgm:pt>
    <dgm:pt modelId="{596C7096-E17A-46D7-98F3-6283894BC422}" type="pres">
      <dgm:prSet presAssocID="{87469DCF-A456-4331-A8AD-BB48779FF0A4}" presName="rootText" presStyleLbl="node2" presStyleIdx="0" presStyleCnt="2">
        <dgm:presLayoutVars>
          <dgm:chPref val="3"/>
        </dgm:presLayoutVars>
      </dgm:prSet>
      <dgm:spPr/>
      <dgm:t>
        <a:bodyPr/>
        <a:lstStyle/>
        <a:p>
          <a:endParaRPr lang="ru-RU"/>
        </a:p>
      </dgm:t>
    </dgm:pt>
    <dgm:pt modelId="{CA18B1B5-CEE9-4073-9B10-BB6AD6764375}" type="pres">
      <dgm:prSet presAssocID="{87469DCF-A456-4331-A8AD-BB48779FF0A4}" presName="rootConnector" presStyleLbl="node2" presStyleIdx="0" presStyleCnt="2"/>
      <dgm:spPr/>
      <dgm:t>
        <a:bodyPr/>
        <a:lstStyle/>
        <a:p>
          <a:endParaRPr lang="ru-RU"/>
        </a:p>
      </dgm:t>
    </dgm:pt>
    <dgm:pt modelId="{36188081-7B8E-4B7B-A9F5-E1AA316696DA}" type="pres">
      <dgm:prSet presAssocID="{87469DCF-A456-4331-A8AD-BB48779FF0A4}" presName="hierChild4" presStyleCnt="0"/>
      <dgm:spPr/>
    </dgm:pt>
    <dgm:pt modelId="{0EDCC00F-AC04-410F-A35B-6B026536841C}" type="pres">
      <dgm:prSet presAssocID="{87469DCF-A456-4331-A8AD-BB48779FF0A4}" presName="hierChild5" presStyleCnt="0"/>
      <dgm:spPr/>
    </dgm:pt>
    <dgm:pt modelId="{4210687F-F9C5-4543-9CDB-4F5D1F753EC0}" type="pres">
      <dgm:prSet presAssocID="{CE8D59C1-FB22-4A5A-959C-FF40D2F343ED}" presName="Name37" presStyleLbl="parChTrans1D2" presStyleIdx="1" presStyleCnt="2"/>
      <dgm:spPr/>
      <dgm:t>
        <a:bodyPr/>
        <a:lstStyle/>
        <a:p>
          <a:endParaRPr lang="ru-RU"/>
        </a:p>
      </dgm:t>
    </dgm:pt>
    <dgm:pt modelId="{34936FA4-8024-48CB-BCB3-8A7FBCC6A4D9}" type="pres">
      <dgm:prSet presAssocID="{9A411D10-7E1C-443B-ACDA-FF3B747C8E53}" presName="hierRoot2" presStyleCnt="0">
        <dgm:presLayoutVars>
          <dgm:hierBranch val="init"/>
        </dgm:presLayoutVars>
      </dgm:prSet>
      <dgm:spPr/>
    </dgm:pt>
    <dgm:pt modelId="{77725C68-09DD-4A8F-859D-81716832E8DD}" type="pres">
      <dgm:prSet presAssocID="{9A411D10-7E1C-443B-ACDA-FF3B747C8E53}" presName="rootComposite" presStyleCnt="0"/>
      <dgm:spPr/>
    </dgm:pt>
    <dgm:pt modelId="{A525D3CD-311F-4CA1-A96A-D674A8CA188E}" type="pres">
      <dgm:prSet presAssocID="{9A411D10-7E1C-443B-ACDA-FF3B747C8E53}" presName="rootText" presStyleLbl="node2" presStyleIdx="1" presStyleCnt="2">
        <dgm:presLayoutVars>
          <dgm:chPref val="3"/>
        </dgm:presLayoutVars>
      </dgm:prSet>
      <dgm:spPr/>
      <dgm:t>
        <a:bodyPr/>
        <a:lstStyle/>
        <a:p>
          <a:endParaRPr lang="ru-RU"/>
        </a:p>
      </dgm:t>
    </dgm:pt>
    <dgm:pt modelId="{7653D969-F79B-4C9D-B9D8-3FFFA616B204}" type="pres">
      <dgm:prSet presAssocID="{9A411D10-7E1C-443B-ACDA-FF3B747C8E53}" presName="rootConnector" presStyleLbl="node2" presStyleIdx="1" presStyleCnt="2"/>
      <dgm:spPr/>
      <dgm:t>
        <a:bodyPr/>
        <a:lstStyle/>
        <a:p>
          <a:endParaRPr lang="ru-RU"/>
        </a:p>
      </dgm:t>
    </dgm:pt>
    <dgm:pt modelId="{342B4751-82ED-436B-8055-C627DD9EEACB}" type="pres">
      <dgm:prSet presAssocID="{9A411D10-7E1C-443B-ACDA-FF3B747C8E53}" presName="hierChild4" presStyleCnt="0"/>
      <dgm:spPr/>
    </dgm:pt>
    <dgm:pt modelId="{2BA25139-D8B6-4A40-A7E5-A0D73CA7B334}" type="pres">
      <dgm:prSet presAssocID="{9A411D10-7E1C-443B-ACDA-FF3B747C8E53}" presName="hierChild5" presStyleCnt="0"/>
      <dgm:spPr/>
    </dgm:pt>
    <dgm:pt modelId="{479A0B9F-F43C-4AC1-9093-6FA8B4470C96}" type="pres">
      <dgm:prSet presAssocID="{E6A18FBE-5BD8-4CA7-BAD7-7AFF0ED6B704}" presName="hierChild3" presStyleCnt="0"/>
      <dgm:spPr/>
    </dgm:pt>
  </dgm:ptLst>
  <dgm:cxnLst>
    <dgm:cxn modelId="{D1D349CA-40F5-4ACC-9CD3-D009047672BA}" type="presOf" srcId="{25DBBF06-8A0D-453A-9918-3C57D985A62E}" destId="{DAFD4244-2E45-4ADC-B061-765864003A89}" srcOrd="0" destOrd="0" presId="urn:microsoft.com/office/officeart/2005/8/layout/orgChart1"/>
    <dgm:cxn modelId="{944122B4-758A-4837-9AD4-8496F925B567}" type="presOf" srcId="{9A411D10-7E1C-443B-ACDA-FF3B747C8E53}" destId="{7653D969-F79B-4C9D-B9D8-3FFFA616B204}" srcOrd="1" destOrd="0" presId="urn:microsoft.com/office/officeart/2005/8/layout/orgChart1"/>
    <dgm:cxn modelId="{F14877D3-F19E-4CF3-B476-892C0BF498E2}" srcId="{E6A18FBE-5BD8-4CA7-BAD7-7AFF0ED6B704}" destId="{87469DCF-A456-4331-A8AD-BB48779FF0A4}" srcOrd="0" destOrd="0" parTransId="{25DBBF06-8A0D-453A-9918-3C57D985A62E}" sibTransId="{4B54F478-CDD5-4ACB-8FC0-9E8B06049825}"/>
    <dgm:cxn modelId="{7C8AC59D-FE7F-4228-974D-C9B9A28A1853}" type="presOf" srcId="{99ED71F6-86CE-4778-82D7-B684F4D28B90}" destId="{A3C53527-D88D-4FB6-ADB6-E06D6533383D}" srcOrd="0" destOrd="0" presId="urn:microsoft.com/office/officeart/2005/8/layout/orgChart1"/>
    <dgm:cxn modelId="{AE3DB8EE-3117-4EB8-8223-218FA075B626}" type="presOf" srcId="{E6A18FBE-5BD8-4CA7-BAD7-7AFF0ED6B704}" destId="{68ECABD4-F3C7-43D8-B9B3-A175F6758CE1}" srcOrd="0" destOrd="0" presId="urn:microsoft.com/office/officeart/2005/8/layout/orgChart1"/>
    <dgm:cxn modelId="{93D766C0-09B5-4915-BFDE-04490D8EA83C}" type="presOf" srcId="{87469DCF-A456-4331-A8AD-BB48779FF0A4}" destId="{CA18B1B5-CEE9-4073-9B10-BB6AD6764375}" srcOrd="1" destOrd="0" presId="urn:microsoft.com/office/officeart/2005/8/layout/orgChart1"/>
    <dgm:cxn modelId="{6B4EBD54-065B-46CC-B5D8-F82FF1DA036A}" srcId="{E6A18FBE-5BD8-4CA7-BAD7-7AFF0ED6B704}" destId="{9A411D10-7E1C-443B-ACDA-FF3B747C8E53}" srcOrd="1" destOrd="0" parTransId="{CE8D59C1-FB22-4A5A-959C-FF40D2F343ED}" sibTransId="{2BF1DDC8-283B-4E39-8D31-88A285C9B1A8}"/>
    <dgm:cxn modelId="{5E1F05E9-9F0D-467D-8028-FA0BAA2B4AAD}" type="presOf" srcId="{E6A18FBE-5BD8-4CA7-BAD7-7AFF0ED6B704}" destId="{0AAE79E6-42A2-4E23-A6CB-9577C923C472}" srcOrd="1" destOrd="0" presId="urn:microsoft.com/office/officeart/2005/8/layout/orgChart1"/>
    <dgm:cxn modelId="{F0F2360D-8D22-4B00-92DA-930CB9687AE4}" srcId="{99ED71F6-86CE-4778-82D7-B684F4D28B90}" destId="{E6A18FBE-5BD8-4CA7-BAD7-7AFF0ED6B704}" srcOrd="0" destOrd="0" parTransId="{9322C939-609F-49A5-AC97-2A48630FAD32}" sibTransId="{B78C517C-E6CA-4EED-AFB3-4FEB76BEAB88}"/>
    <dgm:cxn modelId="{EF4F7AC0-80FF-4E80-9A67-6A04D0B6C860}" type="presOf" srcId="{87469DCF-A456-4331-A8AD-BB48779FF0A4}" destId="{596C7096-E17A-46D7-98F3-6283894BC422}" srcOrd="0" destOrd="0" presId="urn:microsoft.com/office/officeart/2005/8/layout/orgChart1"/>
    <dgm:cxn modelId="{82DDFB55-C6D7-4C1A-8315-3D543A4AE7C5}" type="presOf" srcId="{CE8D59C1-FB22-4A5A-959C-FF40D2F343ED}" destId="{4210687F-F9C5-4543-9CDB-4F5D1F753EC0}" srcOrd="0" destOrd="0" presId="urn:microsoft.com/office/officeart/2005/8/layout/orgChart1"/>
    <dgm:cxn modelId="{DEA7CE89-4E01-4F08-80B6-5CBCB921B90F}" type="presOf" srcId="{9A411D10-7E1C-443B-ACDA-FF3B747C8E53}" destId="{A525D3CD-311F-4CA1-A96A-D674A8CA188E}" srcOrd="0" destOrd="0" presId="urn:microsoft.com/office/officeart/2005/8/layout/orgChart1"/>
    <dgm:cxn modelId="{E5D3C82E-DC61-4A28-9761-E7C9F6C5ED63}" type="presParOf" srcId="{A3C53527-D88D-4FB6-ADB6-E06D6533383D}" destId="{7F5175A5-863C-474A-9DE4-452214F2C520}" srcOrd="0" destOrd="0" presId="urn:microsoft.com/office/officeart/2005/8/layout/orgChart1"/>
    <dgm:cxn modelId="{C90F208F-BBDC-4299-8A57-AB05FB34B0A8}" type="presParOf" srcId="{7F5175A5-863C-474A-9DE4-452214F2C520}" destId="{4768305B-CE33-4D0B-9F27-77035F0CF30C}" srcOrd="0" destOrd="0" presId="urn:microsoft.com/office/officeart/2005/8/layout/orgChart1"/>
    <dgm:cxn modelId="{3675CD95-A72C-4AEF-BF7E-CB7D6DD61AA2}" type="presParOf" srcId="{4768305B-CE33-4D0B-9F27-77035F0CF30C}" destId="{68ECABD4-F3C7-43D8-B9B3-A175F6758CE1}" srcOrd="0" destOrd="0" presId="urn:microsoft.com/office/officeart/2005/8/layout/orgChart1"/>
    <dgm:cxn modelId="{3F79B701-19AC-4C33-90E3-437F232EFC6F}" type="presParOf" srcId="{4768305B-CE33-4D0B-9F27-77035F0CF30C}" destId="{0AAE79E6-42A2-4E23-A6CB-9577C923C472}" srcOrd="1" destOrd="0" presId="urn:microsoft.com/office/officeart/2005/8/layout/orgChart1"/>
    <dgm:cxn modelId="{E0FE0F39-BFFB-45D6-A06D-F20B895520D9}" type="presParOf" srcId="{7F5175A5-863C-474A-9DE4-452214F2C520}" destId="{A62BC153-EA16-4F62-815D-6E743DFA397E}" srcOrd="1" destOrd="0" presId="urn:microsoft.com/office/officeart/2005/8/layout/orgChart1"/>
    <dgm:cxn modelId="{19FB1A85-6822-48C7-8ACD-689D7B5A2B97}" type="presParOf" srcId="{A62BC153-EA16-4F62-815D-6E743DFA397E}" destId="{DAFD4244-2E45-4ADC-B061-765864003A89}" srcOrd="0" destOrd="0" presId="urn:microsoft.com/office/officeart/2005/8/layout/orgChart1"/>
    <dgm:cxn modelId="{357DD857-FBBE-4F22-A0B1-336ADAF9BA2C}" type="presParOf" srcId="{A62BC153-EA16-4F62-815D-6E743DFA397E}" destId="{2EC39E11-DD6F-4B10-881D-0A5DE895B744}" srcOrd="1" destOrd="0" presId="urn:microsoft.com/office/officeart/2005/8/layout/orgChart1"/>
    <dgm:cxn modelId="{FD548D34-4E4D-4521-A399-6D49DF45B982}" type="presParOf" srcId="{2EC39E11-DD6F-4B10-881D-0A5DE895B744}" destId="{5F804D69-EAE1-43EA-BFBF-BF0A11B4776A}" srcOrd="0" destOrd="0" presId="urn:microsoft.com/office/officeart/2005/8/layout/orgChart1"/>
    <dgm:cxn modelId="{B3C01823-52BA-44BD-8C66-AB6675570CF7}" type="presParOf" srcId="{5F804D69-EAE1-43EA-BFBF-BF0A11B4776A}" destId="{596C7096-E17A-46D7-98F3-6283894BC422}" srcOrd="0" destOrd="0" presId="urn:microsoft.com/office/officeart/2005/8/layout/orgChart1"/>
    <dgm:cxn modelId="{4E6428FD-7323-45B4-A91B-2A8465AF65E7}" type="presParOf" srcId="{5F804D69-EAE1-43EA-BFBF-BF0A11B4776A}" destId="{CA18B1B5-CEE9-4073-9B10-BB6AD6764375}" srcOrd="1" destOrd="0" presId="urn:microsoft.com/office/officeart/2005/8/layout/orgChart1"/>
    <dgm:cxn modelId="{39A2A7B3-451A-4EC4-8F8C-46412101D0DD}" type="presParOf" srcId="{2EC39E11-DD6F-4B10-881D-0A5DE895B744}" destId="{36188081-7B8E-4B7B-A9F5-E1AA316696DA}" srcOrd="1" destOrd="0" presId="urn:microsoft.com/office/officeart/2005/8/layout/orgChart1"/>
    <dgm:cxn modelId="{6C7EC11C-FF3C-4986-B112-7CE320EDE288}" type="presParOf" srcId="{2EC39E11-DD6F-4B10-881D-0A5DE895B744}" destId="{0EDCC00F-AC04-410F-A35B-6B026536841C}" srcOrd="2" destOrd="0" presId="urn:microsoft.com/office/officeart/2005/8/layout/orgChart1"/>
    <dgm:cxn modelId="{54D6B4CD-B67C-4F21-A852-9D799F9F2310}" type="presParOf" srcId="{A62BC153-EA16-4F62-815D-6E743DFA397E}" destId="{4210687F-F9C5-4543-9CDB-4F5D1F753EC0}" srcOrd="2" destOrd="0" presId="urn:microsoft.com/office/officeart/2005/8/layout/orgChart1"/>
    <dgm:cxn modelId="{8ECC1E64-1621-4DE3-923C-68DB88F0F208}" type="presParOf" srcId="{A62BC153-EA16-4F62-815D-6E743DFA397E}" destId="{34936FA4-8024-48CB-BCB3-8A7FBCC6A4D9}" srcOrd="3" destOrd="0" presId="urn:microsoft.com/office/officeart/2005/8/layout/orgChart1"/>
    <dgm:cxn modelId="{41F1A844-296D-4DBA-89CA-F1F90C4BC4A9}" type="presParOf" srcId="{34936FA4-8024-48CB-BCB3-8A7FBCC6A4D9}" destId="{77725C68-09DD-4A8F-859D-81716832E8DD}" srcOrd="0" destOrd="0" presId="urn:microsoft.com/office/officeart/2005/8/layout/orgChart1"/>
    <dgm:cxn modelId="{C05A7072-26AC-4775-82A8-D48D5D27FF0F}" type="presParOf" srcId="{77725C68-09DD-4A8F-859D-81716832E8DD}" destId="{A525D3CD-311F-4CA1-A96A-D674A8CA188E}" srcOrd="0" destOrd="0" presId="urn:microsoft.com/office/officeart/2005/8/layout/orgChart1"/>
    <dgm:cxn modelId="{E2450AC6-BB0C-4AE2-9E85-6153EB9EC299}" type="presParOf" srcId="{77725C68-09DD-4A8F-859D-81716832E8DD}" destId="{7653D969-F79B-4C9D-B9D8-3FFFA616B204}" srcOrd="1" destOrd="0" presId="urn:microsoft.com/office/officeart/2005/8/layout/orgChart1"/>
    <dgm:cxn modelId="{D2866711-E036-474B-BA5A-1E4C34F6DBC0}" type="presParOf" srcId="{34936FA4-8024-48CB-BCB3-8A7FBCC6A4D9}" destId="{342B4751-82ED-436B-8055-C627DD9EEACB}" srcOrd="1" destOrd="0" presId="urn:microsoft.com/office/officeart/2005/8/layout/orgChart1"/>
    <dgm:cxn modelId="{8184569E-2D0B-4A7E-BA13-4D4E5E6B492B}" type="presParOf" srcId="{34936FA4-8024-48CB-BCB3-8A7FBCC6A4D9}" destId="{2BA25139-D8B6-4A40-A7E5-A0D73CA7B334}" srcOrd="2" destOrd="0" presId="urn:microsoft.com/office/officeart/2005/8/layout/orgChart1"/>
    <dgm:cxn modelId="{360DF4A2-6674-4EA8-9E43-36BDC524F929}" type="presParOf" srcId="{7F5175A5-863C-474A-9DE4-452214F2C520}" destId="{479A0B9F-F43C-4AC1-9093-6FA8B4470C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F21B6-1AA4-4B13-B2F0-3DD713D1D237}" type="doc">
      <dgm:prSet loTypeId="urn:microsoft.com/office/officeart/2005/8/layout/chevron1" loCatId="process" qsTypeId="urn:microsoft.com/office/officeart/2005/8/quickstyle/simple1#1" qsCatId="simple" csTypeId="urn:microsoft.com/office/officeart/2005/8/colors/accent0_2" csCatId="mainScheme" phldr="1"/>
      <dgm:spPr/>
      <dgm:t>
        <a:bodyPr/>
        <a:lstStyle/>
        <a:p>
          <a:endParaRPr lang="ru-RU"/>
        </a:p>
      </dgm:t>
    </dgm:pt>
    <dgm:pt modelId="{C28D3473-00B3-46B7-B8A2-11FE99E962FD}">
      <dgm:prSet phldrT="[Текст]" custT="1"/>
      <dgm:spPr/>
      <dgm:t>
        <a:bodyPr/>
        <a:lstStyle/>
        <a:p>
          <a:r>
            <a:rPr lang="ru-RU" sz="1200" b="1" dirty="0" err="1" smtClean="0"/>
            <a:t>Эпидсезон</a:t>
          </a:r>
          <a:r>
            <a:rPr lang="ru-RU" sz="1200" b="1" dirty="0" smtClean="0"/>
            <a:t> 2012-2013гг.: одномоментная циркуляция А (</a:t>
          </a:r>
          <a:r>
            <a:rPr lang="en-US" sz="1200" b="1" dirty="0" smtClean="0"/>
            <a:t>H</a:t>
          </a:r>
          <a:r>
            <a:rPr lang="ru-RU" sz="1200" b="1" dirty="0" smtClean="0"/>
            <a:t>3</a:t>
          </a:r>
          <a:r>
            <a:rPr lang="en-US" sz="1200" b="1" dirty="0" smtClean="0"/>
            <a:t>N</a:t>
          </a:r>
          <a:r>
            <a:rPr lang="ru-RU" sz="1200" b="1" dirty="0" smtClean="0"/>
            <a:t>2), </a:t>
          </a:r>
          <a:r>
            <a:rPr lang="en-US" sz="1200" b="1" dirty="0" smtClean="0"/>
            <a:t>A</a:t>
          </a:r>
          <a:r>
            <a:rPr lang="ru-RU" sz="1200" b="1" dirty="0" smtClean="0"/>
            <a:t> (</a:t>
          </a:r>
          <a:r>
            <a:rPr lang="en-US" sz="1200" b="1" dirty="0" smtClean="0"/>
            <a:t>H</a:t>
          </a:r>
          <a:r>
            <a:rPr lang="ru-RU" sz="1200" b="1" dirty="0" smtClean="0"/>
            <a:t>1</a:t>
          </a:r>
          <a:r>
            <a:rPr lang="en-US" sz="1200" b="1" dirty="0" smtClean="0"/>
            <a:t>N</a:t>
          </a:r>
          <a:r>
            <a:rPr lang="ru-RU" sz="1200" b="1" dirty="0" smtClean="0"/>
            <a:t>1), А(Н1N1)2009  и В </a:t>
          </a:r>
          <a:endParaRPr lang="ru-RU" sz="1200" b="1" dirty="0"/>
        </a:p>
      </dgm:t>
    </dgm:pt>
    <dgm:pt modelId="{36F2803C-8E81-434B-A1CA-8BFCA2F6CF6F}" type="parTrans" cxnId="{FC3E6038-7A53-492F-B3EC-2391721EEEE4}">
      <dgm:prSet/>
      <dgm:spPr/>
      <dgm:t>
        <a:bodyPr/>
        <a:lstStyle/>
        <a:p>
          <a:endParaRPr lang="ru-RU"/>
        </a:p>
      </dgm:t>
    </dgm:pt>
    <dgm:pt modelId="{1680C1B6-BD59-4196-A7D3-D20BEE1D0E26}" type="sibTrans" cxnId="{FC3E6038-7A53-492F-B3EC-2391721EEEE4}">
      <dgm:prSet/>
      <dgm:spPr/>
      <dgm:t>
        <a:bodyPr/>
        <a:lstStyle/>
        <a:p>
          <a:endParaRPr lang="ru-RU"/>
        </a:p>
      </dgm:t>
    </dgm:pt>
    <dgm:pt modelId="{56867DC9-8376-4849-8D5C-4A71BEEC55C1}">
      <dgm:prSet phldrT="[Текст]" custT="1"/>
      <dgm:spPr/>
      <dgm:t>
        <a:bodyPr/>
        <a:lstStyle/>
        <a:p>
          <a:r>
            <a:rPr lang="ru-RU" sz="1200" b="1" dirty="0" smtClean="0"/>
            <a:t>На пике заболеваемости доминировал вирус гриппа А(Н1N1)2009 (14,8%)</a:t>
          </a:r>
          <a:endParaRPr lang="ru-RU" sz="1200" b="1" dirty="0"/>
        </a:p>
      </dgm:t>
    </dgm:pt>
    <dgm:pt modelId="{90CA489F-BF9D-468F-999F-02B6E209D00F}" type="parTrans" cxnId="{00949518-799D-4EA3-AB6A-922C2A7802E8}">
      <dgm:prSet/>
      <dgm:spPr/>
      <dgm:t>
        <a:bodyPr/>
        <a:lstStyle/>
        <a:p>
          <a:endParaRPr lang="ru-RU"/>
        </a:p>
      </dgm:t>
    </dgm:pt>
    <dgm:pt modelId="{52357B03-5DE2-4081-9C42-683108702E00}" type="sibTrans" cxnId="{00949518-799D-4EA3-AB6A-922C2A7802E8}">
      <dgm:prSet/>
      <dgm:spPr/>
      <dgm:t>
        <a:bodyPr/>
        <a:lstStyle/>
        <a:p>
          <a:endParaRPr lang="ru-RU"/>
        </a:p>
      </dgm:t>
    </dgm:pt>
    <dgm:pt modelId="{8D09C512-9870-42B3-B0A8-1D79589667FA}">
      <dgm:prSet phldrT="[Текст]" custT="1"/>
      <dgm:spPr/>
      <dgm:t>
        <a:bodyPr/>
        <a:lstStyle/>
        <a:p>
          <a:r>
            <a:rPr lang="ru-RU" sz="1200" b="1" dirty="0" smtClean="0"/>
            <a:t>На последних неделях </a:t>
          </a:r>
          <a:r>
            <a:rPr lang="ru-RU" sz="1200" b="1" dirty="0" err="1" smtClean="0"/>
            <a:t>эпидсезона</a:t>
          </a:r>
          <a:r>
            <a:rPr lang="ru-RU" sz="1200" b="1" dirty="0" smtClean="0"/>
            <a:t> преобладали вирусы гриппа В -8,5% и А(Н3N2)– 1,4%</a:t>
          </a:r>
          <a:endParaRPr lang="ru-RU" sz="1200" b="1" dirty="0"/>
        </a:p>
      </dgm:t>
    </dgm:pt>
    <dgm:pt modelId="{658AF465-4695-4392-872A-C4D4564EE330}" type="parTrans" cxnId="{43BE74A5-6971-4CC6-A5C5-23F6C33FF17A}">
      <dgm:prSet/>
      <dgm:spPr/>
      <dgm:t>
        <a:bodyPr/>
        <a:lstStyle/>
        <a:p>
          <a:endParaRPr lang="ru-RU"/>
        </a:p>
      </dgm:t>
    </dgm:pt>
    <dgm:pt modelId="{7630C611-EA69-4BE4-9E27-0509100C317B}" type="sibTrans" cxnId="{43BE74A5-6971-4CC6-A5C5-23F6C33FF17A}">
      <dgm:prSet/>
      <dgm:spPr/>
      <dgm:t>
        <a:bodyPr/>
        <a:lstStyle/>
        <a:p>
          <a:endParaRPr lang="ru-RU"/>
        </a:p>
      </dgm:t>
    </dgm:pt>
    <dgm:pt modelId="{5B8B7CF4-005E-4A61-84AA-2AA1C2DA0040}" type="pres">
      <dgm:prSet presAssocID="{ADDF21B6-1AA4-4B13-B2F0-3DD713D1D237}" presName="Name0" presStyleCnt="0">
        <dgm:presLayoutVars>
          <dgm:dir/>
          <dgm:animLvl val="lvl"/>
          <dgm:resizeHandles val="exact"/>
        </dgm:presLayoutVars>
      </dgm:prSet>
      <dgm:spPr/>
      <dgm:t>
        <a:bodyPr/>
        <a:lstStyle/>
        <a:p>
          <a:endParaRPr lang="ru-RU"/>
        </a:p>
      </dgm:t>
    </dgm:pt>
    <dgm:pt modelId="{6724C42B-A1D3-4B0A-A698-F8ADA38FEBDE}" type="pres">
      <dgm:prSet presAssocID="{C28D3473-00B3-46B7-B8A2-11FE99E962FD}" presName="parTxOnly" presStyleLbl="node1" presStyleIdx="0" presStyleCnt="3">
        <dgm:presLayoutVars>
          <dgm:chMax val="0"/>
          <dgm:chPref val="0"/>
          <dgm:bulletEnabled val="1"/>
        </dgm:presLayoutVars>
      </dgm:prSet>
      <dgm:spPr/>
      <dgm:t>
        <a:bodyPr/>
        <a:lstStyle/>
        <a:p>
          <a:endParaRPr lang="ru-RU"/>
        </a:p>
      </dgm:t>
    </dgm:pt>
    <dgm:pt modelId="{D9C2703D-E622-4C73-BF72-BE1CDB1B863E}" type="pres">
      <dgm:prSet presAssocID="{1680C1B6-BD59-4196-A7D3-D20BEE1D0E26}" presName="parTxOnlySpace" presStyleCnt="0"/>
      <dgm:spPr/>
    </dgm:pt>
    <dgm:pt modelId="{DDAF20AF-FA4D-449B-8C85-6B98242C6DB4}" type="pres">
      <dgm:prSet presAssocID="{56867DC9-8376-4849-8D5C-4A71BEEC55C1}" presName="parTxOnly" presStyleLbl="node1" presStyleIdx="1" presStyleCnt="3" custLinFactNeighborX="9719" custLinFactNeighborY="1671">
        <dgm:presLayoutVars>
          <dgm:chMax val="0"/>
          <dgm:chPref val="0"/>
          <dgm:bulletEnabled val="1"/>
        </dgm:presLayoutVars>
      </dgm:prSet>
      <dgm:spPr/>
      <dgm:t>
        <a:bodyPr/>
        <a:lstStyle/>
        <a:p>
          <a:endParaRPr lang="ru-RU"/>
        </a:p>
      </dgm:t>
    </dgm:pt>
    <dgm:pt modelId="{94F42FED-FA91-4F7F-A95C-0A3DA538302D}" type="pres">
      <dgm:prSet presAssocID="{52357B03-5DE2-4081-9C42-683108702E00}" presName="parTxOnlySpace" presStyleCnt="0"/>
      <dgm:spPr/>
    </dgm:pt>
    <dgm:pt modelId="{01808415-D01C-43D3-B796-36E2689423AD}" type="pres">
      <dgm:prSet presAssocID="{8D09C512-9870-42B3-B0A8-1D79589667FA}" presName="parTxOnly" presStyleLbl="node1" presStyleIdx="2" presStyleCnt="3">
        <dgm:presLayoutVars>
          <dgm:chMax val="0"/>
          <dgm:chPref val="0"/>
          <dgm:bulletEnabled val="1"/>
        </dgm:presLayoutVars>
      </dgm:prSet>
      <dgm:spPr/>
      <dgm:t>
        <a:bodyPr/>
        <a:lstStyle/>
        <a:p>
          <a:endParaRPr lang="ru-RU"/>
        </a:p>
      </dgm:t>
    </dgm:pt>
  </dgm:ptLst>
  <dgm:cxnLst>
    <dgm:cxn modelId="{B221B862-7DA8-4968-9159-A234A2467B79}" type="presOf" srcId="{8D09C512-9870-42B3-B0A8-1D79589667FA}" destId="{01808415-D01C-43D3-B796-36E2689423AD}" srcOrd="0" destOrd="0" presId="urn:microsoft.com/office/officeart/2005/8/layout/chevron1"/>
    <dgm:cxn modelId="{2C1E69DB-E155-4783-840F-C21AD7C616BD}" type="presOf" srcId="{56867DC9-8376-4849-8D5C-4A71BEEC55C1}" destId="{DDAF20AF-FA4D-449B-8C85-6B98242C6DB4}" srcOrd="0" destOrd="0" presId="urn:microsoft.com/office/officeart/2005/8/layout/chevron1"/>
    <dgm:cxn modelId="{1616F307-BDE9-43A1-900B-22E80AFD5F55}" type="presOf" srcId="{ADDF21B6-1AA4-4B13-B2F0-3DD713D1D237}" destId="{5B8B7CF4-005E-4A61-84AA-2AA1C2DA0040}" srcOrd="0" destOrd="0" presId="urn:microsoft.com/office/officeart/2005/8/layout/chevron1"/>
    <dgm:cxn modelId="{FC3E6038-7A53-492F-B3EC-2391721EEEE4}" srcId="{ADDF21B6-1AA4-4B13-B2F0-3DD713D1D237}" destId="{C28D3473-00B3-46B7-B8A2-11FE99E962FD}" srcOrd="0" destOrd="0" parTransId="{36F2803C-8E81-434B-A1CA-8BFCA2F6CF6F}" sibTransId="{1680C1B6-BD59-4196-A7D3-D20BEE1D0E26}"/>
    <dgm:cxn modelId="{43BE74A5-6971-4CC6-A5C5-23F6C33FF17A}" srcId="{ADDF21B6-1AA4-4B13-B2F0-3DD713D1D237}" destId="{8D09C512-9870-42B3-B0A8-1D79589667FA}" srcOrd="2" destOrd="0" parTransId="{658AF465-4695-4392-872A-C4D4564EE330}" sibTransId="{7630C611-EA69-4BE4-9E27-0509100C317B}"/>
    <dgm:cxn modelId="{52EF71A9-74C5-4F75-8558-990D77ADF731}" type="presOf" srcId="{C28D3473-00B3-46B7-B8A2-11FE99E962FD}" destId="{6724C42B-A1D3-4B0A-A698-F8ADA38FEBDE}" srcOrd="0" destOrd="0" presId="urn:microsoft.com/office/officeart/2005/8/layout/chevron1"/>
    <dgm:cxn modelId="{00949518-799D-4EA3-AB6A-922C2A7802E8}" srcId="{ADDF21B6-1AA4-4B13-B2F0-3DD713D1D237}" destId="{56867DC9-8376-4849-8D5C-4A71BEEC55C1}" srcOrd="1" destOrd="0" parTransId="{90CA489F-BF9D-468F-999F-02B6E209D00F}" sibTransId="{52357B03-5DE2-4081-9C42-683108702E00}"/>
    <dgm:cxn modelId="{36DD38AC-5188-4DA3-A7C9-F2B3F162484E}" type="presParOf" srcId="{5B8B7CF4-005E-4A61-84AA-2AA1C2DA0040}" destId="{6724C42B-A1D3-4B0A-A698-F8ADA38FEBDE}" srcOrd="0" destOrd="0" presId="urn:microsoft.com/office/officeart/2005/8/layout/chevron1"/>
    <dgm:cxn modelId="{F9264725-50BC-429C-829A-91EF1AF907C3}" type="presParOf" srcId="{5B8B7CF4-005E-4A61-84AA-2AA1C2DA0040}" destId="{D9C2703D-E622-4C73-BF72-BE1CDB1B863E}" srcOrd="1" destOrd="0" presId="urn:microsoft.com/office/officeart/2005/8/layout/chevron1"/>
    <dgm:cxn modelId="{AD244F95-DFF1-415B-90C3-807BE2909189}" type="presParOf" srcId="{5B8B7CF4-005E-4A61-84AA-2AA1C2DA0040}" destId="{DDAF20AF-FA4D-449B-8C85-6B98242C6DB4}" srcOrd="2" destOrd="0" presId="urn:microsoft.com/office/officeart/2005/8/layout/chevron1"/>
    <dgm:cxn modelId="{E353A466-C134-461A-94BA-5D51990F2318}" type="presParOf" srcId="{5B8B7CF4-005E-4A61-84AA-2AA1C2DA0040}" destId="{94F42FED-FA91-4F7F-A95C-0A3DA538302D}" srcOrd="3" destOrd="0" presId="urn:microsoft.com/office/officeart/2005/8/layout/chevron1"/>
    <dgm:cxn modelId="{23D75B9C-A95D-4EA7-B95C-69C7DB9BDAA7}" type="presParOf" srcId="{5B8B7CF4-005E-4A61-84AA-2AA1C2DA0040}" destId="{01808415-D01C-43D3-B796-36E2689423A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687F-F9C5-4543-9CDB-4F5D1F753EC0}">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D4244-2E45-4ADC-B061-765864003A89}">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CABD4-F3C7-43D8-B9B3-A175F6758CE1}">
      <dsp:nvSpPr>
        <dsp:cNvPr id="0" name=""/>
        <dsp:cNvSpPr/>
      </dsp:nvSpPr>
      <dsp:spPr>
        <a:xfrm>
          <a:off x="2253797" y="11168"/>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Эпидемиологическая эффективность</a:t>
          </a:r>
          <a:endParaRPr lang="ru-RU" sz="3100" kern="1200" dirty="0"/>
        </a:p>
      </dsp:txBody>
      <dsp:txXfrm>
        <a:off x="2253797" y="11168"/>
        <a:ext cx="3722005" cy="1861002"/>
      </dsp:txXfrm>
    </dsp:sp>
    <dsp:sp modelId="{596C7096-E17A-46D7-98F3-6283894BC422}">
      <dsp:nvSpPr>
        <dsp:cNvPr id="0" name=""/>
        <dsp:cNvSpPr/>
      </dsp:nvSpPr>
      <dsp:spPr>
        <a:xfrm>
          <a:off x="1984" y="2653792"/>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Потенциальная</a:t>
          </a:r>
          <a:endParaRPr lang="ru-RU" sz="3100" kern="1200" dirty="0"/>
        </a:p>
      </dsp:txBody>
      <dsp:txXfrm>
        <a:off x="1984" y="2653792"/>
        <a:ext cx="3722005" cy="1861002"/>
      </dsp:txXfrm>
    </dsp:sp>
    <dsp:sp modelId="{A525D3CD-311F-4CA1-A96A-D674A8CA188E}">
      <dsp:nvSpPr>
        <dsp:cNvPr id="0" name=""/>
        <dsp:cNvSpPr/>
      </dsp:nvSpPr>
      <dsp:spPr>
        <a:xfrm>
          <a:off x="4505610" y="2653792"/>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Реальная</a:t>
          </a:r>
        </a:p>
        <a:p>
          <a:pPr lvl="0" algn="ctr" defTabSz="1377950">
            <a:lnSpc>
              <a:spcPct val="90000"/>
            </a:lnSpc>
            <a:spcBef>
              <a:spcPct val="0"/>
            </a:spcBef>
            <a:spcAft>
              <a:spcPct val="35000"/>
            </a:spcAft>
          </a:pPr>
          <a:r>
            <a:rPr lang="ru-RU" sz="3100" kern="1200" dirty="0" smtClean="0"/>
            <a:t>(фактическая)</a:t>
          </a:r>
          <a:endParaRPr lang="ru-RU" sz="3100" kern="1200" dirty="0"/>
        </a:p>
      </dsp:txBody>
      <dsp:txXfrm>
        <a:off x="4505610" y="2653792"/>
        <a:ext cx="3722005" cy="18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687F-F9C5-4543-9CDB-4F5D1F753EC0}">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D4244-2E45-4ADC-B061-765864003A89}">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CABD4-F3C7-43D8-B9B3-A175F6758CE1}">
      <dsp:nvSpPr>
        <dsp:cNvPr id="0" name=""/>
        <dsp:cNvSpPr/>
      </dsp:nvSpPr>
      <dsp:spPr>
        <a:xfrm>
          <a:off x="2253797" y="11168"/>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Потенциальная эпидемиологическая эффективность</a:t>
          </a:r>
          <a:endParaRPr lang="ru-RU" sz="2900" kern="1200" dirty="0"/>
        </a:p>
      </dsp:txBody>
      <dsp:txXfrm>
        <a:off x="2253797" y="11168"/>
        <a:ext cx="3722005" cy="1861002"/>
      </dsp:txXfrm>
    </dsp:sp>
    <dsp:sp modelId="{596C7096-E17A-46D7-98F3-6283894BC422}">
      <dsp:nvSpPr>
        <dsp:cNvPr id="0" name=""/>
        <dsp:cNvSpPr/>
      </dsp:nvSpPr>
      <dsp:spPr>
        <a:xfrm>
          <a:off x="1984" y="2653792"/>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Индекс эффективности</a:t>
          </a:r>
          <a:endParaRPr lang="ru-RU" sz="2900" kern="1200" dirty="0"/>
        </a:p>
      </dsp:txBody>
      <dsp:txXfrm>
        <a:off x="1984" y="2653792"/>
        <a:ext cx="3722005" cy="1861002"/>
      </dsp:txXfrm>
    </dsp:sp>
    <dsp:sp modelId="{A525D3CD-311F-4CA1-A96A-D674A8CA188E}">
      <dsp:nvSpPr>
        <dsp:cNvPr id="0" name=""/>
        <dsp:cNvSpPr/>
      </dsp:nvSpPr>
      <dsp:spPr>
        <a:xfrm>
          <a:off x="4505610" y="2653792"/>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Коэффициент эффективности</a:t>
          </a:r>
        </a:p>
        <a:p>
          <a:pPr lvl="0" algn="ctr" defTabSz="1289050">
            <a:lnSpc>
              <a:spcPct val="90000"/>
            </a:lnSpc>
            <a:spcBef>
              <a:spcPct val="0"/>
            </a:spcBef>
            <a:spcAft>
              <a:spcPct val="35000"/>
            </a:spcAft>
          </a:pPr>
          <a:r>
            <a:rPr lang="ru-RU" sz="2900" kern="1200" dirty="0" smtClean="0"/>
            <a:t>(показатель защищенности)</a:t>
          </a:r>
          <a:endParaRPr lang="ru-RU" sz="2900" kern="1200" dirty="0"/>
        </a:p>
      </dsp:txBody>
      <dsp:txXfrm>
        <a:off x="4505610" y="2653792"/>
        <a:ext cx="3722005" cy="186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4C42B-A1D3-4B0A-A698-F8ADA38FEBDE}">
      <dsp:nvSpPr>
        <dsp:cNvPr id="0" name=""/>
        <dsp:cNvSpPr/>
      </dsp:nvSpPr>
      <dsp:spPr>
        <a:xfrm>
          <a:off x="2411" y="607903"/>
          <a:ext cx="2937420" cy="1174968"/>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err="1" smtClean="0"/>
            <a:t>Эпидсезон</a:t>
          </a:r>
          <a:r>
            <a:rPr lang="ru-RU" sz="1200" b="1" kern="1200" dirty="0" smtClean="0"/>
            <a:t> 2012-2013гг.: одномоментная циркуляция А (</a:t>
          </a:r>
          <a:r>
            <a:rPr lang="en-US" sz="1200" b="1" kern="1200" dirty="0" smtClean="0"/>
            <a:t>H</a:t>
          </a:r>
          <a:r>
            <a:rPr lang="ru-RU" sz="1200" b="1" kern="1200" dirty="0" smtClean="0"/>
            <a:t>3</a:t>
          </a:r>
          <a:r>
            <a:rPr lang="en-US" sz="1200" b="1" kern="1200" dirty="0" smtClean="0"/>
            <a:t>N</a:t>
          </a:r>
          <a:r>
            <a:rPr lang="ru-RU" sz="1200" b="1" kern="1200" dirty="0" smtClean="0"/>
            <a:t>2), </a:t>
          </a:r>
          <a:r>
            <a:rPr lang="en-US" sz="1200" b="1" kern="1200" dirty="0" smtClean="0"/>
            <a:t>A</a:t>
          </a:r>
          <a:r>
            <a:rPr lang="ru-RU" sz="1200" b="1" kern="1200" dirty="0" smtClean="0"/>
            <a:t> (</a:t>
          </a:r>
          <a:r>
            <a:rPr lang="en-US" sz="1200" b="1" kern="1200" dirty="0" smtClean="0"/>
            <a:t>H</a:t>
          </a:r>
          <a:r>
            <a:rPr lang="ru-RU" sz="1200" b="1" kern="1200" dirty="0" smtClean="0"/>
            <a:t>1</a:t>
          </a:r>
          <a:r>
            <a:rPr lang="en-US" sz="1200" b="1" kern="1200" dirty="0" smtClean="0"/>
            <a:t>N</a:t>
          </a:r>
          <a:r>
            <a:rPr lang="ru-RU" sz="1200" b="1" kern="1200" dirty="0" smtClean="0"/>
            <a:t>1), А(Н1N1)2009  и В </a:t>
          </a:r>
          <a:endParaRPr lang="ru-RU" sz="1200" b="1" kern="1200" dirty="0"/>
        </a:p>
      </dsp:txBody>
      <dsp:txXfrm>
        <a:off x="589895" y="607903"/>
        <a:ext cx="1762452" cy="1174968"/>
      </dsp:txXfrm>
    </dsp:sp>
    <dsp:sp modelId="{DDAF20AF-FA4D-449B-8C85-6B98242C6DB4}">
      <dsp:nvSpPr>
        <dsp:cNvPr id="0" name=""/>
        <dsp:cNvSpPr/>
      </dsp:nvSpPr>
      <dsp:spPr>
        <a:xfrm>
          <a:off x="2674638" y="627537"/>
          <a:ext cx="2937420" cy="1174968"/>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smtClean="0"/>
            <a:t>На пике заболеваемости доминировал вирус гриппа А(Н1N1)2009 (14,8%)</a:t>
          </a:r>
          <a:endParaRPr lang="ru-RU" sz="1200" b="1" kern="1200" dirty="0"/>
        </a:p>
      </dsp:txBody>
      <dsp:txXfrm>
        <a:off x="3262122" y="627537"/>
        <a:ext cx="1762452" cy="1174968"/>
      </dsp:txXfrm>
    </dsp:sp>
    <dsp:sp modelId="{01808415-D01C-43D3-B796-36E2689423AD}">
      <dsp:nvSpPr>
        <dsp:cNvPr id="0" name=""/>
        <dsp:cNvSpPr/>
      </dsp:nvSpPr>
      <dsp:spPr>
        <a:xfrm>
          <a:off x="5289768" y="607903"/>
          <a:ext cx="2937420" cy="1174968"/>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smtClean="0"/>
            <a:t>На последних неделях </a:t>
          </a:r>
          <a:r>
            <a:rPr lang="ru-RU" sz="1200" b="1" kern="1200" dirty="0" err="1" smtClean="0"/>
            <a:t>эпидсезона</a:t>
          </a:r>
          <a:r>
            <a:rPr lang="ru-RU" sz="1200" b="1" kern="1200" dirty="0" smtClean="0"/>
            <a:t> преобладали вирусы гриппа В -8,5% и А(Н3N2)– 1,4%</a:t>
          </a:r>
          <a:endParaRPr lang="ru-RU" sz="1200" b="1" kern="1200" dirty="0"/>
        </a:p>
      </dsp:txBody>
      <dsp:txXfrm>
        <a:off x="5877252" y="607903"/>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8AEA19-FDED-4905-88F8-52227F84719D}" type="datetimeFigureOut">
              <a:rPr lang="ru-RU"/>
              <a:pPr>
                <a:defRPr/>
              </a:pPr>
              <a:t>14.10.15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A578D2-E29A-481E-B2B4-2FEEF76C7FD0}" type="slidenum">
              <a:rPr lang="ru-RU" altLang="ru-RU"/>
              <a:pPr/>
              <a:t>‹#›</a:t>
            </a:fld>
            <a:endParaRPr lang="ru-RU" altLang="ru-RU"/>
          </a:p>
        </p:txBody>
      </p:sp>
    </p:spTree>
    <p:extLst>
      <p:ext uri="{BB962C8B-B14F-4D97-AF65-F5344CB8AC3E}">
        <p14:creationId xmlns:p14="http://schemas.microsoft.com/office/powerpoint/2010/main" val="3452450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327AFD6-ADB0-4C86-9EA2-7D6690D2F25F}" type="slidenum">
              <a:rPr lang="ru-RU" altLang="ru-RU">
                <a:latin typeface="Arial" panose="020B0604020202020204" pitchFamily="34" charset="0"/>
                <a:cs typeface="Arial" panose="020B0604020202020204" pitchFamily="34" charset="0"/>
              </a:rPr>
              <a:pPr eaLnBrk="1" hangingPunct="1">
                <a:spcBef>
                  <a:spcPct val="0"/>
                </a:spcBef>
              </a:pPr>
              <a:t>2</a:t>
            </a:fld>
            <a:endParaRPr lang="ru-RU" altLang="ru-RU">
              <a:latin typeface="Arial" panose="020B0604020202020204" pitchFamily="34" charset="0"/>
              <a:cs typeface="Arial" panose="020B0604020202020204" pitchFamily="34" charset="0"/>
            </a:endParaRPr>
          </a:p>
        </p:txBody>
      </p:sp>
      <p:sp>
        <p:nvSpPr>
          <p:cNvPr id="21507" name="Rectangle 7"/>
          <p:cNvSpPr txBox="1">
            <a:spLocks noGrp="1" noChangeArrowheads="1"/>
          </p:cNvSpPr>
          <p:nvPr/>
        </p:nvSpPr>
        <p:spPr bwMode="auto">
          <a:xfrm>
            <a:off x="3848100" y="9431338"/>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170" tIns="48586" rIns="97170" bIns="48586" anchor="b"/>
          <a:lstStyle>
            <a:lvl1pPr defTabSz="971550" eaLnBrk="0" hangingPunct="0">
              <a:spcBef>
                <a:spcPct val="30000"/>
              </a:spcBef>
              <a:defRPr sz="1200">
                <a:solidFill>
                  <a:schemeClr val="tx1"/>
                </a:solidFill>
                <a:latin typeface="Times New Roman" panose="02020603050405020304" pitchFamily="18" charset="0"/>
              </a:defRPr>
            </a:lvl1pPr>
            <a:lvl2pPr marL="742950" indent="-285750" defTabSz="971550" eaLnBrk="0" hangingPunct="0">
              <a:spcBef>
                <a:spcPct val="30000"/>
              </a:spcBef>
              <a:defRPr sz="1200">
                <a:solidFill>
                  <a:schemeClr val="tx1"/>
                </a:solidFill>
                <a:latin typeface="Times New Roman" panose="02020603050405020304" pitchFamily="18" charset="0"/>
              </a:defRPr>
            </a:lvl2pPr>
            <a:lvl3pPr marL="1143000" indent="-228600" defTabSz="971550" eaLnBrk="0" hangingPunct="0">
              <a:spcBef>
                <a:spcPct val="30000"/>
              </a:spcBef>
              <a:defRPr sz="1200">
                <a:solidFill>
                  <a:schemeClr val="tx1"/>
                </a:solidFill>
                <a:latin typeface="Times New Roman" panose="02020603050405020304" pitchFamily="18" charset="0"/>
              </a:defRPr>
            </a:lvl3pPr>
            <a:lvl4pPr marL="1600200" indent="-228600" defTabSz="971550" eaLnBrk="0" hangingPunct="0">
              <a:spcBef>
                <a:spcPct val="30000"/>
              </a:spcBef>
              <a:defRPr sz="1200">
                <a:solidFill>
                  <a:schemeClr val="tx1"/>
                </a:solidFill>
                <a:latin typeface="Times New Roman" panose="02020603050405020304" pitchFamily="18" charset="0"/>
              </a:defRPr>
            </a:lvl4pPr>
            <a:lvl5pPr marL="2057400" indent="-228600" defTabSz="971550" eaLnBrk="0" hangingPunct="0">
              <a:spcBef>
                <a:spcPct val="30000"/>
              </a:spcBef>
              <a:defRPr sz="1200">
                <a:solidFill>
                  <a:schemeClr val="tx1"/>
                </a:solidFill>
                <a:latin typeface="Times New Roman" panose="02020603050405020304" pitchFamily="18" charset="0"/>
              </a:defRPr>
            </a:lvl5pPr>
            <a:lvl6pPr marL="2514600" indent="-228600" defTabSz="9715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715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715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7155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660B072-D727-4C33-B76B-7325BCB2F06C}" type="slidenum">
              <a:rPr lang="fr-FR" altLang="ru-RU" sz="1300">
                <a:latin typeface="Times" panose="02020603050405020304" pitchFamily="18" charset="0"/>
                <a:cs typeface="Arial" panose="020B0604020202020204" pitchFamily="34" charset="0"/>
              </a:rPr>
              <a:pPr algn="r" eaLnBrk="1" hangingPunct="1">
                <a:spcBef>
                  <a:spcPct val="0"/>
                </a:spcBef>
              </a:pPr>
              <a:t>2</a:t>
            </a:fld>
            <a:endParaRPr lang="fr-FR" altLang="ru-RU" sz="1300">
              <a:latin typeface="Times" panose="02020603050405020304" pitchFamily="18" charset="0"/>
              <a:cs typeface="Arial" panose="020B0604020202020204" pitchFamily="34" charset="0"/>
            </a:endParaRPr>
          </a:p>
        </p:txBody>
      </p:sp>
      <p:sp>
        <p:nvSpPr>
          <p:cNvPr id="21508" name="Rectangle 2"/>
          <p:cNvSpPr>
            <a:spLocks noGrp="1" noRot="1" noChangeAspect="1" noChangeArrowheads="1" noTextEdit="1"/>
          </p:cNvSpPr>
          <p:nvPr>
            <p:ph type="sldImg"/>
          </p:nvPr>
        </p:nvSpPr>
        <p:spPr>
          <a:xfrm>
            <a:off x="915988" y="742950"/>
            <a:ext cx="4965700" cy="3724275"/>
          </a:xfrm>
          <a:ln/>
        </p:spPr>
      </p:sp>
      <p:sp>
        <p:nvSpPr>
          <p:cNvPr id="21509" name="Rectangle 3"/>
          <p:cNvSpPr>
            <a:spLocks noGrp="1" noChangeArrowheads="1"/>
          </p:cNvSpPr>
          <p:nvPr>
            <p:ph type="body" idx="1"/>
          </p:nvPr>
        </p:nvSpPr>
        <p:spPr>
          <a:xfrm>
            <a:off x="906463" y="4714875"/>
            <a:ext cx="4984750" cy="4470400"/>
          </a:xfrm>
          <a:noFill/>
        </p:spPr>
        <p:txBody>
          <a:bodyPr lIns="97170" tIns="48586" rIns="97170" bIns="48586"/>
          <a:lstStyle/>
          <a:p>
            <a:pPr eaLnBrk="1" hangingPunct="1"/>
            <a:r>
              <a:rPr lang="ru-RU" altLang="ru-RU" dirty="0" smtClean="0"/>
              <a:t>В период эпидемий грипп наносит массивный удар по здоровью и экономике страны. Грипп представляет собой воздушно-капельную инфекцию, характеризующуюся высокой </a:t>
            </a:r>
            <a:r>
              <a:rPr lang="ru-RU" altLang="ru-RU" dirty="0" err="1" smtClean="0"/>
              <a:t>контагиозностью</a:t>
            </a:r>
            <a:r>
              <a:rPr lang="ru-RU" altLang="ru-RU" dirty="0" smtClean="0"/>
              <a:t>: восприимчивость населения к гриппу во время эпидемий составляет до 100%, уровень заболеваемости в обычную эпидемию может достигать 20%. Ежегодно гриппом болеют 20-30% детей и 5-10% взрослых при смертности 250 000-500 000 человек в год. Во время ежегодных эпидемий гриппа во всем мире происходит от 3-5 млн. миллионов тяжелых случаев заболевания и от 250 000 до 500 000 смертельных исходов. </a:t>
            </a:r>
          </a:p>
        </p:txBody>
      </p:sp>
    </p:spTree>
    <p:extLst>
      <p:ext uri="{BB962C8B-B14F-4D97-AF65-F5344CB8AC3E}">
        <p14:creationId xmlns:p14="http://schemas.microsoft.com/office/powerpoint/2010/main" val="246020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p:spPr>
        <p:txBody>
          <a:bodyPr/>
          <a:lstStyle/>
          <a:p>
            <a:r>
              <a:rPr lang="ru-RU" altLang="ru-RU" smtClean="0"/>
              <a:t>Сократить масштаб проблемы поможет вакцинация работников компании. Руководителям компаний также следует помнить, что вакцинация от гриппа не только предотвращает ущерб от нетрудоспособности, но также является немаловажной частью социального пакета, которая положительно сказывается на имидже руководителя, заботящегося о коллективе. Вакцинация позволит:</a:t>
            </a:r>
          </a:p>
          <a:p>
            <a:r>
              <a:rPr lang="ru-RU" altLang="ru-RU" smtClean="0"/>
              <a:t>снизить затраты на возмещение больничных листов, предотвратить нарушение рабочего графика,  все работники на рабочих местах, Вы экономите на производственных расходах предприятия; нет необходимости оплаты больничных листов и поиска замены квалифицированного специалиста на время его отсутствия. Коллективный иммунитет дает дополнительную степень защиты привитым и снижает вероятность заболевания непривитых членов коллектива. Чем больше привитых, а значит защищенных от гриппа, тем ниже вероятность заноса и распространения вируса среди работающих в коллективе. А следовательно- тем меньше страдает производительность труда и доходы предприятий и организаций. При охвате менее 40% работающих, коллективный иммунитет практически не работает.</a:t>
            </a:r>
          </a:p>
          <a:p>
            <a:endParaRPr lang="ru-RU" altLang="ru-RU" smtClean="0"/>
          </a:p>
        </p:txBody>
      </p:sp>
      <p:sp>
        <p:nvSpPr>
          <p:cNvPr id="29700" name="Номер слайда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FC1F956-8739-44DF-A912-EBF87940A239}" type="slidenum">
              <a:rPr lang="ru-RU" altLang="ru-RU"/>
              <a:pPr eaLnBrk="1" hangingPunct="1">
                <a:spcBef>
                  <a:spcPct val="0"/>
                </a:spcBef>
              </a:pPr>
              <a:t>20</a:t>
            </a:fld>
            <a:endParaRPr lang="ru-RU" altLang="ru-RU"/>
          </a:p>
        </p:txBody>
      </p:sp>
    </p:spTree>
    <p:extLst>
      <p:ext uri="{BB962C8B-B14F-4D97-AF65-F5344CB8AC3E}">
        <p14:creationId xmlns:p14="http://schemas.microsoft.com/office/powerpoint/2010/main" val="282085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p:spPr>
        <p:txBody>
          <a:bodyPr/>
          <a:lstStyle/>
          <a:p>
            <a:r>
              <a:rPr lang="ru-RU" altLang="ru-RU" smtClean="0"/>
              <a:t>Вирусы гриппа по современной классификации разделены на три типа: А, В и С. Наибольшее значение в возникновении эпидемий и пандемий, имеют вирусы гриппа типа А и В. Последние 10 лет большинство наблюдаемых ежегодных эпидемий гриппа в России связано с ведущей ролью вирусов гриппа подтипа A. Вирусы гриппа типа В никогда не вызывали пандемий, чаще всего циркулировали одновременно с вирусами типа А или в конце эпидсезона, обусловливая вторую волну эпидемии. Вирусы гриппа типа С способны вызывать только спорадические заболевания и локальные вспышки в детских коллективах. </a:t>
            </a:r>
          </a:p>
          <a:p>
            <a:r>
              <a:rPr lang="ru-RU" altLang="ru-RU" smtClean="0"/>
              <a:t>Геном вируса гриппа постоянно подвергается генетическим мутациям, и, поэтому, циркулирующий штамм вируса гриппа меняется ежегодно. Как следствие, каждый, кто ранее перенес грипп, может оказаться незащищенным от гриппа. ВОЗ ежегодно обновляет актуальные штаммы вируса гриппа, которые будут содержать вакцины в эпидемическом сезоне.</a:t>
            </a:r>
          </a:p>
        </p:txBody>
      </p:sp>
      <p:sp>
        <p:nvSpPr>
          <p:cNvPr id="22532" name="Номер слайда 3"/>
          <p:cNvSpPr>
            <a:spLocks noGrp="1"/>
          </p:cNvSpPr>
          <p:nvPr>
            <p:ph type="sldNum" sz="quarter" idx="5"/>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B5D8564F-DDAE-4305-B400-E5605DAD68F9}" type="slidenum">
              <a:rPr lang="ru-RU" altLang="ru-RU" smtClean="0"/>
              <a:pPr/>
              <a:t>3</a:t>
            </a:fld>
            <a:endParaRPr lang="ru-RU" altLang="ru-RU" smtClean="0"/>
          </a:p>
        </p:txBody>
      </p:sp>
    </p:spTree>
    <p:extLst>
      <p:ext uri="{BB962C8B-B14F-4D97-AF65-F5344CB8AC3E}">
        <p14:creationId xmlns:p14="http://schemas.microsoft.com/office/powerpoint/2010/main" val="150769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p:spPr>
        <p:txBody>
          <a:bodyPr/>
          <a:lstStyle/>
          <a:p>
            <a:r>
              <a:rPr lang="ru-RU" altLang="ru-RU" smtClean="0"/>
              <a:t>Передача вируса гриппа происходит очень легко: при разговоре, чихании, кашле. Это приводит к тому, что совместная работа в производственных помещениях, офисах, контакты с покупателями, клиентами, работа во вредных условиях труда являются благоприятными условиями для быстрого распространения вируса гриппа в трудовом коллективе. Если заболев, человек продолжает ходить на службу, эффективность его труда при этом снижается на 60%, а гриппующий становится заразным с первых дней болезни, и под угрозой оказывается целый коллектив. Чем больше людей в организации или на предприятии, тем выше риск заражения</a:t>
            </a:r>
          </a:p>
        </p:txBody>
      </p:sp>
      <p:sp>
        <p:nvSpPr>
          <p:cNvPr id="26628" name="Номер слайда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8ABCC6-5B28-40AF-8AA9-51EC9886BD74}" type="slidenum">
              <a:rPr lang="ru-RU" altLang="ru-RU"/>
              <a:pPr eaLnBrk="1" hangingPunct="1">
                <a:spcBef>
                  <a:spcPct val="0"/>
                </a:spcBef>
              </a:pPr>
              <a:t>4</a:t>
            </a:fld>
            <a:endParaRPr lang="ru-RU" altLang="ru-RU"/>
          </a:p>
        </p:txBody>
      </p:sp>
    </p:spTree>
    <p:extLst>
      <p:ext uri="{BB962C8B-B14F-4D97-AF65-F5344CB8AC3E}">
        <p14:creationId xmlns:p14="http://schemas.microsoft.com/office/powerpoint/2010/main" val="410077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p:spPr>
        <p:txBody>
          <a:bodyPr/>
          <a:lstStyle/>
          <a:p>
            <a:r>
              <a:rPr lang="ru-RU" altLang="ru-RU" smtClean="0"/>
              <a:t>Возникновение проблем со здоровьем у работников имеют множество негативных последствий для компаний, в которых они работают. Снижается качество и производительность труда, не выполняются обязательства, упускается прибыль, снижается конкурентоспособность и т.д. </a:t>
            </a:r>
            <a:br>
              <a:rPr lang="ru-RU" altLang="ru-RU" smtClean="0"/>
            </a:br>
            <a:r>
              <a:rPr lang="ru-RU" altLang="ru-RU" smtClean="0"/>
              <a:t>Материальный ущерб для работодателя далеко не исчерпывается крупными суммами, расходуемыми на оплату массовых случаев временной нетрудоспособности. Даже если работник не берет больничный, симптомы гриппа снижают его трудоспособность и оказывают негативное влияние на концентрацию внимания и производительность. Снижение производительности означает дополнительные расходы для работодателя. В офисе падает производительность, на заводе - повышается вероятность ошибок персонала. В связи с этим, вакцинация всего коллектива защищает от вспышек гриппа в данной организации. Еще более значительны экономические потери из-за нарушений производства во всех отраслях экономики, вызванные невыходом на работу части рабочих и служащих по болезни или уходу за больными детьми.</a:t>
            </a:r>
          </a:p>
        </p:txBody>
      </p:sp>
      <p:sp>
        <p:nvSpPr>
          <p:cNvPr id="27652" name="Номер слайда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4056B52-8D1F-4382-83ED-ECB7F95989ED}" type="slidenum">
              <a:rPr lang="ru-RU" altLang="ru-RU" smtClean="0"/>
              <a:pPr eaLnBrk="1" hangingPunct="1">
                <a:spcBef>
                  <a:spcPct val="0"/>
                </a:spcBef>
              </a:pPr>
              <a:t>5</a:t>
            </a:fld>
            <a:endParaRPr lang="ru-RU" altLang="ru-RU" smtClean="0"/>
          </a:p>
        </p:txBody>
      </p:sp>
    </p:spTree>
    <p:extLst>
      <p:ext uri="{BB962C8B-B14F-4D97-AF65-F5344CB8AC3E}">
        <p14:creationId xmlns:p14="http://schemas.microsoft.com/office/powerpoint/2010/main" val="202767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CEA6EC-6C11-4020-B6ED-F434A5D7EAAA}" type="slidenum">
              <a:rPr lang="ru-RU" altLang="ru-RU"/>
              <a:pPr eaLnBrk="1" hangingPunct="1"/>
              <a:t>6</a:t>
            </a:fld>
            <a:endParaRPr lang="ru-RU" altLang="ru-RU"/>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ru-RU" altLang="ru-RU" dirty="0" smtClean="0"/>
              <a:t>Сегодня массовая вакцинация является фактором экономического роста в мировом масштабе. Благодаря развернутым по всему миру программам вакцинации, ежегодно удается сохранить 6 млн. жизней – детских жизней. 750 тысяч детей не становятся инвалидами. Вакцинация ежегодно дарит человечеству 400 млн. дополнительных лет жизни. </a:t>
            </a:r>
            <a:r>
              <a:rPr lang="ru-RU" altLang="ru-RU" sz="1100" i="1" dirty="0" smtClean="0"/>
              <a:t>А каждые 10 лет сохранённой жизни обеспечивают  1% экономического роста </a:t>
            </a:r>
            <a:r>
              <a:rPr lang="ru-RU" altLang="ru-RU" dirty="0" smtClean="0"/>
              <a:t>.Вакцинация признана самым эффективным медицинским вмешательством из изобретенных человеком. </a:t>
            </a:r>
            <a:r>
              <a:rPr lang="ru-RU" altLang="ru-RU" sz="1100" i="1" dirty="0" smtClean="0"/>
              <a:t>Сравнимый результат дало только использование чистой питьевой воды</a:t>
            </a:r>
            <a:r>
              <a:rPr lang="ru-RU" altLang="ru-RU" dirty="0" smtClean="0"/>
              <a:t>.</a:t>
            </a:r>
          </a:p>
        </p:txBody>
      </p:sp>
    </p:spTree>
    <p:extLst>
      <p:ext uri="{BB962C8B-B14F-4D97-AF65-F5344CB8AC3E}">
        <p14:creationId xmlns:p14="http://schemas.microsoft.com/office/powerpoint/2010/main" val="130294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3FA4404-EF7D-4D4B-A46D-71DFF568E6C9}" type="slidenum">
              <a:rPr lang="ru-RU" altLang="ru-RU" smtClean="0">
                <a:latin typeface="Arial" pitchFamily="34" charset="0"/>
              </a:rPr>
              <a:pPr eaLnBrk="1" hangingPunct="1">
                <a:spcBef>
                  <a:spcPct val="0"/>
                </a:spcBef>
              </a:pPr>
              <a:t>14</a:t>
            </a:fld>
            <a:endParaRPr lang="ru-RU" altLang="ru-RU" smtClean="0">
              <a:latin typeface="Arial"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E81332B-8EA5-48D3-959C-5FC601F21039}" type="slidenum">
              <a:rPr lang="ru-RU" altLang="ru-RU">
                <a:latin typeface="Arial" pitchFamily="34" charset="0"/>
              </a:rPr>
              <a:pPr algn="r" eaLnBrk="1" hangingPunct="1">
                <a:spcBef>
                  <a:spcPct val="0"/>
                </a:spcBef>
              </a:pPr>
              <a:t>14</a:t>
            </a:fld>
            <a:endParaRPr lang="ru-RU" altLang="ru-RU">
              <a:latin typeface="Arial" pitchFamily="34"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ru-RU" altLang="ru-RU" dirty="0" smtClean="0"/>
              <a:t>Все вакцины сравнимы по иммуногенности, с каждым поколением увеличивается безопасность вакцины</a:t>
            </a:r>
          </a:p>
          <a:p>
            <a:r>
              <a:rPr lang="ru-RU" altLang="ru-RU" dirty="0" smtClean="0"/>
              <a:t>В создании гриппозных вакцин можно выделить три основных этапа: </a:t>
            </a:r>
          </a:p>
          <a:p>
            <a:r>
              <a:rPr lang="ru-RU" altLang="ru-RU" b="1" dirty="0" smtClean="0"/>
              <a:t>1 этап – создание </a:t>
            </a:r>
            <a:r>
              <a:rPr lang="ru-RU" altLang="ru-RU" b="1" dirty="0" err="1" smtClean="0"/>
              <a:t>цельновирионных</a:t>
            </a:r>
            <a:r>
              <a:rPr lang="ru-RU" altLang="ru-RU" b="1" dirty="0" smtClean="0"/>
              <a:t> вакцин</a:t>
            </a:r>
            <a:r>
              <a:rPr lang="ru-RU" altLang="ru-RU" dirty="0" smtClean="0"/>
              <a:t>, они представлены живой противогриппозной вакциной </a:t>
            </a:r>
            <a:r>
              <a:rPr lang="ru-RU" altLang="ru-RU" dirty="0" err="1" smtClean="0"/>
              <a:t>Ультравак</a:t>
            </a:r>
            <a:r>
              <a:rPr lang="ru-RU" altLang="ru-RU" dirty="0" smtClean="0"/>
              <a:t>, содержащей ослабленный вирус гриппа, и инактивированной </a:t>
            </a:r>
            <a:r>
              <a:rPr lang="ru-RU" altLang="ru-RU" dirty="0" err="1" smtClean="0"/>
              <a:t>цельновирионной</a:t>
            </a:r>
            <a:r>
              <a:rPr lang="ru-RU" altLang="ru-RU" dirty="0" smtClean="0"/>
              <a:t> вакциной, содержащей цельные вирусы гриппа, прошедшие </a:t>
            </a:r>
            <a:r>
              <a:rPr lang="ru-RU" altLang="ru-RU" dirty="0" err="1" smtClean="0"/>
              <a:t>инактивацию</a:t>
            </a:r>
            <a:r>
              <a:rPr lang="ru-RU" altLang="ru-RU" dirty="0" smtClean="0"/>
              <a:t> и очистку. Вакцины первого поколения считаются наиболее реактогенными, что резко ограничивает их использование, в первую очередь у детей. Более того, иногда в принципе опасно применять живую вакцину. Эксперты ВОЗ в настоящее время рекомендуют иммунизацию только инактивированными гриппозными вакцинами. Все дело в том, что вирус гриппа очень коварен: быстро распространяться воздушно-капельным путем, легко мутирует, образуя новые штаммы, против которых у человека нет иммунитета. При одновременном нахождении разных вирусов гриппа в одном организме (например, вирус птичьего гриппа и человеческого) высока вероятность обмена генетическим материалом этих двух штаммов и появления нового штамма с новыми свойствами. Вот и представьте себе. При вакцинации живой вакциной человек становится на три недели носителем и распространителем вируса, пусть даже и ослабленного, но вполне жизнеспособного. Стоит ему чихнуть на больного голубя, курицу или, например, свинью – дальнейшие события будут непредсказуемы. Как все живые вакцины, данные препараты имеют больший спектр противопоказаний к применению: Аллергические заболевания в стадии обострения, прогрессирующие болезни нервной системы, злокачественные новообразования и болезни крови, первичные и вторичные </a:t>
            </a:r>
            <a:r>
              <a:rPr lang="ru-RU" altLang="ru-RU" dirty="0" err="1" smtClean="0"/>
              <a:t>ипммунодефициты</a:t>
            </a:r>
            <a:r>
              <a:rPr lang="ru-RU" altLang="ru-RU" dirty="0" smtClean="0"/>
              <a:t>, лечение препаратами, подавляющими иммунитет, лучевая и химиотерапия.</a:t>
            </a:r>
          </a:p>
          <a:p>
            <a:r>
              <a:rPr lang="ru-RU" altLang="ru-RU" b="1" dirty="0" smtClean="0"/>
              <a:t>2 этап – создание сплит-вакцин</a:t>
            </a:r>
            <a:r>
              <a:rPr lang="ru-RU" altLang="ru-RU" dirty="0" smtClean="0"/>
              <a:t>, содержащих частицы разрушенного вируса, поверхностные и внутренние белки, прикрепленные к участкам липидных мембран. Вакцины 2 поколения содержат по 15 мкг антигена каждого типа гриппа (А, В) актуальных штаммов. Обладают высокой иммуногенностью, но и достаточной </a:t>
            </a:r>
            <a:r>
              <a:rPr lang="ru-RU" altLang="ru-RU" dirty="0" err="1" smtClean="0"/>
              <a:t>реактогенностью</a:t>
            </a:r>
            <a:r>
              <a:rPr lang="ru-RU" altLang="ru-RU" dirty="0" smtClean="0"/>
              <a:t>, т.к. содержат дополнительные примеси белков внутренней части вируса. Частота побочных эффектов у них, конечно, ниже, чем у вакцин 1 поколения, и составляет 32,5%. И в то же время сплит-вакцины обладают большей </a:t>
            </a:r>
            <a:r>
              <a:rPr lang="ru-RU" altLang="ru-RU" dirty="0" err="1" smtClean="0"/>
              <a:t>реактогенностью</a:t>
            </a:r>
            <a:r>
              <a:rPr lang="ru-RU" altLang="ru-RU" dirty="0" smtClean="0"/>
              <a:t> по сравнению с вакцинами следующего поколения.</a:t>
            </a:r>
          </a:p>
          <a:p>
            <a:r>
              <a:rPr lang="ru-RU" altLang="ru-RU" b="1" dirty="0" smtClean="0"/>
              <a:t>3 этап – создание субъединичных вакцин</a:t>
            </a:r>
            <a:r>
              <a:rPr lang="ru-RU" altLang="ru-RU" dirty="0" smtClean="0"/>
              <a:t>, содержащих только высокоочищенные поверхностные антигены. Эти вакцины также содержат по 15 мкг антигена на каждый штамм, но в них уже нет дополнительных примесей белков. Субъединичные вакцины обладают высокой иммуногенностью и лучшей, по сравнению со сплит-вакцинами, переносимостью. </a:t>
            </a:r>
          </a:p>
          <a:p>
            <a:r>
              <a:rPr lang="ru-RU" altLang="ru-RU" dirty="0" smtClean="0"/>
              <a:t>Как Вы видите, эволюция гриппозных вакцин шла по пути повышения безопасности – совершенствовались технологии очистки вирусного материала от балластных соединений. Однако ВОЗ до сих пор ставит перед разработчиками вакцин задачу повышения эффективности препаратов и, главное, их безопасности для всех контингентов населения. Поэтому, последние 5-7 лет усилия ученых  во всем мире направлены на поиск безопасного адъюванта, способного усилить иммунный ответ, увеличить скорость его развития и длительность.</a:t>
            </a:r>
          </a:p>
          <a:p>
            <a:r>
              <a:rPr lang="ru-RU" altLang="ru-RU" dirty="0" smtClean="0"/>
              <a:t>А в России такой адъювант уже есть – </a:t>
            </a:r>
            <a:r>
              <a:rPr lang="ru-RU" altLang="ru-RU" dirty="0" err="1" smtClean="0"/>
              <a:t>Полиоксидоний</a:t>
            </a:r>
            <a:r>
              <a:rPr lang="ru-RU" altLang="ru-RU" dirty="0" smtClean="0"/>
              <a:t>. Включение </a:t>
            </a:r>
            <a:r>
              <a:rPr lang="ru-RU" altLang="ru-RU" dirty="0" err="1" smtClean="0"/>
              <a:t>Полиоксидония</a:t>
            </a:r>
            <a:r>
              <a:rPr lang="ru-RU" altLang="ru-RU" dirty="0" smtClean="0"/>
              <a:t>, в состав противогриппозных субъединичных вакцин группы </a:t>
            </a:r>
            <a:r>
              <a:rPr lang="ru-RU" altLang="ru-RU" dirty="0" err="1" smtClean="0"/>
              <a:t>Гриппол</a:t>
            </a:r>
            <a:r>
              <a:rPr lang="ru-RU" altLang="ru-RU" dirty="0" smtClean="0"/>
              <a:t> позволило создать </a:t>
            </a:r>
            <a:r>
              <a:rPr lang="ru-RU" altLang="ru-RU" b="1" dirty="0" smtClean="0"/>
              <a:t>новое – четвертое поколение вакцин (субъединичные </a:t>
            </a:r>
            <a:r>
              <a:rPr lang="ru-RU" altLang="ru-RU" b="1" dirty="0" err="1" smtClean="0"/>
              <a:t>адъювантные</a:t>
            </a:r>
            <a:r>
              <a:rPr lang="ru-RU" altLang="ru-RU" b="1" dirty="0" smtClean="0"/>
              <a:t>)</a:t>
            </a:r>
            <a:r>
              <a:rPr lang="ru-RU" altLang="ru-RU" dirty="0" smtClean="0"/>
              <a:t>, отличающихся высокой иммуногенностью и самым высоким профилем безопасности.</a:t>
            </a:r>
          </a:p>
          <a:p>
            <a:endParaRPr lang="ru-RU" altLang="ru-RU" dirty="0" smtClean="0"/>
          </a:p>
        </p:txBody>
      </p:sp>
    </p:spTree>
    <p:extLst>
      <p:ext uri="{BB962C8B-B14F-4D97-AF65-F5344CB8AC3E}">
        <p14:creationId xmlns:p14="http://schemas.microsoft.com/office/powerpoint/2010/main" val="34716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b="1" spc="5" dirty="0" smtClean="0">
                <a:latin typeface="Arial" panose="020B0604020202020204" pitchFamily="34" charset="0"/>
                <a:cs typeface="Arial" panose="020B0604020202020204" pitchFamily="34" charset="0"/>
              </a:rPr>
              <a:t>А</a:t>
            </a:r>
            <a:r>
              <a:rPr lang="ru-RU" sz="1200" b="1" spc="-15" dirty="0" smtClean="0">
                <a:latin typeface="Arial" panose="020B0604020202020204" pitchFamily="34" charset="0"/>
                <a:cs typeface="Arial" panose="020B0604020202020204" pitchFamily="34" charset="0"/>
              </a:rPr>
              <a:t>д</a:t>
            </a:r>
            <a:r>
              <a:rPr lang="ru-RU" sz="1200" b="1" dirty="0" smtClean="0">
                <a:latin typeface="Arial" panose="020B0604020202020204" pitchFamily="34" charset="0"/>
                <a:cs typeface="Arial" panose="020B0604020202020204" pitchFamily="34" charset="0"/>
              </a:rPr>
              <a:t>ъюва</a:t>
            </a:r>
            <a:r>
              <a:rPr lang="ru-RU" sz="1200" b="1" spc="-10" dirty="0" smtClean="0">
                <a:latin typeface="Arial" panose="020B0604020202020204" pitchFamily="34" charset="0"/>
                <a:cs typeface="Arial" panose="020B0604020202020204" pitchFamily="34" charset="0"/>
              </a:rPr>
              <a:t>н</a:t>
            </a:r>
            <a:r>
              <a:rPr lang="ru-RU" sz="1200" b="1" dirty="0" smtClean="0">
                <a:latin typeface="Arial" panose="020B0604020202020204" pitchFamily="34" charset="0"/>
                <a:cs typeface="Arial" panose="020B0604020202020204" pitchFamily="34" charset="0"/>
              </a:rPr>
              <a:t>т</a:t>
            </a:r>
            <a:r>
              <a:rPr lang="ru-RU" sz="1200" b="1" spc="10"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 </a:t>
            </a:r>
            <a:r>
              <a:rPr lang="ru-RU" sz="1200" spc="15" dirty="0" smtClean="0">
                <a:latin typeface="Arial" panose="020B0604020202020204" pitchFamily="34" charset="0"/>
                <a:cs typeface="Arial" panose="020B0604020202020204" pitchFamily="34" charset="0"/>
              </a:rPr>
              <a:t>с</a:t>
            </a:r>
            <a:r>
              <a:rPr lang="ru-RU" sz="1200" spc="5" dirty="0" smtClean="0">
                <a:latin typeface="Arial" panose="020B0604020202020204" pitchFamily="34" charset="0"/>
                <a:cs typeface="Arial" panose="020B0604020202020204" pitchFamily="34" charset="0"/>
              </a:rPr>
              <a:t>у</a:t>
            </a:r>
            <a:r>
              <a:rPr lang="ru-RU" sz="1200" dirty="0" smtClean="0">
                <a:latin typeface="Arial" panose="020B0604020202020204" pitchFamily="34" charset="0"/>
                <a:cs typeface="Arial" panose="020B0604020202020204" pitchFamily="34" charset="0"/>
              </a:rPr>
              <a:t>б</a:t>
            </a:r>
            <a:r>
              <a:rPr lang="ru-RU" sz="1200" spc="15" dirty="0" smtClean="0">
                <a:latin typeface="Arial" panose="020B0604020202020204" pitchFamily="34" charset="0"/>
                <a:cs typeface="Arial" panose="020B0604020202020204" pitchFamily="34" charset="0"/>
              </a:rPr>
              <a:t>с</a:t>
            </a:r>
            <a:r>
              <a:rPr lang="ru-RU" sz="1200" spc="-20" dirty="0" smtClean="0">
                <a:latin typeface="Arial" panose="020B0604020202020204" pitchFamily="34" charset="0"/>
                <a:cs typeface="Arial" panose="020B0604020202020204" pitchFamily="34" charset="0"/>
              </a:rPr>
              <a:t>т</a:t>
            </a:r>
            <a:r>
              <a:rPr lang="ru-RU" sz="1200" dirty="0" smtClean="0">
                <a:latin typeface="Arial" panose="020B0604020202020204" pitchFamily="34" charset="0"/>
                <a:cs typeface="Arial" panose="020B0604020202020204" pitchFamily="34" charset="0"/>
              </a:rPr>
              <a:t>анция,  исполь</a:t>
            </a:r>
            <a:r>
              <a:rPr lang="ru-RU" sz="1200" spc="-15" dirty="0" smtClean="0">
                <a:latin typeface="Arial" panose="020B0604020202020204" pitchFamily="34" charset="0"/>
                <a:cs typeface="Arial" panose="020B0604020202020204" pitchFamily="34" charset="0"/>
              </a:rPr>
              <a:t>з</a:t>
            </a:r>
            <a:r>
              <a:rPr lang="ru-RU" sz="1200" spc="-10" dirty="0" smtClean="0">
                <a:latin typeface="Arial" panose="020B0604020202020204" pitchFamily="34" charset="0"/>
                <a:cs typeface="Arial" panose="020B0604020202020204" pitchFamily="34" charset="0"/>
              </a:rPr>
              <a:t>у</a:t>
            </a:r>
            <a:r>
              <a:rPr lang="ru-RU" sz="1200" dirty="0" smtClean="0">
                <a:latin typeface="Arial" panose="020B0604020202020204" pitchFamily="34" charset="0"/>
                <a:cs typeface="Arial" panose="020B0604020202020204" pitchFamily="34" charset="0"/>
              </a:rPr>
              <a:t>ем</a:t>
            </a:r>
            <a:r>
              <a:rPr lang="ru-RU" sz="1200" spc="5" dirty="0" smtClean="0">
                <a:latin typeface="Arial" panose="020B0604020202020204" pitchFamily="34" charset="0"/>
                <a:cs typeface="Arial" panose="020B0604020202020204" pitchFamily="34" charset="0"/>
              </a:rPr>
              <a:t>а</a:t>
            </a:r>
            <a:r>
              <a:rPr lang="ru-RU" sz="1200" dirty="0" smtClean="0">
                <a:latin typeface="Arial" panose="020B0604020202020204" pitchFamily="34" charset="0"/>
                <a:cs typeface="Arial" panose="020B0604020202020204" pitchFamily="34" charset="0"/>
              </a:rPr>
              <a:t>я в </a:t>
            </a:r>
            <a:r>
              <a:rPr lang="ru-RU" sz="1200" spc="-10" dirty="0" smtClean="0">
                <a:latin typeface="Arial" panose="020B0604020202020204" pitchFamily="34" charset="0"/>
                <a:cs typeface="Arial" panose="020B0604020202020204" pitchFamily="34" charset="0"/>
              </a:rPr>
              <a:t>к</a:t>
            </a:r>
            <a:r>
              <a:rPr lang="ru-RU" sz="1200" dirty="0" smtClean="0">
                <a:latin typeface="Arial" panose="020B0604020202020204" pitchFamily="34" charset="0"/>
                <a:cs typeface="Arial" panose="020B0604020202020204" pitchFamily="34" charset="0"/>
              </a:rPr>
              <a:t>омбинации </a:t>
            </a:r>
            <a:r>
              <a:rPr lang="ru-RU" sz="1200" spc="-10" dirty="0" smtClean="0">
                <a:latin typeface="Arial" panose="020B0604020202020204" pitchFamily="34" charset="0"/>
                <a:cs typeface="Arial" panose="020B0604020202020204" pitchFamily="34" charset="0"/>
              </a:rPr>
              <a:t>с</a:t>
            </a:r>
            <a:r>
              <a:rPr lang="ru-RU" sz="1200" dirty="0" smtClean="0">
                <a:latin typeface="Arial" panose="020B0604020202020204" pitchFamily="34" charset="0"/>
                <a:cs typeface="Arial" panose="020B0604020202020204" pitchFamily="34" charset="0"/>
              </a:rPr>
              <a:t>о специф</a:t>
            </a:r>
            <a:r>
              <a:rPr lang="ru-RU" sz="1200" spc="-15" dirty="0" smtClean="0">
                <a:latin typeface="Arial" panose="020B0604020202020204" pitchFamily="34" charset="0"/>
                <a:cs typeface="Arial" panose="020B0604020202020204" pitchFamily="34" charset="0"/>
              </a:rPr>
              <a:t>и</a:t>
            </a:r>
            <a:r>
              <a:rPr lang="ru-RU" sz="1200" dirty="0" smtClean="0">
                <a:latin typeface="Arial" panose="020B0604020202020204" pitchFamily="34" charset="0"/>
                <a:cs typeface="Arial" panose="020B0604020202020204" pitchFamily="34" charset="0"/>
              </a:rPr>
              <a:t>ческим а</a:t>
            </a:r>
            <a:r>
              <a:rPr lang="ru-RU" sz="1200" spc="-5" dirty="0" smtClean="0">
                <a:latin typeface="Arial" panose="020B0604020202020204" pitchFamily="34" charset="0"/>
                <a:cs typeface="Arial" panose="020B0604020202020204" pitchFamily="34" charset="0"/>
              </a:rPr>
              <a:t>н</a:t>
            </a:r>
            <a:r>
              <a:rPr lang="ru-RU" sz="1200" spc="-10" dirty="0" smtClean="0">
                <a:latin typeface="Arial" panose="020B0604020202020204" pitchFamily="34" charset="0"/>
                <a:cs typeface="Arial" panose="020B0604020202020204" pitchFamily="34" charset="0"/>
              </a:rPr>
              <a:t>т</a:t>
            </a:r>
            <a:r>
              <a:rPr lang="ru-RU" sz="1200" dirty="0" smtClean="0">
                <a:latin typeface="Arial" panose="020B0604020202020204" pitchFamily="34" charset="0"/>
                <a:cs typeface="Arial" panose="020B0604020202020204" pitchFamily="34" charset="0"/>
              </a:rPr>
              <a:t>и</a:t>
            </a:r>
            <a:r>
              <a:rPr lang="ru-RU" sz="1200" spc="-25" dirty="0" smtClean="0">
                <a:latin typeface="Arial" panose="020B0604020202020204" pitchFamily="34" charset="0"/>
                <a:cs typeface="Arial" panose="020B0604020202020204" pitchFamily="34" charset="0"/>
              </a:rPr>
              <a:t>г</a:t>
            </a:r>
            <a:r>
              <a:rPr lang="ru-RU" sz="1200" dirty="0" smtClean="0">
                <a:latin typeface="Arial" panose="020B0604020202020204" pitchFamily="34" charset="0"/>
                <a:cs typeface="Arial" panose="020B0604020202020204" pitchFamily="34" charset="0"/>
              </a:rPr>
              <a:t>еном, обесп</a:t>
            </a:r>
            <a:r>
              <a:rPr lang="ru-RU" sz="1200" spc="-10" dirty="0" smtClean="0">
                <a:latin typeface="Arial" panose="020B0604020202020204" pitchFamily="34" charset="0"/>
                <a:cs typeface="Arial" panose="020B0604020202020204" pitchFamily="34" charset="0"/>
              </a:rPr>
              <a:t>е</a:t>
            </a:r>
            <a:r>
              <a:rPr lang="ru-RU" sz="1200" dirty="0" smtClean="0">
                <a:latin typeface="Arial" panose="020B0604020202020204" pitchFamily="34" charset="0"/>
                <a:cs typeface="Arial" panose="020B0604020202020204" pitchFamily="34" charset="0"/>
              </a:rPr>
              <a:t>чивающ</a:t>
            </a:r>
            <a:r>
              <a:rPr lang="ru-RU" sz="1200" spc="5" dirty="0" smtClean="0">
                <a:latin typeface="Arial" panose="020B0604020202020204" pitchFamily="34" charset="0"/>
                <a:cs typeface="Arial" panose="020B0604020202020204" pitchFamily="34" charset="0"/>
              </a:rPr>
              <a:t>а</a:t>
            </a:r>
            <a:r>
              <a:rPr lang="ru-RU" sz="1200" dirty="0" smtClean="0">
                <a:latin typeface="Arial" panose="020B0604020202020204" pitchFamily="34" charset="0"/>
                <a:cs typeface="Arial" panose="020B0604020202020204" pitchFamily="34" charset="0"/>
              </a:rPr>
              <a:t>я более выра</a:t>
            </a:r>
            <a:r>
              <a:rPr lang="ru-RU" sz="1200" spc="-10" dirty="0" smtClean="0">
                <a:latin typeface="Arial" panose="020B0604020202020204" pitchFamily="34" charset="0"/>
                <a:cs typeface="Arial" panose="020B0604020202020204" pitchFamily="34" charset="0"/>
              </a:rPr>
              <a:t>ж</a:t>
            </a:r>
            <a:r>
              <a:rPr lang="ru-RU" sz="1200" dirty="0" smtClean="0">
                <a:latin typeface="Arial" panose="020B0604020202020204" pitchFamily="34" charset="0"/>
                <a:cs typeface="Arial" panose="020B0604020202020204" pitchFamily="34" charset="0"/>
              </a:rPr>
              <a:t>енный им</a:t>
            </a:r>
            <a:r>
              <a:rPr lang="ru-RU" sz="1200" spc="-10" dirty="0" smtClean="0">
                <a:latin typeface="Arial" panose="020B0604020202020204" pitchFamily="34" charset="0"/>
                <a:cs typeface="Arial" panose="020B0604020202020204" pitchFamily="34" charset="0"/>
              </a:rPr>
              <a:t>м</a:t>
            </a:r>
            <a:r>
              <a:rPr lang="ru-RU" sz="1200" dirty="0" smtClean="0">
                <a:latin typeface="Arial" panose="020B0604020202020204" pitchFamily="34" charset="0"/>
                <a:cs typeface="Arial" panose="020B0604020202020204" pitchFamily="34" charset="0"/>
              </a:rPr>
              <a:t>унный </a:t>
            </a:r>
            <a:r>
              <a:rPr lang="ru-RU" sz="1200" spc="-10" dirty="0" smtClean="0">
                <a:latin typeface="Arial" panose="020B0604020202020204" pitchFamily="34" charset="0"/>
                <a:cs typeface="Arial" panose="020B0604020202020204" pitchFamily="34" charset="0"/>
              </a:rPr>
              <a:t>от</a:t>
            </a:r>
            <a:r>
              <a:rPr lang="ru-RU" sz="1200" dirty="0" smtClean="0">
                <a:latin typeface="Arial" panose="020B0604020202020204" pitchFamily="34" charset="0"/>
                <a:cs typeface="Arial" panose="020B0604020202020204" pitchFamily="34" charset="0"/>
              </a:rPr>
              <a:t>в</a:t>
            </a:r>
            <a:r>
              <a:rPr lang="ru-RU" sz="1200" spc="-5" dirty="0" smtClean="0">
                <a:latin typeface="Arial" panose="020B0604020202020204" pitchFamily="34" charset="0"/>
                <a:cs typeface="Arial" panose="020B0604020202020204" pitchFamily="34" charset="0"/>
              </a:rPr>
              <a:t>е</a:t>
            </a:r>
            <a:r>
              <a:rPr lang="ru-RU" sz="1200" spc="-85" dirty="0" smtClean="0">
                <a:latin typeface="Arial" panose="020B0604020202020204" pitchFamily="34" charset="0"/>
                <a:cs typeface="Arial" panose="020B0604020202020204" pitchFamily="34" charset="0"/>
              </a:rPr>
              <a:t>т</a:t>
            </a:r>
            <a:r>
              <a:rPr lang="ru-RU" sz="1200" dirty="0" smtClean="0">
                <a:latin typeface="Arial" panose="020B0604020202020204" pitchFamily="34" charset="0"/>
                <a:cs typeface="Arial" panose="020B0604020202020204" pitchFamily="34" charset="0"/>
              </a:rPr>
              <a:t>, чем сам а</a:t>
            </a:r>
            <a:r>
              <a:rPr lang="ru-RU" sz="1200" spc="-5" dirty="0" smtClean="0">
                <a:latin typeface="Arial" panose="020B0604020202020204" pitchFamily="34" charset="0"/>
                <a:cs typeface="Arial" panose="020B0604020202020204" pitchFamily="34" charset="0"/>
              </a:rPr>
              <a:t>н</a:t>
            </a:r>
            <a:r>
              <a:rPr lang="ru-RU" sz="1200" spc="-10" dirty="0" smtClean="0">
                <a:latin typeface="Arial" panose="020B0604020202020204" pitchFamily="34" charset="0"/>
                <a:cs typeface="Arial" panose="020B0604020202020204" pitchFamily="34" charset="0"/>
              </a:rPr>
              <a:t>т</a:t>
            </a:r>
            <a:r>
              <a:rPr lang="ru-RU" sz="1200" dirty="0" smtClean="0">
                <a:latin typeface="Arial" panose="020B0604020202020204" pitchFamily="34" charset="0"/>
                <a:cs typeface="Arial" panose="020B0604020202020204" pitchFamily="34" charset="0"/>
              </a:rPr>
              <a:t>и</a:t>
            </a:r>
            <a:r>
              <a:rPr lang="ru-RU" sz="1200" spc="-25" dirty="0" smtClean="0">
                <a:latin typeface="Arial" panose="020B0604020202020204" pitchFamily="34" charset="0"/>
                <a:cs typeface="Arial" panose="020B0604020202020204" pitchFamily="34" charset="0"/>
              </a:rPr>
              <a:t>г</a:t>
            </a:r>
            <a:r>
              <a:rPr lang="ru-RU" sz="1200" dirty="0" smtClean="0">
                <a:latin typeface="Arial" panose="020B0604020202020204" pitchFamily="34" charset="0"/>
                <a:cs typeface="Arial" panose="020B0604020202020204" pitchFamily="34" charset="0"/>
              </a:rPr>
              <a:t>ен. </a:t>
            </a:r>
            <a:r>
              <a:rPr lang="ru-RU" sz="1200" dirty="0" err="1" smtClean="0">
                <a:latin typeface="Arial" panose="020B0604020202020204" pitchFamily="34" charset="0"/>
                <a:cs typeface="Arial" panose="020B0604020202020204" pitchFamily="34" charset="0"/>
              </a:rPr>
              <a:t>Гриппол</a:t>
            </a:r>
            <a:r>
              <a:rPr lang="ru-RU" sz="1200" dirty="0" smtClean="0">
                <a:latin typeface="Arial" panose="020B0604020202020204" pitchFamily="34" charset="0"/>
                <a:cs typeface="Arial" panose="020B0604020202020204" pitchFamily="34" charset="0"/>
              </a:rPr>
              <a:t> плюс производится в индивидуальной </a:t>
            </a:r>
            <a:r>
              <a:rPr lang="ru-RU" sz="1200" dirty="0" err="1" smtClean="0">
                <a:latin typeface="Arial" panose="020B0604020202020204" pitchFamily="34" charset="0"/>
                <a:cs typeface="Arial" panose="020B0604020202020204" pitchFamily="34" charset="0"/>
              </a:rPr>
              <a:t>щприц</a:t>
            </a:r>
            <a:r>
              <a:rPr lang="ru-RU" sz="1200" dirty="0" smtClean="0">
                <a:latin typeface="Arial" panose="020B0604020202020204" pitchFamily="34" charset="0"/>
                <a:cs typeface="Arial" panose="020B0604020202020204" pitchFamily="34" charset="0"/>
              </a:rPr>
              <a:t>-дозе без консервантов,</a:t>
            </a:r>
            <a:r>
              <a:rPr lang="ru-RU" sz="1200" baseline="0"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что снижает частоту поствакцинальных реакций. Консерванты в состав вакцин добавляют для защиты от микробного заражения, в тех случаях, когда производство не гарантирует абсолютную стерильность продукта. Производство вакцины </a:t>
            </a:r>
            <a:r>
              <a:rPr lang="ru-RU" sz="1200" dirty="0" err="1" smtClean="0">
                <a:latin typeface="Arial" panose="020B0604020202020204" pitchFamily="34" charset="0"/>
                <a:cs typeface="Arial" panose="020B0604020202020204" pitchFamily="34" charset="0"/>
              </a:rPr>
              <a:t>Гриппол</a:t>
            </a:r>
            <a:r>
              <a:rPr lang="ru-RU" sz="1200" dirty="0" smtClean="0">
                <a:latin typeface="Arial" panose="020B0604020202020204" pitchFamily="34" charset="0"/>
                <a:cs typeface="Arial" panose="020B0604020202020204" pitchFamily="34" charset="0"/>
              </a:rPr>
              <a:t> плюс осуществляется в условиях, полностью обеспечивающих абсолютную стерильность продукта, именно поэтому отпадает необходимость включения консерванта в состав вакцины. Завода такого уровня, производящего вакцины, в стране больше нет.</a:t>
            </a:r>
            <a:br>
              <a:rPr lang="ru-RU" sz="1200" dirty="0" smtClean="0">
                <a:latin typeface="Arial" panose="020B0604020202020204" pitchFamily="34" charset="0"/>
                <a:cs typeface="Arial" panose="020B0604020202020204" pitchFamily="34" charset="0"/>
              </a:rPr>
            </a:br>
            <a:endParaRPr lang="ru-RU" sz="1200" dirty="0" smtClean="0">
              <a:latin typeface="Arial" panose="020B0604020202020204" pitchFamily="34" charset="0"/>
              <a:cs typeface="Arial" panose="020B0604020202020204" pitchFamily="34" charset="0"/>
            </a:endParaRPr>
          </a:p>
          <a:p>
            <a:endParaRPr dirty="0"/>
          </a:p>
        </p:txBody>
      </p:sp>
    </p:spTree>
    <p:extLst>
      <p:ext uri="{BB962C8B-B14F-4D97-AF65-F5344CB8AC3E}">
        <p14:creationId xmlns:p14="http://schemas.microsoft.com/office/powerpoint/2010/main" val="16755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spcBef>
                <a:spcPct val="0"/>
              </a:spcBef>
            </a:pPr>
            <a:r>
              <a:rPr lang="ru-RU" altLang="ru-RU" sz="1400" b="1" dirty="0" smtClean="0">
                <a:latin typeface="Arial" pitchFamily="34" charset="0"/>
                <a:cs typeface="Arial" pitchFamily="34" charset="0"/>
              </a:rPr>
              <a:t>Уникальный биотехнологический проект в научной и производственной сферах для российского рынка</a:t>
            </a:r>
            <a:r>
              <a:rPr lang="ru-RU" altLang="ru-RU" sz="1400" b="1" dirty="0" smtClean="0">
                <a:solidFill>
                  <a:srgbClr val="000000"/>
                </a:solidFill>
                <a:latin typeface="Arial" pitchFamily="34" charset="0"/>
                <a:cs typeface="Arial" pitchFamily="34" charset="0"/>
              </a:rPr>
              <a:t> </a:t>
            </a:r>
          </a:p>
          <a:p>
            <a:pPr eaLnBrk="1" hangingPunct="1">
              <a:spcBef>
                <a:spcPct val="0"/>
              </a:spcBef>
            </a:pPr>
            <a:r>
              <a:rPr lang="ru-RU" altLang="ru-RU" dirty="0" smtClean="0">
                <a:solidFill>
                  <a:srgbClr val="000000"/>
                </a:solidFill>
                <a:latin typeface="Arial" pitchFamily="34" charset="0"/>
                <a:cs typeface="Arial" pitchFamily="34" charset="0"/>
              </a:rPr>
              <a:t>Строительство завода с нулевого цикла по стандартам </a:t>
            </a:r>
            <a:r>
              <a:rPr lang="en-US" altLang="ru-RU" dirty="0" smtClean="0">
                <a:solidFill>
                  <a:srgbClr val="000000"/>
                </a:solidFill>
                <a:latin typeface="Arial" pitchFamily="34" charset="0"/>
                <a:cs typeface="Arial" pitchFamily="34" charset="0"/>
              </a:rPr>
              <a:t>GMP</a:t>
            </a:r>
            <a:endParaRPr lang="ru-RU" altLang="ru-RU" dirty="0" smtClean="0">
              <a:solidFill>
                <a:srgbClr val="000000"/>
              </a:solidFill>
              <a:latin typeface="Arial" pitchFamily="34" charset="0"/>
              <a:cs typeface="Arial" pitchFamily="34" charset="0"/>
            </a:endParaRPr>
          </a:p>
          <a:p>
            <a:pPr eaLnBrk="1" hangingPunct="1">
              <a:spcBef>
                <a:spcPct val="0"/>
              </a:spcBef>
            </a:pPr>
            <a:r>
              <a:rPr lang="ru-RU" altLang="ru-RU" dirty="0" smtClean="0">
                <a:solidFill>
                  <a:srgbClr val="000000"/>
                </a:solidFill>
                <a:latin typeface="Arial" pitchFamily="34" charset="0"/>
                <a:cs typeface="Arial" pitchFamily="34" charset="0"/>
              </a:rPr>
              <a:t>Подготовка персонала и внедрение культуры производства </a:t>
            </a:r>
            <a:r>
              <a:rPr lang="en-US" altLang="ru-RU" dirty="0" smtClean="0">
                <a:solidFill>
                  <a:srgbClr val="000000"/>
                </a:solidFill>
                <a:latin typeface="Arial" pitchFamily="34" charset="0"/>
                <a:cs typeface="Arial" pitchFamily="34" charset="0"/>
              </a:rPr>
              <a:t>GMP</a:t>
            </a:r>
            <a:r>
              <a:rPr lang="ru-RU" altLang="ru-RU" dirty="0" smtClean="0">
                <a:solidFill>
                  <a:srgbClr val="000000"/>
                </a:solidFill>
                <a:latin typeface="Arial" pitchFamily="34" charset="0"/>
                <a:cs typeface="Arial" pitchFamily="34" charset="0"/>
              </a:rPr>
              <a:t> для стерильного производства вакцин</a:t>
            </a:r>
          </a:p>
          <a:p>
            <a:pPr eaLnBrk="1" hangingPunct="1">
              <a:spcBef>
                <a:spcPct val="0"/>
              </a:spcBef>
            </a:pPr>
            <a:r>
              <a:rPr lang="ru-RU" altLang="ru-RU" dirty="0" smtClean="0">
                <a:solidFill>
                  <a:srgbClr val="000000"/>
                </a:solidFill>
                <a:latin typeface="Arial" pitchFamily="34" charset="0"/>
                <a:cs typeface="Arial" pitchFamily="34" charset="0"/>
              </a:rPr>
              <a:t>Выпуск первой российской вакцины </a:t>
            </a:r>
            <a:r>
              <a:rPr lang="ru-RU" altLang="ru-RU" dirty="0" err="1" smtClean="0">
                <a:solidFill>
                  <a:srgbClr val="000000"/>
                </a:solidFill>
                <a:latin typeface="Arial" pitchFamily="34" charset="0"/>
                <a:cs typeface="Arial" pitchFamily="34" charset="0"/>
              </a:rPr>
              <a:t>Гриппол</a:t>
            </a:r>
            <a:r>
              <a:rPr lang="ru-RU" altLang="ru-RU" dirty="0" smtClean="0">
                <a:solidFill>
                  <a:srgbClr val="000000"/>
                </a:solidFill>
                <a:latin typeface="Arial" pitchFamily="34" charset="0"/>
                <a:cs typeface="Arial" pitchFamily="34" charset="0"/>
              </a:rPr>
              <a:t> плюс в одноразовых шприцах без ртуть содержащих консервантов</a:t>
            </a:r>
          </a:p>
          <a:p>
            <a:pPr eaLnBrk="1" hangingPunct="1">
              <a:spcBef>
                <a:spcPct val="0"/>
              </a:spcBef>
            </a:pPr>
            <a:r>
              <a:rPr lang="ru-RU" altLang="ru-RU" sz="1400" b="1" dirty="0" smtClean="0">
                <a:latin typeface="Arial" pitchFamily="34" charset="0"/>
                <a:cs typeface="Arial" pitchFamily="34" charset="0"/>
              </a:rPr>
              <a:t>Локализация в России иммунобиологических продуктов с переносом инновационных технологий производства полного цикла</a:t>
            </a:r>
          </a:p>
          <a:p>
            <a:pPr eaLnBrk="1" hangingPunct="1">
              <a:spcBef>
                <a:spcPct val="0"/>
              </a:spcBef>
            </a:pPr>
            <a:r>
              <a:rPr lang="ru-RU" altLang="ru-RU" dirty="0" smtClean="0">
                <a:solidFill>
                  <a:srgbClr val="000000"/>
                </a:solidFill>
                <a:latin typeface="Arial" pitchFamily="34" charset="0"/>
                <a:cs typeface="Arial" pitchFamily="34" charset="0"/>
              </a:rPr>
              <a:t>Локализация в России по технологии полного цикла производства, контроля и обеспечения качества 13-валентной конъюгированной пневмококковой вакцины согласно международным правилам GMP.</a:t>
            </a:r>
          </a:p>
          <a:p>
            <a:pPr eaLnBrk="1" hangingPunct="1">
              <a:spcBef>
                <a:spcPct val="0"/>
              </a:spcBef>
            </a:pPr>
            <a:r>
              <a:rPr lang="ru-RU" altLang="ru-RU" dirty="0" smtClean="0">
                <a:solidFill>
                  <a:srgbClr val="000000"/>
                </a:solidFill>
                <a:latin typeface="Arial" pitchFamily="34" charset="0"/>
                <a:cs typeface="Arial" pitchFamily="34" charset="0"/>
              </a:rPr>
              <a:t>Обеспечение  потребности в пневмококковой вакцине российского здравоохранения:  Национального и Региональных календарей профилактических прививок .</a:t>
            </a:r>
          </a:p>
          <a:p>
            <a:pPr eaLnBrk="1" hangingPunct="1">
              <a:spcBef>
                <a:spcPct val="0"/>
              </a:spcBef>
            </a:pPr>
            <a:r>
              <a:rPr lang="ru-RU" altLang="ru-RU" dirty="0" smtClean="0">
                <a:solidFill>
                  <a:srgbClr val="000000"/>
                </a:solidFill>
                <a:latin typeface="Arial" pitchFamily="34" charset="0"/>
                <a:cs typeface="Arial" pitchFamily="34" charset="0"/>
              </a:rPr>
              <a:t>Потенциал производства для зарубежных рынков</a:t>
            </a:r>
          </a:p>
          <a:p>
            <a:endParaRPr lang="ru-RU" dirty="0"/>
          </a:p>
        </p:txBody>
      </p:sp>
      <p:sp>
        <p:nvSpPr>
          <p:cNvPr id="4" name="Номер слайда 3"/>
          <p:cNvSpPr>
            <a:spLocks noGrp="1"/>
          </p:cNvSpPr>
          <p:nvPr>
            <p:ph type="sldNum" sz="quarter" idx="10"/>
          </p:nvPr>
        </p:nvSpPr>
        <p:spPr/>
        <p:txBody>
          <a:bodyPr/>
          <a:lstStyle/>
          <a:p>
            <a:fld id="{0BA578D2-E29A-481E-B2B4-2FEEF76C7FD0}" type="slidenum">
              <a:rPr lang="ru-RU" altLang="ru-RU" smtClean="0"/>
              <a:pPr/>
              <a:t>17</a:t>
            </a:fld>
            <a:endParaRPr lang="ru-RU" altLang="ru-RU"/>
          </a:p>
        </p:txBody>
      </p:sp>
    </p:spTree>
    <p:extLst>
      <p:ext uri="{BB962C8B-B14F-4D97-AF65-F5344CB8AC3E}">
        <p14:creationId xmlns:p14="http://schemas.microsoft.com/office/powerpoint/2010/main" val="12876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ru-RU" altLang="ru-RU" dirty="0" smtClean="0">
                <a:cs typeface="Arial" pitchFamily="34" charset="0"/>
              </a:rPr>
              <a:t>Вакцина прошла все клинические испытания в соответствии с требованиями доказательной медицины </a:t>
            </a:r>
            <a:r>
              <a:rPr lang="en-US" altLang="ru-RU" dirty="0" smtClean="0">
                <a:cs typeface="Arial" pitchFamily="34" charset="0"/>
              </a:rPr>
              <a:t>G</a:t>
            </a:r>
            <a:r>
              <a:rPr lang="ru-RU" altLang="ru-RU" dirty="0" smtClean="0">
                <a:cs typeface="Arial" pitchFamily="34" charset="0"/>
              </a:rPr>
              <a:t>С</a:t>
            </a:r>
            <a:r>
              <a:rPr lang="en-US" altLang="ru-RU" dirty="0" smtClean="0">
                <a:cs typeface="Arial" pitchFamily="34" charset="0"/>
              </a:rPr>
              <a:t>P</a:t>
            </a:r>
            <a:r>
              <a:rPr lang="ru-RU" altLang="ru-RU" dirty="0" smtClean="0">
                <a:cs typeface="Arial" pitchFamily="34" charset="0"/>
              </a:rPr>
              <a:t>. </a:t>
            </a:r>
            <a:r>
              <a:rPr lang="ru-RU" altLang="ru-RU" i="1" dirty="0" smtClean="0"/>
              <a:t>В течении 8-12 дней </a:t>
            </a:r>
            <a:r>
              <a:rPr lang="ru-RU" altLang="ru-RU" i="1" dirty="0" err="1" smtClean="0"/>
              <a:t>Гриппол</a:t>
            </a:r>
            <a:r>
              <a:rPr lang="ru-RU" altLang="ru-RU" i="1" dirty="0" smtClean="0"/>
              <a:t> плюс формирует стойкий </a:t>
            </a:r>
            <a:r>
              <a:rPr lang="ru-RU" altLang="ru-RU" i="1" dirty="0" err="1" smtClean="0"/>
              <a:t>иммуный</a:t>
            </a:r>
            <a:r>
              <a:rPr lang="ru-RU" altLang="ru-RU" i="1" dirty="0" smtClean="0"/>
              <a:t> ответ ко всем трем антигенам актуальных штаммов  вируса гриппа.</a:t>
            </a:r>
          </a:p>
          <a:p>
            <a:r>
              <a:rPr lang="ru-RU" altLang="ru-RU" i="1" dirty="0" smtClean="0"/>
              <a:t>Соответствие </a:t>
            </a:r>
            <a:r>
              <a:rPr lang="ru-RU" altLang="ru-RU" i="1" dirty="0" err="1" smtClean="0"/>
              <a:t>критерииям</a:t>
            </a:r>
            <a:r>
              <a:rPr lang="ru-RU" altLang="ru-RU" i="1" dirty="0" smtClean="0"/>
              <a:t> ВОЗ</a:t>
            </a:r>
          </a:p>
          <a:p>
            <a:pPr>
              <a:buFont typeface="Wingdings" pitchFamily="2" charset="2"/>
              <a:buChar char="ü"/>
            </a:pPr>
            <a:r>
              <a:rPr lang="ru-RU" altLang="ru-RU" i="1" dirty="0" smtClean="0"/>
              <a:t>Уровень </a:t>
            </a:r>
            <a:r>
              <a:rPr lang="ru-RU" altLang="ru-RU" i="1" dirty="0" err="1" smtClean="0"/>
              <a:t>серопротекции</a:t>
            </a:r>
            <a:r>
              <a:rPr lang="ru-RU" altLang="ru-RU" i="1" dirty="0" smtClean="0"/>
              <a:t>, </a:t>
            </a:r>
            <a:r>
              <a:rPr lang="ru-RU" altLang="ru-RU" i="1" dirty="0" err="1" smtClean="0"/>
              <a:t>т.е</a:t>
            </a:r>
            <a:r>
              <a:rPr lang="ru-RU" altLang="ru-RU" i="1" dirty="0" smtClean="0"/>
              <a:t> процент людей с защитными титрами антител против гриппа должен быть не менее 70%. </a:t>
            </a:r>
            <a:r>
              <a:rPr lang="ru-RU" altLang="ru-RU" dirty="0" smtClean="0"/>
              <a:t>У 95-100% вакцинируемых </a:t>
            </a:r>
            <a:r>
              <a:rPr lang="ru-RU" altLang="ru-RU" dirty="0" err="1" smtClean="0"/>
              <a:t>Гриппол</a:t>
            </a:r>
            <a:r>
              <a:rPr lang="ru-RU" altLang="ru-RU" dirty="0" smtClean="0"/>
              <a:t> плюс обеспечивает эффективную защиту ко всем трем вакцинным  штаммам вируса гриппа.</a:t>
            </a:r>
          </a:p>
          <a:p>
            <a:pPr>
              <a:buFont typeface="Wingdings" pitchFamily="2" charset="2"/>
              <a:buChar char="ü"/>
            </a:pPr>
            <a:r>
              <a:rPr lang="ru-RU" altLang="ru-RU" i="1" dirty="0" smtClean="0"/>
              <a:t>Уровень </a:t>
            </a:r>
            <a:r>
              <a:rPr lang="ru-RU" altLang="ru-RU" i="1" dirty="0" err="1" smtClean="0"/>
              <a:t>сероконверсии</a:t>
            </a:r>
            <a:r>
              <a:rPr lang="ru-RU" altLang="ru-RU" i="1" dirty="0" smtClean="0"/>
              <a:t>, т.е. процент людей с четырехкратным повышением титров антител по сравнению с исходными значениями, должен быть не менее 40%. После вакцинации </a:t>
            </a:r>
            <a:r>
              <a:rPr lang="ru-RU" altLang="ru-RU" i="1" dirty="0" err="1" smtClean="0"/>
              <a:t>Грипполом</a:t>
            </a:r>
            <a:r>
              <a:rPr lang="ru-RU" altLang="ru-RU" i="1" dirty="0" smtClean="0"/>
              <a:t> % </a:t>
            </a:r>
            <a:r>
              <a:rPr lang="ru-RU" altLang="ru-RU" i="1" dirty="0" err="1" smtClean="0"/>
              <a:t>сероконверсии</a:t>
            </a:r>
            <a:r>
              <a:rPr lang="ru-RU" altLang="ru-RU" i="1" dirty="0" smtClean="0"/>
              <a:t> 70, что свидетельствует о </a:t>
            </a:r>
            <a:r>
              <a:rPr lang="ru-RU" altLang="ru-RU" i="1" dirty="0" err="1" smtClean="0"/>
              <a:t>высокоиммуногенных</a:t>
            </a:r>
            <a:r>
              <a:rPr lang="ru-RU" altLang="ru-RU" i="1" dirty="0" smtClean="0"/>
              <a:t> свойствах вакцины.</a:t>
            </a:r>
          </a:p>
          <a:p>
            <a:pPr>
              <a:buFont typeface="Wingdings" pitchFamily="2" charset="2"/>
              <a:buChar char="ü"/>
            </a:pPr>
            <a:r>
              <a:rPr lang="ru-RU" altLang="ru-RU" i="1" dirty="0" smtClean="0"/>
              <a:t>ВОЗ требует, чтобы в среднем титр антител увеличился минимум в 2,5 раза (не у всех лиц бывает четырехкратное увеличение титра антител). После вакцинации </a:t>
            </a:r>
            <a:r>
              <a:rPr lang="ru-RU" altLang="ru-RU" i="1" dirty="0" err="1" smtClean="0"/>
              <a:t>Грипполом</a:t>
            </a:r>
            <a:r>
              <a:rPr lang="ru-RU" altLang="ru-RU" i="1" dirty="0" smtClean="0"/>
              <a:t> плюс титр защитных антител увеличился более чем в 4 раза.</a:t>
            </a:r>
          </a:p>
          <a:p>
            <a:r>
              <a:rPr lang="ru-RU" altLang="ru-RU" i="1" dirty="0" smtClean="0"/>
              <a:t>Поэтому не смотря на сниженную дозу </a:t>
            </a:r>
            <a:r>
              <a:rPr lang="ru-RU" altLang="ru-RU" i="1" dirty="0" err="1" smtClean="0"/>
              <a:t>антигеннов</a:t>
            </a:r>
            <a:r>
              <a:rPr lang="ru-RU" altLang="ru-RU" i="1" dirty="0" smtClean="0"/>
              <a:t> в вакцине, за счет </a:t>
            </a:r>
            <a:r>
              <a:rPr lang="ru-RU" altLang="ru-RU" i="1" dirty="0" err="1" smtClean="0"/>
              <a:t>Полиоксидония</a:t>
            </a:r>
            <a:r>
              <a:rPr lang="ru-RU" altLang="ru-RU" i="1" dirty="0" smtClean="0"/>
              <a:t>, который усиливает действие антигенов , иммунный ответ после прививки </a:t>
            </a:r>
            <a:r>
              <a:rPr lang="ru-RU" altLang="ru-RU" i="1" dirty="0" err="1" smtClean="0"/>
              <a:t>Грипполом</a:t>
            </a:r>
            <a:r>
              <a:rPr lang="ru-RU" altLang="ru-RU" i="1" dirty="0" smtClean="0"/>
              <a:t> плюс не ниже, чем после прививки любой другой гриппозной вакциной. </a:t>
            </a:r>
            <a:endParaRPr lang="ru-RU" altLang="ru-RU" dirty="0" smtClean="0">
              <a:cs typeface="Arial" pitchFamily="34" charset="0"/>
            </a:endParaRPr>
          </a:p>
          <a:p>
            <a:endParaRPr lang="ru-RU" altLang="ru-RU" dirty="0" smtClean="0">
              <a:cs typeface="Arial" pitchFamily="34" charset="0"/>
            </a:endParaRPr>
          </a:p>
          <a:p>
            <a:endParaRPr dirty="0"/>
          </a:p>
        </p:txBody>
      </p:sp>
    </p:spTree>
    <p:extLst>
      <p:ext uri="{BB962C8B-B14F-4D97-AF65-F5344CB8AC3E}">
        <p14:creationId xmlns:p14="http://schemas.microsoft.com/office/powerpoint/2010/main" val="93981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A0488BD4-1359-4C34-AA04-A73A5CF9717C}" type="datetimeFigureOut">
              <a:rPr lang="ru-RU" smtClean="0"/>
              <a:pPr>
                <a:defRPr/>
              </a:pPr>
              <a:t>14.10.15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A4C61D71-89B0-4B92-B66C-4CF45480D384}" type="slidenum">
              <a:rPr lang="ru-RU" altLang="ru-RU" smtClean="0"/>
              <a:pPr/>
              <a:t>‹#›</a:t>
            </a:fld>
            <a:endParaRPr lang="ru-RU" altLang="ru-RU"/>
          </a:p>
        </p:txBody>
      </p:sp>
    </p:spTree>
    <p:extLst>
      <p:ext uri="{BB962C8B-B14F-4D97-AF65-F5344CB8AC3E}">
        <p14:creationId xmlns:p14="http://schemas.microsoft.com/office/powerpoint/2010/main" val="53484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D5925A69-3AC0-423E-BCEF-0CAEA2B5B5AE}" type="datetimeFigureOut">
              <a:rPr lang="ru-RU" smtClean="0"/>
              <a:pPr>
                <a:defRPr/>
              </a:pPr>
              <a:t>14.10.15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D47F2CEF-1961-402F-BC16-C0666A39088E}" type="slidenum">
              <a:rPr lang="ru-RU" altLang="ru-RU" smtClean="0"/>
              <a:pPr/>
              <a:t>‹#›</a:t>
            </a:fld>
            <a:endParaRPr lang="ru-RU" altLang="ru-RU"/>
          </a:p>
        </p:txBody>
      </p:sp>
    </p:spTree>
    <p:extLst>
      <p:ext uri="{BB962C8B-B14F-4D97-AF65-F5344CB8AC3E}">
        <p14:creationId xmlns:p14="http://schemas.microsoft.com/office/powerpoint/2010/main" val="256885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5032D68-E4AE-4119-9CA7-923247FF31EF}" type="datetimeFigureOut">
              <a:rPr lang="ru-RU" smtClean="0"/>
              <a:pPr>
                <a:defRPr/>
              </a:pPr>
              <a:t>14.10.15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1CE9DF88-3E98-4803-A869-ABF338B06232}" type="slidenum">
              <a:rPr lang="ru-RU" altLang="ru-RU" smtClean="0"/>
              <a:pPr/>
              <a:t>‹#›</a:t>
            </a:fld>
            <a:endParaRPr lang="ru-RU" altLang="ru-RU"/>
          </a:p>
        </p:txBody>
      </p:sp>
    </p:spTree>
    <p:extLst>
      <p:ext uri="{BB962C8B-B14F-4D97-AF65-F5344CB8AC3E}">
        <p14:creationId xmlns:p14="http://schemas.microsoft.com/office/powerpoint/2010/main" val="127131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57EAE54C-A85A-41B1-88E7-321260B503AC}" type="datetimeFigureOut">
              <a:rPr lang="ru-RU" smtClean="0"/>
              <a:pPr>
                <a:defRPr/>
              </a:pPr>
              <a:t>14.10.15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ECCD9B3C-A130-4C32-82E4-DC2D655DC00B}" type="slidenum">
              <a:rPr lang="ru-RU" altLang="ru-RU" smtClean="0"/>
              <a:pPr/>
              <a:t>‹#›</a:t>
            </a:fld>
            <a:endParaRPr lang="ru-RU" altLang="ru-RU"/>
          </a:p>
        </p:txBody>
      </p:sp>
    </p:spTree>
    <p:extLst>
      <p:ext uri="{BB962C8B-B14F-4D97-AF65-F5344CB8AC3E}">
        <p14:creationId xmlns:p14="http://schemas.microsoft.com/office/powerpoint/2010/main" val="342112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3CE5FECC-8AF0-4EA5-ADCF-D33D0F4F506A}" type="datetimeFigureOut">
              <a:rPr lang="ru-RU" smtClean="0"/>
              <a:pPr>
                <a:defRPr/>
              </a:pPr>
              <a:t>14.10.15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37C17211-8534-4897-A82C-0BB612018A13}" type="slidenum">
              <a:rPr lang="ru-RU" altLang="ru-RU" smtClean="0"/>
              <a:pPr/>
              <a:t>‹#›</a:t>
            </a:fld>
            <a:endParaRPr lang="ru-RU" altLang="ru-RU"/>
          </a:p>
        </p:txBody>
      </p:sp>
    </p:spTree>
    <p:extLst>
      <p:ext uri="{BB962C8B-B14F-4D97-AF65-F5344CB8AC3E}">
        <p14:creationId xmlns:p14="http://schemas.microsoft.com/office/powerpoint/2010/main" val="36819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687ECC00-6B84-4EF5-8189-A573FA6BE6E0}" type="datetimeFigureOut">
              <a:rPr lang="ru-RU" smtClean="0"/>
              <a:pPr>
                <a:defRPr/>
              </a:pPr>
              <a:t>14.10.15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34AB4432-A922-4A6A-BC2F-6D0DBD4F26EB}" type="slidenum">
              <a:rPr lang="ru-RU" altLang="ru-RU" smtClean="0"/>
              <a:pPr/>
              <a:t>‹#›</a:t>
            </a:fld>
            <a:endParaRPr lang="ru-RU" altLang="ru-RU"/>
          </a:p>
        </p:txBody>
      </p:sp>
    </p:spTree>
    <p:extLst>
      <p:ext uri="{BB962C8B-B14F-4D97-AF65-F5344CB8AC3E}">
        <p14:creationId xmlns:p14="http://schemas.microsoft.com/office/powerpoint/2010/main" val="332233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724D05F-9BCC-4632-B04F-4C492BD51DCB}" type="datetimeFigureOut">
              <a:rPr lang="ru-RU" smtClean="0"/>
              <a:pPr>
                <a:defRPr/>
              </a:pPr>
              <a:t>14.10.15</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fld id="{7B2D4E05-5DD3-4710-8324-703F83D9433B}" type="slidenum">
              <a:rPr lang="ru-RU" altLang="ru-RU" smtClean="0"/>
              <a:pPr/>
              <a:t>‹#›</a:t>
            </a:fld>
            <a:endParaRPr lang="ru-RU" altLang="ru-RU"/>
          </a:p>
        </p:txBody>
      </p:sp>
    </p:spTree>
    <p:extLst>
      <p:ext uri="{BB962C8B-B14F-4D97-AF65-F5344CB8AC3E}">
        <p14:creationId xmlns:p14="http://schemas.microsoft.com/office/powerpoint/2010/main" val="353724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3D99B1C-F91D-43AB-8526-0504159F04A2}" type="datetimeFigureOut">
              <a:rPr lang="ru-RU" smtClean="0"/>
              <a:pPr>
                <a:defRPr/>
              </a:pPr>
              <a:t>14.10.15</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fld id="{EF695B06-C92A-4960-84B7-46E1C32E105B}" type="slidenum">
              <a:rPr lang="ru-RU" altLang="ru-RU" smtClean="0"/>
              <a:pPr/>
              <a:t>‹#›</a:t>
            </a:fld>
            <a:endParaRPr lang="ru-RU" altLang="ru-RU"/>
          </a:p>
        </p:txBody>
      </p:sp>
    </p:spTree>
    <p:extLst>
      <p:ext uri="{BB962C8B-B14F-4D97-AF65-F5344CB8AC3E}">
        <p14:creationId xmlns:p14="http://schemas.microsoft.com/office/powerpoint/2010/main" val="21303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00E691C-BAC0-4E59-98FF-35D523CB5A6C}" type="datetimeFigureOut">
              <a:rPr lang="ru-RU" smtClean="0"/>
              <a:pPr>
                <a:defRPr/>
              </a:pPr>
              <a:t>14.10.15</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fld id="{8987F4D0-7987-43DF-B4F2-3EBCA2C11DB3}" type="slidenum">
              <a:rPr lang="ru-RU" altLang="ru-RU" smtClean="0"/>
              <a:pPr/>
              <a:t>‹#›</a:t>
            </a:fld>
            <a:endParaRPr lang="ru-RU" altLang="ru-RU"/>
          </a:p>
        </p:txBody>
      </p:sp>
    </p:spTree>
    <p:extLst>
      <p:ext uri="{BB962C8B-B14F-4D97-AF65-F5344CB8AC3E}">
        <p14:creationId xmlns:p14="http://schemas.microsoft.com/office/powerpoint/2010/main" val="63445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A729CB8-5E9F-4074-AB92-0FB5195268F2}" type="datetimeFigureOut">
              <a:rPr lang="ru-RU" smtClean="0"/>
              <a:pPr>
                <a:defRPr/>
              </a:pPr>
              <a:t>14.10.15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93E2249E-EF8F-46F9-B2F8-CC46E4D01A6C}" type="slidenum">
              <a:rPr lang="ru-RU" altLang="ru-RU" smtClean="0"/>
              <a:pPr/>
              <a:t>‹#›</a:t>
            </a:fld>
            <a:endParaRPr lang="ru-RU" altLang="ru-RU"/>
          </a:p>
        </p:txBody>
      </p:sp>
    </p:spTree>
    <p:extLst>
      <p:ext uri="{BB962C8B-B14F-4D97-AF65-F5344CB8AC3E}">
        <p14:creationId xmlns:p14="http://schemas.microsoft.com/office/powerpoint/2010/main" val="394423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C941B304-0705-4209-98E8-29B6585C78F8}" type="datetimeFigureOut">
              <a:rPr lang="ru-RU" smtClean="0"/>
              <a:pPr>
                <a:defRPr/>
              </a:pPr>
              <a:t>14.10.15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303F9321-E692-4406-BB56-8AC014F04CAC}" type="slidenum">
              <a:rPr lang="ru-RU" altLang="ru-RU" smtClean="0"/>
              <a:pPr/>
              <a:t>‹#›</a:t>
            </a:fld>
            <a:endParaRPr lang="ru-RU" altLang="ru-RU"/>
          </a:p>
        </p:txBody>
      </p:sp>
    </p:spTree>
    <p:extLst>
      <p:ext uri="{BB962C8B-B14F-4D97-AF65-F5344CB8AC3E}">
        <p14:creationId xmlns:p14="http://schemas.microsoft.com/office/powerpoint/2010/main" val="1666228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ED6400F-75F4-47FA-8FCA-FC4D1C4AB971}" type="datetimeFigureOut">
              <a:rPr lang="ru-RU" smtClean="0"/>
              <a:pPr>
                <a:defRPr/>
              </a:pPr>
              <a:t>14.10.15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75DD16-D19E-4F76-A992-872E3A572B84}" type="slidenum">
              <a:rPr lang="ru-RU" altLang="ru-RU" smtClean="0"/>
              <a:pPr/>
              <a:t>‹#›</a:t>
            </a:fld>
            <a:endParaRPr lang="ru-RU" altLang="ru-RU"/>
          </a:p>
        </p:txBody>
      </p:sp>
    </p:spTree>
    <p:extLst>
      <p:ext uri="{BB962C8B-B14F-4D97-AF65-F5344CB8AC3E}">
        <p14:creationId xmlns:p14="http://schemas.microsoft.com/office/powerpoint/2010/main" val="176691398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_____Microsoft_Excel_97_20041.xls"/><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685800" y="2000250"/>
            <a:ext cx="8458200" cy="1470025"/>
          </a:xfrm>
        </p:spPr>
        <p:txBody>
          <a:bodyPr>
            <a:normAutofit/>
          </a:bodyPr>
          <a:lstStyle/>
          <a:p>
            <a:r>
              <a:rPr lang="ru-RU" altLang="ru-RU" sz="3200" dirty="0"/>
              <a:t>Эпидемиологическая и экономическая эффективность современных отечественных вакцин</a:t>
            </a:r>
            <a:endParaRPr lang="ru-RU" altLang="ru-RU" sz="3200" dirty="0" smtClean="0"/>
          </a:p>
        </p:txBody>
      </p:sp>
      <p:sp>
        <p:nvSpPr>
          <p:cNvPr id="2" name="TextBox 1"/>
          <p:cNvSpPr txBox="1"/>
          <p:nvPr/>
        </p:nvSpPr>
        <p:spPr>
          <a:xfrm>
            <a:off x="0" y="71438"/>
            <a:ext cx="9144000" cy="584200"/>
          </a:xfrm>
          <a:prstGeom prst="rect">
            <a:avLst/>
          </a:prstGeom>
          <a:noFill/>
        </p:spPr>
        <p:txBody>
          <a:bodyPr>
            <a:spAutoFit/>
          </a:bodyPr>
          <a:lstStyle/>
          <a:p>
            <a:pPr algn="ctr">
              <a:defRPr/>
            </a:pPr>
            <a:r>
              <a:rPr lang="ru-RU" sz="1600" dirty="0">
                <a:solidFill>
                  <a:schemeClr val="bg1"/>
                </a:solidFill>
                <a:latin typeface="+mn-lt"/>
              </a:rPr>
              <a:t>ГБОУ ВПО Первый МГМУ им. И.М. Сеченова</a:t>
            </a:r>
          </a:p>
          <a:p>
            <a:pPr algn="ctr">
              <a:defRPr/>
            </a:pPr>
            <a:r>
              <a:rPr lang="ru-RU" sz="1600" dirty="0">
                <a:solidFill>
                  <a:schemeClr val="bg1"/>
                </a:solidFill>
                <a:latin typeface="+mn-lt"/>
              </a:rPr>
              <a:t>Кафедра эпидемиологии и доказательной медицины</a:t>
            </a:r>
          </a:p>
        </p:txBody>
      </p:sp>
      <p:sp>
        <p:nvSpPr>
          <p:cNvPr id="3" name="TextBox 2"/>
          <p:cNvSpPr txBox="1"/>
          <p:nvPr/>
        </p:nvSpPr>
        <p:spPr>
          <a:xfrm>
            <a:off x="6516216" y="5085184"/>
            <a:ext cx="2173031" cy="461665"/>
          </a:xfrm>
          <a:prstGeom prst="rect">
            <a:avLst/>
          </a:prstGeom>
          <a:noFill/>
        </p:spPr>
        <p:txBody>
          <a:bodyPr wrap="none" rtlCol="0">
            <a:spAutoFit/>
          </a:bodyPr>
          <a:lstStyle/>
          <a:p>
            <a:r>
              <a:rPr lang="ru-RU" sz="2400" b="1" dirty="0" err="1" smtClean="0"/>
              <a:t>Полибин</a:t>
            </a:r>
            <a:r>
              <a:rPr lang="ru-RU" sz="2400" b="1" dirty="0" smtClean="0"/>
              <a:t> Р.В.</a:t>
            </a:r>
            <a:endParaRPr lang="ru-RU" sz="2400" b="1" dirty="0"/>
          </a:p>
        </p:txBody>
      </p:sp>
      <p:pic>
        <p:nvPicPr>
          <p:cNvPr id="4" name="Рисунок 3"/>
          <p:cNvPicPr>
            <a:picLocks noChangeAspect="1"/>
          </p:cNvPicPr>
          <p:nvPr/>
        </p:nvPicPr>
        <p:blipFill>
          <a:blip r:embed="rId2"/>
          <a:stretch>
            <a:fillRect/>
          </a:stretch>
        </p:blipFill>
        <p:spPr>
          <a:xfrm>
            <a:off x="3881782" y="102034"/>
            <a:ext cx="1380435" cy="13717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23528" y="548680"/>
            <a:ext cx="8280920" cy="1066800"/>
          </a:xfrm>
        </p:spPr>
        <p:txBody>
          <a:bodyPr>
            <a:normAutofit/>
          </a:bodyPr>
          <a:lstStyle/>
          <a:p>
            <a:pPr algn="ctr" eaLnBrk="1" fontAlgn="auto" hangingPunct="1">
              <a:spcAft>
                <a:spcPts val="0"/>
              </a:spcAft>
              <a:defRPr/>
            </a:pPr>
            <a:r>
              <a:rPr lang="ru-RU" sz="2800" b="1" dirty="0" smtClean="0">
                <a:solidFill>
                  <a:schemeClr val="accent1">
                    <a:lumMod val="75000"/>
                  </a:schemeClr>
                </a:solidFill>
                <a:latin typeface="Arial" panose="020B0604020202020204" pitchFamily="34" charset="0"/>
                <a:cs typeface="Arial" panose="020B0604020202020204" pitchFamily="34" charset="0"/>
              </a:rPr>
              <a:t>Оценка фактической эффективности вакцинопрофилактики</a:t>
            </a:r>
          </a:p>
        </p:txBody>
      </p:sp>
      <p:sp>
        <p:nvSpPr>
          <p:cNvPr id="12291" name="Содержимое 2"/>
          <p:cNvSpPr>
            <a:spLocks noGrp="1"/>
          </p:cNvSpPr>
          <p:nvPr>
            <p:ph idx="1"/>
          </p:nvPr>
        </p:nvSpPr>
        <p:spPr/>
        <p:txBody>
          <a:bodyPr>
            <a:normAutofit/>
          </a:bodyPr>
          <a:lstStyle/>
          <a:p>
            <a:pPr marL="365760" indent="-256032" algn="just" eaLnBrk="1" fontAlgn="auto" hangingPunct="1">
              <a:spcAft>
                <a:spcPts val="0"/>
              </a:spcAft>
              <a:buClr>
                <a:schemeClr val="accent3"/>
              </a:buClr>
              <a:buFont typeface="Georgia"/>
              <a:buChar char="•"/>
              <a:defRPr/>
            </a:pPr>
            <a:r>
              <a:rPr lang="ru-RU" sz="2400" dirty="0" smtClean="0"/>
              <a:t>сплошное эпидемиологическое исследование</a:t>
            </a:r>
          </a:p>
          <a:p>
            <a:pPr marL="365760" indent="-256032" algn="just" eaLnBrk="1" fontAlgn="auto" hangingPunct="1">
              <a:spcAft>
                <a:spcPts val="0"/>
              </a:spcAft>
              <a:buClr>
                <a:schemeClr val="accent3"/>
              </a:buClr>
              <a:buFont typeface="Georgia"/>
              <a:buChar char="•"/>
              <a:defRPr/>
            </a:pPr>
            <a:r>
              <a:rPr lang="ru-RU" sz="2400" dirty="0" smtClean="0"/>
              <a:t>сопоставляется заболеваемость до и после внедрения вакцинопрофилактики среди данного населения на определенной территории</a:t>
            </a:r>
          </a:p>
          <a:p>
            <a:pPr marL="365760" indent="-256032" algn="just" eaLnBrk="1" fontAlgn="auto" hangingPunct="1">
              <a:spcAft>
                <a:spcPts val="0"/>
              </a:spcAft>
              <a:buClr>
                <a:schemeClr val="accent3"/>
              </a:buClr>
              <a:buFont typeface="Georgia"/>
              <a:buChar char="•"/>
              <a:defRPr/>
            </a:pPr>
            <a:r>
              <a:rPr lang="ru-RU" sz="2400" dirty="0" smtClean="0"/>
              <a:t>сравнивается заболеваемость на территории (среди определенных групп населения), где проводилась иммунопрофилактика, и на территории (среди групп), где иммунопрофилактика не проводилась при условии одинакового уровня заболеваемости на этих территориях (в группах) в течение нескольких предыдущих лет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88611" y="332656"/>
            <a:ext cx="9007925" cy="922337"/>
          </a:xfrm>
        </p:spPr>
        <p:txBody>
          <a:bodyPr>
            <a:normAutofit/>
          </a:bodyPr>
          <a:lstStyle/>
          <a:p>
            <a:r>
              <a:rPr lang="ru-RU" altLang="ru-RU" sz="2600" b="1" dirty="0" smtClean="0">
                <a:solidFill>
                  <a:schemeClr val="accent1">
                    <a:lumMod val="75000"/>
                  </a:schemeClr>
                </a:solidFill>
                <a:latin typeface="Arial" panose="020B0604020202020204" pitchFamily="34" charset="0"/>
                <a:cs typeface="Arial" panose="020B0604020202020204" pitchFamily="34" charset="0"/>
              </a:rPr>
              <a:t>Какова эффективность вакцинации при гриппе?</a:t>
            </a:r>
          </a:p>
        </p:txBody>
      </p:sp>
      <p:sp>
        <p:nvSpPr>
          <p:cNvPr id="3" name="Объект 2"/>
          <p:cNvSpPr>
            <a:spLocks noGrp="1"/>
          </p:cNvSpPr>
          <p:nvPr>
            <p:ph idx="1"/>
          </p:nvPr>
        </p:nvSpPr>
        <p:spPr>
          <a:xfrm>
            <a:off x="388611" y="1484237"/>
            <a:ext cx="7920880" cy="4929188"/>
          </a:xfrm>
        </p:spPr>
        <p:txBody>
          <a:bodyPr rtlCol="0">
            <a:normAutofit/>
          </a:bodyPr>
          <a:lstStyle/>
          <a:p>
            <a:pPr marL="0" indent="0" fontAlgn="auto">
              <a:spcAft>
                <a:spcPts val="0"/>
              </a:spcAft>
              <a:defRPr/>
            </a:pPr>
            <a:r>
              <a:rPr lang="ru-RU" altLang="ru-RU" sz="2000" dirty="0" smtClean="0">
                <a:latin typeface="Times New Roman" pitchFamily="18" charset="0"/>
                <a:cs typeface="Times New Roman" pitchFamily="18" charset="0"/>
              </a:rPr>
              <a:t>  По </a:t>
            </a:r>
            <a:r>
              <a:rPr lang="ru-RU" altLang="ru-RU" sz="2000" dirty="0">
                <a:latin typeface="Times New Roman" pitchFamily="18" charset="0"/>
                <a:cs typeface="Times New Roman" pitchFamily="18" charset="0"/>
              </a:rPr>
              <a:t>мнению многих исследователей вакцинопрофилактика гриппа </a:t>
            </a:r>
            <a:r>
              <a:rPr lang="ru-RU" altLang="ru-RU" sz="2000" b="1" i="1" dirty="0">
                <a:latin typeface="Times New Roman" pitchFamily="18" charset="0"/>
                <a:cs typeface="Times New Roman" pitchFamily="18" charset="0"/>
              </a:rPr>
              <a:t>в 2,5-4,0 раза </a:t>
            </a:r>
            <a:r>
              <a:rPr lang="ru-RU" altLang="ru-RU" sz="2000" dirty="0">
                <a:latin typeface="Times New Roman" pitchFamily="18" charset="0"/>
                <a:cs typeface="Times New Roman" pitchFamily="18" charset="0"/>
              </a:rPr>
              <a:t>более эффективна, чем профилактика гриппа  другими методами.</a:t>
            </a:r>
          </a:p>
          <a:p>
            <a:pPr fontAlgn="auto">
              <a:spcAft>
                <a:spcPts val="0"/>
              </a:spcAft>
              <a:defRPr/>
            </a:pPr>
            <a:endParaRPr lang="ru-RU" altLang="ru-RU" sz="2000" dirty="0" smtClean="0">
              <a:latin typeface="Times New Roman" pitchFamily="18" charset="0"/>
              <a:ea typeface="Calibri" pitchFamily="34" charset="0"/>
              <a:cs typeface="Times New Roman" pitchFamily="18" charset="0"/>
            </a:endParaRPr>
          </a:p>
          <a:p>
            <a:pPr fontAlgn="auto">
              <a:spcAft>
                <a:spcPts val="0"/>
              </a:spcAft>
              <a:defRPr/>
            </a:pPr>
            <a:r>
              <a:rPr lang="ru-RU" altLang="ru-RU" sz="2000" dirty="0" smtClean="0">
                <a:latin typeface="Times New Roman" pitchFamily="18" charset="0"/>
                <a:ea typeface="Calibri" pitchFamily="34" charset="0"/>
                <a:cs typeface="Times New Roman" pitchFamily="18" charset="0"/>
              </a:rPr>
              <a:t>Мета-анализ </a:t>
            </a:r>
            <a:r>
              <a:rPr lang="ru-RU" altLang="ru-RU" sz="2000" dirty="0">
                <a:latin typeface="Times New Roman" pitchFamily="18" charset="0"/>
                <a:ea typeface="Calibri" pitchFamily="34" charset="0"/>
                <a:cs typeface="Times New Roman" pitchFamily="18" charset="0"/>
              </a:rPr>
              <a:t>проведенных исследований показал:  вакцинация обеспечивает  уменьшение количества гриппоподобных эпизодов на 35%,  уменьшение количества случаев госпитализации по подводу пневмонии и гриппоподобных заболеваний на 47%. (Приведенные показатели являются значениями снижения относительного риска)</a:t>
            </a:r>
            <a:r>
              <a:rPr lang="en-US" altLang="ru-RU" sz="2000" dirty="0">
                <a:latin typeface="Times New Roman" pitchFamily="18" charset="0"/>
                <a:ea typeface="Calibri" pitchFamily="34" charset="0"/>
                <a:cs typeface="Times New Roman" pitchFamily="18" charset="0"/>
              </a:rPr>
              <a:t> </a:t>
            </a:r>
            <a:endParaRPr lang="ru-RU" altLang="ru-RU" sz="2000" dirty="0">
              <a:latin typeface="Times New Roman" pitchFamily="18" charset="0"/>
              <a:ea typeface="Calibri" pitchFamily="34" charset="0"/>
              <a:cs typeface="Times New Roman" pitchFamily="18" charset="0"/>
            </a:endParaRPr>
          </a:p>
        </p:txBody>
      </p:sp>
      <p:sp>
        <p:nvSpPr>
          <p:cNvPr id="2" name="Прямоугольник 1"/>
          <p:cNvSpPr/>
          <p:nvPr/>
        </p:nvSpPr>
        <p:spPr>
          <a:xfrm>
            <a:off x="388611" y="5517232"/>
            <a:ext cx="8287845" cy="923330"/>
          </a:xfrm>
          <a:prstGeom prst="rect">
            <a:avLst/>
          </a:prstGeom>
        </p:spPr>
        <p:txBody>
          <a:bodyPr wrap="square">
            <a:spAutoFit/>
          </a:bodyPr>
          <a:lstStyle/>
          <a:p>
            <a:pPr marL="0" indent="0" fontAlgn="auto">
              <a:spcAft>
                <a:spcPts val="0"/>
              </a:spcAft>
              <a:buNone/>
              <a:defRPr/>
            </a:pPr>
            <a:r>
              <a:rPr lang="ru-RU" sz="900" dirty="0" err="1"/>
              <a:t>Гендон</a:t>
            </a:r>
            <a:r>
              <a:rPr lang="ru-RU" sz="900" dirty="0"/>
              <a:t> </a:t>
            </a:r>
            <a:r>
              <a:rPr lang="ru-RU" sz="900" dirty="0" err="1"/>
              <a:t>Ю.З.Массовая</a:t>
            </a:r>
            <a:r>
              <a:rPr lang="ru-RU" sz="900" dirty="0"/>
              <a:t> вакцинация детей снижает заболеваемость гриппом </a:t>
            </a:r>
            <a:r>
              <a:rPr lang="ru-RU" sz="900" dirty="0" err="1"/>
              <a:t>непривитого</a:t>
            </a:r>
            <a:r>
              <a:rPr lang="ru-RU" sz="900" dirty="0"/>
              <a:t> населения // Новости вакцинопрофилактики. Вакцинация (информационный бюллетень). – 2007. - № 2-3 (50). – С. 3-7</a:t>
            </a:r>
            <a:r>
              <a:rPr lang="ru-RU" sz="900" dirty="0" smtClean="0"/>
              <a:t>.</a:t>
            </a:r>
            <a:endParaRPr lang="en-US" sz="900" dirty="0" smtClean="0"/>
          </a:p>
          <a:p>
            <a:pPr fontAlgn="auto">
              <a:spcAft>
                <a:spcPts val="0"/>
              </a:spcAft>
              <a:defRPr/>
            </a:pPr>
            <a:r>
              <a:rPr lang="en-US" altLang="ru-RU" sz="900" dirty="0">
                <a:ea typeface="Calibri" pitchFamily="34" charset="0"/>
                <a:cs typeface="Times New Roman" pitchFamily="18" charset="0"/>
              </a:rPr>
              <a:t>Vu T, </a:t>
            </a:r>
            <a:r>
              <a:rPr lang="en-US" altLang="ru-RU" sz="900" dirty="0" err="1">
                <a:ea typeface="Calibri" pitchFamily="34" charset="0"/>
                <a:cs typeface="Times New Roman" pitchFamily="18" charset="0"/>
              </a:rPr>
              <a:t>Farish</a:t>
            </a:r>
            <a:r>
              <a:rPr lang="en-US" altLang="ru-RU" sz="900" dirty="0">
                <a:ea typeface="Calibri" pitchFamily="34" charset="0"/>
                <a:cs typeface="Times New Roman" pitchFamily="18" charset="0"/>
              </a:rPr>
              <a:t> S, Jenkins M, Kelly H. A meta-analysis of effectiveness of influenza vaccine in persons aged 65 years and over living in the </a:t>
            </a:r>
            <a:r>
              <a:rPr lang="ru-RU" altLang="ru-RU" sz="900" dirty="0">
                <a:ea typeface="Calibri" pitchFamily="34" charset="0"/>
                <a:cs typeface="Times New Roman" pitchFamily="18" charset="0"/>
              </a:rPr>
              <a:t> 	</a:t>
            </a:r>
            <a:r>
              <a:rPr lang="en-US" altLang="ru-RU" sz="900" dirty="0">
                <a:ea typeface="Calibri" pitchFamily="34" charset="0"/>
                <a:cs typeface="Times New Roman" pitchFamily="18" charset="0"/>
              </a:rPr>
              <a:t>community.</a:t>
            </a:r>
            <a:r>
              <a:rPr lang="ru-RU" altLang="ru-RU" sz="900" dirty="0">
                <a:ea typeface="Calibri" pitchFamily="34" charset="0"/>
                <a:cs typeface="Times New Roman" pitchFamily="18" charset="0"/>
              </a:rPr>
              <a:t> </a:t>
            </a:r>
            <a:r>
              <a:rPr lang="en-US" altLang="ru-RU" sz="900" dirty="0">
                <a:ea typeface="Calibri" pitchFamily="34" charset="0"/>
                <a:cs typeface="Times New Roman" pitchFamily="18" charset="0"/>
              </a:rPr>
              <a:t> Vaccine 2002;20:1831-6.</a:t>
            </a:r>
            <a:endParaRPr lang="ru-RU" sz="900" dirty="0"/>
          </a:p>
          <a:p>
            <a:pPr marL="0" indent="0" fontAlgn="auto">
              <a:spcAft>
                <a:spcPts val="0"/>
              </a:spcAft>
              <a:buNone/>
              <a:defRPr/>
            </a:pPr>
            <a:endParaRPr lang="ru-RU" dirty="0"/>
          </a:p>
        </p:txBody>
      </p:sp>
    </p:spTree>
    <p:extLst>
      <p:ext uri="{BB962C8B-B14F-4D97-AF65-F5344CB8AC3E}">
        <p14:creationId xmlns:p14="http://schemas.microsoft.com/office/powerpoint/2010/main" val="297273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179512" y="332656"/>
            <a:ext cx="8568952" cy="1143001"/>
          </a:xfrm>
        </p:spPr>
        <p:txBody>
          <a:bodyPr>
            <a:noAutofit/>
          </a:bodyPr>
          <a:lstStyle/>
          <a:p>
            <a:pPr algn="ctr"/>
            <a:r>
              <a:rPr lang="ru-RU" altLang="ru-RU" sz="2600" b="1" dirty="0" smtClean="0">
                <a:solidFill>
                  <a:schemeClr val="accent1">
                    <a:lumMod val="75000"/>
                  </a:schemeClr>
                </a:solidFill>
                <a:latin typeface="Arial" panose="020B0604020202020204" pitchFamily="34" charset="0"/>
                <a:cs typeface="Arial" panose="020B0604020202020204" pitchFamily="34" charset="0"/>
              </a:rPr>
              <a:t>Российская Федерация: умеренная интенсивность эпидемического процесса гриппа</a:t>
            </a:r>
          </a:p>
        </p:txBody>
      </p:sp>
      <p:graphicFrame>
        <p:nvGraphicFramePr>
          <p:cNvPr id="10" name="Содержимое 9"/>
          <p:cNvGraphicFramePr>
            <a:graphicFrameLocks noGrp="1"/>
          </p:cNvGraphicFramePr>
          <p:nvPr>
            <p:ph sz="half" idx="1"/>
            <p:extLst>
              <p:ext uri="{D42A27DB-BD31-4B8C-83A1-F6EECF244321}">
                <p14:modId xmlns:p14="http://schemas.microsoft.com/office/powerpoint/2010/main" val="2892248333"/>
              </p:ext>
            </p:extLst>
          </p:nvPr>
        </p:nvGraphicFramePr>
        <p:xfrm>
          <a:off x="540271" y="1124744"/>
          <a:ext cx="8229600" cy="239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2"/>
          <p:cNvSpPr>
            <a:spLocks noChangeArrowheads="1"/>
          </p:cNvSpPr>
          <p:nvPr/>
        </p:nvSpPr>
        <p:spPr bwMode="auto">
          <a:xfrm>
            <a:off x="1331640" y="2852738"/>
            <a:ext cx="6646862" cy="3432175"/>
          </a:xfrm>
          <a:prstGeom prst="rect">
            <a:avLst/>
          </a:prstGeom>
          <a:noFill/>
          <a:ln w="9525" algn="ctr">
            <a:noFill/>
            <a:miter lim="800000"/>
            <a:headEnd/>
            <a:tailEnd/>
          </a:ln>
        </p:spPr>
        <p:txBody>
          <a:bodyPr wrap="none" anchor="ctr"/>
          <a:lstStyle/>
          <a:p>
            <a:pPr algn="ctr" fontAlgn="auto">
              <a:spcBef>
                <a:spcPts val="0"/>
              </a:spcBef>
              <a:spcAft>
                <a:spcPts val="0"/>
              </a:spcAft>
              <a:defRPr/>
            </a:pPr>
            <a:endParaRPr lang="ru-RU" sz="2400" b="1" dirty="0">
              <a:solidFill>
                <a:schemeClr val="tx2">
                  <a:lumMod val="75000"/>
                </a:schemeClr>
              </a:solidFill>
              <a:latin typeface="+mn-lt"/>
            </a:endParaRPr>
          </a:p>
          <a:p>
            <a:pPr algn="ctr" fontAlgn="auto">
              <a:spcBef>
                <a:spcPts val="0"/>
              </a:spcBef>
              <a:spcAft>
                <a:spcPts val="0"/>
              </a:spcAft>
              <a:defRPr/>
            </a:pPr>
            <a:endParaRPr lang="ru-RU" sz="2400" b="1" dirty="0">
              <a:solidFill>
                <a:schemeClr val="tx2">
                  <a:lumMod val="75000"/>
                </a:schemeClr>
              </a:solidFill>
              <a:latin typeface="+mn-lt"/>
            </a:endParaRPr>
          </a:p>
          <a:p>
            <a:pPr algn="ctr" fontAlgn="auto">
              <a:spcBef>
                <a:spcPts val="0"/>
              </a:spcBef>
              <a:spcAft>
                <a:spcPts val="0"/>
              </a:spcAft>
              <a:defRPr/>
            </a:pPr>
            <a:r>
              <a:rPr lang="ru-RU" b="1" dirty="0">
                <a:solidFill>
                  <a:schemeClr val="tx2">
                    <a:lumMod val="75000"/>
                  </a:schemeClr>
                </a:solidFill>
                <a:latin typeface="+mn-lt"/>
              </a:rPr>
              <a:t>За</a:t>
            </a:r>
            <a:r>
              <a:rPr lang="ru-RU" sz="2000" b="1" dirty="0">
                <a:solidFill>
                  <a:schemeClr val="tx2">
                    <a:lumMod val="75000"/>
                  </a:schemeClr>
                </a:solidFill>
                <a:latin typeface="+mn-lt"/>
              </a:rPr>
              <a:t> </a:t>
            </a:r>
            <a:r>
              <a:rPr lang="ru-RU" b="1" dirty="0">
                <a:solidFill>
                  <a:schemeClr val="tx2">
                    <a:lumMod val="75000"/>
                  </a:schemeClr>
                </a:solidFill>
                <a:latin typeface="+mn-lt"/>
              </a:rPr>
              <a:t>последние пять охват населения прививками против </a:t>
            </a:r>
          </a:p>
          <a:p>
            <a:pPr algn="ctr" fontAlgn="auto">
              <a:spcBef>
                <a:spcPts val="0"/>
              </a:spcBef>
              <a:spcAft>
                <a:spcPts val="0"/>
              </a:spcAft>
              <a:defRPr/>
            </a:pPr>
            <a:r>
              <a:rPr lang="ru-RU" b="1" dirty="0">
                <a:solidFill>
                  <a:schemeClr val="tx2">
                    <a:lumMod val="75000"/>
                  </a:schemeClr>
                </a:solidFill>
                <a:latin typeface="+mn-lt"/>
              </a:rPr>
              <a:t>гриппа в России возрос в 1,6 раза. </a:t>
            </a:r>
          </a:p>
          <a:p>
            <a:pPr algn="ctr" fontAlgn="auto">
              <a:spcBef>
                <a:spcPts val="0"/>
              </a:spcBef>
              <a:spcAft>
                <a:spcPts val="0"/>
              </a:spcAft>
              <a:defRPr/>
            </a:pPr>
            <a:endParaRPr lang="ru-RU" b="1" dirty="0">
              <a:solidFill>
                <a:schemeClr val="tx2">
                  <a:lumMod val="75000"/>
                </a:schemeClr>
              </a:solidFill>
              <a:latin typeface="+mn-lt"/>
            </a:endParaRPr>
          </a:p>
          <a:p>
            <a:pPr algn="ctr" fontAlgn="auto">
              <a:spcBef>
                <a:spcPts val="0"/>
              </a:spcBef>
              <a:spcAft>
                <a:spcPts val="0"/>
              </a:spcAft>
              <a:defRPr/>
            </a:pPr>
            <a:r>
              <a:rPr lang="ru-RU" b="1" dirty="0">
                <a:solidFill>
                  <a:srgbClr val="C00000"/>
                </a:solidFill>
                <a:latin typeface="Arial" charset="0"/>
              </a:rPr>
              <a:t>В 2014 г. привито против гриппа 42 млн. человек, что составляет </a:t>
            </a:r>
          </a:p>
          <a:p>
            <a:pPr algn="ctr" fontAlgn="auto">
              <a:spcBef>
                <a:spcPts val="0"/>
              </a:spcBef>
              <a:spcAft>
                <a:spcPts val="0"/>
              </a:spcAft>
              <a:defRPr/>
            </a:pPr>
            <a:r>
              <a:rPr lang="ru-RU" b="1" dirty="0">
                <a:solidFill>
                  <a:srgbClr val="C00000"/>
                </a:solidFill>
                <a:latin typeface="Arial" charset="0"/>
              </a:rPr>
              <a:t>29,2% от численности  населения страны</a:t>
            </a:r>
          </a:p>
          <a:p>
            <a:pPr algn="ctr" fontAlgn="auto">
              <a:spcBef>
                <a:spcPts val="0"/>
              </a:spcBef>
              <a:spcAft>
                <a:spcPts val="0"/>
              </a:spcAft>
              <a:defRPr/>
            </a:pPr>
            <a:endParaRPr lang="ru-RU" b="1" dirty="0">
              <a:solidFill>
                <a:schemeClr val="tx2">
                  <a:lumMod val="75000"/>
                </a:schemeClr>
              </a:solidFill>
              <a:latin typeface="+mn-lt"/>
            </a:endParaRPr>
          </a:p>
          <a:p>
            <a:pPr algn="ctr" fontAlgn="auto">
              <a:spcBef>
                <a:spcPts val="0"/>
              </a:spcBef>
              <a:spcAft>
                <a:spcPts val="0"/>
              </a:spcAft>
              <a:defRPr/>
            </a:pPr>
            <a:r>
              <a:rPr lang="ru-RU" sz="1400" b="1" dirty="0">
                <a:solidFill>
                  <a:schemeClr val="tx2">
                    <a:lumMod val="75000"/>
                  </a:schemeClr>
                </a:solidFill>
                <a:latin typeface="+mn-lt"/>
              </a:rPr>
              <a:t>Активно были организованы прививки за счет прочих источников финансирования</a:t>
            </a:r>
          </a:p>
          <a:p>
            <a:pPr algn="ctr" fontAlgn="auto">
              <a:spcBef>
                <a:spcPts val="0"/>
              </a:spcBef>
              <a:spcAft>
                <a:spcPts val="0"/>
              </a:spcAft>
              <a:defRPr/>
            </a:pPr>
            <a:r>
              <a:rPr lang="ru-RU" sz="1400" b="1" dirty="0">
                <a:solidFill>
                  <a:schemeClr val="tx2">
                    <a:lumMod val="75000"/>
                  </a:schemeClr>
                </a:solidFill>
                <a:latin typeface="+mn-lt"/>
              </a:rPr>
              <a:t>в:  г. Москве, Санкт-Петербурге, Краснодарском крае, Республике Башкортостан, </a:t>
            </a:r>
          </a:p>
          <a:p>
            <a:pPr algn="ctr" fontAlgn="auto">
              <a:spcBef>
                <a:spcPts val="0"/>
              </a:spcBef>
              <a:spcAft>
                <a:spcPts val="0"/>
              </a:spcAft>
              <a:defRPr/>
            </a:pPr>
            <a:r>
              <a:rPr lang="ru-RU" sz="1400" b="1" dirty="0">
                <a:solidFill>
                  <a:schemeClr val="tx2">
                    <a:lumMod val="75000"/>
                  </a:schemeClr>
                </a:solidFill>
                <a:latin typeface="+mn-lt"/>
              </a:rPr>
              <a:t>Свердловской области</a:t>
            </a:r>
          </a:p>
          <a:p>
            <a:pPr algn="ctr" fontAlgn="auto">
              <a:spcBef>
                <a:spcPts val="0"/>
              </a:spcBef>
              <a:spcAft>
                <a:spcPts val="0"/>
              </a:spcAft>
              <a:defRPr/>
            </a:pPr>
            <a:endParaRPr lang="ru-RU" sz="1400" b="1" dirty="0">
              <a:solidFill>
                <a:schemeClr val="tx2">
                  <a:lumMod val="75000"/>
                </a:schemeClr>
              </a:solidFill>
              <a:latin typeface="+mn-lt"/>
            </a:endParaRPr>
          </a:p>
          <a:p>
            <a:pPr algn="ctr" fontAlgn="auto">
              <a:spcBef>
                <a:spcPts val="0"/>
              </a:spcBef>
              <a:spcAft>
                <a:spcPts val="0"/>
              </a:spcAft>
              <a:defRPr/>
            </a:pPr>
            <a:r>
              <a:rPr lang="ru-RU" sz="1400" b="1" dirty="0">
                <a:latin typeface="Arial" charset="0"/>
              </a:rPr>
              <a:t>.</a:t>
            </a:r>
            <a:endParaRPr lang="ru-RU" sz="1400" b="1" dirty="0">
              <a:solidFill>
                <a:schemeClr val="tx2">
                  <a:lumMod val="75000"/>
                </a:schemeClr>
              </a:solidFill>
              <a:latin typeface="+mn-lt"/>
            </a:endParaRPr>
          </a:p>
        </p:txBody>
      </p:sp>
      <p:sp>
        <p:nvSpPr>
          <p:cNvPr id="2" name="Прямоугольник 1"/>
          <p:cNvSpPr/>
          <p:nvPr/>
        </p:nvSpPr>
        <p:spPr>
          <a:xfrm>
            <a:off x="611560" y="6100247"/>
            <a:ext cx="1901483" cy="246221"/>
          </a:xfrm>
          <a:prstGeom prst="rect">
            <a:avLst/>
          </a:prstGeom>
        </p:spPr>
        <p:txBody>
          <a:bodyPr wrap="none">
            <a:spAutoFit/>
          </a:bodyPr>
          <a:lstStyle/>
          <a:p>
            <a:r>
              <a:rPr lang="ru-RU" altLang="ru-RU" sz="1000" dirty="0" smtClean="0"/>
              <a:t>Источник. Е.Б</a:t>
            </a:r>
            <a:r>
              <a:rPr lang="ru-RU" altLang="ru-RU" sz="1000" dirty="0"/>
              <a:t>. </a:t>
            </a:r>
            <a:r>
              <a:rPr lang="ru-RU" altLang="ru-RU" sz="1000" dirty="0" err="1"/>
              <a:t>Ежлова</a:t>
            </a:r>
            <a:r>
              <a:rPr lang="ru-RU" altLang="ru-RU" sz="1000" dirty="0"/>
              <a:t> </a:t>
            </a:r>
            <a:r>
              <a:rPr lang="ru-RU" altLang="ru-RU" sz="1000" dirty="0" smtClean="0"/>
              <a:t>2014</a:t>
            </a:r>
            <a:endParaRPr lang="ru-RU" sz="1000" dirty="0"/>
          </a:p>
        </p:txBody>
      </p:sp>
    </p:spTree>
    <p:extLst>
      <p:ext uri="{BB962C8B-B14F-4D97-AF65-F5344CB8AC3E}">
        <p14:creationId xmlns:p14="http://schemas.microsoft.com/office/powerpoint/2010/main" val="225744958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5668" y="332656"/>
            <a:ext cx="8624482" cy="6218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400" b="1" dirty="0">
                <a:solidFill>
                  <a:schemeClr val="accent1">
                    <a:lumMod val="75000"/>
                  </a:schemeClr>
                </a:solidFill>
                <a:latin typeface="Times New Roman" pitchFamily="18" charset="0"/>
                <a:cs typeface="Times New Roman" pitchFamily="18" charset="0"/>
              </a:rPr>
              <a:t>Динамика заболеваемости гриппом </a:t>
            </a:r>
            <a:r>
              <a:rPr lang="ru-RU" sz="2400" b="1" dirty="0" smtClean="0">
                <a:solidFill>
                  <a:schemeClr val="accent1">
                    <a:lumMod val="75000"/>
                  </a:schemeClr>
                </a:solidFill>
                <a:latin typeface="Times New Roman" pitchFamily="18" charset="0"/>
                <a:cs typeface="Times New Roman" pitchFamily="18" charset="0"/>
              </a:rPr>
              <a:t>в </a:t>
            </a:r>
            <a:r>
              <a:rPr lang="ru-RU" sz="2400" b="1" dirty="0">
                <a:solidFill>
                  <a:schemeClr val="accent1">
                    <a:lumMod val="75000"/>
                  </a:schemeClr>
                </a:solidFill>
                <a:latin typeface="Times New Roman" pitchFamily="18" charset="0"/>
                <a:cs typeface="Times New Roman" pitchFamily="18" charset="0"/>
              </a:rPr>
              <a:t>зависимости от </a:t>
            </a:r>
            <a:r>
              <a:rPr lang="ru-RU" sz="2400" b="1" dirty="0" smtClean="0">
                <a:solidFill>
                  <a:schemeClr val="accent1">
                    <a:lumMod val="75000"/>
                  </a:schemeClr>
                </a:solidFill>
                <a:latin typeface="Times New Roman" pitchFamily="18" charset="0"/>
                <a:cs typeface="Times New Roman" pitchFamily="18" charset="0"/>
              </a:rPr>
              <a:t>охвата прививками</a:t>
            </a:r>
            <a:endParaRPr lang="ru-RU" sz="2400" b="1" dirty="0">
              <a:solidFill>
                <a:schemeClr val="accent1">
                  <a:lumMod val="75000"/>
                </a:schemeClr>
              </a:solidFill>
              <a:latin typeface="Times New Roman" pitchFamily="18" charset="0"/>
              <a:cs typeface="Times New Roman" pitchFamily="18" charset="0"/>
            </a:endParaRPr>
          </a:p>
        </p:txBody>
      </p:sp>
      <p:graphicFrame>
        <p:nvGraphicFramePr>
          <p:cNvPr id="39940" name="Диаграмма 8"/>
          <p:cNvGraphicFramePr>
            <a:graphicFrameLocks/>
          </p:cNvGraphicFramePr>
          <p:nvPr>
            <p:extLst>
              <p:ext uri="{D42A27DB-BD31-4B8C-83A1-F6EECF244321}">
                <p14:modId xmlns:p14="http://schemas.microsoft.com/office/powerpoint/2010/main" val="3774398209"/>
              </p:ext>
            </p:extLst>
          </p:nvPr>
        </p:nvGraphicFramePr>
        <p:xfrm>
          <a:off x="62706" y="980728"/>
          <a:ext cx="9018587" cy="4781550"/>
        </p:xfrm>
        <a:graphic>
          <a:graphicData uri="http://schemas.openxmlformats.org/presentationml/2006/ole">
            <mc:AlternateContent xmlns:mc="http://schemas.openxmlformats.org/markup-compatibility/2006">
              <mc:Choice xmlns:v="urn:schemas-microsoft-com:vml" Requires="v">
                <p:oleObj spid="_x0000_s27667" r:id="rId4" imgW="9022862" imgH="4785775" progId="Excel.Chart.8">
                  <p:embed/>
                </p:oleObj>
              </mc:Choice>
              <mc:Fallback>
                <p:oleObj r:id="rId4" imgW="9022862" imgH="478577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 y="980728"/>
                        <a:ext cx="9018587"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68313" y="5526088"/>
            <a:ext cx="8351837" cy="830997"/>
          </a:xfrm>
          <a:prstGeom prst="rect">
            <a:avLst/>
          </a:prstGeom>
          <a:noFill/>
        </p:spPr>
        <p:txBody>
          <a:bodyPr>
            <a:spAutoFit/>
          </a:bodyPr>
          <a:lstStyle/>
          <a:p>
            <a:pPr>
              <a:defRPr/>
            </a:pPr>
            <a:r>
              <a:rPr lang="ru-RU" sz="1600" dirty="0">
                <a:latin typeface="Times New Roman" panose="02020603050405020304" pitchFamily="18" charset="0"/>
                <a:cs typeface="Times New Roman" panose="02020603050405020304" pitchFamily="18" charset="0"/>
              </a:rPr>
              <a:t>Вакцинация против гриппа с максимальным охватом населения позволяет ежегодно предотвратить 825111 случаев заболеваний, количество дней </a:t>
            </a:r>
            <a:r>
              <a:rPr lang="ru-RU" sz="1600" dirty="0" err="1">
                <a:latin typeface="Times New Roman" panose="02020603050405020304" pitchFamily="18" charset="0"/>
                <a:cs typeface="Times New Roman" panose="02020603050405020304" pitchFamily="18" charset="0"/>
              </a:rPr>
              <a:t>трудопотерь</a:t>
            </a:r>
            <a:r>
              <a:rPr lang="ru-RU" sz="1600" dirty="0">
                <a:latin typeface="Times New Roman" panose="02020603050405020304" pitchFamily="18" charset="0"/>
                <a:cs typeface="Times New Roman" panose="02020603050405020304" pitchFamily="18" charset="0"/>
              </a:rPr>
              <a:t> – 5775847, предотвращенный экономический ущерб – 8462414800 руб.</a:t>
            </a:r>
          </a:p>
        </p:txBody>
      </p:sp>
    </p:spTree>
    <p:extLst>
      <p:ext uri="{BB962C8B-B14F-4D97-AF65-F5344CB8AC3E}">
        <p14:creationId xmlns:p14="http://schemas.microsoft.com/office/powerpoint/2010/main" val="1885715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82" name="Group 42"/>
          <p:cNvGraphicFramePr>
            <a:graphicFrameLocks noGrp="1"/>
          </p:cNvGraphicFramePr>
          <p:nvPr/>
        </p:nvGraphicFramePr>
        <p:xfrm>
          <a:off x="0" y="28575"/>
          <a:ext cx="9144000" cy="6796090"/>
        </p:xfrm>
        <a:graphic>
          <a:graphicData uri="http://schemas.openxmlformats.org/drawingml/2006/table">
            <a:tbl>
              <a:tblPr/>
              <a:tblGrid>
                <a:gridCol w="1632169"/>
                <a:gridCol w="2651799"/>
                <a:gridCol w="2164383"/>
                <a:gridCol w="2695649"/>
              </a:tblGrid>
              <a:tr h="572308">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bg1"/>
                          </a:solidFill>
                          <a:effectLst/>
                          <a:latin typeface="Arial Cyr" charset="-52"/>
                        </a:rPr>
                        <a:t>Поколение</a:t>
                      </a:r>
                      <a:endParaRPr kumimoji="1" lang="ru-RU" sz="1400" b="1" i="0" u="none" strike="noStrike" cap="none" normalizeH="0" baseline="0" dirty="0" smtClean="0">
                        <a:ln>
                          <a:noFill/>
                        </a:ln>
                        <a:solidFill>
                          <a:schemeClr val="bg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bg1"/>
                          </a:solidFill>
                          <a:effectLst/>
                          <a:latin typeface="Arial Cyr" charset="-52"/>
                        </a:rPr>
                        <a:t>Тип вакцины</a:t>
                      </a:r>
                      <a:endParaRPr kumimoji="1" lang="ru-RU" sz="1400" b="1" i="0" u="none" strike="noStrike" cap="none" normalizeH="0" baseline="0" dirty="0" smtClean="0">
                        <a:ln>
                          <a:noFill/>
                        </a:ln>
                        <a:solidFill>
                          <a:schemeClr val="bg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bg1"/>
                          </a:solidFill>
                          <a:effectLst/>
                          <a:latin typeface="Arial" pitchFamily="34" charset="0"/>
                        </a:rPr>
                        <a:t>Примеры вакцин</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bg1"/>
                          </a:solidFill>
                          <a:effectLst/>
                          <a:latin typeface="Arial Cyr" charset="-52"/>
                        </a:rPr>
                        <a:t>Основные характеристики</a:t>
                      </a:r>
                      <a:endParaRPr kumimoji="1" lang="ru-RU" sz="1400" b="1" i="0" u="none" strike="noStrike" cap="none" normalizeH="0" baseline="0" dirty="0" smtClean="0">
                        <a:ln>
                          <a:noFill/>
                        </a:ln>
                        <a:solidFill>
                          <a:schemeClr val="bg1"/>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944873">
                <a:tc rowSpan="2">
                  <a:txBody>
                    <a:bodyPr/>
                    <a:lstStyle/>
                    <a:p>
                      <a:pPr marL="0" marR="0" lvl="0" indent="0" algn="ctr" defTabSz="914400" rtl="0" eaLnBrk="0" fontAlgn="b"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bg1"/>
                          </a:solidFill>
                          <a:effectLst/>
                          <a:latin typeface="Arial Cyr" charset="-52"/>
                        </a:rPr>
                        <a:t> </a:t>
                      </a:r>
                      <a:endParaRPr kumimoji="1" lang="ru-RU" sz="1400" b="1" i="0" u="none" strike="noStrike" cap="none" normalizeH="0" baseline="0" dirty="0" smtClean="0">
                        <a:ln>
                          <a:noFill/>
                        </a:ln>
                        <a:solidFill>
                          <a:schemeClr val="bg1"/>
                        </a:solidFill>
                        <a:effectLst/>
                        <a:latin typeface="Arial" pitchFamily="34"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tx1">
                              <a:lumMod val="75000"/>
                              <a:lumOff val="25000"/>
                            </a:schemeClr>
                          </a:solidFill>
                          <a:effectLst/>
                          <a:latin typeface="Arial Cyr" charset="-52"/>
                        </a:rPr>
                        <a:t>Живая</a:t>
                      </a:r>
                      <a:r>
                        <a:rPr kumimoji="1" lang="ru-RU" sz="1400" b="0" i="0" u="none" strike="noStrike" cap="none" normalizeH="0" baseline="0" dirty="0" smtClean="0">
                          <a:ln>
                            <a:noFill/>
                          </a:ln>
                          <a:solidFill>
                            <a:schemeClr val="tx1">
                              <a:lumMod val="75000"/>
                              <a:lumOff val="25000"/>
                            </a:schemeClr>
                          </a:solidFill>
                          <a:effectLst/>
                          <a:latin typeface="Arial Cyr" charset="-52"/>
                        </a:rPr>
                        <a:t> гриппозная вакцина (ослабленный  вирус гриппа)</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pitchFamily="34" charset="0"/>
                        </a:rPr>
                        <a:t>Живая гриппозная вакцина </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Ультравак</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Микроген</a:t>
                      </a:r>
                      <a:r>
                        <a:rPr kumimoji="1" lang="ru-RU" sz="1400" b="0" i="0" u="none" strike="noStrike" cap="none" normalizeH="0" baseline="0" dirty="0" smtClean="0">
                          <a:ln>
                            <a:noFill/>
                          </a:ln>
                          <a:solidFill>
                            <a:schemeClr val="tx1">
                              <a:lumMod val="75000"/>
                              <a:lumOff val="25000"/>
                            </a:schemeClr>
                          </a:solidFill>
                          <a:effectLst/>
                          <a:latin typeface="Arial" pitchFamily="34" charset="0"/>
                        </a:rPr>
                        <a: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Область применения  ограничена</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1496741">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tx1">
                              <a:lumMod val="75000"/>
                              <a:lumOff val="25000"/>
                            </a:schemeClr>
                          </a:solidFill>
                          <a:effectLst/>
                          <a:latin typeface="Arial Cyr" charset="-52"/>
                        </a:rPr>
                        <a:t>Инактивированная </a:t>
                      </a:r>
                      <a:r>
                        <a:rPr kumimoji="1" lang="ru-RU" sz="1400" b="1" i="0" u="none" strike="noStrike" cap="none" normalizeH="0" baseline="0" dirty="0" err="1" smtClean="0">
                          <a:ln>
                            <a:noFill/>
                          </a:ln>
                          <a:solidFill>
                            <a:schemeClr val="tx1">
                              <a:lumMod val="75000"/>
                              <a:lumOff val="25000"/>
                            </a:schemeClr>
                          </a:solidFill>
                          <a:effectLst/>
                          <a:latin typeface="Arial Cyr" charset="-52"/>
                        </a:rPr>
                        <a:t>цельновирионная</a:t>
                      </a:r>
                      <a:r>
                        <a:rPr kumimoji="1" lang="ru-RU" sz="1400" b="1" i="0" u="none" strike="noStrike" cap="none" normalizeH="0" baseline="0" dirty="0" smtClean="0">
                          <a:ln>
                            <a:noFill/>
                          </a:ln>
                          <a:solidFill>
                            <a:schemeClr val="tx1">
                              <a:lumMod val="75000"/>
                              <a:lumOff val="25000"/>
                            </a:schemeClr>
                          </a:solidFill>
                          <a:effectLst/>
                          <a:latin typeface="Arial Cyr" charset="-52"/>
                        </a:rPr>
                        <a:t> </a:t>
                      </a:r>
                      <a:r>
                        <a:rPr kumimoji="1" lang="ru-RU" sz="1400" b="0" i="0" u="none" strike="noStrike" cap="none" normalizeH="0" baseline="0" dirty="0" smtClean="0">
                          <a:ln>
                            <a:noFill/>
                          </a:ln>
                          <a:solidFill>
                            <a:schemeClr val="tx1">
                              <a:lumMod val="75000"/>
                              <a:lumOff val="25000"/>
                            </a:schemeClr>
                          </a:solidFill>
                          <a:effectLst/>
                          <a:latin typeface="Arial Cyr" charset="-52"/>
                        </a:rPr>
                        <a:t>гриппозная вакцина (целые вирусы гриппа, прошедшие </a:t>
                      </a:r>
                      <a:r>
                        <a:rPr kumimoji="1" lang="ru-RU" sz="1400" b="0" i="0" u="none" strike="noStrike" cap="none" normalizeH="0" baseline="0" dirty="0" err="1" smtClean="0">
                          <a:ln>
                            <a:noFill/>
                          </a:ln>
                          <a:solidFill>
                            <a:schemeClr val="tx1">
                              <a:lumMod val="75000"/>
                              <a:lumOff val="25000"/>
                            </a:schemeClr>
                          </a:solidFill>
                          <a:effectLst/>
                          <a:latin typeface="Arial Cyr" charset="-52"/>
                        </a:rPr>
                        <a:t>инактивацию</a:t>
                      </a:r>
                      <a:r>
                        <a:rPr kumimoji="1" lang="ru-RU" sz="1400" b="0" i="0" u="none" strike="noStrike" cap="none" normalizeH="0" baseline="0" dirty="0" smtClean="0">
                          <a:ln>
                            <a:noFill/>
                          </a:ln>
                          <a:solidFill>
                            <a:schemeClr val="tx1">
                              <a:lumMod val="75000"/>
                              <a:lumOff val="25000"/>
                            </a:schemeClr>
                          </a:solidFill>
                          <a:effectLst/>
                          <a:latin typeface="Arial Cyr" charset="-52"/>
                        </a:rPr>
                        <a:t> и очистку)</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pitchFamily="34" charset="0"/>
                        </a:rPr>
                        <a:t>Вакцина гриппозная </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элюатно-центрифужная</a:t>
                      </a:r>
                      <a:r>
                        <a:rPr kumimoji="1" lang="ru-RU" sz="1400" b="0" i="0" u="none" strike="noStrike" cap="none" normalizeH="0" baseline="0" dirty="0" smtClean="0">
                          <a:ln>
                            <a:noFill/>
                          </a:ln>
                          <a:solidFill>
                            <a:schemeClr val="tx1">
                              <a:lumMod val="75000"/>
                              <a:lumOff val="25000"/>
                            </a:schemeClr>
                          </a:solidFill>
                          <a:effectLst/>
                          <a:latin typeface="Arial" pitchFamily="34" charset="0"/>
                        </a:rPr>
                        <a:t> жидкая</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Грипповак</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СПбНИИВС</a:t>
                      </a:r>
                      <a:r>
                        <a:rPr kumimoji="1" lang="ru-RU" sz="1400" b="0" i="0" u="none" strike="noStrike" cap="none" normalizeH="0" baseline="0" dirty="0" smtClean="0">
                          <a:ln>
                            <a:noFill/>
                          </a:ln>
                          <a:solidFill>
                            <a:schemeClr val="tx1">
                              <a:lumMod val="75000"/>
                              <a:lumOff val="25000"/>
                            </a:schemeClr>
                          </a:solidFill>
                          <a:effectLst/>
                          <a:latin typeface="Arial" pitchFamily="34" charset="0"/>
                        </a:rPr>
                        <a:t>)</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Хорошие показатели иммуногенности, высокая </a:t>
                      </a:r>
                      <a:r>
                        <a:rPr kumimoji="1" lang="ru-RU" sz="1400" b="0" i="0" u="none" strike="noStrike" cap="none" normalizeH="0" baseline="0" dirty="0" err="1" smtClean="0">
                          <a:ln>
                            <a:noFill/>
                          </a:ln>
                          <a:solidFill>
                            <a:schemeClr val="tx1">
                              <a:lumMod val="75000"/>
                              <a:lumOff val="25000"/>
                            </a:schemeClr>
                          </a:solidFill>
                          <a:effectLst/>
                          <a:latin typeface="Arial Cyr" charset="-52"/>
                        </a:rPr>
                        <a:t>реактогенность</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1178595">
                <a:tc>
                  <a:txBody>
                    <a:bodyPr/>
                    <a:lstStyle/>
                    <a:p>
                      <a:pPr marL="0" marR="0" lvl="0" indent="0" algn="ctr" defTabSz="914400" rtl="0" eaLnBrk="0" fontAlgn="b" latinLnBrk="0" hangingPunct="0">
                        <a:lnSpc>
                          <a:spcPct val="100000"/>
                        </a:lnSpc>
                        <a:spcBef>
                          <a:spcPct val="0"/>
                        </a:spcBef>
                        <a:spcAft>
                          <a:spcPct val="0"/>
                        </a:spcAft>
                        <a:buClr>
                          <a:srgbClr val="0000D4"/>
                        </a:buClr>
                        <a:buSzPct val="75000"/>
                        <a:buFont typeface="Wingdings" pitchFamily="2" charset="2"/>
                        <a:buNone/>
                        <a:tabLst/>
                      </a:pPr>
                      <a:endParaRPr kumimoji="1" lang="ru-RU" sz="1400" b="1" i="0" u="none" strike="noStrike" cap="none" normalizeH="0" baseline="0" dirty="0" smtClean="0">
                        <a:ln>
                          <a:noFill/>
                        </a:ln>
                        <a:solidFill>
                          <a:schemeClr val="tx1"/>
                        </a:solidFill>
                        <a:effectLst/>
                        <a:latin typeface="Arial" pitchFamily="34"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smtClean="0">
                          <a:ln>
                            <a:noFill/>
                          </a:ln>
                          <a:solidFill>
                            <a:schemeClr val="tx1">
                              <a:lumMod val="75000"/>
                              <a:lumOff val="25000"/>
                            </a:schemeClr>
                          </a:solidFill>
                          <a:effectLst/>
                          <a:latin typeface="Arial Cyr" charset="-52"/>
                        </a:rPr>
                        <a:t>Сплит-вакцины </a:t>
                      </a:r>
                      <a:r>
                        <a:rPr kumimoji="1" lang="ru-RU" sz="1400" b="0" i="0" u="none" strike="noStrike" cap="none" normalizeH="0" baseline="0" smtClean="0">
                          <a:ln>
                            <a:noFill/>
                          </a:ln>
                          <a:solidFill>
                            <a:schemeClr val="tx1">
                              <a:lumMod val="75000"/>
                              <a:lumOff val="25000"/>
                            </a:schemeClr>
                          </a:solidFill>
                          <a:effectLst/>
                          <a:latin typeface="Arial Cyr" charset="-52"/>
                        </a:rPr>
                        <a:t>(частицы </a:t>
                      </a:r>
                      <a:r>
                        <a:rPr kumimoji="1" lang="ru-RU" sz="1400" b="0" i="0" u="none" strike="noStrike" cap="none" normalizeH="0" baseline="0" dirty="0" smtClean="0">
                          <a:ln>
                            <a:noFill/>
                          </a:ln>
                          <a:solidFill>
                            <a:schemeClr val="tx1">
                              <a:lumMod val="75000"/>
                              <a:lumOff val="25000"/>
                            </a:schemeClr>
                          </a:solidFill>
                          <a:effectLst/>
                          <a:latin typeface="Arial Cyr" charset="-52"/>
                        </a:rPr>
                        <a:t>разрушенного вируса, поверхностные и </a:t>
                      </a:r>
                      <a:r>
                        <a:rPr kumimoji="1" lang="ru-RU" sz="1400" b="0" i="0" u="none" strike="noStrike" cap="none" normalizeH="0" baseline="0" smtClean="0">
                          <a:ln>
                            <a:noFill/>
                          </a:ln>
                          <a:solidFill>
                            <a:schemeClr val="tx1">
                              <a:lumMod val="75000"/>
                              <a:lumOff val="25000"/>
                            </a:schemeClr>
                          </a:solidFill>
                          <a:effectLst/>
                          <a:latin typeface="Arial Cyr" charset="-52"/>
                        </a:rPr>
                        <a:t>внутренние белки)</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Флюарикс</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en-US" sz="1400" b="0" i="0" u="none" strike="noStrike" cap="none" normalizeH="0" baseline="0" dirty="0" smtClean="0">
                          <a:ln>
                            <a:noFill/>
                          </a:ln>
                          <a:solidFill>
                            <a:schemeClr val="tx1">
                              <a:lumMod val="75000"/>
                              <a:lumOff val="25000"/>
                            </a:schemeClr>
                          </a:solidFill>
                          <a:effectLst/>
                          <a:latin typeface="Arial" pitchFamily="34" charset="0"/>
                        </a:rPr>
                        <a:t>GSK-</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Биомед</a:t>
                      </a:r>
                      <a:r>
                        <a:rPr kumimoji="1" lang="ru-RU" sz="1400" b="0" i="0" u="none" strike="noStrike" cap="none" normalizeH="0" baseline="0" dirty="0" smtClean="0">
                          <a:ln>
                            <a:noFill/>
                          </a:ln>
                          <a:solidFill>
                            <a:schemeClr val="tx1">
                              <a:lumMod val="75000"/>
                              <a:lumOff val="25000"/>
                            </a:schemeClr>
                          </a:solidFill>
                          <a:effectLst/>
                          <a:latin typeface="Arial" pitchFamily="34" charset="0"/>
                        </a:rPr>
                        <a:t>)</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Ваксигрип</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en-US" sz="1400" b="0" i="0" u="none" strike="noStrike" cap="none" normalizeH="0" baseline="0" dirty="0" smtClean="0">
                          <a:ln>
                            <a:noFill/>
                          </a:ln>
                          <a:solidFill>
                            <a:schemeClr val="tx1">
                              <a:lumMod val="75000"/>
                              <a:lumOff val="25000"/>
                            </a:schemeClr>
                          </a:solidFill>
                          <a:effectLst/>
                          <a:latin typeface="Arial" pitchFamily="34" charset="0"/>
                        </a:rPr>
                        <a:t>(</a:t>
                      </a:r>
                      <a:r>
                        <a:rPr kumimoji="1" lang="en-US" sz="1400" b="0" i="0" u="none" strike="noStrike" cap="none" normalizeH="0" baseline="0" dirty="0" err="1" smtClean="0">
                          <a:ln>
                            <a:noFill/>
                          </a:ln>
                          <a:solidFill>
                            <a:schemeClr val="tx1">
                              <a:lumMod val="75000"/>
                              <a:lumOff val="25000"/>
                            </a:schemeClr>
                          </a:solidFill>
                          <a:effectLst/>
                          <a:latin typeface="Arial" pitchFamily="34" charset="0"/>
                        </a:rPr>
                        <a:t>Sanofi</a:t>
                      </a:r>
                      <a:r>
                        <a:rPr kumimoji="1" lang="en-US" sz="1400" b="0" i="0" u="none" strike="noStrike" cap="none" normalizeH="0" baseline="0" dirty="0" smtClean="0">
                          <a:ln>
                            <a:noFill/>
                          </a:ln>
                          <a:solidFill>
                            <a:schemeClr val="tx1">
                              <a:lumMod val="75000"/>
                              <a:lumOff val="25000"/>
                            </a:schemeClr>
                          </a:solidFill>
                          <a:effectLst/>
                          <a:latin typeface="Arial" pitchFamily="34" charset="0"/>
                        </a:rPr>
                        <a:t>)</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Ультрикс</a:t>
                      </a:r>
                      <a:r>
                        <a:rPr kumimoji="1" lang="ru-RU" sz="1400" b="0" i="0" u="none" strike="noStrike" cap="none" normalizeH="0" baseline="0" dirty="0" smtClean="0">
                          <a:ln>
                            <a:noFill/>
                          </a:ln>
                          <a:solidFill>
                            <a:schemeClr val="tx1">
                              <a:lumMod val="75000"/>
                              <a:lumOff val="25000"/>
                            </a:schemeClr>
                          </a:solidFill>
                          <a:effectLst/>
                          <a:latin typeface="Arial" pitchFamily="34" charset="0"/>
                        </a:rPr>
                        <a:t> (Форт</a:t>
                      </a:r>
                      <a:r>
                        <a:rPr kumimoji="1" lang="en-US" sz="1400" b="0" i="0" u="none" strike="noStrike" cap="none" normalizeH="0" baseline="0" dirty="0" smtClean="0">
                          <a:ln>
                            <a:noFill/>
                          </a:ln>
                          <a:solidFill>
                            <a:schemeClr val="tx1">
                              <a:lumMod val="75000"/>
                              <a:lumOff val="25000"/>
                            </a:schemeClr>
                          </a:solidFill>
                          <a:effectLst/>
                          <a:latin typeface="Arial" pitchFamily="34" charset="0"/>
                        </a:rPr>
                        <a:t>)</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Флюваксин</a:t>
                      </a:r>
                      <a:r>
                        <a:rPr kumimoji="1" lang="ru-RU" sz="1400" b="0" i="0" u="none" strike="noStrike" cap="none" normalizeH="0" baseline="0" dirty="0" smtClean="0">
                          <a:ln>
                            <a:noFill/>
                          </a:ln>
                          <a:solidFill>
                            <a:schemeClr val="tx1">
                              <a:lumMod val="75000"/>
                              <a:lumOff val="25000"/>
                            </a:schemeClr>
                          </a:solidFill>
                          <a:effectLst/>
                          <a:latin typeface="Arial" pitchFamily="34" charset="0"/>
                        </a:rPr>
                        <a:t> (Китай)</a:t>
                      </a: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Содержат по 15 мкг каждого штамма вируса и липопротеиды стенки вируса, </a:t>
                      </a:r>
                      <a:r>
                        <a:rPr kumimoji="1" lang="ru-RU" sz="1400" b="0" i="0" u="none" strike="noStrike" cap="none" normalizeH="0" baseline="0" dirty="0" err="1" smtClean="0">
                          <a:ln>
                            <a:noFill/>
                          </a:ln>
                          <a:solidFill>
                            <a:schemeClr val="tx1">
                              <a:lumMod val="75000"/>
                              <a:lumOff val="25000"/>
                            </a:schemeClr>
                          </a:solidFill>
                          <a:effectLst/>
                          <a:latin typeface="Arial Cyr" charset="-52"/>
                        </a:rPr>
                        <a:t>реактогенность</a:t>
                      </a:r>
                      <a:r>
                        <a:rPr kumimoji="1" lang="ru-RU" sz="1400" b="0" i="0" u="none" strike="noStrike" cap="none" normalizeH="0" baseline="0" dirty="0" smtClean="0">
                          <a:ln>
                            <a:noFill/>
                          </a:ln>
                          <a:solidFill>
                            <a:schemeClr val="tx1">
                              <a:lumMod val="75000"/>
                              <a:lumOff val="25000"/>
                            </a:schemeClr>
                          </a:solidFill>
                          <a:effectLst/>
                          <a:latin typeface="Arial Cyr" charset="-52"/>
                        </a:rPr>
                        <a:t> порядка 32,5% </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1371593">
                <a:tc>
                  <a:txBody>
                    <a:bodyPr/>
                    <a:lstStyle/>
                    <a:p>
                      <a:pPr marL="0" marR="0" lvl="0" indent="0" algn="ctr" defTabSz="914400" rtl="0" eaLnBrk="0" fontAlgn="b" latinLnBrk="0" hangingPunct="0">
                        <a:lnSpc>
                          <a:spcPct val="100000"/>
                        </a:lnSpc>
                        <a:spcBef>
                          <a:spcPct val="0"/>
                        </a:spcBef>
                        <a:spcAft>
                          <a:spcPct val="0"/>
                        </a:spcAft>
                        <a:buClr>
                          <a:srgbClr val="0000D4"/>
                        </a:buClr>
                        <a:buSzPct val="75000"/>
                        <a:buFont typeface="Wingdings" pitchFamily="2" charset="2"/>
                        <a:buNone/>
                        <a:tabLst/>
                      </a:pPr>
                      <a:endParaRPr kumimoji="1" lang="ru-RU" sz="1400" b="1" i="0" u="none" strike="noStrike" cap="none" normalizeH="0" baseline="0" dirty="0" smtClean="0">
                        <a:ln>
                          <a:noFill/>
                        </a:ln>
                        <a:solidFill>
                          <a:schemeClr val="tx1"/>
                        </a:solidFill>
                        <a:effectLst/>
                        <a:latin typeface="Arial" pitchFamily="34"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tx1">
                              <a:lumMod val="75000"/>
                              <a:lumOff val="25000"/>
                            </a:schemeClr>
                          </a:solidFill>
                          <a:effectLst/>
                          <a:latin typeface="Arial Cyr" charset="-52"/>
                        </a:rPr>
                        <a:t>Субъединичные </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содержат высокоочищенные поверхностные антигены вируса гриппа (гемагглютинин и нейраминидазу)</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Инфлювак</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endParaRPr kumimoji="1" lang="en-US" sz="1400" b="0" i="0" u="none" strike="noStrike" cap="none" normalizeH="0" baseline="0" dirty="0" smtClean="0">
                        <a:ln>
                          <a:noFill/>
                        </a:ln>
                        <a:solidFill>
                          <a:schemeClr val="tx1">
                            <a:lumMod val="75000"/>
                            <a:lumOff val="25000"/>
                          </a:schemeClr>
                        </a:solidFill>
                        <a:effectLst/>
                        <a:latin typeface="Arial" pitchFamily="34" charset="0"/>
                      </a:endParaRP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en-US" sz="1400" b="0" i="0" u="none" strike="noStrike" cap="none" normalizeH="0" baseline="0" dirty="0" smtClean="0">
                          <a:ln>
                            <a:noFill/>
                          </a:ln>
                          <a:solidFill>
                            <a:schemeClr val="tx1">
                              <a:lumMod val="75000"/>
                              <a:lumOff val="25000"/>
                            </a:schemeClr>
                          </a:solidFill>
                          <a:effectLst/>
                          <a:latin typeface="Arial" pitchFamily="34" charset="0"/>
                        </a:rPr>
                        <a:t>(Abbott)</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Агриппал</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en-US" sz="1400" b="0" i="0" u="none" strike="noStrike" cap="none" normalizeH="0" baseline="0" dirty="0" smtClean="0">
                          <a:ln>
                            <a:noFill/>
                          </a:ln>
                          <a:solidFill>
                            <a:schemeClr val="tx1">
                              <a:lumMod val="75000"/>
                              <a:lumOff val="25000"/>
                            </a:schemeClr>
                          </a:solidFill>
                          <a:effectLst/>
                          <a:latin typeface="Arial" pitchFamily="34" charset="0"/>
                        </a:rPr>
                        <a:t>Novartis)</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По 15 мкг антигенов вируса, высокая иммуногенность, более низкая </a:t>
                      </a:r>
                      <a:r>
                        <a:rPr kumimoji="1" lang="ru-RU" sz="1400" b="0" i="0" u="none" strike="noStrike" cap="none" normalizeH="0" baseline="0" dirty="0" err="1" smtClean="0">
                          <a:ln>
                            <a:noFill/>
                          </a:ln>
                          <a:solidFill>
                            <a:schemeClr val="tx1">
                              <a:lumMod val="75000"/>
                              <a:lumOff val="25000"/>
                            </a:schemeClr>
                          </a:solidFill>
                          <a:effectLst/>
                          <a:latin typeface="Arial Cyr" charset="-52"/>
                        </a:rPr>
                        <a:t>реактогенность</a:t>
                      </a:r>
                      <a:r>
                        <a:rPr kumimoji="1" lang="ru-RU" sz="1400" b="0" i="0" u="none" strike="noStrike" cap="none" normalizeH="0" baseline="0" dirty="0" smtClean="0">
                          <a:ln>
                            <a:noFill/>
                          </a:ln>
                          <a:solidFill>
                            <a:schemeClr val="tx1">
                              <a:lumMod val="75000"/>
                              <a:lumOff val="25000"/>
                            </a:schemeClr>
                          </a:solidFill>
                          <a:effectLst/>
                          <a:latin typeface="Arial Cyr" charset="-52"/>
                        </a:rPr>
                        <a:t>, чем у сплит-вакцин</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1231978">
                <a:tc>
                  <a:txBody>
                    <a:bodyPr/>
                    <a:lstStyle/>
                    <a:p>
                      <a:pPr marL="0" marR="0" lvl="0" indent="0" algn="ctr" defTabSz="914400" rtl="0" eaLnBrk="0" fontAlgn="b" latinLnBrk="0" hangingPunct="0">
                        <a:lnSpc>
                          <a:spcPct val="100000"/>
                        </a:lnSpc>
                        <a:spcBef>
                          <a:spcPct val="0"/>
                        </a:spcBef>
                        <a:spcAft>
                          <a:spcPct val="0"/>
                        </a:spcAft>
                        <a:buClr>
                          <a:srgbClr val="0000D4"/>
                        </a:buClr>
                        <a:buSzPct val="75000"/>
                        <a:buFont typeface="Wingdings" pitchFamily="2" charset="2"/>
                        <a:buNone/>
                        <a:tabLst/>
                      </a:pPr>
                      <a:endParaRPr kumimoji="1" lang="ru-RU" sz="1400" b="1" i="0" u="none" strike="noStrike" cap="none" normalizeH="0" baseline="0" dirty="0" smtClean="0">
                        <a:ln>
                          <a:noFill/>
                        </a:ln>
                        <a:solidFill>
                          <a:schemeClr val="tx1"/>
                        </a:solidFill>
                        <a:effectLst/>
                        <a:latin typeface="Arial" pitchFamily="34" charset="0"/>
                      </a:endParaRP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1" i="0" u="none" strike="noStrike" cap="none" normalizeH="0" baseline="0" dirty="0" smtClean="0">
                          <a:ln>
                            <a:noFill/>
                          </a:ln>
                          <a:solidFill>
                            <a:schemeClr val="tx1">
                              <a:lumMod val="75000"/>
                              <a:lumOff val="25000"/>
                            </a:schemeClr>
                          </a:solidFill>
                          <a:effectLst/>
                          <a:latin typeface="Arial Cyr" charset="-52"/>
                        </a:rPr>
                        <a:t>Субъединичные </a:t>
                      </a:r>
                      <a:r>
                        <a:rPr kumimoji="1" lang="ru-RU" sz="1400" b="1" i="0" u="none" strike="noStrike" cap="none" normalizeH="0" baseline="0" dirty="0" err="1" smtClean="0">
                          <a:ln>
                            <a:noFill/>
                          </a:ln>
                          <a:solidFill>
                            <a:schemeClr val="tx1">
                              <a:lumMod val="75000"/>
                              <a:lumOff val="25000"/>
                            </a:schemeClr>
                          </a:solidFill>
                          <a:effectLst/>
                          <a:latin typeface="Arial Cyr" charset="-52"/>
                        </a:rPr>
                        <a:t>адъювантные</a:t>
                      </a:r>
                      <a:endParaRPr kumimoji="1" lang="ru-RU" sz="1400" b="1" i="0" u="none" strike="noStrike" cap="none" normalizeH="0" baseline="0" dirty="0" smtClean="0">
                        <a:ln>
                          <a:noFill/>
                        </a:ln>
                        <a:solidFill>
                          <a:schemeClr val="tx1">
                            <a:lumMod val="75000"/>
                            <a:lumOff val="25000"/>
                          </a:schemeClr>
                        </a:solidFill>
                        <a:effectLst/>
                        <a:latin typeface="Arial Cyr" charset="-52"/>
                      </a:endParaRP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Содержат антигены вируса гриппа и адъювант </a:t>
                      </a:r>
                      <a:r>
                        <a:rPr kumimoji="1" lang="ru-RU" sz="1400" b="0" i="0" u="none" strike="noStrike" cap="none" normalizeH="0" baseline="0" dirty="0" err="1" smtClean="0">
                          <a:ln>
                            <a:noFill/>
                          </a:ln>
                          <a:solidFill>
                            <a:schemeClr val="tx1">
                              <a:lumMod val="75000"/>
                              <a:lumOff val="25000"/>
                            </a:schemeClr>
                          </a:solidFill>
                          <a:effectLst/>
                          <a:latin typeface="Arial Cyr" charset="-52"/>
                        </a:rPr>
                        <a:t>Полиоксидоний</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err="1" smtClean="0">
                          <a:ln>
                            <a:noFill/>
                          </a:ln>
                          <a:solidFill>
                            <a:schemeClr val="tx1">
                              <a:lumMod val="75000"/>
                              <a:lumOff val="25000"/>
                            </a:schemeClr>
                          </a:solidFill>
                          <a:effectLst/>
                          <a:latin typeface="Arial" pitchFamily="34" charset="0"/>
                        </a:rPr>
                        <a:t>Гриппол</a:t>
                      </a:r>
                      <a:r>
                        <a:rPr kumimoji="1" lang="ru-RU" sz="1400" b="0" i="0" u="none" strike="noStrike" cap="none" normalizeH="0" baseline="0" dirty="0" smtClean="0">
                          <a:ln>
                            <a:noFill/>
                          </a:ln>
                          <a:solidFill>
                            <a:schemeClr val="tx1">
                              <a:lumMod val="75000"/>
                              <a:lumOff val="25000"/>
                            </a:schemeClr>
                          </a:solidFill>
                          <a:effectLst/>
                          <a:latin typeface="Arial" pitchFamily="34" charset="0"/>
                        </a:rPr>
                        <a:t> (</a:t>
                      </a:r>
                      <a:r>
                        <a:rPr kumimoji="1" lang="ru-RU" sz="1400" b="0" i="0" u="none" strike="noStrike" cap="none" normalizeH="0" baseline="0" dirty="0" err="1" smtClean="0">
                          <a:ln>
                            <a:noFill/>
                          </a:ln>
                          <a:solidFill>
                            <a:schemeClr val="tx1">
                              <a:lumMod val="75000"/>
                              <a:lumOff val="25000"/>
                            </a:schemeClr>
                          </a:solidFill>
                          <a:effectLst/>
                          <a:latin typeface="Arial" pitchFamily="34" charset="0"/>
                        </a:rPr>
                        <a:t>Микроген</a:t>
                      </a:r>
                      <a:r>
                        <a:rPr kumimoji="1" lang="ru-RU" sz="1400" b="0" i="0" u="none" strike="noStrike" cap="none" normalizeH="0" baseline="0" dirty="0" smtClean="0">
                          <a:ln>
                            <a:noFill/>
                          </a:ln>
                          <a:solidFill>
                            <a:schemeClr val="tx1">
                              <a:lumMod val="75000"/>
                              <a:lumOff val="25000"/>
                            </a:schemeClr>
                          </a:solidFill>
                          <a:effectLst/>
                          <a:latin typeface="Arial" pitchFamily="34" charset="0"/>
                        </a:rPr>
                        <a:t>)</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pitchFamily="34" charset="0"/>
                        </a:rPr>
                        <a:t>Гриппол плюс </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pitchFamily="34" charset="0"/>
                        </a:rPr>
                        <a:t>(ООО «НПО ПЕТРОВАКС ФАРМ»)</a:t>
                      </a:r>
                    </a:p>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ctr" latinLnBrk="0" hangingPunct="0">
                        <a:lnSpc>
                          <a:spcPct val="100000"/>
                        </a:lnSpc>
                        <a:spcBef>
                          <a:spcPct val="0"/>
                        </a:spcBef>
                        <a:spcAft>
                          <a:spcPct val="0"/>
                        </a:spcAft>
                        <a:buClr>
                          <a:srgbClr val="0000D4"/>
                        </a:buClr>
                        <a:buSzPct val="75000"/>
                        <a:buFont typeface="Wingdings" pitchFamily="2" charset="2"/>
                        <a:buNone/>
                        <a:tabLst/>
                      </a:pPr>
                      <a:r>
                        <a:rPr kumimoji="1" lang="ru-RU" sz="1400" b="0" i="0" u="none" strike="noStrike" cap="none" normalizeH="0" baseline="0" dirty="0" smtClean="0">
                          <a:ln>
                            <a:noFill/>
                          </a:ln>
                          <a:solidFill>
                            <a:schemeClr val="tx1">
                              <a:lumMod val="75000"/>
                              <a:lumOff val="25000"/>
                            </a:schemeClr>
                          </a:solidFill>
                          <a:effectLst/>
                          <a:latin typeface="Arial Cyr" charset="-52"/>
                        </a:rPr>
                        <a:t>Сниженное содержание антигенов: по 5 мкг  на каждый штамм</a:t>
                      </a:r>
                      <a:endParaRPr kumimoji="1" lang="ru-RU" sz="1400" b="0" i="0" u="none" strike="noStrike" cap="none" normalizeH="0" baseline="0" dirty="0" smtClean="0">
                        <a:ln>
                          <a:noFill/>
                        </a:ln>
                        <a:solidFill>
                          <a:schemeClr val="tx1">
                            <a:lumMod val="75000"/>
                            <a:lumOff val="25000"/>
                          </a:schemeClr>
                        </a:solidFill>
                        <a:effectLst/>
                        <a:latin typeface="Arial" pitchFamily="34"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pic>
        <p:nvPicPr>
          <p:cNvPr id="24614"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822325"/>
            <a:ext cx="15113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3060700"/>
            <a:ext cx="13938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4325938"/>
            <a:ext cx="142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5621338"/>
            <a:ext cx="14255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D51464A4-4B81-48F8-9232-51EC0CBBF77F}" type="slidenum">
              <a:rPr lang="ru-RU" smtClean="0"/>
              <a:pPr>
                <a:defRPr/>
              </a:pPr>
              <a:t>14</a:t>
            </a:fld>
            <a:endParaRPr lang="ru-RU"/>
          </a:p>
        </p:txBody>
      </p:sp>
    </p:spTree>
    <p:extLst>
      <p:ext uri="{BB962C8B-B14F-4D97-AF65-F5344CB8AC3E}">
        <p14:creationId xmlns:p14="http://schemas.microsoft.com/office/powerpoint/2010/main" val="4122859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2"/>
          <p:cNvSpPr>
            <a:spLocks noGrp="1"/>
          </p:cNvSpPr>
          <p:nvPr>
            <p:ph type="sldNum" sz="quarter" idx="11"/>
          </p:nvPr>
        </p:nvSpPr>
        <p:spPr/>
        <p:txBody>
          <a:bodyPr/>
          <a:lstStyle/>
          <a:p>
            <a:pPr>
              <a:defRPr/>
            </a:pPr>
            <a:fld id="{B5C9DA17-C6D5-4AFE-9F43-168BC5558B46}" type="slidenum">
              <a:rPr lang="ru-RU"/>
              <a:pPr>
                <a:defRPr/>
              </a:pPr>
              <a:t>15</a:t>
            </a:fld>
            <a:endParaRPr lang="ru-RU"/>
          </a:p>
        </p:txBody>
      </p:sp>
      <p:graphicFrame>
        <p:nvGraphicFramePr>
          <p:cNvPr id="73782" name="Group 54"/>
          <p:cNvGraphicFramePr>
            <a:graphicFrameLocks noGrp="1"/>
          </p:cNvGraphicFramePr>
          <p:nvPr/>
        </p:nvGraphicFramePr>
        <p:xfrm>
          <a:off x="250825" y="1268413"/>
          <a:ext cx="8893175" cy="4876800"/>
        </p:xfrm>
        <a:graphic>
          <a:graphicData uri="http://schemas.openxmlformats.org/drawingml/2006/table">
            <a:tbl>
              <a:tblPr/>
              <a:tblGrid>
                <a:gridCol w="2093913"/>
                <a:gridCol w="3090862"/>
                <a:gridCol w="3708400"/>
              </a:tblGrid>
              <a:tr h="64012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chemeClr val="tx2"/>
                          </a:solidFill>
                          <a:effectLst/>
                          <a:latin typeface="Arial" pitchFamily="34" charset="0"/>
                          <a:cs typeface="Arial" pitchFamily="34" charset="0"/>
                        </a:rPr>
                        <a:t>Реализуемая стратегия</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chemeClr val="tx2"/>
                          </a:solidFill>
                          <a:effectLst/>
                          <a:latin typeface="Arial" pitchFamily="34" charset="0"/>
                          <a:cs typeface="Arial" pitchFamily="34" charset="0"/>
                        </a:rPr>
                        <a:t>Вакцина</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chemeClr val="tx2"/>
                          </a:solidFill>
                          <a:effectLst/>
                          <a:latin typeface="Arial" pitchFamily="34" charset="0"/>
                          <a:cs typeface="Arial" pitchFamily="34" charset="0"/>
                        </a:rPr>
                        <a:t>Путь реализации</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94462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ru-RU"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Повышение иммуногенности</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Флюад</a:t>
                      </a:r>
                      <a:r>
                        <a:rPr kumimoji="0" lang="ru-RU" sz="1800" b="0" i="0" u="none" strike="noStrike" cap="none" normalizeH="0" baseline="0" dirty="0" smtClean="0">
                          <a:ln>
                            <a:noFill/>
                          </a:ln>
                          <a:solidFill>
                            <a:srgbClr val="000000"/>
                          </a:solidFill>
                          <a:effectLst/>
                          <a:latin typeface="Arial" pitchFamily="34" charset="0"/>
                          <a:cs typeface="Arial" pitchFamily="34" charset="0"/>
                        </a:rPr>
                        <a:t>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Новартис</a:t>
                      </a:r>
                      <a:r>
                        <a:rPr kumimoji="0" lang="ru-RU" sz="1800" b="0"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Инфлексал</a:t>
                      </a:r>
                      <a:r>
                        <a:rPr kumimoji="0" lang="ru-RU" sz="1800" b="0" i="0" u="none" strike="noStrike" cap="none" normalizeH="0" baseline="0" dirty="0" smtClean="0">
                          <a:ln>
                            <a:noFill/>
                          </a:ln>
                          <a:solidFill>
                            <a:srgbClr val="000000"/>
                          </a:solidFill>
                          <a:effectLst/>
                          <a:latin typeface="Arial" pitchFamily="34" charset="0"/>
                          <a:cs typeface="Arial" pitchFamily="34" charset="0"/>
                        </a:rPr>
                        <a:t> (Берна)</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rPr>
                        <a:t>Вакцины сем. </a:t>
                      </a:r>
                      <a:r>
                        <a:rPr kumimoji="0" lang="ru-RU" sz="1800" b="1" i="0" u="none" strike="noStrike" cap="none" normalizeH="0" baseline="0" dirty="0" err="1" smtClean="0">
                          <a:ln>
                            <a:noFill/>
                          </a:ln>
                          <a:solidFill>
                            <a:srgbClr val="000000"/>
                          </a:solidFill>
                          <a:effectLst>
                            <a:outerShdw blurRad="38100" dist="38100" dir="2700000" algn="tl">
                              <a:srgbClr val="FFFFFF"/>
                            </a:outerShdw>
                          </a:effectLst>
                          <a:latin typeface="Arial" pitchFamily="34" charset="0"/>
                          <a:cs typeface="Arial" pitchFamily="34" charset="0"/>
                        </a:rPr>
                        <a:t>Гриппол</a:t>
                      </a:r>
                      <a:endParaRPr kumimoji="0" lang="ru-RU" sz="18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Адъювант </a:t>
                      </a:r>
                      <a:r>
                        <a:rPr kumimoji="0" lang="en-US" sz="1800" b="0" i="0" u="none" strike="noStrike" cap="none" normalizeH="0" baseline="0" dirty="0" smtClean="0">
                          <a:ln>
                            <a:noFill/>
                          </a:ln>
                          <a:solidFill>
                            <a:srgbClr val="000000"/>
                          </a:solidFill>
                          <a:effectLst/>
                          <a:latin typeface="Arial" pitchFamily="34" charset="0"/>
                          <a:cs typeface="Arial" pitchFamily="34" charset="0"/>
                        </a:rPr>
                        <a:t>MF59</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Виросомы</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Полиоксидоний</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146313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Снижение дозы антигена</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Pandemrix</a:t>
                      </a:r>
                      <a:r>
                        <a:rPr kumimoji="0" lang="ru-RU" sz="1800" b="0" i="0" u="none" strike="noStrike" cap="none" normalizeH="0" baseline="0" dirty="0" smtClean="0">
                          <a:ln>
                            <a:noFill/>
                          </a:ln>
                          <a:solidFill>
                            <a:srgbClr val="000000"/>
                          </a:solidFill>
                          <a:effectLst/>
                          <a:latin typeface="Arial" pitchFamily="34" charset="0"/>
                          <a:cs typeface="Arial" pitchFamily="34" charset="0"/>
                        </a:rPr>
                        <a:t> (GSK)</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Fluval</a:t>
                      </a:r>
                      <a:r>
                        <a:rPr kumimoji="0" lang="ru-RU" sz="1800" b="0" i="0" u="none" strike="noStrike" cap="none" normalizeH="0" baseline="0" dirty="0" smtClean="0">
                          <a:ln>
                            <a:noFill/>
                          </a:ln>
                          <a:solidFill>
                            <a:srgbClr val="000000"/>
                          </a:solidFill>
                          <a:effectLst/>
                          <a:latin typeface="Arial" pitchFamily="34" charset="0"/>
                          <a:cs typeface="Arial" pitchFamily="34" charset="0"/>
                        </a:rPr>
                        <a:t> P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Omninvest</a:t>
                      </a:r>
                      <a:r>
                        <a:rPr kumimoji="0" lang="ru-RU" sz="18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Сelvapan</a:t>
                      </a:r>
                      <a:r>
                        <a:rPr kumimoji="0" lang="ru-RU" sz="1800" b="0" i="0" u="none" strike="noStrike" cap="none" normalizeH="0" baseline="0" dirty="0" smtClean="0">
                          <a:ln>
                            <a:noFill/>
                          </a:ln>
                          <a:solidFill>
                            <a:srgbClr val="000000"/>
                          </a:solidFill>
                          <a:effectLst/>
                          <a:latin typeface="Arial" pitchFamily="34" charset="0"/>
                          <a:cs typeface="Arial" pitchFamily="34" charset="0"/>
                        </a:rPr>
                        <a:t>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Baxter</a:t>
                      </a:r>
                      <a:r>
                        <a:rPr kumimoji="0" lang="ru-RU" sz="18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Focetria</a:t>
                      </a:r>
                      <a:r>
                        <a:rPr kumimoji="0" lang="ru-RU" sz="1800" b="0" i="0" u="none" strike="noStrike" cap="none" normalizeH="0" baseline="0" dirty="0" smtClean="0">
                          <a:ln>
                            <a:noFill/>
                          </a:ln>
                          <a:solidFill>
                            <a:srgbClr val="000000"/>
                          </a:solidFill>
                          <a:effectLst/>
                          <a:latin typeface="Arial" pitchFamily="34" charset="0"/>
                          <a:cs typeface="Arial" pitchFamily="34" charset="0"/>
                        </a:rPr>
                        <a:t>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Novartis</a:t>
                      </a:r>
                      <a:r>
                        <a:rPr kumimoji="0" lang="ru-RU" sz="18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rgbClr val="000000"/>
                          </a:solidFill>
                          <a:effectLst/>
                          <a:latin typeface="Arial" pitchFamily="34" charset="0"/>
                          <a:cs typeface="Arial" pitchFamily="34" charset="0"/>
                        </a:rPr>
                        <a:t>Вакцины сем. </a:t>
                      </a:r>
                      <a:r>
                        <a:rPr kumimoji="0" lang="ru-RU" sz="1800" b="1" i="0" u="none" strike="noStrike" cap="none" normalizeH="0" baseline="0" dirty="0" err="1" smtClean="0">
                          <a:ln>
                            <a:noFill/>
                          </a:ln>
                          <a:solidFill>
                            <a:srgbClr val="000000"/>
                          </a:solidFill>
                          <a:effectLst/>
                          <a:latin typeface="Arial" pitchFamily="34" charset="0"/>
                          <a:cs typeface="Arial" pitchFamily="34" charset="0"/>
                        </a:rPr>
                        <a:t>Гриппол</a:t>
                      </a:r>
                      <a:endParaRPr kumimoji="0" lang="ru-RU" sz="1800" b="1"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3,75 мкг ГА, адъювант AS03</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6 мкг ГА, адъювант фосфат </a:t>
                      </a:r>
                      <a:r>
                        <a:rPr kumimoji="0" lang="en-US" sz="1800" b="0" i="0" u="none" strike="noStrike" cap="none" normalizeH="0" baseline="0" dirty="0" smtClean="0">
                          <a:ln>
                            <a:noFill/>
                          </a:ln>
                          <a:solidFill>
                            <a:srgbClr val="000000"/>
                          </a:solidFill>
                          <a:effectLst/>
                          <a:latin typeface="Arial" pitchFamily="34" charset="0"/>
                          <a:cs typeface="Arial" pitchFamily="34" charset="0"/>
                        </a:rPr>
                        <a:t>Al</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7,5 мкг ГА, целый вирус</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7,5 мкг ГА, адъювант MF 59</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5,0 мкг ГА,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Полиоксидоний</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118879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Новый субстрат для выращивания вируса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Инфлювак</a:t>
                      </a:r>
                      <a:r>
                        <a:rPr kumimoji="0" lang="ru-RU" sz="1800" b="0" i="0" u="none" strike="noStrike" cap="none" normalizeH="0" baseline="0" dirty="0" smtClean="0">
                          <a:ln>
                            <a:noFill/>
                          </a:ln>
                          <a:solidFill>
                            <a:srgbClr val="000000"/>
                          </a:solidFill>
                          <a:effectLst/>
                          <a:latin typeface="Arial" pitchFamily="34" charset="0"/>
                          <a:cs typeface="Arial" pitchFamily="34" charset="0"/>
                        </a:rPr>
                        <a:t> ТС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Солвей</a:t>
                      </a:r>
                      <a:r>
                        <a:rPr kumimoji="0" lang="ru-RU" sz="18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Оптафлю</a:t>
                      </a: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ru-RU" sz="1800" b="0" i="0" u="none" strike="noStrike" cap="none" normalizeH="0" baseline="0" dirty="0" err="1" smtClean="0">
                          <a:ln>
                            <a:noFill/>
                          </a:ln>
                          <a:solidFill>
                            <a:srgbClr val="000000"/>
                          </a:solidFill>
                          <a:effectLst/>
                          <a:latin typeface="Arial" pitchFamily="34" charset="0"/>
                          <a:cs typeface="Arial" pitchFamily="34" charset="0"/>
                        </a:rPr>
                        <a:t>Новартис</a:t>
                      </a:r>
                      <a:r>
                        <a:rPr kumimoji="0" lang="ru-RU" sz="1800" b="0" i="0" u="none" strike="noStrike" cap="none" normalizeH="0" baseline="0" dirty="0" smtClean="0">
                          <a:ln>
                            <a:noFill/>
                          </a:ln>
                          <a:solidFill>
                            <a:srgbClr val="000000"/>
                          </a:solidFill>
                          <a:effectLst/>
                          <a:latin typeface="Arial" pitchFamily="34" charset="0"/>
                          <a:cs typeface="Arial" pitchFamily="34" charset="0"/>
                        </a:rPr>
                        <a:t> вакцины)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1" i="0" u="none" strike="noStrike" cap="none" normalizeH="0" baseline="0" dirty="0" smtClean="0">
                          <a:ln>
                            <a:noFill/>
                          </a:ln>
                          <a:solidFill>
                            <a:srgbClr val="000000"/>
                          </a:solidFill>
                          <a:effectLst/>
                          <a:latin typeface="Arial" pitchFamily="34" charset="0"/>
                          <a:cs typeface="Arial" pitchFamily="34" charset="0"/>
                        </a:rPr>
                        <a:t>Вакцины сем. </a:t>
                      </a:r>
                      <a:r>
                        <a:rPr kumimoji="0" lang="ru-RU" sz="1800" b="1" i="0" u="none" strike="noStrike" cap="none" normalizeH="0" baseline="0" dirty="0" err="1" smtClean="0">
                          <a:ln>
                            <a:noFill/>
                          </a:ln>
                          <a:solidFill>
                            <a:srgbClr val="000000"/>
                          </a:solidFill>
                          <a:effectLst/>
                          <a:latin typeface="Arial" pitchFamily="34" charset="0"/>
                          <a:cs typeface="Arial" pitchFamily="34" charset="0"/>
                        </a:rPr>
                        <a:t>Гриппол</a:t>
                      </a:r>
                      <a:endParaRPr kumimoji="0" lang="ru-RU" sz="1800" b="1"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Культура </a:t>
                      </a:r>
                      <a:r>
                        <a:rPr kumimoji="0" lang="en-US" sz="1800" b="0" i="0" u="none" strike="noStrike" cap="none" normalizeH="0" baseline="0" smtClean="0">
                          <a:ln>
                            <a:noFill/>
                          </a:ln>
                          <a:solidFill>
                            <a:srgbClr val="000000"/>
                          </a:solidFill>
                          <a:effectLst/>
                          <a:latin typeface="Arial" pitchFamily="34" charset="0"/>
                          <a:cs typeface="Arial" pitchFamily="34" charset="0"/>
                        </a:rPr>
                        <a:t>MDCK</a:t>
                      </a:r>
                      <a:endParaRPr kumimoji="0" lang="ru-RU"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Культура </a:t>
                      </a:r>
                      <a:r>
                        <a:rPr kumimoji="0" lang="en-US" sz="1800" b="0" i="0" u="none" strike="noStrike" cap="none" normalizeH="0" baseline="0" smtClean="0">
                          <a:ln>
                            <a:noFill/>
                          </a:ln>
                          <a:solidFill>
                            <a:srgbClr val="000000"/>
                          </a:solidFill>
                          <a:effectLst/>
                          <a:latin typeface="Arial" pitchFamily="34" charset="0"/>
                          <a:cs typeface="Arial" pitchFamily="34" charset="0"/>
                        </a:rPr>
                        <a:t>MDCK</a:t>
                      </a:r>
                      <a:endParaRPr kumimoji="0" lang="ru-RU"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ru-RU"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Культура </a:t>
                      </a:r>
                      <a:r>
                        <a:rPr kumimoji="0" lang="en-US" sz="1800" b="0" i="0" u="none" strike="noStrike" cap="none" normalizeH="0" baseline="0" smtClean="0">
                          <a:ln>
                            <a:noFill/>
                          </a:ln>
                          <a:solidFill>
                            <a:srgbClr val="000000"/>
                          </a:solidFill>
                          <a:effectLst/>
                          <a:latin typeface="Arial" pitchFamily="34" charset="0"/>
                          <a:cs typeface="Arial" pitchFamily="34" charset="0"/>
                        </a:rPr>
                        <a:t>MDCK</a:t>
                      </a:r>
                      <a:endParaRPr kumimoji="0" lang="ru-RU" sz="18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64012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Альтернативный путь введения</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Интенза (Санофи)</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smtClean="0">
                          <a:ln>
                            <a:noFill/>
                          </a:ln>
                          <a:solidFill>
                            <a:srgbClr val="000000"/>
                          </a:solidFill>
                          <a:effectLst/>
                          <a:latin typeface="Arial" pitchFamily="34" charset="0"/>
                          <a:cs typeface="Arial" pitchFamily="34" charset="0"/>
                        </a:rPr>
                        <a:t>Флюмист (МедИммун)</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smtClean="0">
                          <a:ln>
                            <a:noFill/>
                          </a:ln>
                          <a:solidFill>
                            <a:srgbClr val="000000"/>
                          </a:solidFill>
                          <a:effectLst/>
                          <a:latin typeface="Arial" pitchFamily="34" charset="0"/>
                          <a:cs typeface="Arial" pitchFamily="34" charset="0"/>
                        </a:rPr>
                        <a:t>Внутрикожный</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ru-RU" sz="1800" b="0" i="0" u="none" strike="noStrike" cap="none" normalizeH="0" baseline="0" dirty="0" err="1" smtClean="0">
                          <a:ln>
                            <a:noFill/>
                          </a:ln>
                          <a:solidFill>
                            <a:srgbClr val="000000"/>
                          </a:solidFill>
                          <a:effectLst/>
                          <a:latin typeface="Arial" pitchFamily="34" charset="0"/>
                          <a:cs typeface="Arial" pitchFamily="34" charset="0"/>
                        </a:rPr>
                        <a:t>Интраназальный</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pic>
        <p:nvPicPr>
          <p:cNvPr id="5149" name="Picture 29" descr="i?id=9235928&amp;tov=8"/>
          <p:cNvPicPr>
            <a:picLocks noChangeAspect="1" noChangeArrowheads="1"/>
          </p:cNvPicPr>
          <p:nvPr/>
        </p:nvPicPr>
        <p:blipFill>
          <a:blip r:embed="rId2">
            <a:extLst>
              <a:ext uri="{28A0092B-C50C-407E-A947-70E740481C1C}">
                <a14:useLocalDpi xmlns:a14="http://schemas.microsoft.com/office/drawing/2010/main" val="0"/>
              </a:ext>
            </a:extLst>
          </a:blip>
          <a:srcRect b="8044"/>
          <a:stretch>
            <a:fillRect/>
          </a:stretch>
        </p:blipFill>
        <p:spPr bwMode="auto">
          <a:xfrm>
            <a:off x="0" y="0"/>
            <a:ext cx="16922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Box 2"/>
          <p:cNvSpPr txBox="1">
            <a:spLocks noChangeArrowheads="1"/>
          </p:cNvSpPr>
          <p:nvPr/>
        </p:nvSpPr>
        <p:spPr bwMode="auto">
          <a:xfrm>
            <a:off x="1611313" y="222250"/>
            <a:ext cx="6961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
              <a:defRPr sz="3200">
                <a:solidFill>
                  <a:srgbClr val="183884"/>
                </a:solidFill>
                <a:latin typeface="Tahoma" pitchFamily="34" charset="0"/>
              </a:defRPr>
            </a:lvl1pPr>
            <a:lvl2pPr marL="742950" indent="-285750" eaLnBrk="0" hangingPunct="0">
              <a:spcBef>
                <a:spcPct val="20000"/>
              </a:spcBef>
              <a:buChar char="–"/>
              <a:defRPr sz="2800">
                <a:solidFill>
                  <a:srgbClr val="183884"/>
                </a:solidFill>
                <a:latin typeface="Tahoma" pitchFamily="34" charset="0"/>
              </a:defRPr>
            </a:lvl2pPr>
            <a:lvl3pPr marL="1143000" indent="-228600" eaLnBrk="0" hangingPunct="0">
              <a:spcBef>
                <a:spcPct val="20000"/>
              </a:spcBef>
              <a:buFont typeface="Wingdings" pitchFamily="2" charset="2"/>
              <a:buChar char="§"/>
              <a:defRPr sz="2400">
                <a:solidFill>
                  <a:srgbClr val="183884"/>
                </a:solidFill>
                <a:latin typeface="Tahoma" pitchFamily="34" charset="0"/>
              </a:defRPr>
            </a:lvl3pPr>
            <a:lvl4pPr marL="1600200" indent="-228600" eaLnBrk="0" hangingPunct="0">
              <a:spcBef>
                <a:spcPct val="20000"/>
              </a:spcBef>
              <a:buChar char="–"/>
              <a:defRPr sz="2000">
                <a:solidFill>
                  <a:srgbClr val="183884"/>
                </a:solidFill>
                <a:latin typeface="Tahoma" pitchFamily="34" charset="0"/>
              </a:defRPr>
            </a:lvl4pPr>
            <a:lvl5pPr marL="2057400" indent="-228600" eaLnBrk="0" hangingPunct="0">
              <a:spcBef>
                <a:spcPct val="20000"/>
              </a:spcBef>
              <a:buChar char="»"/>
              <a:defRPr sz="2000">
                <a:solidFill>
                  <a:srgbClr val="183884"/>
                </a:solidFill>
                <a:latin typeface="Tahoma" pitchFamily="34" charset="0"/>
              </a:defRPr>
            </a:lvl5pPr>
            <a:lvl6pPr marL="2514600" indent="-228600" eaLnBrk="0" fontAlgn="base" hangingPunct="0">
              <a:spcBef>
                <a:spcPct val="20000"/>
              </a:spcBef>
              <a:spcAft>
                <a:spcPct val="0"/>
              </a:spcAft>
              <a:buChar char="»"/>
              <a:defRPr sz="2000">
                <a:solidFill>
                  <a:srgbClr val="183884"/>
                </a:solidFill>
                <a:latin typeface="Tahoma" pitchFamily="34" charset="0"/>
              </a:defRPr>
            </a:lvl6pPr>
            <a:lvl7pPr marL="2971800" indent="-228600" eaLnBrk="0" fontAlgn="base" hangingPunct="0">
              <a:spcBef>
                <a:spcPct val="20000"/>
              </a:spcBef>
              <a:spcAft>
                <a:spcPct val="0"/>
              </a:spcAft>
              <a:buChar char="»"/>
              <a:defRPr sz="2000">
                <a:solidFill>
                  <a:srgbClr val="183884"/>
                </a:solidFill>
                <a:latin typeface="Tahoma" pitchFamily="34" charset="0"/>
              </a:defRPr>
            </a:lvl7pPr>
            <a:lvl8pPr marL="3429000" indent="-228600" eaLnBrk="0" fontAlgn="base" hangingPunct="0">
              <a:spcBef>
                <a:spcPct val="20000"/>
              </a:spcBef>
              <a:spcAft>
                <a:spcPct val="0"/>
              </a:spcAft>
              <a:buChar char="»"/>
              <a:defRPr sz="2000">
                <a:solidFill>
                  <a:srgbClr val="183884"/>
                </a:solidFill>
                <a:latin typeface="Tahoma" pitchFamily="34" charset="0"/>
              </a:defRPr>
            </a:lvl8pPr>
            <a:lvl9pPr marL="3886200" indent="-228600" eaLnBrk="0" fontAlgn="base" hangingPunct="0">
              <a:spcBef>
                <a:spcPct val="20000"/>
              </a:spcBef>
              <a:spcAft>
                <a:spcPct val="0"/>
              </a:spcAft>
              <a:buChar char="»"/>
              <a:defRPr sz="2000">
                <a:solidFill>
                  <a:srgbClr val="183884"/>
                </a:solidFill>
                <a:latin typeface="Tahoma" pitchFamily="34" charset="0"/>
              </a:defRPr>
            </a:lvl9pPr>
          </a:lstStyle>
          <a:p>
            <a:pPr algn="ctr" eaLnBrk="1" hangingPunct="1">
              <a:spcBef>
                <a:spcPct val="0"/>
              </a:spcBef>
              <a:buFontTx/>
              <a:buNone/>
            </a:pPr>
            <a:r>
              <a:rPr lang="ru-RU" altLang="ru-RU" sz="2400" b="1" dirty="0">
                <a:solidFill>
                  <a:schemeClr val="accent1">
                    <a:lumMod val="75000"/>
                  </a:schemeClr>
                </a:solidFill>
                <a:latin typeface="Arial" charset="0"/>
              </a:rPr>
              <a:t>Примеры реализации стратегии </a:t>
            </a:r>
          </a:p>
          <a:p>
            <a:pPr algn="ctr" eaLnBrk="1" hangingPunct="1">
              <a:spcBef>
                <a:spcPct val="0"/>
              </a:spcBef>
              <a:buFontTx/>
              <a:buNone/>
            </a:pPr>
            <a:r>
              <a:rPr lang="ru-RU" altLang="ru-RU" sz="2400" b="1" dirty="0">
                <a:solidFill>
                  <a:schemeClr val="accent1">
                    <a:lumMod val="75000"/>
                  </a:schemeClr>
                </a:solidFill>
                <a:latin typeface="Arial" charset="0"/>
              </a:rPr>
              <a:t>ВОЗ в России и в мире за последние 5-7 лет</a:t>
            </a:r>
          </a:p>
        </p:txBody>
      </p:sp>
    </p:spTree>
    <p:extLst>
      <p:ext uri="{BB962C8B-B14F-4D97-AF65-F5344CB8AC3E}">
        <p14:creationId xmlns:p14="http://schemas.microsoft.com/office/powerpoint/2010/main" val="2643642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2"/>
          <p:cNvSpPr/>
          <p:nvPr/>
        </p:nvSpPr>
        <p:spPr>
          <a:xfrm>
            <a:off x="4611165" y="2163121"/>
            <a:ext cx="1504950" cy="796617"/>
          </a:xfrm>
          <a:custGeom>
            <a:avLst/>
            <a:gdLst/>
            <a:ahLst/>
            <a:cxnLst/>
            <a:rect l="l" t="t" r="r" b="b"/>
            <a:pathLst>
              <a:path w="1504950" h="798830">
                <a:moveTo>
                  <a:pt x="1432699" y="0"/>
                </a:moveTo>
                <a:lnTo>
                  <a:pt x="47922" y="147"/>
                </a:lnTo>
                <a:lnTo>
                  <a:pt x="8941" y="9057"/>
                </a:lnTo>
                <a:lnTo>
                  <a:pt x="139" y="48276"/>
                </a:lnTo>
                <a:lnTo>
                  <a:pt x="0" y="727250"/>
                </a:lnTo>
                <a:lnTo>
                  <a:pt x="147" y="750860"/>
                </a:lnTo>
                <a:lnTo>
                  <a:pt x="9059" y="789838"/>
                </a:lnTo>
                <a:lnTo>
                  <a:pt x="48278" y="798639"/>
                </a:lnTo>
                <a:lnTo>
                  <a:pt x="71996" y="798779"/>
                </a:lnTo>
                <a:lnTo>
                  <a:pt x="1456786" y="798631"/>
                </a:lnTo>
                <a:lnTo>
                  <a:pt x="1495756" y="789717"/>
                </a:lnTo>
                <a:lnTo>
                  <a:pt x="1504556" y="750492"/>
                </a:lnTo>
                <a:lnTo>
                  <a:pt x="1504695" y="71534"/>
                </a:lnTo>
                <a:lnTo>
                  <a:pt x="1504548" y="47922"/>
                </a:lnTo>
                <a:lnTo>
                  <a:pt x="1495638" y="8941"/>
                </a:lnTo>
                <a:lnTo>
                  <a:pt x="1456419" y="139"/>
                </a:lnTo>
                <a:lnTo>
                  <a:pt x="1432699" y="0"/>
                </a:lnTo>
                <a:close/>
              </a:path>
            </a:pathLst>
          </a:custGeom>
          <a:solidFill>
            <a:srgbClr val="C1D6F4"/>
          </a:solidFill>
        </p:spPr>
        <p:txBody>
          <a:bodyPr wrap="square" lIns="0" tIns="0" rIns="0" bIns="0" rtlCol="0"/>
          <a:lstStyle/>
          <a:p>
            <a:endParaRPr/>
          </a:p>
        </p:txBody>
      </p:sp>
      <p:sp>
        <p:nvSpPr>
          <p:cNvPr id="98" name="object 3"/>
          <p:cNvSpPr/>
          <p:nvPr/>
        </p:nvSpPr>
        <p:spPr>
          <a:xfrm>
            <a:off x="1467227" y="3784865"/>
            <a:ext cx="6379210" cy="391252"/>
          </a:xfrm>
          <a:custGeom>
            <a:avLst/>
            <a:gdLst/>
            <a:ahLst/>
            <a:cxnLst/>
            <a:rect l="l" t="t" r="r" b="b"/>
            <a:pathLst>
              <a:path w="6379209" h="523239">
                <a:moveTo>
                  <a:pt x="0" y="71996"/>
                </a:moveTo>
                <a:lnTo>
                  <a:pt x="1117" y="30438"/>
                </a:lnTo>
                <a:lnTo>
                  <a:pt x="30178" y="1146"/>
                </a:lnTo>
                <a:lnTo>
                  <a:pt x="71534" y="0"/>
                </a:lnTo>
                <a:lnTo>
                  <a:pt x="6306654" y="0"/>
                </a:lnTo>
                <a:lnTo>
                  <a:pt x="6330377" y="139"/>
                </a:lnTo>
                <a:lnTo>
                  <a:pt x="6369602" y="8939"/>
                </a:lnTo>
                <a:lnTo>
                  <a:pt x="6378516" y="47909"/>
                </a:lnTo>
                <a:lnTo>
                  <a:pt x="6378663" y="450951"/>
                </a:lnTo>
                <a:lnTo>
                  <a:pt x="6378524" y="474672"/>
                </a:lnTo>
                <a:lnTo>
                  <a:pt x="6369725" y="513896"/>
                </a:lnTo>
                <a:lnTo>
                  <a:pt x="6330758" y="522812"/>
                </a:lnTo>
                <a:lnTo>
                  <a:pt x="71996" y="522960"/>
                </a:lnTo>
                <a:lnTo>
                  <a:pt x="48278" y="522820"/>
                </a:lnTo>
                <a:lnTo>
                  <a:pt x="9059" y="514019"/>
                </a:lnTo>
                <a:lnTo>
                  <a:pt x="147" y="475042"/>
                </a:lnTo>
                <a:lnTo>
                  <a:pt x="0" y="71996"/>
                </a:lnTo>
                <a:close/>
              </a:path>
            </a:pathLst>
          </a:custGeom>
          <a:ln w="12700">
            <a:solidFill>
              <a:schemeClr val="tx2">
                <a:lumMod val="60000"/>
                <a:lumOff val="40000"/>
              </a:schemeClr>
            </a:solidFill>
          </a:ln>
        </p:spPr>
        <p:txBody>
          <a:bodyPr wrap="square" lIns="0" tIns="0" rIns="0" bIns="0" rtlCol="0"/>
          <a:lstStyle/>
          <a:p>
            <a:endParaRPr/>
          </a:p>
        </p:txBody>
      </p:sp>
      <p:sp>
        <p:nvSpPr>
          <p:cNvPr id="99" name="object 4"/>
          <p:cNvSpPr/>
          <p:nvPr/>
        </p:nvSpPr>
        <p:spPr>
          <a:xfrm>
            <a:off x="1456716" y="4222667"/>
            <a:ext cx="6379210" cy="340050"/>
          </a:xfrm>
          <a:custGeom>
            <a:avLst/>
            <a:gdLst/>
            <a:ahLst/>
            <a:cxnLst/>
            <a:rect l="l" t="t" r="r" b="b"/>
            <a:pathLst>
              <a:path w="6379209" h="340995">
                <a:moveTo>
                  <a:pt x="0" y="71996"/>
                </a:moveTo>
                <a:lnTo>
                  <a:pt x="1117" y="30438"/>
                </a:lnTo>
                <a:lnTo>
                  <a:pt x="30178" y="1146"/>
                </a:lnTo>
                <a:lnTo>
                  <a:pt x="71534" y="0"/>
                </a:lnTo>
                <a:lnTo>
                  <a:pt x="6306654" y="0"/>
                </a:lnTo>
                <a:lnTo>
                  <a:pt x="6330377" y="139"/>
                </a:lnTo>
                <a:lnTo>
                  <a:pt x="6369602" y="8939"/>
                </a:lnTo>
                <a:lnTo>
                  <a:pt x="6378516" y="47909"/>
                </a:lnTo>
                <a:lnTo>
                  <a:pt x="6378663" y="268389"/>
                </a:lnTo>
                <a:lnTo>
                  <a:pt x="6378524" y="292107"/>
                </a:lnTo>
                <a:lnTo>
                  <a:pt x="6369722" y="331325"/>
                </a:lnTo>
                <a:lnTo>
                  <a:pt x="6330745" y="340238"/>
                </a:lnTo>
                <a:lnTo>
                  <a:pt x="71996" y="340385"/>
                </a:lnTo>
                <a:lnTo>
                  <a:pt x="48276" y="340245"/>
                </a:lnTo>
                <a:lnTo>
                  <a:pt x="9057" y="331443"/>
                </a:lnTo>
                <a:lnTo>
                  <a:pt x="147" y="292462"/>
                </a:lnTo>
                <a:lnTo>
                  <a:pt x="0" y="71996"/>
                </a:lnTo>
                <a:close/>
              </a:path>
            </a:pathLst>
          </a:custGeom>
          <a:ln w="12700">
            <a:solidFill>
              <a:schemeClr val="tx2">
                <a:lumMod val="60000"/>
                <a:lumOff val="40000"/>
              </a:schemeClr>
            </a:solidFill>
          </a:ln>
        </p:spPr>
        <p:txBody>
          <a:bodyPr wrap="square" lIns="0" tIns="0" rIns="0" bIns="0" rtlCol="0"/>
          <a:lstStyle/>
          <a:p>
            <a:endParaRPr/>
          </a:p>
        </p:txBody>
      </p:sp>
      <p:sp>
        <p:nvSpPr>
          <p:cNvPr id="100" name="object 5"/>
          <p:cNvSpPr/>
          <p:nvPr/>
        </p:nvSpPr>
        <p:spPr>
          <a:xfrm>
            <a:off x="1485058" y="4732742"/>
            <a:ext cx="6379210" cy="340050"/>
          </a:xfrm>
          <a:custGeom>
            <a:avLst/>
            <a:gdLst/>
            <a:ahLst/>
            <a:cxnLst/>
            <a:rect l="l" t="t" r="r" b="b"/>
            <a:pathLst>
              <a:path w="6379209" h="340995">
                <a:moveTo>
                  <a:pt x="0" y="71996"/>
                </a:moveTo>
                <a:lnTo>
                  <a:pt x="1117" y="30438"/>
                </a:lnTo>
                <a:lnTo>
                  <a:pt x="30178" y="1146"/>
                </a:lnTo>
                <a:lnTo>
                  <a:pt x="71534" y="0"/>
                </a:lnTo>
                <a:lnTo>
                  <a:pt x="6306654" y="0"/>
                </a:lnTo>
                <a:lnTo>
                  <a:pt x="6330377" y="139"/>
                </a:lnTo>
                <a:lnTo>
                  <a:pt x="6369602" y="8939"/>
                </a:lnTo>
                <a:lnTo>
                  <a:pt x="6378516" y="47909"/>
                </a:lnTo>
                <a:lnTo>
                  <a:pt x="6378663" y="268389"/>
                </a:lnTo>
                <a:lnTo>
                  <a:pt x="6378524" y="292107"/>
                </a:lnTo>
                <a:lnTo>
                  <a:pt x="6369722" y="331325"/>
                </a:lnTo>
                <a:lnTo>
                  <a:pt x="6330745" y="340238"/>
                </a:lnTo>
                <a:lnTo>
                  <a:pt x="71996" y="340385"/>
                </a:lnTo>
                <a:lnTo>
                  <a:pt x="48276" y="340245"/>
                </a:lnTo>
                <a:lnTo>
                  <a:pt x="9057" y="331443"/>
                </a:lnTo>
                <a:lnTo>
                  <a:pt x="147" y="292462"/>
                </a:lnTo>
                <a:lnTo>
                  <a:pt x="0" y="71996"/>
                </a:lnTo>
                <a:close/>
              </a:path>
            </a:pathLst>
          </a:custGeom>
          <a:ln w="12700">
            <a:solidFill>
              <a:schemeClr val="tx2">
                <a:lumMod val="60000"/>
                <a:lumOff val="40000"/>
              </a:schemeClr>
            </a:solidFill>
          </a:ln>
        </p:spPr>
        <p:txBody>
          <a:bodyPr wrap="square" lIns="0" tIns="0" rIns="0" bIns="0" rtlCol="0"/>
          <a:lstStyle/>
          <a:p>
            <a:endParaRPr/>
          </a:p>
        </p:txBody>
      </p:sp>
      <p:sp>
        <p:nvSpPr>
          <p:cNvPr id="101" name="object 6"/>
          <p:cNvSpPr/>
          <p:nvPr/>
        </p:nvSpPr>
        <p:spPr>
          <a:xfrm>
            <a:off x="1467227" y="5163839"/>
            <a:ext cx="6379210" cy="340050"/>
          </a:xfrm>
          <a:custGeom>
            <a:avLst/>
            <a:gdLst/>
            <a:ahLst/>
            <a:cxnLst/>
            <a:rect l="l" t="t" r="r" b="b"/>
            <a:pathLst>
              <a:path w="6379209" h="340995">
                <a:moveTo>
                  <a:pt x="0" y="71996"/>
                </a:moveTo>
                <a:lnTo>
                  <a:pt x="1117" y="30438"/>
                </a:lnTo>
                <a:lnTo>
                  <a:pt x="30178" y="1146"/>
                </a:lnTo>
                <a:lnTo>
                  <a:pt x="71534" y="0"/>
                </a:lnTo>
                <a:lnTo>
                  <a:pt x="6306654" y="0"/>
                </a:lnTo>
                <a:lnTo>
                  <a:pt x="6330377" y="139"/>
                </a:lnTo>
                <a:lnTo>
                  <a:pt x="6369602" y="8939"/>
                </a:lnTo>
                <a:lnTo>
                  <a:pt x="6378516" y="47909"/>
                </a:lnTo>
                <a:lnTo>
                  <a:pt x="6378663" y="268389"/>
                </a:lnTo>
                <a:lnTo>
                  <a:pt x="6378524" y="292107"/>
                </a:lnTo>
                <a:lnTo>
                  <a:pt x="6369722" y="331325"/>
                </a:lnTo>
                <a:lnTo>
                  <a:pt x="6330745" y="340238"/>
                </a:lnTo>
                <a:lnTo>
                  <a:pt x="71996" y="340385"/>
                </a:lnTo>
                <a:lnTo>
                  <a:pt x="48276" y="340245"/>
                </a:lnTo>
                <a:lnTo>
                  <a:pt x="9057" y="331443"/>
                </a:lnTo>
                <a:lnTo>
                  <a:pt x="147" y="292462"/>
                </a:lnTo>
                <a:lnTo>
                  <a:pt x="0" y="71996"/>
                </a:lnTo>
                <a:close/>
              </a:path>
            </a:pathLst>
          </a:custGeom>
          <a:ln w="12700">
            <a:solidFill>
              <a:schemeClr val="tx2">
                <a:lumMod val="60000"/>
                <a:lumOff val="40000"/>
              </a:schemeClr>
            </a:solidFill>
          </a:ln>
        </p:spPr>
        <p:txBody>
          <a:bodyPr wrap="square" lIns="0" tIns="0" rIns="0" bIns="0" rtlCol="0"/>
          <a:lstStyle/>
          <a:p>
            <a:endParaRPr/>
          </a:p>
        </p:txBody>
      </p:sp>
      <p:sp>
        <p:nvSpPr>
          <p:cNvPr id="102" name="object 7"/>
          <p:cNvSpPr/>
          <p:nvPr/>
        </p:nvSpPr>
        <p:spPr>
          <a:xfrm>
            <a:off x="1297755" y="2163121"/>
            <a:ext cx="3097530" cy="796617"/>
          </a:xfrm>
          <a:custGeom>
            <a:avLst/>
            <a:gdLst/>
            <a:ahLst/>
            <a:cxnLst/>
            <a:rect l="l" t="t" r="r" b="b"/>
            <a:pathLst>
              <a:path w="3097529" h="798830">
                <a:moveTo>
                  <a:pt x="3025419" y="0"/>
                </a:moveTo>
                <a:lnTo>
                  <a:pt x="47922" y="147"/>
                </a:lnTo>
                <a:lnTo>
                  <a:pt x="8941" y="9057"/>
                </a:lnTo>
                <a:lnTo>
                  <a:pt x="139" y="48276"/>
                </a:lnTo>
                <a:lnTo>
                  <a:pt x="0" y="727250"/>
                </a:lnTo>
                <a:lnTo>
                  <a:pt x="147" y="750860"/>
                </a:lnTo>
                <a:lnTo>
                  <a:pt x="9059" y="789838"/>
                </a:lnTo>
                <a:lnTo>
                  <a:pt x="48278" y="798639"/>
                </a:lnTo>
                <a:lnTo>
                  <a:pt x="71996" y="798779"/>
                </a:lnTo>
                <a:lnTo>
                  <a:pt x="3049505" y="798631"/>
                </a:lnTo>
                <a:lnTo>
                  <a:pt x="3088476" y="789717"/>
                </a:lnTo>
                <a:lnTo>
                  <a:pt x="3097276" y="750492"/>
                </a:lnTo>
                <a:lnTo>
                  <a:pt x="3097415" y="71534"/>
                </a:lnTo>
                <a:lnTo>
                  <a:pt x="3097268" y="47922"/>
                </a:lnTo>
                <a:lnTo>
                  <a:pt x="3088358" y="8941"/>
                </a:lnTo>
                <a:lnTo>
                  <a:pt x="3049139" y="139"/>
                </a:lnTo>
                <a:lnTo>
                  <a:pt x="3025419" y="0"/>
                </a:lnTo>
                <a:close/>
              </a:path>
            </a:pathLst>
          </a:custGeom>
          <a:solidFill>
            <a:srgbClr val="B5CEF2"/>
          </a:solidFill>
        </p:spPr>
        <p:txBody>
          <a:bodyPr wrap="square" lIns="0" tIns="0" rIns="0" bIns="0" rtlCol="0"/>
          <a:lstStyle/>
          <a:p>
            <a:endParaRPr/>
          </a:p>
        </p:txBody>
      </p:sp>
      <p:sp>
        <p:nvSpPr>
          <p:cNvPr id="103" name="object 8"/>
          <p:cNvSpPr/>
          <p:nvPr/>
        </p:nvSpPr>
        <p:spPr>
          <a:xfrm>
            <a:off x="6359318" y="2163121"/>
            <a:ext cx="1504950" cy="796617"/>
          </a:xfrm>
          <a:custGeom>
            <a:avLst/>
            <a:gdLst/>
            <a:ahLst/>
            <a:cxnLst/>
            <a:rect l="l" t="t" r="r" b="b"/>
            <a:pathLst>
              <a:path w="1504950" h="798830">
                <a:moveTo>
                  <a:pt x="1432699" y="0"/>
                </a:moveTo>
                <a:lnTo>
                  <a:pt x="47922" y="147"/>
                </a:lnTo>
                <a:lnTo>
                  <a:pt x="8941" y="9057"/>
                </a:lnTo>
                <a:lnTo>
                  <a:pt x="139" y="48276"/>
                </a:lnTo>
                <a:lnTo>
                  <a:pt x="0" y="727250"/>
                </a:lnTo>
                <a:lnTo>
                  <a:pt x="147" y="750860"/>
                </a:lnTo>
                <a:lnTo>
                  <a:pt x="9059" y="789838"/>
                </a:lnTo>
                <a:lnTo>
                  <a:pt x="48278" y="798639"/>
                </a:lnTo>
                <a:lnTo>
                  <a:pt x="71996" y="798779"/>
                </a:lnTo>
                <a:lnTo>
                  <a:pt x="1456786" y="798631"/>
                </a:lnTo>
                <a:lnTo>
                  <a:pt x="1495756" y="789717"/>
                </a:lnTo>
                <a:lnTo>
                  <a:pt x="1504556" y="750492"/>
                </a:lnTo>
                <a:lnTo>
                  <a:pt x="1504695" y="71534"/>
                </a:lnTo>
                <a:lnTo>
                  <a:pt x="1504548" y="47922"/>
                </a:lnTo>
                <a:lnTo>
                  <a:pt x="1495638" y="8941"/>
                </a:lnTo>
                <a:lnTo>
                  <a:pt x="1456419" y="139"/>
                </a:lnTo>
                <a:lnTo>
                  <a:pt x="1432699" y="0"/>
                </a:lnTo>
                <a:close/>
              </a:path>
            </a:pathLst>
          </a:custGeom>
          <a:solidFill>
            <a:srgbClr val="C1D6F4"/>
          </a:solidFill>
        </p:spPr>
        <p:txBody>
          <a:bodyPr wrap="square" lIns="0" tIns="0" rIns="0" bIns="0" rtlCol="0"/>
          <a:lstStyle/>
          <a:p>
            <a:endParaRPr/>
          </a:p>
        </p:txBody>
      </p:sp>
      <p:sp>
        <p:nvSpPr>
          <p:cNvPr id="104" name="object 10"/>
          <p:cNvSpPr/>
          <p:nvPr/>
        </p:nvSpPr>
        <p:spPr>
          <a:xfrm>
            <a:off x="4589640" y="1662283"/>
            <a:ext cx="3272840" cy="415038"/>
          </a:xfrm>
          <a:prstGeom prst="rect">
            <a:avLst/>
          </a:prstGeom>
          <a:blipFill>
            <a:blip r:embed="rId3" cstate="print"/>
            <a:stretch>
              <a:fillRect/>
            </a:stretch>
          </a:blipFill>
        </p:spPr>
        <p:txBody>
          <a:bodyPr wrap="square" lIns="0" tIns="0" rIns="0" bIns="0" rtlCol="0"/>
          <a:lstStyle/>
          <a:p>
            <a:endParaRPr/>
          </a:p>
        </p:txBody>
      </p:sp>
      <p:sp>
        <p:nvSpPr>
          <p:cNvPr id="107" name="object 13"/>
          <p:cNvSpPr/>
          <p:nvPr/>
        </p:nvSpPr>
        <p:spPr>
          <a:xfrm>
            <a:off x="874039" y="458454"/>
            <a:ext cx="8270240" cy="985955"/>
          </a:xfrm>
          <a:custGeom>
            <a:avLst/>
            <a:gdLst/>
            <a:ahLst/>
            <a:cxnLst/>
            <a:rect l="l" t="t" r="r" b="b"/>
            <a:pathLst>
              <a:path w="8270240" h="988694">
                <a:moveTo>
                  <a:pt x="8269960" y="0"/>
                </a:moveTo>
                <a:lnTo>
                  <a:pt x="0" y="0"/>
                </a:lnTo>
                <a:lnTo>
                  <a:pt x="0" y="988606"/>
                </a:lnTo>
                <a:lnTo>
                  <a:pt x="8269960" y="988606"/>
                </a:lnTo>
              </a:path>
            </a:pathLst>
          </a:custGeom>
          <a:ln w="25400">
            <a:solidFill>
              <a:srgbClr val="FFFFFF"/>
            </a:solidFill>
          </a:ln>
        </p:spPr>
        <p:txBody>
          <a:bodyPr wrap="square" lIns="0" tIns="0" rIns="0" bIns="0" rtlCol="0"/>
          <a:lstStyle/>
          <a:p>
            <a:endParaRPr/>
          </a:p>
        </p:txBody>
      </p:sp>
      <p:sp>
        <p:nvSpPr>
          <p:cNvPr id="108" name="object 14"/>
          <p:cNvSpPr txBox="1">
            <a:spLocks noGrp="1"/>
          </p:cNvSpPr>
          <p:nvPr>
            <p:ph type="title"/>
          </p:nvPr>
        </p:nvSpPr>
        <p:spPr>
          <a:xfrm>
            <a:off x="165952" y="444961"/>
            <a:ext cx="8458666" cy="923330"/>
          </a:xfrm>
          <a:prstGeom prst="rect">
            <a:avLst/>
          </a:prstGeom>
        </p:spPr>
        <p:txBody>
          <a:bodyPr vert="horz" wrap="square" lIns="0" tIns="0" rIns="0" bIns="0" rtlCol="0">
            <a:spAutoFit/>
          </a:bodyPr>
          <a:lstStyle/>
          <a:p>
            <a:pPr marL="659130" algn="ctr">
              <a:lnSpc>
                <a:spcPct val="100000"/>
              </a:lnSpc>
            </a:pPr>
            <a:r>
              <a:rPr sz="2000" b="1" dirty="0" err="1" smtClean="0">
                <a:solidFill>
                  <a:schemeClr val="accent1">
                    <a:lumMod val="75000"/>
                  </a:schemeClr>
                </a:solidFill>
                <a:latin typeface="Arial" panose="020B0604020202020204" pitchFamily="34" charset="0"/>
                <a:cs typeface="Arial" panose="020B0604020202020204" pitchFamily="34" charset="0"/>
              </a:rPr>
              <a:t>Адъюванная</a:t>
            </a:r>
            <a:r>
              <a:rPr sz="2000" b="1" dirty="0" smtClean="0">
                <a:solidFill>
                  <a:schemeClr val="accent1">
                    <a:lumMod val="75000"/>
                  </a:schemeClr>
                </a:solidFill>
                <a:latin typeface="Arial" panose="020B0604020202020204" pitchFamily="34" charset="0"/>
                <a:cs typeface="Arial" panose="020B0604020202020204" pitchFamily="34" charset="0"/>
              </a:rPr>
              <a:t> </a:t>
            </a:r>
            <a:r>
              <a:rPr sz="2000" b="1" dirty="0" err="1" smtClean="0">
                <a:solidFill>
                  <a:schemeClr val="accent1">
                    <a:lumMod val="75000"/>
                  </a:schemeClr>
                </a:solidFill>
                <a:latin typeface="Arial" panose="020B0604020202020204" pitchFamily="34" charset="0"/>
                <a:cs typeface="Arial" panose="020B0604020202020204" pitchFamily="34" charset="0"/>
              </a:rPr>
              <a:t>формула</a:t>
            </a:r>
            <a:r>
              <a:rPr sz="2000" b="1" dirty="0" smtClean="0">
                <a:solidFill>
                  <a:schemeClr val="accent1">
                    <a:lumMod val="75000"/>
                  </a:schemeClr>
                </a:solidFill>
                <a:latin typeface="Arial" panose="020B0604020202020204" pitchFamily="34" charset="0"/>
                <a:cs typeface="Arial" panose="020B0604020202020204" pitchFamily="34" charset="0"/>
              </a:rPr>
              <a:t> в </a:t>
            </a:r>
            <a:r>
              <a:rPr sz="2000" b="1" dirty="0" err="1" smtClean="0">
                <a:solidFill>
                  <a:schemeClr val="accent1">
                    <a:lumMod val="75000"/>
                  </a:schemeClr>
                </a:solidFill>
                <a:latin typeface="Arial" panose="020B0604020202020204" pitchFamily="34" charset="0"/>
                <a:cs typeface="Arial" panose="020B0604020202020204" pitchFamily="34" charset="0"/>
              </a:rPr>
              <a:t>составе</a:t>
            </a:r>
            <a:r>
              <a:rPr sz="2000" b="1" dirty="0" smtClean="0">
                <a:solidFill>
                  <a:schemeClr val="accent1">
                    <a:lumMod val="75000"/>
                  </a:schemeClr>
                </a:solidFill>
                <a:latin typeface="Arial" panose="020B0604020202020204" pitchFamily="34" charset="0"/>
                <a:cs typeface="Arial" panose="020B0604020202020204" pitchFamily="34" charset="0"/>
              </a:rPr>
              <a:t> </a:t>
            </a:r>
            <a:r>
              <a:rPr sz="2000" b="1" dirty="0" err="1" smtClean="0">
                <a:solidFill>
                  <a:schemeClr val="accent1">
                    <a:lumMod val="75000"/>
                  </a:schemeClr>
                </a:solidFill>
                <a:latin typeface="Arial" panose="020B0604020202020204" pitchFamily="34" charset="0"/>
                <a:cs typeface="Arial" panose="020B0604020202020204" pitchFamily="34" charset="0"/>
              </a:rPr>
              <a:t>Гриппола</a:t>
            </a:r>
            <a:r>
              <a:rPr sz="2000" b="1" baseline="32407" dirty="0" smtClean="0">
                <a:solidFill>
                  <a:schemeClr val="accent1">
                    <a:lumMod val="75000"/>
                  </a:schemeClr>
                </a:solidFill>
                <a:latin typeface="Arial" panose="020B0604020202020204" pitchFamily="34" charset="0"/>
                <a:cs typeface="Arial" panose="020B0604020202020204" pitchFamily="34" charset="0"/>
              </a:rPr>
              <a:t>® </a:t>
            </a:r>
            <a:r>
              <a:rPr sz="2000" b="1" dirty="0" err="1" smtClean="0">
                <a:solidFill>
                  <a:schemeClr val="accent1">
                    <a:lumMod val="75000"/>
                  </a:schemeClr>
                </a:solidFill>
                <a:latin typeface="Arial" panose="020B0604020202020204" pitchFamily="34" charset="0"/>
                <a:cs typeface="Arial" panose="020B0604020202020204" pitchFamily="34" charset="0"/>
              </a:rPr>
              <a:t>плюс</a:t>
            </a:r>
            <a:r>
              <a:rPr sz="2000" b="1" dirty="0" smtClean="0">
                <a:solidFill>
                  <a:schemeClr val="accent1">
                    <a:lumMod val="75000"/>
                  </a:schemeClr>
                </a:solidFill>
                <a:latin typeface="Arial" panose="020B0604020202020204" pitchFamily="34" charset="0"/>
                <a:cs typeface="Arial" panose="020B0604020202020204" pitchFamily="34" charset="0"/>
              </a:rPr>
              <a:t> с </a:t>
            </a:r>
            <a:r>
              <a:rPr sz="2000" b="1" dirty="0" err="1" smtClean="0">
                <a:solidFill>
                  <a:schemeClr val="accent1">
                    <a:lumMod val="75000"/>
                  </a:schemeClr>
                </a:solidFill>
                <a:latin typeface="Arial" panose="020B0604020202020204" pitchFamily="34" charset="0"/>
                <a:cs typeface="Arial" panose="020B0604020202020204" pitchFamily="34" charset="0"/>
              </a:rPr>
              <a:t>Полиоксидонием</a:t>
            </a:r>
            <a:r>
              <a:rPr lang="ru-RU" sz="2000" b="1" dirty="0">
                <a:solidFill>
                  <a:schemeClr val="accent1">
                    <a:lumMod val="75000"/>
                  </a:schemeClr>
                </a:solidFill>
                <a:latin typeface="Arial" panose="020B0604020202020204" pitchFamily="34" charset="0"/>
                <a:cs typeface="Arial" panose="020B0604020202020204" pitchFamily="34" charset="0"/>
              </a:rPr>
              <a:t> </a:t>
            </a:r>
            <a:r>
              <a:rPr lang="ru-RU" sz="2000" b="1" dirty="0" smtClean="0">
                <a:solidFill>
                  <a:schemeClr val="accent1">
                    <a:lumMod val="75000"/>
                  </a:schemeClr>
                </a:solidFill>
                <a:latin typeface="Arial" panose="020B0604020202020204" pitchFamily="34" charset="0"/>
                <a:cs typeface="Arial" panose="020B0604020202020204" pitchFamily="34" charset="0"/>
              </a:rPr>
              <a:t>повышает эффективность и безопасность вакцинации</a:t>
            </a:r>
            <a:endParaRPr sz="2000" b="1" dirty="0">
              <a:solidFill>
                <a:schemeClr val="accent1">
                  <a:lumMod val="75000"/>
                </a:schemeClr>
              </a:solidFill>
              <a:latin typeface="Arial" panose="020B0604020202020204" pitchFamily="34" charset="0"/>
              <a:cs typeface="Arial" panose="020B0604020202020204" pitchFamily="34" charset="0"/>
            </a:endParaRPr>
          </a:p>
        </p:txBody>
      </p:sp>
      <p:sp>
        <p:nvSpPr>
          <p:cNvPr id="109" name="object 15"/>
          <p:cNvSpPr/>
          <p:nvPr/>
        </p:nvSpPr>
        <p:spPr>
          <a:xfrm>
            <a:off x="1" y="458452"/>
            <a:ext cx="1288415" cy="0"/>
          </a:xfrm>
          <a:custGeom>
            <a:avLst/>
            <a:gdLst/>
            <a:ahLst/>
            <a:cxnLst/>
            <a:rect l="l" t="t" r="r" b="b"/>
            <a:pathLst>
              <a:path w="1288415">
                <a:moveTo>
                  <a:pt x="1288229" y="0"/>
                </a:moveTo>
                <a:lnTo>
                  <a:pt x="0" y="0"/>
                </a:lnTo>
              </a:path>
            </a:pathLst>
          </a:custGeom>
          <a:ln w="25400">
            <a:solidFill>
              <a:srgbClr val="FFFFFF"/>
            </a:solidFill>
          </a:ln>
        </p:spPr>
        <p:txBody>
          <a:bodyPr wrap="square" lIns="0" tIns="0" rIns="0" bIns="0" rtlCol="0"/>
          <a:lstStyle/>
          <a:p>
            <a:endParaRPr/>
          </a:p>
        </p:txBody>
      </p:sp>
      <p:sp>
        <p:nvSpPr>
          <p:cNvPr id="110" name="object 16"/>
          <p:cNvSpPr/>
          <p:nvPr/>
        </p:nvSpPr>
        <p:spPr>
          <a:xfrm>
            <a:off x="1" y="1444313"/>
            <a:ext cx="1288415" cy="0"/>
          </a:xfrm>
          <a:custGeom>
            <a:avLst/>
            <a:gdLst/>
            <a:ahLst/>
            <a:cxnLst/>
            <a:rect l="l" t="t" r="r" b="b"/>
            <a:pathLst>
              <a:path w="1288415">
                <a:moveTo>
                  <a:pt x="1288229" y="0"/>
                </a:moveTo>
                <a:lnTo>
                  <a:pt x="0" y="0"/>
                </a:lnTo>
              </a:path>
            </a:pathLst>
          </a:custGeom>
          <a:ln w="25400">
            <a:solidFill>
              <a:srgbClr val="FFFFFF"/>
            </a:solidFill>
          </a:ln>
        </p:spPr>
        <p:txBody>
          <a:bodyPr wrap="square" lIns="0" tIns="0" rIns="0" bIns="0" rtlCol="0"/>
          <a:lstStyle/>
          <a:p>
            <a:endParaRPr/>
          </a:p>
        </p:txBody>
      </p:sp>
      <p:sp>
        <p:nvSpPr>
          <p:cNvPr id="111" name="object 18"/>
          <p:cNvSpPr/>
          <p:nvPr/>
        </p:nvSpPr>
        <p:spPr>
          <a:xfrm>
            <a:off x="1395979" y="3081515"/>
            <a:ext cx="6573113" cy="477767"/>
          </a:xfrm>
          <a:prstGeom prst="rect">
            <a:avLst/>
          </a:prstGeom>
          <a:blipFill>
            <a:blip r:embed="rId4" cstate="print"/>
            <a:stretch>
              <a:fillRect/>
            </a:stretch>
          </a:blipFill>
        </p:spPr>
        <p:txBody>
          <a:bodyPr wrap="square" lIns="0" tIns="0" rIns="0" bIns="0" rtlCol="0"/>
          <a:lstStyle/>
          <a:p>
            <a:endParaRPr/>
          </a:p>
        </p:txBody>
      </p:sp>
      <p:sp>
        <p:nvSpPr>
          <p:cNvPr id="112" name="object 20"/>
          <p:cNvSpPr/>
          <p:nvPr/>
        </p:nvSpPr>
        <p:spPr>
          <a:xfrm>
            <a:off x="1297749" y="1662283"/>
            <a:ext cx="3084728" cy="415038"/>
          </a:xfrm>
          <a:prstGeom prst="rect">
            <a:avLst/>
          </a:prstGeom>
          <a:blipFill>
            <a:blip r:embed="rId5" cstate="print"/>
            <a:stretch>
              <a:fillRect/>
            </a:stretch>
          </a:blipFill>
        </p:spPr>
        <p:txBody>
          <a:bodyPr wrap="square" lIns="0" tIns="0" rIns="0" bIns="0" rtlCol="0"/>
          <a:lstStyle/>
          <a:p>
            <a:endParaRPr/>
          </a:p>
        </p:txBody>
      </p:sp>
      <p:sp>
        <p:nvSpPr>
          <p:cNvPr id="113" name="object 21"/>
          <p:cNvSpPr/>
          <p:nvPr/>
        </p:nvSpPr>
        <p:spPr>
          <a:xfrm>
            <a:off x="1297758" y="1662285"/>
            <a:ext cx="3084830" cy="415405"/>
          </a:xfrm>
          <a:custGeom>
            <a:avLst/>
            <a:gdLst/>
            <a:ahLst/>
            <a:cxnLst/>
            <a:rect l="l" t="t" r="r" b="b"/>
            <a:pathLst>
              <a:path w="3084829" h="416560">
                <a:moveTo>
                  <a:pt x="3084715" y="71996"/>
                </a:moveTo>
                <a:lnTo>
                  <a:pt x="3083597" y="30438"/>
                </a:lnTo>
                <a:lnTo>
                  <a:pt x="3054537" y="1146"/>
                </a:lnTo>
                <a:lnTo>
                  <a:pt x="3013181" y="0"/>
                </a:lnTo>
                <a:lnTo>
                  <a:pt x="71996" y="0"/>
                </a:lnTo>
                <a:lnTo>
                  <a:pt x="48276" y="139"/>
                </a:lnTo>
                <a:lnTo>
                  <a:pt x="9057" y="8941"/>
                </a:lnTo>
                <a:lnTo>
                  <a:pt x="147" y="47922"/>
                </a:lnTo>
                <a:lnTo>
                  <a:pt x="0" y="344195"/>
                </a:lnTo>
                <a:lnTo>
                  <a:pt x="139" y="367915"/>
                </a:lnTo>
                <a:lnTo>
                  <a:pt x="8941" y="407134"/>
                </a:lnTo>
                <a:lnTo>
                  <a:pt x="47922" y="416044"/>
                </a:lnTo>
                <a:lnTo>
                  <a:pt x="3012719" y="416191"/>
                </a:lnTo>
                <a:lnTo>
                  <a:pt x="3036439" y="416051"/>
                </a:lnTo>
                <a:lnTo>
                  <a:pt x="3075658" y="407249"/>
                </a:lnTo>
                <a:lnTo>
                  <a:pt x="3084568" y="368269"/>
                </a:lnTo>
                <a:lnTo>
                  <a:pt x="3084715" y="71996"/>
                </a:lnTo>
                <a:close/>
              </a:path>
            </a:pathLst>
          </a:custGeom>
          <a:ln w="12700">
            <a:solidFill>
              <a:srgbClr val="FFFFFF"/>
            </a:solidFill>
          </a:ln>
        </p:spPr>
        <p:txBody>
          <a:bodyPr wrap="square" lIns="0" tIns="0" rIns="0" bIns="0" rtlCol="0"/>
          <a:lstStyle/>
          <a:p>
            <a:endParaRPr/>
          </a:p>
        </p:txBody>
      </p:sp>
      <p:sp>
        <p:nvSpPr>
          <p:cNvPr id="115" name="object 23"/>
          <p:cNvSpPr txBox="1"/>
          <p:nvPr/>
        </p:nvSpPr>
        <p:spPr>
          <a:xfrm>
            <a:off x="1881259" y="3791571"/>
            <a:ext cx="5378776" cy="1542293"/>
          </a:xfrm>
          <a:prstGeom prst="rect">
            <a:avLst/>
          </a:prstGeom>
        </p:spPr>
        <p:txBody>
          <a:bodyPr vert="horz" wrap="square" lIns="0" tIns="0" rIns="0" bIns="0" rtlCol="0">
            <a:spAutoFit/>
          </a:bodyPr>
          <a:lstStyle/>
          <a:p>
            <a:pPr marL="12700" marR="5080">
              <a:lnSpc>
                <a:spcPct val="100000"/>
              </a:lnSpc>
            </a:pPr>
            <a:r>
              <a:rPr sz="1100" dirty="0">
                <a:latin typeface="Arial" panose="020B0604020202020204" pitchFamily="34" charset="0"/>
                <a:cs typeface="Arial" panose="020B0604020202020204" pitchFamily="34" charset="0"/>
              </a:rPr>
              <a:t>Позволя</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сниз</a:t>
            </a:r>
            <a:r>
              <a:rPr sz="1100" spc="-5" dirty="0">
                <a:latin typeface="Arial" panose="020B0604020202020204" pitchFamily="34" charset="0"/>
                <a:cs typeface="Arial" panose="020B0604020202020204" pitchFamily="34" charset="0"/>
              </a:rPr>
              <a:t>и</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ь </a:t>
            </a:r>
            <a:r>
              <a:rPr sz="1100" spc="-10" dirty="0">
                <a:latin typeface="Arial" panose="020B0604020202020204" pitchFamily="34" charset="0"/>
                <a:cs typeface="Arial" panose="020B0604020202020204" pitchFamily="34" charset="0"/>
              </a:rPr>
              <a:t>к</a:t>
            </a:r>
            <a:r>
              <a:rPr sz="1100" dirty="0">
                <a:latin typeface="Arial" panose="020B0604020202020204" pitchFamily="34" charset="0"/>
                <a:cs typeface="Arial" panose="020B0604020202020204" pitchFamily="34" charset="0"/>
              </a:rPr>
              <a:t>ол</a:t>
            </a:r>
            <a:r>
              <a:rPr sz="1100" spc="-15" dirty="0">
                <a:latin typeface="Arial" panose="020B0604020202020204" pitchFamily="34" charset="0"/>
                <a:cs typeface="Arial" panose="020B0604020202020204" pitchFamily="34" charset="0"/>
              </a:rPr>
              <a:t>и</a:t>
            </a:r>
            <a:r>
              <a:rPr sz="1100" dirty="0">
                <a:latin typeface="Arial" panose="020B0604020202020204" pitchFamily="34" charset="0"/>
                <a:cs typeface="Arial" panose="020B0604020202020204" pitchFamily="34" charset="0"/>
              </a:rPr>
              <a:t>че</a:t>
            </a:r>
            <a:r>
              <a:rPr sz="1100" spc="15" dirty="0">
                <a:latin typeface="Arial" panose="020B0604020202020204" pitchFamily="34" charset="0"/>
                <a:cs typeface="Arial" panose="020B0604020202020204" pitchFamily="34" charset="0"/>
              </a:rPr>
              <a:t>с</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во а</a:t>
            </a:r>
            <a:r>
              <a:rPr sz="1100" spc="-5" dirty="0">
                <a:latin typeface="Arial" panose="020B0604020202020204" pitchFamily="34" charset="0"/>
                <a:cs typeface="Arial" panose="020B0604020202020204" pitchFamily="34" charset="0"/>
              </a:rPr>
              <a:t>н</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и</a:t>
            </a:r>
            <a:r>
              <a:rPr sz="1100" spc="-25" dirty="0">
                <a:latin typeface="Arial" panose="020B0604020202020204" pitchFamily="34" charset="0"/>
                <a:cs typeface="Arial" panose="020B0604020202020204" pitchFamily="34" charset="0"/>
              </a:rPr>
              <a:t>г</a:t>
            </a:r>
            <a:r>
              <a:rPr sz="1100" dirty="0">
                <a:latin typeface="Arial" panose="020B0604020202020204" pitchFamily="34" charset="0"/>
                <a:cs typeface="Arial" panose="020B0604020202020204" pitchFamily="34" charset="0"/>
              </a:rPr>
              <a:t>енов, обесп</a:t>
            </a:r>
            <a:r>
              <a:rPr sz="1100" spc="-10"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чив</a:t>
            </a:r>
            <a:r>
              <a:rPr sz="1100" spc="5" dirty="0">
                <a:latin typeface="Arial" panose="020B0604020202020204" pitchFamily="34" charset="0"/>
                <a:cs typeface="Arial" panose="020B0604020202020204" pitchFamily="34" charset="0"/>
              </a:rPr>
              <a:t>а</a:t>
            </a:r>
            <a:r>
              <a:rPr sz="1100" dirty="0">
                <a:latin typeface="Arial" panose="020B0604020202020204" pitchFamily="34" charset="0"/>
                <a:cs typeface="Arial" panose="020B0604020202020204" pitchFamily="34" charset="0"/>
              </a:rPr>
              <a:t>я выра</a:t>
            </a:r>
            <a:r>
              <a:rPr sz="1100" spc="-10" dirty="0">
                <a:latin typeface="Arial" panose="020B0604020202020204" pitchFamily="34" charset="0"/>
                <a:cs typeface="Arial" panose="020B0604020202020204" pitchFamily="34" charset="0"/>
              </a:rPr>
              <a:t>ж</a:t>
            </a:r>
            <a:r>
              <a:rPr sz="1100" dirty="0">
                <a:latin typeface="Arial" panose="020B0604020202020204" pitchFamily="34" charset="0"/>
                <a:cs typeface="Arial" panose="020B0604020202020204" pitchFamily="34" charset="0"/>
              </a:rPr>
              <a:t>енный и </a:t>
            </a:r>
            <a:r>
              <a:rPr sz="1100" spc="5" dirty="0">
                <a:latin typeface="Arial" panose="020B0604020202020204" pitchFamily="34" charset="0"/>
                <a:cs typeface="Arial" panose="020B0604020202020204" pitchFamily="34" charset="0"/>
              </a:rPr>
              <a:t>д</a:t>
            </a:r>
            <a:r>
              <a:rPr sz="1100" dirty="0">
                <a:latin typeface="Arial" panose="020B0604020202020204" pitchFamily="34" charset="0"/>
                <a:cs typeface="Arial" panose="020B0604020202020204" pitchFamily="34" charset="0"/>
              </a:rPr>
              <a:t>л</a:t>
            </a:r>
            <a:r>
              <a:rPr sz="1100" spc="-5" dirty="0">
                <a:latin typeface="Arial" panose="020B0604020202020204" pitchFamily="34" charset="0"/>
                <a:cs typeface="Arial" panose="020B0604020202020204" pitchFamily="34" charset="0"/>
              </a:rPr>
              <a:t>и</a:t>
            </a:r>
            <a:r>
              <a:rPr sz="1100" spc="-25" dirty="0">
                <a:latin typeface="Arial" panose="020B0604020202020204" pitchFamily="34" charset="0"/>
                <a:cs typeface="Arial" panose="020B0604020202020204" pitchFamily="34" charset="0"/>
              </a:rPr>
              <a:t>т</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льный им</a:t>
            </a:r>
            <a:r>
              <a:rPr sz="1100" spc="-10" dirty="0">
                <a:latin typeface="Arial" panose="020B0604020202020204" pitchFamily="34" charset="0"/>
                <a:cs typeface="Arial" panose="020B0604020202020204" pitchFamily="34" charset="0"/>
              </a:rPr>
              <a:t>м</a:t>
            </a:r>
            <a:r>
              <a:rPr sz="1100" dirty="0">
                <a:latin typeface="Arial" panose="020B0604020202020204" pitchFamily="34" charset="0"/>
                <a:cs typeface="Arial" panose="020B0604020202020204" pitchFamily="34" charset="0"/>
              </a:rPr>
              <a:t>унный </a:t>
            </a:r>
            <a:r>
              <a:rPr sz="1100" spc="-10" dirty="0">
                <a:latin typeface="Arial" panose="020B0604020202020204" pitchFamily="34" charset="0"/>
                <a:cs typeface="Arial" panose="020B0604020202020204" pitchFamily="34" charset="0"/>
              </a:rPr>
              <a:t>от</a:t>
            </a:r>
            <a:r>
              <a:rPr sz="1100" dirty="0">
                <a:latin typeface="Arial" panose="020B0604020202020204" pitchFamily="34" charset="0"/>
                <a:cs typeface="Arial" panose="020B0604020202020204" pitchFamily="34" charset="0"/>
              </a:rPr>
              <a:t>в</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на вакцинацию</a:t>
            </a:r>
          </a:p>
          <a:p>
            <a:pPr>
              <a:lnSpc>
                <a:spcPct val="100000"/>
              </a:lnSpc>
              <a:spcBef>
                <a:spcPts val="47"/>
              </a:spcBef>
            </a:pPr>
            <a:endParaRPr sz="1550" dirty="0">
              <a:latin typeface="Arial" panose="020B0604020202020204" pitchFamily="34" charset="0"/>
              <a:cs typeface="Arial" panose="020B0604020202020204" pitchFamily="34" charset="0"/>
            </a:endParaRPr>
          </a:p>
          <a:p>
            <a:pPr marL="12700">
              <a:lnSpc>
                <a:spcPct val="100000"/>
              </a:lnSpc>
            </a:pPr>
            <a:r>
              <a:rPr sz="1100" spc="-30" dirty="0">
                <a:latin typeface="Arial" panose="020B0604020202020204" pitchFamily="34" charset="0"/>
                <a:cs typeface="Arial" panose="020B0604020202020204" pitchFamily="34" charset="0"/>
              </a:rPr>
              <a:t>У</a:t>
            </a:r>
            <a:r>
              <a:rPr sz="1100" dirty="0">
                <a:latin typeface="Arial" panose="020B0604020202020204" pitchFamily="34" charset="0"/>
                <a:cs typeface="Arial" panose="020B0604020202020204" pitchFamily="34" charset="0"/>
              </a:rPr>
              <a:t>в</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л</a:t>
            </a:r>
            <a:r>
              <a:rPr sz="1100" spc="-15" dirty="0">
                <a:latin typeface="Arial" panose="020B0604020202020204" pitchFamily="34" charset="0"/>
                <a:cs typeface="Arial" panose="020B0604020202020204" pitchFamily="34" charset="0"/>
              </a:rPr>
              <a:t>и</a:t>
            </a:r>
            <a:r>
              <a:rPr sz="1100" dirty="0">
                <a:latin typeface="Arial" panose="020B0604020202020204" pitchFamily="34" charset="0"/>
                <a:cs typeface="Arial" panose="020B0604020202020204" pitchFamily="34" charset="0"/>
              </a:rPr>
              <a:t>чива</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с</a:t>
            </a:r>
            <a:r>
              <a:rPr sz="1100" spc="-10" dirty="0">
                <a:latin typeface="Arial" panose="020B0604020202020204" pitchFamily="34" charset="0"/>
                <a:cs typeface="Arial" panose="020B0604020202020204" pitchFamily="34" charset="0"/>
              </a:rPr>
              <a:t>к</a:t>
            </a:r>
            <a:r>
              <a:rPr sz="1100" dirty="0">
                <a:latin typeface="Arial" panose="020B0604020202020204" pitchFamily="34" charset="0"/>
                <a:cs typeface="Arial" panose="020B0604020202020204" pitchFamily="34" charset="0"/>
              </a:rPr>
              <a:t>оро</a:t>
            </a:r>
            <a:r>
              <a:rPr sz="1100" spc="15" dirty="0">
                <a:latin typeface="Arial" panose="020B0604020202020204" pitchFamily="34" charset="0"/>
                <a:cs typeface="Arial" panose="020B0604020202020204" pitchFamily="34" charset="0"/>
              </a:rPr>
              <a:t>с</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ь разв</a:t>
            </a:r>
            <a:r>
              <a:rPr sz="1100" spc="-5" dirty="0">
                <a:latin typeface="Arial" panose="020B0604020202020204" pitchFamily="34" charset="0"/>
                <a:cs typeface="Arial" panose="020B0604020202020204" pitchFamily="34" charset="0"/>
              </a:rPr>
              <a:t>и</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ия им</a:t>
            </a:r>
            <a:r>
              <a:rPr sz="1100" spc="-10" dirty="0">
                <a:latin typeface="Arial" panose="020B0604020202020204" pitchFamily="34" charset="0"/>
                <a:cs typeface="Arial" panose="020B0604020202020204" pitchFamily="34" charset="0"/>
              </a:rPr>
              <a:t>м</a:t>
            </a:r>
            <a:r>
              <a:rPr sz="1100" dirty="0">
                <a:latin typeface="Arial" panose="020B0604020202020204" pitchFamily="34" charset="0"/>
                <a:cs typeface="Arial" panose="020B0604020202020204" pitchFamily="34" charset="0"/>
              </a:rPr>
              <a:t>унно</a:t>
            </a:r>
            <a:r>
              <a:rPr sz="1100" spc="-25" dirty="0">
                <a:latin typeface="Arial" panose="020B0604020202020204" pitchFamily="34" charset="0"/>
                <a:cs typeface="Arial" panose="020B0604020202020204" pitchFamily="34" charset="0"/>
              </a:rPr>
              <a:t>г</a:t>
            </a:r>
            <a:r>
              <a:rPr sz="1100" dirty="0">
                <a:latin typeface="Arial" panose="020B0604020202020204" pitchFamily="34" charset="0"/>
                <a:cs typeface="Arial" panose="020B0604020202020204" pitchFamily="34" charset="0"/>
              </a:rPr>
              <a:t>о </a:t>
            </a:r>
            <a:r>
              <a:rPr sz="1100" spc="-10" dirty="0">
                <a:latin typeface="Arial" panose="020B0604020202020204" pitchFamily="34" charset="0"/>
                <a:cs typeface="Arial" panose="020B0604020202020204" pitchFamily="34" charset="0"/>
              </a:rPr>
              <a:t>от</a:t>
            </a:r>
            <a:r>
              <a:rPr sz="1100" dirty="0">
                <a:latin typeface="Arial" panose="020B0604020202020204" pitchFamily="34" charset="0"/>
                <a:cs typeface="Arial" panose="020B0604020202020204" pitchFamily="34" charset="0"/>
              </a:rPr>
              <a:t>в</a:t>
            </a:r>
            <a:r>
              <a:rPr sz="1100" spc="-5" dirty="0">
                <a:latin typeface="Arial" panose="020B0604020202020204" pitchFamily="34" charset="0"/>
                <a:cs typeface="Arial" panose="020B0604020202020204" pitchFamily="34" charset="0"/>
              </a:rPr>
              <a:t>е</a:t>
            </a:r>
            <a:r>
              <a:rPr sz="1100" spc="-2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а</a:t>
            </a:r>
          </a:p>
          <a:p>
            <a:pPr>
              <a:lnSpc>
                <a:spcPct val="100000"/>
              </a:lnSpc>
              <a:spcBef>
                <a:spcPts val="48"/>
              </a:spcBef>
            </a:pPr>
            <a:endParaRPr sz="1500" dirty="0">
              <a:latin typeface="Arial" panose="020B0604020202020204" pitchFamily="34" charset="0"/>
              <a:cs typeface="Arial" panose="020B0604020202020204" pitchFamily="34" charset="0"/>
            </a:endParaRPr>
          </a:p>
          <a:p>
            <a:pPr marL="12700">
              <a:lnSpc>
                <a:spcPct val="100000"/>
              </a:lnSpc>
            </a:pPr>
            <a:r>
              <a:rPr sz="1100" spc="-60" dirty="0">
                <a:latin typeface="Arial" panose="020B0604020202020204" pitchFamily="34" charset="0"/>
                <a:cs typeface="Arial" panose="020B0604020202020204" pitchFamily="34" charset="0"/>
              </a:rPr>
              <a:t>У</a:t>
            </a:r>
            <a:r>
              <a:rPr sz="1100" dirty="0">
                <a:latin typeface="Arial" panose="020B0604020202020204" pitchFamily="34" charset="0"/>
                <a:cs typeface="Arial" panose="020B0604020202020204" pitchFamily="34" charset="0"/>
              </a:rPr>
              <a:t>силива</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им</a:t>
            </a:r>
            <a:r>
              <a:rPr sz="1100" spc="-10" dirty="0">
                <a:latin typeface="Arial" panose="020B0604020202020204" pitchFamily="34" charset="0"/>
                <a:cs typeface="Arial" panose="020B0604020202020204" pitchFamily="34" charset="0"/>
              </a:rPr>
              <a:t>м</a:t>
            </a:r>
            <a:r>
              <a:rPr sz="1100" dirty="0">
                <a:latin typeface="Arial" panose="020B0604020202020204" pitchFamily="34" charset="0"/>
                <a:cs typeface="Arial" panose="020B0604020202020204" pitchFamily="34" charset="0"/>
              </a:rPr>
              <a:t>унный </a:t>
            </a:r>
            <a:r>
              <a:rPr sz="1100" spc="-10" dirty="0">
                <a:latin typeface="Arial" panose="020B0604020202020204" pitchFamily="34" charset="0"/>
                <a:cs typeface="Arial" panose="020B0604020202020204" pitchFamily="34" charset="0"/>
              </a:rPr>
              <a:t>от</a:t>
            </a:r>
            <a:r>
              <a:rPr sz="1100" dirty="0">
                <a:latin typeface="Arial" panose="020B0604020202020204" pitchFamily="34" charset="0"/>
                <a:cs typeface="Arial" panose="020B0604020202020204" pitchFamily="34" charset="0"/>
              </a:rPr>
              <a:t>в</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у им</a:t>
            </a:r>
            <a:r>
              <a:rPr sz="1100" spc="-10" dirty="0">
                <a:latin typeface="Arial" panose="020B0604020202020204" pitchFamily="34" charset="0"/>
                <a:cs typeface="Arial" panose="020B0604020202020204" pitchFamily="34" charset="0"/>
              </a:rPr>
              <a:t>м</a:t>
            </a:r>
            <a:r>
              <a:rPr sz="1100" dirty="0">
                <a:latin typeface="Arial" panose="020B0604020202020204" pitchFamily="34" charset="0"/>
                <a:cs typeface="Arial" panose="020B0604020202020204" pitchFamily="34" charset="0"/>
              </a:rPr>
              <a:t>уноло</a:t>
            </a:r>
            <a:r>
              <a:rPr sz="1100" spc="-10" dirty="0">
                <a:latin typeface="Arial" panose="020B0604020202020204" pitchFamily="34" charset="0"/>
                <a:cs typeface="Arial" panose="020B0604020202020204" pitchFamily="34" charset="0"/>
              </a:rPr>
              <a:t>г</a:t>
            </a:r>
            <a:r>
              <a:rPr sz="1100" spc="-15" dirty="0">
                <a:latin typeface="Arial" panose="020B0604020202020204" pitchFamily="34" charset="0"/>
                <a:cs typeface="Arial" panose="020B0604020202020204" pitchFamily="34" charset="0"/>
              </a:rPr>
              <a:t>и</a:t>
            </a:r>
            <a:r>
              <a:rPr sz="1100" dirty="0">
                <a:latin typeface="Arial" panose="020B0604020202020204" pitchFamily="34" charset="0"/>
                <a:cs typeface="Arial" panose="020B0604020202020204" pitchFamily="34" charset="0"/>
              </a:rPr>
              <a:t>чески незр</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лых лиц</a:t>
            </a:r>
          </a:p>
          <a:p>
            <a:pPr>
              <a:lnSpc>
                <a:spcPct val="100000"/>
              </a:lnSpc>
              <a:spcBef>
                <a:spcPts val="48"/>
              </a:spcBef>
            </a:pPr>
            <a:endParaRPr sz="1500" dirty="0">
              <a:latin typeface="Arial" panose="020B0604020202020204" pitchFamily="34" charset="0"/>
              <a:cs typeface="Arial" panose="020B0604020202020204" pitchFamily="34" charset="0"/>
            </a:endParaRPr>
          </a:p>
          <a:p>
            <a:pPr marL="12700">
              <a:lnSpc>
                <a:spcPct val="100000"/>
              </a:lnSpc>
            </a:pPr>
            <a:r>
              <a:rPr sz="1100" spc="-40" dirty="0">
                <a:latin typeface="Arial" panose="020B0604020202020204" pitchFamily="34" charset="0"/>
                <a:cs typeface="Arial" panose="020B0604020202020204" pitchFamily="34" charset="0"/>
              </a:rPr>
              <a:t>У</a:t>
            </a:r>
            <a:r>
              <a:rPr sz="1100" dirty="0">
                <a:latin typeface="Arial" panose="020B0604020202020204" pitchFamily="34" charset="0"/>
                <a:cs typeface="Arial" panose="020B0604020202020204" pitchFamily="34" charset="0"/>
              </a:rPr>
              <a:t>меньша</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б</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л</a:t>
            </a:r>
            <a:r>
              <a:rPr sz="1100" spc="-10" dirty="0">
                <a:latin typeface="Arial" panose="020B0604020202020204" pitchFamily="34" charset="0"/>
                <a:cs typeface="Arial" panose="020B0604020202020204" pitchFamily="34" charset="0"/>
              </a:rPr>
              <a:t>к</a:t>
            </a:r>
            <a:r>
              <a:rPr sz="1100" dirty="0">
                <a:latin typeface="Arial" panose="020B0604020202020204" pitchFamily="34" charset="0"/>
                <a:cs typeface="Arial" panose="020B0604020202020204" pitchFamily="34" charset="0"/>
              </a:rPr>
              <a:t>о</a:t>
            </a:r>
            <a:r>
              <a:rPr sz="1100" spc="-15" dirty="0">
                <a:latin typeface="Arial" panose="020B0604020202020204" pitchFamily="34" charset="0"/>
                <a:cs typeface="Arial" panose="020B0604020202020204" pitchFamily="34" charset="0"/>
              </a:rPr>
              <a:t>в</a:t>
            </a:r>
            <a:r>
              <a:rPr sz="1100" dirty="0">
                <a:latin typeface="Arial" panose="020B0604020202020204" pitchFamily="34" charset="0"/>
                <a:cs typeface="Arial" panose="020B0604020202020204" pitchFamily="34" charset="0"/>
              </a:rPr>
              <a:t>ую на</a:t>
            </a:r>
            <a:r>
              <a:rPr sz="1100" spc="-10" dirty="0">
                <a:latin typeface="Arial" panose="020B0604020202020204" pitchFamily="34" charset="0"/>
                <a:cs typeface="Arial" panose="020B0604020202020204" pitchFamily="34" charset="0"/>
              </a:rPr>
              <a:t>г</a:t>
            </a:r>
            <a:r>
              <a:rPr sz="1100" spc="-15" dirty="0">
                <a:latin typeface="Arial" panose="020B0604020202020204" pitchFamily="34" charset="0"/>
                <a:cs typeface="Arial" panose="020B0604020202020204" pitchFamily="34" charset="0"/>
              </a:rPr>
              <a:t>р</a:t>
            </a:r>
            <a:r>
              <a:rPr sz="1100" spc="5" dirty="0">
                <a:latin typeface="Arial" panose="020B0604020202020204" pitchFamily="34" charset="0"/>
                <a:cs typeface="Arial" panose="020B0604020202020204" pitchFamily="34" charset="0"/>
              </a:rPr>
              <a:t>у</a:t>
            </a:r>
            <a:r>
              <a:rPr sz="1100" dirty="0">
                <a:latin typeface="Arial" panose="020B0604020202020204" pitchFamily="34" charset="0"/>
                <a:cs typeface="Arial" panose="020B0604020202020204" pitchFamily="34" charset="0"/>
              </a:rPr>
              <a:t>з</a:t>
            </a:r>
            <a:r>
              <a:rPr sz="1100" spc="5" dirty="0">
                <a:latin typeface="Arial" panose="020B0604020202020204" pitchFamily="34" charset="0"/>
                <a:cs typeface="Arial" panose="020B0604020202020204" pitchFamily="34" charset="0"/>
              </a:rPr>
              <a:t>к</a:t>
            </a:r>
            <a:r>
              <a:rPr sz="1100" dirty="0">
                <a:latin typeface="Arial" panose="020B0604020202020204" pitchFamily="34" charset="0"/>
                <a:cs typeface="Arial" panose="020B0604020202020204" pitchFamily="34" charset="0"/>
              </a:rPr>
              <a:t>у на ор</a:t>
            </a:r>
            <a:r>
              <a:rPr sz="1100" spc="-20" dirty="0">
                <a:latin typeface="Arial" panose="020B0604020202020204" pitchFamily="34" charset="0"/>
                <a:cs typeface="Arial" panose="020B0604020202020204" pitchFamily="34" charset="0"/>
              </a:rPr>
              <a:t>г</a:t>
            </a:r>
            <a:r>
              <a:rPr sz="1100" dirty="0">
                <a:latin typeface="Arial" panose="020B0604020202020204" pitchFamily="34" charset="0"/>
                <a:cs typeface="Arial" panose="020B0604020202020204" pitchFamily="34" charset="0"/>
              </a:rPr>
              <a:t>анизм и повыша</a:t>
            </a:r>
            <a:r>
              <a:rPr sz="1100" spc="-5" dirty="0">
                <a:latin typeface="Arial" panose="020B0604020202020204" pitchFamily="34" charset="0"/>
                <a:cs typeface="Arial" panose="020B0604020202020204" pitchFamily="34" charset="0"/>
              </a:rPr>
              <a:t>е</a:t>
            </a:r>
            <a:r>
              <a:rPr sz="1100" dirty="0">
                <a:latin typeface="Arial" panose="020B0604020202020204" pitchFamily="34" charset="0"/>
                <a:cs typeface="Arial" panose="020B0604020202020204" pitchFamily="34" charset="0"/>
              </a:rPr>
              <a:t>т безопасно</a:t>
            </a:r>
            <a:r>
              <a:rPr sz="1100" spc="15" dirty="0">
                <a:latin typeface="Arial" panose="020B0604020202020204" pitchFamily="34" charset="0"/>
                <a:cs typeface="Arial" panose="020B0604020202020204" pitchFamily="34" charset="0"/>
              </a:rPr>
              <a:t>с</a:t>
            </a:r>
            <a:r>
              <a:rPr sz="1100" spc="-10" dirty="0">
                <a:latin typeface="Arial" panose="020B0604020202020204" pitchFamily="34" charset="0"/>
                <a:cs typeface="Arial" panose="020B0604020202020204" pitchFamily="34" charset="0"/>
              </a:rPr>
              <a:t>т</a:t>
            </a:r>
            <a:r>
              <a:rPr sz="1100" dirty="0">
                <a:latin typeface="Arial" panose="020B0604020202020204" pitchFamily="34" charset="0"/>
                <a:cs typeface="Arial" panose="020B0604020202020204" pitchFamily="34" charset="0"/>
              </a:rPr>
              <a:t>ь вакцины</a:t>
            </a:r>
          </a:p>
        </p:txBody>
      </p:sp>
      <p:sp>
        <p:nvSpPr>
          <p:cNvPr id="117" name="object 25"/>
          <p:cNvSpPr txBox="1"/>
          <p:nvPr/>
        </p:nvSpPr>
        <p:spPr>
          <a:xfrm>
            <a:off x="1028848" y="3212976"/>
            <a:ext cx="7164633" cy="214847"/>
          </a:xfrm>
          <a:prstGeom prst="rect">
            <a:avLst/>
          </a:prstGeom>
          <a:ln w="12700">
            <a:noFill/>
          </a:ln>
        </p:spPr>
        <p:txBody>
          <a:bodyPr vert="horz" wrap="square" lIns="0" tIns="0" rIns="0" bIns="0" rtlCol="0">
            <a:spAutoFit/>
          </a:bodyPr>
          <a:lstStyle/>
          <a:p>
            <a:pPr marL="858519">
              <a:lnSpc>
                <a:spcPct val="100000"/>
              </a:lnSpc>
            </a:pPr>
            <a:r>
              <a:rPr sz="1400" b="1" dirty="0">
                <a:solidFill>
                  <a:srgbClr val="FFFFFF"/>
                </a:solidFill>
                <a:latin typeface="Arial" panose="020B0604020202020204" pitchFamily="34" charset="0"/>
                <a:cs typeface="Arial" panose="020B0604020202020204" pitchFamily="34" charset="0"/>
              </a:rPr>
              <a:t>Полиоксидоний в вакцине работает в нескольких направлениях:</a:t>
            </a:r>
            <a:r>
              <a:rPr sz="1200" b="1" baseline="31250" dirty="0">
                <a:solidFill>
                  <a:srgbClr val="FFFFFF"/>
                </a:solidFill>
                <a:latin typeface="Arial" panose="020B0604020202020204" pitchFamily="34" charset="0"/>
                <a:cs typeface="Arial" panose="020B0604020202020204" pitchFamily="34" charset="0"/>
              </a:rPr>
              <a:t>1</a:t>
            </a:r>
            <a:endParaRPr sz="1200" baseline="31250" dirty="0">
              <a:latin typeface="Arial" panose="020B0604020202020204" pitchFamily="34" charset="0"/>
              <a:cs typeface="Arial" panose="020B0604020202020204" pitchFamily="34" charset="0"/>
            </a:endParaRPr>
          </a:p>
        </p:txBody>
      </p:sp>
      <p:sp>
        <p:nvSpPr>
          <p:cNvPr id="118" name="object 26"/>
          <p:cNvSpPr txBox="1"/>
          <p:nvPr/>
        </p:nvSpPr>
        <p:spPr>
          <a:xfrm>
            <a:off x="4385048" y="2298441"/>
            <a:ext cx="1787152" cy="524329"/>
          </a:xfrm>
          <a:prstGeom prst="rect">
            <a:avLst/>
          </a:prstGeom>
        </p:spPr>
        <p:txBody>
          <a:bodyPr vert="horz" wrap="square" lIns="0" tIns="0" rIns="0" bIns="0" rtlCol="0">
            <a:spAutoFit/>
          </a:bodyPr>
          <a:lstStyle/>
          <a:p>
            <a:pPr marL="12700" marR="5080" indent="84455" algn="ctr">
              <a:lnSpc>
                <a:spcPts val="1380"/>
              </a:lnSpc>
            </a:pPr>
            <a:r>
              <a:rPr sz="1200" spc="-114" dirty="0" err="1">
                <a:latin typeface="Arial" panose="020B0604020202020204" pitchFamily="34" charset="0"/>
                <a:cs typeface="Arial" panose="020B0604020202020204" pitchFamily="34" charset="0"/>
              </a:rPr>
              <a:t>Г</a:t>
            </a:r>
            <a:r>
              <a:rPr sz="1200" dirty="0" err="1">
                <a:latin typeface="Arial" panose="020B0604020202020204" pitchFamily="34" charset="0"/>
                <a:cs typeface="Arial" panose="020B0604020202020204" pitchFamily="34" charset="0"/>
              </a:rPr>
              <a:t>ема</a:t>
            </a:r>
            <a:r>
              <a:rPr sz="1200" spc="-10" dirty="0" err="1">
                <a:latin typeface="Arial" panose="020B0604020202020204" pitchFamily="34" charset="0"/>
                <a:cs typeface="Arial" panose="020B0604020202020204" pitchFamily="34" charset="0"/>
              </a:rPr>
              <a:t>г</a:t>
            </a:r>
            <a:r>
              <a:rPr sz="1200" spc="-20" dirty="0" err="1">
                <a:latin typeface="Arial" panose="020B0604020202020204" pitchFamily="34" charset="0"/>
                <a:cs typeface="Arial" panose="020B0604020202020204" pitchFamily="34" charset="0"/>
              </a:rPr>
              <a:t>г</a:t>
            </a:r>
            <a:r>
              <a:rPr sz="1200" dirty="0" err="1">
                <a:latin typeface="Arial" panose="020B0604020202020204" pitchFamily="34" charset="0"/>
                <a:cs typeface="Arial" panose="020B0604020202020204" pitchFamily="34" charset="0"/>
              </a:rPr>
              <a:t>л</a:t>
            </a:r>
            <a:r>
              <a:rPr sz="1200" spc="-10" dirty="0" err="1">
                <a:latin typeface="Arial" panose="020B0604020202020204" pitchFamily="34" charset="0"/>
                <a:cs typeface="Arial" panose="020B0604020202020204" pitchFamily="34" charset="0"/>
              </a:rPr>
              <a:t>ют</a:t>
            </a:r>
            <a:r>
              <a:rPr sz="1200" dirty="0" err="1">
                <a:latin typeface="Arial" panose="020B0604020202020204" pitchFamily="34" charset="0"/>
                <a:cs typeface="Arial" panose="020B0604020202020204" pitchFamily="34" charset="0"/>
              </a:rPr>
              <a:t>инин</a:t>
            </a:r>
            <a:r>
              <a:rPr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marL="12700" marR="5080" indent="84455" algn="ctr">
              <a:lnSpc>
                <a:spcPts val="1380"/>
              </a:lnSpc>
            </a:pPr>
            <a:r>
              <a:rPr sz="1200" dirty="0" smtClean="0">
                <a:latin typeface="Arial" panose="020B0604020202020204" pitchFamily="34" charset="0"/>
                <a:cs typeface="Arial" panose="020B0604020202020204" pitchFamily="34" charset="0"/>
              </a:rPr>
              <a:t>и </a:t>
            </a:r>
            <a:r>
              <a:rPr sz="1200" dirty="0">
                <a:latin typeface="Arial" panose="020B0604020202020204" pitchFamily="34" charset="0"/>
                <a:cs typeface="Arial" panose="020B0604020202020204" pitchFamily="34" charset="0"/>
              </a:rPr>
              <a:t>нейраминидаза</a:t>
            </a:r>
          </a:p>
          <a:p>
            <a:pPr marL="115570" algn="ctr">
              <a:lnSpc>
                <a:spcPts val="1345"/>
              </a:lnSpc>
            </a:pPr>
            <a:r>
              <a:rPr sz="1200" dirty="0">
                <a:latin typeface="Arial" panose="020B0604020202020204" pitchFamily="34" charset="0"/>
                <a:cs typeface="Arial" panose="020B0604020202020204" pitchFamily="34" charset="0"/>
              </a:rPr>
              <a:t>ви</a:t>
            </a:r>
            <a:r>
              <a:rPr sz="1200" spc="-15" dirty="0">
                <a:latin typeface="Arial" panose="020B0604020202020204" pitchFamily="34" charset="0"/>
                <a:cs typeface="Arial" panose="020B0604020202020204" pitchFamily="34" charset="0"/>
              </a:rPr>
              <a:t>ру</a:t>
            </a:r>
            <a:r>
              <a:rPr sz="1200" dirty="0">
                <a:latin typeface="Arial" panose="020B0604020202020204" pitchFamily="34" charset="0"/>
                <a:cs typeface="Arial" panose="020B0604020202020204" pitchFamily="34" charset="0"/>
              </a:rPr>
              <a:t>са </a:t>
            </a:r>
            <a:r>
              <a:rPr sz="1200" spc="-10" dirty="0">
                <a:latin typeface="Arial" panose="020B0604020202020204" pitchFamily="34" charset="0"/>
                <a:cs typeface="Arial" panose="020B0604020202020204" pitchFamily="34" charset="0"/>
              </a:rPr>
              <a:t>г</a:t>
            </a:r>
            <a:r>
              <a:rPr sz="1200" dirty="0">
                <a:latin typeface="Arial" panose="020B0604020202020204" pitchFamily="34" charset="0"/>
                <a:cs typeface="Arial" panose="020B0604020202020204" pitchFamily="34" charset="0"/>
              </a:rPr>
              <a:t>риппа</a:t>
            </a:r>
          </a:p>
        </p:txBody>
      </p:sp>
      <p:sp>
        <p:nvSpPr>
          <p:cNvPr id="119" name="object 27"/>
          <p:cNvSpPr txBox="1"/>
          <p:nvPr/>
        </p:nvSpPr>
        <p:spPr>
          <a:xfrm>
            <a:off x="6398972" y="2280490"/>
            <a:ext cx="1449628" cy="585650"/>
          </a:xfrm>
          <a:prstGeom prst="rect">
            <a:avLst/>
          </a:prstGeom>
        </p:spPr>
        <p:txBody>
          <a:bodyPr vert="horz" wrap="square" lIns="0" tIns="0" rIns="0" bIns="0" rtlCol="0">
            <a:spAutoFit/>
          </a:bodyPr>
          <a:lstStyle/>
          <a:p>
            <a:pPr marL="12700" marR="5080" indent="-32384" algn="ctr">
              <a:lnSpc>
                <a:spcPct val="105700"/>
              </a:lnSpc>
            </a:pPr>
            <a:r>
              <a:rPr sz="1200" dirty="0">
                <a:latin typeface="Arial" panose="020B0604020202020204" pitchFamily="34" charset="0"/>
                <a:cs typeface="Arial" panose="020B0604020202020204" pitchFamily="34" charset="0"/>
              </a:rPr>
              <a:t>В</a:t>
            </a:r>
            <a:r>
              <a:rPr sz="1200" spc="15" dirty="0">
                <a:latin typeface="Arial" panose="020B0604020202020204" pitchFamily="34" charset="0"/>
                <a:cs typeface="Arial" panose="020B0604020202020204" pitchFamily="34" charset="0"/>
              </a:rPr>
              <a:t>с</a:t>
            </a:r>
            <a:r>
              <a:rPr sz="1200" spc="-10" dirty="0">
                <a:latin typeface="Arial" panose="020B0604020202020204" pitchFamily="34" charset="0"/>
                <a:cs typeface="Arial" panose="020B0604020202020204" pitchFamily="34" charset="0"/>
              </a:rPr>
              <a:t>т</a:t>
            </a:r>
            <a:r>
              <a:rPr sz="1200" dirty="0">
                <a:latin typeface="Arial" panose="020B0604020202020204" pitchFamily="34" charset="0"/>
                <a:cs typeface="Arial" panose="020B0604020202020204" pitchFamily="34" charset="0"/>
              </a:rPr>
              <a:t>роенный а</a:t>
            </a:r>
            <a:r>
              <a:rPr sz="1200" spc="-10" dirty="0">
                <a:latin typeface="Arial" panose="020B0604020202020204" pitchFamily="34" charset="0"/>
                <a:cs typeface="Arial" panose="020B0604020202020204" pitchFamily="34" charset="0"/>
              </a:rPr>
              <a:t>д</a:t>
            </a:r>
            <a:r>
              <a:rPr sz="1200" dirty="0">
                <a:latin typeface="Arial" panose="020B0604020202020204" pitchFamily="34" charset="0"/>
                <a:cs typeface="Arial" panose="020B0604020202020204" pitchFamily="34" charset="0"/>
              </a:rPr>
              <a:t>ъюва</a:t>
            </a:r>
            <a:r>
              <a:rPr sz="1200" spc="-5" dirty="0">
                <a:latin typeface="Arial" panose="020B0604020202020204" pitchFamily="34" charset="0"/>
                <a:cs typeface="Arial" panose="020B0604020202020204" pitchFamily="34" charset="0"/>
              </a:rPr>
              <a:t>н</a:t>
            </a:r>
            <a:r>
              <a:rPr sz="1200" dirty="0">
                <a:latin typeface="Arial" panose="020B0604020202020204" pitchFamily="34" charset="0"/>
                <a:cs typeface="Arial" panose="020B0604020202020204" pitchFamily="34" charset="0"/>
              </a:rPr>
              <a:t>т П</a:t>
            </a:r>
            <a:r>
              <a:rPr sz="1200" spc="-5" dirty="0">
                <a:latin typeface="Arial" panose="020B0604020202020204" pitchFamily="34" charset="0"/>
                <a:cs typeface="Arial" panose="020B0604020202020204" pitchFamily="34" charset="0"/>
              </a:rPr>
              <a:t>О</a:t>
            </a:r>
            <a:r>
              <a:rPr sz="1200" dirty="0">
                <a:latin typeface="Arial" panose="020B0604020202020204" pitchFamily="34" charset="0"/>
                <a:cs typeface="Arial" panose="020B0604020202020204" pitchFamily="34" charset="0"/>
              </a:rPr>
              <a:t>ЛИО</a:t>
            </a:r>
            <a:r>
              <a:rPr sz="1200" spc="-25" dirty="0">
                <a:latin typeface="Arial" panose="020B0604020202020204" pitchFamily="34" charset="0"/>
                <a:cs typeface="Arial" panose="020B0604020202020204" pitchFamily="34" charset="0"/>
              </a:rPr>
              <a:t>К</a:t>
            </a:r>
            <a:r>
              <a:rPr sz="1200" dirty="0">
                <a:latin typeface="Arial" panose="020B0604020202020204" pitchFamily="34" charset="0"/>
                <a:cs typeface="Arial" panose="020B0604020202020204" pitchFamily="34" charset="0"/>
              </a:rPr>
              <a:t>СИ</a:t>
            </a:r>
            <a:r>
              <a:rPr sz="1200" spc="-15" dirty="0">
                <a:latin typeface="Arial" panose="020B0604020202020204" pitchFamily="34" charset="0"/>
                <a:cs typeface="Arial" panose="020B0604020202020204" pitchFamily="34" charset="0"/>
              </a:rPr>
              <a:t>Д</a:t>
            </a:r>
            <a:r>
              <a:rPr sz="1200" dirty="0">
                <a:latin typeface="Arial" panose="020B0604020202020204" pitchFamily="34" charset="0"/>
                <a:cs typeface="Arial" panose="020B0604020202020204" pitchFamily="34" charset="0"/>
              </a:rPr>
              <a:t>ОНИЙ</a:t>
            </a:r>
          </a:p>
        </p:txBody>
      </p:sp>
      <p:sp>
        <p:nvSpPr>
          <p:cNvPr id="120" name="object 29"/>
          <p:cNvSpPr txBox="1"/>
          <p:nvPr/>
        </p:nvSpPr>
        <p:spPr>
          <a:xfrm>
            <a:off x="6131529" y="2411298"/>
            <a:ext cx="207645" cy="369332"/>
          </a:xfrm>
          <a:prstGeom prst="rect">
            <a:avLst/>
          </a:prstGeom>
        </p:spPr>
        <p:txBody>
          <a:bodyPr vert="horz" wrap="square" lIns="0" tIns="0" rIns="0" bIns="0" rtlCol="0">
            <a:spAutoFit/>
          </a:bodyPr>
          <a:lstStyle/>
          <a:p>
            <a:pPr marL="12700">
              <a:lnSpc>
                <a:spcPct val="100000"/>
              </a:lnSpc>
            </a:pPr>
            <a:r>
              <a:rPr sz="2400" b="1" dirty="0">
                <a:solidFill>
                  <a:srgbClr val="005399"/>
                </a:solidFill>
                <a:latin typeface="Myriad Pro Cond"/>
                <a:cs typeface="Myriad Pro Cond"/>
              </a:rPr>
              <a:t>+</a:t>
            </a:r>
            <a:endParaRPr sz="2400">
              <a:latin typeface="Myriad Pro Cond"/>
              <a:cs typeface="Myriad Pro Cond"/>
            </a:endParaRPr>
          </a:p>
        </p:txBody>
      </p:sp>
      <p:sp>
        <p:nvSpPr>
          <p:cNvPr id="121" name="object 30"/>
          <p:cNvSpPr txBox="1"/>
          <p:nvPr/>
        </p:nvSpPr>
        <p:spPr>
          <a:xfrm>
            <a:off x="848641" y="6127575"/>
            <a:ext cx="6245225" cy="322270"/>
          </a:xfrm>
          <a:prstGeom prst="rect">
            <a:avLst/>
          </a:prstGeom>
        </p:spPr>
        <p:txBody>
          <a:bodyPr vert="horz" wrap="square" lIns="0" tIns="0" rIns="0" bIns="0" rtlCol="0">
            <a:spAutoFit/>
          </a:bodyPr>
          <a:lstStyle/>
          <a:p>
            <a:pPr marL="12700">
              <a:lnSpc>
                <a:spcPct val="100000"/>
              </a:lnSpc>
            </a:pPr>
            <a:r>
              <a:rPr sz="700" dirty="0">
                <a:solidFill>
                  <a:srgbClr val="808285"/>
                </a:solidFill>
                <a:latin typeface="Myriad Pro"/>
                <a:cs typeface="Myriad Pro"/>
              </a:rPr>
              <a:t>И</a:t>
            </a:r>
            <a:r>
              <a:rPr sz="700" spc="10" dirty="0">
                <a:solidFill>
                  <a:srgbClr val="808285"/>
                </a:solidFill>
                <a:latin typeface="Myriad Pro"/>
                <a:cs typeface="Myriad Pro"/>
              </a:rPr>
              <a:t>с</a:t>
            </a:r>
            <a:r>
              <a:rPr sz="700" spc="-15" dirty="0">
                <a:solidFill>
                  <a:srgbClr val="808285"/>
                </a:solidFill>
                <a:latin typeface="Myriad Pro"/>
                <a:cs typeface="Myriad Pro"/>
              </a:rPr>
              <a:t>т</a:t>
            </a:r>
            <a:r>
              <a:rPr sz="700" spc="-10" dirty="0">
                <a:solidFill>
                  <a:srgbClr val="808285"/>
                </a:solidFill>
                <a:latin typeface="Myriad Pro"/>
                <a:cs typeface="Myriad Pro"/>
              </a:rPr>
              <a:t>о</a:t>
            </a:r>
            <a:r>
              <a:rPr sz="700" dirty="0">
                <a:solidFill>
                  <a:srgbClr val="808285"/>
                </a:solidFill>
                <a:latin typeface="Myriad Pro"/>
                <a:cs typeface="Myriad Pro"/>
              </a:rPr>
              <a:t>чник:</a:t>
            </a:r>
            <a:endParaRPr sz="700" dirty="0">
              <a:latin typeface="Myriad Pro"/>
              <a:cs typeface="Myriad Pro"/>
            </a:endParaRPr>
          </a:p>
          <a:p>
            <a:pPr marL="12700">
              <a:lnSpc>
                <a:spcPct val="100000"/>
              </a:lnSpc>
            </a:pPr>
            <a:r>
              <a:rPr sz="700" dirty="0">
                <a:solidFill>
                  <a:srgbClr val="808285"/>
                </a:solidFill>
                <a:latin typeface="Myriad Pro"/>
                <a:cs typeface="Myriad Pro"/>
              </a:rPr>
              <a:t>Вой</a:t>
            </a:r>
            <a:r>
              <a:rPr sz="700" spc="-5" dirty="0">
                <a:solidFill>
                  <a:srgbClr val="808285"/>
                </a:solidFill>
                <a:latin typeface="Myriad Pro"/>
                <a:cs typeface="Myriad Pro"/>
              </a:rPr>
              <a:t>це</a:t>
            </a:r>
            <a:r>
              <a:rPr sz="700" spc="-10" dirty="0">
                <a:solidFill>
                  <a:srgbClr val="808285"/>
                </a:solidFill>
                <a:latin typeface="Myriad Pro"/>
                <a:cs typeface="Myriad Pro"/>
              </a:rPr>
              <a:t>х</a:t>
            </a:r>
            <a:r>
              <a:rPr sz="700" dirty="0">
                <a:solidFill>
                  <a:srgbClr val="808285"/>
                </a:solidFill>
                <a:latin typeface="Myriad Pro"/>
                <a:cs typeface="Myriad Pro"/>
              </a:rPr>
              <a:t>овс</a:t>
            </a:r>
            <a:r>
              <a:rPr sz="700" spc="5" dirty="0">
                <a:solidFill>
                  <a:srgbClr val="808285"/>
                </a:solidFill>
                <a:latin typeface="Myriad Pro"/>
                <a:cs typeface="Myriad Pro"/>
              </a:rPr>
              <a:t>ка</a:t>
            </a:r>
            <a:r>
              <a:rPr sz="700" dirty="0">
                <a:solidFill>
                  <a:srgbClr val="808285"/>
                </a:solidFill>
                <a:latin typeface="Myriad Pro"/>
                <a:cs typeface="Myriad Pro"/>
              </a:rPr>
              <a:t>я Е.М. и др. </a:t>
            </a:r>
            <a:r>
              <a:rPr sz="700" spc="-20" dirty="0">
                <a:solidFill>
                  <a:srgbClr val="808285"/>
                </a:solidFill>
                <a:latin typeface="Myriad Pro"/>
                <a:cs typeface="Myriad Pro"/>
              </a:rPr>
              <a:t>Р</a:t>
            </a:r>
            <a:r>
              <a:rPr sz="700" dirty="0">
                <a:solidFill>
                  <a:srgbClr val="808285"/>
                </a:solidFill>
                <a:latin typeface="Myriad Pro"/>
                <a:cs typeface="Myriad Pro"/>
              </a:rPr>
              <a:t>е</a:t>
            </a:r>
            <a:r>
              <a:rPr sz="700" spc="-10" dirty="0">
                <a:solidFill>
                  <a:srgbClr val="808285"/>
                </a:solidFill>
                <a:latin typeface="Myriad Pro"/>
                <a:cs typeface="Myriad Pro"/>
              </a:rPr>
              <a:t>з</a:t>
            </a:r>
            <a:r>
              <a:rPr sz="700" spc="-5" dirty="0">
                <a:solidFill>
                  <a:srgbClr val="808285"/>
                </a:solidFill>
                <a:latin typeface="Myriad Pro"/>
                <a:cs typeface="Myriad Pro"/>
              </a:rPr>
              <a:t>у</a:t>
            </a:r>
            <a:r>
              <a:rPr sz="700" dirty="0">
                <a:solidFill>
                  <a:srgbClr val="808285"/>
                </a:solidFill>
                <a:latin typeface="Myriad Pro"/>
                <a:cs typeface="Myriad Pro"/>
              </a:rPr>
              <a:t>л</a:t>
            </a:r>
            <a:r>
              <a:rPr sz="700" spc="-40" dirty="0">
                <a:solidFill>
                  <a:srgbClr val="808285"/>
                </a:solidFill>
                <a:latin typeface="Myriad Pro"/>
                <a:cs typeface="Myriad Pro"/>
              </a:rPr>
              <a:t>ь</a:t>
            </a:r>
            <a:r>
              <a:rPr sz="700" spc="-10" dirty="0">
                <a:solidFill>
                  <a:srgbClr val="808285"/>
                </a:solidFill>
                <a:latin typeface="Myriad Pro"/>
                <a:cs typeface="Myriad Pro"/>
              </a:rPr>
              <a:t>т</a:t>
            </a:r>
            <a:r>
              <a:rPr sz="700" spc="-5" dirty="0">
                <a:solidFill>
                  <a:srgbClr val="808285"/>
                </a:solidFill>
                <a:latin typeface="Myriad Pro"/>
                <a:cs typeface="Myriad Pro"/>
              </a:rPr>
              <a:t>ат</a:t>
            </a:r>
            <a:r>
              <a:rPr sz="700" dirty="0">
                <a:solidFill>
                  <a:srgbClr val="808285"/>
                </a:solidFill>
                <a:latin typeface="Myriad Pro"/>
                <a:cs typeface="Myriad Pro"/>
              </a:rPr>
              <a:t>ы анализа им</a:t>
            </a:r>
            <a:r>
              <a:rPr sz="700" spc="-5" dirty="0">
                <a:solidFill>
                  <a:srgbClr val="808285"/>
                </a:solidFill>
                <a:latin typeface="Myriad Pro"/>
                <a:cs typeface="Myriad Pro"/>
              </a:rPr>
              <a:t>м</a:t>
            </a:r>
            <a:r>
              <a:rPr sz="700" dirty="0">
                <a:solidFill>
                  <a:srgbClr val="808285"/>
                </a:solidFill>
                <a:latin typeface="Myriad Pro"/>
                <a:cs typeface="Myriad Pro"/>
              </a:rPr>
              <a:t>уно</a:t>
            </a:r>
            <a:r>
              <a:rPr sz="700" spc="-15" dirty="0">
                <a:solidFill>
                  <a:srgbClr val="808285"/>
                </a:solidFill>
                <a:latin typeface="Myriad Pro"/>
                <a:cs typeface="Myriad Pro"/>
              </a:rPr>
              <a:t>г</a:t>
            </a:r>
            <a:r>
              <a:rPr sz="700" dirty="0">
                <a:solidFill>
                  <a:srgbClr val="808285"/>
                </a:solidFill>
                <a:latin typeface="Myriad Pro"/>
                <a:cs typeface="Myriad Pro"/>
              </a:rPr>
              <a:t>енно</a:t>
            </a:r>
            <a:r>
              <a:rPr sz="700" spc="10" dirty="0">
                <a:solidFill>
                  <a:srgbClr val="808285"/>
                </a:solidFill>
                <a:latin typeface="Myriad Pro"/>
                <a:cs typeface="Myriad Pro"/>
              </a:rPr>
              <a:t>с</a:t>
            </a:r>
            <a:r>
              <a:rPr sz="700" spc="-5" dirty="0">
                <a:solidFill>
                  <a:srgbClr val="808285"/>
                </a:solidFill>
                <a:latin typeface="Myriad Pro"/>
                <a:cs typeface="Myriad Pro"/>
              </a:rPr>
              <a:t>т</a:t>
            </a:r>
            <a:r>
              <a:rPr sz="700" dirty="0">
                <a:solidFill>
                  <a:srgbClr val="808285"/>
                </a:solidFill>
                <a:latin typeface="Myriad Pro"/>
                <a:cs typeface="Myriad Pro"/>
              </a:rPr>
              <a:t>и новой </a:t>
            </a:r>
            <a:r>
              <a:rPr sz="700" spc="-5" dirty="0">
                <a:solidFill>
                  <a:srgbClr val="808285"/>
                </a:solidFill>
                <a:latin typeface="Myriad Pro"/>
                <a:cs typeface="Myriad Pro"/>
              </a:rPr>
              <a:t>г</a:t>
            </a:r>
            <a:r>
              <a:rPr sz="700" dirty="0">
                <a:solidFill>
                  <a:srgbClr val="808285"/>
                </a:solidFill>
                <a:latin typeface="Myriad Pro"/>
                <a:cs typeface="Myriad Pro"/>
              </a:rPr>
              <a:t>риппозной вакцины </a:t>
            </a:r>
            <a:r>
              <a:rPr sz="700" spc="-50" dirty="0">
                <a:solidFill>
                  <a:srgbClr val="808285"/>
                </a:solidFill>
                <a:latin typeface="Myriad Pro"/>
                <a:cs typeface="Myriad Pro"/>
              </a:rPr>
              <a:t>Г</a:t>
            </a:r>
            <a:r>
              <a:rPr sz="700" dirty="0">
                <a:solidFill>
                  <a:srgbClr val="808285"/>
                </a:solidFill>
                <a:latin typeface="Myriad Pro"/>
                <a:cs typeface="Myriad Pro"/>
              </a:rPr>
              <a:t>риппол плюс// Эпи</a:t>
            </a:r>
            <a:r>
              <a:rPr sz="700" spc="-5" dirty="0">
                <a:solidFill>
                  <a:srgbClr val="808285"/>
                </a:solidFill>
                <a:latin typeface="Myriad Pro"/>
                <a:cs typeface="Myriad Pro"/>
              </a:rPr>
              <a:t>д</a:t>
            </a:r>
            <a:r>
              <a:rPr sz="700" dirty="0">
                <a:solidFill>
                  <a:srgbClr val="808285"/>
                </a:solidFill>
                <a:latin typeface="Myriad Pro"/>
                <a:cs typeface="Myriad Pro"/>
              </a:rPr>
              <a:t>емиоло</a:t>
            </a:r>
            <a:r>
              <a:rPr sz="700" spc="-5" dirty="0">
                <a:solidFill>
                  <a:srgbClr val="808285"/>
                </a:solidFill>
                <a:latin typeface="Myriad Pro"/>
                <a:cs typeface="Myriad Pro"/>
              </a:rPr>
              <a:t>г</a:t>
            </a:r>
            <a:r>
              <a:rPr sz="700" dirty="0">
                <a:solidFill>
                  <a:srgbClr val="808285"/>
                </a:solidFill>
                <a:latin typeface="Myriad Pro"/>
                <a:cs typeface="Myriad Pro"/>
              </a:rPr>
              <a:t>ия </a:t>
            </a:r>
            <a:r>
              <a:rPr lang="en-US" sz="700" dirty="0" smtClean="0">
                <a:solidFill>
                  <a:srgbClr val="808285"/>
                </a:solidFill>
                <a:latin typeface="Myriad Pro"/>
                <a:cs typeface="Myriad Pro"/>
              </a:rPr>
              <a:t/>
            </a:r>
            <a:br>
              <a:rPr lang="en-US" sz="700" dirty="0" smtClean="0">
                <a:solidFill>
                  <a:srgbClr val="808285"/>
                </a:solidFill>
                <a:latin typeface="Myriad Pro"/>
                <a:cs typeface="Myriad Pro"/>
              </a:rPr>
            </a:br>
            <a:r>
              <a:rPr sz="700" dirty="0" smtClean="0">
                <a:solidFill>
                  <a:srgbClr val="808285"/>
                </a:solidFill>
                <a:latin typeface="Myriad Pro"/>
                <a:cs typeface="Myriad Pro"/>
              </a:rPr>
              <a:t>и </a:t>
            </a:r>
            <a:r>
              <a:rPr sz="700" dirty="0">
                <a:solidFill>
                  <a:srgbClr val="808285"/>
                </a:solidFill>
                <a:latin typeface="Myriad Pro"/>
                <a:cs typeface="Myriad Pro"/>
              </a:rPr>
              <a:t>Вакцинопрофила</a:t>
            </a:r>
            <a:r>
              <a:rPr sz="700" spc="10" dirty="0">
                <a:solidFill>
                  <a:srgbClr val="808285"/>
                </a:solidFill>
                <a:latin typeface="Myriad Pro"/>
                <a:cs typeface="Myriad Pro"/>
              </a:rPr>
              <a:t>к</a:t>
            </a:r>
            <a:r>
              <a:rPr sz="700" spc="-5" dirty="0">
                <a:solidFill>
                  <a:srgbClr val="808285"/>
                </a:solidFill>
                <a:latin typeface="Myriad Pro"/>
                <a:cs typeface="Myriad Pro"/>
              </a:rPr>
              <a:t>т</a:t>
            </a:r>
            <a:r>
              <a:rPr sz="700" dirty="0">
                <a:solidFill>
                  <a:srgbClr val="808285"/>
                </a:solidFill>
                <a:latin typeface="Myriad Pro"/>
                <a:cs typeface="Myriad Pro"/>
              </a:rPr>
              <a:t>и</a:t>
            </a:r>
            <a:r>
              <a:rPr sz="700" spc="5" dirty="0">
                <a:solidFill>
                  <a:srgbClr val="808285"/>
                </a:solidFill>
                <a:latin typeface="Myriad Pro"/>
                <a:cs typeface="Myriad Pro"/>
              </a:rPr>
              <a:t>к</a:t>
            </a:r>
            <a:r>
              <a:rPr sz="700" dirty="0">
                <a:solidFill>
                  <a:srgbClr val="808285"/>
                </a:solidFill>
                <a:latin typeface="Myriad Pro"/>
                <a:cs typeface="Myriad Pro"/>
              </a:rPr>
              <a:t>а, №1 (44)/2009</a:t>
            </a:r>
            <a:endParaRPr sz="700" dirty="0">
              <a:latin typeface="Myriad Pro"/>
              <a:cs typeface="Myriad Pro"/>
            </a:endParaRPr>
          </a:p>
        </p:txBody>
      </p:sp>
      <p:graphicFrame>
        <p:nvGraphicFramePr>
          <p:cNvPr id="122" name="object 28"/>
          <p:cNvGraphicFramePr>
            <a:graphicFrameLocks noGrp="1"/>
          </p:cNvGraphicFramePr>
          <p:nvPr>
            <p:extLst>
              <p:ext uri="{D42A27DB-BD31-4B8C-83A1-F6EECF244321}">
                <p14:modId xmlns:p14="http://schemas.microsoft.com/office/powerpoint/2010/main" val="1648289885"/>
              </p:ext>
            </p:extLst>
          </p:nvPr>
        </p:nvGraphicFramePr>
        <p:xfrm>
          <a:off x="1297231" y="2187556"/>
          <a:ext cx="3085247" cy="774767"/>
        </p:xfrm>
        <a:graphic>
          <a:graphicData uri="http://schemas.openxmlformats.org/drawingml/2006/table">
            <a:tbl>
              <a:tblPr firstRow="1" bandRow="1">
                <a:tableStyleId>{2D5ABB26-0587-4C30-8999-92F81FD0307C}</a:tableStyleId>
              </a:tblPr>
              <a:tblGrid>
                <a:gridCol w="715301"/>
                <a:gridCol w="2369946"/>
              </a:tblGrid>
              <a:tr h="379914">
                <a:tc>
                  <a:txBody>
                    <a:bodyPr/>
                    <a:lstStyle/>
                    <a:p>
                      <a:pPr algn="ctr">
                        <a:lnSpc>
                          <a:spcPct val="100000"/>
                        </a:lnSpc>
                      </a:pPr>
                      <a:r>
                        <a:rPr sz="1200" spc="-100" dirty="0">
                          <a:solidFill>
                            <a:schemeClr val="tx1"/>
                          </a:solidFill>
                          <a:latin typeface="Myriad Pro"/>
                          <a:cs typeface="Myriad Pro"/>
                        </a:rPr>
                        <a:t>ГА</a:t>
                      </a:r>
                      <a:endParaRPr sz="1200" dirty="0">
                        <a:solidFill>
                          <a:schemeClr val="tx1"/>
                        </a:solidFill>
                        <a:latin typeface="Myriad Pro"/>
                        <a:cs typeface="Myriad Pro"/>
                      </a:endParaRPr>
                    </a:p>
                  </a:txBody>
                  <a:tcPr marL="0" marR="0" marT="0" marB="0" anchor="ctr">
                    <a:lnR w="12700">
                      <a:solidFill>
                        <a:srgbClr val="FFFFFF"/>
                      </a:solidFill>
                      <a:prstDash val="solid"/>
                    </a:lnR>
                    <a:lnB w="12700">
                      <a:solidFill>
                        <a:srgbClr val="FFFFFF"/>
                      </a:solidFill>
                      <a:prstDash val="solid"/>
                    </a:lnB>
                    <a:solidFill>
                      <a:srgbClr val="B5CEF2"/>
                    </a:solidFill>
                  </a:tcPr>
                </a:tc>
                <a:tc>
                  <a:txBody>
                    <a:bodyPr/>
                    <a:lstStyle/>
                    <a:p>
                      <a:pPr algn="ctr">
                        <a:lnSpc>
                          <a:spcPct val="100000"/>
                        </a:lnSpc>
                      </a:pPr>
                      <a:r>
                        <a:rPr sz="1200" dirty="0">
                          <a:solidFill>
                            <a:schemeClr val="tx1"/>
                          </a:solidFill>
                          <a:latin typeface="Myriad Pro"/>
                          <a:cs typeface="Myriad Pro"/>
                        </a:rPr>
                        <a:t>(5+5+5) мкг</a:t>
                      </a:r>
                    </a:p>
                  </a:txBody>
                  <a:tcPr marL="0" marR="0" marT="0" marB="0" anchor="ctr">
                    <a:lnL w="12700">
                      <a:solidFill>
                        <a:srgbClr val="FFFFFF"/>
                      </a:solidFill>
                      <a:prstDash val="solid"/>
                    </a:lnL>
                    <a:lnB w="12700">
                      <a:solidFill>
                        <a:srgbClr val="FFFFFF"/>
                      </a:solidFill>
                      <a:prstDash val="solid"/>
                    </a:lnB>
                    <a:solidFill>
                      <a:srgbClr val="B5CEF2"/>
                    </a:solidFill>
                  </a:tcPr>
                </a:tc>
              </a:tr>
              <a:tr h="394853">
                <a:tc>
                  <a:txBody>
                    <a:bodyPr/>
                    <a:lstStyle/>
                    <a:p>
                      <a:pPr marL="6350" algn="ctr">
                        <a:lnSpc>
                          <a:spcPct val="100000"/>
                        </a:lnSpc>
                      </a:pPr>
                      <a:r>
                        <a:rPr sz="1200" dirty="0">
                          <a:solidFill>
                            <a:schemeClr val="tx1"/>
                          </a:solidFill>
                          <a:latin typeface="Myriad Pro"/>
                          <a:cs typeface="Myriad Pro"/>
                        </a:rPr>
                        <a:t>PO</a:t>
                      </a:r>
                      <a:endParaRPr sz="1200">
                        <a:solidFill>
                          <a:schemeClr val="tx1"/>
                        </a:solidFill>
                        <a:latin typeface="Myriad Pro"/>
                        <a:cs typeface="Myriad Pro"/>
                      </a:endParaRPr>
                    </a:p>
                  </a:txBody>
                  <a:tcPr marL="0" marR="0" marT="0" marB="0" anchor="ctr">
                    <a:lnR w="12700">
                      <a:solidFill>
                        <a:srgbClr val="FFFFFF"/>
                      </a:solidFill>
                      <a:prstDash val="solid"/>
                    </a:lnR>
                    <a:lnT w="12700">
                      <a:solidFill>
                        <a:srgbClr val="FFFFFF"/>
                      </a:solidFill>
                      <a:prstDash val="solid"/>
                    </a:lnT>
                    <a:solidFill>
                      <a:srgbClr val="B5CEF2"/>
                    </a:solidFill>
                  </a:tcPr>
                </a:tc>
                <a:tc>
                  <a:txBody>
                    <a:bodyPr/>
                    <a:lstStyle/>
                    <a:p>
                      <a:pPr algn="ctr">
                        <a:lnSpc>
                          <a:spcPct val="100000"/>
                        </a:lnSpc>
                      </a:pPr>
                      <a:r>
                        <a:rPr sz="1200" dirty="0">
                          <a:solidFill>
                            <a:schemeClr val="tx1"/>
                          </a:solidFill>
                          <a:latin typeface="Myriad Pro"/>
                          <a:cs typeface="Myriad Pro"/>
                        </a:rPr>
                        <a:t>500 мкг</a:t>
                      </a:r>
                    </a:p>
                  </a:txBody>
                  <a:tcPr marL="0" marR="0" marT="0" marB="0" anchor="ctr">
                    <a:lnL w="12700">
                      <a:solidFill>
                        <a:srgbClr val="FFFFFF"/>
                      </a:solidFill>
                      <a:prstDash val="solid"/>
                    </a:lnL>
                    <a:lnT w="12700">
                      <a:solidFill>
                        <a:srgbClr val="FFFFFF"/>
                      </a:solidFill>
                      <a:prstDash val="solid"/>
                    </a:lnT>
                    <a:solidFill>
                      <a:srgbClr val="B5CEF2"/>
                    </a:solidFill>
                  </a:tcPr>
                </a:tc>
              </a:tr>
            </a:tbl>
          </a:graphicData>
        </a:graphic>
      </p:graphicFrame>
      <p:sp>
        <p:nvSpPr>
          <p:cNvPr id="123" name="Прямоугольник 122"/>
          <p:cNvSpPr/>
          <p:nvPr/>
        </p:nvSpPr>
        <p:spPr>
          <a:xfrm>
            <a:off x="1367161" y="1709012"/>
            <a:ext cx="3100176" cy="306924"/>
          </a:xfrm>
          <a:prstGeom prst="rect">
            <a:avLst/>
          </a:prstGeom>
        </p:spPr>
        <p:txBody>
          <a:bodyPr wrap="square">
            <a:spAutoFit/>
          </a:bodyPr>
          <a:lstStyle/>
          <a:p>
            <a:r>
              <a:rPr lang="ru-RU" sz="1400" b="1" dirty="0" smtClean="0">
                <a:solidFill>
                  <a:srgbClr val="FFFFFF"/>
                </a:solidFill>
                <a:latin typeface="Arial" panose="020B0604020202020204" pitchFamily="34" charset="0"/>
                <a:cs typeface="Arial" panose="020B0604020202020204" pitchFamily="34" charset="0"/>
              </a:rPr>
              <a:t>3-х кратное уменьшение дозы</a:t>
            </a:r>
            <a:endParaRPr lang="ru-RU" sz="1400" dirty="0">
              <a:latin typeface="Arial" panose="020B0604020202020204" pitchFamily="34" charset="0"/>
              <a:cs typeface="Arial" panose="020B0604020202020204" pitchFamily="34" charset="0"/>
            </a:endParaRPr>
          </a:p>
        </p:txBody>
      </p:sp>
      <p:sp>
        <p:nvSpPr>
          <p:cNvPr id="124" name="Прямоугольник 123"/>
          <p:cNvSpPr/>
          <p:nvPr/>
        </p:nvSpPr>
        <p:spPr>
          <a:xfrm>
            <a:off x="5809945" y="1681256"/>
            <a:ext cx="883276" cy="306924"/>
          </a:xfrm>
          <a:prstGeom prst="rect">
            <a:avLst/>
          </a:prstGeom>
        </p:spPr>
        <p:txBody>
          <a:bodyPr wrap="square">
            <a:spAutoFit/>
          </a:bodyPr>
          <a:lstStyle/>
          <a:p>
            <a:r>
              <a:rPr lang="en-US" sz="1400" b="1" dirty="0" smtClean="0">
                <a:solidFill>
                  <a:srgbClr val="FFFFFF"/>
                </a:solidFill>
                <a:latin typeface="Arial" panose="020B0604020202020204" pitchFamily="34" charset="0"/>
                <a:cs typeface="Arial" panose="020B0604020202020204" pitchFamily="34" charset="0"/>
              </a:rPr>
              <a:t>C</a:t>
            </a:r>
            <a:r>
              <a:rPr lang="ru-RU" sz="1400" b="1" dirty="0" err="1" smtClean="0">
                <a:solidFill>
                  <a:srgbClr val="FFFFFF"/>
                </a:solidFill>
                <a:latin typeface="Arial" panose="020B0604020202020204" pitchFamily="34" charset="0"/>
                <a:cs typeface="Arial" panose="020B0604020202020204" pitchFamily="34" charset="0"/>
              </a:rPr>
              <a:t>остав</a:t>
            </a:r>
            <a:endParaRPr lang="ru-RU" sz="1400" dirty="0">
              <a:latin typeface="Arial" panose="020B0604020202020204" pitchFamily="34" charset="0"/>
              <a:cs typeface="Arial" panose="020B0604020202020204" pitchFamily="34" charset="0"/>
            </a:endParaRPr>
          </a:p>
        </p:txBody>
      </p:sp>
      <p:sp>
        <p:nvSpPr>
          <p:cNvPr id="131" name="object 2"/>
          <p:cNvSpPr/>
          <p:nvPr/>
        </p:nvSpPr>
        <p:spPr>
          <a:xfrm>
            <a:off x="7128696" y="6219845"/>
            <a:ext cx="350155" cy="208428"/>
          </a:xfrm>
          <a:prstGeom prst="rect">
            <a:avLst/>
          </a:prstGeom>
          <a:blipFill>
            <a:blip r:embed="rId6" cstate="print"/>
            <a:stretch>
              <a:fillRect/>
            </a:stretch>
          </a:blipFill>
        </p:spPr>
        <p:txBody>
          <a:bodyPr wrap="square" lIns="0" tIns="0" rIns="0" bIns="0" rtlCol="0"/>
          <a:lstStyle/>
          <a:p>
            <a:endParaRPr/>
          </a:p>
        </p:txBody>
      </p:sp>
      <p:sp>
        <p:nvSpPr>
          <p:cNvPr id="132" name="object 3"/>
          <p:cNvSpPr/>
          <p:nvPr/>
        </p:nvSpPr>
        <p:spPr>
          <a:xfrm>
            <a:off x="7220305" y="6176758"/>
            <a:ext cx="209664" cy="299979"/>
          </a:xfrm>
          <a:prstGeom prst="rect">
            <a:avLst/>
          </a:prstGeom>
          <a:blipFill>
            <a:blip r:embed="rId7" cstate="print"/>
            <a:stretch>
              <a:fillRect/>
            </a:stretch>
          </a:blipFill>
        </p:spPr>
        <p:txBody>
          <a:bodyPr wrap="square" lIns="0" tIns="0" rIns="0" bIns="0" rtlCol="0"/>
          <a:lstStyle/>
          <a:p>
            <a:endParaRPr/>
          </a:p>
        </p:txBody>
      </p:sp>
      <p:sp>
        <p:nvSpPr>
          <p:cNvPr id="133" name="object 4"/>
          <p:cNvSpPr/>
          <p:nvPr/>
        </p:nvSpPr>
        <p:spPr>
          <a:xfrm>
            <a:off x="7557521" y="6215176"/>
            <a:ext cx="258445" cy="84854"/>
          </a:xfrm>
          <a:custGeom>
            <a:avLst/>
            <a:gdLst/>
            <a:ahLst/>
            <a:cxnLst/>
            <a:rect l="l" t="t" r="r" b="b"/>
            <a:pathLst>
              <a:path w="258445" h="85089">
                <a:moveTo>
                  <a:pt x="220356" y="0"/>
                </a:moveTo>
                <a:lnTo>
                  <a:pt x="180665" y="16045"/>
                </a:lnTo>
                <a:lnTo>
                  <a:pt x="172567" y="42895"/>
                </a:lnTo>
                <a:lnTo>
                  <a:pt x="174639" y="57919"/>
                </a:lnTo>
                <a:lnTo>
                  <a:pt x="180644" y="70166"/>
                </a:lnTo>
                <a:lnTo>
                  <a:pt x="190269" y="79199"/>
                </a:lnTo>
                <a:lnTo>
                  <a:pt x="203199" y="84580"/>
                </a:lnTo>
                <a:lnTo>
                  <a:pt x="222118" y="83617"/>
                </a:lnTo>
                <a:lnTo>
                  <a:pt x="236861" y="79468"/>
                </a:lnTo>
                <a:lnTo>
                  <a:pt x="245373" y="73938"/>
                </a:lnTo>
                <a:lnTo>
                  <a:pt x="225390" y="73938"/>
                </a:lnTo>
                <a:lnTo>
                  <a:pt x="207059" y="72506"/>
                </a:lnTo>
                <a:lnTo>
                  <a:pt x="194458" y="66962"/>
                </a:lnTo>
                <a:lnTo>
                  <a:pt x="187036" y="57731"/>
                </a:lnTo>
                <a:lnTo>
                  <a:pt x="184242" y="45238"/>
                </a:lnTo>
                <a:lnTo>
                  <a:pt x="184188" y="42895"/>
                </a:lnTo>
                <a:lnTo>
                  <a:pt x="186871" y="27915"/>
                </a:lnTo>
                <a:lnTo>
                  <a:pt x="194648" y="17299"/>
                </a:lnTo>
                <a:lnTo>
                  <a:pt x="207107" y="11601"/>
                </a:lnTo>
                <a:lnTo>
                  <a:pt x="245933" y="11601"/>
                </a:lnTo>
                <a:lnTo>
                  <a:pt x="244317" y="9500"/>
                </a:lnTo>
                <a:lnTo>
                  <a:pt x="233627" y="2930"/>
                </a:lnTo>
                <a:lnTo>
                  <a:pt x="220356" y="0"/>
                </a:lnTo>
                <a:close/>
              </a:path>
              <a:path w="258445" h="85089">
                <a:moveTo>
                  <a:pt x="245933" y="11601"/>
                </a:moveTo>
                <a:lnTo>
                  <a:pt x="207107" y="11601"/>
                </a:lnTo>
                <a:lnTo>
                  <a:pt x="225144" y="13226"/>
                </a:lnTo>
                <a:lnTo>
                  <a:pt x="237527" y="19040"/>
                </a:lnTo>
                <a:lnTo>
                  <a:pt x="244752" y="28611"/>
                </a:lnTo>
                <a:lnTo>
                  <a:pt x="247313" y="41509"/>
                </a:lnTo>
                <a:lnTo>
                  <a:pt x="244772" y="57012"/>
                </a:lnTo>
                <a:lnTo>
                  <a:pt x="237349" y="67949"/>
                </a:lnTo>
                <a:lnTo>
                  <a:pt x="225390" y="73938"/>
                </a:lnTo>
                <a:lnTo>
                  <a:pt x="245373" y="73938"/>
                </a:lnTo>
                <a:lnTo>
                  <a:pt x="247659" y="72452"/>
                </a:lnTo>
                <a:lnTo>
                  <a:pt x="254748" y="62890"/>
                </a:lnTo>
                <a:lnTo>
                  <a:pt x="258358" y="51102"/>
                </a:lnTo>
                <a:lnTo>
                  <a:pt x="256937" y="33580"/>
                </a:lnTo>
                <a:lnTo>
                  <a:pt x="252172" y="19715"/>
                </a:lnTo>
                <a:lnTo>
                  <a:pt x="245933" y="11601"/>
                </a:lnTo>
                <a:close/>
              </a:path>
              <a:path w="258445" h="85089">
                <a:moveTo>
                  <a:pt x="158877" y="1975"/>
                </a:moveTo>
                <a:lnTo>
                  <a:pt x="88455" y="1975"/>
                </a:lnTo>
                <a:lnTo>
                  <a:pt x="88455" y="83801"/>
                </a:lnTo>
                <a:lnTo>
                  <a:pt x="99644" y="83801"/>
                </a:lnTo>
                <a:lnTo>
                  <a:pt x="99644" y="12681"/>
                </a:lnTo>
                <a:lnTo>
                  <a:pt x="158877" y="12681"/>
                </a:lnTo>
                <a:lnTo>
                  <a:pt x="158877" y="1975"/>
                </a:lnTo>
                <a:close/>
              </a:path>
              <a:path w="258445" h="85089">
                <a:moveTo>
                  <a:pt x="158877" y="12681"/>
                </a:moveTo>
                <a:lnTo>
                  <a:pt x="147675" y="12681"/>
                </a:lnTo>
                <a:lnTo>
                  <a:pt x="147675" y="83801"/>
                </a:lnTo>
                <a:lnTo>
                  <a:pt x="158877" y="83801"/>
                </a:lnTo>
                <a:lnTo>
                  <a:pt x="158877" y="12681"/>
                </a:lnTo>
                <a:close/>
              </a:path>
              <a:path w="258445" h="85089">
                <a:moveTo>
                  <a:pt x="11176" y="1975"/>
                </a:moveTo>
                <a:lnTo>
                  <a:pt x="0" y="1975"/>
                </a:lnTo>
                <a:lnTo>
                  <a:pt x="0" y="83801"/>
                </a:lnTo>
                <a:lnTo>
                  <a:pt x="11176" y="83801"/>
                </a:lnTo>
                <a:lnTo>
                  <a:pt x="11176" y="45155"/>
                </a:lnTo>
                <a:lnTo>
                  <a:pt x="70421" y="45155"/>
                </a:lnTo>
                <a:lnTo>
                  <a:pt x="70421" y="34436"/>
                </a:lnTo>
                <a:lnTo>
                  <a:pt x="11176" y="34436"/>
                </a:lnTo>
                <a:lnTo>
                  <a:pt x="11176" y="1975"/>
                </a:lnTo>
                <a:close/>
              </a:path>
              <a:path w="258445" h="85089">
                <a:moveTo>
                  <a:pt x="70421" y="45155"/>
                </a:moveTo>
                <a:lnTo>
                  <a:pt x="59207" y="45155"/>
                </a:lnTo>
                <a:lnTo>
                  <a:pt x="59207" y="83801"/>
                </a:lnTo>
                <a:lnTo>
                  <a:pt x="70421" y="83801"/>
                </a:lnTo>
                <a:lnTo>
                  <a:pt x="70421" y="45155"/>
                </a:lnTo>
                <a:close/>
              </a:path>
              <a:path w="258445" h="85089">
                <a:moveTo>
                  <a:pt x="70421" y="1975"/>
                </a:moveTo>
                <a:lnTo>
                  <a:pt x="59207" y="1975"/>
                </a:lnTo>
                <a:lnTo>
                  <a:pt x="59207" y="34436"/>
                </a:lnTo>
                <a:lnTo>
                  <a:pt x="70421" y="34436"/>
                </a:lnTo>
                <a:lnTo>
                  <a:pt x="70421" y="1975"/>
                </a:lnTo>
                <a:close/>
              </a:path>
            </a:pathLst>
          </a:custGeom>
          <a:solidFill>
            <a:srgbClr val="034EA2"/>
          </a:solidFill>
        </p:spPr>
        <p:txBody>
          <a:bodyPr wrap="square" lIns="0" tIns="0" rIns="0" bIns="0" rtlCol="0"/>
          <a:lstStyle/>
          <a:p>
            <a:endParaRPr/>
          </a:p>
        </p:txBody>
      </p:sp>
      <p:sp>
        <p:nvSpPr>
          <p:cNvPr id="37" name="Прямоугольник 36"/>
          <p:cNvSpPr/>
          <p:nvPr/>
        </p:nvSpPr>
        <p:spPr>
          <a:xfrm>
            <a:off x="6947108" y="6151533"/>
            <a:ext cx="2100733" cy="406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object 10"/>
          <p:cNvSpPr>
            <a:spLocks noChangeArrowheads="1"/>
          </p:cNvSpPr>
          <p:nvPr/>
        </p:nvSpPr>
        <p:spPr bwMode="auto">
          <a:xfrm>
            <a:off x="5580112" y="5426005"/>
            <a:ext cx="3563888" cy="134321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ru-RU" altLang="ru-RU"/>
          </a:p>
        </p:txBody>
      </p:sp>
      <p:sp>
        <p:nvSpPr>
          <p:cNvPr id="2" name="Прямоугольник 1"/>
          <p:cNvSpPr/>
          <p:nvPr/>
        </p:nvSpPr>
        <p:spPr>
          <a:xfrm>
            <a:off x="1490107" y="5646507"/>
            <a:ext cx="4572000" cy="276999"/>
          </a:xfrm>
          <a:prstGeom prst="rect">
            <a:avLst/>
          </a:prstGeom>
        </p:spPr>
        <p:txBody>
          <a:bodyPr>
            <a:spAutoFit/>
          </a:bodyPr>
          <a:lstStyle/>
          <a:p>
            <a:pPr>
              <a:defRPr/>
            </a:pPr>
            <a:r>
              <a:rPr lang="ru-RU" sz="1200" dirty="0"/>
              <a:t>Первая Российская гриппозная вакцина </a:t>
            </a:r>
            <a:r>
              <a:rPr lang="ru-RU" sz="1200" dirty="0">
                <a:solidFill>
                  <a:srgbClr val="C00000"/>
                </a:solidFill>
              </a:rPr>
              <a:t>без консерванта</a:t>
            </a:r>
          </a:p>
        </p:txBody>
      </p:sp>
    </p:spTree>
    <p:extLst>
      <p:ext uri="{BB962C8B-B14F-4D97-AF65-F5344CB8AC3E}">
        <p14:creationId xmlns:p14="http://schemas.microsoft.com/office/powerpoint/2010/main" val="221893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2"/>
          <p:cNvSpPr>
            <a:spLocks noGrp="1"/>
          </p:cNvSpPr>
          <p:nvPr>
            <p:ph type="sldNum" sz="quarter" idx="11"/>
          </p:nvPr>
        </p:nvSpPr>
        <p:spPr/>
        <p:txBody>
          <a:bodyPr/>
          <a:lstStyle/>
          <a:p>
            <a:pPr>
              <a:defRPr/>
            </a:pPr>
            <a:fld id="{033AB350-7A65-431E-8C80-78228766B2DA}" type="slidenum">
              <a:rPr lang="ru-RU" altLang="ru-RU"/>
              <a:pPr>
                <a:defRPr/>
              </a:pPr>
              <a:t>17</a:t>
            </a:fld>
            <a:endParaRPr lang="ru-RU" altLang="ru-RU"/>
          </a:p>
        </p:txBody>
      </p:sp>
      <p:sp>
        <p:nvSpPr>
          <p:cNvPr id="6" name="Номер слайда 3"/>
          <p:cNvSpPr txBox="1">
            <a:spLocks noGrp="1"/>
          </p:cNvSpPr>
          <p:nvPr/>
        </p:nvSpPr>
        <p:spPr bwMode="auto">
          <a:xfrm>
            <a:off x="8229600" y="6096000"/>
            <a:ext cx="457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fld id="{C79D7D4C-3904-4323-AD49-D97AFA0CF615}" type="slidenum">
              <a:rPr lang="ru-RU" sz="1200">
                <a:solidFill>
                  <a:srgbClr val="183884"/>
                </a:solidFill>
                <a:latin typeface="+mn-lt"/>
              </a:rPr>
              <a:pPr algn="ctr">
                <a:defRPr/>
              </a:pPr>
              <a:t>17</a:t>
            </a:fld>
            <a:endParaRPr lang="ru-RU" sz="1200">
              <a:solidFill>
                <a:srgbClr val="183884"/>
              </a:solidFill>
              <a:latin typeface="+mn-lt"/>
            </a:endParaRPr>
          </a:p>
        </p:txBody>
      </p:sp>
      <p:sp>
        <p:nvSpPr>
          <p:cNvPr id="8196" name="Rectangle 2"/>
          <p:cNvSpPr>
            <a:spLocks noGrp="1" noChangeArrowheads="1"/>
          </p:cNvSpPr>
          <p:nvPr>
            <p:ph type="title" idx="4294967295"/>
          </p:nvPr>
        </p:nvSpPr>
        <p:spPr>
          <a:xfrm>
            <a:off x="643730" y="69850"/>
            <a:ext cx="7772401" cy="838200"/>
          </a:xfrm>
        </p:spPr>
        <p:txBody>
          <a:bodyPr/>
          <a:lstStyle/>
          <a:p>
            <a:pPr algn="ctr" defTabSz="912813" eaLnBrk="1" hangingPunct="1"/>
            <a:r>
              <a:rPr lang="ru-RU" altLang="ru-RU" sz="2400" b="1" dirty="0" smtClean="0">
                <a:solidFill>
                  <a:srgbClr val="0070C0"/>
                </a:solidFill>
                <a:latin typeface="Arial" panose="020B0604020202020204" pitchFamily="34" charset="0"/>
                <a:cs typeface="Arial" panose="020B0604020202020204" pitchFamily="34" charset="0"/>
              </a:rPr>
              <a:t>Производственные площадки</a:t>
            </a:r>
            <a:r>
              <a:rPr lang="en-US" altLang="ru-RU" sz="2400" b="1" dirty="0" smtClean="0">
                <a:solidFill>
                  <a:srgbClr val="0070C0"/>
                </a:solidFill>
                <a:latin typeface="Arial" panose="020B0604020202020204" pitchFamily="34" charset="0"/>
                <a:cs typeface="Arial" panose="020B0604020202020204" pitchFamily="34" charset="0"/>
              </a:rPr>
              <a:t> </a:t>
            </a:r>
            <a:r>
              <a:rPr lang="ru-RU" altLang="ru-RU" sz="2400" b="1" dirty="0" err="1" smtClean="0">
                <a:solidFill>
                  <a:srgbClr val="0070C0"/>
                </a:solidFill>
                <a:latin typeface="Arial" panose="020B0604020202020204" pitchFamily="34" charset="0"/>
                <a:cs typeface="Arial" panose="020B0604020202020204" pitchFamily="34" charset="0"/>
              </a:rPr>
              <a:t>Петровакс</a:t>
            </a:r>
            <a:r>
              <a:rPr lang="ru-RU" altLang="ru-RU" sz="2400" b="1" dirty="0" smtClean="0">
                <a:solidFill>
                  <a:srgbClr val="0070C0"/>
                </a:solidFill>
                <a:latin typeface="Arial" panose="020B0604020202020204" pitchFamily="34" charset="0"/>
                <a:cs typeface="Arial" panose="020B0604020202020204" pitchFamily="34" charset="0"/>
              </a:rPr>
              <a:t> </a:t>
            </a:r>
            <a:r>
              <a:rPr lang="ru-RU" altLang="ru-RU" sz="2400" b="1" dirty="0" err="1" smtClean="0">
                <a:solidFill>
                  <a:srgbClr val="0070C0"/>
                </a:solidFill>
                <a:latin typeface="Arial" panose="020B0604020202020204" pitchFamily="34" charset="0"/>
                <a:cs typeface="Arial" panose="020B0604020202020204" pitchFamily="34" charset="0"/>
              </a:rPr>
              <a:t>Фарм</a:t>
            </a:r>
            <a:endParaRPr lang="ru-RU" altLang="ru-RU" sz="2400" b="1" dirty="0" smtClean="0">
              <a:solidFill>
                <a:srgbClr val="0070C0"/>
              </a:solidFill>
              <a:latin typeface="Arial" panose="020B0604020202020204" pitchFamily="34" charset="0"/>
              <a:cs typeface="Arial" panose="020B0604020202020204" pitchFamily="34" charset="0"/>
            </a:endParaRPr>
          </a:p>
        </p:txBody>
      </p:sp>
      <p:sp>
        <p:nvSpPr>
          <p:cNvPr id="16389" name="Rectangle 3"/>
          <p:cNvSpPr>
            <a:spLocks noGrp="1" noChangeArrowheads="1"/>
          </p:cNvSpPr>
          <p:nvPr>
            <p:ph type="body" idx="4294967295"/>
          </p:nvPr>
        </p:nvSpPr>
        <p:spPr>
          <a:xfrm>
            <a:off x="250825" y="1052513"/>
            <a:ext cx="4608513" cy="3168650"/>
          </a:xfrm>
        </p:spPr>
        <p:txBody>
          <a:bodyPr/>
          <a:lstStyle/>
          <a:p>
            <a:pPr marL="341313" indent="-341313" defTabSz="912813" eaLnBrk="1" hangingPunct="1">
              <a:defRPr/>
            </a:pPr>
            <a:r>
              <a:rPr lang="ru-RU" altLang="ru-RU" sz="1600" b="1" dirty="0" smtClean="0">
                <a:solidFill>
                  <a:srgbClr val="FF0000"/>
                </a:solidFill>
                <a:latin typeface="Arial" charset="0"/>
                <a:cs typeface="Arial" charset="0"/>
              </a:rPr>
              <a:t>3</a:t>
            </a:r>
            <a:r>
              <a:rPr lang="ru-RU" altLang="ru-RU" sz="1600" dirty="0" smtClean="0">
                <a:latin typeface="Arial" charset="0"/>
                <a:cs typeface="Arial" charset="0"/>
              </a:rPr>
              <a:t> </a:t>
            </a:r>
            <a:r>
              <a:rPr lang="ru-RU" altLang="ru-RU" sz="1600" dirty="0" smtClean="0">
                <a:solidFill>
                  <a:schemeClr val="tx1">
                    <a:lumMod val="75000"/>
                    <a:lumOff val="25000"/>
                  </a:schemeClr>
                </a:solidFill>
                <a:latin typeface="Arial" charset="0"/>
                <a:cs typeface="Arial" charset="0"/>
              </a:rPr>
              <a:t>производственные площадки, действующие в полном соответствии с </a:t>
            </a:r>
            <a:r>
              <a:rPr lang="en-US" altLang="ru-RU" sz="1600" dirty="0" smtClean="0">
                <a:solidFill>
                  <a:schemeClr val="tx1">
                    <a:lumMod val="75000"/>
                    <a:lumOff val="25000"/>
                  </a:schemeClr>
                </a:solidFill>
                <a:latin typeface="Arial" charset="0"/>
                <a:cs typeface="Arial" charset="0"/>
              </a:rPr>
              <a:t>GMP EU </a:t>
            </a:r>
            <a:r>
              <a:rPr lang="ru-RU" altLang="ru-RU" sz="1600" dirty="0" smtClean="0">
                <a:solidFill>
                  <a:schemeClr val="tx1">
                    <a:lumMod val="75000"/>
                    <a:lumOff val="25000"/>
                  </a:schemeClr>
                </a:solidFill>
                <a:latin typeface="Arial" charset="0"/>
                <a:cs typeface="Arial" charset="0"/>
              </a:rPr>
              <a:t>и </a:t>
            </a:r>
            <a:r>
              <a:rPr lang="en-US" altLang="ru-RU" sz="1600" dirty="0" smtClean="0">
                <a:solidFill>
                  <a:schemeClr val="tx1">
                    <a:lumMod val="75000"/>
                    <a:lumOff val="25000"/>
                  </a:schemeClr>
                </a:solidFill>
                <a:latin typeface="Arial" charset="0"/>
                <a:cs typeface="Arial" charset="0"/>
              </a:rPr>
              <a:t>ISO:9001</a:t>
            </a:r>
            <a:r>
              <a:rPr lang="ru-RU" altLang="ru-RU" sz="1600" dirty="0" smtClean="0">
                <a:solidFill>
                  <a:schemeClr val="tx1">
                    <a:lumMod val="75000"/>
                    <a:lumOff val="25000"/>
                  </a:schemeClr>
                </a:solidFill>
                <a:latin typeface="Arial" charset="0"/>
                <a:cs typeface="Arial" charset="0"/>
              </a:rPr>
              <a:t> </a:t>
            </a:r>
          </a:p>
          <a:p>
            <a:pPr marL="341313" indent="-341313" defTabSz="912813" eaLnBrk="1" hangingPunct="1">
              <a:buFont typeface="Wingdings" pitchFamily="2" charset="2"/>
              <a:buNone/>
              <a:defRPr/>
            </a:pPr>
            <a:endParaRPr lang="ru-RU" altLang="ru-RU" sz="1600" dirty="0" smtClean="0">
              <a:latin typeface="Arial" charset="0"/>
              <a:cs typeface="Arial" charset="0"/>
            </a:endParaRPr>
          </a:p>
          <a:p>
            <a:pPr marL="341313" indent="-341313" defTabSz="912813" eaLnBrk="1" hangingPunct="1">
              <a:defRPr/>
            </a:pPr>
            <a:r>
              <a:rPr lang="ru-RU" altLang="ru-RU" sz="1600" dirty="0" smtClean="0">
                <a:solidFill>
                  <a:srgbClr val="FF0000"/>
                </a:solidFill>
                <a:latin typeface="Arial" charset="0"/>
                <a:cs typeface="Arial" charset="0"/>
              </a:rPr>
              <a:t>Основная площадка - </a:t>
            </a:r>
            <a:r>
              <a:rPr lang="ru-RU" altLang="ru-RU" sz="1600" dirty="0" smtClean="0">
                <a:solidFill>
                  <a:schemeClr val="tx1">
                    <a:lumMod val="75000"/>
                    <a:lumOff val="25000"/>
                  </a:schemeClr>
                </a:solidFill>
                <a:latin typeface="Arial" charset="0"/>
                <a:cs typeface="Arial" charset="0"/>
              </a:rPr>
              <a:t>Фармацевтический Производственно-Складской Комплекс </a:t>
            </a:r>
            <a:r>
              <a:rPr lang="en-US" altLang="ru-RU" sz="1600" dirty="0" smtClean="0">
                <a:solidFill>
                  <a:schemeClr val="tx1">
                    <a:lumMod val="75000"/>
                    <a:lumOff val="25000"/>
                  </a:schemeClr>
                </a:solidFill>
                <a:latin typeface="Arial" charset="0"/>
                <a:cs typeface="Arial" charset="0"/>
              </a:rPr>
              <a:t>(</a:t>
            </a:r>
            <a:r>
              <a:rPr lang="ru-RU" altLang="ru-RU" sz="1600" dirty="0" smtClean="0">
                <a:solidFill>
                  <a:schemeClr val="tx1">
                    <a:lumMod val="75000"/>
                    <a:lumOff val="25000"/>
                  </a:schemeClr>
                </a:solidFill>
                <a:latin typeface="Arial" charset="0"/>
                <a:cs typeface="Arial" charset="0"/>
              </a:rPr>
              <a:t>ФПСК) в Московской области</a:t>
            </a:r>
          </a:p>
          <a:p>
            <a:pPr marL="341313" indent="-341313" defTabSz="912813" eaLnBrk="1" hangingPunct="1">
              <a:buFont typeface="Wingdings" pitchFamily="2" charset="2"/>
              <a:buNone/>
              <a:defRPr/>
            </a:pPr>
            <a:r>
              <a:rPr lang="ru-RU" altLang="ru-RU" sz="1600" dirty="0" smtClean="0">
                <a:solidFill>
                  <a:schemeClr val="tx1">
                    <a:lumMod val="75000"/>
                    <a:lumOff val="25000"/>
                  </a:schemeClr>
                </a:solidFill>
                <a:latin typeface="Arial" charset="0"/>
                <a:cs typeface="Arial" charset="0"/>
              </a:rPr>
              <a:t>      Открытие в 2008 г. </a:t>
            </a:r>
          </a:p>
        </p:txBody>
      </p:sp>
      <p:sp>
        <p:nvSpPr>
          <p:cNvPr id="8198" name="Прямоугольник 9"/>
          <p:cNvSpPr>
            <a:spLocks noChangeArrowheads="1"/>
          </p:cNvSpPr>
          <p:nvPr/>
        </p:nvSpPr>
        <p:spPr bwMode="auto">
          <a:xfrm>
            <a:off x="5003800" y="1033463"/>
            <a:ext cx="4151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2813" eaLnBrk="0" hangingPunct="0">
              <a:spcBef>
                <a:spcPct val="20000"/>
              </a:spcBef>
              <a:buFont typeface="Wingdings" pitchFamily="2" charset="2"/>
              <a:buChar char="§"/>
              <a:defRPr sz="3200">
                <a:solidFill>
                  <a:srgbClr val="183884"/>
                </a:solidFill>
                <a:latin typeface="Tahoma" pitchFamily="34" charset="0"/>
              </a:defRPr>
            </a:lvl1pPr>
            <a:lvl2pPr marL="742950" indent="-285750" defTabSz="912813" eaLnBrk="0" hangingPunct="0">
              <a:spcBef>
                <a:spcPct val="20000"/>
              </a:spcBef>
              <a:buChar char="–"/>
              <a:defRPr sz="2800">
                <a:solidFill>
                  <a:srgbClr val="183884"/>
                </a:solidFill>
                <a:latin typeface="Tahoma" pitchFamily="34" charset="0"/>
              </a:defRPr>
            </a:lvl2pPr>
            <a:lvl3pPr marL="1579563" indent="-342900" defTabSz="912813" eaLnBrk="0" hangingPunct="0">
              <a:spcBef>
                <a:spcPct val="20000"/>
              </a:spcBef>
              <a:buFont typeface="Wingdings" pitchFamily="2" charset="2"/>
              <a:buChar char="§"/>
              <a:defRPr sz="2400">
                <a:solidFill>
                  <a:srgbClr val="183884"/>
                </a:solidFill>
                <a:latin typeface="Tahoma" pitchFamily="34" charset="0"/>
              </a:defRPr>
            </a:lvl3pPr>
            <a:lvl4pPr marL="1600200" indent="-228600" defTabSz="912813" eaLnBrk="0" hangingPunct="0">
              <a:spcBef>
                <a:spcPct val="20000"/>
              </a:spcBef>
              <a:buChar char="–"/>
              <a:defRPr sz="2000">
                <a:solidFill>
                  <a:srgbClr val="183884"/>
                </a:solidFill>
                <a:latin typeface="Tahoma" pitchFamily="34" charset="0"/>
              </a:defRPr>
            </a:lvl4pPr>
            <a:lvl5pPr marL="2057400" indent="-228600" defTabSz="912813" eaLnBrk="0" hangingPunct="0">
              <a:spcBef>
                <a:spcPct val="20000"/>
              </a:spcBef>
              <a:buChar char="»"/>
              <a:defRPr sz="2000">
                <a:solidFill>
                  <a:srgbClr val="183884"/>
                </a:solidFill>
                <a:latin typeface="Tahoma" pitchFamily="34" charset="0"/>
              </a:defRPr>
            </a:lvl5pPr>
            <a:lvl6pPr marL="2514600" indent="-228600" defTabSz="912813" eaLnBrk="0" fontAlgn="base" hangingPunct="0">
              <a:spcBef>
                <a:spcPct val="20000"/>
              </a:spcBef>
              <a:spcAft>
                <a:spcPct val="0"/>
              </a:spcAft>
              <a:buChar char="»"/>
              <a:defRPr sz="2000">
                <a:solidFill>
                  <a:srgbClr val="183884"/>
                </a:solidFill>
                <a:latin typeface="Tahoma" pitchFamily="34" charset="0"/>
              </a:defRPr>
            </a:lvl6pPr>
            <a:lvl7pPr marL="2971800" indent="-228600" defTabSz="912813" eaLnBrk="0" fontAlgn="base" hangingPunct="0">
              <a:spcBef>
                <a:spcPct val="20000"/>
              </a:spcBef>
              <a:spcAft>
                <a:spcPct val="0"/>
              </a:spcAft>
              <a:buChar char="»"/>
              <a:defRPr sz="2000">
                <a:solidFill>
                  <a:srgbClr val="183884"/>
                </a:solidFill>
                <a:latin typeface="Tahoma" pitchFamily="34" charset="0"/>
              </a:defRPr>
            </a:lvl7pPr>
            <a:lvl8pPr marL="3429000" indent="-228600" defTabSz="912813" eaLnBrk="0" fontAlgn="base" hangingPunct="0">
              <a:spcBef>
                <a:spcPct val="20000"/>
              </a:spcBef>
              <a:spcAft>
                <a:spcPct val="0"/>
              </a:spcAft>
              <a:buChar char="»"/>
              <a:defRPr sz="2000">
                <a:solidFill>
                  <a:srgbClr val="183884"/>
                </a:solidFill>
                <a:latin typeface="Tahoma" pitchFamily="34" charset="0"/>
              </a:defRPr>
            </a:lvl8pPr>
            <a:lvl9pPr marL="3886200" indent="-228600" defTabSz="912813" eaLnBrk="0" fontAlgn="base" hangingPunct="0">
              <a:spcBef>
                <a:spcPct val="20000"/>
              </a:spcBef>
              <a:spcAft>
                <a:spcPct val="0"/>
              </a:spcAft>
              <a:buChar char="»"/>
              <a:defRPr sz="2000">
                <a:solidFill>
                  <a:srgbClr val="183884"/>
                </a:solidFill>
                <a:latin typeface="Tahoma" pitchFamily="34" charset="0"/>
              </a:defRPr>
            </a:lvl9pPr>
          </a:lstStyle>
          <a:p>
            <a:pPr eaLnBrk="1" hangingPunct="1">
              <a:spcBef>
                <a:spcPct val="0"/>
              </a:spcBef>
              <a:buFont typeface="Arial" pitchFamily="34" charset="0"/>
              <a:buNone/>
            </a:pPr>
            <a:r>
              <a:rPr lang="ru-RU" altLang="ru-RU" sz="1400" b="1">
                <a:latin typeface="Arial" pitchFamily="34" charset="0"/>
                <a:cs typeface="Arial" pitchFamily="34" charset="0"/>
              </a:rPr>
              <a:t>Подтвержденное соответствие стандартам </a:t>
            </a:r>
            <a:endParaRPr lang="en-US" altLang="ru-RU" sz="1400" b="1">
              <a:latin typeface="Arial" pitchFamily="34" charset="0"/>
              <a:cs typeface="Arial" pitchFamily="34" charset="0"/>
            </a:endParaRPr>
          </a:p>
        </p:txBody>
      </p:sp>
      <p:sp>
        <p:nvSpPr>
          <p:cNvPr id="20488" name="Прямоугольник 10"/>
          <p:cNvSpPr>
            <a:spLocks noChangeArrowheads="1"/>
          </p:cNvSpPr>
          <p:nvPr/>
        </p:nvSpPr>
        <p:spPr bwMode="auto">
          <a:xfrm>
            <a:off x="3635375" y="1365250"/>
            <a:ext cx="53292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2813" eaLnBrk="0" hangingPunct="0">
              <a:spcBef>
                <a:spcPct val="20000"/>
              </a:spcBef>
              <a:buFont typeface="Wingdings" pitchFamily="2" charset="2"/>
              <a:buChar char="§"/>
              <a:defRPr sz="3200">
                <a:solidFill>
                  <a:srgbClr val="183884"/>
                </a:solidFill>
                <a:latin typeface="Tahoma" pitchFamily="34" charset="0"/>
              </a:defRPr>
            </a:lvl1pPr>
            <a:lvl2pPr marL="742950" indent="-285750" defTabSz="912813" eaLnBrk="0" hangingPunct="0">
              <a:spcBef>
                <a:spcPct val="20000"/>
              </a:spcBef>
              <a:buChar char="–"/>
              <a:defRPr sz="2800">
                <a:solidFill>
                  <a:srgbClr val="183884"/>
                </a:solidFill>
                <a:latin typeface="Tahoma" pitchFamily="34" charset="0"/>
              </a:defRPr>
            </a:lvl2pPr>
            <a:lvl3pPr marL="1579563" indent="-342900" defTabSz="912813" eaLnBrk="0" hangingPunct="0">
              <a:spcBef>
                <a:spcPct val="20000"/>
              </a:spcBef>
              <a:buFont typeface="Wingdings" pitchFamily="2" charset="2"/>
              <a:buChar char="§"/>
              <a:defRPr sz="2400">
                <a:solidFill>
                  <a:srgbClr val="183884"/>
                </a:solidFill>
                <a:latin typeface="Tahoma" pitchFamily="34" charset="0"/>
              </a:defRPr>
            </a:lvl3pPr>
            <a:lvl4pPr marL="1600200" indent="-228600" defTabSz="912813" eaLnBrk="0" hangingPunct="0">
              <a:spcBef>
                <a:spcPct val="20000"/>
              </a:spcBef>
              <a:buChar char="–"/>
              <a:defRPr sz="2000">
                <a:solidFill>
                  <a:srgbClr val="183884"/>
                </a:solidFill>
                <a:latin typeface="Tahoma" pitchFamily="34" charset="0"/>
              </a:defRPr>
            </a:lvl4pPr>
            <a:lvl5pPr marL="2057400" indent="-228600" defTabSz="912813" eaLnBrk="0" hangingPunct="0">
              <a:spcBef>
                <a:spcPct val="20000"/>
              </a:spcBef>
              <a:buChar char="»"/>
              <a:defRPr sz="2000">
                <a:solidFill>
                  <a:srgbClr val="183884"/>
                </a:solidFill>
                <a:latin typeface="Tahoma" pitchFamily="34" charset="0"/>
              </a:defRPr>
            </a:lvl5pPr>
            <a:lvl6pPr marL="2514600" indent="-228600" defTabSz="912813" eaLnBrk="0" fontAlgn="base" hangingPunct="0">
              <a:spcBef>
                <a:spcPct val="20000"/>
              </a:spcBef>
              <a:spcAft>
                <a:spcPct val="0"/>
              </a:spcAft>
              <a:buChar char="»"/>
              <a:defRPr sz="2000">
                <a:solidFill>
                  <a:srgbClr val="183884"/>
                </a:solidFill>
                <a:latin typeface="Tahoma" pitchFamily="34" charset="0"/>
              </a:defRPr>
            </a:lvl6pPr>
            <a:lvl7pPr marL="2971800" indent="-228600" defTabSz="912813" eaLnBrk="0" fontAlgn="base" hangingPunct="0">
              <a:spcBef>
                <a:spcPct val="20000"/>
              </a:spcBef>
              <a:spcAft>
                <a:spcPct val="0"/>
              </a:spcAft>
              <a:buChar char="»"/>
              <a:defRPr sz="2000">
                <a:solidFill>
                  <a:srgbClr val="183884"/>
                </a:solidFill>
                <a:latin typeface="Tahoma" pitchFamily="34" charset="0"/>
              </a:defRPr>
            </a:lvl7pPr>
            <a:lvl8pPr marL="3429000" indent="-228600" defTabSz="912813" eaLnBrk="0" fontAlgn="base" hangingPunct="0">
              <a:spcBef>
                <a:spcPct val="20000"/>
              </a:spcBef>
              <a:spcAft>
                <a:spcPct val="0"/>
              </a:spcAft>
              <a:buChar char="»"/>
              <a:defRPr sz="2000">
                <a:solidFill>
                  <a:srgbClr val="183884"/>
                </a:solidFill>
                <a:latin typeface="Tahoma" pitchFamily="34" charset="0"/>
              </a:defRPr>
            </a:lvl8pPr>
            <a:lvl9pPr marL="3886200" indent="-228600" defTabSz="912813" eaLnBrk="0" fontAlgn="base" hangingPunct="0">
              <a:spcBef>
                <a:spcPct val="20000"/>
              </a:spcBef>
              <a:spcAft>
                <a:spcPct val="0"/>
              </a:spcAft>
              <a:buChar char="»"/>
              <a:defRPr sz="2000">
                <a:solidFill>
                  <a:srgbClr val="183884"/>
                </a:solidFill>
                <a:latin typeface="Tahoma" pitchFamily="34" charset="0"/>
              </a:defRPr>
            </a:lvl9pPr>
          </a:lstStyle>
          <a:p>
            <a:pPr lvl="2" eaLnBrk="1" hangingPunct="1">
              <a:spcBef>
                <a:spcPct val="0"/>
              </a:spcBef>
              <a:buFont typeface="Arial" charset="0"/>
              <a:buChar char="•"/>
              <a:defRPr/>
            </a:pPr>
            <a:r>
              <a:rPr lang="ru-RU" altLang="ru-RU" sz="1400" dirty="0" smtClean="0">
                <a:solidFill>
                  <a:schemeClr val="tx1">
                    <a:lumMod val="75000"/>
                    <a:lumOff val="25000"/>
                  </a:schemeClr>
                </a:solidFill>
                <a:latin typeface="Arial" charset="0"/>
                <a:cs typeface="Arial" charset="0"/>
              </a:rPr>
              <a:t>Сертификаты </a:t>
            </a:r>
            <a:r>
              <a:rPr lang="ru-RU" altLang="ru-RU" sz="1400" dirty="0">
                <a:solidFill>
                  <a:schemeClr val="tx1">
                    <a:lumMod val="75000"/>
                    <a:lumOff val="25000"/>
                  </a:schemeClr>
                </a:solidFill>
                <a:latin typeface="Arial" charset="0"/>
                <a:cs typeface="Arial" charset="0"/>
              </a:rPr>
              <a:t>EU GMP от Государственных Служб </a:t>
            </a:r>
            <a:r>
              <a:rPr lang="ru-RU" altLang="ru-RU" sz="1400" dirty="0" smtClean="0">
                <a:solidFill>
                  <a:schemeClr val="tx1">
                    <a:lumMod val="75000"/>
                    <a:lumOff val="25000"/>
                  </a:schemeClr>
                </a:solidFill>
                <a:latin typeface="Arial" charset="0"/>
                <a:cs typeface="Arial" charset="0"/>
              </a:rPr>
              <a:t>Украины, Словакии, Ирана</a:t>
            </a:r>
          </a:p>
          <a:p>
            <a:pPr lvl="2" eaLnBrk="1" hangingPunct="1">
              <a:spcBef>
                <a:spcPct val="0"/>
              </a:spcBef>
              <a:buFont typeface="Arial" charset="0"/>
              <a:buChar char="•"/>
              <a:defRPr/>
            </a:pPr>
            <a:r>
              <a:rPr lang="ru-RU" altLang="ru-RU" sz="1400" dirty="0" smtClean="0">
                <a:solidFill>
                  <a:schemeClr val="tx1">
                    <a:lumMod val="75000"/>
                    <a:lumOff val="25000"/>
                  </a:schemeClr>
                </a:solidFill>
                <a:latin typeface="Arial" charset="0"/>
                <a:cs typeface="Arial" charset="0"/>
              </a:rPr>
              <a:t>Система </a:t>
            </a:r>
            <a:r>
              <a:rPr lang="ru-RU" altLang="ru-RU" sz="1400" dirty="0">
                <a:solidFill>
                  <a:schemeClr val="tx1">
                    <a:lumMod val="75000"/>
                    <a:lumOff val="25000"/>
                  </a:schemeClr>
                </a:solidFill>
                <a:latin typeface="Arial" charset="0"/>
                <a:cs typeface="Arial" charset="0"/>
              </a:rPr>
              <a:t>менеджмента качества </a:t>
            </a:r>
            <a:r>
              <a:rPr lang="en-US" altLang="ru-RU" sz="1400" dirty="0" smtClean="0">
                <a:solidFill>
                  <a:schemeClr val="tx1">
                    <a:lumMod val="75000"/>
                    <a:lumOff val="25000"/>
                  </a:schemeClr>
                </a:solidFill>
                <a:latin typeface="Arial" charset="0"/>
                <a:cs typeface="Arial" charset="0"/>
              </a:rPr>
              <a:t>ISO:9001 </a:t>
            </a:r>
            <a:endParaRPr lang="ru-RU" altLang="ru-RU" sz="1400" dirty="0">
              <a:solidFill>
                <a:schemeClr val="tx1">
                  <a:lumMod val="75000"/>
                  <a:lumOff val="25000"/>
                </a:schemeClr>
              </a:solidFill>
              <a:latin typeface="Arial" charset="0"/>
              <a:cs typeface="Arial" charset="0"/>
            </a:endParaRPr>
          </a:p>
          <a:p>
            <a:pPr lvl="2" eaLnBrk="1" hangingPunct="1">
              <a:spcBef>
                <a:spcPct val="0"/>
              </a:spcBef>
              <a:buFont typeface="Arial" charset="0"/>
              <a:buChar char="•"/>
              <a:defRPr/>
            </a:pPr>
            <a:r>
              <a:rPr lang="ru-RU" altLang="ja-JP" sz="1400" dirty="0" smtClean="0">
                <a:solidFill>
                  <a:schemeClr val="tx1">
                    <a:lumMod val="75000"/>
                    <a:lumOff val="25000"/>
                  </a:schemeClr>
                </a:solidFill>
                <a:latin typeface="Arial" charset="0"/>
                <a:cs typeface="Arial" charset="0"/>
                <a:sym typeface="Symbol" pitchFamily="18" charset="2"/>
              </a:rPr>
              <a:t>Ежегодные технологические международные аудиты </a:t>
            </a:r>
            <a:endParaRPr lang="ru-RU" altLang="ja-JP" sz="1400" dirty="0">
              <a:solidFill>
                <a:schemeClr val="tx1">
                  <a:lumMod val="75000"/>
                  <a:lumOff val="25000"/>
                </a:schemeClr>
              </a:solidFill>
              <a:latin typeface="Arial" charset="0"/>
              <a:cs typeface="Arial" charset="0"/>
              <a:sym typeface="Symbol" pitchFamily="18" charset="2"/>
            </a:endParaRPr>
          </a:p>
          <a:p>
            <a:pPr lvl="2" eaLnBrk="1" hangingPunct="1">
              <a:spcBef>
                <a:spcPct val="0"/>
              </a:spcBef>
              <a:buFont typeface="Arial" charset="0"/>
              <a:buChar char="•"/>
              <a:defRPr/>
            </a:pPr>
            <a:r>
              <a:rPr lang="ru-RU" altLang="ja-JP" sz="1400" dirty="0">
                <a:solidFill>
                  <a:schemeClr val="tx1">
                    <a:lumMod val="75000"/>
                    <a:lumOff val="25000"/>
                  </a:schemeClr>
                </a:solidFill>
                <a:latin typeface="Arial" charset="0"/>
                <a:cs typeface="Arial" charset="0"/>
                <a:sym typeface="Symbol" pitchFamily="18" charset="2"/>
              </a:rPr>
              <a:t>Плановые инспекции уполномоченных государственных организаций РФ</a:t>
            </a:r>
            <a:endParaRPr lang="ru-RU" altLang="ru-RU" sz="1400" dirty="0">
              <a:solidFill>
                <a:schemeClr val="tx1">
                  <a:lumMod val="75000"/>
                  <a:lumOff val="25000"/>
                </a:schemeClr>
              </a:solidFill>
              <a:latin typeface="Arial" charset="0"/>
              <a:cs typeface="Arial" charset="0"/>
              <a:sym typeface="Symbol" pitchFamily="18" charset="2"/>
            </a:endParaRPr>
          </a:p>
        </p:txBody>
      </p:sp>
      <p:sp>
        <p:nvSpPr>
          <p:cNvPr id="8200" name="Line 9"/>
          <p:cNvSpPr>
            <a:spLocks noChangeShapeType="1"/>
          </p:cNvSpPr>
          <p:nvPr/>
        </p:nvSpPr>
        <p:spPr bwMode="auto">
          <a:xfrm>
            <a:off x="4716463" y="908050"/>
            <a:ext cx="0" cy="3168650"/>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endParaRPr lang="ru-RU"/>
          </a:p>
        </p:txBody>
      </p:sp>
      <p:pic>
        <p:nvPicPr>
          <p:cNvPr id="8201"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529013"/>
            <a:ext cx="6827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6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74039" y="458454"/>
            <a:ext cx="8270240" cy="985955"/>
          </a:xfrm>
          <a:custGeom>
            <a:avLst/>
            <a:gdLst/>
            <a:ahLst/>
            <a:cxnLst/>
            <a:rect l="l" t="t" r="r" b="b"/>
            <a:pathLst>
              <a:path w="8270240" h="988694">
                <a:moveTo>
                  <a:pt x="8269960" y="0"/>
                </a:moveTo>
                <a:lnTo>
                  <a:pt x="0" y="0"/>
                </a:lnTo>
                <a:lnTo>
                  <a:pt x="0" y="988606"/>
                </a:lnTo>
                <a:lnTo>
                  <a:pt x="8269960" y="988606"/>
                </a:lnTo>
              </a:path>
            </a:pathLst>
          </a:custGeom>
          <a:ln w="25400">
            <a:solidFill>
              <a:srgbClr val="FFFFFF"/>
            </a:solidFill>
          </a:ln>
        </p:spPr>
        <p:txBody>
          <a:bodyPr wrap="square" lIns="0" tIns="0" rIns="0" bIns="0" rtlCol="0"/>
          <a:lstStyle/>
          <a:p>
            <a:endParaRPr/>
          </a:p>
        </p:txBody>
      </p:sp>
      <p:sp>
        <p:nvSpPr>
          <p:cNvPr id="6" name="object 6"/>
          <p:cNvSpPr txBox="1"/>
          <p:nvPr/>
        </p:nvSpPr>
        <p:spPr>
          <a:xfrm>
            <a:off x="1159595" y="582099"/>
            <a:ext cx="7282009" cy="738664"/>
          </a:xfrm>
          <a:prstGeom prst="rect">
            <a:avLst/>
          </a:prstGeom>
        </p:spPr>
        <p:txBody>
          <a:bodyPr vert="horz" wrap="square" lIns="0" tIns="0" rIns="0" bIns="0" rtlCol="0">
            <a:spAutoFit/>
          </a:bodyPr>
          <a:lstStyle/>
          <a:p>
            <a:pPr marL="12700">
              <a:lnSpc>
                <a:spcPct val="100000"/>
              </a:lnSpc>
            </a:pPr>
            <a:r>
              <a:rPr lang="ru-RU" sz="2400" b="1" dirty="0">
                <a:solidFill>
                  <a:schemeClr val="accent1">
                    <a:lumMod val="75000"/>
                  </a:schemeClr>
                </a:solidFill>
                <a:cs typeface="Arial" panose="020B0604020202020204" pitchFamily="34" charset="0"/>
              </a:rPr>
              <a:t>Иммуногенность вакцины </a:t>
            </a:r>
            <a:r>
              <a:rPr lang="ru-RU" sz="2400" b="1" dirty="0" err="1">
                <a:solidFill>
                  <a:schemeClr val="accent1">
                    <a:lumMod val="75000"/>
                  </a:schemeClr>
                </a:solidFill>
                <a:cs typeface="Arial" panose="020B0604020202020204" pitchFamily="34" charset="0"/>
              </a:rPr>
              <a:t>Гриппол</a:t>
            </a:r>
            <a:r>
              <a:rPr lang="ru-RU" sz="2400" b="1" dirty="0">
                <a:solidFill>
                  <a:schemeClr val="accent1">
                    <a:lumMod val="75000"/>
                  </a:schemeClr>
                </a:solidFill>
                <a:cs typeface="Arial" panose="020B0604020202020204" pitchFamily="34" charset="0"/>
              </a:rPr>
              <a:t>®  </a:t>
            </a:r>
            <a:r>
              <a:rPr lang="ru-RU" sz="2400" b="1" dirty="0" smtClean="0">
                <a:solidFill>
                  <a:schemeClr val="accent1">
                    <a:lumMod val="75000"/>
                  </a:schemeClr>
                </a:solidFill>
                <a:cs typeface="Arial" panose="020B0604020202020204" pitchFamily="34" charset="0"/>
              </a:rPr>
              <a:t>плюс </a:t>
            </a:r>
            <a:r>
              <a:rPr sz="2400" b="1" dirty="0" err="1" smtClean="0">
                <a:solidFill>
                  <a:schemeClr val="accent1">
                    <a:lumMod val="75000"/>
                  </a:schemeClr>
                </a:solidFill>
                <a:latin typeface="Arial" panose="020B0604020202020204" pitchFamily="34" charset="0"/>
                <a:cs typeface="Arial" panose="020B0604020202020204" pitchFamily="34" charset="0"/>
              </a:rPr>
              <a:t>соответствует</a:t>
            </a:r>
            <a:r>
              <a:rPr sz="2400" b="1" dirty="0" smtClean="0">
                <a:solidFill>
                  <a:schemeClr val="accent1">
                    <a:lumMod val="75000"/>
                  </a:schemeClr>
                </a:solidFill>
                <a:latin typeface="Arial" panose="020B0604020202020204" pitchFamily="34" charset="0"/>
                <a:cs typeface="Arial" panose="020B0604020202020204" pitchFamily="34" charset="0"/>
              </a:rPr>
              <a:t> </a:t>
            </a:r>
            <a:r>
              <a:rPr sz="2400" b="1" dirty="0" err="1">
                <a:solidFill>
                  <a:schemeClr val="accent1">
                    <a:lumMod val="75000"/>
                  </a:schemeClr>
                </a:solidFill>
                <a:latin typeface="Arial" panose="020B0604020202020204" pitchFamily="34" charset="0"/>
                <a:cs typeface="Arial" panose="020B0604020202020204" pitchFamily="34" charset="0"/>
              </a:rPr>
              <a:t>требованиям</a:t>
            </a:r>
            <a:r>
              <a:rPr sz="2400" b="1" dirty="0">
                <a:solidFill>
                  <a:schemeClr val="accent1">
                    <a:lumMod val="75000"/>
                  </a:schemeClr>
                </a:solidFill>
                <a:latin typeface="Arial" panose="020B0604020202020204" pitchFamily="34" charset="0"/>
                <a:cs typeface="Arial" panose="020B0604020202020204" pitchFamily="34" charset="0"/>
              </a:rPr>
              <a:t> </a:t>
            </a:r>
            <a:r>
              <a:rPr sz="2400" b="1" dirty="0" smtClean="0">
                <a:solidFill>
                  <a:schemeClr val="accent1">
                    <a:lumMod val="75000"/>
                  </a:schemeClr>
                </a:solidFill>
                <a:latin typeface="Arial" panose="020B0604020202020204" pitchFamily="34" charset="0"/>
                <a:cs typeface="Arial" panose="020B0604020202020204" pitchFamily="34" charset="0"/>
              </a:rPr>
              <a:t>ВОЗ</a:t>
            </a:r>
            <a:endParaRPr sz="2400" baseline="33333" dirty="0">
              <a:solidFill>
                <a:schemeClr val="accent1">
                  <a:lumMod val="75000"/>
                </a:schemeClr>
              </a:solidFill>
              <a:latin typeface="Arial" panose="020B0604020202020204" pitchFamily="34" charset="0"/>
              <a:cs typeface="Arial" panose="020B0604020202020204" pitchFamily="34" charset="0"/>
            </a:endParaRPr>
          </a:p>
        </p:txBody>
      </p:sp>
      <p:sp>
        <p:nvSpPr>
          <p:cNvPr id="7" name="object 7"/>
          <p:cNvSpPr/>
          <p:nvPr/>
        </p:nvSpPr>
        <p:spPr>
          <a:xfrm>
            <a:off x="1" y="458452"/>
            <a:ext cx="1288415" cy="0"/>
          </a:xfrm>
          <a:custGeom>
            <a:avLst/>
            <a:gdLst/>
            <a:ahLst/>
            <a:cxnLst/>
            <a:rect l="l" t="t" r="r" b="b"/>
            <a:pathLst>
              <a:path w="1288415">
                <a:moveTo>
                  <a:pt x="1288229" y="0"/>
                </a:moveTo>
                <a:lnTo>
                  <a:pt x="0" y="0"/>
                </a:lnTo>
              </a:path>
            </a:pathLst>
          </a:custGeom>
          <a:ln w="25400">
            <a:solidFill>
              <a:srgbClr val="FFFFFF"/>
            </a:solidFill>
          </a:ln>
        </p:spPr>
        <p:txBody>
          <a:bodyPr wrap="square" lIns="0" tIns="0" rIns="0" bIns="0" rtlCol="0"/>
          <a:lstStyle/>
          <a:p>
            <a:endParaRPr/>
          </a:p>
        </p:txBody>
      </p:sp>
      <p:sp>
        <p:nvSpPr>
          <p:cNvPr id="8" name="object 8"/>
          <p:cNvSpPr/>
          <p:nvPr/>
        </p:nvSpPr>
        <p:spPr>
          <a:xfrm>
            <a:off x="1" y="1444313"/>
            <a:ext cx="1288415" cy="0"/>
          </a:xfrm>
          <a:custGeom>
            <a:avLst/>
            <a:gdLst/>
            <a:ahLst/>
            <a:cxnLst/>
            <a:rect l="l" t="t" r="r" b="b"/>
            <a:pathLst>
              <a:path w="1288415">
                <a:moveTo>
                  <a:pt x="1288229" y="0"/>
                </a:moveTo>
                <a:lnTo>
                  <a:pt x="0" y="0"/>
                </a:lnTo>
              </a:path>
            </a:pathLst>
          </a:custGeom>
          <a:ln w="25400">
            <a:solidFill>
              <a:srgbClr val="FFFFFF"/>
            </a:solidFill>
          </a:ln>
        </p:spPr>
        <p:txBody>
          <a:bodyPr wrap="square" lIns="0" tIns="0" rIns="0" bIns="0" rtlCol="0"/>
          <a:lstStyle/>
          <a:p>
            <a:endParaRPr/>
          </a:p>
        </p:txBody>
      </p:sp>
      <p:sp>
        <p:nvSpPr>
          <p:cNvPr id="9" name="object 9"/>
          <p:cNvSpPr txBox="1"/>
          <p:nvPr/>
        </p:nvSpPr>
        <p:spPr>
          <a:xfrm>
            <a:off x="1379061" y="1636240"/>
            <a:ext cx="4133483" cy="184154"/>
          </a:xfrm>
          <a:prstGeom prst="rect">
            <a:avLst/>
          </a:prstGeom>
        </p:spPr>
        <p:txBody>
          <a:bodyPr vert="horz" wrap="square" lIns="0" tIns="0" rIns="0" bIns="0" rtlCol="0">
            <a:spAutoFit/>
          </a:bodyPr>
          <a:lstStyle/>
          <a:p>
            <a:pPr marL="12700">
              <a:lnSpc>
                <a:spcPct val="100000"/>
              </a:lnSpc>
            </a:pPr>
            <a:r>
              <a:rPr sz="1200" b="1" dirty="0">
                <a:solidFill>
                  <a:srgbClr val="034EA2"/>
                </a:solidFill>
                <a:latin typeface="Arial" panose="020B0604020202020204" pitchFamily="34" charset="0"/>
                <a:cs typeface="Arial" panose="020B0604020202020204" pitchFamily="34" charset="0"/>
              </a:rPr>
              <a:t>Уровень серопротекции*, %</a:t>
            </a:r>
            <a:endParaRPr sz="1200" dirty="0">
              <a:latin typeface="Arial" panose="020B0604020202020204" pitchFamily="34" charset="0"/>
              <a:cs typeface="Arial" panose="020B0604020202020204" pitchFamily="34" charset="0"/>
            </a:endParaRPr>
          </a:p>
        </p:txBody>
      </p:sp>
      <p:sp>
        <p:nvSpPr>
          <p:cNvPr id="10" name="object 10"/>
          <p:cNvSpPr txBox="1"/>
          <p:nvPr/>
        </p:nvSpPr>
        <p:spPr>
          <a:xfrm>
            <a:off x="1379060" y="3609981"/>
            <a:ext cx="5563440" cy="184154"/>
          </a:xfrm>
          <a:prstGeom prst="rect">
            <a:avLst/>
          </a:prstGeom>
        </p:spPr>
        <p:txBody>
          <a:bodyPr vert="horz" wrap="square" lIns="0" tIns="0" rIns="0" bIns="0" rtlCol="0">
            <a:spAutoFit/>
          </a:bodyPr>
          <a:lstStyle/>
          <a:p>
            <a:pPr marL="12700">
              <a:lnSpc>
                <a:spcPct val="100000"/>
              </a:lnSpc>
            </a:pPr>
            <a:r>
              <a:rPr sz="1200" b="1" dirty="0">
                <a:solidFill>
                  <a:srgbClr val="034EA2"/>
                </a:solidFill>
                <a:latin typeface="Arial" panose="020B0604020202020204" pitchFamily="34" charset="0"/>
                <a:cs typeface="Arial" panose="020B0604020202020204" pitchFamily="34" charset="0"/>
              </a:rPr>
              <a:t>Кратность нарастания титров антител</a:t>
            </a:r>
            <a:endParaRPr sz="1200">
              <a:latin typeface="Arial" panose="020B0604020202020204" pitchFamily="34" charset="0"/>
              <a:cs typeface="Arial" panose="020B0604020202020204" pitchFamily="34" charset="0"/>
            </a:endParaRPr>
          </a:p>
        </p:txBody>
      </p:sp>
      <p:sp>
        <p:nvSpPr>
          <p:cNvPr id="11" name="object 11"/>
          <p:cNvSpPr txBox="1"/>
          <p:nvPr/>
        </p:nvSpPr>
        <p:spPr>
          <a:xfrm>
            <a:off x="5010144" y="1636240"/>
            <a:ext cx="3905256" cy="184154"/>
          </a:xfrm>
          <a:prstGeom prst="rect">
            <a:avLst/>
          </a:prstGeom>
        </p:spPr>
        <p:txBody>
          <a:bodyPr vert="horz" wrap="square" lIns="0" tIns="0" rIns="0" bIns="0" rtlCol="0">
            <a:spAutoFit/>
          </a:bodyPr>
          <a:lstStyle/>
          <a:p>
            <a:pPr marL="12700">
              <a:lnSpc>
                <a:spcPct val="100000"/>
              </a:lnSpc>
            </a:pPr>
            <a:r>
              <a:rPr sz="1200" b="1" dirty="0">
                <a:solidFill>
                  <a:srgbClr val="034EA2"/>
                </a:solidFill>
                <a:latin typeface="Arial" panose="020B0604020202020204" pitchFamily="34" charset="0"/>
                <a:cs typeface="Arial" panose="020B0604020202020204" pitchFamily="34" charset="0"/>
              </a:rPr>
              <a:t>Уровень сероконверсии,%</a:t>
            </a:r>
            <a:endParaRPr sz="1200">
              <a:latin typeface="Arial" panose="020B0604020202020204" pitchFamily="34" charset="0"/>
              <a:cs typeface="Arial" panose="020B0604020202020204" pitchFamily="34" charset="0"/>
            </a:endParaRPr>
          </a:p>
        </p:txBody>
      </p:sp>
      <p:sp>
        <p:nvSpPr>
          <p:cNvPr id="12" name="object 12"/>
          <p:cNvSpPr txBox="1"/>
          <p:nvPr/>
        </p:nvSpPr>
        <p:spPr>
          <a:xfrm>
            <a:off x="1979564" y="3077733"/>
            <a:ext cx="1583690" cy="500137"/>
          </a:xfrm>
          <a:prstGeom prst="rect">
            <a:avLst/>
          </a:prstGeom>
        </p:spPr>
        <p:txBody>
          <a:bodyPr vert="horz" wrap="square" lIns="0" tIns="0" rIns="0" bIns="0" rtlCol="0">
            <a:spAutoFit/>
          </a:bodyPr>
          <a:lstStyle/>
          <a:p>
            <a:pPr marL="12700">
              <a:lnSpc>
                <a:spcPct val="100000"/>
              </a:lnSpc>
              <a:tabLst>
                <a:tab pos="758190" algn="l"/>
              </a:tabLst>
            </a:pPr>
            <a:r>
              <a:rPr sz="1000" dirty="0">
                <a:solidFill>
                  <a:srgbClr val="231F20"/>
                </a:solidFill>
                <a:latin typeface="Myriad Pro"/>
                <a:cs typeface="Myriad Pro"/>
              </a:rPr>
              <a:t>A/H1N1	A/H3N2</a:t>
            </a:r>
            <a:endParaRPr sz="1000">
              <a:latin typeface="Myriad Pro"/>
              <a:cs typeface="Myriad Pro"/>
            </a:endParaRPr>
          </a:p>
          <a:p>
            <a:pPr marL="280035">
              <a:lnSpc>
                <a:spcPct val="100000"/>
              </a:lnSpc>
              <a:spcBef>
                <a:spcPts val="310"/>
              </a:spcBef>
            </a:pPr>
            <a:r>
              <a:rPr sz="1000" spc="-5" dirty="0">
                <a:solidFill>
                  <a:srgbClr val="808285"/>
                </a:solidFill>
                <a:latin typeface="Myriad Pro"/>
                <a:cs typeface="Myriad Pro"/>
              </a:rPr>
              <a:t>Ш</a:t>
            </a:r>
            <a:r>
              <a:rPr sz="1000" spc="-15" dirty="0">
                <a:solidFill>
                  <a:srgbClr val="808285"/>
                </a:solidFill>
                <a:latin typeface="Myriad Pro"/>
                <a:cs typeface="Myriad Pro"/>
              </a:rPr>
              <a:t>т</a:t>
            </a:r>
            <a:r>
              <a:rPr sz="1000" dirty="0">
                <a:solidFill>
                  <a:srgbClr val="808285"/>
                </a:solidFill>
                <a:latin typeface="Myriad Pro"/>
                <a:cs typeface="Myriad Pro"/>
              </a:rPr>
              <a:t>аммы ви</a:t>
            </a:r>
            <a:r>
              <a:rPr sz="1000" spc="-10" dirty="0">
                <a:solidFill>
                  <a:srgbClr val="808285"/>
                </a:solidFill>
                <a:latin typeface="Myriad Pro"/>
                <a:cs typeface="Myriad Pro"/>
              </a:rPr>
              <a:t>ру</a:t>
            </a:r>
            <a:r>
              <a:rPr sz="1000" dirty="0">
                <a:solidFill>
                  <a:srgbClr val="808285"/>
                </a:solidFill>
                <a:latin typeface="Myriad Pro"/>
                <a:cs typeface="Myriad Pro"/>
              </a:rPr>
              <a:t>са </a:t>
            </a:r>
            <a:r>
              <a:rPr sz="1000" spc="-10" dirty="0">
                <a:solidFill>
                  <a:srgbClr val="808285"/>
                </a:solidFill>
                <a:latin typeface="Myriad Pro"/>
                <a:cs typeface="Myriad Pro"/>
              </a:rPr>
              <a:t>г</a:t>
            </a:r>
            <a:r>
              <a:rPr sz="1000" dirty="0">
                <a:solidFill>
                  <a:srgbClr val="808285"/>
                </a:solidFill>
                <a:latin typeface="Myriad Pro"/>
                <a:cs typeface="Myriad Pro"/>
              </a:rPr>
              <a:t>риппа</a:t>
            </a:r>
            <a:endParaRPr sz="1000">
              <a:latin typeface="Myriad Pro"/>
              <a:cs typeface="Myriad Pro"/>
            </a:endParaRPr>
          </a:p>
        </p:txBody>
      </p:sp>
      <p:sp>
        <p:nvSpPr>
          <p:cNvPr id="13" name="object 13"/>
          <p:cNvSpPr txBox="1"/>
          <p:nvPr/>
        </p:nvSpPr>
        <p:spPr>
          <a:xfrm>
            <a:off x="1979564" y="5051474"/>
            <a:ext cx="1583690" cy="500137"/>
          </a:xfrm>
          <a:prstGeom prst="rect">
            <a:avLst/>
          </a:prstGeom>
        </p:spPr>
        <p:txBody>
          <a:bodyPr vert="horz" wrap="square" lIns="0" tIns="0" rIns="0" bIns="0" rtlCol="0">
            <a:spAutoFit/>
          </a:bodyPr>
          <a:lstStyle/>
          <a:p>
            <a:pPr marL="12700">
              <a:lnSpc>
                <a:spcPct val="100000"/>
              </a:lnSpc>
              <a:tabLst>
                <a:tab pos="758190" algn="l"/>
              </a:tabLst>
            </a:pPr>
            <a:r>
              <a:rPr sz="1000" dirty="0">
                <a:solidFill>
                  <a:srgbClr val="231F20"/>
                </a:solidFill>
                <a:latin typeface="Myriad Pro"/>
                <a:cs typeface="Myriad Pro"/>
              </a:rPr>
              <a:t>A/H1N1	A/H3N2</a:t>
            </a:r>
            <a:endParaRPr sz="1000">
              <a:latin typeface="Myriad Pro"/>
              <a:cs typeface="Myriad Pro"/>
            </a:endParaRPr>
          </a:p>
          <a:p>
            <a:pPr marL="280035">
              <a:lnSpc>
                <a:spcPct val="100000"/>
              </a:lnSpc>
              <a:spcBef>
                <a:spcPts val="310"/>
              </a:spcBef>
            </a:pPr>
            <a:r>
              <a:rPr sz="1000" spc="-5" dirty="0">
                <a:solidFill>
                  <a:srgbClr val="808285"/>
                </a:solidFill>
                <a:latin typeface="Myriad Pro"/>
                <a:cs typeface="Myriad Pro"/>
              </a:rPr>
              <a:t>Ш</a:t>
            </a:r>
            <a:r>
              <a:rPr sz="1000" spc="-15" dirty="0">
                <a:solidFill>
                  <a:srgbClr val="808285"/>
                </a:solidFill>
                <a:latin typeface="Myriad Pro"/>
                <a:cs typeface="Myriad Pro"/>
              </a:rPr>
              <a:t>т</a:t>
            </a:r>
            <a:r>
              <a:rPr sz="1000" dirty="0">
                <a:solidFill>
                  <a:srgbClr val="808285"/>
                </a:solidFill>
                <a:latin typeface="Myriad Pro"/>
                <a:cs typeface="Myriad Pro"/>
              </a:rPr>
              <a:t>аммы ви</a:t>
            </a:r>
            <a:r>
              <a:rPr sz="1000" spc="-10" dirty="0">
                <a:solidFill>
                  <a:srgbClr val="808285"/>
                </a:solidFill>
                <a:latin typeface="Myriad Pro"/>
                <a:cs typeface="Myriad Pro"/>
              </a:rPr>
              <a:t>ру</a:t>
            </a:r>
            <a:r>
              <a:rPr sz="1000" dirty="0">
                <a:solidFill>
                  <a:srgbClr val="808285"/>
                </a:solidFill>
                <a:latin typeface="Myriad Pro"/>
                <a:cs typeface="Myriad Pro"/>
              </a:rPr>
              <a:t>са </a:t>
            </a:r>
            <a:r>
              <a:rPr sz="1000" spc="-10" dirty="0">
                <a:solidFill>
                  <a:srgbClr val="808285"/>
                </a:solidFill>
                <a:latin typeface="Myriad Pro"/>
                <a:cs typeface="Myriad Pro"/>
              </a:rPr>
              <a:t>г</a:t>
            </a:r>
            <a:r>
              <a:rPr sz="1000" dirty="0">
                <a:solidFill>
                  <a:srgbClr val="808285"/>
                </a:solidFill>
                <a:latin typeface="Myriad Pro"/>
                <a:cs typeface="Myriad Pro"/>
              </a:rPr>
              <a:t>риппа</a:t>
            </a:r>
            <a:endParaRPr sz="1000">
              <a:latin typeface="Myriad Pro"/>
              <a:cs typeface="Myriad Pro"/>
            </a:endParaRPr>
          </a:p>
        </p:txBody>
      </p:sp>
      <p:sp>
        <p:nvSpPr>
          <p:cNvPr id="14" name="object 14"/>
          <p:cNvSpPr txBox="1"/>
          <p:nvPr/>
        </p:nvSpPr>
        <p:spPr>
          <a:xfrm>
            <a:off x="5610650" y="3077733"/>
            <a:ext cx="1583690" cy="500137"/>
          </a:xfrm>
          <a:prstGeom prst="rect">
            <a:avLst/>
          </a:prstGeom>
        </p:spPr>
        <p:txBody>
          <a:bodyPr vert="horz" wrap="square" lIns="0" tIns="0" rIns="0" bIns="0" rtlCol="0">
            <a:spAutoFit/>
          </a:bodyPr>
          <a:lstStyle/>
          <a:p>
            <a:pPr marL="12700">
              <a:lnSpc>
                <a:spcPct val="100000"/>
              </a:lnSpc>
              <a:tabLst>
                <a:tab pos="758190" algn="l"/>
              </a:tabLst>
            </a:pPr>
            <a:r>
              <a:rPr sz="1000" dirty="0">
                <a:solidFill>
                  <a:srgbClr val="231F20"/>
                </a:solidFill>
                <a:latin typeface="Myriad Pro"/>
                <a:cs typeface="Myriad Pro"/>
              </a:rPr>
              <a:t>A/H1N1	A/H3N2</a:t>
            </a:r>
            <a:endParaRPr sz="1000">
              <a:latin typeface="Myriad Pro"/>
              <a:cs typeface="Myriad Pro"/>
            </a:endParaRPr>
          </a:p>
          <a:p>
            <a:pPr marL="280035">
              <a:lnSpc>
                <a:spcPct val="100000"/>
              </a:lnSpc>
              <a:spcBef>
                <a:spcPts val="310"/>
              </a:spcBef>
            </a:pPr>
            <a:r>
              <a:rPr sz="1000" spc="-5" dirty="0">
                <a:solidFill>
                  <a:srgbClr val="231F20"/>
                </a:solidFill>
                <a:latin typeface="Myriad Pro"/>
                <a:cs typeface="Myriad Pro"/>
              </a:rPr>
              <a:t>Ш</a:t>
            </a:r>
            <a:r>
              <a:rPr sz="1000" spc="-15" dirty="0">
                <a:solidFill>
                  <a:srgbClr val="231F20"/>
                </a:solidFill>
                <a:latin typeface="Myriad Pro"/>
                <a:cs typeface="Myriad Pro"/>
              </a:rPr>
              <a:t>т</a:t>
            </a:r>
            <a:r>
              <a:rPr sz="1000" dirty="0">
                <a:solidFill>
                  <a:srgbClr val="231F20"/>
                </a:solidFill>
                <a:latin typeface="Myriad Pro"/>
                <a:cs typeface="Myriad Pro"/>
              </a:rPr>
              <a:t>аммы ви</a:t>
            </a:r>
            <a:r>
              <a:rPr sz="1000" spc="-10" dirty="0">
                <a:solidFill>
                  <a:srgbClr val="231F20"/>
                </a:solidFill>
                <a:latin typeface="Myriad Pro"/>
                <a:cs typeface="Myriad Pro"/>
              </a:rPr>
              <a:t>ру</a:t>
            </a:r>
            <a:r>
              <a:rPr sz="1000" dirty="0">
                <a:solidFill>
                  <a:srgbClr val="231F20"/>
                </a:solidFill>
                <a:latin typeface="Myriad Pro"/>
                <a:cs typeface="Myriad Pro"/>
              </a:rPr>
              <a:t>са </a:t>
            </a:r>
            <a:r>
              <a:rPr sz="1000" spc="-10" dirty="0">
                <a:solidFill>
                  <a:srgbClr val="231F20"/>
                </a:solidFill>
                <a:latin typeface="Myriad Pro"/>
                <a:cs typeface="Myriad Pro"/>
              </a:rPr>
              <a:t>г</a:t>
            </a:r>
            <a:r>
              <a:rPr sz="1000" dirty="0">
                <a:solidFill>
                  <a:srgbClr val="231F20"/>
                </a:solidFill>
                <a:latin typeface="Myriad Pro"/>
                <a:cs typeface="Myriad Pro"/>
              </a:rPr>
              <a:t>риппа</a:t>
            </a:r>
            <a:endParaRPr sz="1000">
              <a:latin typeface="Myriad Pro"/>
              <a:cs typeface="Myriad Pro"/>
            </a:endParaRPr>
          </a:p>
        </p:txBody>
      </p:sp>
      <p:sp>
        <p:nvSpPr>
          <p:cNvPr id="15" name="object 15"/>
          <p:cNvSpPr txBox="1"/>
          <p:nvPr/>
        </p:nvSpPr>
        <p:spPr>
          <a:xfrm>
            <a:off x="4078550" y="2151222"/>
            <a:ext cx="722050" cy="307777"/>
          </a:xfrm>
          <a:prstGeom prst="rect">
            <a:avLst/>
          </a:prstGeom>
        </p:spPr>
        <p:txBody>
          <a:bodyPr vert="horz" wrap="square" lIns="0" tIns="0" rIns="0" bIns="0" rtlCol="0">
            <a:spAutoFit/>
          </a:bodyPr>
          <a:lstStyle/>
          <a:p>
            <a:pPr marL="12700" marR="5080">
              <a:lnSpc>
                <a:spcPct val="100000"/>
              </a:lnSpc>
            </a:pPr>
            <a:r>
              <a:rPr sz="1000" dirty="0">
                <a:solidFill>
                  <a:srgbClr val="ED1B2E"/>
                </a:solidFill>
                <a:latin typeface="Arial" panose="020B0604020202020204" pitchFamily="34" charset="0"/>
                <a:cs typeface="Arial" panose="020B0604020202020204" pitchFamily="34" charset="0"/>
              </a:rPr>
              <a:t>Критерий ВОЗ</a:t>
            </a:r>
            <a:endParaRPr sz="1000" dirty="0">
              <a:latin typeface="Arial" panose="020B0604020202020204" pitchFamily="34" charset="0"/>
              <a:cs typeface="Arial" panose="020B0604020202020204" pitchFamily="34" charset="0"/>
            </a:endParaRPr>
          </a:p>
        </p:txBody>
      </p:sp>
      <p:sp>
        <p:nvSpPr>
          <p:cNvPr id="16" name="object 16"/>
          <p:cNvSpPr txBox="1"/>
          <p:nvPr/>
        </p:nvSpPr>
        <p:spPr>
          <a:xfrm>
            <a:off x="4078550" y="4541929"/>
            <a:ext cx="722050" cy="153462"/>
          </a:xfrm>
          <a:prstGeom prst="rect">
            <a:avLst/>
          </a:prstGeom>
        </p:spPr>
        <p:txBody>
          <a:bodyPr vert="horz" wrap="square" lIns="0" tIns="0" rIns="0" bIns="0" rtlCol="0">
            <a:spAutoFit/>
          </a:bodyPr>
          <a:lstStyle/>
          <a:p>
            <a:pPr marL="12700">
              <a:lnSpc>
                <a:spcPct val="100000"/>
              </a:lnSpc>
            </a:pPr>
            <a:r>
              <a:rPr sz="1000" dirty="0">
                <a:solidFill>
                  <a:srgbClr val="ED1B2E"/>
                </a:solidFill>
                <a:latin typeface="Myriad Pro"/>
                <a:cs typeface="Myriad Pro"/>
              </a:rPr>
              <a:t>Кр</a:t>
            </a:r>
            <a:r>
              <a:rPr sz="1000" spc="-5" dirty="0">
                <a:solidFill>
                  <a:srgbClr val="ED1B2E"/>
                </a:solidFill>
                <a:latin typeface="Myriad Pro"/>
                <a:cs typeface="Myriad Pro"/>
              </a:rPr>
              <a:t>и</a:t>
            </a:r>
            <a:r>
              <a:rPr sz="1000" spc="-20" dirty="0">
                <a:solidFill>
                  <a:srgbClr val="ED1B2E"/>
                </a:solidFill>
                <a:latin typeface="Myriad Pro"/>
                <a:cs typeface="Myriad Pro"/>
              </a:rPr>
              <a:t>т</a:t>
            </a:r>
            <a:r>
              <a:rPr sz="1000" dirty="0">
                <a:solidFill>
                  <a:srgbClr val="ED1B2E"/>
                </a:solidFill>
                <a:latin typeface="Myriad Pro"/>
                <a:cs typeface="Myriad Pro"/>
              </a:rPr>
              <a:t>ерий</a:t>
            </a:r>
            <a:endParaRPr sz="1000" dirty="0">
              <a:latin typeface="Myriad Pro"/>
              <a:cs typeface="Myriad Pro"/>
            </a:endParaRPr>
          </a:p>
        </p:txBody>
      </p:sp>
      <p:sp>
        <p:nvSpPr>
          <p:cNvPr id="17" name="object 17"/>
          <p:cNvSpPr txBox="1"/>
          <p:nvPr/>
        </p:nvSpPr>
        <p:spPr>
          <a:xfrm>
            <a:off x="4078550" y="4684527"/>
            <a:ext cx="851676" cy="153462"/>
          </a:xfrm>
          <a:prstGeom prst="rect">
            <a:avLst/>
          </a:prstGeom>
        </p:spPr>
        <p:txBody>
          <a:bodyPr vert="horz" wrap="square" lIns="0" tIns="0" rIns="0" bIns="0" rtlCol="0">
            <a:spAutoFit/>
          </a:bodyPr>
          <a:lstStyle/>
          <a:p>
            <a:pPr marL="12700">
              <a:lnSpc>
                <a:spcPct val="100000"/>
              </a:lnSpc>
            </a:pPr>
            <a:r>
              <a:rPr sz="1000" spc="-10" dirty="0">
                <a:solidFill>
                  <a:srgbClr val="ED1B2E"/>
                </a:solidFill>
                <a:latin typeface="Myriad Pro"/>
                <a:cs typeface="Myriad Pro"/>
              </a:rPr>
              <a:t>В</a:t>
            </a:r>
            <a:r>
              <a:rPr sz="1000" spc="-15" dirty="0">
                <a:solidFill>
                  <a:srgbClr val="ED1B2E"/>
                </a:solidFill>
                <a:latin typeface="Myriad Pro"/>
                <a:cs typeface="Myriad Pro"/>
              </a:rPr>
              <a:t>ОЗ</a:t>
            </a:r>
            <a:endParaRPr sz="1000" dirty="0">
              <a:latin typeface="Myriad Pro"/>
              <a:cs typeface="Myriad Pro"/>
            </a:endParaRPr>
          </a:p>
        </p:txBody>
      </p:sp>
      <p:sp>
        <p:nvSpPr>
          <p:cNvPr id="18" name="object 18"/>
          <p:cNvSpPr txBox="1"/>
          <p:nvPr/>
        </p:nvSpPr>
        <p:spPr>
          <a:xfrm>
            <a:off x="7709636" y="2532342"/>
            <a:ext cx="748565" cy="306924"/>
          </a:xfrm>
          <a:prstGeom prst="rect">
            <a:avLst/>
          </a:prstGeom>
        </p:spPr>
        <p:txBody>
          <a:bodyPr vert="horz" wrap="square" lIns="0" tIns="0" rIns="0" bIns="0" rtlCol="0">
            <a:spAutoFit/>
          </a:bodyPr>
          <a:lstStyle/>
          <a:p>
            <a:pPr marL="12700" marR="5080">
              <a:lnSpc>
                <a:spcPct val="100000"/>
              </a:lnSpc>
            </a:pPr>
            <a:r>
              <a:rPr sz="1000" dirty="0">
                <a:solidFill>
                  <a:srgbClr val="ED1B2E"/>
                </a:solidFill>
                <a:latin typeface="Arial" panose="020B0604020202020204" pitchFamily="34" charset="0"/>
                <a:cs typeface="Arial" panose="020B0604020202020204" pitchFamily="34" charset="0"/>
              </a:rPr>
              <a:t>Критерий ВОЗ</a:t>
            </a:r>
            <a:endParaRPr sz="1000" dirty="0">
              <a:latin typeface="Arial" panose="020B0604020202020204" pitchFamily="34" charset="0"/>
              <a:cs typeface="Arial" panose="020B0604020202020204" pitchFamily="34" charset="0"/>
            </a:endParaRPr>
          </a:p>
        </p:txBody>
      </p:sp>
      <p:sp>
        <p:nvSpPr>
          <p:cNvPr id="19" name="object 19"/>
          <p:cNvSpPr txBox="1"/>
          <p:nvPr/>
        </p:nvSpPr>
        <p:spPr>
          <a:xfrm>
            <a:off x="1364291" y="4662247"/>
            <a:ext cx="166370" cy="525785"/>
          </a:xfrm>
          <a:prstGeom prst="rect">
            <a:avLst/>
          </a:prstGeom>
        </p:spPr>
        <p:txBody>
          <a:bodyPr vert="horz" wrap="square" lIns="0" tIns="0" rIns="0" bIns="0" rtlCol="0">
            <a:spAutoFit/>
          </a:bodyPr>
          <a:lstStyle/>
          <a:p>
            <a:pPr marL="12700">
              <a:lnSpc>
                <a:spcPts val="1150"/>
              </a:lnSpc>
            </a:pPr>
            <a:r>
              <a:rPr sz="1000" dirty="0">
                <a:solidFill>
                  <a:srgbClr val="808285"/>
                </a:solidFill>
                <a:latin typeface="Myriad Pro"/>
                <a:cs typeface="Myriad Pro"/>
              </a:rPr>
              <a:t>5</a:t>
            </a:r>
            <a:endParaRPr sz="1000">
              <a:latin typeface="Myriad Pro"/>
              <a:cs typeface="Myriad Pro"/>
            </a:endParaRPr>
          </a:p>
          <a:p>
            <a:pPr marL="59055">
              <a:lnSpc>
                <a:spcPts val="670"/>
              </a:lnSpc>
            </a:pPr>
            <a:r>
              <a:rPr sz="600" dirty="0">
                <a:solidFill>
                  <a:srgbClr val="ED1B2E"/>
                </a:solidFill>
                <a:latin typeface="Myriad Pro"/>
                <a:cs typeface="Myriad Pro"/>
              </a:rPr>
              <a:t>2,5</a:t>
            </a:r>
            <a:endParaRPr sz="600">
              <a:latin typeface="Myriad Pro"/>
              <a:cs typeface="Myriad Pro"/>
            </a:endParaRPr>
          </a:p>
          <a:p>
            <a:pPr marL="12700">
              <a:lnSpc>
                <a:spcPct val="100000"/>
              </a:lnSpc>
              <a:spcBef>
                <a:spcPts val="325"/>
              </a:spcBef>
            </a:pPr>
            <a:r>
              <a:rPr sz="1000" dirty="0">
                <a:solidFill>
                  <a:srgbClr val="808285"/>
                </a:solidFill>
                <a:latin typeface="Myriad Pro"/>
                <a:cs typeface="Myriad Pro"/>
              </a:rPr>
              <a:t>0</a:t>
            </a:r>
            <a:endParaRPr sz="1000">
              <a:latin typeface="Myriad Pro"/>
              <a:cs typeface="Myriad Pro"/>
            </a:endParaRPr>
          </a:p>
        </p:txBody>
      </p:sp>
      <p:sp>
        <p:nvSpPr>
          <p:cNvPr id="20" name="object 20"/>
          <p:cNvSpPr txBox="1"/>
          <p:nvPr/>
        </p:nvSpPr>
        <p:spPr>
          <a:xfrm>
            <a:off x="3626508" y="3077733"/>
            <a:ext cx="94615" cy="153888"/>
          </a:xfrm>
          <a:prstGeom prst="rect">
            <a:avLst/>
          </a:prstGeom>
        </p:spPr>
        <p:txBody>
          <a:bodyPr vert="horz" wrap="square" lIns="0" tIns="0" rIns="0" bIns="0" rtlCol="0">
            <a:spAutoFit/>
          </a:bodyPr>
          <a:lstStyle/>
          <a:p>
            <a:pPr marL="12700">
              <a:lnSpc>
                <a:spcPct val="100000"/>
              </a:lnSpc>
            </a:pPr>
            <a:r>
              <a:rPr sz="1000" dirty="0">
                <a:solidFill>
                  <a:srgbClr val="231F20"/>
                </a:solidFill>
                <a:latin typeface="Myriad Pro"/>
                <a:cs typeface="Myriad Pro"/>
              </a:rPr>
              <a:t>B</a:t>
            </a:r>
            <a:endParaRPr sz="1000">
              <a:latin typeface="Myriad Pro"/>
              <a:cs typeface="Myriad Pro"/>
            </a:endParaRPr>
          </a:p>
        </p:txBody>
      </p:sp>
      <p:sp>
        <p:nvSpPr>
          <p:cNvPr id="21" name="object 21"/>
          <p:cNvSpPr txBox="1"/>
          <p:nvPr/>
        </p:nvSpPr>
        <p:spPr>
          <a:xfrm>
            <a:off x="3626508" y="5051473"/>
            <a:ext cx="94615" cy="153888"/>
          </a:xfrm>
          <a:prstGeom prst="rect">
            <a:avLst/>
          </a:prstGeom>
        </p:spPr>
        <p:txBody>
          <a:bodyPr vert="horz" wrap="square" lIns="0" tIns="0" rIns="0" bIns="0" rtlCol="0">
            <a:spAutoFit/>
          </a:bodyPr>
          <a:lstStyle/>
          <a:p>
            <a:pPr marL="12700">
              <a:lnSpc>
                <a:spcPct val="100000"/>
              </a:lnSpc>
            </a:pPr>
            <a:r>
              <a:rPr sz="1000" dirty="0">
                <a:solidFill>
                  <a:srgbClr val="231F20"/>
                </a:solidFill>
                <a:latin typeface="Myriad Pro"/>
                <a:cs typeface="Myriad Pro"/>
              </a:rPr>
              <a:t>B</a:t>
            </a:r>
            <a:endParaRPr sz="1000">
              <a:latin typeface="Myriad Pro"/>
              <a:cs typeface="Myriad Pro"/>
            </a:endParaRPr>
          </a:p>
        </p:txBody>
      </p:sp>
      <p:sp>
        <p:nvSpPr>
          <p:cNvPr id="22" name="object 22"/>
          <p:cNvSpPr txBox="1"/>
          <p:nvPr/>
        </p:nvSpPr>
        <p:spPr>
          <a:xfrm>
            <a:off x="7257595" y="3077733"/>
            <a:ext cx="94615" cy="153888"/>
          </a:xfrm>
          <a:prstGeom prst="rect">
            <a:avLst/>
          </a:prstGeom>
        </p:spPr>
        <p:txBody>
          <a:bodyPr vert="horz" wrap="square" lIns="0" tIns="0" rIns="0" bIns="0" rtlCol="0">
            <a:spAutoFit/>
          </a:bodyPr>
          <a:lstStyle/>
          <a:p>
            <a:pPr marL="12700">
              <a:lnSpc>
                <a:spcPct val="100000"/>
              </a:lnSpc>
            </a:pPr>
            <a:r>
              <a:rPr sz="1000" dirty="0">
                <a:solidFill>
                  <a:srgbClr val="231F20"/>
                </a:solidFill>
                <a:latin typeface="Myriad Pro"/>
                <a:cs typeface="Myriad Pro"/>
              </a:rPr>
              <a:t>B</a:t>
            </a:r>
            <a:endParaRPr sz="1000">
              <a:latin typeface="Myriad Pro"/>
              <a:cs typeface="Myriad Pro"/>
            </a:endParaRPr>
          </a:p>
        </p:txBody>
      </p:sp>
      <p:sp>
        <p:nvSpPr>
          <p:cNvPr id="23" name="object 23"/>
          <p:cNvSpPr txBox="1"/>
          <p:nvPr/>
        </p:nvSpPr>
        <p:spPr>
          <a:xfrm>
            <a:off x="1233993" y="1880599"/>
            <a:ext cx="220979" cy="692497"/>
          </a:xfrm>
          <a:prstGeom prst="rect">
            <a:avLst/>
          </a:prstGeom>
        </p:spPr>
        <p:txBody>
          <a:bodyPr vert="horz" wrap="square" lIns="0" tIns="0" rIns="0" bIns="0" rtlCol="0">
            <a:spAutoFit/>
          </a:bodyPr>
          <a:lstStyle/>
          <a:p>
            <a:pPr algn="ctr">
              <a:lnSpc>
                <a:spcPct val="100000"/>
              </a:lnSpc>
            </a:pPr>
            <a:r>
              <a:rPr sz="1000" dirty="0">
                <a:solidFill>
                  <a:srgbClr val="808285"/>
                </a:solidFill>
                <a:latin typeface="Myriad Pro"/>
                <a:cs typeface="Myriad Pro"/>
              </a:rPr>
              <a:t>100</a:t>
            </a:r>
            <a:endParaRPr sz="1000">
              <a:latin typeface="Myriad Pro"/>
              <a:cs typeface="Myriad Pro"/>
            </a:endParaRPr>
          </a:p>
          <a:p>
            <a:pPr marL="64769" algn="ctr">
              <a:lnSpc>
                <a:spcPct val="100000"/>
              </a:lnSpc>
              <a:spcBef>
                <a:spcPts val="200"/>
              </a:spcBef>
            </a:pPr>
            <a:r>
              <a:rPr sz="1000" dirty="0">
                <a:solidFill>
                  <a:srgbClr val="808285"/>
                </a:solidFill>
                <a:latin typeface="Myriad Pro"/>
                <a:cs typeface="Myriad Pro"/>
              </a:rPr>
              <a:t>90</a:t>
            </a:r>
            <a:endParaRPr sz="1000">
              <a:latin typeface="Myriad Pro"/>
              <a:cs typeface="Myriad Pro"/>
            </a:endParaRPr>
          </a:p>
          <a:p>
            <a:pPr marL="64769" algn="ctr">
              <a:lnSpc>
                <a:spcPct val="100000"/>
              </a:lnSpc>
              <a:spcBef>
                <a:spcPts val="200"/>
              </a:spcBef>
            </a:pPr>
            <a:r>
              <a:rPr sz="1000" dirty="0">
                <a:solidFill>
                  <a:srgbClr val="808285"/>
                </a:solidFill>
                <a:latin typeface="Myriad Pro"/>
                <a:cs typeface="Myriad Pro"/>
              </a:rPr>
              <a:t>80</a:t>
            </a:r>
            <a:endParaRPr sz="1000">
              <a:latin typeface="Myriad Pro"/>
              <a:cs typeface="Myriad Pro"/>
            </a:endParaRPr>
          </a:p>
          <a:p>
            <a:pPr marL="64769" algn="ctr">
              <a:lnSpc>
                <a:spcPct val="100000"/>
              </a:lnSpc>
              <a:spcBef>
                <a:spcPts val="200"/>
              </a:spcBef>
            </a:pPr>
            <a:r>
              <a:rPr sz="1000" dirty="0">
                <a:solidFill>
                  <a:srgbClr val="ED1B2E"/>
                </a:solidFill>
                <a:latin typeface="Myriad Pro"/>
                <a:cs typeface="Myriad Pro"/>
              </a:rPr>
              <a:t>70</a:t>
            </a:r>
            <a:endParaRPr sz="1000">
              <a:latin typeface="Myriad Pro"/>
              <a:cs typeface="Myriad Pro"/>
            </a:endParaRPr>
          </a:p>
        </p:txBody>
      </p:sp>
      <p:sp>
        <p:nvSpPr>
          <p:cNvPr id="24" name="object 24"/>
          <p:cNvSpPr txBox="1"/>
          <p:nvPr/>
        </p:nvSpPr>
        <p:spPr>
          <a:xfrm>
            <a:off x="1299141" y="2767137"/>
            <a:ext cx="156210" cy="333425"/>
          </a:xfrm>
          <a:prstGeom prst="rect">
            <a:avLst/>
          </a:prstGeom>
        </p:spPr>
        <p:txBody>
          <a:bodyPr vert="horz" wrap="square" lIns="0" tIns="0" rIns="0" bIns="0" rtlCol="0">
            <a:spAutoFit/>
          </a:bodyPr>
          <a:lstStyle/>
          <a:p>
            <a:pPr marL="12700">
              <a:lnSpc>
                <a:spcPct val="100000"/>
              </a:lnSpc>
            </a:pPr>
            <a:r>
              <a:rPr sz="1000" dirty="0">
                <a:solidFill>
                  <a:srgbClr val="808285"/>
                </a:solidFill>
                <a:latin typeface="Myriad Pro"/>
                <a:cs typeface="Myriad Pro"/>
              </a:rPr>
              <a:t>10</a:t>
            </a:r>
            <a:endParaRPr sz="1000">
              <a:latin typeface="Myriad Pro"/>
              <a:cs typeface="Myriad Pro"/>
            </a:endParaRPr>
          </a:p>
          <a:p>
            <a:pPr marL="41910">
              <a:lnSpc>
                <a:spcPct val="100000"/>
              </a:lnSpc>
              <a:spcBef>
                <a:spcPts val="200"/>
              </a:spcBef>
            </a:pPr>
            <a:r>
              <a:rPr sz="1000" dirty="0">
                <a:solidFill>
                  <a:srgbClr val="808285"/>
                </a:solidFill>
                <a:latin typeface="Myriad Pro"/>
                <a:cs typeface="Myriad Pro"/>
              </a:rPr>
              <a:t>%</a:t>
            </a:r>
            <a:endParaRPr sz="1000">
              <a:latin typeface="Myriad Pro"/>
              <a:cs typeface="Myriad Pro"/>
            </a:endParaRPr>
          </a:p>
        </p:txBody>
      </p:sp>
      <p:sp>
        <p:nvSpPr>
          <p:cNvPr id="25" name="object 25"/>
          <p:cNvSpPr txBox="1"/>
          <p:nvPr/>
        </p:nvSpPr>
        <p:spPr>
          <a:xfrm>
            <a:off x="1299141" y="3845365"/>
            <a:ext cx="156210" cy="153888"/>
          </a:xfrm>
          <a:prstGeom prst="rect">
            <a:avLst/>
          </a:prstGeom>
        </p:spPr>
        <p:txBody>
          <a:bodyPr vert="horz" wrap="square" lIns="0" tIns="0" rIns="0" bIns="0" rtlCol="0">
            <a:spAutoFit/>
          </a:bodyPr>
          <a:lstStyle/>
          <a:p>
            <a:pPr marL="12700">
              <a:lnSpc>
                <a:spcPct val="100000"/>
              </a:lnSpc>
            </a:pPr>
            <a:r>
              <a:rPr sz="1000" dirty="0">
                <a:solidFill>
                  <a:srgbClr val="808285"/>
                </a:solidFill>
                <a:latin typeface="Myriad Pro"/>
                <a:cs typeface="Myriad Pro"/>
              </a:rPr>
              <a:t>20</a:t>
            </a:r>
            <a:endParaRPr sz="1000">
              <a:latin typeface="Myriad Pro"/>
              <a:cs typeface="Myriad Pro"/>
            </a:endParaRPr>
          </a:p>
        </p:txBody>
      </p:sp>
      <p:sp>
        <p:nvSpPr>
          <p:cNvPr id="26" name="object 26"/>
          <p:cNvSpPr txBox="1"/>
          <p:nvPr/>
        </p:nvSpPr>
        <p:spPr>
          <a:xfrm>
            <a:off x="1299141" y="4117659"/>
            <a:ext cx="156210" cy="153888"/>
          </a:xfrm>
          <a:prstGeom prst="rect">
            <a:avLst/>
          </a:prstGeom>
        </p:spPr>
        <p:txBody>
          <a:bodyPr vert="horz" wrap="square" lIns="0" tIns="0" rIns="0" bIns="0" rtlCol="0">
            <a:spAutoFit/>
          </a:bodyPr>
          <a:lstStyle/>
          <a:p>
            <a:pPr marL="12700">
              <a:lnSpc>
                <a:spcPct val="100000"/>
              </a:lnSpc>
            </a:pPr>
            <a:r>
              <a:rPr sz="1000" dirty="0">
                <a:solidFill>
                  <a:srgbClr val="808285"/>
                </a:solidFill>
                <a:latin typeface="Myriad Pro"/>
                <a:cs typeface="Myriad Pro"/>
              </a:rPr>
              <a:t>15</a:t>
            </a:r>
            <a:endParaRPr sz="1000">
              <a:latin typeface="Myriad Pro"/>
              <a:cs typeface="Myriad Pro"/>
            </a:endParaRPr>
          </a:p>
        </p:txBody>
      </p:sp>
      <p:sp>
        <p:nvSpPr>
          <p:cNvPr id="27" name="object 27"/>
          <p:cNvSpPr txBox="1"/>
          <p:nvPr/>
        </p:nvSpPr>
        <p:spPr>
          <a:xfrm>
            <a:off x="1299141" y="4389953"/>
            <a:ext cx="156210" cy="153888"/>
          </a:xfrm>
          <a:prstGeom prst="rect">
            <a:avLst/>
          </a:prstGeom>
        </p:spPr>
        <p:txBody>
          <a:bodyPr vert="horz" wrap="square" lIns="0" tIns="0" rIns="0" bIns="0" rtlCol="0">
            <a:spAutoFit/>
          </a:bodyPr>
          <a:lstStyle/>
          <a:p>
            <a:pPr marL="12700">
              <a:lnSpc>
                <a:spcPct val="100000"/>
              </a:lnSpc>
            </a:pPr>
            <a:r>
              <a:rPr sz="1000" dirty="0">
                <a:solidFill>
                  <a:srgbClr val="808285"/>
                </a:solidFill>
                <a:latin typeface="Myriad Pro"/>
                <a:cs typeface="Myriad Pro"/>
              </a:rPr>
              <a:t>10</a:t>
            </a:r>
            <a:endParaRPr sz="1000">
              <a:latin typeface="Myriad Pro"/>
              <a:cs typeface="Myriad Pro"/>
            </a:endParaRPr>
          </a:p>
        </p:txBody>
      </p:sp>
      <p:sp>
        <p:nvSpPr>
          <p:cNvPr id="28" name="object 28"/>
          <p:cNvSpPr txBox="1"/>
          <p:nvPr/>
        </p:nvSpPr>
        <p:spPr>
          <a:xfrm>
            <a:off x="4930226" y="1880599"/>
            <a:ext cx="156210" cy="1231106"/>
          </a:xfrm>
          <a:prstGeom prst="rect">
            <a:avLst/>
          </a:prstGeom>
        </p:spPr>
        <p:txBody>
          <a:bodyPr vert="horz" wrap="square" lIns="0" tIns="0" rIns="0" bIns="0" rtlCol="0">
            <a:spAutoFit/>
          </a:bodyPr>
          <a:lstStyle/>
          <a:p>
            <a:pPr marL="12700">
              <a:lnSpc>
                <a:spcPct val="100000"/>
              </a:lnSpc>
            </a:pPr>
            <a:r>
              <a:rPr sz="1000" dirty="0">
                <a:solidFill>
                  <a:srgbClr val="808285"/>
                </a:solidFill>
                <a:latin typeface="Myriad Pro"/>
                <a:cs typeface="Myriad Pro"/>
              </a:rPr>
              <a:t>90</a:t>
            </a:r>
            <a:endParaRPr sz="1000">
              <a:latin typeface="Myriad Pro"/>
              <a:cs typeface="Myriad Pro"/>
            </a:endParaRPr>
          </a:p>
          <a:p>
            <a:pPr marL="12700">
              <a:lnSpc>
                <a:spcPct val="100000"/>
              </a:lnSpc>
              <a:spcBef>
                <a:spcPts val="200"/>
              </a:spcBef>
            </a:pPr>
            <a:r>
              <a:rPr sz="1000" dirty="0">
                <a:solidFill>
                  <a:srgbClr val="808285"/>
                </a:solidFill>
                <a:latin typeface="Myriad Pro"/>
                <a:cs typeface="Myriad Pro"/>
              </a:rPr>
              <a:t>80</a:t>
            </a:r>
            <a:endParaRPr sz="1000">
              <a:latin typeface="Myriad Pro"/>
              <a:cs typeface="Myriad Pro"/>
            </a:endParaRPr>
          </a:p>
          <a:p>
            <a:pPr marL="12700">
              <a:lnSpc>
                <a:spcPct val="100000"/>
              </a:lnSpc>
              <a:spcBef>
                <a:spcPts val="200"/>
              </a:spcBef>
            </a:pPr>
            <a:r>
              <a:rPr sz="1000" dirty="0">
                <a:solidFill>
                  <a:srgbClr val="808285"/>
                </a:solidFill>
                <a:latin typeface="Myriad Pro"/>
                <a:cs typeface="Myriad Pro"/>
              </a:rPr>
              <a:t>70</a:t>
            </a:r>
            <a:endParaRPr sz="1000">
              <a:latin typeface="Myriad Pro"/>
              <a:cs typeface="Myriad Pro"/>
            </a:endParaRPr>
          </a:p>
          <a:p>
            <a:pPr marL="12700">
              <a:lnSpc>
                <a:spcPct val="100000"/>
              </a:lnSpc>
              <a:spcBef>
                <a:spcPts val="200"/>
              </a:spcBef>
            </a:pPr>
            <a:r>
              <a:rPr sz="1000" dirty="0">
                <a:solidFill>
                  <a:srgbClr val="808285"/>
                </a:solidFill>
                <a:latin typeface="Myriad Pro"/>
                <a:cs typeface="Myriad Pro"/>
              </a:rPr>
              <a:t>60</a:t>
            </a:r>
            <a:endParaRPr sz="1000">
              <a:latin typeface="Myriad Pro"/>
              <a:cs typeface="Myriad Pro"/>
            </a:endParaRPr>
          </a:p>
          <a:p>
            <a:pPr marL="12700">
              <a:lnSpc>
                <a:spcPct val="100000"/>
              </a:lnSpc>
              <a:spcBef>
                <a:spcPts val="200"/>
              </a:spcBef>
            </a:pPr>
            <a:r>
              <a:rPr sz="1000" dirty="0">
                <a:solidFill>
                  <a:srgbClr val="808285"/>
                </a:solidFill>
                <a:latin typeface="Myriad Pro"/>
                <a:cs typeface="Myriad Pro"/>
              </a:rPr>
              <a:t>50</a:t>
            </a:r>
            <a:endParaRPr sz="1000">
              <a:latin typeface="Myriad Pro"/>
              <a:cs typeface="Myriad Pro"/>
            </a:endParaRPr>
          </a:p>
          <a:p>
            <a:pPr marL="12700">
              <a:lnSpc>
                <a:spcPct val="100000"/>
              </a:lnSpc>
              <a:spcBef>
                <a:spcPts val="200"/>
              </a:spcBef>
            </a:pPr>
            <a:r>
              <a:rPr sz="1000" dirty="0">
                <a:solidFill>
                  <a:srgbClr val="808285"/>
                </a:solidFill>
                <a:latin typeface="Myriad Pro"/>
                <a:cs typeface="Myriad Pro"/>
              </a:rPr>
              <a:t>40</a:t>
            </a:r>
            <a:endParaRPr sz="1000">
              <a:latin typeface="Myriad Pro"/>
              <a:cs typeface="Myriad Pro"/>
            </a:endParaRPr>
          </a:p>
          <a:p>
            <a:pPr marL="41910">
              <a:lnSpc>
                <a:spcPct val="100000"/>
              </a:lnSpc>
              <a:spcBef>
                <a:spcPts val="200"/>
              </a:spcBef>
            </a:pPr>
            <a:r>
              <a:rPr sz="1000" dirty="0">
                <a:solidFill>
                  <a:srgbClr val="808285"/>
                </a:solidFill>
                <a:latin typeface="Myriad Pro"/>
                <a:cs typeface="Myriad Pro"/>
              </a:rPr>
              <a:t>%</a:t>
            </a:r>
            <a:endParaRPr sz="1000">
              <a:latin typeface="Myriad Pro"/>
              <a:cs typeface="Myriad Pro"/>
            </a:endParaRPr>
          </a:p>
        </p:txBody>
      </p:sp>
      <p:sp>
        <p:nvSpPr>
          <p:cNvPr id="30" name="object 30"/>
          <p:cNvSpPr/>
          <p:nvPr/>
        </p:nvSpPr>
        <p:spPr>
          <a:xfrm>
            <a:off x="1864194" y="2503740"/>
            <a:ext cx="672084" cy="514907"/>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1864195" y="2473528"/>
            <a:ext cx="672465" cy="545220"/>
          </a:xfrm>
          <a:custGeom>
            <a:avLst/>
            <a:gdLst/>
            <a:ahLst/>
            <a:cxnLst/>
            <a:rect l="l" t="t" r="r" b="b"/>
            <a:pathLst>
              <a:path w="672464" h="546735">
                <a:moveTo>
                  <a:pt x="672084" y="546633"/>
                </a:moveTo>
                <a:lnTo>
                  <a:pt x="0" y="546633"/>
                </a:lnTo>
                <a:lnTo>
                  <a:pt x="0" y="0"/>
                </a:lnTo>
                <a:lnTo>
                  <a:pt x="672084" y="0"/>
                </a:lnTo>
                <a:lnTo>
                  <a:pt x="672084" y="546633"/>
                </a:lnTo>
                <a:close/>
              </a:path>
            </a:pathLst>
          </a:custGeom>
          <a:ln w="10668">
            <a:solidFill>
              <a:srgbClr val="034EA2"/>
            </a:solidFill>
          </a:ln>
        </p:spPr>
        <p:txBody>
          <a:bodyPr wrap="square" lIns="0" tIns="0" rIns="0" bIns="0" rtlCol="0"/>
          <a:lstStyle/>
          <a:p>
            <a:endParaRPr/>
          </a:p>
        </p:txBody>
      </p:sp>
      <p:sp>
        <p:nvSpPr>
          <p:cNvPr id="33" name="object 33"/>
          <p:cNvSpPr/>
          <p:nvPr/>
        </p:nvSpPr>
        <p:spPr>
          <a:xfrm>
            <a:off x="1864194" y="4866027"/>
            <a:ext cx="672084" cy="126356"/>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1864195" y="4865444"/>
            <a:ext cx="672465" cy="127281"/>
          </a:xfrm>
          <a:custGeom>
            <a:avLst/>
            <a:gdLst/>
            <a:ahLst/>
            <a:cxnLst/>
            <a:rect l="l" t="t" r="r" b="b"/>
            <a:pathLst>
              <a:path w="672464" h="127635">
                <a:moveTo>
                  <a:pt x="672084" y="127292"/>
                </a:moveTo>
                <a:lnTo>
                  <a:pt x="0" y="127292"/>
                </a:lnTo>
                <a:lnTo>
                  <a:pt x="0" y="0"/>
                </a:lnTo>
                <a:lnTo>
                  <a:pt x="672084" y="0"/>
                </a:lnTo>
                <a:lnTo>
                  <a:pt x="672084" y="127292"/>
                </a:lnTo>
                <a:close/>
              </a:path>
            </a:pathLst>
          </a:custGeom>
          <a:ln w="10668">
            <a:solidFill>
              <a:srgbClr val="034EA2"/>
            </a:solidFill>
          </a:ln>
        </p:spPr>
        <p:txBody>
          <a:bodyPr wrap="square" lIns="0" tIns="0" rIns="0" bIns="0" rtlCol="0"/>
          <a:lstStyle/>
          <a:p>
            <a:endParaRPr/>
          </a:p>
        </p:txBody>
      </p:sp>
      <p:sp>
        <p:nvSpPr>
          <p:cNvPr id="36" name="object 36"/>
          <p:cNvSpPr/>
          <p:nvPr/>
        </p:nvSpPr>
        <p:spPr>
          <a:xfrm>
            <a:off x="5495290" y="2882517"/>
            <a:ext cx="672084" cy="136130"/>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5495291" y="2863832"/>
            <a:ext cx="672465" cy="155144"/>
          </a:xfrm>
          <a:custGeom>
            <a:avLst/>
            <a:gdLst/>
            <a:ahLst/>
            <a:cxnLst/>
            <a:rect l="l" t="t" r="r" b="b"/>
            <a:pathLst>
              <a:path w="672464" h="155575">
                <a:moveTo>
                  <a:pt x="672084" y="155244"/>
                </a:moveTo>
                <a:lnTo>
                  <a:pt x="0" y="155244"/>
                </a:lnTo>
                <a:lnTo>
                  <a:pt x="0" y="0"/>
                </a:lnTo>
                <a:lnTo>
                  <a:pt x="672084" y="0"/>
                </a:lnTo>
                <a:lnTo>
                  <a:pt x="672084" y="155244"/>
                </a:lnTo>
                <a:close/>
              </a:path>
            </a:pathLst>
          </a:custGeom>
          <a:ln w="10667">
            <a:solidFill>
              <a:srgbClr val="034EA2"/>
            </a:solidFill>
          </a:ln>
        </p:spPr>
        <p:txBody>
          <a:bodyPr wrap="square" lIns="0" tIns="0" rIns="0" bIns="0" rtlCol="0"/>
          <a:lstStyle/>
          <a:p>
            <a:endParaRPr/>
          </a:p>
        </p:txBody>
      </p:sp>
      <p:sp>
        <p:nvSpPr>
          <p:cNvPr id="39" name="object 39"/>
          <p:cNvSpPr/>
          <p:nvPr/>
        </p:nvSpPr>
        <p:spPr>
          <a:xfrm>
            <a:off x="2609253" y="2503283"/>
            <a:ext cx="672084" cy="517048"/>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2609254" y="2459901"/>
            <a:ext cx="672465" cy="560418"/>
          </a:xfrm>
          <a:custGeom>
            <a:avLst/>
            <a:gdLst/>
            <a:ahLst/>
            <a:cxnLst/>
            <a:rect l="l" t="t" r="r" b="b"/>
            <a:pathLst>
              <a:path w="672464" h="561975">
                <a:moveTo>
                  <a:pt x="672084" y="561987"/>
                </a:moveTo>
                <a:lnTo>
                  <a:pt x="0" y="561987"/>
                </a:lnTo>
                <a:lnTo>
                  <a:pt x="0" y="0"/>
                </a:lnTo>
                <a:lnTo>
                  <a:pt x="672084" y="0"/>
                </a:lnTo>
                <a:lnTo>
                  <a:pt x="672084" y="561987"/>
                </a:lnTo>
                <a:close/>
              </a:path>
            </a:pathLst>
          </a:custGeom>
          <a:ln w="10668">
            <a:solidFill>
              <a:srgbClr val="034EA2"/>
            </a:solidFill>
          </a:ln>
        </p:spPr>
        <p:txBody>
          <a:bodyPr wrap="square" lIns="0" tIns="0" rIns="0" bIns="0" rtlCol="0"/>
          <a:lstStyle/>
          <a:p>
            <a:endParaRPr/>
          </a:p>
        </p:txBody>
      </p:sp>
      <p:sp>
        <p:nvSpPr>
          <p:cNvPr id="42" name="object 42"/>
          <p:cNvSpPr/>
          <p:nvPr/>
        </p:nvSpPr>
        <p:spPr>
          <a:xfrm>
            <a:off x="2609253" y="4857755"/>
            <a:ext cx="672084" cy="136311"/>
          </a:xfrm>
          <a:prstGeom prst="rect">
            <a:avLst/>
          </a:prstGeom>
          <a:blipFill>
            <a:blip r:embed="rId5" cstate="print"/>
            <a:stretch>
              <a:fillRect/>
            </a:stretch>
          </a:blipFill>
        </p:spPr>
        <p:txBody>
          <a:bodyPr wrap="square" lIns="0" tIns="0" rIns="0" bIns="0" rtlCol="0"/>
          <a:lstStyle/>
          <a:p>
            <a:endParaRPr/>
          </a:p>
        </p:txBody>
      </p:sp>
      <p:sp>
        <p:nvSpPr>
          <p:cNvPr id="43" name="object 43"/>
          <p:cNvSpPr/>
          <p:nvPr/>
        </p:nvSpPr>
        <p:spPr>
          <a:xfrm>
            <a:off x="2609254" y="4851816"/>
            <a:ext cx="672465" cy="142479"/>
          </a:xfrm>
          <a:custGeom>
            <a:avLst/>
            <a:gdLst/>
            <a:ahLst/>
            <a:cxnLst/>
            <a:rect l="l" t="t" r="r" b="b"/>
            <a:pathLst>
              <a:path w="672464" h="142875">
                <a:moveTo>
                  <a:pt x="672084" y="142646"/>
                </a:moveTo>
                <a:lnTo>
                  <a:pt x="0" y="142646"/>
                </a:lnTo>
                <a:lnTo>
                  <a:pt x="0" y="0"/>
                </a:lnTo>
                <a:lnTo>
                  <a:pt x="672084" y="0"/>
                </a:lnTo>
                <a:lnTo>
                  <a:pt x="672084" y="142646"/>
                </a:lnTo>
                <a:close/>
              </a:path>
            </a:pathLst>
          </a:custGeom>
          <a:ln w="10668">
            <a:solidFill>
              <a:srgbClr val="034EA2"/>
            </a:solidFill>
          </a:ln>
        </p:spPr>
        <p:txBody>
          <a:bodyPr wrap="square" lIns="0" tIns="0" rIns="0" bIns="0" rtlCol="0"/>
          <a:lstStyle/>
          <a:p>
            <a:endParaRPr/>
          </a:p>
        </p:txBody>
      </p:sp>
      <p:sp>
        <p:nvSpPr>
          <p:cNvPr id="45" name="object 45"/>
          <p:cNvSpPr/>
          <p:nvPr/>
        </p:nvSpPr>
        <p:spPr>
          <a:xfrm>
            <a:off x="6240335" y="2875648"/>
            <a:ext cx="672084" cy="144682"/>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6240336" y="2850192"/>
            <a:ext cx="672465" cy="170342"/>
          </a:xfrm>
          <a:custGeom>
            <a:avLst/>
            <a:gdLst/>
            <a:ahLst/>
            <a:cxnLst/>
            <a:rect l="l" t="t" r="r" b="b"/>
            <a:pathLst>
              <a:path w="672465" h="170814">
                <a:moveTo>
                  <a:pt x="672084" y="170611"/>
                </a:moveTo>
                <a:lnTo>
                  <a:pt x="0" y="170611"/>
                </a:lnTo>
                <a:lnTo>
                  <a:pt x="0" y="0"/>
                </a:lnTo>
                <a:lnTo>
                  <a:pt x="672084" y="0"/>
                </a:lnTo>
                <a:lnTo>
                  <a:pt x="672084" y="170611"/>
                </a:lnTo>
                <a:close/>
              </a:path>
            </a:pathLst>
          </a:custGeom>
          <a:ln w="10668">
            <a:solidFill>
              <a:srgbClr val="034EA2"/>
            </a:solidFill>
          </a:ln>
        </p:spPr>
        <p:txBody>
          <a:bodyPr wrap="square" lIns="0" tIns="0" rIns="0" bIns="0" rtlCol="0"/>
          <a:lstStyle/>
          <a:p>
            <a:endParaRPr/>
          </a:p>
        </p:txBody>
      </p:sp>
      <p:sp>
        <p:nvSpPr>
          <p:cNvPr id="48" name="object 48"/>
          <p:cNvSpPr/>
          <p:nvPr/>
        </p:nvSpPr>
        <p:spPr>
          <a:xfrm>
            <a:off x="3335108" y="2503283"/>
            <a:ext cx="672084" cy="517048"/>
          </a:xfrm>
          <a:prstGeom prst="rect">
            <a:avLst/>
          </a:prstGeom>
          <a:blipFill>
            <a:blip r:embed="rId6" cstate="print"/>
            <a:stretch>
              <a:fillRect/>
            </a:stretch>
          </a:blipFill>
        </p:spPr>
        <p:txBody>
          <a:bodyPr wrap="square" lIns="0" tIns="0" rIns="0" bIns="0" rtlCol="0"/>
          <a:lstStyle/>
          <a:p>
            <a:endParaRPr/>
          </a:p>
        </p:txBody>
      </p:sp>
      <p:sp>
        <p:nvSpPr>
          <p:cNvPr id="49" name="object 49"/>
          <p:cNvSpPr/>
          <p:nvPr/>
        </p:nvSpPr>
        <p:spPr>
          <a:xfrm>
            <a:off x="3335109" y="2465852"/>
            <a:ext cx="672465" cy="554719"/>
          </a:xfrm>
          <a:custGeom>
            <a:avLst/>
            <a:gdLst/>
            <a:ahLst/>
            <a:cxnLst/>
            <a:rect l="l" t="t" r="r" b="b"/>
            <a:pathLst>
              <a:path w="672464" h="556260">
                <a:moveTo>
                  <a:pt x="672084" y="556018"/>
                </a:moveTo>
                <a:lnTo>
                  <a:pt x="0" y="556018"/>
                </a:lnTo>
                <a:lnTo>
                  <a:pt x="0" y="0"/>
                </a:lnTo>
                <a:lnTo>
                  <a:pt x="672084" y="0"/>
                </a:lnTo>
                <a:lnTo>
                  <a:pt x="672084" y="556018"/>
                </a:lnTo>
                <a:close/>
              </a:path>
            </a:pathLst>
          </a:custGeom>
          <a:ln w="10668">
            <a:solidFill>
              <a:srgbClr val="034EA2"/>
            </a:solidFill>
          </a:ln>
        </p:spPr>
        <p:txBody>
          <a:bodyPr wrap="square" lIns="0" tIns="0" rIns="0" bIns="0" rtlCol="0"/>
          <a:lstStyle/>
          <a:p>
            <a:endParaRPr/>
          </a:p>
        </p:txBody>
      </p:sp>
      <p:sp>
        <p:nvSpPr>
          <p:cNvPr id="51" name="object 51"/>
          <p:cNvSpPr/>
          <p:nvPr/>
        </p:nvSpPr>
        <p:spPr>
          <a:xfrm>
            <a:off x="3335108" y="4857755"/>
            <a:ext cx="672084" cy="136311"/>
          </a:xfrm>
          <a:prstGeom prst="rect">
            <a:avLst/>
          </a:prstGeom>
          <a:blipFill>
            <a:blip r:embed="rId5" cstate="print"/>
            <a:stretch>
              <a:fillRect/>
            </a:stretch>
          </a:blipFill>
        </p:spPr>
        <p:txBody>
          <a:bodyPr wrap="square" lIns="0" tIns="0" rIns="0" bIns="0" rtlCol="0"/>
          <a:lstStyle/>
          <a:p>
            <a:endParaRPr/>
          </a:p>
        </p:txBody>
      </p:sp>
      <p:sp>
        <p:nvSpPr>
          <p:cNvPr id="52" name="object 52"/>
          <p:cNvSpPr/>
          <p:nvPr/>
        </p:nvSpPr>
        <p:spPr>
          <a:xfrm>
            <a:off x="3335109" y="4857755"/>
            <a:ext cx="672465" cy="136780"/>
          </a:xfrm>
          <a:custGeom>
            <a:avLst/>
            <a:gdLst/>
            <a:ahLst/>
            <a:cxnLst/>
            <a:rect l="l" t="t" r="r" b="b"/>
            <a:pathLst>
              <a:path w="672464" h="137160">
                <a:moveTo>
                  <a:pt x="672084" y="136690"/>
                </a:moveTo>
                <a:lnTo>
                  <a:pt x="0" y="136690"/>
                </a:lnTo>
                <a:lnTo>
                  <a:pt x="0" y="0"/>
                </a:lnTo>
                <a:lnTo>
                  <a:pt x="672084" y="0"/>
                </a:lnTo>
                <a:lnTo>
                  <a:pt x="672084" y="136690"/>
                </a:lnTo>
                <a:close/>
              </a:path>
            </a:pathLst>
          </a:custGeom>
          <a:ln w="10668">
            <a:solidFill>
              <a:srgbClr val="034EA2"/>
            </a:solidFill>
          </a:ln>
        </p:spPr>
        <p:txBody>
          <a:bodyPr wrap="square" lIns="0" tIns="0" rIns="0" bIns="0" rtlCol="0"/>
          <a:lstStyle/>
          <a:p>
            <a:endParaRPr/>
          </a:p>
        </p:txBody>
      </p:sp>
      <p:sp>
        <p:nvSpPr>
          <p:cNvPr id="54" name="object 54"/>
          <p:cNvSpPr/>
          <p:nvPr/>
        </p:nvSpPr>
        <p:spPr>
          <a:xfrm>
            <a:off x="6966192" y="2875648"/>
            <a:ext cx="672083" cy="144682"/>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6966192" y="2856144"/>
            <a:ext cx="672465" cy="164643"/>
          </a:xfrm>
          <a:custGeom>
            <a:avLst/>
            <a:gdLst/>
            <a:ahLst/>
            <a:cxnLst/>
            <a:rect l="l" t="t" r="r" b="b"/>
            <a:pathLst>
              <a:path w="672465" h="165100">
                <a:moveTo>
                  <a:pt x="672083" y="164642"/>
                </a:moveTo>
                <a:lnTo>
                  <a:pt x="0" y="164642"/>
                </a:lnTo>
                <a:lnTo>
                  <a:pt x="0" y="0"/>
                </a:lnTo>
                <a:lnTo>
                  <a:pt x="672083" y="0"/>
                </a:lnTo>
                <a:lnTo>
                  <a:pt x="672083" y="164642"/>
                </a:lnTo>
                <a:close/>
              </a:path>
            </a:pathLst>
          </a:custGeom>
          <a:ln w="10668">
            <a:solidFill>
              <a:srgbClr val="034EA2"/>
            </a:solidFill>
          </a:ln>
        </p:spPr>
        <p:txBody>
          <a:bodyPr wrap="square" lIns="0" tIns="0" rIns="0" bIns="0" rtlCol="0"/>
          <a:lstStyle/>
          <a:p>
            <a:endParaRPr/>
          </a:p>
        </p:txBody>
      </p:sp>
      <p:sp>
        <p:nvSpPr>
          <p:cNvPr id="56" name="object 56"/>
          <p:cNvSpPr/>
          <p:nvPr/>
        </p:nvSpPr>
        <p:spPr>
          <a:xfrm>
            <a:off x="1556961" y="1924369"/>
            <a:ext cx="0" cy="520524"/>
          </a:xfrm>
          <a:custGeom>
            <a:avLst/>
            <a:gdLst/>
            <a:ahLst/>
            <a:cxnLst/>
            <a:rect l="l" t="t" r="r" b="b"/>
            <a:pathLst>
              <a:path h="521969">
                <a:moveTo>
                  <a:pt x="0" y="0"/>
                </a:moveTo>
                <a:lnTo>
                  <a:pt x="0" y="521931"/>
                </a:lnTo>
              </a:path>
            </a:pathLst>
          </a:custGeom>
          <a:ln w="12700">
            <a:solidFill>
              <a:srgbClr val="231F20"/>
            </a:solidFill>
          </a:ln>
        </p:spPr>
        <p:txBody>
          <a:bodyPr wrap="square" lIns="0" tIns="0" rIns="0" bIns="0" rtlCol="0"/>
          <a:lstStyle/>
          <a:p>
            <a:endParaRPr/>
          </a:p>
        </p:txBody>
      </p:sp>
      <p:sp>
        <p:nvSpPr>
          <p:cNvPr id="57" name="object 57"/>
          <p:cNvSpPr/>
          <p:nvPr/>
        </p:nvSpPr>
        <p:spPr>
          <a:xfrm>
            <a:off x="1556961" y="2613550"/>
            <a:ext cx="0" cy="48760"/>
          </a:xfrm>
          <a:custGeom>
            <a:avLst/>
            <a:gdLst/>
            <a:ahLst/>
            <a:cxnLst/>
            <a:rect l="l" t="t" r="r" b="b"/>
            <a:pathLst>
              <a:path h="48894">
                <a:moveTo>
                  <a:pt x="0" y="0"/>
                </a:moveTo>
                <a:lnTo>
                  <a:pt x="0" y="48399"/>
                </a:lnTo>
              </a:path>
            </a:pathLst>
          </a:custGeom>
          <a:ln w="12700">
            <a:solidFill>
              <a:srgbClr val="231F20"/>
            </a:solidFill>
          </a:ln>
        </p:spPr>
        <p:txBody>
          <a:bodyPr wrap="square" lIns="0" tIns="0" rIns="0" bIns="0" rtlCol="0"/>
          <a:lstStyle/>
          <a:p>
            <a:endParaRPr/>
          </a:p>
        </p:txBody>
      </p:sp>
      <p:sp>
        <p:nvSpPr>
          <p:cNvPr id="58" name="object 58"/>
          <p:cNvSpPr/>
          <p:nvPr/>
        </p:nvSpPr>
        <p:spPr>
          <a:xfrm>
            <a:off x="2125350" y="3197461"/>
            <a:ext cx="1544320" cy="39261"/>
          </a:xfrm>
          <a:custGeom>
            <a:avLst/>
            <a:gdLst/>
            <a:ahLst/>
            <a:cxnLst/>
            <a:rect l="l" t="t" r="r" b="b"/>
            <a:pathLst>
              <a:path w="1544320" h="39369">
                <a:moveTo>
                  <a:pt x="1543875" y="0"/>
                </a:moveTo>
                <a:lnTo>
                  <a:pt x="1543875" y="39027"/>
                </a:lnTo>
                <a:lnTo>
                  <a:pt x="0" y="39027"/>
                </a:lnTo>
                <a:lnTo>
                  <a:pt x="0" y="5956"/>
                </a:lnTo>
              </a:path>
            </a:pathLst>
          </a:custGeom>
          <a:ln w="12700">
            <a:solidFill>
              <a:srgbClr val="231F20"/>
            </a:solidFill>
          </a:ln>
        </p:spPr>
        <p:txBody>
          <a:bodyPr wrap="square" lIns="0" tIns="0" rIns="0" bIns="0" rtlCol="0"/>
          <a:lstStyle/>
          <a:p>
            <a:endParaRPr/>
          </a:p>
        </p:txBody>
      </p:sp>
      <p:sp>
        <p:nvSpPr>
          <p:cNvPr id="59" name="object 59"/>
          <p:cNvSpPr/>
          <p:nvPr/>
        </p:nvSpPr>
        <p:spPr>
          <a:xfrm>
            <a:off x="2125350" y="5172065"/>
            <a:ext cx="1544320" cy="38628"/>
          </a:xfrm>
          <a:custGeom>
            <a:avLst/>
            <a:gdLst/>
            <a:ahLst/>
            <a:cxnLst/>
            <a:rect l="l" t="t" r="r" b="b"/>
            <a:pathLst>
              <a:path w="1544320" h="38735">
                <a:moveTo>
                  <a:pt x="1543875" y="0"/>
                </a:moveTo>
                <a:lnTo>
                  <a:pt x="1543875" y="38163"/>
                </a:lnTo>
                <a:lnTo>
                  <a:pt x="0" y="38163"/>
                </a:lnTo>
                <a:lnTo>
                  <a:pt x="0" y="5829"/>
                </a:lnTo>
              </a:path>
            </a:pathLst>
          </a:custGeom>
          <a:ln w="8001">
            <a:solidFill>
              <a:srgbClr val="231F20"/>
            </a:solidFill>
          </a:ln>
        </p:spPr>
        <p:txBody>
          <a:bodyPr wrap="square" lIns="0" tIns="0" rIns="0" bIns="0" rtlCol="0"/>
          <a:lstStyle/>
          <a:p>
            <a:endParaRPr/>
          </a:p>
        </p:txBody>
      </p:sp>
      <p:sp>
        <p:nvSpPr>
          <p:cNvPr id="60" name="object 60"/>
          <p:cNvSpPr/>
          <p:nvPr/>
        </p:nvSpPr>
        <p:spPr>
          <a:xfrm>
            <a:off x="5756435" y="3198323"/>
            <a:ext cx="1544320" cy="38628"/>
          </a:xfrm>
          <a:custGeom>
            <a:avLst/>
            <a:gdLst/>
            <a:ahLst/>
            <a:cxnLst/>
            <a:rect l="l" t="t" r="r" b="b"/>
            <a:pathLst>
              <a:path w="1544320" h="38735">
                <a:moveTo>
                  <a:pt x="1543875" y="0"/>
                </a:moveTo>
                <a:lnTo>
                  <a:pt x="1543875" y="38163"/>
                </a:lnTo>
                <a:lnTo>
                  <a:pt x="0" y="38163"/>
                </a:lnTo>
                <a:lnTo>
                  <a:pt x="0" y="5829"/>
                </a:lnTo>
              </a:path>
            </a:pathLst>
          </a:custGeom>
          <a:ln w="8001">
            <a:solidFill>
              <a:srgbClr val="231F20"/>
            </a:solidFill>
          </a:ln>
        </p:spPr>
        <p:txBody>
          <a:bodyPr wrap="square" lIns="0" tIns="0" rIns="0" bIns="0" rtlCol="0"/>
          <a:lstStyle/>
          <a:p>
            <a:endParaRPr/>
          </a:p>
        </p:txBody>
      </p:sp>
      <p:sp>
        <p:nvSpPr>
          <p:cNvPr id="61" name="object 61"/>
          <p:cNvSpPr/>
          <p:nvPr/>
        </p:nvSpPr>
        <p:spPr>
          <a:xfrm>
            <a:off x="2895724" y="3203028"/>
            <a:ext cx="0" cy="34195"/>
          </a:xfrm>
          <a:custGeom>
            <a:avLst/>
            <a:gdLst/>
            <a:ahLst/>
            <a:cxnLst/>
            <a:rect l="l" t="t" r="r" b="b"/>
            <a:pathLst>
              <a:path h="34289">
                <a:moveTo>
                  <a:pt x="0" y="0"/>
                </a:moveTo>
                <a:lnTo>
                  <a:pt x="0" y="33782"/>
                </a:lnTo>
              </a:path>
            </a:pathLst>
          </a:custGeom>
          <a:ln w="8001">
            <a:solidFill>
              <a:srgbClr val="231F20"/>
            </a:solidFill>
          </a:ln>
        </p:spPr>
        <p:txBody>
          <a:bodyPr wrap="square" lIns="0" tIns="0" rIns="0" bIns="0" rtlCol="0"/>
          <a:lstStyle/>
          <a:p>
            <a:endParaRPr/>
          </a:p>
        </p:txBody>
      </p:sp>
      <p:sp>
        <p:nvSpPr>
          <p:cNvPr id="62" name="object 62"/>
          <p:cNvSpPr/>
          <p:nvPr/>
        </p:nvSpPr>
        <p:spPr>
          <a:xfrm>
            <a:off x="2895724" y="5176769"/>
            <a:ext cx="0" cy="34195"/>
          </a:xfrm>
          <a:custGeom>
            <a:avLst/>
            <a:gdLst/>
            <a:ahLst/>
            <a:cxnLst/>
            <a:rect l="l" t="t" r="r" b="b"/>
            <a:pathLst>
              <a:path h="34289">
                <a:moveTo>
                  <a:pt x="0" y="0"/>
                </a:moveTo>
                <a:lnTo>
                  <a:pt x="0" y="33782"/>
                </a:lnTo>
              </a:path>
            </a:pathLst>
          </a:custGeom>
          <a:ln w="8001">
            <a:solidFill>
              <a:srgbClr val="231F20"/>
            </a:solidFill>
          </a:ln>
        </p:spPr>
        <p:txBody>
          <a:bodyPr wrap="square" lIns="0" tIns="0" rIns="0" bIns="0" rtlCol="0"/>
          <a:lstStyle/>
          <a:p>
            <a:endParaRPr/>
          </a:p>
        </p:txBody>
      </p:sp>
      <p:sp>
        <p:nvSpPr>
          <p:cNvPr id="63" name="object 63"/>
          <p:cNvSpPr/>
          <p:nvPr/>
        </p:nvSpPr>
        <p:spPr>
          <a:xfrm>
            <a:off x="6526809" y="3203028"/>
            <a:ext cx="0" cy="34195"/>
          </a:xfrm>
          <a:custGeom>
            <a:avLst/>
            <a:gdLst/>
            <a:ahLst/>
            <a:cxnLst/>
            <a:rect l="l" t="t" r="r" b="b"/>
            <a:pathLst>
              <a:path h="34289">
                <a:moveTo>
                  <a:pt x="0" y="0"/>
                </a:moveTo>
                <a:lnTo>
                  <a:pt x="0" y="33782"/>
                </a:lnTo>
              </a:path>
            </a:pathLst>
          </a:custGeom>
          <a:ln w="8001">
            <a:solidFill>
              <a:srgbClr val="231F20"/>
            </a:solidFill>
          </a:ln>
        </p:spPr>
        <p:txBody>
          <a:bodyPr wrap="square" lIns="0" tIns="0" rIns="0" bIns="0" rtlCol="0"/>
          <a:lstStyle/>
          <a:p>
            <a:endParaRPr/>
          </a:p>
        </p:txBody>
      </p:sp>
      <p:sp>
        <p:nvSpPr>
          <p:cNvPr id="65" name="object 65"/>
          <p:cNvSpPr/>
          <p:nvPr/>
        </p:nvSpPr>
        <p:spPr>
          <a:xfrm>
            <a:off x="1864194" y="1993708"/>
            <a:ext cx="672084" cy="489608"/>
          </a:xfrm>
          <a:prstGeom prst="rect">
            <a:avLst/>
          </a:prstGeom>
          <a:blipFill>
            <a:blip r:embed="rId7" cstate="print"/>
            <a:stretch>
              <a:fillRect/>
            </a:stretch>
          </a:blipFill>
        </p:spPr>
        <p:txBody>
          <a:bodyPr wrap="square" lIns="0" tIns="0" rIns="0" bIns="0" rtlCol="0"/>
          <a:lstStyle/>
          <a:p>
            <a:endParaRPr/>
          </a:p>
        </p:txBody>
      </p:sp>
      <p:sp>
        <p:nvSpPr>
          <p:cNvPr id="66" name="object 66"/>
          <p:cNvSpPr/>
          <p:nvPr/>
        </p:nvSpPr>
        <p:spPr>
          <a:xfrm>
            <a:off x="1864195" y="1993708"/>
            <a:ext cx="672465" cy="491394"/>
          </a:xfrm>
          <a:custGeom>
            <a:avLst/>
            <a:gdLst/>
            <a:ahLst/>
            <a:cxnLst/>
            <a:rect l="l" t="t" r="r" b="b"/>
            <a:pathLst>
              <a:path w="672464" h="492760">
                <a:moveTo>
                  <a:pt x="672084" y="492747"/>
                </a:moveTo>
                <a:lnTo>
                  <a:pt x="0" y="492747"/>
                </a:lnTo>
                <a:lnTo>
                  <a:pt x="0" y="0"/>
                </a:lnTo>
                <a:lnTo>
                  <a:pt x="672084" y="0"/>
                </a:lnTo>
                <a:lnTo>
                  <a:pt x="672084" y="492747"/>
                </a:lnTo>
                <a:close/>
              </a:path>
            </a:pathLst>
          </a:custGeom>
          <a:ln w="10668">
            <a:solidFill>
              <a:srgbClr val="034EA2"/>
            </a:solidFill>
          </a:ln>
        </p:spPr>
        <p:txBody>
          <a:bodyPr wrap="square" lIns="0" tIns="0" rIns="0" bIns="0" rtlCol="0"/>
          <a:lstStyle/>
          <a:p>
            <a:endParaRPr/>
          </a:p>
        </p:txBody>
      </p:sp>
      <p:sp>
        <p:nvSpPr>
          <p:cNvPr id="68" name="object 68"/>
          <p:cNvSpPr/>
          <p:nvPr/>
        </p:nvSpPr>
        <p:spPr>
          <a:xfrm>
            <a:off x="1864194" y="3921029"/>
            <a:ext cx="672084" cy="943749"/>
          </a:xfrm>
          <a:prstGeom prst="rect">
            <a:avLst/>
          </a:prstGeom>
          <a:blipFill>
            <a:blip r:embed="rId8" cstate="print"/>
            <a:stretch>
              <a:fillRect/>
            </a:stretch>
          </a:blipFill>
        </p:spPr>
        <p:txBody>
          <a:bodyPr wrap="square" lIns="0" tIns="0" rIns="0" bIns="0" rtlCol="0"/>
          <a:lstStyle/>
          <a:p>
            <a:endParaRPr/>
          </a:p>
        </p:txBody>
      </p:sp>
      <p:sp>
        <p:nvSpPr>
          <p:cNvPr id="69" name="object 69"/>
          <p:cNvSpPr/>
          <p:nvPr/>
        </p:nvSpPr>
        <p:spPr>
          <a:xfrm>
            <a:off x="1864195" y="3921028"/>
            <a:ext cx="672465" cy="920732"/>
          </a:xfrm>
          <a:custGeom>
            <a:avLst/>
            <a:gdLst/>
            <a:ahLst/>
            <a:cxnLst/>
            <a:rect l="l" t="t" r="r" b="b"/>
            <a:pathLst>
              <a:path w="672464" h="923289">
                <a:moveTo>
                  <a:pt x="672084" y="923036"/>
                </a:moveTo>
                <a:lnTo>
                  <a:pt x="0" y="923036"/>
                </a:lnTo>
                <a:lnTo>
                  <a:pt x="0" y="0"/>
                </a:lnTo>
                <a:lnTo>
                  <a:pt x="672084" y="0"/>
                </a:lnTo>
                <a:lnTo>
                  <a:pt x="672084" y="923036"/>
                </a:lnTo>
                <a:close/>
              </a:path>
            </a:pathLst>
          </a:custGeom>
          <a:ln w="10668">
            <a:solidFill>
              <a:srgbClr val="034EA2"/>
            </a:solidFill>
          </a:ln>
        </p:spPr>
        <p:txBody>
          <a:bodyPr wrap="square" lIns="0" tIns="0" rIns="0" bIns="0" rtlCol="0"/>
          <a:lstStyle/>
          <a:p>
            <a:endParaRPr/>
          </a:p>
        </p:txBody>
      </p:sp>
      <p:sp>
        <p:nvSpPr>
          <p:cNvPr id="71" name="object 71"/>
          <p:cNvSpPr/>
          <p:nvPr/>
        </p:nvSpPr>
        <p:spPr>
          <a:xfrm>
            <a:off x="5495290" y="2015707"/>
            <a:ext cx="672084" cy="858794"/>
          </a:xfrm>
          <a:prstGeom prst="rect">
            <a:avLst/>
          </a:prstGeom>
          <a:blipFill>
            <a:blip r:embed="rId9" cstate="print"/>
            <a:stretch>
              <a:fillRect/>
            </a:stretch>
          </a:blipFill>
        </p:spPr>
        <p:txBody>
          <a:bodyPr wrap="square" lIns="0" tIns="0" rIns="0" bIns="0" rtlCol="0"/>
          <a:lstStyle/>
          <a:p>
            <a:endParaRPr/>
          </a:p>
        </p:txBody>
      </p:sp>
      <p:sp>
        <p:nvSpPr>
          <p:cNvPr id="72" name="object 72"/>
          <p:cNvSpPr/>
          <p:nvPr/>
        </p:nvSpPr>
        <p:spPr>
          <a:xfrm>
            <a:off x="5495291" y="2015707"/>
            <a:ext cx="672465" cy="859941"/>
          </a:xfrm>
          <a:custGeom>
            <a:avLst/>
            <a:gdLst/>
            <a:ahLst/>
            <a:cxnLst/>
            <a:rect l="l" t="t" r="r" b="b"/>
            <a:pathLst>
              <a:path w="672464" h="862330">
                <a:moveTo>
                  <a:pt x="672084" y="862076"/>
                </a:moveTo>
                <a:lnTo>
                  <a:pt x="0" y="862076"/>
                </a:lnTo>
                <a:lnTo>
                  <a:pt x="0" y="0"/>
                </a:lnTo>
                <a:lnTo>
                  <a:pt x="672084" y="0"/>
                </a:lnTo>
                <a:lnTo>
                  <a:pt x="672084" y="862076"/>
                </a:lnTo>
                <a:close/>
              </a:path>
            </a:pathLst>
          </a:custGeom>
          <a:ln w="10668">
            <a:solidFill>
              <a:srgbClr val="034EA2"/>
            </a:solidFill>
          </a:ln>
        </p:spPr>
        <p:txBody>
          <a:bodyPr wrap="square" lIns="0" tIns="0" rIns="0" bIns="0" rtlCol="0"/>
          <a:lstStyle/>
          <a:p>
            <a:endParaRPr/>
          </a:p>
        </p:txBody>
      </p:sp>
      <p:sp>
        <p:nvSpPr>
          <p:cNvPr id="74" name="object 74"/>
          <p:cNvSpPr/>
          <p:nvPr/>
        </p:nvSpPr>
        <p:spPr>
          <a:xfrm>
            <a:off x="2609253" y="2116480"/>
            <a:ext cx="672084" cy="368622"/>
          </a:xfrm>
          <a:prstGeom prst="rect">
            <a:avLst/>
          </a:prstGeom>
          <a:blipFill>
            <a:blip r:embed="rId10" cstate="print"/>
            <a:stretch>
              <a:fillRect/>
            </a:stretch>
          </a:blipFill>
        </p:spPr>
        <p:txBody>
          <a:bodyPr wrap="square" lIns="0" tIns="0" rIns="0" bIns="0" rtlCol="0"/>
          <a:lstStyle/>
          <a:p>
            <a:endParaRPr/>
          </a:p>
        </p:txBody>
      </p:sp>
      <p:sp>
        <p:nvSpPr>
          <p:cNvPr id="75" name="object 75"/>
          <p:cNvSpPr/>
          <p:nvPr/>
        </p:nvSpPr>
        <p:spPr>
          <a:xfrm>
            <a:off x="2609254" y="2116481"/>
            <a:ext cx="672465" cy="374879"/>
          </a:xfrm>
          <a:custGeom>
            <a:avLst/>
            <a:gdLst/>
            <a:ahLst/>
            <a:cxnLst/>
            <a:rect l="l" t="t" r="r" b="b"/>
            <a:pathLst>
              <a:path w="672464" h="375919">
                <a:moveTo>
                  <a:pt x="672084" y="375500"/>
                </a:moveTo>
                <a:lnTo>
                  <a:pt x="0" y="375500"/>
                </a:lnTo>
                <a:lnTo>
                  <a:pt x="0" y="0"/>
                </a:lnTo>
                <a:lnTo>
                  <a:pt x="672084" y="0"/>
                </a:lnTo>
                <a:lnTo>
                  <a:pt x="672084" y="375500"/>
                </a:lnTo>
                <a:close/>
              </a:path>
            </a:pathLst>
          </a:custGeom>
          <a:ln w="10668">
            <a:solidFill>
              <a:srgbClr val="034EA2"/>
            </a:solidFill>
          </a:ln>
        </p:spPr>
        <p:txBody>
          <a:bodyPr wrap="square" lIns="0" tIns="0" rIns="0" bIns="0" rtlCol="0"/>
          <a:lstStyle/>
          <a:p>
            <a:endParaRPr/>
          </a:p>
        </p:txBody>
      </p:sp>
      <p:sp>
        <p:nvSpPr>
          <p:cNvPr id="77" name="object 77"/>
          <p:cNvSpPr/>
          <p:nvPr/>
        </p:nvSpPr>
        <p:spPr>
          <a:xfrm>
            <a:off x="2609253" y="4020079"/>
            <a:ext cx="672084" cy="837676"/>
          </a:xfrm>
          <a:prstGeom prst="rect">
            <a:avLst/>
          </a:prstGeom>
          <a:blipFill>
            <a:blip r:embed="rId11" cstate="print"/>
            <a:stretch>
              <a:fillRect/>
            </a:stretch>
          </a:blipFill>
        </p:spPr>
        <p:txBody>
          <a:bodyPr wrap="square" lIns="0" tIns="0" rIns="0" bIns="0" rtlCol="0"/>
          <a:lstStyle/>
          <a:p>
            <a:endParaRPr/>
          </a:p>
        </p:txBody>
      </p:sp>
      <p:sp>
        <p:nvSpPr>
          <p:cNvPr id="78" name="object 78"/>
          <p:cNvSpPr/>
          <p:nvPr/>
        </p:nvSpPr>
        <p:spPr>
          <a:xfrm>
            <a:off x="2609254" y="4020079"/>
            <a:ext cx="672465" cy="826380"/>
          </a:xfrm>
          <a:custGeom>
            <a:avLst/>
            <a:gdLst/>
            <a:ahLst/>
            <a:cxnLst/>
            <a:rect l="l" t="t" r="r" b="b"/>
            <a:pathLst>
              <a:path w="672464" h="828675">
                <a:moveTo>
                  <a:pt x="672084" y="828217"/>
                </a:moveTo>
                <a:lnTo>
                  <a:pt x="0" y="828217"/>
                </a:lnTo>
                <a:lnTo>
                  <a:pt x="0" y="0"/>
                </a:lnTo>
                <a:lnTo>
                  <a:pt x="672084" y="0"/>
                </a:lnTo>
                <a:lnTo>
                  <a:pt x="672084" y="828217"/>
                </a:lnTo>
                <a:close/>
              </a:path>
            </a:pathLst>
          </a:custGeom>
          <a:ln w="10668">
            <a:solidFill>
              <a:srgbClr val="034EA2"/>
            </a:solidFill>
          </a:ln>
        </p:spPr>
        <p:txBody>
          <a:bodyPr wrap="square" lIns="0" tIns="0" rIns="0" bIns="0" rtlCol="0"/>
          <a:lstStyle/>
          <a:p>
            <a:endParaRPr/>
          </a:p>
        </p:txBody>
      </p:sp>
      <p:sp>
        <p:nvSpPr>
          <p:cNvPr id="80" name="object 80"/>
          <p:cNvSpPr/>
          <p:nvPr/>
        </p:nvSpPr>
        <p:spPr>
          <a:xfrm>
            <a:off x="6240335" y="2183427"/>
            <a:ext cx="672084" cy="680405"/>
          </a:xfrm>
          <a:prstGeom prst="rect">
            <a:avLst/>
          </a:prstGeom>
          <a:blipFill>
            <a:blip r:embed="rId12" cstate="print"/>
            <a:stretch>
              <a:fillRect/>
            </a:stretch>
          </a:blipFill>
        </p:spPr>
        <p:txBody>
          <a:bodyPr wrap="square" lIns="0" tIns="0" rIns="0" bIns="0" rtlCol="0"/>
          <a:lstStyle/>
          <a:p>
            <a:endParaRPr/>
          </a:p>
        </p:txBody>
      </p:sp>
      <p:sp>
        <p:nvSpPr>
          <p:cNvPr id="81" name="object 81"/>
          <p:cNvSpPr/>
          <p:nvPr/>
        </p:nvSpPr>
        <p:spPr>
          <a:xfrm>
            <a:off x="6240336" y="2183427"/>
            <a:ext cx="672465" cy="697832"/>
          </a:xfrm>
          <a:custGeom>
            <a:avLst/>
            <a:gdLst/>
            <a:ahLst/>
            <a:cxnLst/>
            <a:rect l="l" t="t" r="r" b="b"/>
            <a:pathLst>
              <a:path w="672465" h="699769">
                <a:moveTo>
                  <a:pt x="672084" y="699757"/>
                </a:moveTo>
                <a:lnTo>
                  <a:pt x="0" y="699757"/>
                </a:lnTo>
                <a:lnTo>
                  <a:pt x="0" y="0"/>
                </a:lnTo>
                <a:lnTo>
                  <a:pt x="672084" y="0"/>
                </a:lnTo>
                <a:lnTo>
                  <a:pt x="672084" y="699757"/>
                </a:lnTo>
                <a:close/>
              </a:path>
            </a:pathLst>
          </a:custGeom>
          <a:ln w="10668">
            <a:solidFill>
              <a:srgbClr val="034EA2"/>
            </a:solidFill>
          </a:ln>
        </p:spPr>
        <p:txBody>
          <a:bodyPr wrap="square" lIns="0" tIns="0" rIns="0" bIns="0" rtlCol="0"/>
          <a:lstStyle/>
          <a:p>
            <a:endParaRPr/>
          </a:p>
        </p:txBody>
      </p:sp>
      <p:sp>
        <p:nvSpPr>
          <p:cNvPr id="83" name="object 83"/>
          <p:cNvSpPr/>
          <p:nvPr/>
        </p:nvSpPr>
        <p:spPr>
          <a:xfrm>
            <a:off x="3335108" y="1928597"/>
            <a:ext cx="672084" cy="560269"/>
          </a:xfrm>
          <a:prstGeom prst="rect">
            <a:avLst/>
          </a:prstGeom>
          <a:blipFill>
            <a:blip r:embed="rId13" cstate="print"/>
            <a:stretch>
              <a:fillRect/>
            </a:stretch>
          </a:blipFill>
        </p:spPr>
        <p:txBody>
          <a:bodyPr wrap="square" lIns="0" tIns="0" rIns="0" bIns="0" rtlCol="0"/>
          <a:lstStyle/>
          <a:p>
            <a:endParaRPr/>
          </a:p>
        </p:txBody>
      </p:sp>
      <p:sp>
        <p:nvSpPr>
          <p:cNvPr id="84" name="object 84"/>
          <p:cNvSpPr/>
          <p:nvPr/>
        </p:nvSpPr>
        <p:spPr>
          <a:xfrm>
            <a:off x="3335109" y="1928598"/>
            <a:ext cx="672465" cy="556619"/>
          </a:xfrm>
          <a:custGeom>
            <a:avLst/>
            <a:gdLst/>
            <a:ahLst/>
            <a:cxnLst/>
            <a:rect l="l" t="t" r="r" b="b"/>
            <a:pathLst>
              <a:path w="672464" h="558164">
                <a:moveTo>
                  <a:pt x="672084" y="558038"/>
                </a:moveTo>
                <a:lnTo>
                  <a:pt x="0" y="558038"/>
                </a:lnTo>
                <a:lnTo>
                  <a:pt x="0" y="0"/>
                </a:lnTo>
                <a:lnTo>
                  <a:pt x="672084" y="0"/>
                </a:lnTo>
                <a:lnTo>
                  <a:pt x="672084" y="558038"/>
                </a:lnTo>
                <a:close/>
              </a:path>
            </a:pathLst>
          </a:custGeom>
          <a:ln w="10667">
            <a:solidFill>
              <a:srgbClr val="034EA2"/>
            </a:solidFill>
          </a:ln>
        </p:spPr>
        <p:txBody>
          <a:bodyPr wrap="square" lIns="0" tIns="0" rIns="0" bIns="0" rtlCol="0"/>
          <a:lstStyle/>
          <a:p>
            <a:endParaRPr/>
          </a:p>
        </p:txBody>
      </p:sp>
      <p:sp>
        <p:nvSpPr>
          <p:cNvPr id="86" name="object 86"/>
          <p:cNvSpPr/>
          <p:nvPr/>
        </p:nvSpPr>
        <p:spPr>
          <a:xfrm>
            <a:off x="3335108" y="4677852"/>
            <a:ext cx="672084" cy="173530"/>
          </a:xfrm>
          <a:prstGeom prst="rect">
            <a:avLst/>
          </a:prstGeom>
          <a:blipFill>
            <a:blip r:embed="rId14" cstate="print"/>
            <a:stretch>
              <a:fillRect/>
            </a:stretch>
          </a:blipFill>
        </p:spPr>
        <p:txBody>
          <a:bodyPr wrap="square" lIns="0" tIns="0" rIns="0" bIns="0" rtlCol="0"/>
          <a:lstStyle/>
          <a:p>
            <a:endParaRPr/>
          </a:p>
        </p:txBody>
      </p:sp>
      <p:sp>
        <p:nvSpPr>
          <p:cNvPr id="87" name="object 87"/>
          <p:cNvSpPr/>
          <p:nvPr/>
        </p:nvSpPr>
        <p:spPr>
          <a:xfrm>
            <a:off x="3335109" y="4677852"/>
            <a:ext cx="672465" cy="163376"/>
          </a:xfrm>
          <a:custGeom>
            <a:avLst/>
            <a:gdLst/>
            <a:ahLst/>
            <a:cxnLst/>
            <a:rect l="l" t="t" r="r" b="b"/>
            <a:pathLst>
              <a:path w="672464" h="163829">
                <a:moveTo>
                  <a:pt x="672084" y="163817"/>
                </a:moveTo>
                <a:lnTo>
                  <a:pt x="0" y="163817"/>
                </a:lnTo>
                <a:lnTo>
                  <a:pt x="0" y="0"/>
                </a:lnTo>
                <a:lnTo>
                  <a:pt x="672084" y="0"/>
                </a:lnTo>
                <a:lnTo>
                  <a:pt x="672084" y="163817"/>
                </a:lnTo>
                <a:close/>
              </a:path>
            </a:pathLst>
          </a:custGeom>
          <a:ln w="10668">
            <a:solidFill>
              <a:srgbClr val="034EA2"/>
            </a:solidFill>
          </a:ln>
        </p:spPr>
        <p:txBody>
          <a:bodyPr wrap="square" lIns="0" tIns="0" rIns="0" bIns="0" rtlCol="0"/>
          <a:lstStyle/>
          <a:p>
            <a:endParaRPr/>
          </a:p>
        </p:txBody>
      </p:sp>
      <p:sp>
        <p:nvSpPr>
          <p:cNvPr id="89" name="object 89"/>
          <p:cNvSpPr/>
          <p:nvPr/>
        </p:nvSpPr>
        <p:spPr>
          <a:xfrm>
            <a:off x="6966192" y="1932626"/>
            <a:ext cx="672083" cy="947160"/>
          </a:xfrm>
          <a:prstGeom prst="rect">
            <a:avLst/>
          </a:prstGeom>
          <a:blipFill>
            <a:blip r:embed="rId15" cstate="print"/>
            <a:stretch>
              <a:fillRect/>
            </a:stretch>
          </a:blipFill>
        </p:spPr>
        <p:txBody>
          <a:bodyPr wrap="square" lIns="0" tIns="0" rIns="0" bIns="0" rtlCol="0"/>
          <a:lstStyle/>
          <a:p>
            <a:endParaRPr/>
          </a:p>
        </p:txBody>
      </p:sp>
      <p:sp>
        <p:nvSpPr>
          <p:cNvPr id="90" name="object 90"/>
          <p:cNvSpPr/>
          <p:nvPr/>
        </p:nvSpPr>
        <p:spPr>
          <a:xfrm>
            <a:off x="6966192" y="1932626"/>
            <a:ext cx="672465" cy="942896"/>
          </a:xfrm>
          <a:custGeom>
            <a:avLst/>
            <a:gdLst/>
            <a:ahLst/>
            <a:cxnLst/>
            <a:rect l="l" t="t" r="r" b="b"/>
            <a:pathLst>
              <a:path w="672465" h="945514">
                <a:moveTo>
                  <a:pt x="672083" y="945388"/>
                </a:moveTo>
                <a:lnTo>
                  <a:pt x="0" y="945388"/>
                </a:lnTo>
                <a:lnTo>
                  <a:pt x="0" y="0"/>
                </a:lnTo>
                <a:lnTo>
                  <a:pt x="672083" y="0"/>
                </a:lnTo>
                <a:lnTo>
                  <a:pt x="672083" y="945388"/>
                </a:lnTo>
                <a:close/>
              </a:path>
            </a:pathLst>
          </a:custGeom>
          <a:ln w="10668">
            <a:solidFill>
              <a:srgbClr val="034EA2"/>
            </a:solidFill>
          </a:ln>
        </p:spPr>
        <p:txBody>
          <a:bodyPr wrap="square" lIns="0" tIns="0" rIns="0" bIns="0" rtlCol="0"/>
          <a:lstStyle/>
          <a:p>
            <a:endParaRPr/>
          </a:p>
        </p:txBody>
      </p:sp>
      <p:sp>
        <p:nvSpPr>
          <p:cNvPr id="92" name="object 92"/>
          <p:cNvSpPr/>
          <p:nvPr/>
        </p:nvSpPr>
        <p:spPr>
          <a:xfrm>
            <a:off x="1555041" y="2493929"/>
            <a:ext cx="2774950" cy="0"/>
          </a:xfrm>
          <a:custGeom>
            <a:avLst/>
            <a:gdLst/>
            <a:ahLst/>
            <a:cxnLst/>
            <a:rect l="l" t="t" r="r" b="b"/>
            <a:pathLst>
              <a:path w="2774950">
                <a:moveTo>
                  <a:pt x="0" y="0"/>
                </a:moveTo>
                <a:lnTo>
                  <a:pt x="2774746" y="0"/>
                </a:lnTo>
              </a:path>
            </a:pathLst>
          </a:custGeom>
          <a:ln w="30721">
            <a:solidFill>
              <a:srgbClr val="ED1B2E"/>
            </a:solidFill>
          </a:ln>
        </p:spPr>
        <p:txBody>
          <a:bodyPr wrap="square" lIns="0" tIns="0" rIns="0" bIns="0" rtlCol="0"/>
          <a:lstStyle/>
          <a:p>
            <a:endParaRPr/>
          </a:p>
        </p:txBody>
      </p:sp>
      <p:sp>
        <p:nvSpPr>
          <p:cNvPr id="94" name="object 94"/>
          <p:cNvSpPr/>
          <p:nvPr/>
        </p:nvSpPr>
        <p:spPr>
          <a:xfrm>
            <a:off x="1555041" y="4851382"/>
            <a:ext cx="2774950" cy="0"/>
          </a:xfrm>
          <a:custGeom>
            <a:avLst/>
            <a:gdLst/>
            <a:ahLst/>
            <a:cxnLst/>
            <a:rect l="l" t="t" r="r" b="b"/>
            <a:pathLst>
              <a:path w="2774950">
                <a:moveTo>
                  <a:pt x="0" y="0"/>
                </a:moveTo>
                <a:lnTo>
                  <a:pt x="2774746" y="0"/>
                </a:lnTo>
              </a:path>
            </a:pathLst>
          </a:custGeom>
          <a:ln w="30721">
            <a:solidFill>
              <a:srgbClr val="ED1B2E"/>
            </a:solidFill>
          </a:ln>
        </p:spPr>
        <p:txBody>
          <a:bodyPr wrap="square" lIns="0" tIns="0" rIns="0" bIns="0" rtlCol="0"/>
          <a:lstStyle/>
          <a:p>
            <a:endParaRPr/>
          </a:p>
        </p:txBody>
      </p:sp>
      <p:sp>
        <p:nvSpPr>
          <p:cNvPr id="96" name="object 96"/>
          <p:cNvSpPr/>
          <p:nvPr/>
        </p:nvSpPr>
        <p:spPr>
          <a:xfrm>
            <a:off x="5186126" y="2872213"/>
            <a:ext cx="2774950" cy="0"/>
          </a:xfrm>
          <a:custGeom>
            <a:avLst/>
            <a:gdLst/>
            <a:ahLst/>
            <a:cxnLst/>
            <a:rect l="l" t="t" r="r" b="b"/>
            <a:pathLst>
              <a:path w="2774950">
                <a:moveTo>
                  <a:pt x="0" y="0"/>
                </a:moveTo>
                <a:lnTo>
                  <a:pt x="2774746" y="0"/>
                </a:lnTo>
              </a:path>
            </a:pathLst>
          </a:custGeom>
          <a:ln w="30721">
            <a:solidFill>
              <a:srgbClr val="ED1B2E"/>
            </a:solidFill>
          </a:ln>
        </p:spPr>
        <p:txBody>
          <a:bodyPr wrap="square" lIns="0" tIns="0" rIns="0" bIns="0" rtlCol="0"/>
          <a:lstStyle/>
          <a:p>
            <a:endParaRPr/>
          </a:p>
        </p:txBody>
      </p:sp>
      <p:sp>
        <p:nvSpPr>
          <p:cNvPr id="97" name="object 97"/>
          <p:cNvSpPr/>
          <p:nvPr/>
        </p:nvSpPr>
        <p:spPr>
          <a:xfrm>
            <a:off x="1471830" y="2680597"/>
            <a:ext cx="167640" cy="34828"/>
          </a:xfrm>
          <a:custGeom>
            <a:avLst/>
            <a:gdLst/>
            <a:ahLst/>
            <a:cxnLst/>
            <a:rect l="l" t="t" r="r" b="b"/>
            <a:pathLst>
              <a:path w="167639" h="34925">
                <a:moveTo>
                  <a:pt x="0" y="23011"/>
                </a:moveTo>
                <a:lnTo>
                  <a:pt x="10786" y="10032"/>
                </a:lnTo>
                <a:lnTo>
                  <a:pt x="19123" y="3170"/>
                </a:lnTo>
                <a:lnTo>
                  <a:pt x="29014" y="476"/>
                </a:lnTo>
                <a:lnTo>
                  <a:pt x="44461" y="0"/>
                </a:lnTo>
                <a:lnTo>
                  <a:pt x="59438" y="2227"/>
                </a:lnTo>
                <a:lnTo>
                  <a:pt x="71633" y="7892"/>
                </a:lnTo>
                <a:lnTo>
                  <a:pt x="82060" y="15464"/>
                </a:lnTo>
                <a:lnTo>
                  <a:pt x="91733" y="23413"/>
                </a:lnTo>
                <a:lnTo>
                  <a:pt x="101665" y="30210"/>
                </a:lnTo>
                <a:lnTo>
                  <a:pt x="112870" y="34325"/>
                </a:lnTo>
                <a:lnTo>
                  <a:pt x="135782" y="32474"/>
                </a:lnTo>
                <a:lnTo>
                  <a:pt x="152022" y="27664"/>
                </a:lnTo>
                <a:lnTo>
                  <a:pt x="162265" y="22145"/>
                </a:lnTo>
                <a:lnTo>
                  <a:pt x="167186" y="18166"/>
                </a:lnTo>
              </a:path>
            </a:pathLst>
          </a:custGeom>
          <a:ln w="8000">
            <a:solidFill>
              <a:srgbClr val="231F20"/>
            </a:solidFill>
          </a:ln>
        </p:spPr>
        <p:txBody>
          <a:bodyPr wrap="square" lIns="0" tIns="0" rIns="0" bIns="0" rtlCol="0"/>
          <a:lstStyle/>
          <a:p>
            <a:endParaRPr/>
          </a:p>
        </p:txBody>
      </p:sp>
      <p:sp>
        <p:nvSpPr>
          <p:cNvPr id="98" name="object 98"/>
          <p:cNvSpPr/>
          <p:nvPr/>
        </p:nvSpPr>
        <p:spPr>
          <a:xfrm>
            <a:off x="1471830" y="2644932"/>
            <a:ext cx="167640" cy="34828"/>
          </a:xfrm>
          <a:custGeom>
            <a:avLst/>
            <a:gdLst/>
            <a:ahLst/>
            <a:cxnLst/>
            <a:rect l="l" t="t" r="r" b="b"/>
            <a:pathLst>
              <a:path w="167639" h="34925">
                <a:moveTo>
                  <a:pt x="0" y="23011"/>
                </a:moveTo>
                <a:lnTo>
                  <a:pt x="10786" y="10032"/>
                </a:lnTo>
                <a:lnTo>
                  <a:pt x="19123" y="3170"/>
                </a:lnTo>
                <a:lnTo>
                  <a:pt x="29014" y="476"/>
                </a:lnTo>
                <a:lnTo>
                  <a:pt x="44461" y="0"/>
                </a:lnTo>
                <a:lnTo>
                  <a:pt x="59438" y="2227"/>
                </a:lnTo>
                <a:lnTo>
                  <a:pt x="71633" y="7892"/>
                </a:lnTo>
                <a:lnTo>
                  <a:pt x="82060" y="15464"/>
                </a:lnTo>
                <a:lnTo>
                  <a:pt x="91733" y="23413"/>
                </a:lnTo>
                <a:lnTo>
                  <a:pt x="101665" y="30210"/>
                </a:lnTo>
                <a:lnTo>
                  <a:pt x="112870" y="34325"/>
                </a:lnTo>
                <a:lnTo>
                  <a:pt x="135782" y="32474"/>
                </a:lnTo>
                <a:lnTo>
                  <a:pt x="152022" y="27664"/>
                </a:lnTo>
                <a:lnTo>
                  <a:pt x="162265" y="22145"/>
                </a:lnTo>
                <a:lnTo>
                  <a:pt x="167186" y="18166"/>
                </a:lnTo>
              </a:path>
            </a:pathLst>
          </a:custGeom>
          <a:ln w="8000">
            <a:solidFill>
              <a:srgbClr val="231F20"/>
            </a:solidFill>
          </a:ln>
        </p:spPr>
        <p:txBody>
          <a:bodyPr wrap="square" lIns="0" tIns="0" rIns="0" bIns="0" rtlCol="0"/>
          <a:lstStyle/>
          <a:p>
            <a:endParaRPr/>
          </a:p>
        </p:txBody>
      </p:sp>
      <p:sp>
        <p:nvSpPr>
          <p:cNvPr id="99" name="object 99"/>
          <p:cNvSpPr/>
          <p:nvPr/>
        </p:nvSpPr>
        <p:spPr>
          <a:xfrm>
            <a:off x="1556962" y="2693850"/>
            <a:ext cx="2765425" cy="327386"/>
          </a:xfrm>
          <a:custGeom>
            <a:avLst/>
            <a:gdLst/>
            <a:ahLst/>
            <a:cxnLst/>
            <a:rect l="l" t="t" r="r" b="b"/>
            <a:pathLst>
              <a:path w="2765425" h="328294">
                <a:moveTo>
                  <a:pt x="0" y="0"/>
                </a:moveTo>
                <a:lnTo>
                  <a:pt x="0" y="327964"/>
                </a:lnTo>
                <a:lnTo>
                  <a:pt x="2765145" y="327964"/>
                </a:lnTo>
              </a:path>
            </a:pathLst>
          </a:custGeom>
          <a:ln w="12700">
            <a:solidFill>
              <a:srgbClr val="231F20"/>
            </a:solidFill>
          </a:ln>
        </p:spPr>
        <p:txBody>
          <a:bodyPr wrap="square" lIns="0" tIns="0" rIns="0" bIns="0" rtlCol="0"/>
          <a:lstStyle/>
          <a:p>
            <a:endParaRPr/>
          </a:p>
        </p:txBody>
      </p:sp>
      <p:sp>
        <p:nvSpPr>
          <p:cNvPr id="100" name="object 100"/>
          <p:cNvSpPr/>
          <p:nvPr/>
        </p:nvSpPr>
        <p:spPr>
          <a:xfrm>
            <a:off x="1556962" y="3902901"/>
            <a:ext cx="2765425" cy="1092341"/>
          </a:xfrm>
          <a:custGeom>
            <a:avLst/>
            <a:gdLst/>
            <a:ahLst/>
            <a:cxnLst/>
            <a:rect l="l" t="t" r="r" b="b"/>
            <a:pathLst>
              <a:path w="2765425" h="1095375">
                <a:moveTo>
                  <a:pt x="0" y="0"/>
                </a:moveTo>
                <a:lnTo>
                  <a:pt x="0" y="1094778"/>
                </a:lnTo>
                <a:lnTo>
                  <a:pt x="2765145" y="1094778"/>
                </a:lnTo>
              </a:path>
            </a:pathLst>
          </a:custGeom>
          <a:ln w="12700">
            <a:solidFill>
              <a:srgbClr val="231F20"/>
            </a:solidFill>
          </a:ln>
        </p:spPr>
        <p:txBody>
          <a:bodyPr wrap="square" lIns="0" tIns="0" rIns="0" bIns="0" rtlCol="0"/>
          <a:lstStyle/>
          <a:p>
            <a:endParaRPr/>
          </a:p>
        </p:txBody>
      </p:sp>
      <p:sp>
        <p:nvSpPr>
          <p:cNvPr id="101" name="object 101"/>
          <p:cNvSpPr/>
          <p:nvPr/>
        </p:nvSpPr>
        <p:spPr>
          <a:xfrm>
            <a:off x="5188047" y="1929160"/>
            <a:ext cx="2765425" cy="1092341"/>
          </a:xfrm>
          <a:custGeom>
            <a:avLst/>
            <a:gdLst/>
            <a:ahLst/>
            <a:cxnLst/>
            <a:rect l="l" t="t" r="r" b="b"/>
            <a:pathLst>
              <a:path w="2765425" h="1095375">
                <a:moveTo>
                  <a:pt x="0" y="0"/>
                </a:moveTo>
                <a:lnTo>
                  <a:pt x="0" y="1094778"/>
                </a:lnTo>
                <a:lnTo>
                  <a:pt x="2765145" y="1094778"/>
                </a:lnTo>
              </a:path>
            </a:pathLst>
          </a:custGeom>
          <a:ln w="12700">
            <a:solidFill>
              <a:srgbClr val="231F20"/>
            </a:solidFill>
          </a:ln>
        </p:spPr>
        <p:txBody>
          <a:bodyPr wrap="square" lIns="0" tIns="0" rIns="0" bIns="0" rtlCol="0"/>
          <a:lstStyle/>
          <a:p>
            <a:endParaRPr/>
          </a:p>
        </p:txBody>
      </p:sp>
      <p:sp>
        <p:nvSpPr>
          <p:cNvPr id="102" name="object 102"/>
          <p:cNvSpPr/>
          <p:nvPr/>
        </p:nvSpPr>
        <p:spPr>
          <a:xfrm>
            <a:off x="1473815" y="1929938"/>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03" name="object 103"/>
          <p:cNvSpPr/>
          <p:nvPr/>
        </p:nvSpPr>
        <p:spPr>
          <a:xfrm>
            <a:off x="1473815" y="3902751"/>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04" name="object 104"/>
          <p:cNvSpPr/>
          <p:nvPr/>
        </p:nvSpPr>
        <p:spPr>
          <a:xfrm>
            <a:off x="5104900" y="1929938"/>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05" name="object 105"/>
          <p:cNvSpPr/>
          <p:nvPr/>
        </p:nvSpPr>
        <p:spPr>
          <a:xfrm>
            <a:off x="1473815" y="2115895"/>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06" name="object 106"/>
          <p:cNvSpPr/>
          <p:nvPr/>
        </p:nvSpPr>
        <p:spPr>
          <a:xfrm>
            <a:off x="1473815" y="4462457"/>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07" name="object 107"/>
          <p:cNvSpPr/>
          <p:nvPr/>
        </p:nvSpPr>
        <p:spPr>
          <a:xfrm>
            <a:off x="5104900" y="2304302"/>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08" name="object 108"/>
          <p:cNvSpPr/>
          <p:nvPr/>
        </p:nvSpPr>
        <p:spPr>
          <a:xfrm>
            <a:off x="1473815" y="4719209"/>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09" name="object 109"/>
          <p:cNvSpPr/>
          <p:nvPr/>
        </p:nvSpPr>
        <p:spPr>
          <a:xfrm>
            <a:off x="5104900" y="2496754"/>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10" name="object 110"/>
          <p:cNvSpPr/>
          <p:nvPr/>
        </p:nvSpPr>
        <p:spPr>
          <a:xfrm>
            <a:off x="1473815" y="2304767"/>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11" name="object 111"/>
          <p:cNvSpPr/>
          <p:nvPr/>
        </p:nvSpPr>
        <p:spPr>
          <a:xfrm>
            <a:off x="1473815" y="4185536"/>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12" name="object 112"/>
          <p:cNvSpPr/>
          <p:nvPr/>
        </p:nvSpPr>
        <p:spPr>
          <a:xfrm>
            <a:off x="5104900" y="2125431"/>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13" name="object 113"/>
          <p:cNvSpPr/>
          <p:nvPr/>
        </p:nvSpPr>
        <p:spPr>
          <a:xfrm>
            <a:off x="1473815" y="2490723"/>
            <a:ext cx="81915" cy="0"/>
          </a:xfrm>
          <a:custGeom>
            <a:avLst/>
            <a:gdLst/>
            <a:ahLst/>
            <a:cxnLst/>
            <a:rect l="l" t="t" r="r" b="b"/>
            <a:pathLst>
              <a:path w="81915">
                <a:moveTo>
                  <a:pt x="81915" y="0"/>
                </a:moveTo>
                <a:lnTo>
                  <a:pt x="0" y="0"/>
                </a:lnTo>
              </a:path>
            </a:pathLst>
          </a:custGeom>
          <a:ln w="8001">
            <a:solidFill>
              <a:srgbClr val="231F20"/>
            </a:solidFill>
          </a:ln>
        </p:spPr>
        <p:txBody>
          <a:bodyPr wrap="square" lIns="0" tIns="0" rIns="0" bIns="0" rtlCol="0"/>
          <a:lstStyle/>
          <a:p>
            <a:endParaRPr/>
          </a:p>
        </p:txBody>
      </p:sp>
      <p:sp>
        <p:nvSpPr>
          <p:cNvPr id="114" name="object 114"/>
          <p:cNvSpPr/>
          <p:nvPr/>
        </p:nvSpPr>
        <p:spPr>
          <a:xfrm>
            <a:off x="5104900" y="2675749"/>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15" name="object 115"/>
          <p:cNvSpPr/>
          <p:nvPr/>
        </p:nvSpPr>
        <p:spPr>
          <a:xfrm>
            <a:off x="5104900" y="2869955"/>
            <a:ext cx="81915" cy="0"/>
          </a:xfrm>
          <a:custGeom>
            <a:avLst/>
            <a:gdLst/>
            <a:ahLst/>
            <a:cxnLst/>
            <a:rect l="l" t="t" r="r" b="b"/>
            <a:pathLst>
              <a:path w="81914">
                <a:moveTo>
                  <a:pt x="81914" y="0"/>
                </a:moveTo>
                <a:lnTo>
                  <a:pt x="0" y="0"/>
                </a:lnTo>
              </a:path>
            </a:pathLst>
          </a:custGeom>
          <a:ln w="8001">
            <a:solidFill>
              <a:srgbClr val="231F20"/>
            </a:solidFill>
          </a:ln>
        </p:spPr>
        <p:txBody>
          <a:bodyPr wrap="square" lIns="0" tIns="0" rIns="0" bIns="0" rtlCol="0"/>
          <a:lstStyle/>
          <a:p>
            <a:endParaRPr/>
          </a:p>
        </p:txBody>
      </p:sp>
      <p:sp>
        <p:nvSpPr>
          <p:cNvPr id="117" name="object 117"/>
          <p:cNvSpPr/>
          <p:nvPr/>
        </p:nvSpPr>
        <p:spPr>
          <a:xfrm>
            <a:off x="0" y="5621774"/>
            <a:ext cx="8642654" cy="573993"/>
          </a:xfrm>
          <a:prstGeom prst="rect">
            <a:avLst/>
          </a:prstGeom>
          <a:blipFill>
            <a:blip r:embed="rId16" cstate="print"/>
            <a:stretch>
              <a:fillRect/>
            </a:stretch>
          </a:blipFill>
        </p:spPr>
        <p:txBody>
          <a:bodyPr wrap="square" lIns="0" tIns="0" rIns="0" bIns="0" rtlCol="0"/>
          <a:lstStyle/>
          <a:p>
            <a:endParaRPr/>
          </a:p>
        </p:txBody>
      </p:sp>
      <p:sp>
        <p:nvSpPr>
          <p:cNvPr id="118" name="object 118"/>
          <p:cNvSpPr/>
          <p:nvPr/>
        </p:nvSpPr>
        <p:spPr>
          <a:xfrm>
            <a:off x="1" y="6123964"/>
            <a:ext cx="8642985" cy="72189"/>
          </a:xfrm>
          <a:custGeom>
            <a:avLst/>
            <a:gdLst/>
            <a:ahLst/>
            <a:cxnLst/>
            <a:rect l="l" t="t" r="r" b="b"/>
            <a:pathLst>
              <a:path w="8642985" h="72389">
                <a:moveTo>
                  <a:pt x="8642649" y="0"/>
                </a:moveTo>
                <a:lnTo>
                  <a:pt x="8641532" y="41557"/>
                </a:lnTo>
                <a:lnTo>
                  <a:pt x="8612471" y="70849"/>
                </a:lnTo>
                <a:lnTo>
                  <a:pt x="8571115" y="71996"/>
                </a:lnTo>
                <a:lnTo>
                  <a:pt x="0" y="71996"/>
                </a:lnTo>
              </a:path>
            </a:pathLst>
          </a:custGeom>
          <a:ln w="12700">
            <a:solidFill>
              <a:srgbClr val="FFFFFF"/>
            </a:solidFill>
          </a:ln>
        </p:spPr>
        <p:txBody>
          <a:bodyPr wrap="square" lIns="0" tIns="0" rIns="0" bIns="0" rtlCol="0"/>
          <a:lstStyle/>
          <a:p>
            <a:endParaRPr/>
          </a:p>
        </p:txBody>
      </p:sp>
      <p:sp>
        <p:nvSpPr>
          <p:cNvPr id="119" name="object 119"/>
          <p:cNvSpPr/>
          <p:nvPr/>
        </p:nvSpPr>
        <p:spPr>
          <a:xfrm>
            <a:off x="1" y="5621766"/>
            <a:ext cx="8642985" cy="502793"/>
          </a:xfrm>
          <a:custGeom>
            <a:avLst/>
            <a:gdLst/>
            <a:ahLst/>
            <a:cxnLst/>
            <a:rect l="l" t="t" r="r" b="b"/>
            <a:pathLst>
              <a:path w="8642985" h="504189">
                <a:moveTo>
                  <a:pt x="0" y="0"/>
                </a:moveTo>
                <a:lnTo>
                  <a:pt x="8570653" y="0"/>
                </a:lnTo>
                <a:lnTo>
                  <a:pt x="8612208" y="1117"/>
                </a:lnTo>
                <a:lnTo>
                  <a:pt x="8641502" y="30175"/>
                </a:lnTo>
                <a:lnTo>
                  <a:pt x="8642649" y="71528"/>
                </a:lnTo>
                <a:lnTo>
                  <a:pt x="8642649" y="503593"/>
                </a:lnTo>
              </a:path>
            </a:pathLst>
          </a:custGeom>
          <a:ln w="12700">
            <a:solidFill>
              <a:srgbClr val="FFFFFF"/>
            </a:solidFill>
          </a:ln>
        </p:spPr>
        <p:txBody>
          <a:bodyPr wrap="square" lIns="0" tIns="0" rIns="0" bIns="0" rtlCol="0"/>
          <a:lstStyle/>
          <a:p>
            <a:endParaRPr/>
          </a:p>
        </p:txBody>
      </p:sp>
      <p:sp>
        <p:nvSpPr>
          <p:cNvPr id="120" name="object 120"/>
          <p:cNvSpPr txBox="1"/>
          <p:nvPr/>
        </p:nvSpPr>
        <p:spPr>
          <a:xfrm>
            <a:off x="892041" y="5742125"/>
            <a:ext cx="7099217" cy="383655"/>
          </a:xfrm>
          <a:prstGeom prst="rect">
            <a:avLst/>
          </a:prstGeom>
        </p:spPr>
        <p:txBody>
          <a:bodyPr vert="horz" wrap="square" lIns="0" tIns="0" rIns="0" bIns="0" rtlCol="0">
            <a:spAutoFit/>
          </a:bodyPr>
          <a:lstStyle/>
          <a:p>
            <a:pPr marL="12700">
              <a:lnSpc>
                <a:spcPct val="100000"/>
              </a:lnSpc>
            </a:pPr>
            <a:r>
              <a:rPr sz="1250" b="1" dirty="0">
                <a:solidFill>
                  <a:srgbClr val="FFFFFF"/>
                </a:solidFill>
                <a:latin typeface="Arial" panose="020B0604020202020204" pitchFamily="34" charset="0"/>
                <a:cs typeface="Arial" panose="020B0604020202020204" pitchFamily="34" charset="0"/>
              </a:rPr>
              <a:t>Выраженный иммунный ответ формируется уже на 8-12 день после вакцинации и сохраняется до 12 месяцев</a:t>
            </a:r>
            <a:endParaRPr sz="1250" dirty="0">
              <a:latin typeface="Arial" panose="020B0604020202020204" pitchFamily="34" charset="0"/>
              <a:cs typeface="Arial" panose="020B0604020202020204" pitchFamily="34" charset="0"/>
            </a:endParaRPr>
          </a:p>
        </p:txBody>
      </p:sp>
      <p:sp>
        <p:nvSpPr>
          <p:cNvPr id="121" name="object 121"/>
          <p:cNvSpPr txBox="1"/>
          <p:nvPr/>
        </p:nvSpPr>
        <p:spPr>
          <a:xfrm>
            <a:off x="4800601" y="3671924"/>
            <a:ext cx="3955416" cy="1954381"/>
          </a:xfrm>
          <a:prstGeom prst="rect">
            <a:avLst/>
          </a:prstGeom>
        </p:spPr>
        <p:txBody>
          <a:bodyPr vert="horz" wrap="square" lIns="0" tIns="0" rIns="0" bIns="0" rtlCol="0">
            <a:spAutoFit/>
          </a:bodyPr>
          <a:lstStyle/>
          <a:p>
            <a:pPr marL="184150" marR="149860" indent="-171450">
              <a:lnSpc>
                <a:spcPct val="100000"/>
              </a:lnSpc>
              <a:buFont typeface="Arial" panose="020B0604020202020204" pitchFamily="34" charset="0"/>
              <a:buChar char="•"/>
            </a:pPr>
            <a:r>
              <a:rPr sz="1400" dirty="0">
                <a:latin typeface="Arial" panose="020B0604020202020204" pitchFamily="34" charset="0"/>
                <a:cs typeface="Arial" panose="020B0604020202020204" pitchFamily="34" charset="0"/>
              </a:rPr>
              <a:t>Гриппол  плюс обеспечивает эффективную защиту ко всем трем  антигенам актуальных штаммов вируса гриппа у </a:t>
            </a:r>
            <a:r>
              <a:rPr sz="1400" b="1" dirty="0">
                <a:latin typeface="Arial" panose="020B0604020202020204" pitchFamily="34" charset="0"/>
                <a:cs typeface="Arial" panose="020B0604020202020204" pitchFamily="34" charset="0"/>
              </a:rPr>
              <a:t>95-100% </a:t>
            </a:r>
            <a:r>
              <a:rPr sz="1400" dirty="0">
                <a:latin typeface="Arial" panose="020B0604020202020204" pitchFamily="34" charset="0"/>
                <a:cs typeface="Arial" panose="020B0604020202020204" pitchFamily="34" charset="0"/>
              </a:rPr>
              <a:t>вакцинируемых</a:t>
            </a:r>
          </a:p>
          <a:p>
            <a:pPr marL="184150" marR="5080" indent="-171450">
              <a:lnSpc>
                <a:spcPct val="100000"/>
              </a:lnSpc>
              <a:spcBef>
                <a:spcPts val="850"/>
              </a:spcBef>
              <a:buFont typeface="Arial" panose="020B0604020202020204" pitchFamily="34" charset="0"/>
              <a:buChar char="•"/>
            </a:pPr>
            <a:r>
              <a:rPr sz="1400" dirty="0">
                <a:latin typeface="Arial" panose="020B0604020202020204" pitchFamily="34" charset="0"/>
                <a:cs typeface="Arial" panose="020B0604020202020204" pitchFamily="34" charset="0"/>
              </a:rPr>
              <a:t>Более чем у </a:t>
            </a:r>
            <a:r>
              <a:rPr sz="1400" b="1" dirty="0">
                <a:latin typeface="Arial" panose="020B0604020202020204" pitchFamily="34" charset="0"/>
                <a:cs typeface="Arial" panose="020B0604020202020204" pitchFamily="34" charset="0"/>
              </a:rPr>
              <a:t>70% </a:t>
            </a:r>
            <a:r>
              <a:rPr sz="1400" dirty="0">
                <a:latin typeface="Arial" panose="020B0604020202020204" pitchFamily="34" charset="0"/>
                <a:cs typeface="Arial" panose="020B0604020202020204" pitchFamily="34" charset="0"/>
              </a:rPr>
              <a:t>вакцинированных отмечено четырехкратное увеличение титра антител</a:t>
            </a:r>
          </a:p>
          <a:p>
            <a:pPr marL="184150" marR="247650" indent="-171450">
              <a:lnSpc>
                <a:spcPct val="100000"/>
              </a:lnSpc>
              <a:spcBef>
                <a:spcPts val="850"/>
              </a:spcBef>
              <a:buFont typeface="Arial" panose="020B0604020202020204" pitchFamily="34" charset="0"/>
              <a:buChar char="•"/>
            </a:pPr>
            <a:r>
              <a:rPr sz="1400" dirty="0">
                <a:latin typeface="Arial" panose="020B0604020202020204" pitchFamily="34" charset="0"/>
                <a:cs typeface="Arial" panose="020B0604020202020204" pitchFamily="34" charset="0"/>
              </a:rPr>
              <a:t>После вакцинации титр защитных антител увеличивается </a:t>
            </a:r>
            <a:r>
              <a:rPr sz="1400" b="1" dirty="0">
                <a:latin typeface="Arial" panose="020B0604020202020204" pitchFamily="34" charset="0"/>
                <a:cs typeface="Arial" panose="020B0604020202020204" pitchFamily="34" charset="0"/>
              </a:rPr>
              <a:t>в 4 </a:t>
            </a:r>
            <a:r>
              <a:rPr sz="1400" dirty="0">
                <a:latin typeface="Arial" panose="020B0604020202020204" pitchFamily="34" charset="0"/>
                <a:cs typeface="Arial" panose="020B0604020202020204" pitchFamily="34" charset="0"/>
              </a:rPr>
              <a:t>и более раз</a:t>
            </a:r>
          </a:p>
        </p:txBody>
      </p:sp>
      <p:sp>
        <p:nvSpPr>
          <p:cNvPr id="123" name="object 123"/>
          <p:cNvSpPr/>
          <p:nvPr/>
        </p:nvSpPr>
        <p:spPr>
          <a:xfrm>
            <a:off x="285165" y="5696446"/>
            <a:ext cx="430288" cy="429096"/>
          </a:xfrm>
          <a:prstGeom prst="rect">
            <a:avLst/>
          </a:prstGeom>
          <a:blipFill>
            <a:blip r:embed="rId17" cstate="print"/>
            <a:stretch>
              <a:fillRect/>
            </a:stretch>
          </a:blipFill>
        </p:spPr>
        <p:txBody>
          <a:bodyPr wrap="square" lIns="0" tIns="0" rIns="0" bIns="0" rtlCol="0"/>
          <a:lstStyle/>
          <a:p>
            <a:endParaRPr/>
          </a:p>
        </p:txBody>
      </p:sp>
      <p:sp>
        <p:nvSpPr>
          <p:cNvPr id="124" name="object 124"/>
          <p:cNvSpPr/>
          <p:nvPr/>
        </p:nvSpPr>
        <p:spPr>
          <a:xfrm>
            <a:off x="285169" y="5696443"/>
            <a:ext cx="430530" cy="429337"/>
          </a:xfrm>
          <a:custGeom>
            <a:avLst/>
            <a:gdLst/>
            <a:ahLst/>
            <a:cxnLst/>
            <a:rect l="l" t="t" r="r" b="b"/>
            <a:pathLst>
              <a:path w="430530" h="430529">
                <a:moveTo>
                  <a:pt x="215138" y="430288"/>
                </a:moveTo>
                <a:lnTo>
                  <a:pt x="266839" y="424036"/>
                </a:lnTo>
                <a:lnTo>
                  <a:pt x="314007" y="406276"/>
                </a:lnTo>
                <a:lnTo>
                  <a:pt x="355149" y="378502"/>
                </a:lnTo>
                <a:lnTo>
                  <a:pt x="388767" y="342210"/>
                </a:lnTo>
                <a:lnTo>
                  <a:pt x="413369" y="298893"/>
                </a:lnTo>
                <a:lnTo>
                  <a:pt x="427460" y="250048"/>
                </a:lnTo>
                <a:lnTo>
                  <a:pt x="430276" y="215150"/>
                </a:lnTo>
                <a:lnTo>
                  <a:pt x="429562" y="197505"/>
                </a:lnTo>
                <a:lnTo>
                  <a:pt x="419308" y="147147"/>
                </a:lnTo>
                <a:lnTo>
                  <a:pt x="398044" y="101819"/>
                </a:lnTo>
                <a:lnTo>
                  <a:pt x="367264" y="63017"/>
                </a:lnTo>
                <a:lnTo>
                  <a:pt x="328465" y="32235"/>
                </a:lnTo>
                <a:lnTo>
                  <a:pt x="283139" y="10968"/>
                </a:lnTo>
                <a:lnTo>
                  <a:pt x="232783" y="713"/>
                </a:lnTo>
                <a:lnTo>
                  <a:pt x="215138" y="0"/>
                </a:lnTo>
                <a:lnTo>
                  <a:pt x="197492" y="713"/>
                </a:lnTo>
                <a:lnTo>
                  <a:pt x="147136" y="10968"/>
                </a:lnTo>
                <a:lnTo>
                  <a:pt x="101810" y="32235"/>
                </a:lnTo>
                <a:lnTo>
                  <a:pt x="63011" y="63017"/>
                </a:lnTo>
                <a:lnTo>
                  <a:pt x="32231" y="101819"/>
                </a:lnTo>
                <a:lnTo>
                  <a:pt x="10967" y="147147"/>
                </a:lnTo>
                <a:lnTo>
                  <a:pt x="713" y="197505"/>
                </a:lnTo>
                <a:lnTo>
                  <a:pt x="0" y="215150"/>
                </a:lnTo>
                <a:lnTo>
                  <a:pt x="713" y="232795"/>
                </a:lnTo>
                <a:lnTo>
                  <a:pt x="10967" y="283152"/>
                </a:lnTo>
                <a:lnTo>
                  <a:pt x="32231" y="328477"/>
                </a:lnTo>
                <a:lnTo>
                  <a:pt x="63011" y="367277"/>
                </a:lnTo>
                <a:lnTo>
                  <a:pt x="101810" y="398056"/>
                </a:lnTo>
                <a:lnTo>
                  <a:pt x="147136" y="419321"/>
                </a:lnTo>
                <a:lnTo>
                  <a:pt x="197492" y="429575"/>
                </a:lnTo>
                <a:lnTo>
                  <a:pt x="215138" y="430288"/>
                </a:lnTo>
                <a:close/>
              </a:path>
            </a:pathLst>
          </a:custGeom>
          <a:ln w="12331">
            <a:solidFill>
              <a:srgbClr val="FFFFFF"/>
            </a:solidFill>
          </a:ln>
        </p:spPr>
        <p:txBody>
          <a:bodyPr wrap="square" lIns="0" tIns="0" rIns="0" bIns="0" rtlCol="0"/>
          <a:lstStyle/>
          <a:p>
            <a:endParaRPr/>
          </a:p>
        </p:txBody>
      </p:sp>
      <p:sp>
        <p:nvSpPr>
          <p:cNvPr id="125" name="object 125"/>
          <p:cNvSpPr txBox="1"/>
          <p:nvPr/>
        </p:nvSpPr>
        <p:spPr>
          <a:xfrm>
            <a:off x="422419" y="5659095"/>
            <a:ext cx="165100" cy="500137"/>
          </a:xfrm>
          <a:prstGeom prst="rect">
            <a:avLst/>
          </a:prstGeom>
        </p:spPr>
        <p:txBody>
          <a:bodyPr vert="horz" wrap="square" lIns="0" tIns="0" rIns="0" bIns="0" rtlCol="0">
            <a:spAutoFit/>
          </a:bodyPr>
          <a:lstStyle/>
          <a:p>
            <a:pPr marL="12700">
              <a:lnSpc>
                <a:spcPts val="3935"/>
              </a:lnSpc>
            </a:pPr>
            <a:r>
              <a:rPr sz="3300" b="1" spc="-35" dirty="0">
                <a:solidFill>
                  <a:srgbClr val="FFFFFF"/>
                </a:solidFill>
                <a:latin typeface="Tahoma"/>
                <a:cs typeface="Tahoma"/>
              </a:rPr>
              <a:t>!</a:t>
            </a:r>
            <a:endParaRPr sz="3300" dirty="0">
              <a:latin typeface="Tahoma"/>
              <a:cs typeface="Tahoma"/>
            </a:endParaRPr>
          </a:p>
        </p:txBody>
      </p:sp>
      <p:sp>
        <p:nvSpPr>
          <p:cNvPr id="126" name="object 126"/>
          <p:cNvSpPr txBox="1"/>
          <p:nvPr/>
        </p:nvSpPr>
        <p:spPr>
          <a:xfrm>
            <a:off x="848640" y="6404358"/>
            <a:ext cx="5661660" cy="215444"/>
          </a:xfrm>
          <a:prstGeom prst="rect">
            <a:avLst/>
          </a:prstGeom>
        </p:spPr>
        <p:txBody>
          <a:bodyPr vert="horz" wrap="square" lIns="0" tIns="0" rIns="0" bIns="0" rtlCol="0">
            <a:spAutoFit/>
          </a:bodyPr>
          <a:lstStyle/>
          <a:p>
            <a:pPr marL="12700">
              <a:lnSpc>
                <a:spcPct val="100000"/>
              </a:lnSpc>
            </a:pPr>
            <a:r>
              <a:rPr sz="700" dirty="0">
                <a:solidFill>
                  <a:srgbClr val="808285"/>
                </a:solidFill>
                <a:latin typeface="Myriad Pro"/>
                <a:cs typeface="Myriad Pro"/>
              </a:rPr>
              <a:t>И</a:t>
            </a:r>
            <a:r>
              <a:rPr sz="700" spc="10" dirty="0">
                <a:solidFill>
                  <a:srgbClr val="808285"/>
                </a:solidFill>
                <a:latin typeface="Myriad Pro"/>
                <a:cs typeface="Myriad Pro"/>
              </a:rPr>
              <a:t>с</a:t>
            </a:r>
            <a:r>
              <a:rPr sz="700" spc="-15" dirty="0">
                <a:solidFill>
                  <a:srgbClr val="808285"/>
                </a:solidFill>
                <a:latin typeface="Myriad Pro"/>
                <a:cs typeface="Myriad Pro"/>
              </a:rPr>
              <a:t>т</a:t>
            </a:r>
            <a:r>
              <a:rPr sz="700" spc="-10" dirty="0">
                <a:solidFill>
                  <a:srgbClr val="808285"/>
                </a:solidFill>
                <a:latin typeface="Myriad Pro"/>
                <a:cs typeface="Myriad Pro"/>
              </a:rPr>
              <a:t>о</a:t>
            </a:r>
            <a:r>
              <a:rPr sz="700" dirty="0">
                <a:solidFill>
                  <a:srgbClr val="808285"/>
                </a:solidFill>
                <a:latin typeface="Myriad Pro"/>
                <a:cs typeface="Myriad Pro"/>
              </a:rPr>
              <a:t>чник: 1.</a:t>
            </a:r>
            <a:r>
              <a:rPr sz="700" spc="5" dirty="0">
                <a:solidFill>
                  <a:srgbClr val="808285"/>
                </a:solidFill>
                <a:latin typeface="Myriad Pro"/>
                <a:cs typeface="Myriad Pro"/>
              </a:rPr>
              <a:t>О</a:t>
            </a:r>
            <a:r>
              <a:rPr sz="700" spc="-10" dirty="0">
                <a:solidFill>
                  <a:srgbClr val="808285"/>
                </a:solidFill>
                <a:latin typeface="Myriad Pro"/>
                <a:cs typeface="Myriad Pro"/>
              </a:rPr>
              <a:t>т</a:t>
            </a:r>
            <a:r>
              <a:rPr sz="700" dirty="0">
                <a:solidFill>
                  <a:srgbClr val="808285"/>
                </a:solidFill>
                <a:latin typeface="Myriad Pro"/>
                <a:cs typeface="Myriad Pro"/>
              </a:rPr>
              <a:t>ч</a:t>
            </a:r>
            <a:r>
              <a:rPr sz="700" spc="-5" dirty="0">
                <a:solidFill>
                  <a:srgbClr val="808285"/>
                </a:solidFill>
                <a:latin typeface="Myriad Pro"/>
                <a:cs typeface="Myriad Pro"/>
              </a:rPr>
              <a:t>е</a:t>
            </a:r>
            <a:r>
              <a:rPr sz="700" dirty="0">
                <a:solidFill>
                  <a:srgbClr val="808285"/>
                </a:solidFill>
                <a:latin typeface="Myriad Pro"/>
                <a:cs typeface="Myriad Pro"/>
              </a:rPr>
              <a:t>т </a:t>
            </a:r>
            <a:r>
              <a:rPr sz="700" spc="15" dirty="0">
                <a:solidFill>
                  <a:srgbClr val="808285"/>
                </a:solidFill>
                <a:latin typeface="Myriad Pro"/>
                <a:cs typeface="Myriad Pro"/>
              </a:rPr>
              <a:t>к</a:t>
            </a:r>
            <a:r>
              <a:rPr sz="700" dirty="0">
                <a:solidFill>
                  <a:srgbClr val="808285"/>
                </a:solidFill>
                <a:latin typeface="Myriad Pro"/>
                <a:cs typeface="Myriad Pro"/>
              </a:rPr>
              <a:t>лин</a:t>
            </a:r>
            <a:r>
              <a:rPr sz="700" spc="-10" dirty="0">
                <a:solidFill>
                  <a:srgbClr val="808285"/>
                </a:solidFill>
                <a:latin typeface="Myriad Pro"/>
                <a:cs typeface="Myriad Pro"/>
              </a:rPr>
              <a:t>и</a:t>
            </a:r>
            <a:r>
              <a:rPr sz="700" dirty="0">
                <a:solidFill>
                  <a:srgbClr val="808285"/>
                </a:solidFill>
                <a:latin typeface="Myriad Pro"/>
                <a:cs typeface="Myriad Pro"/>
              </a:rPr>
              <a:t>ческих и</a:t>
            </a:r>
            <a:r>
              <a:rPr sz="700" spc="-5" dirty="0">
                <a:solidFill>
                  <a:srgbClr val="808285"/>
                </a:solidFill>
                <a:latin typeface="Myriad Pro"/>
                <a:cs typeface="Myriad Pro"/>
              </a:rPr>
              <a:t>с</a:t>
            </a:r>
            <a:r>
              <a:rPr sz="700" spc="10" dirty="0">
                <a:solidFill>
                  <a:srgbClr val="808285"/>
                </a:solidFill>
                <a:latin typeface="Myriad Pro"/>
                <a:cs typeface="Myriad Pro"/>
              </a:rPr>
              <a:t>с</a:t>
            </a:r>
            <a:r>
              <a:rPr sz="700" dirty="0">
                <a:solidFill>
                  <a:srgbClr val="808285"/>
                </a:solidFill>
                <a:latin typeface="Myriad Pro"/>
                <a:cs typeface="Myriad Pro"/>
              </a:rPr>
              <a:t>ле</a:t>
            </a:r>
            <a:r>
              <a:rPr sz="700" spc="-5" dirty="0">
                <a:solidFill>
                  <a:srgbClr val="808285"/>
                </a:solidFill>
                <a:latin typeface="Myriad Pro"/>
                <a:cs typeface="Myriad Pro"/>
              </a:rPr>
              <a:t>д</a:t>
            </a:r>
            <a:r>
              <a:rPr sz="700" dirty="0">
                <a:solidFill>
                  <a:srgbClr val="808285"/>
                </a:solidFill>
                <a:latin typeface="Myriad Pro"/>
                <a:cs typeface="Myriad Pro"/>
              </a:rPr>
              <a:t>ований вакцины </a:t>
            </a:r>
            <a:r>
              <a:rPr sz="700" spc="-5" dirty="0">
                <a:solidFill>
                  <a:srgbClr val="808285"/>
                </a:solidFill>
                <a:latin typeface="Myriad Pro"/>
                <a:cs typeface="Myriad Pro"/>
              </a:rPr>
              <a:t>г</a:t>
            </a:r>
            <a:r>
              <a:rPr sz="700" dirty="0">
                <a:solidFill>
                  <a:srgbClr val="808285"/>
                </a:solidFill>
                <a:latin typeface="Myriad Pro"/>
                <a:cs typeface="Myriad Pro"/>
              </a:rPr>
              <a:t>риппозной </a:t>
            </a:r>
            <a:r>
              <a:rPr sz="700" spc="-5" dirty="0">
                <a:solidFill>
                  <a:srgbClr val="808285"/>
                </a:solidFill>
                <a:latin typeface="Myriad Pro"/>
                <a:cs typeface="Myriad Pro"/>
              </a:rPr>
              <a:t>т</a:t>
            </a:r>
            <a:r>
              <a:rPr sz="700" dirty="0">
                <a:solidFill>
                  <a:srgbClr val="808285"/>
                </a:solidFill>
                <a:latin typeface="Myriad Pro"/>
                <a:cs typeface="Myriad Pro"/>
              </a:rPr>
              <a:t>ривале</a:t>
            </a:r>
            <a:r>
              <a:rPr sz="700" spc="-5" dirty="0">
                <a:solidFill>
                  <a:srgbClr val="808285"/>
                </a:solidFill>
                <a:latin typeface="Myriad Pro"/>
                <a:cs typeface="Myriad Pro"/>
              </a:rPr>
              <a:t>нт</a:t>
            </a:r>
            <a:r>
              <a:rPr sz="700" dirty="0">
                <a:solidFill>
                  <a:srgbClr val="808285"/>
                </a:solidFill>
                <a:latin typeface="Myriad Pro"/>
                <a:cs typeface="Myriad Pro"/>
              </a:rPr>
              <a:t>ной </a:t>
            </a:r>
            <a:r>
              <a:rPr sz="700" spc="5" dirty="0">
                <a:solidFill>
                  <a:srgbClr val="808285"/>
                </a:solidFill>
                <a:latin typeface="Myriad Pro"/>
                <a:cs typeface="Myriad Pro"/>
              </a:rPr>
              <a:t>су</a:t>
            </a:r>
            <a:r>
              <a:rPr sz="700" spc="-10" dirty="0">
                <a:solidFill>
                  <a:srgbClr val="808285"/>
                </a:solidFill>
                <a:latin typeface="Myriad Pro"/>
                <a:cs typeface="Myriad Pro"/>
              </a:rPr>
              <a:t>б</a:t>
            </a:r>
            <a:r>
              <a:rPr sz="700" dirty="0">
                <a:solidFill>
                  <a:srgbClr val="808285"/>
                </a:solidFill>
                <a:latin typeface="Myriad Pro"/>
                <a:cs typeface="Myriad Pro"/>
              </a:rPr>
              <a:t>ъедин</a:t>
            </a:r>
            <a:r>
              <a:rPr sz="700" spc="-10" dirty="0">
                <a:solidFill>
                  <a:srgbClr val="808285"/>
                </a:solidFill>
                <a:latin typeface="Myriad Pro"/>
                <a:cs typeface="Myriad Pro"/>
              </a:rPr>
              <a:t>и</a:t>
            </a:r>
            <a:r>
              <a:rPr sz="700" dirty="0">
                <a:solidFill>
                  <a:srgbClr val="808285"/>
                </a:solidFill>
                <a:latin typeface="Myriad Pro"/>
                <a:cs typeface="Myriad Pro"/>
              </a:rPr>
              <a:t>чной а</a:t>
            </a:r>
            <a:r>
              <a:rPr sz="700" spc="-10" dirty="0">
                <a:solidFill>
                  <a:srgbClr val="808285"/>
                </a:solidFill>
                <a:latin typeface="Myriad Pro"/>
                <a:cs typeface="Myriad Pro"/>
              </a:rPr>
              <a:t>д</a:t>
            </a:r>
            <a:r>
              <a:rPr sz="700" dirty="0">
                <a:solidFill>
                  <a:srgbClr val="808285"/>
                </a:solidFill>
                <a:latin typeface="Myriad Pro"/>
                <a:cs typeface="Myriad Pro"/>
              </a:rPr>
              <a:t>ъюва</a:t>
            </a:r>
            <a:r>
              <a:rPr sz="700" spc="-5" dirty="0">
                <a:solidFill>
                  <a:srgbClr val="808285"/>
                </a:solidFill>
                <a:latin typeface="Myriad Pro"/>
                <a:cs typeface="Myriad Pro"/>
              </a:rPr>
              <a:t>нт</a:t>
            </a:r>
            <a:r>
              <a:rPr sz="700" dirty="0">
                <a:solidFill>
                  <a:srgbClr val="808285"/>
                </a:solidFill>
                <a:latin typeface="Myriad Pro"/>
                <a:cs typeface="Myriad Pro"/>
              </a:rPr>
              <a:t>ной а</a:t>
            </a:r>
            <a:r>
              <a:rPr sz="700" spc="-10" dirty="0">
                <a:solidFill>
                  <a:srgbClr val="808285"/>
                </a:solidFill>
                <a:latin typeface="Myriad Pro"/>
                <a:cs typeface="Myriad Pro"/>
              </a:rPr>
              <a:t>д</a:t>
            </a:r>
            <a:r>
              <a:rPr sz="700" dirty="0">
                <a:solidFill>
                  <a:srgbClr val="808285"/>
                </a:solidFill>
                <a:latin typeface="Myriad Pro"/>
                <a:cs typeface="Myriad Pro"/>
              </a:rPr>
              <a:t>ъюва</a:t>
            </a:r>
            <a:r>
              <a:rPr sz="700" spc="-5" dirty="0">
                <a:solidFill>
                  <a:srgbClr val="808285"/>
                </a:solidFill>
                <a:latin typeface="Myriad Pro"/>
                <a:cs typeface="Myriad Pro"/>
              </a:rPr>
              <a:t>нт</a:t>
            </a:r>
            <a:r>
              <a:rPr sz="700" dirty="0">
                <a:solidFill>
                  <a:srgbClr val="808285"/>
                </a:solidFill>
                <a:latin typeface="Myriad Pro"/>
                <a:cs typeface="Myriad Pro"/>
              </a:rPr>
              <a:t>ной </a:t>
            </a:r>
            <a:r>
              <a:rPr sz="700" spc="-50" dirty="0">
                <a:solidFill>
                  <a:srgbClr val="808285"/>
                </a:solidFill>
                <a:latin typeface="Myriad Pro"/>
                <a:cs typeface="Myriad Pro"/>
              </a:rPr>
              <a:t>Г</a:t>
            </a:r>
            <a:r>
              <a:rPr sz="700" dirty="0">
                <a:solidFill>
                  <a:srgbClr val="808285"/>
                </a:solidFill>
                <a:latin typeface="Myriad Pro"/>
                <a:cs typeface="Myriad Pro"/>
              </a:rPr>
              <a:t>риппол Нео/ 2010</a:t>
            </a:r>
            <a:endParaRPr sz="700">
              <a:latin typeface="Myriad Pro"/>
              <a:cs typeface="Myriad Pro"/>
            </a:endParaRPr>
          </a:p>
        </p:txBody>
      </p:sp>
    </p:spTree>
    <p:extLst>
      <p:ext uri="{BB962C8B-B14F-4D97-AF65-F5344CB8AC3E}">
        <p14:creationId xmlns:p14="http://schemas.microsoft.com/office/powerpoint/2010/main" val="391159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normAutofit/>
          </a:bodyPr>
          <a:lstStyle/>
          <a:p>
            <a:r>
              <a:rPr lang="ru-RU" altLang="ru-RU" sz="2600" b="1" dirty="0" smtClean="0">
                <a:solidFill>
                  <a:schemeClr val="accent1">
                    <a:lumMod val="75000"/>
                  </a:schemeClr>
                </a:solidFill>
                <a:latin typeface="Arial" panose="020B0604020202020204" pitchFamily="34" charset="0"/>
                <a:cs typeface="Arial" panose="020B0604020202020204" pitchFamily="34" charset="0"/>
              </a:rPr>
              <a:t>Вакцинация медработников от гриппа снижает общую заболеваемость населения</a:t>
            </a:r>
            <a:br>
              <a:rPr lang="ru-RU" altLang="ru-RU" sz="2600" b="1" dirty="0" smtClean="0">
                <a:solidFill>
                  <a:schemeClr val="accent1">
                    <a:lumMod val="75000"/>
                  </a:schemeClr>
                </a:solidFill>
                <a:latin typeface="Arial" panose="020B0604020202020204" pitchFamily="34" charset="0"/>
                <a:cs typeface="Arial" panose="020B0604020202020204" pitchFamily="34" charset="0"/>
              </a:rPr>
            </a:br>
            <a:endParaRPr lang="ru-RU" altLang="ru-RU" sz="26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7544" y="1412776"/>
            <a:ext cx="8229600" cy="5000625"/>
          </a:xfrm>
        </p:spPr>
        <p:txBody>
          <a:bodyPr rtlCol="0">
            <a:normAutofit/>
          </a:bodyPr>
          <a:lstStyle/>
          <a:p>
            <a:pPr marL="0" indent="0" fontAlgn="auto">
              <a:spcAft>
                <a:spcPts val="0"/>
              </a:spcAft>
              <a:buFont typeface="Arial" panose="020B0604020202020204" pitchFamily="34" charset="0"/>
              <a:buNone/>
              <a:defRPr/>
            </a:pPr>
            <a:r>
              <a:rPr lang="ru-RU" sz="2000" b="1" dirty="0"/>
              <a:t>Расчет на примере Калифорнии показывает снижение числа заболевших на </a:t>
            </a:r>
            <a:r>
              <a:rPr lang="ru-RU" sz="2000" b="1" dirty="0" smtClean="0"/>
              <a:t>30 000 </a:t>
            </a:r>
            <a:r>
              <a:rPr lang="ru-RU" sz="2000" b="1" dirty="0"/>
              <a:t>в год при вакцинации 90% сотрудников медучреждений</a:t>
            </a:r>
            <a:r>
              <a:rPr lang="ru-RU" sz="2000" b="1" dirty="0" smtClean="0"/>
              <a:t>.</a:t>
            </a:r>
          </a:p>
          <a:p>
            <a:pPr fontAlgn="auto">
              <a:spcAft>
                <a:spcPts val="0"/>
              </a:spcAft>
              <a:defRPr/>
            </a:pPr>
            <a:r>
              <a:rPr lang="ru-RU" sz="2000" dirty="0" smtClean="0"/>
              <a:t>Это очень значительное число, если сравнить его с масштабами страны, где число госпитализированных по поводу гриппа достигает 200 000 в год и 24 000 человек в результате умирают. </a:t>
            </a:r>
          </a:p>
          <a:p>
            <a:pPr fontAlgn="auto">
              <a:spcAft>
                <a:spcPts val="0"/>
              </a:spcAft>
              <a:defRPr/>
            </a:pPr>
            <a:r>
              <a:rPr lang="ru-RU" sz="2000" dirty="0" smtClean="0"/>
              <a:t>С прошлого года в Лос-Анжелесе с началом сезона гриппа всех врачей обязывают пройти вакцинацию или носить защитные маски.</a:t>
            </a:r>
          </a:p>
          <a:p>
            <a:pPr fontAlgn="auto">
              <a:spcAft>
                <a:spcPts val="0"/>
              </a:spcAft>
              <a:defRPr/>
            </a:pPr>
            <a:r>
              <a:rPr lang="ru-RU" sz="2000" dirty="0" smtClean="0"/>
              <a:t> Экспертные сообщества рекомендуют включать это условие в трудовой договор, чтобы сделать практику повсеместной. </a:t>
            </a:r>
          </a:p>
          <a:p>
            <a:pPr fontAlgn="auto">
              <a:spcAft>
                <a:spcPts val="0"/>
              </a:spcAft>
              <a:defRPr/>
            </a:pPr>
            <a:r>
              <a:rPr lang="ru-RU" sz="2000" dirty="0" smtClean="0"/>
              <a:t>Защита как самих медработников, так и предупреждение инфицирования пациентов</a:t>
            </a:r>
          </a:p>
          <a:p>
            <a:pPr marL="0" indent="0" fontAlgn="auto">
              <a:spcAft>
                <a:spcPts val="0"/>
              </a:spcAft>
              <a:buFontTx/>
              <a:buNone/>
              <a:defRPr/>
            </a:pPr>
            <a:endParaRPr lang="ru-RU" sz="2000" dirty="0" smtClean="0"/>
          </a:p>
          <a:p>
            <a:pPr marL="0" indent="0" fontAlgn="auto">
              <a:spcAft>
                <a:spcPts val="0"/>
              </a:spcAft>
              <a:buFontTx/>
              <a:buNone/>
              <a:defRPr/>
            </a:pPr>
            <a:r>
              <a:rPr lang="en-US" sz="1000" dirty="0"/>
              <a:t>Association for Professionals in Infection Control and Epidemiology (APIC)</a:t>
            </a:r>
            <a:endParaRPr lang="ru-RU" sz="1000" dirty="0"/>
          </a:p>
          <a:p>
            <a:pPr marL="0" indent="0" fontAlgn="auto">
              <a:spcAft>
                <a:spcPts val="0"/>
              </a:spcAft>
              <a:buFontTx/>
              <a:buNone/>
              <a:defRPr/>
            </a:pPr>
            <a:endParaRPr lang="ru-RU" sz="1800" dirty="0"/>
          </a:p>
          <a:p>
            <a:pPr fontAlgn="auto">
              <a:spcAft>
                <a:spcPts val="0"/>
              </a:spcAft>
              <a:defRPr/>
            </a:pPr>
            <a:endParaRPr lang="ru-RU" sz="2000" dirty="0"/>
          </a:p>
        </p:txBody>
      </p:sp>
    </p:spTree>
    <p:extLst>
      <p:ext uri="{BB962C8B-B14F-4D97-AF65-F5344CB8AC3E}">
        <p14:creationId xmlns:p14="http://schemas.microsoft.com/office/powerpoint/2010/main" val="3426424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4294967295"/>
          </p:nvPr>
        </p:nvSpPr>
        <p:spPr>
          <a:xfrm>
            <a:off x="539749" y="2054225"/>
            <a:ext cx="8208963" cy="3760788"/>
          </a:xfrm>
        </p:spPr>
        <p:txBody>
          <a:bodyPr lIns="36000" tIns="0" rIns="36000" bIns="0"/>
          <a:lstStyle/>
          <a:p>
            <a:pPr marL="447675" indent="-361950" eaLnBrk="1" hangingPunct="1">
              <a:lnSpc>
                <a:spcPct val="80000"/>
              </a:lnSpc>
              <a:spcBef>
                <a:spcPct val="5000"/>
              </a:spcBef>
              <a:buFont typeface="Wingdings" panose="05000000000000000000" pitchFamily="2" charset="2"/>
              <a:buNone/>
              <a:defRPr/>
            </a:pPr>
            <a:r>
              <a:rPr lang="ru-RU" altLang="ru-RU" sz="1800" b="1" dirty="0" smtClean="0">
                <a:solidFill>
                  <a:schemeClr val="tx1"/>
                </a:solidFill>
                <a:latin typeface="Calibri" panose="020F0502020204030204" pitchFamily="34" charset="0"/>
                <a:cs typeface="Arial" panose="020B0604020202020204" pitchFamily="34" charset="0"/>
              </a:rPr>
              <a:t>     </a:t>
            </a:r>
          </a:p>
          <a:p>
            <a:pPr marL="371475" indent="-285750" eaLnBrk="1" hangingPunct="1">
              <a:lnSpc>
                <a:spcPct val="80000"/>
              </a:lnSpc>
              <a:spcBef>
                <a:spcPct val="5000"/>
              </a:spcBef>
              <a:defRPr/>
            </a:pPr>
            <a:r>
              <a:rPr lang="ru-RU" altLang="ru-RU" sz="1800" dirty="0">
                <a:solidFill>
                  <a:schemeClr val="tx1"/>
                </a:solidFill>
                <a:latin typeface="Calibri" panose="020F0502020204030204" pitchFamily="34" charset="0"/>
                <a:cs typeface="Arial" panose="020B0604020202020204" pitchFamily="34" charset="0"/>
              </a:rPr>
              <a:t>Грипп и ОРВИ составляют </a:t>
            </a:r>
            <a:r>
              <a:rPr lang="ru-RU" altLang="ru-RU" sz="1800" b="1" dirty="0">
                <a:solidFill>
                  <a:schemeClr val="tx1"/>
                </a:solidFill>
                <a:latin typeface="Calibri" panose="020F0502020204030204" pitchFamily="34" charset="0"/>
                <a:cs typeface="Arial" panose="020B0604020202020204" pitchFamily="34" charset="0"/>
              </a:rPr>
              <a:t>90% </a:t>
            </a:r>
            <a:r>
              <a:rPr lang="ru-RU" altLang="ru-RU" sz="1800" b="1" dirty="0" smtClean="0">
                <a:solidFill>
                  <a:schemeClr val="tx1"/>
                </a:solidFill>
                <a:latin typeface="Calibri" panose="020F0502020204030204" pitchFamily="34" charset="0"/>
                <a:cs typeface="Arial" panose="020B0604020202020204" pitchFamily="34" charset="0"/>
              </a:rPr>
              <a:t> </a:t>
            </a:r>
            <a:r>
              <a:rPr lang="ru-RU" altLang="ru-RU" sz="1800" dirty="0" smtClean="0">
                <a:solidFill>
                  <a:schemeClr val="tx1"/>
                </a:solidFill>
                <a:latin typeface="Calibri" panose="020F0502020204030204" pitchFamily="34" charset="0"/>
                <a:cs typeface="Arial" panose="020B0604020202020204" pitchFamily="34" charset="0"/>
              </a:rPr>
              <a:t>от всех инфекционных заболеваний</a:t>
            </a:r>
          </a:p>
          <a:p>
            <a:pPr marL="371475" indent="-285750" eaLnBrk="1" hangingPunct="1">
              <a:lnSpc>
                <a:spcPct val="80000"/>
              </a:lnSpc>
              <a:spcBef>
                <a:spcPct val="5000"/>
              </a:spcBef>
              <a:defRPr/>
            </a:pPr>
            <a:endParaRPr lang="ru-RU" altLang="ru-RU" sz="1800" dirty="0" smtClean="0">
              <a:solidFill>
                <a:schemeClr val="tx1"/>
              </a:solidFill>
              <a:latin typeface="Calibri" panose="020F0502020204030204" pitchFamily="34" charset="0"/>
              <a:cs typeface="Arial" panose="020B0604020202020204" pitchFamily="34" charset="0"/>
            </a:endParaRPr>
          </a:p>
          <a:p>
            <a:pPr marL="371475" indent="-285750" eaLnBrk="1" hangingPunct="1">
              <a:lnSpc>
                <a:spcPct val="80000"/>
              </a:lnSpc>
              <a:spcBef>
                <a:spcPct val="5000"/>
              </a:spcBef>
              <a:defRPr/>
            </a:pPr>
            <a:r>
              <a:rPr lang="ru-RU" altLang="ru-RU" sz="1800" dirty="0" smtClean="0">
                <a:solidFill>
                  <a:schemeClr val="tx1"/>
                </a:solidFill>
                <a:latin typeface="Calibri" panose="020F0502020204030204" pitchFamily="34" charset="0"/>
                <a:cs typeface="Arial" panose="020B0604020202020204" pitchFamily="34" charset="0"/>
              </a:rPr>
              <a:t>Ежегодно в мире заражаются гриппом более </a:t>
            </a:r>
            <a:r>
              <a:rPr lang="en-US" altLang="ru-RU" sz="1800" b="1" dirty="0" smtClean="0">
                <a:solidFill>
                  <a:schemeClr val="tx1"/>
                </a:solidFill>
                <a:latin typeface="Calibri" panose="020F0502020204030204" pitchFamily="34" charset="0"/>
                <a:cs typeface="Arial" panose="020B0604020202020204" pitchFamily="34" charset="0"/>
              </a:rPr>
              <a:t>500 </a:t>
            </a:r>
            <a:r>
              <a:rPr lang="ru-RU" altLang="ru-RU" sz="1800" b="1" dirty="0" smtClean="0">
                <a:solidFill>
                  <a:schemeClr val="tx1"/>
                </a:solidFill>
                <a:latin typeface="Calibri" panose="020F0502020204030204" pitchFamily="34" charset="0"/>
                <a:cs typeface="Arial" panose="020B0604020202020204" pitchFamily="34" charset="0"/>
              </a:rPr>
              <a:t>млн.</a:t>
            </a:r>
            <a:r>
              <a:rPr lang="en-US" altLang="ru-RU" sz="1800" b="1" dirty="0" smtClean="0">
                <a:solidFill>
                  <a:schemeClr val="tx1"/>
                </a:solidFill>
                <a:latin typeface="Calibri" panose="020F0502020204030204" pitchFamily="34" charset="0"/>
                <a:cs typeface="Arial" panose="020B0604020202020204" pitchFamily="34" charset="0"/>
              </a:rPr>
              <a:t> </a:t>
            </a:r>
            <a:r>
              <a:rPr lang="ru-RU" altLang="ru-RU" sz="1800" b="1" dirty="0" smtClean="0">
                <a:solidFill>
                  <a:schemeClr val="tx1"/>
                </a:solidFill>
                <a:latin typeface="Calibri" panose="020F0502020204030204" pitchFamily="34" charset="0"/>
                <a:cs typeface="Arial" panose="020B0604020202020204" pitchFamily="34" charset="0"/>
              </a:rPr>
              <a:t>человек, </a:t>
            </a:r>
            <a:r>
              <a:rPr lang="ru-RU" altLang="ru-RU" sz="1800" dirty="0" smtClean="0">
                <a:solidFill>
                  <a:schemeClr val="tx1"/>
                </a:solidFill>
                <a:latin typeface="Calibri" panose="020F0502020204030204" pitchFamily="34" charset="0"/>
                <a:cs typeface="Arial" panose="020B0604020202020204" pitchFamily="34" charset="0"/>
              </a:rPr>
              <a:t>из них </a:t>
            </a:r>
            <a:r>
              <a:rPr lang="ru-RU" altLang="ru-RU" sz="1800" b="1" dirty="0" smtClean="0">
                <a:solidFill>
                  <a:schemeClr val="tx1"/>
                </a:solidFill>
                <a:latin typeface="Calibri" panose="020F0502020204030204" pitchFamily="34" charset="0"/>
                <a:cs typeface="Arial" panose="020B0604020202020204" pitchFamily="34" charset="0"/>
              </a:rPr>
              <a:t>20-30% детей </a:t>
            </a:r>
            <a:r>
              <a:rPr lang="ru-RU" altLang="ru-RU" sz="1800" dirty="0" smtClean="0">
                <a:solidFill>
                  <a:schemeClr val="tx1"/>
                </a:solidFill>
                <a:latin typeface="Calibri" panose="020F0502020204030204" pitchFamily="34" charset="0"/>
                <a:cs typeface="Arial" panose="020B0604020202020204" pitchFamily="34" charset="0"/>
              </a:rPr>
              <a:t> и  </a:t>
            </a:r>
            <a:r>
              <a:rPr lang="ru-RU" altLang="ru-RU" sz="1800" b="1" dirty="0" smtClean="0">
                <a:solidFill>
                  <a:schemeClr val="tx1"/>
                </a:solidFill>
                <a:latin typeface="Calibri" panose="020F0502020204030204" pitchFamily="34" charset="0"/>
                <a:cs typeface="Arial" panose="020B0604020202020204" pitchFamily="34" charset="0"/>
              </a:rPr>
              <a:t>5-10% взрослых </a:t>
            </a:r>
            <a:r>
              <a:rPr lang="en-US" altLang="ru-RU" sz="1800" b="1" dirty="0" smtClean="0">
                <a:solidFill>
                  <a:schemeClr val="tx1"/>
                </a:solidFill>
                <a:latin typeface="Calibri" panose="020F0502020204030204" pitchFamily="34" charset="0"/>
                <a:cs typeface="Arial" panose="020B0604020202020204" pitchFamily="34" charset="0"/>
              </a:rPr>
              <a:t> (10% </a:t>
            </a:r>
            <a:r>
              <a:rPr lang="ru-RU" altLang="ru-RU" sz="1800" b="1" dirty="0" smtClean="0">
                <a:solidFill>
                  <a:schemeClr val="tx1"/>
                </a:solidFill>
                <a:latin typeface="Calibri" panose="020F0502020204030204" pitchFamily="34" charset="0"/>
                <a:cs typeface="Arial" panose="020B0604020202020204" pitchFamily="34" charset="0"/>
              </a:rPr>
              <a:t>мировой популяции)</a:t>
            </a:r>
          </a:p>
          <a:p>
            <a:pPr marL="371475" indent="-285750" eaLnBrk="1" hangingPunct="1">
              <a:lnSpc>
                <a:spcPct val="80000"/>
              </a:lnSpc>
              <a:spcBef>
                <a:spcPct val="5000"/>
              </a:spcBef>
              <a:defRPr/>
            </a:pPr>
            <a:endParaRPr lang="ru-RU" altLang="ru-RU" sz="1800" b="1" dirty="0" smtClean="0">
              <a:solidFill>
                <a:schemeClr val="tx1"/>
              </a:solidFill>
              <a:latin typeface="Calibri" panose="020F0502020204030204" pitchFamily="34" charset="0"/>
              <a:cs typeface="Arial" panose="020B0604020202020204" pitchFamily="34" charset="0"/>
            </a:endParaRPr>
          </a:p>
          <a:p>
            <a:pPr marL="371475" indent="-285750" eaLnBrk="1" hangingPunct="1">
              <a:lnSpc>
                <a:spcPct val="80000"/>
              </a:lnSpc>
              <a:spcBef>
                <a:spcPct val="5000"/>
              </a:spcBef>
              <a:defRPr/>
            </a:pPr>
            <a:r>
              <a:rPr lang="ru-RU" altLang="ru-RU" sz="1800" dirty="0" smtClean="0">
                <a:solidFill>
                  <a:schemeClr val="tx1"/>
                </a:solidFill>
                <a:latin typeface="Calibri" panose="020F0502020204030204" pitchFamily="34" charset="0"/>
                <a:cs typeface="Arial" panose="020B0604020202020204" pitchFamily="34" charset="0"/>
              </a:rPr>
              <a:t>Ежегодно </a:t>
            </a:r>
            <a:r>
              <a:rPr lang="ru-RU" altLang="ru-RU" sz="1800" dirty="0">
                <a:solidFill>
                  <a:schemeClr val="tx1"/>
                </a:solidFill>
                <a:latin typeface="Calibri" panose="020F0502020204030204" pitchFamily="34" charset="0"/>
                <a:cs typeface="Arial" panose="020B0604020202020204" pitchFamily="34" charset="0"/>
              </a:rPr>
              <a:t>в </a:t>
            </a:r>
            <a:r>
              <a:rPr lang="ru-RU" altLang="ru-RU" sz="1800" dirty="0" smtClean="0">
                <a:solidFill>
                  <a:schemeClr val="tx1"/>
                </a:solidFill>
                <a:latin typeface="Calibri" panose="020F0502020204030204" pitchFamily="34" charset="0"/>
                <a:cs typeface="Arial" panose="020B0604020202020204" pitchFamily="34" charset="0"/>
              </a:rPr>
              <a:t>мире регистрируется </a:t>
            </a:r>
            <a:r>
              <a:rPr lang="ru-RU" altLang="ru-RU" sz="1800" b="1" dirty="0" smtClean="0">
                <a:solidFill>
                  <a:schemeClr val="tx1"/>
                </a:solidFill>
                <a:latin typeface="Calibri" panose="020F0502020204030204" pitchFamily="34" charset="0"/>
                <a:cs typeface="Arial" panose="020B0604020202020204" pitchFamily="34" charset="0"/>
              </a:rPr>
              <a:t>от 3-5 млн. тяжелых </a:t>
            </a:r>
            <a:r>
              <a:rPr lang="ru-RU" altLang="ru-RU" sz="1800" dirty="0" smtClean="0">
                <a:solidFill>
                  <a:schemeClr val="tx1"/>
                </a:solidFill>
                <a:latin typeface="Calibri" panose="020F0502020204030204" pitchFamily="34" charset="0"/>
                <a:cs typeface="Arial" panose="020B0604020202020204" pitchFamily="34" charset="0"/>
              </a:rPr>
              <a:t>случаев заболевания гриппом  </a:t>
            </a:r>
          </a:p>
          <a:p>
            <a:pPr marL="371475" indent="-285750" eaLnBrk="1" hangingPunct="1">
              <a:lnSpc>
                <a:spcPct val="80000"/>
              </a:lnSpc>
              <a:spcBef>
                <a:spcPct val="5000"/>
              </a:spcBef>
              <a:defRPr/>
            </a:pPr>
            <a:endParaRPr lang="ru-RU" altLang="ru-RU" sz="1800" dirty="0" smtClean="0">
              <a:solidFill>
                <a:schemeClr val="tx1"/>
              </a:solidFill>
              <a:latin typeface="Calibri" panose="020F0502020204030204" pitchFamily="34" charset="0"/>
              <a:cs typeface="Arial" panose="020B0604020202020204" pitchFamily="34" charset="0"/>
            </a:endParaRPr>
          </a:p>
          <a:p>
            <a:pPr marL="371475" indent="-285750" eaLnBrk="1" hangingPunct="1">
              <a:lnSpc>
                <a:spcPct val="80000"/>
              </a:lnSpc>
              <a:spcBef>
                <a:spcPct val="5000"/>
              </a:spcBef>
              <a:defRPr/>
            </a:pPr>
            <a:r>
              <a:rPr lang="ru-RU" altLang="ru-RU" sz="1800" dirty="0" smtClean="0">
                <a:solidFill>
                  <a:schemeClr val="tx1"/>
                </a:solidFill>
                <a:latin typeface="Calibri" panose="020F0502020204030204" pitchFamily="34" charset="0"/>
                <a:cs typeface="Arial" panose="020B0604020202020204" pitchFamily="34" charset="0"/>
              </a:rPr>
              <a:t>Ежегодно в мире от гриппа </a:t>
            </a:r>
            <a:r>
              <a:rPr lang="ru-RU" altLang="ru-RU" sz="1800" dirty="0">
                <a:solidFill>
                  <a:schemeClr val="tx1"/>
                </a:solidFill>
                <a:latin typeface="Calibri" panose="020F0502020204030204" pitchFamily="34" charset="0"/>
                <a:cs typeface="Arial" panose="020B0604020202020204" pitchFamily="34" charset="0"/>
              </a:rPr>
              <a:t>и его осложнений </a:t>
            </a:r>
            <a:r>
              <a:rPr lang="ru-RU" altLang="ru-RU" sz="1800" dirty="0" smtClean="0">
                <a:solidFill>
                  <a:schemeClr val="tx1"/>
                </a:solidFill>
                <a:latin typeface="Calibri" panose="020F0502020204030204" pitchFamily="34" charset="0"/>
                <a:cs typeface="Arial" panose="020B0604020202020204" pitchFamily="34" charset="0"/>
              </a:rPr>
              <a:t>умирает </a:t>
            </a:r>
            <a:r>
              <a:rPr lang="ru-RU" altLang="ru-RU" sz="1800" b="1" dirty="0" smtClean="0">
                <a:solidFill>
                  <a:schemeClr val="tx1"/>
                </a:solidFill>
                <a:latin typeface="Calibri" panose="020F0502020204030204" pitchFamily="34" charset="0"/>
                <a:cs typeface="Arial" panose="020B0604020202020204" pitchFamily="34" charset="0"/>
              </a:rPr>
              <a:t>от </a:t>
            </a:r>
            <a:r>
              <a:rPr lang="ru-RU" altLang="ru-RU" sz="1800" b="1" dirty="0">
                <a:solidFill>
                  <a:schemeClr val="tx1"/>
                </a:solidFill>
                <a:latin typeface="Calibri" panose="020F0502020204030204" pitchFamily="34" charset="0"/>
                <a:cs typeface="Arial" panose="020B0604020202020204" pitchFamily="34" charset="0"/>
              </a:rPr>
              <a:t>250 000 до 500 000 </a:t>
            </a:r>
            <a:r>
              <a:rPr lang="ru-RU" altLang="ru-RU" sz="1800" b="1" dirty="0" smtClean="0">
                <a:solidFill>
                  <a:schemeClr val="tx1"/>
                </a:solidFill>
                <a:latin typeface="Calibri" panose="020F0502020204030204" pitchFamily="34" charset="0"/>
                <a:cs typeface="Arial" panose="020B0604020202020204" pitchFamily="34" charset="0"/>
              </a:rPr>
              <a:t>человек</a:t>
            </a:r>
          </a:p>
          <a:p>
            <a:pPr marL="371475" indent="-285750" eaLnBrk="1" hangingPunct="1">
              <a:lnSpc>
                <a:spcPct val="80000"/>
              </a:lnSpc>
              <a:spcBef>
                <a:spcPct val="5000"/>
              </a:spcBef>
              <a:defRPr/>
            </a:pPr>
            <a:endParaRPr lang="ru-RU" altLang="ru-RU" sz="1800" b="1" dirty="0" smtClean="0">
              <a:solidFill>
                <a:schemeClr val="tx1"/>
              </a:solidFill>
              <a:latin typeface="Calibri" panose="020F0502020204030204" pitchFamily="34" charset="0"/>
              <a:cs typeface="Arial" panose="020B0604020202020204" pitchFamily="34" charset="0"/>
            </a:endParaRPr>
          </a:p>
          <a:p>
            <a:pPr marL="85725" indent="0" eaLnBrk="1" hangingPunct="1">
              <a:lnSpc>
                <a:spcPct val="80000"/>
              </a:lnSpc>
              <a:spcBef>
                <a:spcPct val="5000"/>
              </a:spcBef>
              <a:buFont typeface="Wingdings" panose="05000000000000000000" pitchFamily="2" charset="2"/>
              <a:buNone/>
              <a:defRPr/>
            </a:pPr>
            <a:endParaRPr lang="ru-RU" altLang="ru-RU" sz="2000" dirty="0" smtClean="0">
              <a:solidFill>
                <a:schemeClr val="tx1"/>
              </a:solidFill>
              <a:latin typeface="Calibri" panose="020F0502020204030204" pitchFamily="34" charset="0"/>
              <a:cs typeface="Arial" panose="020B0604020202020204" pitchFamily="34" charset="0"/>
            </a:endParaRPr>
          </a:p>
          <a:p>
            <a:pPr marL="85725" indent="0" eaLnBrk="1" hangingPunct="1">
              <a:lnSpc>
                <a:spcPct val="80000"/>
              </a:lnSpc>
              <a:spcBef>
                <a:spcPct val="5000"/>
              </a:spcBef>
              <a:buFont typeface="Wingdings" panose="05000000000000000000" pitchFamily="2" charset="2"/>
              <a:buNone/>
              <a:defRPr/>
            </a:pPr>
            <a:endParaRPr lang="ru-RU" altLang="ru-RU" sz="2000" b="1" dirty="0" smtClean="0">
              <a:solidFill>
                <a:schemeClr val="tx1"/>
              </a:solidFill>
              <a:latin typeface="Calibri" panose="020F0502020204030204" pitchFamily="34" charset="0"/>
              <a:cs typeface="Arial" panose="020B0604020202020204" pitchFamily="34" charset="0"/>
            </a:endParaRPr>
          </a:p>
          <a:p>
            <a:pPr marL="85725" indent="0" eaLnBrk="1" hangingPunct="1">
              <a:lnSpc>
                <a:spcPct val="80000"/>
              </a:lnSpc>
              <a:spcBef>
                <a:spcPct val="5000"/>
              </a:spcBef>
              <a:buFont typeface="Wingdings" panose="05000000000000000000" pitchFamily="2" charset="2"/>
              <a:buNone/>
              <a:defRPr/>
            </a:pPr>
            <a:endParaRPr lang="ru-RU" altLang="ru-RU" sz="2000" b="1" dirty="0" smtClean="0">
              <a:solidFill>
                <a:schemeClr val="tx1"/>
              </a:solidFill>
              <a:latin typeface="Calibri" panose="020F0502020204030204" pitchFamily="34" charset="0"/>
              <a:cs typeface="Arial" panose="020B0604020202020204" pitchFamily="34" charset="0"/>
            </a:endParaRPr>
          </a:p>
          <a:p>
            <a:pPr marL="85725" indent="0" eaLnBrk="1" hangingPunct="1">
              <a:lnSpc>
                <a:spcPct val="80000"/>
              </a:lnSpc>
              <a:spcBef>
                <a:spcPct val="5000"/>
              </a:spcBef>
              <a:buFont typeface="Wingdings" panose="05000000000000000000" pitchFamily="2" charset="2"/>
              <a:buNone/>
              <a:defRPr/>
            </a:pPr>
            <a:endParaRPr lang="ru-RU" altLang="ru-RU" sz="1800" b="1" dirty="0" smtClean="0">
              <a:solidFill>
                <a:schemeClr val="tx1"/>
              </a:solidFill>
              <a:latin typeface="Calibri" panose="020F0502020204030204" pitchFamily="34" charset="0"/>
              <a:cs typeface="Arial" panose="020B0604020202020204" pitchFamily="34" charset="0"/>
            </a:endParaRPr>
          </a:p>
          <a:p>
            <a:pPr marL="85725" indent="0" eaLnBrk="1" hangingPunct="1">
              <a:lnSpc>
                <a:spcPct val="80000"/>
              </a:lnSpc>
              <a:spcBef>
                <a:spcPct val="5000"/>
              </a:spcBef>
              <a:buFont typeface="Wingdings" panose="05000000000000000000" pitchFamily="2" charset="2"/>
              <a:buNone/>
              <a:defRPr/>
            </a:pPr>
            <a:endParaRPr lang="ru-RU" altLang="ru-RU" sz="1800" b="1" dirty="0" smtClean="0">
              <a:solidFill>
                <a:schemeClr val="tx1"/>
              </a:solidFill>
              <a:latin typeface="Calibri" panose="020F0502020204030204" pitchFamily="34" charset="0"/>
              <a:cs typeface="Arial" panose="020B0604020202020204" pitchFamily="34" charset="0"/>
            </a:endParaRPr>
          </a:p>
        </p:txBody>
      </p:sp>
      <p:sp>
        <p:nvSpPr>
          <p:cNvPr id="2" name="Text Box 6"/>
          <p:cNvSpPr txBox="1">
            <a:spLocks noChangeArrowheads="1"/>
          </p:cNvSpPr>
          <p:nvPr/>
        </p:nvSpPr>
        <p:spPr bwMode="auto">
          <a:xfrm>
            <a:off x="1015861" y="6453336"/>
            <a:ext cx="43672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anose="05000000000000000000" pitchFamily="2" charset="2"/>
              <a:buChar char="§"/>
              <a:defRPr sz="3200">
                <a:solidFill>
                  <a:srgbClr val="183884"/>
                </a:solidFill>
                <a:latin typeface="Tahoma" panose="020B0604030504040204" pitchFamily="34" charset="0"/>
              </a:defRPr>
            </a:lvl1pPr>
            <a:lvl2pPr marL="742950" indent="-285750" eaLnBrk="0" hangingPunct="0">
              <a:spcBef>
                <a:spcPct val="20000"/>
              </a:spcBef>
              <a:buChar char="–"/>
              <a:defRPr sz="2800">
                <a:solidFill>
                  <a:srgbClr val="183884"/>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rgbClr val="183884"/>
                </a:solidFill>
                <a:latin typeface="Tahoma" panose="020B0604030504040204" pitchFamily="34" charset="0"/>
              </a:defRPr>
            </a:lvl3pPr>
            <a:lvl4pPr marL="1600200" indent="-228600" eaLnBrk="0" hangingPunct="0">
              <a:spcBef>
                <a:spcPct val="20000"/>
              </a:spcBef>
              <a:buChar char="–"/>
              <a:defRPr sz="2000">
                <a:solidFill>
                  <a:srgbClr val="183884"/>
                </a:solidFill>
                <a:latin typeface="Tahoma" panose="020B0604030504040204" pitchFamily="34" charset="0"/>
              </a:defRPr>
            </a:lvl4pPr>
            <a:lvl5pPr marL="2057400" indent="-228600" eaLnBrk="0" hangingPunct="0">
              <a:spcBef>
                <a:spcPct val="20000"/>
              </a:spcBef>
              <a:buChar char="»"/>
              <a:defRPr sz="2000">
                <a:solidFill>
                  <a:srgbClr val="183884"/>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83884"/>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83884"/>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83884"/>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83884"/>
                </a:solidFill>
                <a:latin typeface="Tahoma" panose="020B0604030504040204" pitchFamily="34" charset="0"/>
              </a:defRPr>
            </a:lvl9pPr>
          </a:lstStyle>
          <a:p>
            <a:pPr eaLnBrk="1" hangingPunct="1">
              <a:spcBef>
                <a:spcPct val="0"/>
              </a:spcBef>
              <a:buFontTx/>
              <a:buNone/>
            </a:pPr>
            <a:r>
              <a:rPr lang="en-US" altLang="ru-RU" sz="800" dirty="0">
                <a:solidFill>
                  <a:schemeClr val="tx1"/>
                </a:solidFill>
                <a:latin typeface="Arial" panose="020B0604020202020204" pitchFamily="34" charset="0"/>
                <a:cs typeface="Arial" panose="020B0604020202020204" pitchFamily="34" charset="0"/>
              </a:rPr>
              <a:t> *World  Health  Organization.  Acute  Respiratory  Infections  (Updated  September  2009).  </a:t>
            </a:r>
            <a:endParaRPr lang="ru-RU" altLang="ru-RU" sz="800" dirty="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539750" y="349250"/>
            <a:ext cx="7848600" cy="584200"/>
          </a:xfrm>
          <a:prstGeom prst="rect">
            <a:avLst/>
          </a:prstGeom>
          <a:noFill/>
        </p:spPr>
        <p:txBody>
          <a:bodyPr>
            <a:spAutoFit/>
          </a:bodyPr>
          <a:lstStyle/>
          <a:p>
            <a:pPr algn="ctr">
              <a:defRPr/>
            </a:pPr>
            <a:r>
              <a:rPr lang="ru-RU" sz="3200" b="1" dirty="0">
                <a:solidFill>
                  <a:schemeClr val="accent1">
                    <a:lumMod val="75000"/>
                  </a:schemeClr>
                </a:solidFill>
              </a:rPr>
              <a:t>Грипп: недооцененное заболевание</a:t>
            </a:r>
          </a:p>
        </p:txBody>
      </p:sp>
      <p:sp>
        <p:nvSpPr>
          <p:cNvPr id="3" name="TextBox 2"/>
          <p:cNvSpPr txBox="1"/>
          <p:nvPr/>
        </p:nvSpPr>
        <p:spPr>
          <a:xfrm>
            <a:off x="539750" y="1125538"/>
            <a:ext cx="8208963" cy="928687"/>
          </a:xfrm>
          <a:prstGeom prst="rect">
            <a:avLst/>
          </a:prstGeom>
          <a:solidFill>
            <a:srgbClr val="0070C0"/>
          </a:solidFill>
        </p:spPr>
        <p:txBody>
          <a:bodyPr>
            <a:spAutoFit/>
          </a:bodyPr>
          <a:lstStyle/>
          <a:p>
            <a:pPr marL="447675" indent="-361950">
              <a:lnSpc>
                <a:spcPct val="80000"/>
              </a:lnSpc>
              <a:spcBef>
                <a:spcPct val="5000"/>
              </a:spcBef>
              <a:buFont typeface="Wingdings" pitchFamily="2" charset="2"/>
              <a:buNone/>
              <a:defRPr/>
            </a:pPr>
            <a:r>
              <a:rPr lang="ru-RU" altLang="ru-RU" b="1" dirty="0">
                <a:solidFill>
                  <a:schemeClr val="bg1"/>
                </a:solidFill>
                <a:latin typeface="Calibri" panose="020F0502020204030204" pitchFamily="34" charset="0"/>
                <a:cs typeface="Arial" panose="020B0604020202020204" pitchFamily="34" charset="0"/>
              </a:rPr>
              <a:t>     Грипп</a:t>
            </a:r>
            <a:r>
              <a:rPr lang="ru-RU" altLang="ru-RU" sz="2800" b="1" dirty="0">
                <a:solidFill>
                  <a:schemeClr val="bg1"/>
                </a:solidFill>
                <a:latin typeface="Calibri" panose="020F0502020204030204" pitchFamily="34" charset="0"/>
                <a:cs typeface="Arial" panose="020B0604020202020204" pitchFamily="34" charset="0"/>
              </a:rPr>
              <a:t> </a:t>
            </a:r>
            <a:r>
              <a:rPr lang="ru-RU" altLang="ru-RU" sz="2000" b="1" dirty="0">
                <a:solidFill>
                  <a:schemeClr val="bg1"/>
                </a:solidFill>
                <a:latin typeface="Calibri" panose="020F0502020204030204" pitchFamily="34" charset="0"/>
                <a:cs typeface="Arial" panose="020B0604020202020204" pitchFamily="34" charset="0"/>
              </a:rPr>
              <a:t>–</a:t>
            </a:r>
            <a:r>
              <a:rPr lang="en-US" altLang="ru-RU" sz="2000" b="1" dirty="0">
                <a:solidFill>
                  <a:schemeClr val="bg1"/>
                </a:solidFill>
                <a:latin typeface="Calibri" panose="020F0502020204030204" pitchFamily="34" charset="0"/>
                <a:cs typeface="Arial" panose="020B0604020202020204" pitchFamily="34" charset="0"/>
              </a:rPr>
              <a:t> </a:t>
            </a:r>
            <a:r>
              <a:rPr lang="ru-RU" altLang="ru-RU" sz="2000" b="1" dirty="0">
                <a:solidFill>
                  <a:schemeClr val="bg1"/>
                </a:solidFill>
                <a:latin typeface="Calibri" panose="020F0502020204030204" pitchFamily="34" charset="0"/>
                <a:cs typeface="Arial" panose="020B0604020202020204" pitchFamily="34" charset="0"/>
              </a:rPr>
              <a:t>это острая вирусная инфекция,</a:t>
            </a:r>
            <a:r>
              <a:rPr lang="en-US" altLang="ru-RU" sz="2000" b="1" dirty="0">
                <a:solidFill>
                  <a:schemeClr val="bg1"/>
                </a:solidFill>
                <a:latin typeface="Calibri" panose="020F0502020204030204" pitchFamily="34" charset="0"/>
                <a:cs typeface="Arial" panose="020B0604020202020204" pitchFamily="34" charset="0"/>
              </a:rPr>
              <a:t> </a:t>
            </a:r>
            <a:r>
              <a:rPr lang="ru-RU" altLang="ru-RU" sz="2000" b="1" dirty="0">
                <a:solidFill>
                  <a:schemeClr val="bg1"/>
                </a:solidFill>
                <a:latin typeface="Calibri" panose="020F0502020204030204" pitchFamily="34" charset="0"/>
                <a:cs typeface="Arial" panose="020B0604020202020204" pitchFamily="34" charset="0"/>
              </a:rPr>
              <a:t>легко передающаяся воздушно-капельным путем при чихании,</a:t>
            </a:r>
            <a:r>
              <a:rPr lang="en-US" altLang="ru-RU" sz="2000" b="1" dirty="0">
                <a:solidFill>
                  <a:schemeClr val="bg1"/>
                </a:solidFill>
                <a:latin typeface="Calibri" panose="020F0502020204030204" pitchFamily="34" charset="0"/>
                <a:cs typeface="Arial" panose="020B0604020202020204" pitchFamily="34" charset="0"/>
              </a:rPr>
              <a:t> </a:t>
            </a:r>
            <a:r>
              <a:rPr lang="ru-RU" altLang="ru-RU" sz="2000" b="1" dirty="0">
                <a:solidFill>
                  <a:schemeClr val="bg1"/>
                </a:solidFill>
                <a:latin typeface="Calibri" panose="020F0502020204030204" pitchFamily="34" charset="0"/>
                <a:cs typeface="Arial" panose="020B0604020202020204" pitchFamily="34" charset="0"/>
              </a:rPr>
              <a:t>кашле или путем прямого контакта</a:t>
            </a:r>
          </a:p>
        </p:txBody>
      </p:sp>
      <p:sp>
        <p:nvSpPr>
          <p:cNvPr id="4104" name="TextBox 4"/>
          <p:cNvSpPr txBox="1">
            <a:spLocks noChangeArrowheads="1"/>
          </p:cNvSpPr>
          <p:nvPr/>
        </p:nvSpPr>
        <p:spPr bwMode="auto">
          <a:xfrm>
            <a:off x="600075" y="4760346"/>
            <a:ext cx="8148638" cy="9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285750" eaLnBrk="0" hangingPunct="0">
              <a:spcBef>
                <a:spcPct val="20000"/>
              </a:spcBef>
              <a:buFont typeface="Wingdings" panose="05000000000000000000" pitchFamily="2" charset="2"/>
              <a:buChar char="§"/>
              <a:defRPr sz="3200">
                <a:solidFill>
                  <a:srgbClr val="183884"/>
                </a:solidFill>
                <a:latin typeface="Tahoma" panose="020B0604030504040204" pitchFamily="34" charset="0"/>
              </a:defRPr>
            </a:lvl1pPr>
            <a:lvl2pPr marL="742950" indent="-285750" eaLnBrk="0" hangingPunct="0">
              <a:spcBef>
                <a:spcPct val="20000"/>
              </a:spcBef>
              <a:buChar char="–"/>
              <a:defRPr sz="2800">
                <a:solidFill>
                  <a:srgbClr val="183884"/>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rgbClr val="183884"/>
                </a:solidFill>
                <a:latin typeface="Tahoma" panose="020B0604030504040204" pitchFamily="34" charset="0"/>
              </a:defRPr>
            </a:lvl3pPr>
            <a:lvl4pPr marL="1600200" indent="-228600" eaLnBrk="0" hangingPunct="0">
              <a:spcBef>
                <a:spcPct val="20000"/>
              </a:spcBef>
              <a:buChar char="–"/>
              <a:defRPr sz="2000">
                <a:solidFill>
                  <a:srgbClr val="183884"/>
                </a:solidFill>
                <a:latin typeface="Tahoma" panose="020B0604030504040204" pitchFamily="34" charset="0"/>
              </a:defRPr>
            </a:lvl4pPr>
            <a:lvl5pPr marL="2057400" indent="-228600" eaLnBrk="0" hangingPunct="0">
              <a:spcBef>
                <a:spcPct val="20000"/>
              </a:spcBef>
              <a:buChar char="»"/>
              <a:defRPr sz="2000">
                <a:solidFill>
                  <a:srgbClr val="183884"/>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83884"/>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83884"/>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83884"/>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83884"/>
                </a:solidFill>
                <a:latin typeface="Tahoma" panose="020B0604030504040204" pitchFamily="34" charset="0"/>
              </a:defRPr>
            </a:lvl9pPr>
          </a:lstStyle>
          <a:p>
            <a:pPr eaLnBrk="1" hangingPunct="1">
              <a:lnSpc>
                <a:spcPct val="80000"/>
              </a:lnSpc>
              <a:spcBef>
                <a:spcPct val="5000"/>
              </a:spcBef>
            </a:pPr>
            <a:r>
              <a:rPr lang="ru-RU" altLang="ru-RU" sz="1800" dirty="0" smtClean="0">
                <a:solidFill>
                  <a:schemeClr val="tx1"/>
                </a:solidFill>
                <a:latin typeface="Calibri" panose="020F0502020204030204" pitchFamily="34" charset="0"/>
                <a:cs typeface="Arial" panose="020B0604020202020204" pitchFamily="34" charset="0"/>
              </a:rPr>
              <a:t>В 2014г. социально-экономический </a:t>
            </a:r>
            <a:r>
              <a:rPr lang="ru-RU" altLang="ru-RU" sz="1800" dirty="0">
                <a:solidFill>
                  <a:schemeClr val="tx1"/>
                </a:solidFill>
                <a:latin typeface="Calibri" panose="020F0502020204030204" pitchFamily="34" charset="0"/>
                <a:cs typeface="Arial" panose="020B0604020202020204" pitchFamily="34" charset="0"/>
              </a:rPr>
              <a:t>ущерб от гриппа в России оценивается в </a:t>
            </a:r>
            <a:r>
              <a:rPr lang="ru-RU" altLang="ru-RU" sz="1800" dirty="0" smtClean="0">
                <a:solidFill>
                  <a:schemeClr val="tx1"/>
                </a:solidFill>
                <a:latin typeface="Calibri" panose="020F0502020204030204" pitchFamily="34" charset="0"/>
                <a:cs typeface="Arial" panose="020B0604020202020204" pitchFamily="34" charset="0"/>
              </a:rPr>
              <a:t>сумму свыше </a:t>
            </a:r>
            <a:r>
              <a:rPr lang="ru-RU" altLang="ru-RU" sz="1800" b="1" dirty="0" smtClean="0">
                <a:solidFill>
                  <a:schemeClr val="tx1"/>
                </a:solidFill>
                <a:latin typeface="Calibri" panose="020F0502020204030204" pitchFamily="34" charset="0"/>
                <a:cs typeface="Arial" panose="020B0604020202020204" pitchFamily="34" charset="0"/>
              </a:rPr>
              <a:t>293 939 700 руб., </a:t>
            </a:r>
            <a:r>
              <a:rPr lang="ru-RU" altLang="ru-RU" sz="1800" dirty="0" smtClean="0">
                <a:solidFill>
                  <a:schemeClr val="tx1"/>
                </a:solidFill>
                <a:latin typeface="Calibri" panose="020F0502020204030204" pitchFamily="34" charset="0"/>
                <a:cs typeface="Arial" panose="020B0604020202020204" pitchFamily="34" charset="0"/>
              </a:rPr>
              <a:t>от  острыми инфекциями верхних дыхательных путей множественной и неуточненной локализации – </a:t>
            </a:r>
            <a:r>
              <a:rPr lang="ru-RU" altLang="ru-RU" sz="1800" b="1" dirty="0" smtClean="0">
                <a:solidFill>
                  <a:schemeClr val="tx1"/>
                </a:solidFill>
                <a:latin typeface="Calibri" panose="020F0502020204030204" pitchFamily="34" charset="0"/>
                <a:cs typeface="Arial" panose="020B0604020202020204" pitchFamily="34" charset="0"/>
              </a:rPr>
              <a:t>376 632 162 200 руб. </a:t>
            </a:r>
            <a:endParaRPr lang="ru-RU" altLang="ru-RU" sz="1800" b="1"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707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Прямоугольник 3"/>
          <p:cNvSpPr>
            <a:spLocks noChangeArrowheads="1"/>
          </p:cNvSpPr>
          <p:nvPr/>
        </p:nvSpPr>
        <p:spPr bwMode="auto">
          <a:xfrm>
            <a:off x="652463" y="5843588"/>
            <a:ext cx="7813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83884"/>
                </a:solidFill>
                <a:latin typeface="Tahoma" panose="020B0604030504040204" pitchFamily="34" charset="0"/>
              </a:defRPr>
            </a:lvl1pPr>
            <a:lvl2pPr marL="742950" indent="-285750" eaLnBrk="0" hangingPunct="0">
              <a:spcBef>
                <a:spcPct val="20000"/>
              </a:spcBef>
              <a:buChar char="–"/>
              <a:defRPr sz="2800">
                <a:solidFill>
                  <a:srgbClr val="183884"/>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rgbClr val="183884"/>
                </a:solidFill>
                <a:latin typeface="Tahoma" panose="020B0604030504040204" pitchFamily="34" charset="0"/>
              </a:defRPr>
            </a:lvl3pPr>
            <a:lvl4pPr marL="1600200" indent="-228600" eaLnBrk="0" hangingPunct="0">
              <a:spcBef>
                <a:spcPct val="20000"/>
              </a:spcBef>
              <a:buChar char="–"/>
              <a:defRPr sz="2000">
                <a:solidFill>
                  <a:srgbClr val="183884"/>
                </a:solidFill>
                <a:latin typeface="Tahoma" panose="020B0604030504040204" pitchFamily="34" charset="0"/>
              </a:defRPr>
            </a:lvl4pPr>
            <a:lvl5pPr marL="2057400" indent="-228600" eaLnBrk="0" hangingPunct="0">
              <a:spcBef>
                <a:spcPct val="20000"/>
              </a:spcBef>
              <a:buChar char="»"/>
              <a:defRPr sz="2000">
                <a:solidFill>
                  <a:srgbClr val="183884"/>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83884"/>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83884"/>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83884"/>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83884"/>
                </a:solidFill>
                <a:latin typeface="Tahoma" panose="020B0604030504040204" pitchFamily="34" charset="0"/>
              </a:defRPr>
            </a:lvl9pPr>
          </a:lstStyle>
          <a:p>
            <a:pPr eaLnBrk="1" hangingPunct="1">
              <a:spcBef>
                <a:spcPct val="0"/>
              </a:spcBef>
              <a:buFontTx/>
              <a:buNone/>
            </a:pPr>
            <a:r>
              <a:rPr lang="ru-RU" altLang="ru-RU" sz="900">
                <a:solidFill>
                  <a:schemeClr val="tx1"/>
                </a:solidFill>
                <a:latin typeface="Times New Roman" panose="02020603050405020304" pitchFamily="18" charset="0"/>
              </a:rPr>
              <a:t>Шаханина И.Л. Грипп и острые респираторные заболевания - приоритетная социально-экономическая проблема здравоохранения. М: Здравоохранение; №9; 1998. с. 169. по данным исследования страховой компании МАКС-М, Москва 1998 г.</a:t>
            </a:r>
          </a:p>
        </p:txBody>
      </p:sp>
      <p:sp>
        <p:nvSpPr>
          <p:cNvPr id="12" name="Прямоугольник 11"/>
          <p:cNvSpPr/>
          <p:nvPr/>
        </p:nvSpPr>
        <p:spPr>
          <a:xfrm>
            <a:off x="778880" y="3865934"/>
            <a:ext cx="7560840" cy="1015663"/>
          </a:xfrm>
          <a:prstGeom prst="rect">
            <a:avLst/>
          </a:prstGeom>
          <a:solidFill>
            <a:schemeClr val="accent1">
              <a:lumMod val="75000"/>
            </a:schemeClr>
          </a:solidFill>
        </p:spPr>
        <p:txBody>
          <a:bodyPr wrap="square">
            <a:spAutoFit/>
          </a:bodyPr>
          <a:lstStyle/>
          <a:p>
            <a:pPr algn="ctr">
              <a:defRPr/>
            </a:pPr>
            <a:r>
              <a:rPr lang="ru-RU" sz="2000" b="1" dirty="0">
                <a:solidFill>
                  <a:schemeClr val="bg1"/>
                </a:solidFill>
                <a:latin typeface="Calibri" panose="020F0502020204030204" pitchFamily="34" charset="0"/>
              </a:rPr>
              <a:t>Для достижения значительного эффекта от вакцинации целесообразна иммунизация не менее чем 80% работающих в коллективе</a:t>
            </a:r>
          </a:p>
        </p:txBody>
      </p:sp>
      <p:sp>
        <p:nvSpPr>
          <p:cNvPr id="12295" name="Прямоугольник 2"/>
          <p:cNvSpPr>
            <a:spLocks noChangeArrowheads="1"/>
          </p:cNvSpPr>
          <p:nvPr/>
        </p:nvSpPr>
        <p:spPr bwMode="auto">
          <a:xfrm>
            <a:off x="870252" y="1988840"/>
            <a:ext cx="7200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rgbClr val="183884"/>
                </a:solidFill>
                <a:latin typeface="Tahoma" panose="020B0604030504040204" pitchFamily="34" charset="0"/>
              </a:defRPr>
            </a:lvl1pPr>
            <a:lvl2pPr marL="742950" indent="-285750" eaLnBrk="0" hangingPunct="0">
              <a:spcBef>
                <a:spcPct val="20000"/>
              </a:spcBef>
              <a:buChar char="–"/>
              <a:defRPr sz="2800">
                <a:solidFill>
                  <a:srgbClr val="183884"/>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rgbClr val="183884"/>
                </a:solidFill>
                <a:latin typeface="Tahoma" panose="020B0604030504040204" pitchFamily="34" charset="0"/>
              </a:defRPr>
            </a:lvl3pPr>
            <a:lvl4pPr marL="1600200" indent="-228600" eaLnBrk="0" hangingPunct="0">
              <a:spcBef>
                <a:spcPct val="20000"/>
              </a:spcBef>
              <a:buChar char="–"/>
              <a:defRPr sz="2000">
                <a:solidFill>
                  <a:srgbClr val="183884"/>
                </a:solidFill>
                <a:latin typeface="Tahoma" panose="020B0604030504040204" pitchFamily="34" charset="0"/>
              </a:defRPr>
            </a:lvl4pPr>
            <a:lvl5pPr marL="2057400" indent="-228600" eaLnBrk="0" hangingPunct="0">
              <a:spcBef>
                <a:spcPct val="20000"/>
              </a:spcBef>
              <a:buChar char="»"/>
              <a:defRPr sz="2000">
                <a:solidFill>
                  <a:srgbClr val="183884"/>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83884"/>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83884"/>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83884"/>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83884"/>
                </a:solidFill>
                <a:latin typeface="Tahoma" panose="020B0604030504040204" pitchFamily="34" charset="0"/>
              </a:defRPr>
            </a:lvl9pPr>
          </a:lstStyle>
          <a:p>
            <a:pPr eaLnBrk="1" hangingPunct="1">
              <a:spcBef>
                <a:spcPct val="0"/>
              </a:spcBef>
              <a:buFontTx/>
              <a:buNone/>
            </a:pPr>
            <a:r>
              <a:rPr lang="ru-RU" altLang="ru-RU" sz="2000" b="1" dirty="0">
                <a:solidFill>
                  <a:schemeClr val="tx1"/>
                </a:solidFill>
                <a:latin typeface="Calibri" panose="020F0502020204030204" pitchFamily="34" charset="0"/>
              </a:rPr>
              <a:t>Экономическая эффективность вакцинации </a:t>
            </a:r>
            <a:r>
              <a:rPr lang="ru-RU" altLang="ru-RU" sz="2000" dirty="0">
                <a:solidFill>
                  <a:schemeClr val="tx1"/>
                </a:solidFill>
                <a:latin typeface="Calibri" panose="020F0502020204030204" pitchFamily="34" charset="0"/>
              </a:rPr>
              <a:t>против гриппа для предприятия колеблется </a:t>
            </a:r>
            <a:r>
              <a:rPr lang="ru-RU" altLang="ru-RU" sz="2000" b="1" dirty="0">
                <a:solidFill>
                  <a:schemeClr val="tx1"/>
                </a:solidFill>
                <a:latin typeface="Calibri" panose="020F0502020204030204" pitchFamily="34" charset="0"/>
              </a:rPr>
              <a:t>от 10 до 25 рублей на каждый рубль</a:t>
            </a:r>
            <a:r>
              <a:rPr lang="ru-RU" altLang="ru-RU" sz="2000" b="1" dirty="0">
                <a:solidFill>
                  <a:schemeClr val="tx1"/>
                </a:solidFill>
                <a:latin typeface="Calibri" panose="020F0502020204030204" pitchFamily="34" charset="0"/>
                <a:cs typeface="Times New Roman" panose="02020603050405020304" pitchFamily="18" charset="0"/>
              </a:rPr>
              <a:t> </a:t>
            </a:r>
            <a:r>
              <a:rPr lang="ru-RU" altLang="ru-RU" sz="2000" dirty="0">
                <a:solidFill>
                  <a:schemeClr val="tx1"/>
                </a:solidFill>
                <a:latin typeface="Calibri" panose="020F0502020204030204" pitchFamily="34" charset="0"/>
                <a:cs typeface="Times New Roman" panose="02020603050405020304" pitchFamily="18" charset="0"/>
              </a:rPr>
              <a:t>вложенный в вакцинацию, а продолжительность нетрудоспособности снижается </a:t>
            </a:r>
            <a:r>
              <a:rPr lang="ru-RU" altLang="ru-RU" sz="2000" b="1" dirty="0">
                <a:solidFill>
                  <a:schemeClr val="tx1"/>
                </a:solidFill>
                <a:latin typeface="Calibri" panose="020F0502020204030204" pitchFamily="34" charset="0"/>
                <a:cs typeface="Times New Roman" panose="02020603050405020304" pitchFamily="18" charset="0"/>
              </a:rPr>
              <a:t>в 6 раз</a:t>
            </a:r>
            <a:endParaRPr lang="ru-RU" altLang="ru-RU" sz="2000" dirty="0">
              <a:solidFill>
                <a:schemeClr val="tx1"/>
              </a:solidFill>
              <a:latin typeface="Calibri" panose="020F0502020204030204" pitchFamily="34" charset="0"/>
              <a:cs typeface="Times New Roman" panose="02020603050405020304" pitchFamily="18" charset="0"/>
            </a:endParaRPr>
          </a:p>
          <a:p>
            <a:pPr eaLnBrk="1" hangingPunct="1">
              <a:spcBef>
                <a:spcPct val="0"/>
              </a:spcBef>
              <a:buFontTx/>
              <a:buNone/>
            </a:pPr>
            <a:r>
              <a:rPr lang="ru-RU" altLang="ru-RU" sz="2000" dirty="0">
                <a:solidFill>
                  <a:schemeClr val="tx1"/>
                </a:solidFill>
                <a:latin typeface="Calibri" panose="020F0502020204030204" pitchFamily="34" charset="0"/>
                <a:cs typeface="Times New Roman" panose="02020603050405020304" pitchFamily="18" charset="0"/>
              </a:rPr>
              <a:t> </a:t>
            </a:r>
          </a:p>
        </p:txBody>
      </p:sp>
      <p:sp>
        <p:nvSpPr>
          <p:cNvPr id="6" name="Заголовок 1"/>
          <p:cNvSpPr txBox="1">
            <a:spLocks/>
          </p:cNvSpPr>
          <p:nvPr/>
        </p:nvSpPr>
        <p:spPr>
          <a:xfrm>
            <a:off x="652463" y="622398"/>
            <a:ext cx="8208912" cy="922337"/>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ru-RU" altLang="ru-RU" sz="2600" b="1" dirty="0" smtClean="0">
                <a:solidFill>
                  <a:schemeClr val="accent1">
                    <a:lumMod val="75000"/>
                  </a:schemeClr>
                </a:solidFill>
                <a:latin typeface="Arial" panose="020B0604020202020204" pitchFamily="34" charset="0"/>
                <a:cs typeface="Arial" panose="020B0604020202020204" pitchFamily="34" charset="0"/>
              </a:rPr>
              <a:t>Вакцинация от гриппа сотрудников -  экономически выгодна инвестиция</a:t>
            </a:r>
          </a:p>
        </p:txBody>
      </p:sp>
    </p:spTree>
    <p:extLst>
      <p:ext uri="{BB962C8B-B14F-4D97-AF65-F5344CB8AC3E}">
        <p14:creationId xmlns:p14="http://schemas.microsoft.com/office/powerpoint/2010/main" val="2745856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714375" y="811213"/>
            <a:ext cx="7643813" cy="3540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3200" b="1" i="1" dirty="0">
                <a:solidFill>
                  <a:schemeClr val="accent1">
                    <a:lumMod val="75000"/>
                  </a:schemeClr>
                </a:solidFill>
                <a:ea typeface="Calibri" panose="020F0502020204030204" pitchFamily="34" charset="0"/>
                <a:cs typeface="Times New Roman" panose="02020603050405020304" pitchFamily="18" charset="0"/>
              </a:rPr>
              <a:t>Вакцинация признана во всем мире </a:t>
            </a:r>
          </a:p>
          <a:p>
            <a:endParaRPr lang="ru-RU" altLang="ru-RU" sz="3200" b="1" i="1" dirty="0">
              <a:ea typeface="Calibri" panose="020F0502020204030204" pitchFamily="34" charset="0"/>
              <a:cs typeface="Times New Roman" panose="02020603050405020304" pitchFamily="18" charset="0"/>
            </a:endParaRPr>
          </a:p>
          <a:p>
            <a:r>
              <a:rPr lang="ru-RU" altLang="ru-RU" sz="3200" i="1" dirty="0">
                <a:ea typeface="Calibri" panose="020F0502020204030204" pitchFamily="34" charset="0"/>
                <a:cs typeface="Times New Roman" panose="02020603050405020304" pitchFamily="18" charset="0"/>
              </a:rPr>
              <a:t>«Стратегической инвестицией </a:t>
            </a:r>
          </a:p>
          <a:p>
            <a:r>
              <a:rPr lang="ru-RU" altLang="ru-RU" sz="3200" i="1" dirty="0">
                <a:ea typeface="Calibri" panose="020F0502020204030204" pitchFamily="34" charset="0"/>
                <a:cs typeface="Times New Roman" panose="02020603050405020304" pitchFamily="18" charset="0"/>
              </a:rPr>
              <a:t>в охрану здоровья, благополучие индивидуума, семьи и нации с</a:t>
            </a:r>
          </a:p>
          <a:p>
            <a:r>
              <a:rPr lang="ru-RU" altLang="ru-RU" sz="3200" i="1" dirty="0">
                <a:ea typeface="Calibri" panose="020F0502020204030204" pitchFamily="34" charset="0"/>
                <a:cs typeface="Times New Roman" panose="02020603050405020304" pitchFamily="18" charset="0"/>
              </a:rPr>
              <a:t> выраженным экономическим и социальным эффектом».</a:t>
            </a:r>
            <a:endParaRPr lang="ru-RU" altLang="ru-RU" sz="4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29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00063" y="2214563"/>
            <a:ext cx="8229600" cy="1143000"/>
          </a:xfrm>
        </p:spPr>
        <p:txBody>
          <a:bodyPr>
            <a:normAutofit fontScale="90000"/>
          </a:bodyPr>
          <a:lstStyle/>
          <a:p>
            <a:pPr algn="ctr" eaLnBrk="1" fontAlgn="auto" hangingPunct="1">
              <a:spcAft>
                <a:spcPts val="0"/>
              </a:spcAft>
              <a:defRPr/>
            </a:pPr>
            <a:r>
              <a:rPr lang="ru-RU" dirty="0" smtClean="0"/>
              <a:t>БЛАГОДАРЮ</a:t>
            </a:r>
            <a:br>
              <a:rPr lang="ru-RU" dirty="0" smtClean="0"/>
            </a:br>
            <a:r>
              <a:rPr lang="ru-RU" dirty="0" smtClean="0"/>
              <a:t>ЗА </a:t>
            </a:r>
            <a:br>
              <a:rPr lang="ru-RU" dirty="0" smtClean="0"/>
            </a:br>
            <a:r>
              <a:rPr lang="ru-RU" dirty="0" smtClean="0"/>
              <a:t>ВНИМАНИЕ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445000"/>
            <a:ext cx="2257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4451350"/>
            <a:ext cx="19192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4530725"/>
            <a:ext cx="25082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2525713"/>
            <a:ext cx="18351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550" y="2519363"/>
            <a:ext cx="18097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3" y="2519363"/>
            <a:ext cx="16430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538" y="2530475"/>
            <a:ext cx="28813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6175" y="3481388"/>
            <a:ext cx="2062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1"/>
          <p:cNvSpPr>
            <a:spLocks noChangeArrowheads="1"/>
          </p:cNvSpPr>
          <p:nvPr/>
        </p:nvSpPr>
        <p:spPr bwMode="auto">
          <a:xfrm>
            <a:off x="395288" y="927100"/>
            <a:ext cx="837565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285750" indent="-285750" algn="just">
              <a:buFont typeface="Arial" charset="0"/>
              <a:buChar char="•"/>
            </a:pPr>
            <a:r>
              <a:rPr lang="ru-RU" altLang="ru-RU" sz="1800" dirty="0">
                <a:latin typeface="Calibri" pitchFamily="34" charset="0"/>
              </a:rPr>
              <a:t>Грипп является </a:t>
            </a:r>
            <a:r>
              <a:rPr lang="ru-RU" altLang="ru-RU" sz="1800" dirty="0" err="1">
                <a:latin typeface="Calibri" pitchFamily="34" charset="0"/>
              </a:rPr>
              <a:t>высококонтагиозным</a:t>
            </a:r>
            <a:r>
              <a:rPr lang="ru-RU" altLang="ru-RU" sz="1800" dirty="0">
                <a:latin typeface="Calibri" pitchFamily="34" charset="0"/>
              </a:rPr>
              <a:t> заболеванием </a:t>
            </a:r>
          </a:p>
          <a:p>
            <a:pPr marL="285750" indent="-285750" algn="just">
              <a:buFont typeface="Arial" charset="0"/>
              <a:buChar char="•"/>
            </a:pPr>
            <a:r>
              <a:rPr lang="ru-RU" altLang="ru-RU" sz="1800" dirty="0">
                <a:latin typeface="Calibri" pitchFamily="34" charset="0"/>
              </a:rPr>
              <a:t>Вирус гриппа постоянно подвергается генетическим мутациям и циркулирует круглогодично по всему миру</a:t>
            </a:r>
          </a:p>
          <a:p>
            <a:pPr marL="285750" indent="-285750" algn="just">
              <a:buFont typeface="Arial" charset="0"/>
              <a:buChar char="•"/>
            </a:pPr>
            <a:r>
              <a:rPr lang="ru-RU" altLang="ru-RU" sz="1800" dirty="0">
                <a:latin typeface="Calibri" pitchFamily="34" charset="0"/>
              </a:rPr>
              <a:t>Выделяют три типа вирусов  гриппа – А, В и С. Вирусы гриппа А инфицируют не только человека, но и многие виды животных  и птиц.</a:t>
            </a:r>
          </a:p>
        </p:txBody>
      </p:sp>
      <p:pic>
        <p:nvPicPr>
          <p:cNvPr id="5131"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7513" y="3063875"/>
            <a:ext cx="16573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6763" y="404813"/>
            <a:ext cx="7807325" cy="522287"/>
          </a:xfrm>
          <a:prstGeom prst="rect">
            <a:avLst/>
          </a:prstGeom>
          <a:noFill/>
        </p:spPr>
        <p:txBody>
          <a:bodyPr>
            <a:spAutoFit/>
          </a:bodyPr>
          <a:lstStyle/>
          <a:p>
            <a:pPr algn="ctr">
              <a:defRPr/>
            </a:pPr>
            <a:r>
              <a:rPr lang="ru-RU" sz="2800" b="1" dirty="0">
                <a:solidFill>
                  <a:schemeClr val="accent1">
                    <a:lumMod val="75000"/>
                  </a:schemeClr>
                </a:solidFill>
              </a:rPr>
              <a:t>Вирус гриппа меняется ежегодно</a:t>
            </a:r>
          </a:p>
        </p:txBody>
      </p:sp>
      <p:pic>
        <p:nvPicPr>
          <p:cNvPr id="5133"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6563" y="3359150"/>
            <a:ext cx="23018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347845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06850" y="1566009"/>
            <a:ext cx="4813300" cy="2646362"/>
          </a:xfrm>
          <a:prstGeom prst="rect">
            <a:avLst/>
          </a:prstGeom>
        </p:spPr>
        <p:txBody>
          <a:bodyPr>
            <a:spAutoFit/>
          </a:bodyPr>
          <a:lstStyle/>
          <a:p>
            <a:pPr>
              <a:defRPr/>
            </a:pPr>
            <a:endParaRPr lang="ru-RU" altLang="ru-RU" sz="1800" dirty="0"/>
          </a:p>
          <a:p>
            <a:pPr marL="285750" indent="-285750">
              <a:buFont typeface="Arial" panose="020B0604020202020204" pitchFamily="34" charset="0"/>
              <a:buChar char="•"/>
              <a:defRPr/>
            </a:pPr>
            <a:r>
              <a:rPr lang="ru-RU" altLang="ru-RU" sz="1800" dirty="0">
                <a:latin typeface="Calibri" panose="020F0502020204030204" pitchFamily="34" charset="0"/>
              </a:rPr>
              <a:t>В период эпидемии </a:t>
            </a:r>
            <a:r>
              <a:rPr lang="ru-RU" altLang="ru-RU" sz="1800" b="1" dirty="0">
                <a:latin typeface="Calibri" panose="020F0502020204030204" pitchFamily="34" charset="0"/>
              </a:rPr>
              <a:t>заболевает до 40% сотрудников</a:t>
            </a:r>
          </a:p>
          <a:p>
            <a:pPr>
              <a:defRPr/>
            </a:pPr>
            <a:endParaRPr lang="ru-RU" altLang="ru-RU" sz="1800" dirty="0">
              <a:latin typeface="Calibri" panose="020F0502020204030204" pitchFamily="34" charset="0"/>
            </a:endParaRPr>
          </a:p>
          <a:p>
            <a:pPr marL="285750" indent="-285750">
              <a:buFont typeface="Arial" panose="020B0604020202020204" pitchFamily="34" charset="0"/>
              <a:buChar char="•"/>
              <a:defRPr/>
            </a:pPr>
            <a:r>
              <a:rPr lang="ru-RU" altLang="ru-RU" sz="1800" dirty="0">
                <a:latin typeface="Calibri" panose="020F0502020204030204" pitchFamily="34" charset="0"/>
              </a:rPr>
              <a:t>Сотрудник, больной гриппом за один рабочий день может </a:t>
            </a:r>
            <a:r>
              <a:rPr lang="ru-RU" altLang="ru-RU" sz="1800" b="1" dirty="0">
                <a:latin typeface="Calibri" panose="020F0502020204030204" pitchFamily="34" charset="0"/>
              </a:rPr>
              <a:t>заразить 50% членов своего коллектива</a:t>
            </a:r>
          </a:p>
          <a:p>
            <a:pPr>
              <a:defRPr/>
            </a:pPr>
            <a:endParaRPr lang="ru-RU" altLang="ru-RU" sz="2000" dirty="0">
              <a:latin typeface="Calibri" panose="020F0502020204030204" pitchFamily="34" charset="0"/>
            </a:endParaRPr>
          </a:p>
          <a:p>
            <a:pPr>
              <a:defRPr/>
            </a:pPr>
            <a:endParaRPr lang="ru-RU" altLang="ru-RU" sz="2000" dirty="0">
              <a:latin typeface="Calibri" panose="020F0502020204030204" pitchFamily="34" charset="0"/>
            </a:endParaRPr>
          </a:p>
        </p:txBody>
      </p:sp>
      <p:sp>
        <p:nvSpPr>
          <p:cNvPr id="5" name="TextBox 4"/>
          <p:cNvSpPr txBox="1"/>
          <p:nvPr/>
        </p:nvSpPr>
        <p:spPr>
          <a:xfrm>
            <a:off x="118493" y="332656"/>
            <a:ext cx="8712770" cy="830997"/>
          </a:xfrm>
          <a:prstGeom prst="rect">
            <a:avLst/>
          </a:prstGeom>
          <a:noFill/>
        </p:spPr>
        <p:txBody>
          <a:bodyPr wrap="square">
            <a:spAutoFit/>
          </a:bodyPr>
          <a:lstStyle/>
          <a:p>
            <a:pPr algn="ctr">
              <a:defRPr/>
            </a:pPr>
            <a:r>
              <a:rPr lang="ru-RU" altLang="ru-RU" sz="2400" b="1" dirty="0">
                <a:solidFill>
                  <a:schemeClr val="accent1">
                    <a:lumMod val="75000"/>
                  </a:schemeClr>
                </a:solidFill>
              </a:rPr>
              <a:t>Грипп </a:t>
            </a:r>
            <a:r>
              <a:rPr lang="ru-RU" altLang="ru-RU" sz="2400" b="1" dirty="0" smtClean="0">
                <a:solidFill>
                  <a:schemeClr val="accent1">
                    <a:lumMod val="75000"/>
                  </a:schemeClr>
                </a:solidFill>
              </a:rPr>
              <a:t>и ОРВИ являются самыми распространенными причинами </a:t>
            </a:r>
            <a:r>
              <a:rPr lang="ru-RU" altLang="ru-RU" sz="2400" b="1" dirty="0">
                <a:solidFill>
                  <a:schemeClr val="accent1">
                    <a:lumMod val="75000"/>
                  </a:schemeClr>
                </a:solidFill>
              </a:rPr>
              <a:t>отсутствия работников на предприятии</a:t>
            </a:r>
          </a:p>
        </p:txBody>
      </p:sp>
      <p:pic>
        <p:nvPicPr>
          <p:cNvPr id="9222" name="Picture 8" descr="Iesnas - DELFI &amp;Tcy;&amp;iecy;&amp;mcy;&amp;y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0988"/>
            <a:ext cx="32861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3"/>
          <p:cNvSpPr txBox="1">
            <a:spLocks noChangeArrowheads="1"/>
          </p:cNvSpPr>
          <p:nvPr/>
        </p:nvSpPr>
        <p:spPr bwMode="auto">
          <a:xfrm>
            <a:off x="517335" y="4437112"/>
            <a:ext cx="84978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Wingdings" panose="05000000000000000000" pitchFamily="2" charset="2"/>
              <a:buChar char="§"/>
              <a:defRPr sz="3200">
                <a:solidFill>
                  <a:srgbClr val="183884"/>
                </a:solidFill>
                <a:latin typeface="Tahoma" panose="020B0604030504040204" pitchFamily="34" charset="0"/>
              </a:defRPr>
            </a:lvl1pPr>
            <a:lvl2pPr marL="742950" indent="-285750" eaLnBrk="0" hangingPunct="0">
              <a:spcBef>
                <a:spcPct val="20000"/>
              </a:spcBef>
              <a:buChar char="–"/>
              <a:defRPr sz="2800">
                <a:solidFill>
                  <a:srgbClr val="183884"/>
                </a:solidFill>
                <a:latin typeface="Tahoma" panose="020B0604030504040204" pitchFamily="34" charset="0"/>
              </a:defRPr>
            </a:lvl2pPr>
            <a:lvl3pPr marL="1143000" indent="-228600" eaLnBrk="0" hangingPunct="0">
              <a:spcBef>
                <a:spcPct val="20000"/>
              </a:spcBef>
              <a:buFont typeface="Wingdings" panose="05000000000000000000" pitchFamily="2" charset="2"/>
              <a:buChar char="§"/>
              <a:defRPr sz="2400">
                <a:solidFill>
                  <a:srgbClr val="183884"/>
                </a:solidFill>
                <a:latin typeface="Tahoma" panose="020B0604030504040204" pitchFamily="34" charset="0"/>
              </a:defRPr>
            </a:lvl3pPr>
            <a:lvl4pPr marL="1600200" indent="-228600" eaLnBrk="0" hangingPunct="0">
              <a:spcBef>
                <a:spcPct val="20000"/>
              </a:spcBef>
              <a:buChar char="–"/>
              <a:defRPr sz="2000">
                <a:solidFill>
                  <a:srgbClr val="183884"/>
                </a:solidFill>
                <a:latin typeface="Tahoma" panose="020B0604030504040204" pitchFamily="34" charset="0"/>
              </a:defRPr>
            </a:lvl4pPr>
            <a:lvl5pPr marL="2057400" indent="-228600" eaLnBrk="0" hangingPunct="0">
              <a:spcBef>
                <a:spcPct val="20000"/>
              </a:spcBef>
              <a:buChar char="»"/>
              <a:defRPr sz="2000">
                <a:solidFill>
                  <a:srgbClr val="183884"/>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83884"/>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83884"/>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83884"/>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83884"/>
                </a:solidFill>
                <a:latin typeface="Tahoma" panose="020B0604030504040204" pitchFamily="34" charset="0"/>
              </a:defRPr>
            </a:lvl9pPr>
          </a:lstStyle>
          <a:p>
            <a:pPr eaLnBrk="1" hangingPunct="1">
              <a:spcBef>
                <a:spcPct val="0"/>
              </a:spcBef>
              <a:buFont typeface="Arial" panose="020B0604020202020204" pitchFamily="34" charset="0"/>
              <a:buChar char="•"/>
            </a:pPr>
            <a:r>
              <a:rPr lang="ru-RU" altLang="ru-RU" sz="1800" dirty="0">
                <a:solidFill>
                  <a:schemeClr val="tx1"/>
                </a:solidFill>
                <a:latin typeface="Calibri" panose="020F0502020204030204" pitchFamily="34" charset="0"/>
              </a:rPr>
              <a:t>В среднем по причине заболевания гриппом работник пропускает </a:t>
            </a:r>
            <a:r>
              <a:rPr lang="ru-RU" altLang="ru-RU" sz="1800" b="1" dirty="0">
                <a:solidFill>
                  <a:schemeClr val="tx1"/>
                </a:solidFill>
                <a:latin typeface="Calibri" panose="020F0502020204030204" pitchFamily="34" charset="0"/>
              </a:rPr>
              <a:t>от 7 до 10 рабочих дней</a:t>
            </a:r>
            <a:r>
              <a:rPr lang="ru-RU" altLang="ru-RU" sz="1800" dirty="0">
                <a:solidFill>
                  <a:schemeClr val="tx1"/>
                </a:solidFill>
                <a:latin typeface="Calibri" panose="020F0502020204030204" pitchFamily="34" charset="0"/>
              </a:rPr>
              <a:t>, в некоторых случаях — месяц</a:t>
            </a:r>
          </a:p>
          <a:p>
            <a:pPr eaLnBrk="1" hangingPunct="1">
              <a:spcBef>
                <a:spcPct val="0"/>
              </a:spcBef>
              <a:buFont typeface="Arial" panose="020B0604020202020204" pitchFamily="34" charset="0"/>
              <a:buChar char="•"/>
            </a:pPr>
            <a:endParaRPr lang="ru-RU" altLang="ru-RU" sz="1800" dirty="0">
              <a:solidFill>
                <a:schemeClr val="tx1"/>
              </a:solidFill>
              <a:latin typeface="Calibri" panose="020F0502020204030204" pitchFamily="34" charset="0"/>
            </a:endParaRPr>
          </a:p>
          <a:p>
            <a:pPr eaLnBrk="1" hangingPunct="1">
              <a:spcBef>
                <a:spcPct val="0"/>
              </a:spcBef>
              <a:buFont typeface="Arial" panose="020B0604020202020204" pitchFamily="34" charset="0"/>
              <a:buChar char="•"/>
            </a:pPr>
            <a:r>
              <a:rPr lang="ru-RU" altLang="ru-RU" sz="1800" dirty="0">
                <a:solidFill>
                  <a:schemeClr val="tx1"/>
                </a:solidFill>
                <a:latin typeface="Calibri" panose="020F0502020204030204" pitchFamily="34" charset="0"/>
              </a:rPr>
              <a:t>Если заболевший сотрудник продолжает ходить на работу, </a:t>
            </a:r>
            <a:r>
              <a:rPr lang="ru-RU" altLang="ru-RU" sz="1800" b="1" dirty="0">
                <a:solidFill>
                  <a:schemeClr val="tx1"/>
                </a:solidFill>
                <a:latin typeface="Calibri" panose="020F0502020204030204" pitchFamily="34" charset="0"/>
              </a:rPr>
              <a:t>эффективность его труда снижается на 60%</a:t>
            </a:r>
          </a:p>
        </p:txBody>
      </p:sp>
    </p:spTree>
    <p:extLst>
      <p:ext uri="{BB962C8B-B14F-4D97-AF65-F5344CB8AC3E}">
        <p14:creationId xmlns:p14="http://schemas.microsoft.com/office/powerpoint/2010/main" val="250002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2E01979-7192-41E5-A81E-E9703B795C3D}" type="slidenum">
              <a:rPr lang="ru-RU" smtClean="0"/>
              <a:pPr>
                <a:defRPr/>
              </a:pPr>
              <a:t>5</a:t>
            </a:fld>
            <a:endParaRPr lang="ru-RU"/>
          </a:p>
        </p:txBody>
      </p:sp>
      <p:sp>
        <p:nvSpPr>
          <p:cNvPr id="3" name="Прямоугольник 2"/>
          <p:cNvSpPr/>
          <p:nvPr/>
        </p:nvSpPr>
        <p:spPr>
          <a:xfrm>
            <a:off x="503238" y="1484313"/>
            <a:ext cx="4927600" cy="3140075"/>
          </a:xfrm>
          <a:prstGeom prst="rect">
            <a:avLst/>
          </a:prstGeom>
        </p:spPr>
        <p:txBody>
          <a:bodyPr>
            <a:spAutoFit/>
          </a:bodyPr>
          <a:lstStyle/>
          <a:p>
            <a:pPr>
              <a:defRPr/>
            </a:pPr>
            <a:r>
              <a:rPr lang="ru-RU" sz="1800" b="1" dirty="0">
                <a:latin typeface="Calibri" panose="020F0502020204030204" pitchFamily="34" charset="0"/>
              </a:rPr>
              <a:t>Экономические последствия гриппа для предприятия</a:t>
            </a:r>
          </a:p>
          <a:p>
            <a:pPr>
              <a:defRPr/>
            </a:pPr>
            <a:endParaRPr lang="ru-RU" sz="1800" b="1" dirty="0">
              <a:latin typeface="Calibri" panose="020F0502020204030204" pitchFamily="34" charset="0"/>
            </a:endParaRPr>
          </a:p>
          <a:p>
            <a:pPr marL="285750" indent="-285750">
              <a:buFont typeface="Arial" panose="020B0604020202020204" pitchFamily="34" charset="0"/>
              <a:buChar char="•"/>
              <a:defRPr/>
            </a:pPr>
            <a:r>
              <a:rPr lang="ru-RU" sz="1800" dirty="0">
                <a:latin typeface="Calibri" panose="020F0502020204030204" pitchFamily="34" charset="0"/>
              </a:rPr>
              <a:t>Упущенная прибыль как результат падения производительности труда</a:t>
            </a:r>
          </a:p>
          <a:p>
            <a:pPr marL="285750" indent="-285750">
              <a:buFont typeface="Arial" panose="020B0604020202020204" pitchFamily="34" charset="0"/>
              <a:buChar char="•"/>
              <a:defRPr/>
            </a:pPr>
            <a:r>
              <a:rPr lang="ru-RU" sz="1800" dirty="0">
                <a:latin typeface="Calibri" panose="020F0502020204030204" pitchFamily="34" charset="0"/>
              </a:rPr>
              <a:t>Оплата сверхурочной работы для замещающих сотрудников</a:t>
            </a:r>
          </a:p>
          <a:p>
            <a:pPr marL="285750" indent="-285750">
              <a:buFont typeface="Arial" panose="020B0604020202020204" pitchFamily="34" charset="0"/>
              <a:buChar char="•"/>
              <a:defRPr/>
            </a:pPr>
            <a:r>
              <a:rPr lang="ru-RU" sz="1800" dirty="0">
                <a:latin typeface="Calibri" panose="020F0502020204030204" pitchFamily="34" charset="0"/>
              </a:rPr>
              <a:t>Оплата больничных листов</a:t>
            </a:r>
          </a:p>
          <a:p>
            <a:pPr marL="285750" indent="-285750">
              <a:buFont typeface="Arial" panose="020B0604020202020204" pitchFamily="34" charset="0"/>
              <a:buChar char="•"/>
              <a:defRPr/>
            </a:pPr>
            <a:r>
              <a:rPr lang="ru-RU" sz="1800" dirty="0">
                <a:latin typeface="Calibri" panose="020F0502020204030204" pitchFamily="34" charset="0"/>
              </a:rPr>
              <a:t>Снижение конкурентоспособности из-за невыполнения планов и обязательств в срок</a:t>
            </a:r>
          </a:p>
          <a:p>
            <a:pPr marL="285750" indent="-285750">
              <a:buFont typeface="Arial" panose="020B0604020202020204" pitchFamily="34" charset="0"/>
              <a:buChar char="•"/>
              <a:defRPr/>
            </a:pPr>
            <a:endParaRPr lang="ru-RU" sz="1800" dirty="0">
              <a:latin typeface="Calibri" panose="020F0502020204030204" pitchFamily="34" charset="0"/>
            </a:endParaRPr>
          </a:p>
        </p:txBody>
      </p:sp>
      <p:sp>
        <p:nvSpPr>
          <p:cNvPr id="4" name="Прямоугольник 3"/>
          <p:cNvSpPr/>
          <p:nvPr/>
        </p:nvSpPr>
        <p:spPr>
          <a:xfrm>
            <a:off x="346075" y="358775"/>
            <a:ext cx="8296275" cy="954088"/>
          </a:xfrm>
          <a:prstGeom prst="rect">
            <a:avLst/>
          </a:prstGeom>
        </p:spPr>
        <p:txBody>
          <a:bodyPr>
            <a:spAutoFit/>
          </a:bodyPr>
          <a:lstStyle/>
          <a:p>
            <a:pPr algn="ctr">
              <a:defRPr/>
            </a:pPr>
            <a:r>
              <a:rPr lang="ru-RU" sz="2800" b="1" dirty="0">
                <a:solidFill>
                  <a:schemeClr val="accent1">
                    <a:lumMod val="75000"/>
                  </a:schemeClr>
                </a:solidFill>
                <a:cs typeface="Times New Roman" panose="02020603050405020304" pitchFamily="18" charset="0"/>
              </a:rPr>
              <a:t>Грипп может стать серьезным фактором экономических </a:t>
            </a:r>
            <a:r>
              <a:rPr lang="ru-RU" sz="2800" b="1" dirty="0" smtClean="0">
                <a:solidFill>
                  <a:schemeClr val="accent1">
                    <a:lumMod val="75000"/>
                  </a:schemeClr>
                </a:solidFill>
                <a:cs typeface="Times New Roman" panose="02020603050405020304" pitchFamily="18" charset="0"/>
              </a:rPr>
              <a:t>потерь</a:t>
            </a:r>
            <a:endParaRPr lang="ru-RU" sz="2800" b="1" dirty="0">
              <a:solidFill>
                <a:schemeClr val="accent1">
                  <a:lumMod val="75000"/>
                </a:schemeClr>
              </a:solidFill>
              <a:cs typeface="Times New Roman" panose="02020603050405020304" pitchFamily="18" charset="0"/>
            </a:endParaRPr>
          </a:p>
        </p:txBody>
      </p:sp>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628775"/>
            <a:ext cx="3333750" cy="222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563" y="4029075"/>
            <a:ext cx="2457450"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503238" y="4892675"/>
            <a:ext cx="5575300" cy="646113"/>
          </a:xfrm>
          <a:prstGeom prst="rect">
            <a:avLst/>
          </a:prstGeom>
          <a:solidFill>
            <a:schemeClr val="accent1">
              <a:lumMod val="75000"/>
            </a:schemeClr>
          </a:solidFill>
        </p:spPr>
        <p:txBody>
          <a:bodyPr anchor="ctr">
            <a:spAutoFit/>
          </a:bodyPr>
          <a:lstStyle/>
          <a:p>
            <a:pPr>
              <a:defRPr/>
            </a:pPr>
            <a:r>
              <a:rPr lang="ru-RU" sz="1800" b="1" dirty="0">
                <a:solidFill>
                  <a:schemeClr val="bg1"/>
                </a:solidFill>
                <a:latin typeface="Calibri" panose="020F0502020204030204" pitchFamily="34" charset="0"/>
                <a:cs typeface="Arial" panose="020B0604020202020204" pitchFamily="34" charset="0"/>
              </a:rPr>
              <a:t>Ущерб от потери рабочих дней может  в 10 раз превышать затраты на всю медицинскую помощь</a:t>
            </a:r>
          </a:p>
        </p:txBody>
      </p:sp>
    </p:spTree>
    <p:extLst>
      <p:ext uri="{BB962C8B-B14F-4D97-AF65-F5344CB8AC3E}">
        <p14:creationId xmlns:p14="http://schemas.microsoft.com/office/powerpoint/2010/main" val="291024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0"/>
          <p:cNvSpPr>
            <a:spLocks noChangeArrowheads="1"/>
          </p:cNvSpPr>
          <p:nvPr/>
        </p:nvSpPr>
        <p:spPr bwMode="auto">
          <a:xfrm>
            <a:off x="2411413" y="4652963"/>
            <a:ext cx="5473700" cy="1511300"/>
          </a:xfrm>
          <a:prstGeom prst="roundRect">
            <a:avLst>
              <a:gd name="adj" fmla="val 16667"/>
            </a:avLst>
          </a:prstGeom>
          <a:gradFill rotWithShape="1">
            <a:gsLst>
              <a:gs pos="0">
                <a:srgbClr val="CCFF66"/>
              </a:gs>
              <a:gs pos="100000">
                <a:srgbClr val="5E762F"/>
              </a:gs>
            </a:gsLst>
            <a:lin ang="5400000" scaled="1"/>
          </a:gradFill>
          <a:ln w="1270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52262" name="AutoShape 38"/>
          <p:cNvSpPr>
            <a:spLocks noChangeArrowheads="1"/>
          </p:cNvSpPr>
          <p:nvPr/>
        </p:nvSpPr>
        <p:spPr bwMode="auto">
          <a:xfrm>
            <a:off x="2627313" y="765175"/>
            <a:ext cx="5761037" cy="2447925"/>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defRPr/>
            </a:pPr>
            <a:endParaRPr lang="ru-RU">
              <a:latin typeface="Arial" charset="0"/>
            </a:endParaRPr>
          </a:p>
        </p:txBody>
      </p:sp>
      <p:sp>
        <p:nvSpPr>
          <p:cNvPr id="35844" name="AutoShape 39"/>
          <p:cNvSpPr>
            <a:spLocks noChangeArrowheads="1"/>
          </p:cNvSpPr>
          <p:nvPr/>
        </p:nvSpPr>
        <p:spPr bwMode="auto">
          <a:xfrm>
            <a:off x="3203575" y="2709863"/>
            <a:ext cx="5689600" cy="2159000"/>
          </a:xfrm>
          <a:prstGeom prst="roundRect">
            <a:avLst>
              <a:gd name="adj" fmla="val 16667"/>
            </a:avLst>
          </a:prstGeom>
          <a:gradFill rotWithShape="1">
            <a:gsLst>
              <a:gs pos="0">
                <a:srgbClr val="CCFFCC"/>
              </a:gs>
              <a:gs pos="100000">
                <a:srgbClr val="5E765E"/>
              </a:gs>
            </a:gsLst>
            <a:lin ang="5400000" scaled="1"/>
          </a:gradFill>
          <a:ln w="1270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5845" name="Oval 34"/>
          <p:cNvSpPr>
            <a:spLocks noChangeArrowheads="1"/>
          </p:cNvSpPr>
          <p:nvPr/>
        </p:nvSpPr>
        <p:spPr bwMode="auto">
          <a:xfrm>
            <a:off x="250825" y="2347913"/>
            <a:ext cx="4033838" cy="4033837"/>
          </a:xfrm>
          <a:prstGeom prst="ellipse">
            <a:avLst/>
          </a:prstGeom>
          <a:solidFill>
            <a:srgbClr val="FF0000"/>
          </a:solidFill>
          <a:ln w="2540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
        <p:nvSpPr>
          <p:cNvPr id="52248" name="Text Box 24"/>
          <p:cNvSpPr txBox="1">
            <a:spLocks noChangeArrowheads="1"/>
          </p:cNvSpPr>
          <p:nvPr/>
        </p:nvSpPr>
        <p:spPr bwMode="auto">
          <a:xfrm>
            <a:off x="2052638" y="693738"/>
            <a:ext cx="6840537" cy="1311275"/>
          </a:xfrm>
          <a:prstGeom prst="rect">
            <a:avLst/>
          </a:prstGeom>
          <a:noFill/>
          <a:ln w="9525">
            <a:noFill/>
            <a:miter lim="800000"/>
            <a:headEnd/>
            <a:tailEnd/>
          </a:ln>
          <a:effectLst/>
        </p:spPr>
        <p:txBody>
          <a:bodyPr>
            <a:spAutoFit/>
          </a:bodyPr>
          <a:lstStyle/>
          <a:p>
            <a:pPr algn="ctr">
              <a:spcBef>
                <a:spcPct val="50000"/>
              </a:spcBef>
              <a:defRPr/>
            </a:pPr>
            <a:r>
              <a:rPr lang="ru-RU" sz="8000" b="1" dirty="0">
                <a:solidFill>
                  <a:schemeClr val="bg1"/>
                </a:solidFill>
                <a:effectLst>
                  <a:outerShdw blurRad="38100" dist="38100" dir="2700000" algn="tl">
                    <a:srgbClr val="C0C0C0"/>
                  </a:outerShdw>
                </a:effectLst>
                <a:latin typeface="Arial" charset="0"/>
              </a:rPr>
              <a:t>6 000 000</a:t>
            </a:r>
          </a:p>
        </p:txBody>
      </p:sp>
      <p:sp>
        <p:nvSpPr>
          <p:cNvPr id="52249" name="Text Box 25"/>
          <p:cNvSpPr txBox="1">
            <a:spLocks noChangeArrowheads="1"/>
          </p:cNvSpPr>
          <p:nvPr/>
        </p:nvSpPr>
        <p:spPr bwMode="auto">
          <a:xfrm>
            <a:off x="4464050" y="2925763"/>
            <a:ext cx="4356100" cy="1311275"/>
          </a:xfrm>
          <a:prstGeom prst="rect">
            <a:avLst/>
          </a:prstGeom>
          <a:noFill/>
          <a:ln w="9525">
            <a:noFill/>
            <a:miter lim="800000"/>
            <a:headEnd/>
            <a:tailEnd/>
          </a:ln>
          <a:effectLst/>
        </p:spPr>
        <p:txBody>
          <a:bodyPr>
            <a:spAutoFit/>
          </a:bodyPr>
          <a:lstStyle/>
          <a:p>
            <a:pPr algn="r">
              <a:spcBef>
                <a:spcPct val="50000"/>
              </a:spcBef>
              <a:defRPr/>
            </a:pPr>
            <a:r>
              <a:rPr lang="ru-RU" sz="8000" b="1" dirty="0">
                <a:solidFill>
                  <a:schemeClr val="bg1"/>
                </a:solidFill>
                <a:effectLst>
                  <a:outerShdw blurRad="38100" dist="38100" dir="2700000" algn="tl">
                    <a:srgbClr val="C0C0C0"/>
                  </a:outerShdw>
                </a:effectLst>
                <a:latin typeface="Arial" charset="0"/>
              </a:rPr>
              <a:t>750 000</a:t>
            </a:r>
          </a:p>
        </p:txBody>
      </p:sp>
      <p:sp>
        <p:nvSpPr>
          <p:cNvPr id="4104" name="Text Box 26"/>
          <p:cNvSpPr txBox="1">
            <a:spLocks noChangeArrowheads="1"/>
          </p:cNvSpPr>
          <p:nvPr/>
        </p:nvSpPr>
        <p:spPr bwMode="auto">
          <a:xfrm>
            <a:off x="2195513" y="1773238"/>
            <a:ext cx="5435600" cy="830262"/>
          </a:xfrm>
          <a:prstGeom prst="rect">
            <a:avLst/>
          </a:prstGeom>
          <a:noFill/>
          <a:ln w="9525">
            <a:noFill/>
            <a:miter lim="800000"/>
            <a:headEnd/>
            <a:tailEnd/>
          </a:ln>
        </p:spPr>
        <p:txBody>
          <a:bodyPr>
            <a:spAutoFit/>
          </a:bodyPr>
          <a:lstStyle/>
          <a:p>
            <a:pPr algn="r">
              <a:spcBef>
                <a:spcPct val="50000"/>
              </a:spcBef>
              <a:defRPr/>
            </a:pPr>
            <a:r>
              <a:rPr lang="ru-RU" sz="2400" b="1" dirty="0">
                <a:solidFill>
                  <a:schemeClr val="bg1"/>
                </a:solidFill>
                <a:latin typeface="+mn-lt"/>
              </a:rPr>
              <a:t>сохраненных</a:t>
            </a:r>
            <a:r>
              <a:rPr lang="ru-RU" sz="2400" b="1" dirty="0">
                <a:solidFill>
                  <a:schemeClr val="bg1"/>
                </a:solidFill>
              </a:rPr>
              <a:t> жизней</a:t>
            </a:r>
            <a:br>
              <a:rPr lang="ru-RU" sz="2400" b="1" dirty="0">
                <a:solidFill>
                  <a:schemeClr val="bg1"/>
                </a:solidFill>
              </a:rPr>
            </a:br>
            <a:r>
              <a:rPr lang="ru-RU" sz="2400" b="1" dirty="0">
                <a:solidFill>
                  <a:schemeClr val="bg1"/>
                </a:solidFill>
              </a:rPr>
              <a:t>каждый год</a:t>
            </a:r>
          </a:p>
        </p:txBody>
      </p:sp>
      <p:sp>
        <p:nvSpPr>
          <p:cNvPr id="4105" name="Text Box 27"/>
          <p:cNvSpPr txBox="1">
            <a:spLocks noChangeArrowheads="1"/>
          </p:cNvSpPr>
          <p:nvPr/>
        </p:nvSpPr>
        <p:spPr bwMode="auto">
          <a:xfrm>
            <a:off x="3779838" y="4005263"/>
            <a:ext cx="4895850" cy="641350"/>
          </a:xfrm>
          <a:prstGeom prst="rect">
            <a:avLst/>
          </a:prstGeom>
          <a:noFill/>
          <a:ln w="9525">
            <a:noFill/>
            <a:miter lim="800000"/>
            <a:headEnd/>
            <a:tailEnd/>
          </a:ln>
        </p:spPr>
        <p:txBody>
          <a:bodyPr>
            <a:spAutoFit/>
          </a:bodyPr>
          <a:lstStyle/>
          <a:p>
            <a:pPr algn="r">
              <a:spcBef>
                <a:spcPct val="50000"/>
              </a:spcBef>
              <a:defRPr/>
            </a:pPr>
            <a:r>
              <a:rPr lang="ru-RU" b="1" dirty="0">
                <a:solidFill>
                  <a:schemeClr val="bg1"/>
                </a:solidFill>
                <a:latin typeface="+mn-lt"/>
              </a:rPr>
              <a:t>детей спасено</a:t>
            </a:r>
            <a:br>
              <a:rPr lang="ru-RU" b="1" dirty="0">
                <a:solidFill>
                  <a:schemeClr val="bg1"/>
                </a:solidFill>
                <a:latin typeface="+mn-lt"/>
              </a:rPr>
            </a:br>
            <a:r>
              <a:rPr lang="ru-RU" b="1" dirty="0">
                <a:solidFill>
                  <a:schemeClr val="bg1"/>
                </a:solidFill>
                <a:latin typeface="+mn-lt"/>
              </a:rPr>
              <a:t>от инвалидности каждый год </a:t>
            </a:r>
          </a:p>
        </p:txBody>
      </p:sp>
      <p:sp>
        <p:nvSpPr>
          <p:cNvPr id="35850" name="Text Box 28"/>
          <p:cNvSpPr txBox="1">
            <a:spLocks noChangeArrowheads="1"/>
          </p:cNvSpPr>
          <p:nvPr/>
        </p:nvSpPr>
        <p:spPr bwMode="auto">
          <a:xfrm>
            <a:off x="3635375" y="4941888"/>
            <a:ext cx="396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ru-RU" altLang="ru-RU" sz="4000" b="1">
                <a:solidFill>
                  <a:schemeClr val="bg1"/>
                </a:solidFill>
              </a:rPr>
              <a:t>+400 000 000</a:t>
            </a:r>
          </a:p>
        </p:txBody>
      </p:sp>
      <p:sp>
        <p:nvSpPr>
          <p:cNvPr id="4107" name="Text Box 29"/>
          <p:cNvSpPr txBox="1">
            <a:spLocks noChangeArrowheads="1"/>
          </p:cNvSpPr>
          <p:nvPr/>
        </p:nvSpPr>
        <p:spPr bwMode="auto">
          <a:xfrm>
            <a:off x="2411413" y="5518150"/>
            <a:ext cx="5184775" cy="523875"/>
          </a:xfrm>
          <a:prstGeom prst="rect">
            <a:avLst/>
          </a:prstGeom>
          <a:noFill/>
          <a:ln w="9525">
            <a:noFill/>
            <a:miter lim="800000"/>
            <a:headEnd/>
            <a:tailEnd/>
          </a:ln>
        </p:spPr>
        <p:txBody>
          <a:bodyPr>
            <a:spAutoFit/>
          </a:bodyPr>
          <a:lstStyle/>
          <a:p>
            <a:pPr algn="r">
              <a:spcBef>
                <a:spcPct val="50000"/>
              </a:spcBef>
              <a:defRPr/>
            </a:pPr>
            <a:r>
              <a:rPr lang="ru-RU" sz="1400" dirty="0">
                <a:solidFill>
                  <a:schemeClr val="bg1"/>
                </a:solidFill>
                <a:latin typeface="+mn-lt"/>
              </a:rPr>
              <a:t>лет жизни для всего человечества</a:t>
            </a:r>
            <a:br>
              <a:rPr lang="ru-RU" sz="1400" dirty="0">
                <a:solidFill>
                  <a:schemeClr val="bg1"/>
                </a:solidFill>
                <a:latin typeface="+mn-lt"/>
              </a:rPr>
            </a:br>
            <a:r>
              <a:rPr lang="ru-RU" sz="1400" dirty="0">
                <a:solidFill>
                  <a:schemeClr val="bg1"/>
                </a:solidFill>
                <a:latin typeface="+mn-lt"/>
              </a:rPr>
              <a:t>каждый год</a:t>
            </a:r>
            <a:r>
              <a:rPr lang="ru-RU" sz="1400" dirty="0">
                <a:solidFill>
                  <a:schemeClr val="bg1"/>
                </a:solidFill>
              </a:rPr>
              <a:t> </a:t>
            </a:r>
          </a:p>
        </p:txBody>
      </p:sp>
      <p:sp>
        <p:nvSpPr>
          <p:cNvPr id="4108" name="Text Box 36"/>
          <p:cNvSpPr txBox="1">
            <a:spLocks noChangeArrowheads="1"/>
          </p:cNvSpPr>
          <p:nvPr/>
        </p:nvSpPr>
        <p:spPr bwMode="auto">
          <a:xfrm>
            <a:off x="-396875" y="3860800"/>
            <a:ext cx="5329238" cy="1728788"/>
          </a:xfrm>
          <a:prstGeom prst="rect">
            <a:avLst/>
          </a:prstGeom>
          <a:noFill/>
          <a:ln w="9525">
            <a:noFill/>
            <a:miter lim="800000"/>
            <a:headEnd/>
            <a:tailEnd/>
          </a:ln>
        </p:spPr>
        <p:txBody>
          <a:bodyPr>
            <a:spAutoFit/>
          </a:bodyPr>
          <a:lstStyle/>
          <a:p>
            <a:pPr algn="ctr">
              <a:lnSpc>
                <a:spcPct val="80000"/>
              </a:lnSpc>
              <a:defRPr/>
            </a:pPr>
            <a:r>
              <a:rPr lang="ru-RU" sz="3600" b="1" dirty="0">
                <a:solidFill>
                  <a:schemeClr val="bg1"/>
                </a:solidFill>
              </a:rPr>
              <a:t>ВАКЦИНАЦИЯ</a:t>
            </a:r>
          </a:p>
          <a:p>
            <a:pPr algn="ctr">
              <a:lnSpc>
                <a:spcPct val="80000"/>
              </a:lnSpc>
              <a:defRPr/>
            </a:pPr>
            <a:endParaRPr lang="ru-RU" dirty="0">
              <a:solidFill>
                <a:schemeClr val="bg1"/>
              </a:solidFill>
            </a:endParaRPr>
          </a:p>
          <a:p>
            <a:pPr algn="ctr">
              <a:lnSpc>
                <a:spcPct val="80000"/>
              </a:lnSpc>
              <a:defRPr/>
            </a:pPr>
            <a:r>
              <a:rPr lang="ru-RU" sz="2000" dirty="0">
                <a:solidFill>
                  <a:schemeClr val="bg1"/>
                </a:solidFill>
              </a:rPr>
              <a:t>самое  эффективное</a:t>
            </a:r>
            <a:br>
              <a:rPr lang="ru-RU" sz="2000" dirty="0">
                <a:solidFill>
                  <a:schemeClr val="bg1"/>
                </a:solidFill>
              </a:rPr>
            </a:br>
            <a:r>
              <a:rPr lang="ru-RU" sz="2000" dirty="0">
                <a:solidFill>
                  <a:schemeClr val="bg1"/>
                </a:solidFill>
              </a:rPr>
              <a:t>медицинское вмешательство</a:t>
            </a:r>
            <a:br>
              <a:rPr lang="ru-RU" sz="2000" dirty="0">
                <a:solidFill>
                  <a:schemeClr val="bg1"/>
                </a:solidFill>
              </a:rPr>
            </a:br>
            <a:r>
              <a:rPr lang="ru-RU" sz="2000" dirty="0">
                <a:solidFill>
                  <a:schemeClr val="bg1"/>
                </a:solidFill>
              </a:rPr>
              <a:t>из </a:t>
            </a:r>
            <a:r>
              <a:rPr lang="ru-RU" sz="2000" dirty="0">
                <a:solidFill>
                  <a:schemeClr val="bg1"/>
                </a:solidFill>
                <a:latin typeface="+mn-lt"/>
              </a:rPr>
              <a:t>изобретенных</a:t>
            </a:r>
            <a:r>
              <a:rPr lang="ru-RU" sz="2000" dirty="0">
                <a:solidFill>
                  <a:schemeClr val="bg1"/>
                </a:solidFill>
              </a:rPr>
              <a:t/>
            </a:r>
            <a:br>
              <a:rPr lang="ru-RU" sz="2000" dirty="0">
                <a:solidFill>
                  <a:schemeClr val="bg1"/>
                </a:solidFill>
              </a:rPr>
            </a:br>
            <a:r>
              <a:rPr lang="ru-RU" sz="2000" dirty="0">
                <a:solidFill>
                  <a:schemeClr val="bg1"/>
                </a:solidFill>
              </a:rPr>
              <a:t>человеком</a:t>
            </a:r>
          </a:p>
        </p:txBody>
      </p:sp>
      <p:sp>
        <p:nvSpPr>
          <p:cNvPr id="35853" name="Text Box 95"/>
          <p:cNvSpPr txBox="1">
            <a:spLocks noChangeArrowheads="1"/>
          </p:cNvSpPr>
          <p:nvPr/>
        </p:nvSpPr>
        <p:spPr bwMode="auto">
          <a:xfrm>
            <a:off x="4144656" y="6205891"/>
            <a:ext cx="5056187" cy="369888"/>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ru-RU" sz="9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ru-RU" sz="900" dirty="0">
                <a:latin typeface="Arial Unicode MS" panose="020B0604020202020204" pitchFamily="34" charset="-128"/>
                <a:ea typeface="Arial Unicode MS" panose="020B0604020202020204" pitchFamily="34" charset="-128"/>
                <a:cs typeface="Arial Unicode MS" panose="020B0604020202020204" pitchFamily="34" charset="-128"/>
              </a:rPr>
              <a:t>WHO Global Immunization Vision and Strategy, April 2005</a:t>
            </a:r>
            <a:br>
              <a:rPr lang="en-US" altLang="ru-RU" sz="9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ru-RU" sz="900" dirty="0">
                <a:latin typeface="Arial Unicode MS" panose="020B0604020202020204" pitchFamily="34" charset="-128"/>
                <a:ea typeface="Arial Unicode MS" panose="020B0604020202020204" pitchFamily="34" charset="-128"/>
                <a:cs typeface="Arial Unicode MS" panose="020B0604020202020204" pitchFamily="34" charset="-128"/>
              </a:rPr>
              <a:t>www.who.int/vaccines/GIVS/english/Global_imm._data_EN.pdf</a:t>
            </a:r>
          </a:p>
        </p:txBody>
      </p:sp>
      <p:pic>
        <p:nvPicPr>
          <p:cNvPr id="35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857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65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357158" y="12072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83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476250"/>
            <a:ext cx="8435280" cy="1143000"/>
          </a:xfrm>
        </p:spPr>
        <p:txBody>
          <a:bodyPr>
            <a:normAutofit/>
          </a:bodyPr>
          <a:lstStyle/>
          <a:p>
            <a:pPr eaLnBrk="1" fontAlgn="auto" hangingPunct="1">
              <a:spcAft>
                <a:spcPts val="0"/>
              </a:spcAft>
              <a:defRPr/>
            </a:pPr>
            <a:r>
              <a:rPr lang="ru-RU" sz="2800" b="1" dirty="0" smtClean="0">
                <a:solidFill>
                  <a:schemeClr val="accent1">
                    <a:lumMod val="75000"/>
                  </a:schemeClr>
                </a:solidFill>
                <a:latin typeface="Arial" panose="020B0604020202020204" pitchFamily="34" charset="0"/>
                <a:cs typeface="Arial" panose="020B0604020202020204" pitchFamily="34" charset="0"/>
              </a:rPr>
              <a:t>Оценка эпидемиологической эффективности </a:t>
            </a:r>
          </a:p>
        </p:txBody>
      </p:sp>
      <p:sp>
        <p:nvSpPr>
          <p:cNvPr id="6147" name="Содержимое 2"/>
          <p:cNvSpPr>
            <a:spLocks noGrp="1"/>
          </p:cNvSpPr>
          <p:nvPr>
            <p:ph idx="1"/>
          </p:nvPr>
        </p:nvSpPr>
        <p:spPr>
          <a:xfrm>
            <a:off x="142875" y="1773238"/>
            <a:ext cx="8858250" cy="5084762"/>
          </a:xfrm>
        </p:spPr>
        <p:txBody>
          <a:bodyPr>
            <a:normAutofit/>
          </a:bodyPr>
          <a:lstStyle/>
          <a:p>
            <a:pPr marL="365760" indent="-256032" algn="just" eaLnBrk="1" fontAlgn="auto" hangingPunct="1">
              <a:spcAft>
                <a:spcPts val="0"/>
              </a:spcAft>
              <a:buClr>
                <a:schemeClr val="accent3"/>
              </a:buClr>
              <a:buFont typeface="Georgia"/>
              <a:buChar char="•"/>
              <a:defRPr/>
            </a:pPr>
            <a:r>
              <a:rPr lang="ru-RU" sz="2400" dirty="0" smtClean="0"/>
              <a:t>сбор информации об уровне заболеваемости, проявлениях эпидемического процесса во времени, по территории и среди различных групп населения </a:t>
            </a:r>
          </a:p>
          <a:p>
            <a:pPr marL="365760" indent="-256032" algn="just" eaLnBrk="1" fontAlgn="auto" hangingPunct="1">
              <a:spcAft>
                <a:spcPts val="0"/>
              </a:spcAft>
              <a:buClr>
                <a:schemeClr val="accent3"/>
              </a:buClr>
              <a:buFont typeface="Georgia"/>
              <a:buChar char="•"/>
              <a:defRPr/>
            </a:pPr>
            <a:r>
              <a:rPr lang="ru-RU" sz="2400" dirty="0" smtClean="0"/>
              <a:t>сопоставление заболеваемости на территории, где иммунизацию проводили, и на территории, где иммунизацию не проводили, при условии одинакового уровня заболеваемости на этих территориях в течение нескольких предыдущих лет</a:t>
            </a:r>
          </a:p>
          <a:p>
            <a:pPr marL="365760" indent="-256032" algn="just" eaLnBrk="1" fontAlgn="auto" hangingPunct="1">
              <a:spcAft>
                <a:spcPts val="0"/>
              </a:spcAft>
              <a:buClr>
                <a:schemeClr val="accent3"/>
              </a:buClr>
              <a:buFont typeface="Georgia"/>
              <a:buChar char="•"/>
              <a:defRPr/>
            </a:pPr>
            <a:r>
              <a:rPr lang="ru-RU" sz="2400" dirty="0" smtClean="0"/>
              <a:t>Предусматривается определение индекса эффективности, коэффициента (показателя) защищенности, коэффициента тяжести клинического течения болезни.</a:t>
            </a:r>
          </a:p>
          <a:p>
            <a:pPr marL="365760" indent="-256032" algn="just" eaLnBrk="1" fontAlgn="auto" hangingPunct="1">
              <a:spcAft>
                <a:spcPts val="0"/>
              </a:spcAft>
              <a:buClr>
                <a:schemeClr val="accent3"/>
              </a:buClr>
              <a:buFont typeface="Georgia"/>
              <a:buChar char="•"/>
              <a:defRPr/>
            </a:pPr>
            <a:endParaRPr lang="ru-RU"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357158" y="12072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920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TotalTime>
  <Words>3106</Words>
  <Application>Microsoft Macintosh PowerPoint</Application>
  <PresentationFormat>Экран (4:3)</PresentationFormat>
  <Paragraphs>299</Paragraphs>
  <Slides>22</Slides>
  <Notes>10</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8" baseType="lpstr">
      <vt:lpstr>Arial Cyr</vt:lpstr>
      <vt:lpstr>Arial Unicode MS</vt:lpstr>
      <vt:lpstr>Calibri</vt:lpstr>
      <vt:lpstr>Calibri Light</vt:lpstr>
      <vt:lpstr>Georgia</vt:lpstr>
      <vt:lpstr>ＭＳ Ｐゴシック</vt:lpstr>
      <vt:lpstr>Myriad Pro</vt:lpstr>
      <vt:lpstr>Myriad Pro Cond</vt:lpstr>
      <vt:lpstr>Symbol</vt:lpstr>
      <vt:lpstr>Tahoma</vt:lpstr>
      <vt:lpstr>Times</vt:lpstr>
      <vt:lpstr>Times New Roman</vt:lpstr>
      <vt:lpstr>Wingdings</vt:lpstr>
      <vt:lpstr>Arial</vt:lpstr>
      <vt:lpstr>Тема Office</vt:lpstr>
      <vt:lpstr>Excel.Chart.8</vt:lpstr>
      <vt:lpstr>Эпидемиологическая и экономическая эффективность современных отечественных вакцин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Оценка эпидемиологической эффективности </vt:lpstr>
      <vt:lpstr>Презентация PowerPoint</vt:lpstr>
      <vt:lpstr>Оценка фактической эффективности вакцинопрофилактики</vt:lpstr>
      <vt:lpstr>Какова эффективность вакцинации при гриппе?</vt:lpstr>
      <vt:lpstr>Российская Федерация: умеренная интенсивность эпидемического процесса гриппа</vt:lpstr>
      <vt:lpstr>Презентация PowerPoint</vt:lpstr>
      <vt:lpstr>Презентация PowerPoint</vt:lpstr>
      <vt:lpstr>Презентация PowerPoint</vt:lpstr>
      <vt:lpstr>Адъюванная формула в составе Гриппола® плюс с Полиоксидонием повышает эффективность и безопасность вакцинации</vt:lpstr>
      <vt:lpstr>Производственные площадки Петровакс Фарм</vt:lpstr>
      <vt:lpstr>Презентация PowerPoint</vt:lpstr>
      <vt:lpstr>Вакцинация медработников от гриппа снижает общую заболеваемость населения </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Роман Полибин</cp:lastModifiedBy>
  <cp:revision>70</cp:revision>
  <dcterms:created xsi:type="dcterms:W3CDTF">2013-08-31T07:26:08Z</dcterms:created>
  <dcterms:modified xsi:type="dcterms:W3CDTF">2015-10-14T19:14:15Z</dcterms:modified>
</cp:coreProperties>
</file>