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60" r:id="rId2"/>
    <p:sldId id="261" r:id="rId3"/>
    <p:sldId id="262" r:id="rId4"/>
    <p:sldId id="263" r:id="rId5"/>
    <p:sldId id="264" r:id="rId6"/>
    <p:sldId id="265" r:id="rId7"/>
    <p:sldId id="266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464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70" d="100"/>
          <a:sy n="70" d="100"/>
        </p:scale>
        <p:origin x="-3246" y="-9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385A12A-DBE2-4F00-98F7-2E26292DF055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FA5AA86-B1F2-442E-BA4A-2C8EC37F769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37980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A5AA86-B1F2-442E-BA4A-2C8EC37F769F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288348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Oval 13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73795" y="5052545"/>
            <a:ext cx="5637010" cy="882119"/>
          </a:xfrm>
        </p:spPr>
        <p:txBody>
          <a:bodyPr>
            <a:normAutofit/>
          </a:bodyPr>
          <a:lstStyle>
            <a:lvl1pPr marL="0" indent="0" algn="l">
              <a:buNone/>
              <a:defRPr sz="22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17581" y="3132290"/>
            <a:ext cx="7175351" cy="1793167"/>
          </a:xfrm>
          <a:effectLst/>
        </p:spPr>
        <p:txBody>
          <a:bodyPr>
            <a:noAutofit/>
          </a:bodyPr>
          <a:lstStyle>
            <a:lvl1pPr marL="640080" indent="-457200" algn="l">
              <a:defRPr sz="54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905000" y="731519"/>
            <a:ext cx="6400800" cy="347472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153758" y="376517"/>
            <a:ext cx="2057400" cy="5238339"/>
          </a:xfrm>
          <a:effectLst/>
        </p:spPr>
        <p:txBody>
          <a:bodyPr vert="eaVert"/>
          <a:lstStyle>
            <a:lvl1pPr algn="l"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324113" y="731519"/>
            <a:ext cx="4829287" cy="4894729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" name="Content Placeholder 9"/>
          <p:cNvSpPr>
            <a:spLocks noGrp="1"/>
          </p:cNvSpPr>
          <p:nvPr>
            <p:ph sz="quarter" idx="13"/>
          </p:nvPr>
        </p:nvSpPr>
        <p:spPr>
          <a:xfrm>
            <a:off x="1143000" y="731520"/>
            <a:ext cx="6400800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33195" y="2172648"/>
            <a:ext cx="5966666" cy="2423346"/>
          </a:xfrm>
          <a:effectLst/>
        </p:spPr>
        <p:txBody>
          <a:bodyPr anchor="b"/>
          <a:lstStyle>
            <a:lvl1pPr algn="r">
              <a:defRPr sz="4600" b="1" cap="none" baseline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22438" y="4607511"/>
            <a:ext cx="5970494" cy="835460"/>
          </a:xfrm>
        </p:spPr>
        <p:txBody>
          <a:bodyPr anchor="t"/>
          <a:lstStyle>
            <a:lvl1pPr marL="0" indent="0" algn="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142999" y="731519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731520"/>
            <a:ext cx="3346704" cy="34747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6447" y="1400327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7302" y="731520"/>
            <a:ext cx="3346704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lang="en-US" sz="2400" b="1" i="0" kern="1200" dirty="0" smtClean="0">
                <a:gradFill>
                  <a:gsLst>
                    <a:gs pos="0">
                      <a:schemeClr val="tx1"/>
                    </a:gs>
                    <a:gs pos="40000">
                      <a:schemeClr val="tx1">
                        <a:lumMod val="75000"/>
                        <a:lumOff val="25000"/>
                      </a:schemeClr>
                    </a:gs>
                    <a:gs pos="100000">
                      <a:schemeClr val="tx2">
                        <a:alpha val="65000"/>
                      </a:schemeClr>
                    </a:gs>
                  </a:gsLst>
                  <a:lin ang="5400000" scaled="0"/>
                </a:gradFill>
                <a:effectLst/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ctr" defTabSz="914400" rtl="0" eaLnBrk="1" latinLnBrk="0" hangingPunct="1">
              <a:spcBef>
                <a:spcPct val="20000"/>
              </a:spcBef>
              <a:spcAft>
                <a:spcPts val="300"/>
              </a:spcAft>
              <a:buClr>
                <a:schemeClr val="accent6">
                  <a:lumMod val="75000"/>
                </a:schemeClr>
              </a:buClr>
              <a:buSzPct val="130000"/>
              <a:buFont typeface="Georgia" pitchFamily="18" charset="0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399032"/>
            <a:ext cx="3346704" cy="2743200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095" y="2209800"/>
            <a:ext cx="3636085" cy="1258493"/>
          </a:xfrm>
          <a:effectLst/>
        </p:spPr>
        <p:txBody>
          <a:bodyPr anchor="b">
            <a:noAutofit/>
          </a:bodyPr>
          <a:lstStyle>
            <a:lvl1pPr marL="228600" indent="-228600" algn="l">
              <a:defRPr sz="2800" b="1"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93515" y="731520"/>
            <a:ext cx="4017085" cy="4894730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75765" y="3497802"/>
            <a:ext cx="3388660" cy="2139518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3866920"/>
            <a:ext cx="9144000" cy="2991080"/>
          </a:xfrm>
          <a:prstGeom prst="rect">
            <a:avLst/>
          </a:prstGeom>
          <a:gradFill>
            <a:gsLst>
              <a:gs pos="0">
                <a:schemeClr val="bg1">
                  <a:alpha val="92000"/>
                </a:schemeClr>
              </a:gs>
              <a:gs pos="37000">
                <a:schemeClr val="bg1">
                  <a:alpha val="77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0" y="0"/>
            <a:ext cx="9144000" cy="386692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90000"/>
                </a:schemeClr>
              </a:gs>
              <a:gs pos="48000">
                <a:schemeClr val="bg1">
                  <a:alpha val="63000"/>
                </a:schemeClr>
              </a:gs>
              <a:gs pos="100000">
                <a:schemeClr val="bg2">
                  <a:alpha val="8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/>
          <p:cNvSpPr/>
          <p:nvPr/>
        </p:nvSpPr>
        <p:spPr>
          <a:xfrm>
            <a:off x="0" y="2652311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Oval 10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4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475175" y="1143000"/>
            <a:ext cx="4114800" cy="3127806"/>
          </a:xfrm>
          <a:prstGeom prst="roundRect">
            <a:avLst>
              <a:gd name="adj" fmla="val 4230"/>
            </a:avLst>
          </a:prstGeom>
          <a:solidFill>
            <a:schemeClr val="bg2">
              <a:lumMod val="90000"/>
            </a:schemeClr>
          </a:solidFill>
          <a:effectLst>
            <a:reflection blurRad="4350" stA="23000" endA="300" endPos="28000" dir="5400000" sy="-100000" algn="bl" rotWithShape="0"/>
          </a:effectLst>
          <a:scene3d>
            <a:camera prst="perspectiveContrastingLeftFacing" fov="1800000">
              <a:rot lat="300000" lon="2100000" rev="0"/>
            </a:camera>
            <a:lightRig rig="balanced" dir="t"/>
          </a:scene3d>
          <a:sp3d>
            <a:bevelT w="50800" h="50800"/>
          </a:sp3d>
        </p:spPr>
        <p:txBody>
          <a:bodyPr>
            <a:normAutofit/>
            <a:flatTx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77887" y="1010486"/>
            <a:ext cx="3694114" cy="2163020"/>
          </a:xfrm>
        </p:spPr>
        <p:txBody>
          <a:bodyPr anchor="b"/>
          <a:lstStyle>
            <a:lvl1pPr marL="182880" indent="-182880">
              <a:buFont typeface="Georgia" pitchFamily="18" charset="0"/>
              <a:buChar char="*"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7268" y="4464421"/>
            <a:ext cx="6383538" cy="1143000"/>
          </a:xfrm>
        </p:spPr>
        <p:txBody>
          <a:bodyPr anchor="b">
            <a:noAutofit/>
          </a:bodyPr>
          <a:lstStyle>
            <a:lvl1pPr algn="l">
              <a:defRPr sz="4600" b="1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5105400"/>
            <a:ext cx="9144000" cy="1752600"/>
          </a:xfrm>
          <a:prstGeom prst="rect">
            <a:avLst/>
          </a:prstGeom>
          <a:gradFill>
            <a:gsLst>
              <a:gs pos="0">
                <a:schemeClr val="bg1">
                  <a:alpha val="91000"/>
                </a:schemeClr>
              </a:gs>
              <a:gs pos="37000">
                <a:schemeClr val="bg1">
                  <a:alpha val="76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0"/>
            <a:ext cx="9144000" cy="51054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89000"/>
                </a:schemeClr>
              </a:gs>
              <a:gs pos="48000">
                <a:schemeClr val="bg1">
                  <a:alpha val="62000"/>
                </a:schemeClr>
              </a:gs>
              <a:gs pos="100000">
                <a:schemeClr val="bg2">
                  <a:alpha val="79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0" y="3768304"/>
            <a:ext cx="9144000" cy="2286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0"/>
                </a:schemeClr>
              </a:gs>
              <a:gs pos="29000">
                <a:schemeClr val="bg1">
                  <a:alpha val="30000"/>
                </a:schemeClr>
              </a:gs>
              <a:gs pos="45000">
                <a:schemeClr val="bg2">
                  <a:alpha val="40000"/>
                </a:schemeClr>
              </a:gs>
              <a:gs pos="55000">
                <a:schemeClr val="bg1">
                  <a:alpha val="26000"/>
                </a:schemeClr>
              </a:gs>
              <a:gs pos="65000">
                <a:schemeClr val="bg2">
                  <a:alpha val="60000"/>
                </a:schemeClr>
              </a:gs>
              <a:gs pos="100000">
                <a:schemeClr val="bg1">
                  <a:alpha val="0"/>
                </a:schemeClr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Oval 9"/>
          <p:cNvSpPr/>
          <p:nvPr/>
        </p:nvSpPr>
        <p:spPr>
          <a:xfrm>
            <a:off x="0" y="1600200"/>
            <a:ext cx="9144000" cy="5105400"/>
          </a:xfrm>
          <a:prstGeom prst="ellipse">
            <a:avLst/>
          </a:prstGeom>
          <a:gradFill flip="none" rotWithShape="1">
            <a:gsLst>
              <a:gs pos="0">
                <a:schemeClr val="bg1"/>
              </a:gs>
              <a:gs pos="56000">
                <a:schemeClr val="bg1">
                  <a:alpha val="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793289" y="4372168"/>
            <a:ext cx="6512511" cy="1143000"/>
          </a:xfrm>
          <a:prstGeom prst="rect">
            <a:avLst/>
          </a:prstGeom>
          <a:effectLst/>
        </p:spPr>
        <p:txBody>
          <a:bodyPr vert="horz" lIns="91440" tIns="45720" rIns="91440" bIns="45720" rtlCol="0" anchor="t" anchorCtr="0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3000" y="732260"/>
            <a:ext cx="6400800" cy="34747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00" y="6172200"/>
            <a:ext cx="2514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9739D74C-F347-42E6-B9F3-0AF2D5FE6844}" type="datetimeFigureOut">
              <a:rPr lang="ru-RU" smtClean="0"/>
              <a:t>19.12.2018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199" y="6172200"/>
            <a:ext cx="335280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810000" y="6172200"/>
            <a:ext cx="1828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</a:lstStyle>
          <a:p>
            <a:fld id="{D9841CC5-A069-4BB7-83A6-C2585E912BA7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iming>
    <p:tnLst>
      <p:par>
        <p:cTn id="1" dur="indefinite" restart="never" nodeType="tmRoot"/>
      </p:par>
    </p:tnLst>
  </p:timing>
  <p:txStyles>
    <p:titleStyle>
      <a:lvl1pPr marL="320040" indent="-320040" algn="r" defTabSz="914400" rtl="0" eaLnBrk="1" latinLnBrk="0" hangingPunct="1">
        <a:spcBef>
          <a:spcPct val="0"/>
        </a:spcBef>
        <a:buClr>
          <a:schemeClr val="accent6">
            <a:lumMod val="75000"/>
          </a:schemeClr>
        </a:buClr>
        <a:buSzPct val="128000"/>
        <a:buFont typeface="Georgia" pitchFamily="18" charset="0"/>
        <a:buChar char="*"/>
        <a:defRPr sz="4600" b="1" i="0" kern="1200">
          <a:gradFill>
            <a:gsLst>
              <a:gs pos="0">
                <a:schemeClr val="tx1"/>
              </a:gs>
              <a:gs pos="40000">
                <a:schemeClr val="tx1">
                  <a:lumMod val="75000"/>
                  <a:lumOff val="25000"/>
                </a:schemeClr>
              </a:gs>
              <a:gs pos="100000">
                <a:schemeClr val="tx2">
                  <a:alpha val="65000"/>
                </a:schemeClr>
              </a:gs>
            </a:gsLst>
            <a:lin ang="5400000" scaled="0"/>
          </a:gradFill>
          <a:effectLst>
            <a:reflection blurRad="6350" stA="55000" endA="300" endPos="45500" dir="5400000" sy="-100000" algn="bl" rotWithShape="0"/>
          </a:effectLst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286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4864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22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9728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38988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664208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96596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2286000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2587752" indent="-182880" algn="l" defTabSz="914400" rtl="0" eaLnBrk="1" latinLnBrk="0" hangingPunct="1">
        <a:spcBef>
          <a:spcPct val="20000"/>
        </a:spcBef>
        <a:spcAft>
          <a:spcPts val="300"/>
        </a:spcAft>
        <a:buClr>
          <a:schemeClr val="accent6">
            <a:lumMod val="75000"/>
          </a:schemeClr>
        </a:buClr>
        <a:buSzPct val="130000"/>
        <a:buFont typeface="Georgia" pitchFamily="18" charset="0"/>
        <a:buChar char="*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332656"/>
            <a:ext cx="234791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0152" y="464831"/>
            <a:ext cx="17129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503311"/>
            <a:ext cx="506012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23528" y="1412776"/>
            <a:ext cx="8640960" cy="526297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«РОССИЙСКИЙ БИЗНЕС И ПРАВА ЧЕЛОВЕКА» </a:t>
            </a:r>
          </a:p>
          <a:p>
            <a:endParaRPr lang="ru-RU" dirty="0" smtClean="0">
              <a:solidFill>
                <a:schemeClr val="accent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Круглый стол посвящен 70-летию Всеобщей декларации 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прав человека</a:t>
            </a:r>
          </a:p>
          <a:p>
            <a:pPr algn="ctr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Тема: Социально-трудовые отношения в РФ и международные стандарты в сфере прав человека в контексте бизнеса</a:t>
            </a:r>
          </a:p>
          <a:p>
            <a:pPr algn="ctr"/>
            <a:endParaRPr lang="ru-RU" sz="2400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r"/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Москвина Марина Валерьевна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Управляющий директор Управления по рынку труда и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социальному партнерству РСПП          </a:t>
            </a:r>
          </a:p>
          <a:p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endParaRPr lang="ru-RU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Москва, РСПП </a:t>
            </a:r>
          </a:p>
          <a:p>
            <a:pPr algn="ctr"/>
            <a:r>
              <a:rPr lang="ru-RU" sz="1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 декабря 2018  </a:t>
            </a: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94603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1081732"/>
            <a:ext cx="8784976" cy="5587628"/>
          </a:xfrm>
        </p:spPr>
        <p:txBody>
          <a:bodyPr>
            <a:noAutofit/>
          </a:bodyPr>
          <a:lstStyle/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декабря 2018 г 70-летие Всеобщей декларации прав человека (ВДПЧ)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2019 г. 100-летие Международной организации труда,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2020 г. – 100-летие Международной организации работодателей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 - член Административного Совета МОТ , член Управляющего Совета МОР - принимает непосредственное участие в разработке международных  документов, регламентирующих социально-трудовую сферу и их исполнение.</a:t>
            </a:r>
          </a:p>
          <a:p>
            <a:pPr marL="0" indent="0">
              <a:buNone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Работа по ратификации конвенций и модернизации трудового законодательства с учетом основополагающих прав человека.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Россия участницей всех восьми «основополагающих» конвенций МОТ с 2003 г .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Все положения, касающиеся прав человека в сфере труда (право на труд, право на достойное вознаграждение, право на образование и социальную защиту), описанные в Декларации и  Руководящих принципах, представлены, в Трудовом Кодексе РФ (Статья 3. Запрещение дискриминации в сфере труда, Статья 4. Запрещение принудительного труда,  Раздел II. Социальное партнерство в сфере труда,  Раздел VI. Оплата и нормирование труда, Глава 21. Заработная плата и т.д. )</a:t>
            </a:r>
          </a:p>
          <a:p>
            <a:pPr algn="just"/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Кодекс Российской Федерации – это предмет соглашения и компромисса, достигнутого между социальными партнерами. Трудовой Кодекс Российской Федерации  «живой»  документ , идет постоянная работа над его совершенствованием. 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37964"/>
            <a:ext cx="2347913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234008"/>
            <a:ext cx="17129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79762" y="234008"/>
            <a:ext cx="50641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03306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1" y="234008"/>
            <a:ext cx="2160240" cy="7199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0059" y="404662"/>
            <a:ext cx="17129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370101"/>
            <a:ext cx="506012" cy="5060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446314" y="1124594"/>
            <a:ext cx="8352928" cy="54784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Примеры работы, проводимой РСПП по вопросам модернизации Трудового кодекса и </a:t>
            </a:r>
            <a:r>
              <a:rPr lang="ru-RU" b="1" u="sng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законодательсва</a:t>
            </a:r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 в соотношении с рядом статей Всеобщей декларации прав человека и положениями Руководящих принципов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23 Декларации </a:t>
            </a:r>
            <a:r>
              <a:rPr lang="ru-RU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(Право на справедливое и удовлетворительное вознаграждение):</a:t>
            </a:r>
          </a:p>
          <a:p>
            <a:pPr algn="just"/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считает, что вопрос своевременной выплаты заработной платы работникам является одним из приоритетных в деятельности работодателей (задолженность по зарплате составляет менее 1 % от ФОТ.)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ричины задолженности связаны с проблемами в финансово-кредитной системе страны, недисциплинированностью по своевременной оплате договоров заказчиками , банкротства предприятий.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 существующих мер административной и уголовной ответственности в отношении работодателя - чрезмерно и избыточно (более 6 положений в Трудовом, в административном и уголовном кодексах)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Государство вводит новые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карательные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меры (расширение полномочий федеральной инспекции труда)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предлагает осуществить анализ эффективности применения уже существующих мер, и по результатам, при необходимости, внести изменения в НПА или заменить неэффективные меры на способы, доказавшие свою результативность. </a:t>
            </a:r>
            <a:endParaRPr lang="ru-RU" sz="1600" dirty="0"/>
          </a:p>
        </p:txBody>
      </p:sp>
    </p:spTree>
    <p:extLst>
      <p:ext uri="{BB962C8B-B14F-4D97-AF65-F5344CB8AC3E}">
        <p14:creationId xmlns:p14="http://schemas.microsoft.com/office/powerpoint/2010/main" val="26738186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213111"/>
            <a:ext cx="234791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Grp="1" noChangeAspect="1" noChangeArrowheads="1"/>
          </p:cNvPicPr>
          <p:nvPr>
            <p:ph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144" y="457040"/>
            <a:ext cx="1713124" cy="548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8383" y="405199"/>
            <a:ext cx="51276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395536" y="1295251"/>
            <a:ext cx="8424936" cy="433965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Статья 26: право на образование :</a:t>
            </a:r>
          </a:p>
          <a:p>
            <a:endParaRPr lang="ru-RU" b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изнес заинтересован в том, чтобы иметь подготовленные и квалифицированные кадры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 инициировал разработку и внедрение Национальной системы квалификаций и возглавил это начинание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Реформа преследует своей целью сблизить образовательные стандарты с потребностями рынка труда  (работодателей) сформулированных в виде проф. Стандартов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рамках нее создано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34 «отраслевых» Совета по профессиональным квалификациям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Разработан 1,2 тыс. профессиональных стандартов ( в 2018 созданы 44 профессиональных стандарта, при поддержке государственных средств, а разработка 91 профессионального стандарта инициирована и самостоятельно осуществлена бизнесом )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1666 квалификация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валидирована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НАРК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2018 г независимую оценку квалификаций прошли порядка 22 тыс. человек, 95% которых подтвердили свою квалификацию.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Сегодня в 65 субъектах Федерации действуют 314 </a:t>
            </a:r>
            <a:r>
              <a:rPr lang="ru-RU" sz="16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ЦОКов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и порядка 581 экзаменационной  площадки.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2884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457200" y="1340768"/>
            <a:ext cx="8363272" cy="5112568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Руководящие принципы предпринимательской деятельности в аспекте прав человека:</a:t>
            </a:r>
          </a:p>
          <a:p>
            <a:pPr marL="0" indent="0" algn="just">
              <a:buNone/>
            </a:pPr>
            <a:endParaRPr lang="ru-RU" sz="1800" b="1" u="sng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Роль работодателей в обеспечении Безопасности и охраны труда наилучшим образом иллюстрируют II Раздел документа: «Корпоративная ответственность за соблюдение прав человека»</a:t>
            </a:r>
          </a:p>
          <a:p>
            <a:pPr algn="just"/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 поддерживает необходимость модернизации сложившейся системы охраны труда, переход от системы, реагирующей, в основном, постфактум, к превентивной модели управления в области охраны труда. </a:t>
            </a: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одель предполагает внедрение управления профессиональными рисками в систему управления охраной труда, совершенствование механизмов стимулирования работодателя к улучшению условий труда, обеспечение приоритетного внедрения и развития системы предупреждения производственного травматизма и профессиональных заболеваний</a:t>
            </a:r>
          </a:p>
          <a:p>
            <a:pPr algn="just"/>
            <a:r>
              <a:rPr lang="ru-RU" sz="17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17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бсуждение проекта федерального закона «О внесении изменений в Трудовой кодекс Российской Федерации (в части совершенствования механизмов предупреждения производственного травматизма и профессиональной заболеваемости, соблюдения трудового законодательства и иных нормативных правовых актов, содержащих нормы трудового права)» в редакции от 02.11.2017 г.</a:t>
            </a:r>
          </a:p>
          <a:p>
            <a:pPr algn="just"/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332656"/>
            <a:ext cx="234791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84168" y="301999"/>
            <a:ext cx="17129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124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17971"/>
            <a:ext cx="51276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271369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quarter" idx="13"/>
          </p:nvPr>
        </p:nvSpPr>
        <p:spPr>
          <a:xfrm>
            <a:off x="179512" y="992815"/>
            <a:ext cx="8784976" cy="5634159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Национальный трехсторонний социальный как инструмент достижения социального мира. Статья 20 Декларации, право на ассоциации.</a:t>
            </a:r>
            <a:endParaRPr lang="ru-RU" sz="1800" b="1" u="sng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2966" y="128868"/>
            <a:ext cx="234791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2160" y="320953"/>
            <a:ext cx="1712913" cy="549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14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342385"/>
            <a:ext cx="51276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Прямоугольник 3"/>
          <p:cNvSpPr/>
          <p:nvPr/>
        </p:nvSpPr>
        <p:spPr>
          <a:xfrm>
            <a:off x="124237" y="1844824"/>
            <a:ext cx="8846943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стране 25 лет действует Российская трехсторонняя комиссия по регулированию социально-трудовых отношений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Президент РСПП А.Н. Шохин является Координатором стороны работодателей в РТК,  28 из 30 членов РТК от стороны работодателей представляют РСПП и его членские организации.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48 представителей членских организаций РСПП являются экспертами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семи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постоянно действующих рабочих групп РТК.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 данным Минтруда : зарегистрировано в уведомительном порядке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свыше 200 тысяч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коллективных договоров, на федеральном уровне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53 отраслевых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межотраслевых и 1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межрегиональное отраслевое соглашение. Их действие распространяется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на 75%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организаций, реализующих свою деятельность в реальном секторе экономики.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РСПП ведет Национальный регистр соглашений по регулированию социально-трудовых отношений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ействует Генеральное соглашение на 2018-2020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 последние годы в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Трудовой кодекс Российской Федерации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внесены изменения в более чем  </a:t>
            </a:r>
            <a:r>
              <a:rPr lang="ru-RU" sz="16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статей с целью усиления роли социального партнерства на всех уровнях.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несены изменения в Федеральный закон «О Российской трехсторонней комиссии по регулированию социально-трудовых отношений». Изменения направлены на усиление роли РТК.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2239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04664"/>
            <a:ext cx="2347913" cy="8905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1763688" y="2780928"/>
            <a:ext cx="5970494" cy="835460"/>
          </a:xfrm>
        </p:spPr>
        <p:txBody>
          <a:bodyPr>
            <a:normAutofit fontScale="62500" lnSpcReduction="20000"/>
          </a:bodyPr>
          <a:lstStyle/>
          <a:p>
            <a:pPr algn="ctr"/>
            <a:r>
              <a:rPr lang="ru-RU" sz="8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!</a:t>
            </a:r>
            <a:endParaRPr lang="ru-RU" sz="8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1" name="Picture 3"/>
          <p:cNvPicPr>
            <a:picLocks noGrp="1" noChangeAspect="1" noChangeArrowheads="1"/>
          </p:cNvPicPr>
          <p:nvPr>
            <p:ph idx="4294967295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56176" y="619392"/>
            <a:ext cx="1712912" cy="5476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7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619392"/>
            <a:ext cx="512763" cy="50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96095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Воздушный поток">
  <a:themeElements>
    <a:clrScheme name="Воздушный поток">
      <a:dk1>
        <a:sysClr val="windowText" lastClr="000000"/>
      </a:dk1>
      <a:lt1>
        <a:sysClr val="window" lastClr="FFFFFF"/>
      </a:lt1>
      <a:dk2>
        <a:srgbClr val="212745"/>
      </a:dk2>
      <a:lt2>
        <a:srgbClr val="B4DCFA"/>
      </a:lt2>
      <a:accent1>
        <a:srgbClr val="4E67C8"/>
      </a:accent1>
      <a:accent2>
        <a:srgbClr val="5ECCF3"/>
      </a:accent2>
      <a:accent3>
        <a:srgbClr val="A7EA52"/>
      </a:accent3>
      <a:accent4>
        <a:srgbClr val="5DCEAF"/>
      </a:accent4>
      <a:accent5>
        <a:srgbClr val="FF8021"/>
      </a:accent5>
      <a:accent6>
        <a:srgbClr val="F14124"/>
      </a:accent6>
      <a:hlink>
        <a:srgbClr val="56C7AA"/>
      </a:hlink>
      <a:folHlink>
        <a:srgbClr val="59A8D1"/>
      </a:folHlink>
    </a:clrScheme>
    <a:fontScheme name="Воздушный поток">
      <a:majorFont>
        <a:latin typeface="Trebuchet MS"/>
        <a:ea typeface=""/>
        <a:cs typeface=""/>
        <a:font script="Jpan" typeface="HGｺﾞｼｯｸM"/>
        <a:font script="Hang" typeface="HY그래픽B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ｺﾞｼｯｸM"/>
        <a:font script="Hang" typeface="HY그래픽M"/>
        <a:font script="Hans" typeface="方正姚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shade val="90000"/>
                <a:satMod val="160000"/>
                <a:lumMod val="100000"/>
              </a:schemeClr>
            </a:gs>
            <a:gs pos="60000">
              <a:schemeClr val="phClr">
                <a:tint val="95000"/>
                <a:shade val="100000"/>
                <a:satMod val="130000"/>
                <a:lumMod val="130000"/>
              </a:schemeClr>
            </a:gs>
            <a:gs pos="100000">
              <a:schemeClr val="phClr">
                <a:tint val="97000"/>
                <a:shade val="100000"/>
                <a:hueMod val="100000"/>
                <a:satMod val="140000"/>
                <a:lumMod val="80000"/>
              </a:schemeClr>
            </a:gs>
          </a:gsLst>
          <a:path path="circle">
            <a:fillToRect l="20000" t="10000" r="20000" b="60000"/>
          </a:path>
        </a:gradFill>
        <a:gradFill rotWithShape="1">
          <a:gsLst>
            <a:gs pos="0">
              <a:schemeClr val="phClr">
                <a:tint val="94000"/>
                <a:satMod val="160000"/>
                <a:lumMod val="160000"/>
              </a:schemeClr>
            </a:gs>
            <a:gs pos="42000">
              <a:schemeClr val="phClr">
                <a:tint val="94000"/>
                <a:shade val="94000"/>
                <a:satMod val="160000"/>
                <a:lumMod val="130000"/>
              </a:schemeClr>
            </a:gs>
            <a:gs pos="100000">
              <a:schemeClr val="phClr">
                <a:tint val="97000"/>
                <a:shade val="94000"/>
                <a:satMod val="180000"/>
                <a:lumMod val="84000"/>
              </a:schemeClr>
            </a:gs>
          </a:gsLst>
          <a:path path="circle">
            <a:fillToRect l="24000" t="44000" r="24000" b="12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Slipstream</Template>
  <TotalTime>76</TotalTime>
  <Words>853</Words>
  <Application>Microsoft Office PowerPoint</Application>
  <PresentationFormat>Экран (4:3)</PresentationFormat>
  <Paragraphs>61</Paragraphs>
  <Slides>7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Воздушный поток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Хофманн Наталья Ивановна</dc:creator>
  <cp:lastModifiedBy>Хофманн Наталья Ивановна</cp:lastModifiedBy>
  <cp:revision>8</cp:revision>
  <dcterms:created xsi:type="dcterms:W3CDTF">2018-12-19T11:21:43Z</dcterms:created>
  <dcterms:modified xsi:type="dcterms:W3CDTF">2018-12-19T12:38:25Z</dcterms:modified>
</cp:coreProperties>
</file>