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theme/theme3.xml" ContentType="application/vnd.openxmlformats-officedocument.theme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4.xml" ContentType="application/vnd.openxmlformats-officedocument.theme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theme/theme5.xml" ContentType="application/vnd.openxmlformats-officedocument.theme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theme/theme6.xml" ContentType="application/vnd.openxmlformats-officedocument.theme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theme/theme7.xml" ContentType="application/vnd.openxmlformats-officedocument.theme+xml"/>
  <Override PartName="/ppt/theme/theme8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rts/chart1.xml" ContentType="application/vnd.openxmlformats-officedocument.drawingml.chart+xml"/>
  <Override PartName="/ppt/notesSlides/notesSlide4.xml" ContentType="application/vnd.openxmlformats-officedocument.presentationml.notesSlide+xml"/>
  <Override PartName="/ppt/charts/chart2.xml" ContentType="application/vnd.openxmlformats-officedocument.drawingml.chart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charts/chart3.xml" ContentType="application/vnd.openxmlformats-officedocument.drawingml.chart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5" r:id="rId1"/>
    <p:sldMasterId id="2147483676" r:id="rId2"/>
    <p:sldMasterId id="2147483684" r:id="rId3"/>
    <p:sldMasterId id="2147483691" r:id="rId4"/>
    <p:sldMasterId id="2147483700" r:id="rId5"/>
    <p:sldMasterId id="2147483708" r:id="rId6"/>
    <p:sldMasterId id="2147483720" r:id="rId7"/>
  </p:sldMasterIdLst>
  <p:notesMasterIdLst>
    <p:notesMasterId r:id="rId25"/>
  </p:notesMasterIdLst>
  <p:sldIdLst>
    <p:sldId id="256" r:id="rId8"/>
    <p:sldId id="272" r:id="rId9"/>
    <p:sldId id="296" r:id="rId10"/>
    <p:sldId id="299" r:id="rId11"/>
    <p:sldId id="268" r:id="rId12"/>
    <p:sldId id="295" r:id="rId13"/>
    <p:sldId id="290" r:id="rId14"/>
    <p:sldId id="293" r:id="rId15"/>
    <p:sldId id="300" r:id="rId16"/>
    <p:sldId id="301" r:id="rId17"/>
    <p:sldId id="302" r:id="rId18"/>
    <p:sldId id="303" r:id="rId19"/>
    <p:sldId id="291" r:id="rId20"/>
    <p:sldId id="286" r:id="rId21"/>
    <p:sldId id="304" r:id="rId22"/>
    <p:sldId id="297" r:id="rId23"/>
    <p:sldId id="298" r:id="rId24"/>
  </p:sldIdLst>
  <p:sldSz cx="9144000" cy="6858000" type="screen4x3"/>
  <p:notesSz cx="6797675" cy="9928225"/>
  <p:custShowLst>
    <p:custShow name="Произвольный показ 1" id="0">
      <p:sldLst/>
    </p:custShow>
  </p:custShowLst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Раздел по умолчанию" id="{9DD5D4D5-8450-4B45-9802-CC0C3BF4956B}">
          <p14:sldIdLst>
            <p14:sldId id="256"/>
          </p14:sldIdLst>
        </p14:section>
        <p14:section name="Раздел без заголовка" id="{29589267-6395-4F48-9ECE-E34A5C8FAC47}">
          <p14:sldIdLst>
            <p14:sldId id="272"/>
            <p14:sldId id="296"/>
            <p14:sldId id="299"/>
            <p14:sldId id="268"/>
            <p14:sldId id="295"/>
            <p14:sldId id="290"/>
            <p14:sldId id="293"/>
            <p14:sldId id="300"/>
            <p14:sldId id="301"/>
            <p14:sldId id="302"/>
            <p14:sldId id="303"/>
            <p14:sldId id="291"/>
          </p14:sldIdLst>
        </p14:section>
        <p14:section name="Раздел без заголовка" id="{F44D1AF0-DA0D-4038-A270-6FB1D3AA1E05}">
          <p14:sldIdLst>
            <p14:sldId id="286"/>
            <p14:sldId id="304"/>
            <p14:sldId id="297"/>
            <p14:sldId id="298"/>
          </p14:sldIdLst>
        </p14:section>
      </p14:sectionLst>
    </p:ext>
    <p:ext uri="{EFAFB233-063F-42B5-8137-9DF3F51BA10A}">
      <p15:sldGuideLst xmlns="" xmlns:p15="http://schemas.microsoft.com/office/powerpoint/2012/main">
        <p15:guide id="1" orient="horz" pos="708">
          <p15:clr>
            <a:srgbClr val="A4A3A4"/>
          </p15:clr>
        </p15:guide>
        <p15:guide id="2" orient="horz" pos="4110">
          <p15:clr>
            <a:srgbClr val="A4A3A4"/>
          </p15:clr>
        </p15:guide>
        <p15:guide id="3" orient="horz" pos="2599">
          <p15:clr>
            <a:srgbClr val="A4A3A4"/>
          </p15:clr>
        </p15:guide>
        <p15:guide id="4" orient="horz" pos="3702">
          <p15:clr>
            <a:srgbClr val="A4A3A4"/>
          </p15:clr>
        </p15:guide>
        <p15:guide id="5" orient="horz" pos="845">
          <p15:clr>
            <a:srgbClr val="A4A3A4"/>
          </p15:clr>
        </p15:guide>
        <p15:guide id="6" orient="horz" pos="981">
          <p15:clr>
            <a:srgbClr val="A4A3A4"/>
          </p15:clr>
        </p15:guide>
        <p15:guide id="7" orient="horz" pos="2946">
          <p15:clr>
            <a:srgbClr val="A4A3A4"/>
          </p15:clr>
        </p15:guide>
        <p15:guide id="8" pos="5647">
          <p15:clr>
            <a:srgbClr val="A4A3A4"/>
          </p15:clr>
        </p15:guide>
        <p15:guide id="9" pos="123">
          <p15:clr>
            <a:srgbClr val="A4A3A4"/>
          </p15:clr>
        </p15:guide>
        <p15:guide id="10" pos="286">
          <p15:clr>
            <a:srgbClr val="A4A3A4"/>
          </p15:clr>
        </p15:guide>
        <p15:guide id="11" pos="1867">
          <p15:clr>
            <a:srgbClr val="A4A3A4"/>
          </p15:clr>
        </p15:guide>
        <p15:guide id="12" pos="194">
          <p15:clr>
            <a:srgbClr val="A4A3A4"/>
          </p15:clr>
        </p15:guide>
        <p15:guide id="13" pos="5487">
          <p15:clr>
            <a:srgbClr val="A4A3A4"/>
          </p15:clr>
        </p15:guide>
        <p15:guide id="14" pos="3506">
          <p15:clr>
            <a:srgbClr val="A4A3A4"/>
          </p15:clr>
        </p15:guide>
        <p15:guide id="15" pos="858">
          <p15:clr>
            <a:srgbClr val="A4A3A4"/>
          </p15:clr>
        </p15:guide>
        <p15:guide id="16" pos="1565">
          <p15:clr>
            <a:srgbClr val="A4A3A4"/>
          </p15:clr>
        </p15:guide>
        <p15:guide id="17" pos="406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romandolzhansky" initials="r" lastIdx="0" clrIdx="0">
    <p:extLst/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CFCFC"/>
    <a:srgbClr val="FDFDFD"/>
    <a:srgbClr val="FEFEFE"/>
    <a:srgbClr val="EF6B00"/>
    <a:srgbClr val="D1D3D5"/>
    <a:srgbClr val="CBCDCF"/>
    <a:srgbClr val="C3C5C7"/>
    <a:srgbClr val="C0C2C4"/>
    <a:srgbClr val="BCBEC0"/>
    <a:srgbClr val="D8EDD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Средний стиль 2 - акцент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87" autoAdjust="0"/>
    <p:restoredTop sz="80863" autoAdjust="0"/>
  </p:normalViewPr>
  <p:slideViewPr>
    <p:cSldViewPr showGuides="1">
      <p:cViewPr>
        <p:scale>
          <a:sx n="60" d="100"/>
          <a:sy n="60" d="100"/>
        </p:scale>
        <p:origin x="-2083" y="-312"/>
      </p:cViewPr>
      <p:guideLst>
        <p:guide orient="horz" pos="708"/>
        <p:guide orient="horz" pos="4110"/>
        <p:guide orient="horz" pos="2599"/>
        <p:guide orient="horz" pos="3702"/>
        <p:guide orient="horz" pos="845"/>
        <p:guide orient="horz" pos="981"/>
        <p:guide orient="horz" pos="2946"/>
        <p:guide pos="5647"/>
        <p:guide pos="123"/>
        <p:guide pos="286"/>
        <p:guide pos="1867"/>
        <p:guide pos="194"/>
        <p:guide pos="5487"/>
        <p:guide pos="3506"/>
        <p:guide pos="858"/>
        <p:guide pos="1565"/>
        <p:guide pos="406"/>
      </p:guideLst>
    </p:cSldViewPr>
  </p:slideViewPr>
  <p:outlineViewPr>
    <p:cViewPr>
      <p:scale>
        <a:sx n="33" d="100"/>
        <a:sy n="33" d="100"/>
      </p:scale>
      <p:origin x="0" y="-3864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>
      <p:cViewPr varScale="1">
        <p:scale>
          <a:sx n="61" d="100"/>
          <a:sy n="61" d="100"/>
        </p:scale>
        <p:origin x="-3259" y="-101"/>
      </p:cViewPr>
      <p:guideLst>
        <p:guide orient="horz" pos="3127"/>
        <p:guide pos="2141"/>
      </p:guideLst>
    </p:cSldViewPr>
  </p:notesViewPr>
  <p:gridSpacing cx="72010" cy="7201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1.xml"/><Relationship Id="rId13" Type="http://schemas.openxmlformats.org/officeDocument/2006/relationships/slide" Target="slides/slide6.xml"/><Relationship Id="rId18" Type="http://schemas.openxmlformats.org/officeDocument/2006/relationships/slide" Target="slides/slide11.xml"/><Relationship Id="rId26" Type="http://schemas.openxmlformats.org/officeDocument/2006/relationships/commentAuthors" Target="commentAuthor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4.xml"/><Relationship Id="rId7" Type="http://schemas.openxmlformats.org/officeDocument/2006/relationships/slideMaster" Target="slideMasters/slideMaster7.xml"/><Relationship Id="rId12" Type="http://schemas.openxmlformats.org/officeDocument/2006/relationships/slide" Target="slides/slide5.xml"/><Relationship Id="rId17" Type="http://schemas.openxmlformats.org/officeDocument/2006/relationships/slide" Target="slides/slide10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9.xml"/><Relationship Id="rId20" Type="http://schemas.openxmlformats.org/officeDocument/2006/relationships/slide" Target="slides/slide13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4.xml"/><Relationship Id="rId24" Type="http://schemas.openxmlformats.org/officeDocument/2006/relationships/slide" Target="slides/slide17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8.xml"/><Relationship Id="rId23" Type="http://schemas.openxmlformats.org/officeDocument/2006/relationships/slide" Target="slides/slide16.xml"/><Relationship Id="rId28" Type="http://schemas.openxmlformats.org/officeDocument/2006/relationships/viewProps" Target="viewProps.xml"/><Relationship Id="rId10" Type="http://schemas.openxmlformats.org/officeDocument/2006/relationships/slide" Target="slides/slide3.xml"/><Relationship Id="rId19" Type="http://schemas.openxmlformats.org/officeDocument/2006/relationships/slide" Target="slides/slide12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2.xml"/><Relationship Id="rId14" Type="http://schemas.openxmlformats.org/officeDocument/2006/relationships/slide" Target="slides/slide7.xml"/><Relationship Id="rId22" Type="http://schemas.openxmlformats.org/officeDocument/2006/relationships/slide" Target="slides/slide15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logvinov\Desktop\&#1050;&#1072;&#1079;&#1072;&#1085;&#1100;\&#1082;&#1072;&#1079;&#1072;&#1085;&#1100;%202014.xlsx" TargetMode="External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logvinov\Desktop\&#1050;&#1072;&#1079;&#1072;&#1085;&#1100;\&#1082;&#1072;&#1079;&#1072;&#1085;&#1100;%202014.xlsx" TargetMode="External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1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1.6440748577763474E-2"/>
          <c:y val="5.7276082547220594E-2"/>
          <c:w val="0.96711850284447365"/>
          <c:h val="0.88049547109067516"/>
        </c:manualLayout>
      </c:layout>
      <c:barChart>
        <c:barDir val="col"/>
        <c:grouping val="stacked"/>
        <c:varyColors val="0"/>
        <c:ser>
          <c:idx val="0"/>
          <c:order val="0"/>
          <c:tx>
            <c:strRef>
              <c:f>'Общий рынок ЛС'!$A$2</c:f>
              <c:strCache>
                <c:ptCount val="1"/>
                <c:pt idx="0">
                  <c:v>Доля импортных препаратов</c:v>
                </c:pt>
              </c:strCache>
            </c:strRef>
          </c:tx>
          <c:invertIfNegative val="0"/>
          <c:dLbls>
            <c:dLbl>
              <c:idx val="5"/>
              <c:layout/>
              <c:tx>
                <c:rich>
                  <a:bodyPr/>
                  <a:lstStyle/>
                  <a:p>
                    <a:r>
                      <a:rPr lang="en-US" smtClean="0"/>
                      <a:t>77%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1400" b="1">
                    <a:solidFill>
                      <a:schemeClr val="bg2">
                        <a:lumMod val="10000"/>
                      </a:schemeClr>
                    </a:solidFill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layout/>
                <c15:showLeaderLines val="0"/>
              </c:ext>
            </c:extLst>
          </c:dLbls>
          <c:cat>
            <c:strRef>
              <c:f>'Общий рынок ЛС'!$B$1:$G$1</c:f>
              <c:strCache>
                <c:ptCount val="6"/>
                <c:pt idx="0">
                  <c:v>2009 г.</c:v>
                </c:pt>
                <c:pt idx="1">
                  <c:v>2010 г.</c:v>
                </c:pt>
                <c:pt idx="2">
                  <c:v>2011 г.</c:v>
                </c:pt>
                <c:pt idx="3">
                  <c:v>2012 г.</c:v>
                </c:pt>
                <c:pt idx="4">
                  <c:v>2013 г.</c:v>
                </c:pt>
                <c:pt idx="5">
                  <c:v>2014 г.</c:v>
                </c:pt>
              </c:strCache>
            </c:strRef>
          </c:cat>
          <c:val>
            <c:numRef>
              <c:f>'Общий рынок ЛС'!$B$2:$G$2</c:f>
              <c:numCache>
                <c:formatCode>0%</c:formatCode>
                <c:ptCount val="6"/>
                <c:pt idx="0">
                  <c:v>0.8081751553496479</c:v>
                </c:pt>
                <c:pt idx="1">
                  <c:v>0.79467288639701184</c:v>
                </c:pt>
                <c:pt idx="2">
                  <c:v>0.78106081843401465</c:v>
                </c:pt>
                <c:pt idx="3">
                  <c:v>0.78227746603260406</c:v>
                </c:pt>
                <c:pt idx="4">
                  <c:v>0.78570306476884966</c:v>
                </c:pt>
                <c:pt idx="5">
                  <c:v>0.8</c:v>
                </c:pt>
              </c:numCache>
            </c:numRef>
          </c:val>
        </c:ser>
        <c:ser>
          <c:idx val="1"/>
          <c:order val="1"/>
          <c:tx>
            <c:strRef>
              <c:f>'Общий рынок ЛС'!$A$3</c:f>
              <c:strCache>
                <c:ptCount val="1"/>
                <c:pt idx="0">
                  <c:v>Доля отечественных препаратов</c:v>
                </c:pt>
              </c:strCache>
            </c:strRef>
          </c:tx>
          <c:invertIfNegative val="0"/>
          <c:dLbls>
            <c:dLbl>
              <c:idx val="5"/>
              <c:layout/>
              <c:tx>
                <c:rich>
                  <a:bodyPr/>
                  <a:lstStyle/>
                  <a:p>
                    <a:r>
                      <a:rPr lang="en-US" smtClean="0"/>
                      <a:t>23%</a:t>
                    </a:r>
                    <a:endParaRPr lang="en-US" dirty="0"/>
                  </a:p>
                </c:rich>
              </c:tx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1200" b="1">
                    <a:solidFill>
                      <a:schemeClr val="bg2">
                        <a:lumMod val="10000"/>
                      </a:schemeClr>
                    </a:solidFill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layout/>
                <c15:showLeaderLines val="0"/>
              </c:ext>
            </c:extLst>
          </c:dLbls>
          <c:cat>
            <c:strRef>
              <c:f>'Общий рынок ЛС'!$B$1:$G$1</c:f>
              <c:strCache>
                <c:ptCount val="6"/>
                <c:pt idx="0">
                  <c:v>2009 г.</c:v>
                </c:pt>
                <c:pt idx="1">
                  <c:v>2010 г.</c:v>
                </c:pt>
                <c:pt idx="2">
                  <c:v>2011 г.</c:v>
                </c:pt>
                <c:pt idx="3">
                  <c:v>2012 г.</c:v>
                </c:pt>
                <c:pt idx="4">
                  <c:v>2013 г.</c:v>
                </c:pt>
                <c:pt idx="5">
                  <c:v>2014 г.</c:v>
                </c:pt>
              </c:strCache>
            </c:strRef>
          </c:cat>
          <c:val>
            <c:numRef>
              <c:f>'Общий рынок ЛС'!$B$3:$G$3</c:f>
              <c:numCache>
                <c:formatCode>0%</c:formatCode>
                <c:ptCount val="6"/>
                <c:pt idx="0">
                  <c:v>0.19182484465035221</c:v>
                </c:pt>
                <c:pt idx="1">
                  <c:v>0.20532711360298822</c:v>
                </c:pt>
                <c:pt idx="2">
                  <c:v>0.21893918156598655</c:v>
                </c:pt>
                <c:pt idx="3">
                  <c:v>0.21772253396739633</c:v>
                </c:pt>
                <c:pt idx="4">
                  <c:v>0.21429693523115062</c:v>
                </c:pt>
                <c:pt idx="5">
                  <c:v>0.2</c:v>
                </c:pt>
              </c:numCache>
            </c:numRef>
          </c:val>
        </c:ser>
        <c:dLbls>
          <c:showLegendKey val="0"/>
          <c:showVal val="1"/>
          <c:showCatName val="0"/>
          <c:showSerName val="0"/>
          <c:showPercent val="0"/>
          <c:showBubbleSize val="0"/>
        </c:dLbls>
        <c:gapWidth val="95"/>
        <c:overlap val="100"/>
        <c:axId val="79349248"/>
        <c:axId val="79350784"/>
      </c:barChart>
      <c:catAx>
        <c:axId val="79349248"/>
        <c:scaling>
          <c:orientation val="minMax"/>
        </c:scaling>
        <c:delete val="0"/>
        <c:axPos val="b"/>
        <c:numFmt formatCode="General" sourceLinked="0"/>
        <c:majorTickMark val="none"/>
        <c:minorTickMark val="none"/>
        <c:tickLblPos val="nextTo"/>
        <c:txPr>
          <a:bodyPr/>
          <a:lstStyle/>
          <a:p>
            <a:pPr>
              <a:defRPr sz="1400" b="1">
                <a:solidFill>
                  <a:schemeClr val="bg2">
                    <a:lumMod val="10000"/>
                  </a:schemeClr>
                </a:solidFill>
              </a:defRPr>
            </a:pPr>
            <a:endParaRPr lang="ru-RU"/>
          </a:p>
        </c:txPr>
        <c:crossAx val="79350784"/>
        <c:crosses val="autoZero"/>
        <c:auto val="1"/>
        <c:lblAlgn val="ctr"/>
        <c:lblOffset val="100"/>
        <c:noMultiLvlLbl val="0"/>
      </c:catAx>
      <c:valAx>
        <c:axId val="79350784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one"/>
        <c:crossAx val="79349248"/>
        <c:crosses val="autoZero"/>
        <c:crossBetween val="between"/>
      </c:valAx>
    </c:plotArea>
    <c:legend>
      <c:legendPos val="t"/>
      <c:layout/>
      <c:overlay val="0"/>
      <c:txPr>
        <a:bodyPr/>
        <a:lstStyle/>
        <a:p>
          <a:pPr>
            <a:defRPr sz="1400" b="1">
              <a:solidFill>
                <a:schemeClr val="tx1">
                  <a:lumMod val="50000"/>
                </a:schemeClr>
              </a:solidFill>
            </a:defRPr>
          </a:pPr>
          <a:endParaRPr lang="ru-RU"/>
        </a:p>
      </c:txPr>
    </c:legend>
    <c:plotVisOnly val="1"/>
    <c:dispBlanksAs val="gap"/>
    <c:showDLblsOverMax val="0"/>
  </c:chart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 b="1" i="0" u="none" strike="noStrike" kern="1200" baseline="0">
                <a:solidFill>
                  <a:sysClr val="windowText" lastClr="000000"/>
                </a:solidFill>
                <a:latin typeface="+mn-lt"/>
                <a:ea typeface="+mn-ea"/>
                <a:cs typeface="+mn-cs"/>
              </a:defRPr>
            </a:pPr>
            <a:r>
              <a:rPr lang="ru-RU" sz="2000" dirty="0"/>
              <a:t>Российский рынок </a:t>
            </a:r>
            <a:r>
              <a:rPr lang="ru-RU" sz="2000" dirty="0" smtClean="0"/>
              <a:t>ЧГИИ </a:t>
            </a:r>
            <a:r>
              <a:rPr lang="ru-RU" sz="2000" dirty="0"/>
              <a:t>(стоимостное выражение, доли</a:t>
            </a:r>
            <a:r>
              <a:rPr lang="ru-RU" sz="2000" baseline="0" dirty="0"/>
              <a:t>)</a:t>
            </a:r>
            <a:endParaRPr lang="ru-RU" sz="2000" dirty="0"/>
          </a:p>
        </c:rich>
      </c:tx>
      <c:layout/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'Рынок инсулинов'!$A$2</c:f>
              <c:strCache>
                <c:ptCount val="1"/>
                <c:pt idx="0">
                  <c:v>Импортные</c:v>
                </c:pt>
              </c:strCache>
            </c:strRef>
          </c:tx>
          <c:invertIfNegative val="0"/>
          <c:dLbls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2000" b="1">
                    <a:solidFill>
                      <a:schemeClr val="tx1">
                        <a:lumMod val="50000"/>
                      </a:schemeClr>
                    </a:solidFill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layout/>
                <c15:showLeaderLines val="0"/>
              </c:ext>
            </c:extLst>
          </c:dLbls>
          <c:cat>
            <c:strRef>
              <c:f>'Рынок инсулинов'!$B$1:$G$1</c:f>
              <c:strCache>
                <c:ptCount val="6"/>
                <c:pt idx="0">
                  <c:v>2009 г.</c:v>
                </c:pt>
                <c:pt idx="1">
                  <c:v>2010 г.</c:v>
                </c:pt>
                <c:pt idx="2">
                  <c:v>2011 г.</c:v>
                </c:pt>
                <c:pt idx="3">
                  <c:v>2012 г.</c:v>
                </c:pt>
                <c:pt idx="4">
                  <c:v>2013 г.</c:v>
                </c:pt>
                <c:pt idx="5">
                  <c:v>2014 г.</c:v>
                </c:pt>
              </c:strCache>
            </c:strRef>
          </c:cat>
          <c:val>
            <c:numRef>
              <c:f>'Рынок инсулинов'!$B$2:$G$2</c:f>
              <c:numCache>
                <c:formatCode>0%</c:formatCode>
                <c:ptCount val="6"/>
                <c:pt idx="0">
                  <c:v>0.98</c:v>
                </c:pt>
                <c:pt idx="1">
                  <c:v>0.96000000000000063</c:v>
                </c:pt>
                <c:pt idx="2">
                  <c:v>0.95000000000000062</c:v>
                </c:pt>
                <c:pt idx="3">
                  <c:v>0.94000000000000061</c:v>
                </c:pt>
                <c:pt idx="4">
                  <c:v>0.93</c:v>
                </c:pt>
                <c:pt idx="5">
                  <c:v>0.88</c:v>
                </c:pt>
              </c:numCache>
            </c:numRef>
          </c:val>
        </c:ser>
        <c:ser>
          <c:idx val="1"/>
          <c:order val="1"/>
          <c:tx>
            <c:strRef>
              <c:f>'Рынок инсулинов'!$A$3</c:f>
              <c:strCache>
                <c:ptCount val="1"/>
                <c:pt idx="0">
                  <c:v>Отечественные</c:v>
                </c:pt>
              </c:strCache>
            </c:strRef>
          </c:tx>
          <c:invertIfNegative val="0"/>
          <c:dLbls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2000" b="1">
                    <a:solidFill>
                      <a:schemeClr val="tx1">
                        <a:lumMod val="50000"/>
                      </a:schemeClr>
                    </a:solidFill>
                  </a:defRPr>
                </a:pPr>
                <a:endParaRPr lang="ru-R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layout/>
                <c15:showLeaderLines val="0"/>
              </c:ext>
            </c:extLst>
          </c:dLbls>
          <c:cat>
            <c:strRef>
              <c:f>'Рынок инсулинов'!$B$1:$G$1</c:f>
              <c:strCache>
                <c:ptCount val="6"/>
                <c:pt idx="0">
                  <c:v>2009 г.</c:v>
                </c:pt>
                <c:pt idx="1">
                  <c:v>2010 г.</c:v>
                </c:pt>
                <c:pt idx="2">
                  <c:v>2011 г.</c:v>
                </c:pt>
                <c:pt idx="3">
                  <c:v>2012 г.</c:v>
                </c:pt>
                <c:pt idx="4">
                  <c:v>2013 г.</c:v>
                </c:pt>
                <c:pt idx="5">
                  <c:v>2014 г.</c:v>
                </c:pt>
              </c:strCache>
            </c:strRef>
          </c:cat>
          <c:val>
            <c:numRef>
              <c:f>'Рынок инсулинов'!$B$3:$G$3</c:f>
              <c:numCache>
                <c:formatCode>0%</c:formatCode>
                <c:ptCount val="6"/>
                <c:pt idx="0">
                  <c:v>2.0000000000000011E-2</c:v>
                </c:pt>
                <c:pt idx="1">
                  <c:v>4.0000000000000022E-2</c:v>
                </c:pt>
                <c:pt idx="2">
                  <c:v>0.05</c:v>
                </c:pt>
                <c:pt idx="3">
                  <c:v>6.0000000000000032E-2</c:v>
                </c:pt>
                <c:pt idx="4">
                  <c:v>7.0000000000000021E-2</c:v>
                </c:pt>
                <c:pt idx="5">
                  <c:v>0.12000000000000002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97"/>
        <c:axId val="78609792"/>
        <c:axId val="78611584"/>
      </c:barChart>
      <c:catAx>
        <c:axId val="78609792"/>
        <c:scaling>
          <c:orientation val="minMax"/>
        </c:scaling>
        <c:delete val="0"/>
        <c:axPos val="b"/>
        <c:numFmt formatCode="General" sourceLinked="0"/>
        <c:majorTickMark val="none"/>
        <c:minorTickMark val="none"/>
        <c:tickLblPos val="nextTo"/>
        <c:txPr>
          <a:bodyPr/>
          <a:lstStyle/>
          <a:p>
            <a:pPr>
              <a:defRPr sz="2000" b="1">
                <a:solidFill>
                  <a:schemeClr val="tx1">
                    <a:lumMod val="50000"/>
                  </a:schemeClr>
                </a:solidFill>
              </a:defRPr>
            </a:pPr>
            <a:endParaRPr lang="ru-RU"/>
          </a:p>
        </c:txPr>
        <c:crossAx val="78611584"/>
        <c:crosses val="autoZero"/>
        <c:auto val="1"/>
        <c:lblAlgn val="ctr"/>
        <c:lblOffset val="100"/>
        <c:noMultiLvlLbl val="0"/>
      </c:catAx>
      <c:valAx>
        <c:axId val="78611584"/>
        <c:scaling>
          <c:orientation val="minMax"/>
        </c:scaling>
        <c:delete val="1"/>
        <c:axPos val="l"/>
        <c:numFmt formatCode="0%" sourceLinked="1"/>
        <c:majorTickMark val="none"/>
        <c:minorTickMark val="none"/>
        <c:tickLblPos val="none"/>
        <c:crossAx val="78609792"/>
        <c:crosses val="autoZero"/>
        <c:crossBetween val="between"/>
      </c:valAx>
      <c:spPr>
        <a:ln>
          <a:noFill/>
        </a:ln>
      </c:spPr>
    </c:plotArea>
    <c:legend>
      <c:legendPos val="t"/>
      <c:layout/>
      <c:overlay val="0"/>
      <c:txPr>
        <a:bodyPr/>
        <a:lstStyle/>
        <a:p>
          <a:pPr>
            <a:defRPr sz="2000" b="1">
              <a:solidFill>
                <a:schemeClr val="tx1">
                  <a:lumMod val="50000"/>
                </a:schemeClr>
              </a:solidFill>
            </a:defRPr>
          </a:pPr>
          <a:endParaRPr lang="ru-RU"/>
        </a:p>
      </c:txPr>
    </c:legend>
    <c:plotVisOnly val="1"/>
    <c:dispBlanksAs val="gap"/>
    <c:showDLblsOverMax val="0"/>
  </c:chart>
  <c:externalData r:id="rId1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5"/>
    </mc:Choice>
    <mc:Fallback>
      <c:style val="5"/>
    </mc:Fallback>
  </mc:AlternateContent>
  <c:chart>
    <c:autoTitleDeleted val="1"/>
    <c:plotArea>
      <c:layout/>
      <c:lineChart>
        <c:grouping val="stacked"/>
        <c:varyColors val="0"/>
        <c:ser>
          <c:idx val="0"/>
          <c:order val="0"/>
          <c:tx>
            <c:strRef>
              <c:f>Лист1!$B$1</c:f>
              <c:strCache>
                <c:ptCount val="1"/>
                <c:pt idx="0">
                  <c:v>Значение участника</c:v>
                </c:pt>
              </c:strCache>
            </c:strRef>
          </c:tx>
          <c:spPr>
            <a:ln w="31750" cap="rnd">
              <a:solidFill>
                <a:schemeClr val="accent3"/>
              </a:solidFill>
              <a:round/>
            </a:ln>
            <a:effectLst/>
          </c:spPr>
          <c:marker>
            <c:symbol val="circle"/>
            <c:size val="17"/>
            <c:spPr>
              <a:solidFill>
                <a:schemeClr val="accent3"/>
              </a:solidFill>
              <a:ln>
                <a:noFill/>
              </a:ln>
              <a:effectLst/>
            </c:spPr>
          </c:marker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97" b="1" i="0" u="none" strike="noStrike" kern="1200" baseline="0">
                    <a:solidFill>
                      <a:schemeClr val="bg2">
                        <a:lumMod val="10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ru-RU"/>
              </a:p>
            </c:txPr>
            <c:dLblPos val="ctr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>
                      <a:solidFill>
                        <a:schemeClr val="dk1">
                          <a:lumMod val="50000"/>
                          <a:lumOff val="50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strRef>
              <c:f>Лист1!$A$2:$A$4</c:f>
              <c:strCache>
                <c:ptCount val="3"/>
                <c:pt idx="0">
                  <c:v>Упаковка</c:v>
                </c:pt>
                <c:pt idx="1">
                  <c:v>ГЛФ</c:v>
                </c:pt>
                <c:pt idx="2">
                  <c:v>Все стадии</c:v>
                </c:pt>
              </c:strCache>
            </c:strRef>
          </c:cat>
          <c:val>
            <c:numRef>
              <c:f>Лист1!$B$2:$B$4</c:f>
              <c:numCache>
                <c:formatCode>0%</c:formatCode>
                <c:ptCount val="3"/>
                <c:pt idx="0">
                  <c:v>0</c:v>
                </c:pt>
                <c:pt idx="1">
                  <c:v>0.25</c:v>
                </c:pt>
                <c:pt idx="2">
                  <c:v>0.5</c:v>
                </c:pt>
              </c:numCache>
            </c:numRef>
          </c:val>
          <c:smooth val="0"/>
        </c:ser>
        <c:dLbls>
          <c:dLblPos val="ctr"/>
          <c:showLegendKey val="0"/>
          <c:showVal val="1"/>
          <c:showCatName val="0"/>
          <c:showSerName val="0"/>
          <c:showPercent val="0"/>
          <c:showBubbleSize val="0"/>
        </c:dLbls>
        <c:marker val="1"/>
        <c:smooth val="0"/>
        <c:axId val="42147200"/>
        <c:axId val="42175104"/>
      </c:lineChart>
      <c:catAx>
        <c:axId val="42147200"/>
        <c:scaling>
          <c:orientation val="minMax"/>
        </c:scaling>
        <c:delete val="0"/>
        <c:axPos val="b"/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2000" b="1" i="0" u="none" strike="noStrike" kern="1200" baseline="0">
                    <a:solidFill>
                      <a:schemeClr val="bg2">
                        <a:lumMod val="10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ru-RU" sz="2000">
                    <a:solidFill>
                      <a:schemeClr val="bg2">
                        <a:lumMod val="10000"/>
                      </a:schemeClr>
                    </a:solidFill>
                  </a:rPr>
                  <a:t>Стадии локализации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</c:title>
        <c:numFmt formatCode="General" sourceLinked="1"/>
        <c:majorTickMark val="none"/>
        <c:minorTickMark val="none"/>
        <c:tickLblPos val="nextTo"/>
        <c:spPr>
          <a:noFill/>
          <a:ln w="19050" cap="flat" cmpd="sng" algn="ctr">
            <a:solidFill>
              <a:schemeClr val="dk1">
                <a:lumMod val="75000"/>
                <a:lumOff val="2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cap="all" baseline="0">
                <a:solidFill>
                  <a:srgbClr val="FF0000"/>
                </a:solidFill>
                <a:latin typeface="Arial" panose="020B0604020202020204" pitchFamily="34" charset="0"/>
                <a:ea typeface="+mn-ea"/>
                <a:cs typeface="+mn-cs"/>
              </a:defRPr>
            </a:pPr>
            <a:endParaRPr lang="ru-RU"/>
          </a:p>
        </c:txPr>
        <c:crossAx val="42175104"/>
        <c:crosses val="autoZero"/>
        <c:auto val="1"/>
        <c:lblAlgn val="ctr"/>
        <c:lblOffset val="100"/>
        <c:noMultiLvlLbl val="0"/>
      </c:catAx>
      <c:valAx>
        <c:axId val="42175104"/>
        <c:scaling>
          <c:orientation val="minMax"/>
        </c:scaling>
        <c:delete val="1"/>
        <c:axPos val="l"/>
        <c:majorGridlines>
          <c:spPr>
            <a:ln w="9525" cap="flat" cmpd="sng" algn="ctr">
              <a:gradFill>
                <a:gsLst>
                  <a:gs pos="100000">
                    <a:schemeClr val="dk1">
                      <a:lumMod val="95000"/>
                      <a:lumOff val="5000"/>
                      <a:alpha val="42000"/>
                    </a:schemeClr>
                  </a:gs>
                  <a:gs pos="0">
                    <a:schemeClr val="lt1">
                      <a:lumMod val="75000"/>
                      <a:alpha val="36000"/>
                    </a:schemeClr>
                  </a:gs>
                </a:gsLst>
                <a:lin ang="5400000" scaled="0"/>
              </a:gra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2000" b="1" i="0" u="none" strike="noStrike" kern="1200" baseline="0">
                    <a:solidFill>
                      <a:schemeClr val="bg2">
                        <a:lumMod val="10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ru-RU" sz="2000">
                    <a:solidFill>
                      <a:schemeClr val="bg2">
                        <a:lumMod val="10000"/>
                      </a:schemeClr>
                    </a:solidFill>
                  </a:rPr>
                  <a:t>Размер преимущества</a:t>
                </a:r>
              </a:p>
            </c:rich>
          </c:tx>
          <c:layout/>
          <c:overlay val="0"/>
          <c:spPr>
            <a:noFill/>
            <a:ln>
              <a:noFill/>
            </a:ln>
            <a:effectLst/>
          </c:spPr>
        </c:title>
        <c:numFmt formatCode="0%" sourceLinked="1"/>
        <c:majorTickMark val="none"/>
        <c:minorTickMark val="none"/>
        <c:tickLblPos val="nextTo"/>
        <c:crossAx val="42147200"/>
        <c:crosses val="autoZero"/>
        <c:crossBetween val="between"/>
      </c:valAx>
      <c:spPr>
        <a:solidFill>
          <a:schemeClr val="accent1">
            <a:lumMod val="60000"/>
            <a:lumOff val="40000"/>
          </a:schemeClr>
        </a:solidFill>
        <a:ln>
          <a:noFill/>
        </a:ln>
        <a:effectLst/>
      </c:spPr>
    </c:plotArea>
    <c:legend>
      <c:legendPos val="b"/>
      <c:layout/>
      <c:overlay val="0"/>
      <c:spPr>
        <a:solidFill>
          <a:schemeClr val="lt1">
            <a:lumMod val="95000"/>
            <a:alpha val="39000"/>
          </a:schemeClr>
        </a:solidFill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baseline="0">
              <a:solidFill>
                <a:schemeClr val="bg2">
                  <a:lumMod val="10000"/>
                </a:schemeClr>
              </a:solidFill>
              <a:latin typeface="+mn-lt"/>
              <a:ea typeface="+mn-ea"/>
              <a:cs typeface="+mn-cs"/>
            </a:defRPr>
          </a:pPr>
          <a:endParaRPr lang="ru-RU"/>
        </a:p>
      </c:txPr>
    </c:legend>
    <c:plotVisOnly val="1"/>
    <c:dispBlanksAs val="zero"/>
    <c:showDLblsOverMax val="0"/>
  </c:chart>
  <c:spPr>
    <a:gradFill flip="none" rotWithShape="1">
      <a:gsLst>
        <a:gs pos="0">
          <a:schemeClr val="lt1"/>
        </a:gs>
        <a:gs pos="39000">
          <a:schemeClr val="lt1"/>
        </a:gs>
        <a:gs pos="100000">
          <a:schemeClr val="lt1">
            <a:lumMod val="75000"/>
          </a:schemeClr>
        </a:gs>
      </a:gsLst>
      <a:path path="circle">
        <a:fillToRect l="50000" t="-80000" r="50000" b="180000"/>
      </a:path>
      <a:tileRect/>
    </a:gradFill>
    <a:ln w="9525" cap="flat" cmpd="sng" algn="ctr">
      <a:solidFill>
        <a:schemeClr val="dk1">
          <a:lumMod val="25000"/>
          <a:lumOff val="75000"/>
        </a:schemeClr>
      </a:solidFill>
      <a:round/>
    </a:ln>
    <a:effectLst/>
  </c:spPr>
  <c:txPr>
    <a:bodyPr/>
    <a:lstStyle/>
    <a:p>
      <a:pPr>
        <a:defRPr/>
      </a:pPr>
      <a:endParaRPr lang="ru-RU"/>
    </a:p>
  </c:txPr>
  <c:externalData r:id="rId1">
    <c:autoUpdate val="0"/>
  </c:externalData>
</c:chartSpac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082FACA-9F67-4AA9-8534-9C9C3FF4D4CD}" type="doc">
      <dgm:prSet loTypeId="urn:microsoft.com/office/officeart/2005/8/layout/hList1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41F9F17F-40E1-48E8-922B-4CB1ABF3D386}">
      <dgm:prSet phldrT="[Текст]"/>
      <dgm:spPr/>
      <dgm:t>
        <a:bodyPr/>
        <a:lstStyle/>
        <a:p>
          <a:r>
            <a:rPr lang="ru-RU" dirty="0" smtClean="0"/>
            <a:t>Национальный режим (статья 14)</a:t>
          </a:r>
          <a:endParaRPr lang="ru-RU" dirty="0"/>
        </a:p>
      </dgm:t>
    </dgm:pt>
    <dgm:pt modelId="{1FCC315C-7924-4F48-9CC2-C5A5A51FAEEC}" type="parTrans" cxnId="{F553E15C-7F78-4BE6-908D-B145B1C43513}">
      <dgm:prSet/>
      <dgm:spPr/>
      <dgm:t>
        <a:bodyPr/>
        <a:lstStyle/>
        <a:p>
          <a:endParaRPr lang="ru-RU"/>
        </a:p>
      </dgm:t>
    </dgm:pt>
    <dgm:pt modelId="{F2105478-A649-4E08-87DC-F6E71BD45CD0}" type="sibTrans" cxnId="{F553E15C-7F78-4BE6-908D-B145B1C43513}">
      <dgm:prSet/>
      <dgm:spPr/>
      <dgm:t>
        <a:bodyPr/>
        <a:lstStyle/>
        <a:p>
          <a:endParaRPr lang="ru-RU"/>
        </a:p>
      </dgm:t>
    </dgm:pt>
    <dgm:pt modelId="{C40972BE-58D5-45A4-9F39-1EC22A8A473A}">
      <dgm:prSet phldrT="[Текст]"/>
      <dgm:spPr/>
      <dgm:t>
        <a:bodyPr/>
        <a:lstStyle/>
        <a:p>
          <a:r>
            <a:rPr lang="ru-RU" dirty="0" smtClean="0"/>
            <a:t>Определяет допуск/запрет допуска/условия допуска</a:t>
          </a:r>
          <a:endParaRPr lang="ru-RU" dirty="0"/>
        </a:p>
      </dgm:t>
    </dgm:pt>
    <dgm:pt modelId="{BE3DB326-2D2B-49D7-86B2-589CA292D657}" type="parTrans" cxnId="{122D48C8-8AC4-4029-ABDC-9FF4DAF4BBA1}">
      <dgm:prSet/>
      <dgm:spPr/>
      <dgm:t>
        <a:bodyPr/>
        <a:lstStyle/>
        <a:p>
          <a:endParaRPr lang="ru-RU"/>
        </a:p>
      </dgm:t>
    </dgm:pt>
    <dgm:pt modelId="{0A91CB65-AC07-4F8D-B8AD-768C3F5FF78E}" type="sibTrans" cxnId="{122D48C8-8AC4-4029-ABDC-9FF4DAF4BBA1}">
      <dgm:prSet/>
      <dgm:spPr/>
      <dgm:t>
        <a:bodyPr/>
        <a:lstStyle/>
        <a:p>
          <a:endParaRPr lang="ru-RU"/>
        </a:p>
      </dgm:t>
    </dgm:pt>
    <dgm:pt modelId="{02006D85-4B80-430A-BD70-0E002EFEB08C}">
      <dgm:prSet phldrT="[Текст]"/>
      <dgm:spPr/>
      <dgm:t>
        <a:bodyPr/>
        <a:lstStyle/>
        <a:p>
          <a:r>
            <a:rPr lang="ru-RU" dirty="0" smtClean="0"/>
            <a:t>Товар иностранного происхождения</a:t>
          </a:r>
          <a:endParaRPr lang="ru-RU" dirty="0"/>
        </a:p>
      </dgm:t>
    </dgm:pt>
    <dgm:pt modelId="{AF8AB3D3-9980-44A3-8428-6573AA3B8C75}" type="parTrans" cxnId="{E90E5C91-1BF7-410B-B9D3-D73B543ACC55}">
      <dgm:prSet/>
      <dgm:spPr/>
      <dgm:t>
        <a:bodyPr/>
        <a:lstStyle/>
        <a:p>
          <a:endParaRPr lang="ru-RU"/>
        </a:p>
      </dgm:t>
    </dgm:pt>
    <dgm:pt modelId="{A448A825-8817-487A-8EF2-14D41F059305}" type="sibTrans" cxnId="{E90E5C91-1BF7-410B-B9D3-D73B543ACC55}">
      <dgm:prSet/>
      <dgm:spPr/>
      <dgm:t>
        <a:bodyPr/>
        <a:lstStyle/>
        <a:p>
          <a:endParaRPr lang="ru-RU"/>
        </a:p>
      </dgm:t>
    </dgm:pt>
    <dgm:pt modelId="{AADE48A5-388C-417E-AADA-89B9F26E8658}">
      <dgm:prSet phldrT="[Текст]"/>
      <dgm:spPr/>
      <dgm:t>
        <a:bodyPr/>
        <a:lstStyle/>
        <a:p>
          <a:r>
            <a:rPr lang="ru-RU" dirty="0" smtClean="0"/>
            <a:t>Дополнительные требования к участникам закупки (часть 2 статьи 31 )</a:t>
          </a:r>
          <a:endParaRPr lang="ru-RU" dirty="0"/>
        </a:p>
      </dgm:t>
    </dgm:pt>
    <dgm:pt modelId="{43170B92-57F4-4FAB-89C9-CA79FB516105}" type="parTrans" cxnId="{BAB20195-802C-43A1-A63E-451369DE6015}">
      <dgm:prSet/>
      <dgm:spPr/>
      <dgm:t>
        <a:bodyPr/>
        <a:lstStyle/>
        <a:p>
          <a:endParaRPr lang="ru-RU"/>
        </a:p>
      </dgm:t>
    </dgm:pt>
    <dgm:pt modelId="{CEFEAC9B-A681-4EE4-A461-142368615710}" type="sibTrans" cxnId="{BAB20195-802C-43A1-A63E-451369DE6015}">
      <dgm:prSet/>
      <dgm:spPr/>
      <dgm:t>
        <a:bodyPr/>
        <a:lstStyle/>
        <a:p>
          <a:endParaRPr lang="ru-RU"/>
        </a:p>
      </dgm:t>
    </dgm:pt>
    <dgm:pt modelId="{4D686FB7-1A21-4CD2-BE2E-DB1211F2F82C}">
      <dgm:prSet phldrT="[Текст]"/>
      <dgm:spPr/>
      <dgm:t>
        <a:bodyPr/>
        <a:lstStyle/>
        <a:p>
          <a:r>
            <a:rPr lang="ru-RU" dirty="0" smtClean="0"/>
            <a:t>Определяет требования к участникам закупки</a:t>
          </a:r>
          <a:endParaRPr lang="ru-RU" dirty="0"/>
        </a:p>
      </dgm:t>
    </dgm:pt>
    <dgm:pt modelId="{5888011D-7909-4A4A-B24E-6E568094A510}" type="parTrans" cxnId="{D16B5627-EAFC-4ADE-B257-BCF5AFBC9033}">
      <dgm:prSet/>
      <dgm:spPr/>
      <dgm:t>
        <a:bodyPr/>
        <a:lstStyle/>
        <a:p>
          <a:endParaRPr lang="ru-RU"/>
        </a:p>
      </dgm:t>
    </dgm:pt>
    <dgm:pt modelId="{DB9BABFB-6D2C-4A39-9810-54114B9BBC5F}" type="sibTrans" cxnId="{D16B5627-EAFC-4ADE-B257-BCF5AFBC9033}">
      <dgm:prSet/>
      <dgm:spPr/>
      <dgm:t>
        <a:bodyPr/>
        <a:lstStyle/>
        <a:p>
          <a:endParaRPr lang="ru-RU"/>
        </a:p>
      </dgm:t>
    </dgm:pt>
    <dgm:pt modelId="{C1235AD6-1772-4302-88FD-A1A6AE473C0C}">
      <dgm:prSet phldrT="[Текст]"/>
      <dgm:spPr/>
      <dgm:t>
        <a:bodyPr/>
        <a:lstStyle/>
        <a:p>
          <a:r>
            <a:rPr lang="ru-RU" dirty="0" smtClean="0"/>
            <a:t>Распространяется на любые закупки</a:t>
          </a:r>
          <a:endParaRPr lang="ru-RU" dirty="0"/>
        </a:p>
      </dgm:t>
    </dgm:pt>
    <dgm:pt modelId="{64782410-6DE4-4EA5-92BB-C3D873B2C6F0}" type="parTrans" cxnId="{63BAE78A-0139-4D0F-B42A-88D4034D526F}">
      <dgm:prSet/>
      <dgm:spPr/>
      <dgm:t>
        <a:bodyPr/>
        <a:lstStyle/>
        <a:p>
          <a:endParaRPr lang="ru-RU"/>
        </a:p>
      </dgm:t>
    </dgm:pt>
    <dgm:pt modelId="{3FD1FEA6-A668-4C08-8028-C7FC030FBBC5}" type="sibTrans" cxnId="{63BAE78A-0139-4D0F-B42A-88D4034D526F}">
      <dgm:prSet/>
      <dgm:spPr/>
      <dgm:t>
        <a:bodyPr/>
        <a:lstStyle/>
        <a:p>
          <a:endParaRPr lang="ru-RU"/>
        </a:p>
      </dgm:t>
    </dgm:pt>
    <dgm:pt modelId="{5B143DAF-C18C-41EB-92F6-FCAA374DFE2B}">
      <dgm:prSet phldrT="[Текст]"/>
      <dgm:spPr/>
      <dgm:t>
        <a:bodyPr/>
        <a:lstStyle/>
        <a:p>
          <a:r>
            <a:rPr lang="ru-RU" dirty="0" smtClean="0"/>
            <a:t>Дифференцированные </a:t>
          </a:r>
          <a:r>
            <a:rPr lang="ru-RU" smtClean="0"/>
            <a:t>преимущества по степени </a:t>
          </a:r>
          <a:r>
            <a:rPr lang="ru-RU" dirty="0" smtClean="0"/>
            <a:t>локализации </a:t>
          </a:r>
          <a:endParaRPr lang="ru-RU" dirty="0"/>
        </a:p>
      </dgm:t>
    </dgm:pt>
    <dgm:pt modelId="{98D4EAD0-3AB0-48C5-B482-EBA2917E019B}" type="parTrans" cxnId="{C4939F37-869B-43BF-8C7C-D7D4B455F2AD}">
      <dgm:prSet/>
      <dgm:spPr/>
      <dgm:t>
        <a:bodyPr/>
        <a:lstStyle/>
        <a:p>
          <a:endParaRPr lang="ru-RU"/>
        </a:p>
      </dgm:t>
    </dgm:pt>
    <dgm:pt modelId="{A82E8692-4ECD-4A45-B22B-E7AC89A09673}" type="sibTrans" cxnId="{C4939F37-869B-43BF-8C7C-D7D4B455F2AD}">
      <dgm:prSet/>
      <dgm:spPr/>
      <dgm:t>
        <a:bodyPr/>
        <a:lstStyle/>
        <a:p>
          <a:endParaRPr lang="ru-RU"/>
        </a:p>
      </dgm:t>
    </dgm:pt>
    <dgm:pt modelId="{868875B8-7C1A-4AB8-B451-889FACC79778}">
      <dgm:prSet phldrT="[Текст]"/>
      <dgm:spPr/>
      <dgm:t>
        <a:bodyPr/>
        <a:lstStyle/>
        <a:p>
          <a:r>
            <a:rPr lang="ru-RU" dirty="0" smtClean="0"/>
            <a:t>Преимущества участнику производящему ЛС достаточной степени локализации</a:t>
          </a:r>
          <a:endParaRPr lang="ru-RU" dirty="0"/>
        </a:p>
      </dgm:t>
    </dgm:pt>
    <dgm:pt modelId="{6F3CCE63-124F-4CF9-A807-2B0656B2520F}" type="parTrans" cxnId="{A2D2DFA1-4638-4A5A-8795-BB86541095A6}">
      <dgm:prSet/>
      <dgm:spPr/>
      <dgm:t>
        <a:bodyPr/>
        <a:lstStyle/>
        <a:p>
          <a:endParaRPr lang="ru-RU"/>
        </a:p>
      </dgm:t>
    </dgm:pt>
    <dgm:pt modelId="{EA75AA6B-DBEB-42B5-A560-4A6D1D76E854}" type="sibTrans" cxnId="{A2D2DFA1-4638-4A5A-8795-BB86541095A6}">
      <dgm:prSet/>
      <dgm:spPr/>
      <dgm:t>
        <a:bodyPr/>
        <a:lstStyle/>
        <a:p>
          <a:endParaRPr lang="ru-RU"/>
        </a:p>
      </dgm:t>
    </dgm:pt>
    <dgm:pt modelId="{3A0BF110-66DC-46DC-89D9-325C73C5CBAD}">
      <dgm:prSet phldrT="[Текст]"/>
      <dgm:spPr/>
      <dgm:t>
        <a:bodyPr/>
        <a:lstStyle/>
        <a:p>
          <a:r>
            <a:rPr lang="ru-RU" dirty="0" smtClean="0"/>
            <a:t>Требует изменений в ФЗ №44</a:t>
          </a:r>
          <a:endParaRPr lang="ru-RU" dirty="0"/>
        </a:p>
      </dgm:t>
    </dgm:pt>
    <dgm:pt modelId="{7C347EC7-F44E-4314-A330-D95A7C2E9881}" type="parTrans" cxnId="{A169646D-81CA-4DEB-A501-9213177DE2BF}">
      <dgm:prSet/>
      <dgm:spPr/>
      <dgm:t>
        <a:bodyPr/>
        <a:lstStyle/>
        <a:p>
          <a:endParaRPr lang="ru-RU"/>
        </a:p>
      </dgm:t>
    </dgm:pt>
    <dgm:pt modelId="{35BA9188-94CC-43FE-AE48-ED63C0B6D034}" type="sibTrans" cxnId="{A169646D-81CA-4DEB-A501-9213177DE2BF}">
      <dgm:prSet/>
      <dgm:spPr/>
      <dgm:t>
        <a:bodyPr/>
        <a:lstStyle/>
        <a:p>
          <a:endParaRPr lang="ru-RU"/>
        </a:p>
      </dgm:t>
    </dgm:pt>
    <dgm:pt modelId="{B88A3FB1-AD93-43B2-8CB6-5DA7D74EB5A3}">
      <dgm:prSet phldrT="[Текст]"/>
      <dgm:spPr/>
      <dgm:t>
        <a:bodyPr/>
        <a:lstStyle/>
        <a:p>
          <a:r>
            <a:rPr lang="ru-RU" dirty="0" smtClean="0"/>
            <a:t>Устанавливается Правительством РФ</a:t>
          </a:r>
          <a:endParaRPr lang="ru-RU" dirty="0"/>
        </a:p>
      </dgm:t>
    </dgm:pt>
    <dgm:pt modelId="{467A6226-C6F7-47F4-9699-939D7A081F95}" type="parTrans" cxnId="{0C5ADF1A-2DA5-404D-880D-35AE39006EE8}">
      <dgm:prSet/>
      <dgm:spPr/>
      <dgm:t>
        <a:bodyPr/>
        <a:lstStyle/>
        <a:p>
          <a:endParaRPr lang="ru-RU"/>
        </a:p>
      </dgm:t>
    </dgm:pt>
    <dgm:pt modelId="{E96BFBE9-3267-4D39-A2D7-6834F8B0CDD7}" type="sibTrans" cxnId="{0C5ADF1A-2DA5-404D-880D-35AE39006EE8}">
      <dgm:prSet/>
      <dgm:spPr/>
      <dgm:t>
        <a:bodyPr/>
        <a:lstStyle/>
        <a:p>
          <a:endParaRPr lang="ru-RU"/>
        </a:p>
      </dgm:t>
    </dgm:pt>
    <dgm:pt modelId="{FDE356CF-2925-4A31-836D-BF801FF6FFC4}">
      <dgm:prSet phldrT="[Текст]"/>
      <dgm:spPr/>
      <dgm:t>
        <a:bodyPr/>
        <a:lstStyle/>
        <a:p>
          <a:r>
            <a:rPr lang="ru-RU" dirty="0" smtClean="0"/>
            <a:t>Устанавливается Правительством РФ</a:t>
          </a:r>
          <a:endParaRPr lang="ru-RU" dirty="0"/>
        </a:p>
      </dgm:t>
    </dgm:pt>
    <dgm:pt modelId="{B224D26D-4E5E-49D8-B26E-BDEF5B6E39B0}" type="parTrans" cxnId="{28BA19CF-7458-4A07-8717-BE64BA4E3D9B}">
      <dgm:prSet/>
      <dgm:spPr/>
      <dgm:t>
        <a:bodyPr/>
        <a:lstStyle/>
        <a:p>
          <a:endParaRPr lang="ru-RU"/>
        </a:p>
      </dgm:t>
    </dgm:pt>
    <dgm:pt modelId="{32CE0118-5B64-4171-9427-A19C55F4594F}" type="sibTrans" cxnId="{28BA19CF-7458-4A07-8717-BE64BA4E3D9B}">
      <dgm:prSet/>
      <dgm:spPr/>
      <dgm:t>
        <a:bodyPr/>
        <a:lstStyle/>
        <a:p>
          <a:endParaRPr lang="ru-RU"/>
        </a:p>
      </dgm:t>
    </dgm:pt>
    <dgm:pt modelId="{7EEF2D68-8C42-4586-A5E7-7F7DADB653E9}" type="pres">
      <dgm:prSet presAssocID="{B082FACA-9F67-4AA9-8534-9C9C3FF4D4CD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C56899C4-F45E-4315-A8EE-4F52E0666A29}" type="pres">
      <dgm:prSet presAssocID="{41F9F17F-40E1-48E8-922B-4CB1ABF3D386}" presName="composite" presStyleCnt="0"/>
      <dgm:spPr/>
    </dgm:pt>
    <dgm:pt modelId="{BB1CF04E-1C2A-4AAA-9159-35C885C27F7E}" type="pres">
      <dgm:prSet presAssocID="{41F9F17F-40E1-48E8-922B-4CB1ABF3D386}" presName="parTx" presStyleLbl="alignNode1" presStyleIdx="0" presStyleCnt="3" custLinFactNeighborX="-102" custLinFactNeighborY="8584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82829087-EBC2-428A-BCD0-474F6EBF7AAF}" type="pres">
      <dgm:prSet presAssocID="{41F9F17F-40E1-48E8-922B-4CB1ABF3D386}" presName="desTx" presStyleLbl="alignAccFollowNode1" presStyleIdx="0" presStyleCnt="3" custLinFactNeighborX="-102" custLinFactNeighborY="3592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545500F9-B4AF-4D6A-A032-1F038639E72F}" type="pres">
      <dgm:prSet presAssocID="{F2105478-A649-4E08-87DC-F6E71BD45CD0}" presName="space" presStyleCnt="0"/>
      <dgm:spPr/>
    </dgm:pt>
    <dgm:pt modelId="{0C633C2F-291B-407A-AAED-0244F11F0E02}" type="pres">
      <dgm:prSet presAssocID="{AADE48A5-388C-417E-AADA-89B9F26E8658}" presName="composite" presStyleCnt="0"/>
      <dgm:spPr/>
    </dgm:pt>
    <dgm:pt modelId="{71E97B4A-05D3-44E7-A1C6-7AD2302CC6D4}" type="pres">
      <dgm:prSet presAssocID="{AADE48A5-388C-417E-AADA-89B9F26E8658}" presName="parTx" presStyleLbl="alignNode1" presStyleIdx="1" presStyleCnt="3" custLinFactNeighborX="-1118" custLinFactNeighborY="8584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5F7C3B86-3368-4D11-9131-F4241AFD3760}" type="pres">
      <dgm:prSet presAssocID="{AADE48A5-388C-417E-AADA-89B9F26E8658}" presName="desTx" presStyleLbl="alignAccFollowNode1" presStyleIdx="1" presStyleCnt="3" custLinFactNeighborX="-1216" custLinFactNeighborY="3592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A5AFFF4A-91E4-4F68-9701-78D8E814F005}" type="pres">
      <dgm:prSet presAssocID="{CEFEAC9B-A681-4EE4-A461-142368615710}" presName="space" presStyleCnt="0"/>
      <dgm:spPr/>
    </dgm:pt>
    <dgm:pt modelId="{E344167C-C833-4A20-80D4-0BA6EE25C060}" type="pres">
      <dgm:prSet presAssocID="{5B143DAF-C18C-41EB-92F6-FCAA374DFE2B}" presName="composite" presStyleCnt="0"/>
      <dgm:spPr/>
    </dgm:pt>
    <dgm:pt modelId="{1ABE5EB1-2B34-493B-BBEF-5D882A230570}" type="pres">
      <dgm:prSet presAssocID="{5B143DAF-C18C-41EB-92F6-FCAA374DFE2B}" presName="parTx" presStyleLbl="alignNode1" presStyleIdx="2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3563179E-DECE-472D-B8BC-36F2D57F58E0}" type="pres">
      <dgm:prSet presAssocID="{5B143DAF-C18C-41EB-92F6-FCAA374DFE2B}" presName="desTx" presStyleLbl="alignAccFollowNode1" presStyleIdx="2" presStyleCnt="3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87D96E2E-5377-475E-BA6B-9EEED40E8AC0}" type="presOf" srcId="{FDE356CF-2925-4A31-836D-BF801FF6FFC4}" destId="{82829087-EBC2-428A-BCD0-474F6EBF7AAF}" srcOrd="0" destOrd="2" presId="urn:microsoft.com/office/officeart/2005/8/layout/hList1"/>
    <dgm:cxn modelId="{E90E5C91-1BF7-410B-B9D3-D73B543ACC55}" srcId="{41F9F17F-40E1-48E8-922B-4CB1ABF3D386}" destId="{02006D85-4B80-430A-BD70-0E002EFEB08C}" srcOrd="1" destOrd="0" parTransId="{AF8AB3D3-9980-44A3-8428-6573AA3B8C75}" sibTransId="{A448A825-8817-487A-8EF2-14D41F059305}"/>
    <dgm:cxn modelId="{C4939F37-869B-43BF-8C7C-D7D4B455F2AD}" srcId="{B082FACA-9F67-4AA9-8534-9C9C3FF4D4CD}" destId="{5B143DAF-C18C-41EB-92F6-FCAA374DFE2B}" srcOrd="2" destOrd="0" parTransId="{98D4EAD0-3AB0-48C5-B482-EBA2917E019B}" sibTransId="{A82E8692-4ECD-4A45-B22B-E7AC89A09673}"/>
    <dgm:cxn modelId="{9B30E505-F7FD-47DB-9AAF-A6468054A411}" type="presOf" srcId="{B082FACA-9F67-4AA9-8534-9C9C3FF4D4CD}" destId="{7EEF2D68-8C42-4586-A5E7-7F7DADB653E9}" srcOrd="0" destOrd="0" presId="urn:microsoft.com/office/officeart/2005/8/layout/hList1"/>
    <dgm:cxn modelId="{122D48C8-8AC4-4029-ABDC-9FF4DAF4BBA1}" srcId="{41F9F17F-40E1-48E8-922B-4CB1ABF3D386}" destId="{C40972BE-58D5-45A4-9F39-1EC22A8A473A}" srcOrd="0" destOrd="0" parTransId="{BE3DB326-2D2B-49D7-86B2-589CA292D657}" sibTransId="{0A91CB65-AC07-4F8D-B8AD-768C3F5FF78E}"/>
    <dgm:cxn modelId="{6B84D6D1-D9ED-4253-B425-25E1DD535FEC}" type="presOf" srcId="{41F9F17F-40E1-48E8-922B-4CB1ABF3D386}" destId="{BB1CF04E-1C2A-4AAA-9159-35C885C27F7E}" srcOrd="0" destOrd="0" presId="urn:microsoft.com/office/officeart/2005/8/layout/hList1"/>
    <dgm:cxn modelId="{63BAE78A-0139-4D0F-B42A-88D4034D526F}" srcId="{AADE48A5-388C-417E-AADA-89B9F26E8658}" destId="{C1235AD6-1772-4302-88FD-A1A6AE473C0C}" srcOrd="1" destOrd="0" parTransId="{64782410-6DE4-4EA5-92BB-C3D873B2C6F0}" sibTransId="{3FD1FEA6-A668-4C08-8028-C7FC030FBBC5}"/>
    <dgm:cxn modelId="{0C5ADF1A-2DA5-404D-880D-35AE39006EE8}" srcId="{AADE48A5-388C-417E-AADA-89B9F26E8658}" destId="{B88A3FB1-AD93-43B2-8CB6-5DA7D74EB5A3}" srcOrd="2" destOrd="0" parTransId="{467A6226-C6F7-47F4-9699-939D7A081F95}" sibTransId="{E96BFBE9-3267-4D39-A2D7-6834F8B0CDD7}"/>
    <dgm:cxn modelId="{BAB20195-802C-43A1-A63E-451369DE6015}" srcId="{B082FACA-9F67-4AA9-8534-9C9C3FF4D4CD}" destId="{AADE48A5-388C-417E-AADA-89B9F26E8658}" srcOrd="1" destOrd="0" parTransId="{43170B92-57F4-4FAB-89C9-CA79FB516105}" sibTransId="{CEFEAC9B-A681-4EE4-A461-142368615710}"/>
    <dgm:cxn modelId="{0138A2D4-33A3-4966-876B-855A03941663}" type="presOf" srcId="{B88A3FB1-AD93-43B2-8CB6-5DA7D74EB5A3}" destId="{5F7C3B86-3368-4D11-9131-F4241AFD3760}" srcOrd="0" destOrd="2" presId="urn:microsoft.com/office/officeart/2005/8/layout/hList1"/>
    <dgm:cxn modelId="{56B61596-2406-48A1-9D65-E5D946705175}" type="presOf" srcId="{C40972BE-58D5-45A4-9F39-1EC22A8A473A}" destId="{82829087-EBC2-428A-BCD0-474F6EBF7AAF}" srcOrd="0" destOrd="0" presId="urn:microsoft.com/office/officeart/2005/8/layout/hList1"/>
    <dgm:cxn modelId="{28BA19CF-7458-4A07-8717-BE64BA4E3D9B}" srcId="{41F9F17F-40E1-48E8-922B-4CB1ABF3D386}" destId="{FDE356CF-2925-4A31-836D-BF801FF6FFC4}" srcOrd="2" destOrd="0" parTransId="{B224D26D-4E5E-49D8-B26E-BDEF5B6E39B0}" sibTransId="{32CE0118-5B64-4171-9427-A19C55F4594F}"/>
    <dgm:cxn modelId="{70F2EC50-F238-45E7-9FC5-513814576DFD}" type="presOf" srcId="{5B143DAF-C18C-41EB-92F6-FCAA374DFE2B}" destId="{1ABE5EB1-2B34-493B-BBEF-5D882A230570}" srcOrd="0" destOrd="0" presId="urn:microsoft.com/office/officeart/2005/8/layout/hList1"/>
    <dgm:cxn modelId="{AD9E2A57-F851-43AD-8BDD-1889B3ADA7C6}" type="presOf" srcId="{868875B8-7C1A-4AB8-B451-889FACC79778}" destId="{3563179E-DECE-472D-B8BC-36F2D57F58E0}" srcOrd="0" destOrd="0" presId="urn:microsoft.com/office/officeart/2005/8/layout/hList1"/>
    <dgm:cxn modelId="{406A584C-042C-4CD2-8F3B-97C9D4E73797}" type="presOf" srcId="{3A0BF110-66DC-46DC-89D9-325C73C5CBAD}" destId="{3563179E-DECE-472D-B8BC-36F2D57F58E0}" srcOrd="0" destOrd="1" presId="urn:microsoft.com/office/officeart/2005/8/layout/hList1"/>
    <dgm:cxn modelId="{2CB9F557-9ED3-4394-BB8E-636CA576E0B9}" type="presOf" srcId="{C1235AD6-1772-4302-88FD-A1A6AE473C0C}" destId="{5F7C3B86-3368-4D11-9131-F4241AFD3760}" srcOrd="0" destOrd="1" presId="urn:microsoft.com/office/officeart/2005/8/layout/hList1"/>
    <dgm:cxn modelId="{A169646D-81CA-4DEB-A501-9213177DE2BF}" srcId="{5B143DAF-C18C-41EB-92F6-FCAA374DFE2B}" destId="{3A0BF110-66DC-46DC-89D9-325C73C5CBAD}" srcOrd="1" destOrd="0" parTransId="{7C347EC7-F44E-4314-A330-D95A7C2E9881}" sibTransId="{35BA9188-94CC-43FE-AE48-ED63C0B6D034}"/>
    <dgm:cxn modelId="{A2D2DFA1-4638-4A5A-8795-BB86541095A6}" srcId="{5B143DAF-C18C-41EB-92F6-FCAA374DFE2B}" destId="{868875B8-7C1A-4AB8-B451-889FACC79778}" srcOrd="0" destOrd="0" parTransId="{6F3CCE63-124F-4CF9-A807-2B0656B2520F}" sibTransId="{EA75AA6B-DBEB-42B5-A560-4A6D1D76E854}"/>
    <dgm:cxn modelId="{F553E15C-7F78-4BE6-908D-B145B1C43513}" srcId="{B082FACA-9F67-4AA9-8534-9C9C3FF4D4CD}" destId="{41F9F17F-40E1-48E8-922B-4CB1ABF3D386}" srcOrd="0" destOrd="0" parTransId="{1FCC315C-7924-4F48-9CC2-C5A5A51FAEEC}" sibTransId="{F2105478-A649-4E08-87DC-F6E71BD45CD0}"/>
    <dgm:cxn modelId="{B8E82F72-119F-4D83-84CC-4A7AD4BFD261}" type="presOf" srcId="{AADE48A5-388C-417E-AADA-89B9F26E8658}" destId="{71E97B4A-05D3-44E7-A1C6-7AD2302CC6D4}" srcOrd="0" destOrd="0" presId="urn:microsoft.com/office/officeart/2005/8/layout/hList1"/>
    <dgm:cxn modelId="{10BAF075-9ED7-4724-BC6B-F29B6690DC72}" type="presOf" srcId="{4D686FB7-1A21-4CD2-BE2E-DB1211F2F82C}" destId="{5F7C3B86-3368-4D11-9131-F4241AFD3760}" srcOrd="0" destOrd="0" presId="urn:microsoft.com/office/officeart/2005/8/layout/hList1"/>
    <dgm:cxn modelId="{D16B5627-EAFC-4ADE-B257-BCF5AFBC9033}" srcId="{AADE48A5-388C-417E-AADA-89B9F26E8658}" destId="{4D686FB7-1A21-4CD2-BE2E-DB1211F2F82C}" srcOrd="0" destOrd="0" parTransId="{5888011D-7909-4A4A-B24E-6E568094A510}" sibTransId="{DB9BABFB-6D2C-4A39-9810-54114B9BBC5F}"/>
    <dgm:cxn modelId="{D21DACE6-7E90-4CD3-AFAD-67315845F0FA}" type="presOf" srcId="{02006D85-4B80-430A-BD70-0E002EFEB08C}" destId="{82829087-EBC2-428A-BCD0-474F6EBF7AAF}" srcOrd="0" destOrd="1" presId="urn:microsoft.com/office/officeart/2005/8/layout/hList1"/>
    <dgm:cxn modelId="{23927087-4FFF-46BF-AE60-F9970CBEE0AA}" type="presParOf" srcId="{7EEF2D68-8C42-4586-A5E7-7F7DADB653E9}" destId="{C56899C4-F45E-4315-A8EE-4F52E0666A29}" srcOrd="0" destOrd="0" presId="urn:microsoft.com/office/officeart/2005/8/layout/hList1"/>
    <dgm:cxn modelId="{6AE6036C-ACF2-4699-A55B-3EC85A162179}" type="presParOf" srcId="{C56899C4-F45E-4315-A8EE-4F52E0666A29}" destId="{BB1CF04E-1C2A-4AAA-9159-35C885C27F7E}" srcOrd="0" destOrd="0" presId="urn:microsoft.com/office/officeart/2005/8/layout/hList1"/>
    <dgm:cxn modelId="{55B6F49D-FF74-4373-966D-6F46EBEA0869}" type="presParOf" srcId="{C56899C4-F45E-4315-A8EE-4F52E0666A29}" destId="{82829087-EBC2-428A-BCD0-474F6EBF7AAF}" srcOrd="1" destOrd="0" presId="urn:microsoft.com/office/officeart/2005/8/layout/hList1"/>
    <dgm:cxn modelId="{311B9175-CBE1-4EB0-A8C7-809F1F86F79E}" type="presParOf" srcId="{7EEF2D68-8C42-4586-A5E7-7F7DADB653E9}" destId="{545500F9-B4AF-4D6A-A032-1F038639E72F}" srcOrd="1" destOrd="0" presId="urn:microsoft.com/office/officeart/2005/8/layout/hList1"/>
    <dgm:cxn modelId="{78942DFB-14EC-45D6-80A0-1CF27AD6ACFA}" type="presParOf" srcId="{7EEF2D68-8C42-4586-A5E7-7F7DADB653E9}" destId="{0C633C2F-291B-407A-AAED-0244F11F0E02}" srcOrd="2" destOrd="0" presId="urn:microsoft.com/office/officeart/2005/8/layout/hList1"/>
    <dgm:cxn modelId="{044E3585-5083-4901-B266-B6FE9256B2A3}" type="presParOf" srcId="{0C633C2F-291B-407A-AAED-0244F11F0E02}" destId="{71E97B4A-05D3-44E7-A1C6-7AD2302CC6D4}" srcOrd="0" destOrd="0" presId="urn:microsoft.com/office/officeart/2005/8/layout/hList1"/>
    <dgm:cxn modelId="{2FD1F93A-0EE8-4EA4-9026-8C42BC057BBA}" type="presParOf" srcId="{0C633C2F-291B-407A-AAED-0244F11F0E02}" destId="{5F7C3B86-3368-4D11-9131-F4241AFD3760}" srcOrd="1" destOrd="0" presId="urn:microsoft.com/office/officeart/2005/8/layout/hList1"/>
    <dgm:cxn modelId="{74C32C3D-65E6-4CAF-9025-68411C2E5D6A}" type="presParOf" srcId="{7EEF2D68-8C42-4586-A5E7-7F7DADB653E9}" destId="{A5AFFF4A-91E4-4F68-9701-78D8E814F005}" srcOrd="3" destOrd="0" presId="urn:microsoft.com/office/officeart/2005/8/layout/hList1"/>
    <dgm:cxn modelId="{047D182F-5024-4BB9-B6D4-D1E4D45D0B56}" type="presParOf" srcId="{7EEF2D68-8C42-4586-A5E7-7F7DADB653E9}" destId="{E344167C-C833-4A20-80D4-0BA6EE25C060}" srcOrd="4" destOrd="0" presId="urn:microsoft.com/office/officeart/2005/8/layout/hList1"/>
    <dgm:cxn modelId="{AABD94E7-E9B9-4773-8ACC-44F6489F9864}" type="presParOf" srcId="{E344167C-C833-4A20-80D4-0BA6EE25C060}" destId="{1ABE5EB1-2B34-493B-BBEF-5D882A230570}" srcOrd="0" destOrd="0" presId="urn:microsoft.com/office/officeart/2005/8/layout/hList1"/>
    <dgm:cxn modelId="{EB1F6015-488B-489C-A501-F10569686561}" type="presParOf" srcId="{E344167C-C833-4A20-80D4-0BA6EE25C060}" destId="{3563179E-DECE-472D-B8BC-36F2D57F58E0}" srcOrd="1" destOrd="0" presId="urn:microsoft.com/office/officeart/2005/8/layout/hList1"/>
  </dgm:cxnLst>
  <dgm:bg>
    <a:solidFill>
      <a:schemeClr val="bg2">
        <a:lumMod val="75000"/>
      </a:schemeClr>
    </a:solidFill>
  </dgm:bg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B1CF04E-1C2A-4AAA-9159-35C885C27F7E}">
      <dsp:nvSpPr>
        <dsp:cNvPr id="0" name=""/>
        <dsp:cNvSpPr/>
      </dsp:nvSpPr>
      <dsp:spPr>
        <a:xfrm>
          <a:off x="15" y="2047170"/>
          <a:ext cx="2679166" cy="80321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kern="1200" dirty="0" smtClean="0"/>
            <a:t>Национальный режим (статья 14)</a:t>
          </a:r>
          <a:endParaRPr lang="ru-RU" sz="1600" kern="1200" dirty="0"/>
        </a:p>
      </dsp:txBody>
      <dsp:txXfrm>
        <a:off x="15" y="2047170"/>
        <a:ext cx="2679166" cy="803219"/>
      </dsp:txXfrm>
    </dsp:sp>
    <dsp:sp modelId="{82829087-EBC2-428A-BCD0-474F6EBF7AAF}">
      <dsp:nvSpPr>
        <dsp:cNvPr id="0" name=""/>
        <dsp:cNvSpPr/>
      </dsp:nvSpPr>
      <dsp:spPr>
        <a:xfrm>
          <a:off x="15" y="2839288"/>
          <a:ext cx="2679166" cy="1888560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Определяет допуск/запрет допуска/условия допуска</a:t>
          </a:r>
          <a:endParaRPr lang="ru-RU" sz="1600" kern="1200" dirty="0"/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Товар иностранного происхождения</a:t>
          </a:r>
          <a:endParaRPr lang="ru-RU" sz="1600" kern="1200" dirty="0"/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Устанавливается Правительством РФ</a:t>
          </a:r>
          <a:endParaRPr lang="ru-RU" sz="1600" kern="1200" dirty="0"/>
        </a:p>
      </dsp:txBody>
      <dsp:txXfrm>
        <a:off x="15" y="2839288"/>
        <a:ext cx="2679166" cy="1888560"/>
      </dsp:txXfrm>
    </dsp:sp>
    <dsp:sp modelId="{71E97B4A-05D3-44E7-A1C6-7AD2302CC6D4}">
      <dsp:nvSpPr>
        <dsp:cNvPr id="0" name=""/>
        <dsp:cNvSpPr/>
      </dsp:nvSpPr>
      <dsp:spPr>
        <a:xfrm>
          <a:off x="3027044" y="2047170"/>
          <a:ext cx="2679166" cy="80321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kern="1200" dirty="0" smtClean="0"/>
            <a:t>Дополнительные требования к участникам закупки (часть 2 статьи 31 )</a:t>
          </a:r>
          <a:endParaRPr lang="ru-RU" sz="1600" kern="1200" dirty="0"/>
        </a:p>
      </dsp:txBody>
      <dsp:txXfrm>
        <a:off x="3027044" y="2047170"/>
        <a:ext cx="2679166" cy="803219"/>
      </dsp:txXfrm>
    </dsp:sp>
    <dsp:sp modelId="{5F7C3B86-3368-4D11-9131-F4241AFD3760}">
      <dsp:nvSpPr>
        <dsp:cNvPr id="0" name=""/>
        <dsp:cNvSpPr/>
      </dsp:nvSpPr>
      <dsp:spPr>
        <a:xfrm>
          <a:off x="3024419" y="2839288"/>
          <a:ext cx="2679166" cy="1888560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Определяет требования к участникам закупки</a:t>
          </a:r>
          <a:endParaRPr lang="ru-RU" sz="1600" kern="1200" dirty="0"/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Распространяется на любые закупки</a:t>
          </a:r>
          <a:endParaRPr lang="ru-RU" sz="1600" kern="1200" dirty="0"/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Устанавливается Правительством РФ</a:t>
          </a:r>
          <a:endParaRPr lang="ru-RU" sz="1600" kern="1200" dirty="0"/>
        </a:p>
      </dsp:txBody>
      <dsp:txXfrm>
        <a:off x="3024419" y="2839288"/>
        <a:ext cx="2679166" cy="1888560"/>
      </dsp:txXfrm>
    </dsp:sp>
    <dsp:sp modelId="{1ABE5EB1-2B34-493B-BBEF-5D882A230570}">
      <dsp:nvSpPr>
        <dsp:cNvPr id="0" name=""/>
        <dsp:cNvSpPr/>
      </dsp:nvSpPr>
      <dsp:spPr>
        <a:xfrm>
          <a:off x="6111247" y="1357622"/>
          <a:ext cx="2679166" cy="80321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kern="1200" dirty="0" smtClean="0"/>
            <a:t>Дифференцированные </a:t>
          </a:r>
          <a:r>
            <a:rPr lang="ru-RU" sz="1600" kern="1200" smtClean="0"/>
            <a:t>преимущества по степени </a:t>
          </a:r>
          <a:r>
            <a:rPr lang="ru-RU" sz="1600" kern="1200" dirty="0" smtClean="0"/>
            <a:t>локализации </a:t>
          </a:r>
          <a:endParaRPr lang="ru-RU" sz="1600" kern="1200" dirty="0"/>
        </a:p>
      </dsp:txBody>
      <dsp:txXfrm>
        <a:off x="6111247" y="1357622"/>
        <a:ext cx="2679166" cy="803219"/>
      </dsp:txXfrm>
    </dsp:sp>
    <dsp:sp modelId="{3563179E-DECE-472D-B8BC-36F2D57F58E0}">
      <dsp:nvSpPr>
        <dsp:cNvPr id="0" name=""/>
        <dsp:cNvSpPr/>
      </dsp:nvSpPr>
      <dsp:spPr>
        <a:xfrm>
          <a:off x="6111247" y="2160842"/>
          <a:ext cx="2679166" cy="1888560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Преимущества участнику производящему ЛС достаточной степени локализации</a:t>
          </a:r>
          <a:endParaRPr lang="ru-RU" sz="1600" kern="1200" dirty="0"/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ru-RU" sz="1600" kern="1200" dirty="0" smtClean="0"/>
            <a:t>Требует изменений в ФЗ №44</a:t>
          </a:r>
          <a:endParaRPr lang="ru-RU" sz="1600" kern="1200" dirty="0"/>
        </a:p>
      </dsp:txBody>
      <dsp:txXfrm>
        <a:off x="6111247" y="2160842"/>
        <a:ext cx="2679166" cy="188856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8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7C1AC23-F4C2-4E10-8401-F3F798A4D7FB}" type="datetimeFigureOut">
              <a:rPr lang="ru-RU" smtClean="0"/>
              <a:pPr/>
              <a:t>20.10.2014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917575" y="744538"/>
            <a:ext cx="4962525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768" y="4715907"/>
            <a:ext cx="5438140" cy="446770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50443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2FABD75-DF4E-4666-8267-EEAF22353714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709793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3" Type="http://schemas.openxmlformats.org/officeDocument/2006/relationships/hyperlink" Target="consultantplus://offline/ref=D07E82130050B611001D620BA8A89CDD4C4EBE12C024ADAAE57E8189CF9EF1189D3ADCAFF8B6083DB4y5O" TargetMode="External"/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Relationship Id="rId6" Type="http://schemas.openxmlformats.org/officeDocument/2006/relationships/hyperlink" Target="consultantplus://offline/ref=D07E82130050B611001D620BA8A89CDD4C4EBD1BC621ADAAE57E8189CF9EF1189D3ADCAFF8B70F3DB4y4O" TargetMode="External"/><Relationship Id="rId5" Type="http://schemas.openxmlformats.org/officeDocument/2006/relationships/hyperlink" Target="consultantplus://offline/ref=D07E82130050B611001D620BA8A89CDD4C4EBD1BC621ADAAE57E8189CF9EF1189D3ADCAFF8B60B3FB4y1O" TargetMode="External"/><Relationship Id="rId4" Type="http://schemas.openxmlformats.org/officeDocument/2006/relationships/hyperlink" Target="consultantplus://offline/ref=D07E82130050B611001D620BA8A89CDD4C4EBD1BC621ADAAE57E8189CF9EF1189D3ADCAFF8B60B38B4y0O" TargetMode="Externa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2466135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Президент</a:t>
            </a:r>
            <a:r>
              <a:rPr lang="ru-RU" baseline="0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РФ</a:t>
            </a:r>
            <a:r>
              <a:rPr lang="ru-RU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ru-RU" b="1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Путин</a:t>
            </a:r>
            <a:r>
              <a:rPr lang="ru-RU" b="1" baseline="0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Владимир Владимирович</a:t>
            </a:r>
            <a:r>
              <a:rPr lang="ru-RU" b="1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;</a:t>
            </a:r>
            <a:r>
              <a:rPr lang="ru-RU" b="1" baseline="0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ru-RU" b="1" baseline="0" dirty="0" smtClean="0">
              <a:solidFill>
                <a:schemeClr val="tx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b="0" u="sng" baseline="0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Качественное лекарственное обеспечение невозможно без развития конкуренции на рынке и увеличения объема и номенклатуры локально произведенных препаратов, особенно жизненно важных препаратов, предназначенных для лечения социально значимых заболеваний. Т.к. увеличение объема локального производства – это не только показатели экономики, но это и гарантия лекарственной безопасности страны.</a:t>
            </a:r>
            <a:endParaRPr lang="en-US" b="0" u="sng" baseline="0" dirty="0" smtClean="0">
              <a:solidFill>
                <a:schemeClr val="tx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ru-RU" b="0" u="sng" baseline="0" dirty="0" smtClean="0">
              <a:solidFill>
                <a:schemeClr val="tx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2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0494985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По данным </a:t>
            </a:r>
            <a:r>
              <a:rPr lang="en-US" dirty="0" smtClean="0"/>
              <a:t>IMS </a:t>
            </a:r>
            <a:r>
              <a:rPr lang="ru-RU" dirty="0" smtClean="0"/>
              <a:t>общий</a:t>
            </a:r>
            <a:r>
              <a:rPr lang="ru-RU" baseline="0" dirty="0" smtClean="0"/>
              <a:t> рынок </a:t>
            </a:r>
            <a:r>
              <a:rPr lang="ru-RU" dirty="0" smtClean="0"/>
              <a:t>государственных закупок</a:t>
            </a:r>
            <a:r>
              <a:rPr lang="ru-RU" baseline="0" dirty="0" smtClean="0"/>
              <a:t> ЛС демонстрирует очень медленную динамику роста доли отечественных препаратов. За 5 лет всего на 4%!!!</a:t>
            </a:r>
            <a:endParaRPr lang="ru-RU" dirty="0" smtClean="0"/>
          </a:p>
          <a:p>
            <a:r>
              <a:rPr lang="ru-RU" dirty="0" smtClean="0"/>
              <a:t>При данных темпах</a:t>
            </a:r>
            <a:r>
              <a:rPr lang="ru-RU" baseline="0" dirty="0" smtClean="0"/>
              <a:t> роста серьезного увеличения объемов отечественного </a:t>
            </a:r>
            <a:r>
              <a:rPr lang="ru-RU" baseline="0" dirty="0" err="1" smtClean="0"/>
              <a:t>фармпроизводства</a:t>
            </a:r>
            <a:r>
              <a:rPr lang="ru-RU" baseline="0" dirty="0" smtClean="0"/>
              <a:t> в ближайшее время не ожидается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3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4649850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 smtClean="0"/>
              <a:t>На рынке инсулинов (одного из самых социально-значимых препаратов) </a:t>
            </a:r>
            <a:r>
              <a:rPr lang="ru-RU" baseline="0" dirty="0" smtClean="0"/>
              <a:t> видна более существенная положительная динамика. И хотя доля российских инсулинов по сравнению с общей долей всех ЛС на сегодняшний день в 2 раза меньше (в 2013 было в 3 раза), только за 2014 год прирост отечественных инсулинов составил 5%!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baseline="0" dirty="0" smtClean="0"/>
              <a:t>Мы в какой-то степени связываем это со вступлением в силу 44-ФЗ. Задача </a:t>
            </a:r>
            <a:r>
              <a:rPr lang="ru-RU" baseline="0" dirty="0" err="1" smtClean="0"/>
              <a:t>импортозамещения</a:t>
            </a:r>
            <a:r>
              <a:rPr lang="ru-RU" baseline="0" dirty="0" smtClean="0"/>
              <a:t> ЛП лежит в плоскостях создания «истинной» конкуренции в государственном заказе и 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протекционистской политики в отношении отечественных производителей</a:t>
            </a:r>
            <a:r>
              <a:rPr lang="ru-RU" sz="1200" kern="1200" baseline="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ЛП</a:t>
            </a:r>
            <a:r>
              <a:rPr lang="ru-RU" baseline="0" dirty="0" smtClean="0"/>
              <a:t>, </a:t>
            </a:r>
            <a:r>
              <a:rPr lang="ru-RU" u="sng" baseline="0" dirty="0" smtClean="0"/>
              <a:t>что будет способствовать, в конечном счете, повышению качества лекарственного обеспечения граждан</a:t>
            </a:r>
            <a:r>
              <a:rPr lang="ru-RU" baseline="0" dirty="0" smtClean="0"/>
              <a:t>.</a:t>
            </a:r>
            <a:endParaRPr lang="ru-RU" dirty="0" smtClean="0"/>
          </a:p>
          <a:p>
            <a:r>
              <a:rPr lang="ru-RU" baseline="0" dirty="0" smtClean="0"/>
              <a:t>Однако, общих норм закона 44-ФЗ недостаточно для роста. Нужны изменения в закон, исходя из опыта его применения, а также разработка дополнительных НПА.</a:t>
            </a:r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0777799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 algn="just"/>
            <a:r>
              <a:rPr lang="ru-RU" sz="1200" dirty="0" smtClean="0">
                <a:solidFill>
                  <a:srgbClr val="414141"/>
                </a:solidFill>
              </a:rPr>
              <a:t>Необходимо установить и законодательно закрепить дифференцированные преимущества при закупке локального препарата </a:t>
            </a:r>
            <a:r>
              <a:rPr lang="ru-RU" sz="1200" b="1" dirty="0" smtClean="0">
                <a:solidFill>
                  <a:srgbClr val="414141"/>
                </a:solidFill>
              </a:rPr>
              <a:t>в зависимости</a:t>
            </a:r>
            <a:r>
              <a:rPr lang="ru-RU" sz="1200" dirty="0" smtClean="0">
                <a:solidFill>
                  <a:srgbClr val="414141"/>
                </a:solidFill>
              </a:rPr>
              <a:t> от степени локализации.</a:t>
            </a:r>
          </a:p>
          <a:p>
            <a:pPr lvl="0" algn="just"/>
            <a:r>
              <a:rPr lang="ru-RU" sz="1200" baseline="0" dirty="0" smtClean="0">
                <a:solidFill>
                  <a:srgbClr val="414141"/>
                </a:solidFill>
              </a:rPr>
              <a:t>При этом следует </a:t>
            </a:r>
            <a:r>
              <a:rPr lang="ru-RU" sz="1200" dirty="0" smtClean="0">
                <a:solidFill>
                  <a:srgbClr val="414141"/>
                </a:solidFill>
              </a:rPr>
              <a:t>отличать </a:t>
            </a:r>
            <a:r>
              <a:rPr lang="ru-RU" sz="1200" b="1" dirty="0" smtClean="0">
                <a:solidFill>
                  <a:srgbClr val="414141"/>
                </a:solidFill>
              </a:rPr>
              <a:t>допуск иностранного препарата</a:t>
            </a:r>
            <a:r>
              <a:rPr lang="ru-RU" sz="1200" dirty="0" smtClean="0">
                <a:solidFill>
                  <a:srgbClr val="414141"/>
                </a:solidFill>
              </a:rPr>
              <a:t> к</a:t>
            </a:r>
            <a:r>
              <a:rPr lang="ru-RU" sz="1200" baseline="0" dirty="0" smtClean="0">
                <a:solidFill>
                  <a:srgbClr val="414141"/>
                </a:solidFill>
              </a:rPr>
              <a:t> </a:t>
            </a:r>
            <a:r>
              <a:rPr lang="ru-RU" sz="1200" dirty="0" smtClean="0">
                <a:solidFill>
                  <a:srgbClr val="414141"/>
                </a:solidFill>
              </a:rPr>
              <a:t>закупкам (Национальный режим) от установления </a:t>
            </a:r>
            <a:r>
              <a:rPr lang="ru-RU" sz="1200" b="1" dirty="0" smtClean="0">
                <a:solidFill>
                  <a:srgbClr val="414141"/>
                </a:solidFill>
              </a:rPr>
              <a:t>преимуществ для поставщиков локального </a:t>
            </a:r>
            <a:r>
              <a:rPr lang="ru-RU" sz="1200" b="0" dirty="0" smtClean="0">
                <a:solidFill>
                  <a:srgbClr val="414141"/>
                </a:solidFill>
              </a:rPr>
              <a:t>препарата (введение преимуществ при</a:t>
            </a:r>
            <a:r>
              <a:rPr lang="ru-RU" sz="1200" b="0" baseline="0" dirty="0" smtClean="0">
                <a:solidFill>
                  <a:srgbClr val="414141"/>
                </a:solidFill>
              </a:rPr>
              <a:t> закупках отдельных видов товаров</a:t>
            </a:r>
            <a:r>
              <a:rPr lang="ru-RU" sz="1200" b="0" dirty="0" smtClean="0">
                <a:solidFill>
                  <a:srgbClr val="414141"/>
                </a:solidFill>
              </a:rPr>
              <a:t>).</a:t>
            </a:r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5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753516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 smtClean="0"/>
              <a:t>Концепцию</a:t>
            </a:r>
            <a:r>
              <a:rPr lang="ru-RU" baseline="0" dirty="0" smtClean="0"/>
              <a:t> «Третий лишний» (отклонение заявки, содержащей предложение лекарственного средства, иностранного производства при условии подачи двух и более заявок с российским препаратом) принято отождествлять с положениями о национальном режиме. Между тем, к такому же результату (отклонение иностранного препарата при наличии нескольких отечественных) можно добиться установив «дополнительные требования к участникам закупок лекарственных средств». Этот вопрос лежит в компетенции Правительства РФ (статья 31).</a:t>
            </a:r>
          </a:p>
          <a:p>
            <a:r>
              <a:rPr lang="ru-RU" baseline="0" dirty="0" smtClean="0"/>
              <a:t>Более детальную и адресную поддержку локального производителя можно провести через установления дифференцированных преференций (преимуществ). Однако настоящей редакцией закона введение таких преимуществ не предусмотрено, значит необходимо внесение изменений в ФЗ 44.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6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68683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just"/>
            <a:r>
              <a:rPr lang="ru-RU" sz="1200" baseline="0" dirty="0" smtClean="0"/>
              <a:t>     </a:t>
            </a:r>
            <a:r>
              <a:rPr lang="ru-RU" sz="1200" dirty="0" smtClean="0"/>
              <a:t>Применение национального режима при осуществлении закупок (статья 14 ФЗ №44) подразумевает установление запрета на допуск (ограничения допуска) или порядок допуска товаров, происходящих из иностранных государств.</a:t>
            </a:r>
          </a:p>
          <a:p>
            <a:pPr algn="just"/>
            <a:r>
              <a:rPr lang="ru-RU" sz="1200" dirty="0" smtClean="0"/>
              <a:t>     В отношении лекарственных средств применяется Приказ Минэкономразвития России от 25.03.2014 № 155 «Об условиях допуска товаров, происходящих из иностранных государств, для целей осуществления закупок товаров, работ, услуг для обеспечения государственных и муниципальных нужд».</a:t>
            </a:r>
          </a:p>
          <a:p>
            <a:pPr algn="just"/>
            <a:r>
              <a:rPr lang="ru-RU" sz="1200" dirty="0" smtClean="0"/>
              <a:t>     Для победителя торгов с предложением товаров, происходящих из иностранных государств установлен понижающий коэффициент 0,15 от ценового предложения участника.</a:t>
            </a:r>
            <a:endParaRPr lang="ru-RU" sz="1200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7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7260342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Приказ Минэкономразвития России от 25.03.2014 N 155 "Об условиях допуска товаров, происходящих из иностранных государств, для целей осуществления закупок товаров, работ, услуг для обеспечения государственных и муниципальных нужд« и соответствующие нормы ФЗ №44 не совершенны. 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    В протоколах подведения итогов аукциона нет информации о примененной преференции. При заполнении карточки заключенного контракта также заказчик не обязан отражать эту информацию. Отсюда отсутствие общественного контроля за механизмом применения преференции.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    15 процентная мотивация слабо стимулирует участника.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     Существует различное толкование норм таможенного законодательства о стране происхождения товара, данное толкование не позволяет однозначно относить упакованные в РФ ЛП к происходящим из РФ ЛП.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ru-RU" sz="1200" b="0" i="0" u="none" strike="noStrike" kern="1200" baseline="0" dirty="0" smtClean="0">
              <a:solidFill>
                <a:schemeClr val="tx1"/>
              </a:solidFill>
              <a:latin typeface="+mn-lt"/>
              <a:ea typeface="+mn-ea"/>
              <a:cs typeface="+mn-cs"/>
            </a:endParaRPr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8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63631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ru-RU" dirty="0" smtClean="0"/>
              <a:t>Основные постулаты проекта: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1. Установить при осуществлении закупок одного лекарственного средства </a:t>
            </a:r>
            <a:b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</a:b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(с одним международным непатентованным наименованием или, при отсутствии такого наименования, с химическим или </a:t>
            </a:r>
            <a:r>
              <a:rPr lang="ru-RU" sz="1200" kern="1200" dirty="0" err="1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группировочным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наименованием), являющегося предметом одного контракта (одного лота), путем проведения конкурса (открытый конкурс, конкурс с ограниченным участием, двухэтапный конкурс, закрытый конкурс, закрытый конкурс с ограниченным участием, закрытый двухэтапный конкурс, далее – конкурс), или путем проведения аукциона (аукциона в электронной форме, закрытого аукциона, далее – аукцион) для обеспечения государственных и муниципальных нужд следующие ограничения: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1) на допуск заявок, содержащих предложения о поставке лекарственных средств, происходящих из иностранных государств (за исключением Республики Беларусь и Республики Казахстан), при условии поступления для участия в конкурсе или аукционе двух и более заявок о поставке лекарственных средств разных производителей, имеющих различные регистрационные удостоверения лекарственных средств, страной происхождения (наименованием места происхождения) которых является Российская Федерация и (или) Республика Беларусь, и (или) Республика Казахстан и удовлетворяющих требованиям документации о закупке;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2) на допуск заявок, содержащих предложения о поставке лекарственных средств, в отношении которых на территории Российской Федерации, Республики Беларусь и Республики Казахстан осуществляются исключительно стадии технологического процесса «первичная упаковка», и (или) «вторичная упаковка», при условии поступления для участия в конкурсе или аукционе двух и более заявок о поставке лекарственных средств разных производителей, имеющих различные регистрационные удостоверения лекарственных средств, страной происхождения (наименованием места происхождения) которых является Российская Федерация и (или) Республика Беларусь, и (или) Республика Казахстан, в отношении которых на территории Российской Федерации, Республики Беларусь и Республики Казахстан осуществляется стадия технологического процесса «производство готовой лекарственной формы», и удовлетворяющих требованиям документации о закупке.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Подпункт</a:t>
            </a:r>
            <a:r>
              <a:rPr lang="ru-RU" sz="1200" kern="1200" baseline="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2 действует с 1 января 2016 года</a:t>
            </a:r>
          </a:p>
          <a:p>
            <a:endParaRPr lang="ru-RU" sz="1200" kern="1200" baseline="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ru-RU" dirty="0" smtClean="0"/>
              <a:t>Характеристика проекта:</a:t>
            </a:r>
          </a:p>
          <a:p>
            <a:r>
              <a:rPr lang="ru-RU" dirty="0" smtClean="0"/>
              <a:t>Невозможность</a:t>
            </a:r>
            <a:r>
              <a:rPr lang="ru-RU" baseline="0" dirty="0" smtClean="0"/>
              <a:t> проверки сведений участника о происхождении товара делает механизм проекта «декларативным». Действует принцип добросовестности заявителя. Все, что заявлено – достоверно.</a:t>
            </a:r>
          </a:p>
          <a:p>
            <a:r>
              <a:rPr lang="ru-RU" baseline="0" dirty="0" smtClean="0"/>
              <a:t>Проект предполагает ограничение товара иностранного происхождения в зависимости от стадий технологического цикла, однако понятия стадий не дано, нормативное понятие стадий в иных актах отсутствует.</a:t>
            </a:r>
          </a:p>
          <a:p>
            <a:r>
              <a:rPr lang="ru-RU" baseline="0" dirty="0" smtClean="0"/>
              <a:t>Слабая нормативная проработка проекта в целом. Так, проект основан на требовании указывать страну происхождения товара в составе сведений о товаре, заявляемых участником. Между тем, закон не обязывает участника указывать страну происхождения товара, таким образом, рабочий механизм проекта отсутствует.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9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6750318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Части 3-5 статьи 31 ФЗ №44</a:t>
            </a:r>
          </a:p>
          <a:p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3. </a:t>
            </a: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  <a:hlinkClick r:id="rId3"/>
              </a:rPr>
              <a:t>Перечень документов, которые подтверждают соответствие участников закупок дополнительным требованиям, указанным в </a:t>
            </a: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  <a:hlinkClick r:id="rId4"/>
              </a:rPr>
              <a:t>части 2 настоящей статьи, устанавливается Правительством Российской Федерации.</a:t>
            </a:r>
          </a:p>
          <a:p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4. В случае установления Правительством Российской Федерации в соответствии с </a:t>
            </a: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  <a:hlinkClick r:id="rId4"/>
              </a:rPr>
              <a:t>частью 2 настоящей статьи дополнительных требований к участникам закупок заказчики при определении поставщиков (подрядчиков, исполнителей) обязаны устанавливать такие дополнительные требования.</a:t>
            </a:r>
          </a:p>
          <a:p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5. Информация об установленных требованиях в соответствии с </a:t>
            </a: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  <a:hlinkClick r:id="rId5"/>
              </a:rPr>
              <a:t>частями 1, </a:t>
            </a: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  <a:hlinkClick r:id="rId6"/>
              </a:rPr>
              <a:t>1.1 и </a:t>
            </a:r>
            <a:r>
              <a:rPr lang="ru-RU" sz="1200" b="0" i="0" u="none" strike="noStrike" kern="1200" baseline="0" dirty="0" smtClean="0">
                <a:solidFill>
                  <a:schemeClr val="tx1"/>
                </a:solidFill>
                <a:latin typeface="+mn-lt"/>
                <a:ea typeface="+mn-ea"/>
                <a:cs typeface="+mn-cs"/>
                <a:hlinkClick r:id="rId4"/>
              </a:rPr>
              <a:t>2 настоящей статьи указывается заказчиком в извещении об осуществлении закупки и документации о закупке.</a:t>
            </a:r>
          </a:p>
          <a:p>
            <a:r>
              <a:rPr lang="ru-RU" dirty="0" smtClean="0"/>
              <a:t>Перечень требований не исчерпывающий.</a:t>
            </a:r>
          </a:p>
          <a:p>
            <a:r>
              <a:rPr lang="ru-RU" dirty="0" smtClean="0"/>
              <a:t>Правительство вправе самостоятельно сформулировать требования,</a:t>
            </a:r>
            <a:r>
              <a:rPr lang="ru-RU" baseline="0" dirty="0" smtClean="0"/>
              <a:t> а также документы, подтверждающие соответствие участника этим требованиям.</a:t>
            </a:r>
          </a:p>
          <a:p>
            <a:r>
              <a:rPr lang="ru-RU" baseline="0" dirty="0" smtClean="0"/>
              <a:t>За несоответствие предусмотрено отклонение.</a:t>
            </a:r>
          </a:p>
          <a:p>
            <a:r>
              <a:rPr lang="ru-RU" baseline="0" dirty="0" smtClean="0"/>
              <a:t>Цель проекта «Третий лишний» разумнее достигать с использованием конструкции части 2 статьи 31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1.  Проект </a:t>
            </a:r>
            <a:r>
              <a:rPr lang="ru-RU" sz="1200" kern="1200" dirty="0" err="1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Минпромторга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регулирует требования к ТОВАРУ (т.е. объекту закупки), а данный проект регулирует требования к УЧАСТНИКАМ ЗАКУПКИ.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В этом заключается главное отличие, так как закон позволяет детально администрировать требования к участникам и совершенно не позволяет делать то же самое в отношении объекта закупки. 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Например: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Установив требование к товару, невозможно потребовать его подтверждения документально. Установив требование к участнику, можно указать какой документ участник должен представить в подтверждении.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- За недостоверность указания на товар невозможно отклонить участника, в то время, как за несоответствие требований к участнику, заявка участника отклоняется.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Таким образом, получаем простой и законный способ затребовать дополнительные документы у поставщиков для подтверждения соответствия требованиям, аукционной комиссии просто проверить и при установлении несоответствия отклонить на любой стадии торгов. При этом заказчик обязан расторгнуть контракт и внести в реестр недобросовестных поставщиков.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2.В Постановлении сразу определяем, кого считаем локальным – только ГЛФ и полный цикл, не отсылая к ТК ТС, где могут быть двоякие трактовки, в </a:t>
            </a:r>
            <a:r>
              <a:rPr lang="ru-RU" sz="1200" kern="1200" dirty="0" err="1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т.ч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. в пользу упаковщиков.  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3. Постановление обязывает и государственных заказчиков готовить соответствующим образом документацию к торгам, где будет видно, кого «отсекают» и вообще планируется ли это делать. Что позволит на </a:t>
            </a:r>
            <a:r>
              <a:rPr lang="ru-RU" sz="1200" kern="1200" dirty="0" err="1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дозаявочной</a:t>
            </a:r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стадии обжаловать документацию(это всегда эффективней для восстановления нарушенных прав).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4. Есть возможность вносить изменения в Постановление и расширять объем дополнительных требований к участнику, чего нельзя сделать согласно ст.14 Закона(в предыдущем проекте Постановления- только страна происхождения товара). </a:t>
            </a:r>
          </a:p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10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9585419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Закон №44 не позволяет требовать от участника указывать страну происхождения в своей заявке</a:t>
            </a:r>
          </a:p>
          <a:p>
            <a:r>
              <a:rPr lang="ru-RU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Закон №44 не позволяет аукционной комиссии проверить правдивость сведений участника</a:t>
            </a:r>
          </a:p>
          <a:p>
            <a:r>
              <a:rPr lang="ru-RU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Закон №44 не дает</a:t>
            </a:r>
            <a:r>
              <a:rPr lang="ru-RU" sz="1200" b="1" kern="1200" baseline="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возможности отклонить заявку участника или расторгнуть контракт в одностороннем порядке («заказчик вправе…», а в случае с доп. требованиями к участнику, за их невыполнение, «заказчик обязан…»)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11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6015817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sz="1200" dirty="0" smtClean="0"/>
              <a:t>1. Отсутствие законодательного закрепления понятия стадий производства.</a:t>
            </a:r>
          </a:p>
          <a:p>
            <a:r>
              <a:rPr lang="ru-RU" sz="1200" dirty="0" smtClean="0"/>
              <a:t>2. Отсутствие механизма закрепления и документального подтверждения принадлежности к определенной стадии производства.</a:t>
            </a:r>
          </a:p>
          <a:p>
            <a:r>
              <a:rPr lang="ru-RU" sz="1200" dirty="0" smtClean="0"/>
              <a:t>3. Необходимость интеграции условий в ФЗ №44 (проблема требований к описанию товара, проблема требований к составу второй части заявки участника).</a:t>
            </a:r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12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51225454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just"/>
            <a:r>
              <a:rPr lang="ru-RU" sz="1200" dirty="0" smtClean="0"/>
              <a:t>1. Уточнение таможенного законодательства или нормативный отказ от его применения при определения национального режима товаров для государственных нужд; с учетом положений Закона о госрегулировании  - переход на национальный стандарт</a:t>
            </a:r>
            <a:r>
              <a:rPr lang="ru-RU" sz="1200" baseline="0" dirty="0" smtClean="0"/>
              <a:t> определения и подтверждения степени локализации</a:t>
            </a:r>
            <a:endParaRPr lang="ru-RU" sz="1200" dirty="0" smtClean="0"/>
          </a:p>
          <a:p>
            <a:pPr algn="just"/>
            <a:r>
              <a:rPr lang="ru-RU" sz="1200" dirty="0" smtClean="0"/>
              <a:t>2. Решение вопроса о локализации </a:t>
            </a:r>
            <a:r>
              <a:rPr lang="ru-RU" sz="1200" dirty="0" err="1" smtClean="0"/>
              <a:t>фармпредпритий</a:t>
            </a:r>
            <a:r>
              <a:rPr lang="ru-RU" sz="1200" dirty="0" smtClean="0"/>
              <a:t> за счет установления «дополнительных требований к участникам закупок лекарственных средств». Полномочия Правительства РФ.</a:t>
            </a:r>
          </a:p>
          <a:p>
            <a:pPr algn="just"/>
            <a:r>
              <a:rPr lang="ru-RU" sz="1200" dirty="0" smtClean="0"/>
              <a:t>3. Установление дифференцированного преимущества, применяемого в зависимости от степени локализации: необходимость внесения изменений в закон.</a:t>
            </a:r>
          </a:p>
          <a:p>
            <a:pPr algn="just"/>
            <a:r>
              <a:rPr lang="ru-RU" sz="1200" dirty="0" smtClean="0"/>
              <a:t>4. Усиление прозрачности торгов, исключение «заточки под производителя» через установление «описаний объекта закупки лекарственных средств», установления формы типового контракта при закупке лекарственных средств: компетенция Правительства РФ.</a:t>
            </a:r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13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2810445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ru-RU" dirty="0" smtClean="0"/>
              <a:t>Предлагается преимущество определять за счет уменьшения цены контракта с победителем способа определения поставщика (подрядчика, исполнителя), предлагающим к поставке ЛП с меньшей степенью локализации:</a:t>
            </a:r>
          </a:p>
          <a:p>
            <a:r>
              <a:rPr lang="ru-RU" dirty="0" smtClean="0"/>
              <a:t>1) в случае, если победитель предлагает торговое наименование ЛП, происходящего из иностранного государства (за исключением стран Таможенного союза), контракт с ним заключается по цене, предложенной победителем, сниженной на 50% (если была подана хотя бы одна заявка с предложением локального ЛП, произведенного в РФ и(или) странах ТС на всех стадиях технологического процесса) или 30% (если была подана хотя бы одна заявка с предложением локального ЛП, произведенного в РФ и(или) странах ТС на стадии готовая лекарственная форма с первичной и (или) вторичной упаковкой);</a:t>
            </a:r>
          </a:p>
          <a:p>
            <a:r>
              <a:rPr lang="ru-RU" dirty="0" smtClean="0"/>
              <a:t>2) в случае, если победитель предлагает торговое наименование ЛП, происходящего из иностранного государства и локально переработанного только на стадии первичная и (или) вторичная упаковка, контракт с ним заключается по цене, предложенной победителем, сниженной на 50% (если была подана хотя бы одна заявка с предложением локального ЛП, произведенного в РФ и(или) странах ТС на всех стадиях технологического процесса) или 30% (если была подана хотя бы одна заявка с предложением локального ЛП, произведенного в РФ и(или) странах ТС на стадии готовая лекарственная форма с первичной и (или) вторичной упаковкой);</a:t>
            </a:r>
          </a:p>
          <a:p>
            <a:r>
              <a:rPr lang="ru-RU" dirty="0" smtClean="0"/>
              <a:t>3) в случае, если победитель предлагает торговое наименование ЛП, локально произведенного на стадии готовая лекарственная форма с первичной и (или) вторичной упаковкой, контракт с ним заключается по цене, предложенной победителем, сниженной на 25% (если была подана хотя бы одна заявка с предложением локального ЛП, произведенного в РФ и(или) странах ТС на всех стадиях технологического процесса).</a:t>
            </a:r>
          </a:p>
          <a:p>
            <a:r>
              <a:rPr lang="ru-RU" dirty="0" smtClean="0"/>
              <a:t>При этом для получения</a:t>
            </a:r>
            <a:r>
              <a:rPr lang="ru-RU" baseline="0" dirty="0" smtClean="0"/>
              <a:t> преимущества необходима добровольная сертификация в соответствии с предлагаемым национальным стандартом определения и подтверждения степени локализации.</a:t>
            </a:r>
            <a:endParaRPr lang="ru-RU" dirty="0" smtClean="0"/>
          </a:p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7313276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График отражает преимущества более высокой степени локализации в размерах, примерно соизмеримых с затратами на реализацию проектов производств с такими степенями локализации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15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2963492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2F4D943-0762-49E5-BDCB-5633C45475A1}" type="slidenum">
              <a:rPr lang="ru-RU" smtClean="0"/>
              <a:pPr/>
              <a:t>16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6971944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2FABD75-DF4E-4666-8267-EEAF22353714}" type="slidenum">
              <a:rPr lang="ru-RU" smtClean="0"/>
              <a:pPr/>
              <a:t>17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8407883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9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9.png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4.xml"/><Relationship Id="rId4" Type="http://schemas.openxmlformats.org/officeDocument/2006/relationships/image" Target="../media/image9.png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5.xml"/><Relationship Id="rId4" Type="http://schemas.openxmlformats.org/officeDocument/2006/relationships/image" Target="../media/image9.png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6.xml"/><Relationship Id="rId4" Type="http://schemas.openxmlformats.org/officeDocument/2006/relationships/image" Target="../media/image9.png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7.xml"/><Relationship Id="rId4" Type="http://schemas.openxmlformats.org/officeDocument/2006/relationships/image" Target="../media/image9.png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7215205" y="173039"/>
            <a:ext cx="1749407" cy="398441"/>
          </a:xfrm>
        </p:spPr>
        <p:txBody>
          <a:bodyPr/>
          <a:lstStyle>
            <a:lvl1pPr>
              <a:defRPr sz="2600">
                <a:solidFill>
                  <a:srgbClr val="6CC638"/>
                </a:solidFill>
              </a:defRPr>
            </a:lvl1pPr>
          </a:lstStyle>
          <a:p>
            <a:r>
              <a:rPr lang="ru-RU" dirty="0" smtClean="0"/>
              <a:t>ГЕРОФАРМ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763949" y="644400"/>
            <a:ext cx="5200664" cy="642942"/>
          </a:xfrm>
        </p:spPr>
        <p:txBody>
          <a:bodyPr lIns="0" tIns="0" rIns="0" bIns="0">
            <a:normAutofit/>
          </a:bodyPr>
          <a:lstStyle>
            <a:lvl1pPr marL="0" indent="0" algn="r">
              <a:lnSpc>
                <a:spcPct val="80000"/>
              </a:lnSpc>
              <a:buNone/>
              <a:defRPr sz="2400" b="1">
                <a:solidFill>
                  <a:srgbClr val="808285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endParaRPr lang="ru-RU" dirty="0"/>
          </a:p>
        </p:txBody>
      </p:sp>
      <p:pic>
        <p:nvPicPr>
          <p:cNvPr id="7" name="Рисунок 6" descr="лого_рус.png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179388" y="188913"/>
            <a:ext cx="1749406" cy="728468"/>
          </a:xfrm>
          <a:prstGeom prst="rect">
            <a:avLst/>
          </a:prstGeom>
        </p:spPr>
      </p:pic>
      <p:pic>
        <p:nvPicPr>
          <p:cNvPr id="5" name="Рисунок 4" descr="Krug_2012_2.png"/>
          <p:cNvPicPr>
            <a:picLocks noChangeAspect="1"/>
          </p:cNvPicPr>
          <p:nvPr userDrawn="1"/>
        </p:nvPicPr>
        <p:blipFill>
          <a:blip r:embed="rId4" cstate="print"/>
          <a:stretch>
            <a:fillRect/>
          </a:stretch>
        </p:blipFill>
        <p:spPr>
          <a:xfrm>
            <a:off x="1477903" y="1279561"/>
            <a:ext cx="5349163" cy="4813742"/>
          </a:xfrm>
          <a:prstGeom prst="rect">
            <a:avLst/>
          </a:prstGeom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0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/>
              <a:pPr/>
              <a:t>‹#›</a:t>
            </a:fld>
            <a:endParaRPr lang="ru-RU" dirty="0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/>
              <a:pPr/>
              <a:t>‹#›</a:t>
            </a:fld>
            <a:endParaRPr lang="ru-RU" dirty="0"/>
          </a:p>
        </p:txBody>
      </p:sp>
      <p:sp>
        <p:nvSpPr>
          <p:cNvPr id="6" name="Содержимое 2"/>
          <p:cNvSpPr>
            <a:spLocks noGrp="1"/>
          </p:cNvSpPr>
          <p:nvPr>
            <p:ph sz="half" idx="13"/>
          </p:nvPr>
        </p:nvSpPr>
        <p:spPr>
          <a:xfrm>
            <a:off x="179388" y="3885936"/>
            <a:ext cx="4316412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8" name="Содержимое 3"/>
          <p:cNvSpPr>
            <a:spLocks noGrp="1"/>
          </p:cNvSpPr>
          <p:nvPr>
            <p:ph sz="half" idx="14"/>
          </p:nvPr>
        </p:nvSpPr>
        <p:spPr>
          <a:xfrm>
            <a:off x="4648199" y="3885936"/>
            <a:ext cx="4316413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/>
              <a:pPr/>
              <a:t>‹#›</a:t>
            </a:fld>
            <a:endParaRPr lang="ru-RU" dirty="0"/>
          </a:p>
        </p:txBody>
      </p:sp>
      <p:sp>
        <p:nvSpPr>
          <p:cNvPr id="10" name="Рисунок 9"/>
          <p:cNvSpPr>
            <a:spLocks noGrp="1"/>
          </p:cNvSpPr>
          <p:nvPr>
            <p:ph type="pic" sz="quarter" idx="15"/>
          </p:nvPr>
        </p:nvSpPr>
        <p:spPr>
          <a:xfrm>
            <a:off x="179388" y="1093862"/>
            <a:ext cx="4320000" cy="3240000"/>
          </a:xfrm>
        </p:spPr>
        <p:txBody>
          <a:bodyPr/>
          <a:lstStyle/>
          <a:p>
            <a:endParaRPr lang="ru-RU"/>
          </a:p>
        </p:txBody>
      </p:sp>
      <p:sp>
        <p:nvSpPr>
          <p:cNvPr id="11" name="Рисунок 9"/>
          <p:cNvSpPr>
            <a:spLocks noGrp="1"/>
          </p:cNvSpPr>
          <p:nvPr>
            <p:ph type="pic" sz="quarter" idx="16"/>
          </p:nvPr>
        </p:nvSpPr>
        <p:spPr>
          <a:xfrm>
            <a:off x="4648212" y="1093862"/>
            <a:ext cx="4320000" cy="324000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Номер слайда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2050" name="Picture 2" descr="C:\Users\lavrovskaya\Desktop\Постер Круг (для Марины).jpg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80"/>
            <a:ext cx="9144000" cy="68458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25505836"/>
      </p:ext>
    </p:extLst>
  </p:cSld>
  <p:clrMapOvr>
    <a:masterClrMapping/>
  </p:clrMapOvr>
  <p:transition>
    <p:wip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0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6" name="Содержимое 2"/>
          <p:cNvSpPr>
            <a:spLocks noGrp="1"/>
          </p:cNvSpPr>
          <p:nvPr>
            <p:ph sz="half" idx="13"/>
          </p:nvPr>
        </p:nvSpPr>
        <p:spPr>
          <a:xfrm>
            <a:off x="179388" y="3885936"/>
            <a:ext cx="4316412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8" name="Содержимое 3"/>
          <p:cNvSpPr>
            <a:spLocks noGrp="1"/>
          </p:cNvSpPr>
          <p:nvPr>
            <p:ph sz="half" idx="14"/>
          </p:nvPr>
        </p:nvSpPr>
        <p:spPr>
          <a:xfrm>
            <a:off x="4648199" y="3885936"/>
            <a:ext cx="4316413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10" name="Рисунок 9"/>
          <p:cNvSpPr>
            <a:spLocks noGrp="1"/>
          </p:cNvSpPr>
          <p:nvPr>
            <p:ph type="pic" sz="quarter" idx="15"/>
          </p:nvPr>
        </p:nvSpPr>
        <p:spPr>
          <a:xfrm>
            <a:off x="179388" y="1093862"/>
            <a:ext cx="4320000" cy="3240000"/>
          </a:xfrm>
        </p:spPr>
        <p:txBody>
          <a:bodyPr/>
          <a:lstStyle/>
          <a:p>
            <a:endParaRPr lang="ru-RU"/>
          </a:p>
        </p:txBody>
      </p:sp>
      <p:sp>
        <p:nvSpPr>
          <p:cNvPr id="11" name="Рисунок 9"/>
          <p:cNvSpPr>
            <a:spLocks noGrp="1"/>
          </p:cNvSpPr>
          <p:nvPr>
            <p:ph type="pic" sz="quarter" idx="16"/>
          </p:nvPr>
        </p:nvSpPr>
        <p:spPr>
          <a:xfrm>
            <a:off x="4648212" y="1093862"/>
            <a:ext cx="4320000" cy="324000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79387" y="1105200"/>
            <a:ext cx="4321176" cy="5418000"/>
          </a:xfrm>
        </p:spPr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5" name="Заголовок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Содержимое 2"/>
          <p:cNvSpPr>
            <a:spLocks noGrp="1"/>
          </p:cNvSpPr>
          <p:nvPr>
            <p:ph idx="11"/>
          </p:nvPr>
        </p:nvSpPr>
        <p:spPr>
          <a:xfrm>
            <a:off x="4656138" y="1105200"/>
            <a:ext cx="4321176" cy="5418000"/>
          </a:xfrm>
        </p:spPr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7215205" y="173039"/>
            <a:ext cx="1749407" cy="398441"/>
          </a:xfrm>
        </p:spPr>
        <p:txBody>
          <a:bodyPr/>
          <a:lstStyle>
            <a:lvl1pPr>
              <a:defRPr sz="2600">
                <a:solidFill>
                  <a:srgbClr val="6CC638"/>
                </a:solidFill>
              </a:defRPr>
            </a:lvl1pPr>
          </a:lstStyle>
          <a:p>
            <a:r>
              <a:rPr lang="ru-RU" dirty="0" smtClean="0"/>
              <a:t>ГЕРАФАРМ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763949" y="644400"/>
            <a:ext cx="5200664" cy="642942"/>
          </a:xfrm>
        </p:spPr>
        <p:txBody>
          <a:bodyPr lIns="0" tIns="0" rIns="0" bIns="0">
            <a:normAutofit/>
          </a:bodyPr>
          <a:lstStyle>
            <a:lvl1pPr marL="0" indent="0" algn="r">
              <a:lnSpc>
                <a:spcPct val="80000"/>
              </a:lnSpc>
              <a:buNone/>
              <a:defRPr sz="2400" b="1">
                <a:solidFill>
                  <a:srgbClr val="808285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endParaRPr lang="ru-RU" dirty="0"/>
          </a:p>
        </p:txBody>
      </p:sp>
      <p:pic>
        <p:nvPicPr>
          <p:cNvPr id="7" name="Рисунок 6" descr="лого_рус.png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179388" y="188913"/>
            <a:ext cx="1749406" cy="728468"/>
          </a:xfrm>
          <a:prstGeom prst="rect">
            <a:avLst/>
          </a:prstGeom>
        </p:spPr>
      </p:pic>
      <p:pic>
        <p:nvPicPr>
          <p:cNvPr id="5" name="Рисунок 4" descr="Krug_2012_2.png"/>
          <p:cNvPicPr>
            <a:picLocks noChangeAspect="1"/>
          </p:cNvPicPr>
          <p:nvPr userDrawn="1"/>
        </p:nvPicPr>
        <p:blipFill>
          <a:blip r:embed="rId4" cstate="print"/>
          <a:stretch>
            <a:fillRect/>
          </a:stretch>
        </p:blipFill>
        <p:spPr>
          <a:xfrm>
            <a:off x="1477903" y="1279561"/>
            <a:ext cx="5349163" cy="4813742"/>
          </a:xfrm>
          <a:prstGeom prst="rect">
            <a:avLst/>
          </a:prstGeom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0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6" name="Содержимое 2"/>
          <p:cNvSpPr>
            <a:spLocks noGrp="1"/>
          </p:cNvSpPr>
          <p:nvPr>
            <p:ph sz="half" idx="13"/>
          </p:nvPr>
        </p:nvSpPr>
        <p:spPr>
          <a:xfrm>
            <a:off x="179388" y="3885936"/>
            <a:ext cx="4316412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8" name="Содержимое 3"/>
          <p:cNvSpPr>
            <a:spLocks noGrp="1"/>
          </p:cNvSpPr>
          <p:nvPr>
            <p:ph sz="half" idx="14"/>
          </p:nvPr>
        </p:nvSpPr>
        <p:spPr>
          <a:xfrm>
            <a:off x="4648199" y="3885936"/>
            <a:ext cx="4316413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10" name="Рисунок 9"/>
          <p:cNvSpPr>
            <a:spLocks noGrp="1"/>
          </p:cNvSpPr>
          <p:nvPr>
            <p:ph type="pic" sz="quarter" idx="15"/>
          </p:nvPr>
        </p:nvSpPr>
        <p:spPr>
          <a:xfrm>
            <a:off x="179388" y="1093862"/>
            <a:ext cx="4320000" cy="3240000"/>
          </a:xfrm>
        </p:spPr>
        <p:txBody>
          <a:bodyPr/>
          <a:lstStyle/>
          <a:p>
            <a:endParaRPr lang="ru-RU"/>
          </a:p>
        </p:txBody>
      </p:sp>
      <p:sp>
        <p:nvSpPr>
          <p:cNvPr id="11" name="Рисунок 9"/>
          <p:cNvSpPr>
            <a:spLocks noGrp="1"/>
          </p:cNvSpPr>
          <p:nvPr>
            <p:ph type="pic" sz="quarter" idx="16"/>
          </p:nvPr>
        </p:nvSpPr>
        <p:spPr>
          <a:xfrm>
            <a:off x="4648212" y="1093862"/>
            <a:ext cx="4320000" cy="324000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7215205" y="173039"/>
            <a:ext cx="1749407" cy="398441"/>
          </a:xfrm>
        </p:spPr>
        <p:txBody>
          <a:bodyPr/>
          <a:lstStyle>
            <a:lvl1pPr>
              <a:defRPr sz="2600">
                <a:solidFill>
                  <a:srgbClr val="6CC638"/>
                </a:solidFill>
              </a:defRPr>
            </a:lvl1pPr>
          </a:lstStyle>
          <a:p>
            <a:r>
              <a:rPr lang="ru-RU" dirty="0" smtClean="0"/>
              <a:t>ГЕРАФАРМ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763949" y="644400"/>
            <a:ext cx="5200664" cy="642942"/>
          </a:xfrm>
        </p:spPr>
        <p:txBody>
          <a:bodyPr lIns="0" tIns="0" rIns="0" bIns="0">
            <a:normAutofit/>
          </a:bodyPr>
          <a:lstStyle>
            <a:lvl1pPr marL="0" indent="0" algn="r">
              <a:lnSpc>
                <a:spcPct val="80000"/>
              </a:lnSpc>
              <a:buNone/>
              <a:defRPr sz="2400" b="1">
                <a:solidFill>
                  <a:srgbClr val="808285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endParaRPr lang="ru-RU" dirty="0"/>
          </a:p>
        </p:txBody>
      </p:sp>
      <p:pic>
        <p:nvPicPr>
          <p:cNvPr id="7" name="Рисунок 6" descr="лого_рус.png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179388" y="188913"/>
            <a:ext cx="1749406" cy="728468"/>
          </a:xfrm>
          <a:prstGeom prst="rect">
            <a:avLst/>
          </a:prstGeom>
        </p:spPr>
      </p:pic>
      <p:pic>
        <p:nvPicPr>
          <p:cNvPr id="5" name="Рисунок 4" descr="Krug_2012_2.png"/>
          <p:cNvPicPr>
            <a:picLocks noChangeAspect="1"/>
          </p:cNvPicPr>
          <p:nvPr userDrawn="1"/>
        </p:nvPicPr>
        <p:blipFill>
          <a:blip r:embed="rId4" cstate="print"/>
          <a:stretch>
            <a:fillRect/>
          </a:stretch>
        </p:blipFill>
        <p:spPr>
          <a:xfrm>
            <a:off x="1477903" y="1279561"/>
            <a:ext cx="5349163" cy="4813742"/>
          </a:xfrm>
          <a:prstGeom prst="rect">
            <a:avLst/>
          </a:prstGeom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0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6" name="Содержимое 2"/>
          <p:cNvSpPr>
            <a:spLocks noGrp="1"/>
          </p:cNvSpPr>
          <p:nvPr>
            <p:ph sz="half" idx="13"/>
          </p:nvPr>
        </p:nvSpPr>
        <p:spPr>
          <a:xfrm>
            <a:off x="179388" y="3885936"/>
            <a:ext cx="4316412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8" name="Содержимое 3"/>
          <p:cNvSpPr>
            <a:spLocks noGrp="1"/>
          </p:cNvSpPr>
          <p:nvPr>
            <p:ph sz="half" idx="14"/>
          </p:nvPr>
        </p:nvSpPr>
        <p:spPr>
          <a:xfrm>
            <a:off x="4648199" y="3885936"/>
            <a:ext cx="4316413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10" name="Рисунок 9"/>
          <p:cNvSpPr>
            <a:spLocks noGrp="1"/>
          </p:cNvSpPr>
          <p:nvPr>
            <p:ph type="pic" sz="quarter" idx="15"/>
          </p:nvPr>
        </p:nvSpPr>
        <p:spPr>
          <a:xfrm>
            <a:off x="179388" y="1093862"/>
            <a:ext cx="4320000" cy="3240000"/>
          </a:xfrm>
        </p:spPr>
        <p:txBody>
          <a:bodyPr/>
          <a:lstStyle/>
          <a:p>
            <a:endParaRPr lang="ru-RU"/>
          </a:p>
        </p:txBody>
      </p:sp>
      <p:sp>
        <p:nvSpPr>
          <p:cNvPr id="11" name="Рисунок 9"/>
          <p:cNvSpPr>
            <a:spLocks noGrp="1"/>
          </p:cNvSpPr>
          <p:nvPr>
            <p:ph type="pic" sz="quarter" idx="16"/>
          </p:nvPr>
        </p:nvSpPr>
        <p:spPr>
          <a:xfrm>
            <a:off x="4648212" y="1093862"/>
            <a:ext cx="4320000" cy="324000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7215205" y="173039"/>
            <a:ext cx="1749407" cy="398441"/>
          </a:xfrm>
        </p:spPr>
        <p:txBody>
          <a:bodyPr/>
          <a:lstStyle>
            <a:lvl1pPr>
              <a:defRPr sz="2600">
                <a:solidFill>
                  <a:srgbClr val="6CC638"/>
                </a:solidFill>
              </a:defRPr>
            </a:lvl1pPr>
          </a:lstStyle>
          <a:p>
            <a:r>
              <a:rPr lang="ru-RU" dirty="0" smtClean="0"/>
              <a:t>ГЕРОФАРМ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763949" y="644400"/>
            <a:ext cx="5200664" cy="642942"/>
          </a:xfrm>
        </p:spPr>
        <p:txBody>
          <a:bodyPr lIns="0" tIns="0" rIns="0" bIns="0">
            <a:normAutofit/>
          </a:bodyPr>
          <a:lstStyle>
            <a:lvl1pPr marL="0" indent="0" algn="r">
              <a:lnSpc>
                <a:spcPct val="80000"/>
              </a:lnSpc>
              <a:buNone/>
              <a:defRPr sz="2400" b="1">
                <a:solidFill>
                  <a:srgbClr val="808285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endParaRPr lang="ru-RU" dirty="0"/>
          </a:p>
        </p:txBody>
      </p:sp>
      <p:pic>
        <p:nvPicPr>
          <p:cNvPr id="7" name="Рисунок 6" descr="лого_рус.png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179388" y="188913"/>
            <a:ext cx="1749406" cy="728468"/>
          </a:xfrm>
          <a:prstGeom prst="rect">
            <a:avLst/>
          </a:prstGeom>
        </p:spPr>
      </p:pic>
      <p:pic>
        <p:nvPicPr>
          <p:cNvPr id="5" name="Рисунок 4" descr="Krug_2012_2.png"/>
          <p:cNvPicPr>
            <a:picLocks noChangeAspect="1"/>
          </p:cNvPicPr>
          <p:nvPr userDrawn="1"/>
        </p:nvPicPr>
        <p:blipFill>
          <a:blip r:embed="rId4" cstate="print"/>
          <a:stretch>
            <a:fillRect/>
          </a:stretch>
        </p:blipFill>
        <p:spPr>
          <a:xfrm>
            <a:off x="1477903" y="1279561"/>
            <a:ext cx="5349163" cy="4813742"/>
          </a:xfrm>
          <a:prstGeom prst="rect">
            <a:avLst/>
          </a:prstGeom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0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6" name="Содержимое 2"/>
          <p:cNvSpPr>
            <a:spLocks noGrp="1"/>
          </p:cNvSpPr>
          <p:nvPr>
            <p:ph sz="half" idx="13"/>
          </p:nvPr>
        </p:nvSpPr>
        <p:spPr>
          <a:xfrm>
            <a:off x="179388" y="3885936"/>
            <a:ext cx="4316412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8" name="Содержимое 3"/>
          <p:cNvSpPr>
            <a:spLocks noGrp="1"/>
          </p:cNvSpPr>
          <p:nvPr>
            <p:ph sz="half" idx="14"/>
          </p:nvPr>
        </p:nvSpPr>
        <p:spPr>
          <a:xfrm>
            <a:off x="4648199" y="3885936"/>
            <a:ext cx="4316413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10" name="Рисунок 9"/>
          <p:cNvSpPr>
            <a:spLocks noGrp="1"/>
          </p:cNvSpPr>
          <p:nvPr>
            <p:ph type="pic" sz="quarter" idx="15"/>
          </p:nvPr>
        </p:nvSpPr>
        <p:spPr>
          <a:xfrm>
            <a:off x="179388" y="1093862"/>
            <a:ext cx="4320000" cy="3240000"/>
          </a:xfrm>
        </p:spPr>
        <p:txBody>
          <a:bodyPr/>
          <a:lstStyle/>
          <a:p>
            <a:endParaRPr lang="ru-RU"/>
          </a:p>
        </p:txBody>
      </p:sp>
      <p:sp>
        <p:nvSpPr>
          <p:cNvPr id="11" name="Рисунок 9"/>
          <p:cNvSpPr>
            <a:spLocks noGrp="1"/>
          </p:cNvSpPr>
          <p:nvPr>
            <p:ph type="pic" sz="quarter" idx="16"/>
          </p:nvPr>
        </p:nvSpPr>
        <p:spPr>
          <a:xfrm>
            <a:off x="4648212" y="1093862"/>
            <a:ext cx="4320000" cy="324000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79387" y="1105200"/>
            <a:ext cx="4321176" cy="5418000"/>
          </a:xfrm>
        </p:spPr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5" name="Заголовок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Содержимое 2"/>
          <p:cNvSpPr>
            <a:spLocks noGrp="1"/>
          </p:cNvSpPr>
          <p:nvPr>
            <p:ph idx="11"/>
          </p:nvPr>
        </p:nvSpPr>
        <p:spPr>
          <a:xfrm>
            <a:off x="4656138" y="1105200"/>
            <a:ext cx="4321176" cy="5418000"/>
          </a:xfrm>
        </p:spPr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7215205" y="173039"/>
            <a:ext cx="1749407" cy="398441"/>
          </a:xfrm>
        </p:spPr>
        <p:txBody>
          <a:bodyPr/>
          <a:lstStyle>
            <a:lvl1pPr>
              <a:defRPr sz="2600">
                <a:solidFill>
                  <a:srgbClr val="6CC638"/>
                </a:solidFill>
              </a:defRPr>
            </a:lvl1pPr>
          </a:lstStyle>
          <a:p>
            <a:r>
              <a:rPr lang="ru-RU" dirty="0" smtClean="0"/>
              <a:t>ГЕРОФАРМ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763949" y="644400"/>
            <a:ext cx="5200664" cy="642942"/>
          </a:xfrm>
        </p:spPr>
        <p:txBody>
          <a:bodyPr lIns="0" tIns="0" rIns="0" bIns="0">
            <a:normAutofit/>
          </a:bodyPr>
          <a:lstStyle>
            <a:lvl1pPr marL="0" indent="0" algn="r">
              <a:lnSpc>
                <a:spcPct val="80000"/>
              </a:lnSpc>
              <a:buNone/>
              <a:defRPr sz="2400" b="1">
                <a:solidFill>
                  <a:srgbClr val="808285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endParaRPr lang="ru-RU" dirty="0"/>
          </a:p>
        </p:txBody>
      </p:sp>
      <p:pic>
        <p:nvPicPr>
          <p:cNvPr id="7" name="Рисунок 6" descr="лого_рус.png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179388" y="188913"/>
            <a:ext cx="1749406" cy="728468"/>
          </a:xfrm>
          <a:prstGeom prst="rect">
            <a:avLst/>
          </a:prstGeom>
        </p:spPr>
      </p:pic>
      <p:pic>
        <p:nvPicPr>
          <p:cNvPr id="5" name="Рисунок 4" descr="Krug_2012_2.png"/>
          <p:cNvPicPr>
            <a:picLocks noChangeAspect="1"/>
          </p:cNvPicPr>
          <p:nvPr userDrawn="1"/>
        </p:nvPicPr>
        <p:blipFill>
          <a:blip r:embed="rId4" cstate="print"/>
          <a:stretch>
            <a:fillRect/>
          </a:stretch>
        </p:blipFill>
        <p:spPr>
          <a:xfrm>
            <a:off x="1477903" y="1279561"/>
            <a:ext cx="5349163" cy="4813742"/>
          </a:xfrm>
          <a:prstGeom prst="rect">
            <a:avLst/>
          </a:prstGeom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0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6" name="Содержимое 2"/>
          <p:cNvSpPr>
            <a:spLocks noGrp="1"/>
          </p:cNvSpPr>
          <p:nvPr>
            <p:ph sz="half" idx="13"/>
          </p:nvPr>
        </p:nvSpPr>
        <p:spPr>
          <a:xfrm>
            <a:off x="179388" y="3885936"/>
            <a:ext cx="4316412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8" name="Содержимое 3"/>
          <p:cNvSpPr>
            <a:spLocks noGrp="1"/>
          </p:cNvSpPr>
          <p:nvPr>
            <p:ph sz="half" idx="14"/>
          </p:nvPr>
        </p:nvSpPr>
        <p:spPr>
          <a:xfrm>
            <a:off x="4648199" y="3885936"/>
            <a:ext cx="4316413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10" name="Рисунок 9"/>
          <p:cNvSpPr>
            <a:spLocks noGrp="1"/>
          </p:cNvSpPr>
          <p:nvPr>
            <p:ph type="pic" sz="quarter" idx="15"/>
          </p:nvPr>
        </p:nvSpPr>
        <p:spPr>
          <a:xfrm>
            <a:off x="179388" y="1093862"/>
            <a:ext cx="4320000" cy="3240000"/>
          </a:xfrm>
        </p:spPr>
        <p:txBody>
          <a:bodyPr/>
          <a:lstStyle/>
          <a:p>
            <a:endParaRPr lang="ru-RU"/>
          </a:p>
        </p:txBody>
      </p:sp>
      <p:sp>
        <p:nvSpPr>
          <p:cNvPr id="11" name="Рисунок 9"/>
          <p:cNvSpPr>
            <a:spLocks noGrp="1"/>
          </p:cNvSpPr>
          <p:nvPr>
            <p:ph type="pic" sz="quarter" idx="16"/>
          </p:nvPr>
        </p:nvSpPr>
        <p:spPr>
          <a:xfrm>
            <a:off x="4648212" y="1093862"/>
            <a:ext cx="4320000" cy="324000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179387" y="1105200"/>
            <a:ext cx="4321176" cy="5418000"/>
          </a:xfrm>
        </p:spPr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5" name="Заголовок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Содержимое 2"/>
          <p:cNvSpPr>
            <a:spLocks noGrp="1"/>
          </p:cNvSpPr>
          <p:nvPr>
            <p:ph idx="11"/>
          </p:nvPr>
        </p:nvSpPr>
        <p:spPr>
          <a:xfrm>
            <a:off x="4656138" y="1105200"/>
            <a:ext cx="4321176" cy="5418000"/>
          </a:xfrm>
        </p:spPr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7215205" y="173039"/>
            <a:ext cx="1749407" cy="398441"/>
          </a:xfrm>
        </p:spPr>
        <p:txBody>
          <a:bodyPr/>
          <a:lstStyle>
            <a:lvl1pPr>
              <a:defRPr sz="2600">
                <a:solidFill>
                  <a:srgbClr val="6CC638"/>
                </a:solidFill>
              </a:defRPr>
            </a:lvl1pPr>
          </a:lstStyle>
          <a:p>
            <a:r>
              <a:rPr lang="ru-RU" dirty="0" smtClean="0"/>
              <a:t>ГЕРОФАРМ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763949" y="644400"/>
            <a:ext cx="5200664" cy="642942"/>
          </a:xfrm>
        </p:spPr>
        <p:txBody>
          <a:bodyPr lIns="0" tIns="0" rIns="0" bIns="0">
            <a:normAutofit/>
          </a:bodyPr>
          <a:lstStyle>
            <a:lvl1pPr marL="0" indent="0" algn="r">
              <a:lnSpc>
                <a:spcPct val="80000"/>
              </a:lnSpc>
              <a:buNone/>
              <a:defRPr sz="2400" b="1">
                <a:solidFill>
                  <a:srgbClr val="808285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endParaRPr lang="ru-RU" dirty="0"/>
          </a:p>
        </p:txBody>
      </p:sp>
      <p:pic>
        <p:nvPicPr>
          <p:cNvPr id="7" name="Рисунок 6" descr="лого_рус.png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179388" y="188913"/>
            <a:ext cx="1749406" cy="728468"/>
          </a:xfrm>
          <a:prstGeom prst="rect">
            <a:avLst/>
          </a:prstGeom>
        </p:spPr>
      </p:pic>
      <p:pic>
        <p:nvPicPr>
          <p:cNvPr id="5" name="Рисунок 4" descr="Krug_2012_2.png"/>
          <p:cNvPicPr>
            <a:picLocks noChangeAspect="1"/>
          </p:cNvPicPr>
          <p:nvPr userDrawn="1"/>
        </p:nvPicPr>
        <p:blipFill>
          <a:blip r:embed="rId4" cstate="print"/>
          <a:stretch>
            <a:fillRect/>
          </a:stretch>
        </p:blipFill>
        <p:spPr>
          <a:xfrm>
            <a:off x="1477903" y="1279561"/>
            <a:ext cx="5349163" cy="4813742"/>
          </a:xfrm>
          <a:prstGeom prst="rect">
            <a:avLst/>
          </a:prstGeom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 lIns="0" tIns="0" rIns="0" bIns="0"/>
          <a:lstStyle>
            <a:lvl1pPr>
              <a:defRPr>
                <a:solidFill>
                  <a:srgbClr val="808285"/>
                </a:solidFill>
              </a:defRPr>
            </a:lvl1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12" name="Номер слайда 11"/>
          <p:cNvSpPr>
            <a:spLocks noGrp="1"/>
          </p:cNvSpPr>
          <p:nvPr>
            <p:ph type="sldNum" sz="quarter" idx="10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5418138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4316412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199" y="1093862"/>
            <a:ext cx="4316413" cy="2592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6" name="Содержимое 2"/>
          <p:cNvSpPr>
            <a:spLocks noGrp="1"/>
          </p:cNvSpPr>
          <p:nvPr>
            <p:ph sz="half" idx="13"/>
          </p:nvPr>
        </p:nvSpPr>
        <p:spPr>
          <a:xfrm>
            <a:off x="179388" y="3885936"/>
            <a:ext cx="4316412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sp>
        <p:nvSpPr>
          <p:cNvPr id="8" name="Содержимое 3"/>
          <p:cNvSpPr>
            <a:spLocks noGrp="1"/>
          </p:cNvSpPr>
          <p:nvPr>
            <p:ph sz="half" idx="14"/>
          </p:nvPr>
        </p:nvSpPr>
        <p:spPr>
          <a:xfrm>
            <a:off x="4648199" y="3885936"/>
            <a:ext cx="4316413" cy="2628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727020" y="6544151"/>
            <a:ext cx="237117" cy="365125"/>
          </a:xfrm>
          <a:prstGeom prst="rect">
            <a:avLst/>
          </a:prstGeom>
        </p:spPr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10" name="Рисунок 9"/>
          <p:cNvSpPr>
            <a:spLocks noGrp="1"/>
          </p:cNvSpPr>
          <p:nvPr>
            <p:ph type="pic" sz="quarter" idx="15"/>
          </p:nvPr>
        </p:nvSpPr>
        <p:spPr>
          <a:xfrm>
            <a:off x="179388" y="1093862"/>
            <a:ext cx="4320000" cy="3240000"/>
          </a:xfrm>
        </p:spPr>
        <p:txBody>
          <a:bodyPr/>
          <a:lstStyle/>
          <a:p>
            <a:endParaRPr lang="ru-RU"/>
          </a:p>
        </p:txBody>
      </p:sp>
      <p:sp>
        <p:nvSpPr>
          <p:cNvPr id="11" name="Рисунок 9"/>
          <p:cNvSpPr>
            <a:spLocks noGrp="1"/>
          </p:cNvSpPr>
          <p:nvPr>
            <p:ph type="pic" sz="quarter" idx="16"/>
          </p:nvPr>
        </p:nvSpPr>
        <p:spPr>
          <a:xfrm>
            <a:off x="4648212" y="1093862"/>
            <a:ext cx="4320000" cy="3240000"/>
          </a:xfrm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C5ACAC8-1E4D-433D-B243-B23B12AFB200}" type="datetime1">
              <a:rPr lang="ru-RU" smtClean="0">
                <a:solidFill>
                  <a:srgbClr val="808285"/>
                </a:solidFill>
              </a:rPr>
              <a:pPr/>
              <a:t>20.10.2014</a:t>
            </a:fld>
            <a:endParaRPr lang="ru-RU">
              <a:solidFill>
                <a:srgbClr val="808285"/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ru-RU">
              <a:solidFill>
                <a:srgbClr val="808285"/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CF42E6-FF2D-4BD8-A3A3-8F433F102328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734434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13" Type="http://schemas.openxmlformats.org/officeDocument/2006/relationships/image" Target="../media/image6.png"/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12" Type="http://schemas.openxmlformats.org/officeDocument/2006/relationships/image" Target="../media/image5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4.png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3.png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2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theme" Target="../theme/theme2.xml"/><Relationship Id="rId13" Type="http://schemas.openxmlformats.org/officeDocument/2006/relationships/image" Target="../media/image5.png"/><Relationship Id="rId3" Type="http://schemas.openxmlformats.org/officeDocument/2006/relationships/slideLayout" Target="../slideLayouts/slideLayout9.xml"/><Relationship Id="rId7" Type="http://schemas.openxmlformats.org/officeDocument/2006/relationships/slideLayout" Target="../slideLayouts/slideLayout13.xml"/><Relationship Id="rId12" Type="http://schemas.openxmlformats.org/officeDocument/2006/relationships/image" Target="../media/image4.png"/><Relationship Id="rId2" Type="http://schemas.openxmlformats.org/officeDocument/2006/relationships/slideLayout" Target="../slideLayouts/slideLayout8.xml"/><Relationship Id="rId1" Type="http://schemas.openxmlformats.org/officeDocument/2006/relationships/slideLayout" Target="../slideLayouts/slideLayout7.xml"/><Relationship Id="rId6" Type="http://schemas.openxmlformats.org/officeDocument/2006/relationships/slideLayout" Target="../slideLayouts/slideLayout12.xml"/><Relationship Id="rId11" Type="http://schemas.openxmlformats.org/officeDocument/2006/relationships/image" Target="../media/image3.png"/><Relationship Id="rId5" Type="http://schemas.openxmlformats.org/officeDocument/2006/relationships/slideLayout" Target="../slideLayouts/slideLayout11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10.xml"/><Relationship Id="rId9" Type="http://schemas.openxmlformats.org/officeDocument/2006/relationships/image" Target="../media/image1.png"/><Relationship Id="rId14" Type="http://schemas.openxmlformats.org/officeDocument/2006/relationships/image" Target="../media/image6.png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13" Type="http://schemas.openxmlformats.org/officeDocument/2006/relationships/image" Target="../media/image6.png"/><Relationship Id="rId3" Type="http://schemas.openxmlformats.org/officeDocument/2006/relationships/slideLayout" Target="../slideLayouts/slideLayout16.xml"/><Relationship Id="rId7" Type="http://schemas.openxmlformats.org/officeDocument/2006/relationships/theme" Target="../theme/theme3.xml"/><Relationship Id="rId12" Type="http://schemas.openxmlformats.org/officeDocument/2006/relationships/image" Target="../media/image5.png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slideLayout" Target="../slideLayouts/slideLayout19.xml"/><Relationship Id="rId11" Type="http://schemas.openxmlformats.org/officeDocument/2006/relationships/image" Target="../media/image4.png"/><Relationship Id="rId5" Type="http://schemas.openxmlformats.org/officeDocument/2006/relationships/slideLayout" Target="../slideLayouts/slideLayout18.xml"/><Relationship Id="rId10" Type="http://schemas.openxmlformats.org/officeDocument/2006/relationships/image" Target="../media/image3.png"/><Relationship Id="rId4" Type="http://schemas.openxmlformats.org/officeDocument/2006/relationships/slideLayout" Target="../slideLayouts/slideLayout17.xml"/><Relationship Id="rId9" Type="http://schemas.openxmlformats.org/officeDocument/2006/relationships/image" Target="../media/image2.png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13" Type="http://schemas.openxmlformats.org/officeDocument/2006/relationships/image" Target="../media/image6.png"/><Relationship Id="rId3" Type="http://schemas.openxmlformats.org/officeDocument/2006/relationships/slideLayout" Target="../slideLayouts/slideLayout22.xml"/><Relationship Id="rId7" Type="http://schemas.openxmlformats.org/officeDocument/2006/relationships/theme" Target="../theme/theme4.xml"/><Relationship Id="rId12" Type="http://schemas.openxmlformats.org/officeDocument/2006/relationships/image" Target="../media/image5.png"/><Relationship Id="rId2" Type="http://schemas.openxmlformats.org/officeDocument/2006/relationships/slideLayout" Target="../slideLayouts/slideLayout21.xml"/><Relationship Id="rId1" Type="http://schemas.openxmlformats.org/officeDocument/2006/relationships/slideLayout" Target="../slideLayouts/slideLayout20.xml"/><Relationship Id="rId6" Type="http://schemas.openxmlformats.org/officeDocument/2006/relationships/slideLayout" Target="../slideLayouts/slideLayout25.xml"/><Relationship Id="rId11" Type="http://schemas.openxmlformats.org/officeDocument/2006/relationships/image" Target="../media/image4.png"/><Relationship Id="rId5" Type="http://schemas.openxmlformats.org/officeDocument/2006/relationships/slideLayout" Target="../slideLayouts/slideLayout24.xml"/><Relationship Id="rId10" Type="http://schemas.openxmlformats.org/officeDocument/2006/relationships/image" Target="../media/image3.png"/><Relationship Id="rId4" Type="http://schemas.openxmlformats.org/officeDocument/2006/relationships/slideLayout" Target="../slideLayouts/slideLayout23.xml"/><Relationship Id="rId9" Type="http://schemas.openxmlformats.org/officeDocument/2006/relationships/image" Target="../media/image2.png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theme" Target="../theme/theme5.xml"/><Relationship Id="rId13" Type="http://schemas.openxmlformats.org/officeDocument/2006/relationships/image" Target="../media/image5.png"/><Relationship Id="rId3" Type="http://schemas.openxmlformats.org/officeDocument/2006/relationships/slideLayout" Target="../slideLayouts/slideLayout28.xml"/><Relationship Id="rId7" Type="http://schemas.openxmlformats.org/officeDocument/2006/relationships/slideLayout" Target="../slideLayouts/slideLayout32.xml"/><Relationship Id="rId12" Type="http://schemas.openxmlformats.org/officeDocument/2006/relationships/image" Target="../media/image4.png"/><Relationship Id="rId2" Type="http://schemas.openxmlformats.org/officeDocument/2006/relationships/slideLayout" Target="../slideLayouts/slideLayout27.xml"/><Relationship Id="rId1" Type="http://schemas.openxmlformats.org/officeDocument/2006/relationships/slideLayout" Target="../slideLayouts/slideLayout26.xml"/><Relationship Id="rId6" Type="http://schemas.openxmlformats.org/officeDocument/2006/relationships/slideLayout" Target="../slideLayouts/slideLayout31.xml"/><Relationship Id="rId11" Type="http://schemas.openxmlformats.org/officeDocument/2006/relationships/image" Target="../media/image3.png"/><Relationship Id="rId5" Type="http://schemas.openxmlformats.org/officeDocument/2006/relationships/slideLayout" Target="../slideLayouts/slideLayout30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29.xml"/><Relationship Id="rId9" Type="http://schemas.openxmlformats.org/officeDocument/2006/relationships/image" Target="../media/image1.png"/><Relationship Id="rId14" Type="http://schemas.openxmlformats.org/officeDocument/2006/relationships/image" Target="../media/image6.png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theme" Target="../theme/theme6.xml"/><Relationship Id="rId13" Type="http://schemas.openxmlformats.org/officeDocument/2006/relationships/image" Target="../media/image5.png"/><Relationship Id="rId3" Type="http://schemas.openxmlformats.org/officeDocument/2006/relationships/slideLayout" Target="../slideLayouts/slideLayout35.xml"/><Relationship Id="rId7" Type="http://schemas.openxmlformats.org/officeDocument/2006/relationships/slideLayout" Target="../slideLayouts/slideLayout39.xml"/><Relationship Id="rId12" Type="http://schemas.openxmlformats.org/officeDocument/2006/relationships/image" Target="../media/image4.png"/><Relationship Id="rId2" Type="http://schemas.openxmlformats.org/officeDocument/2006/relationships/slideLayout" Target="../slideLayouts/slideLayout34.xml"/><Relationship Id="rId1" Type="http://schemas.openxmlformats.org/officeDocument/2006/relationships/slideLayout" Target="../slideLayouts/slideLayout33.xml"/><Relationship Id="rId6" Type="http://schemas.openxmlformats.org/officeDocument/2006/relationships/slideLayout" Target="../slideLayouts/slideLayout38.xml"/><Relationship Id="rId11" Type="http://schemas.openxmlformats.org/officeDocument/2006/relationships/image" Target="../media/image3.png"/><Relationship Id="rId5" Type="http://schemas.openxmlformats.org/officeDocument/2006/relationships/slideLayout" Target="../slideLayouts/slideLayout37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36.xml"/><Relationship Id="rId9" Type="http://schemas.openxmlformats.org/officeDocument/2006/relationships/image" Target="../media/image1.png"/><Relationship Id="rId14" Type="http://schemas.openxmlformats.org/officeDocument/2006/relationships/image" Target="../media/image6.png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theme" Target="../theme/theme7.xml"/><Relationship Id="rId13" Type="http://schemas.openxmlformats.org/officeDocument/2006/relationships/image" Target="../media/image5.png"/><Relationship Id="rId3" Type="http://schemas.openxmlformats.org/officeDocument/2006/relationships/slideLayout" Target="../slideLayouts/slideLayout42.xml"/><Relationship Id="rId7" Type="http://schemas.openxmlformats.org/officeDocument/2006/relationships/slideLayout" Target="../slideLayouts/slideLayout46.xml"/><Relationship Id="rId12" Type="http://schemas.openxmlformats.org/officeDocument/2006/relationships/image" Target="../media/image4.png"/><Relationship Id="rId2" Type="http://schemas.openxmlformats.org/officeDocument/2006/relationships/slideLayout" Target="../slideLayouts/slideLayout41.xml"/><Relationship Id="rId1" Type="http://schemas.openxmlformats.org/officeDocument/2006/relationships/slideLayout" Target="../slideLayouts/slideLayout40.xml"/><Relationship Id="rId6" Type="http://schemas.openxmlformats.org/officeDocument/2006/relationships/slideLayout" Target="../slideLayouts/slideLayout45.xml"/><Relationship Id="rId11" Type="http://schemas.openxmlformats.org/officeDocument/2006/relationships/image" Target="../media/image3.png"/><Relationship Id="rId5" Type="http://schemas.openxmlformats.org/officeDocument/2006/relationships/slideLayout" Target="../slideLayouts/slideLayout44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43.xml"/><Relationship Id="rId9" Type="http://schemas.openxmlformats.org/officeDocument/2006/relationships/image" Target="../media/image1.png"/><Relationship Id="rId14" Type="http://schemas.openxmlformats.org/officeDocument/2006/relationships/image" Target="../media/image6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8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ru-RU" dirty="0" smtClean="0"/>
              <a:t>Образец </a:t>
            </a:r>
            <a:br>
              <a:rPr lang="ru-RU" dirty="0" smtClean="0"/>
            </a:br>
            <a:r>
              <a:rPr lang="ru-RU" dirty="0" smtClean="0"/>
              <a:t>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79387" y="1093862"/>
            <a:ext cx="8793697" cy="54069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cxnSp>
        <p:nvCxnSpPr>
          <p:cNvPr id="18" name="Прямая соединительная линия 17"/>
          <p:cNvCxnSpPr/>
          <p:nvPr/>
        </p:nvCxnSpPr>
        <p:spPr>
          <a:xfrm>
            <a:off x="0" y="912003"/>
            <a:ext cx="9144000" cy="1588"/>
          </a:xfrm>
          <a:prstGeom prst="line">
            <a:avLst/>
          </a:prstGeom>
          <a:ln w="19050">
            <a:solidFill>
              <a:srgbClr val="6CC638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84289" y="6535605"/>
            <a:ext cx="323054" cy="36512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1B5C5F-68AE-4334-B01C-946231E53D31}" type="slidenum">
              <a:rPr lang="ru-RU" smtClean="0"/>
              <a:pPr/>
              <a:t>‹#›</a:t>
            </a:fld>
            <a:endParaRPr lang="ru-RU" dirty="0"/>
          </a:p>
        </p:txBody>
      </p:sp>
      <p:pic>
        <p:nvPicPr>
          <p:cNvPr id="10" name="Рисунок 9" descr="GPh_logo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>
            <a:off x="142844" y="134306"/>
            <a:ext cx="1289344" cy="57163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69" r:id="rId1"/>
    <p:sldLayoutId id="2147483670" r:id="rId2"/>
    <p:sldLayoutId id="2147483671" r:id="rId3"/>
    <p:sldLayoutId id="2147483672" r:id="rId4"/>
    <p:sldLayoutId id="2147483673" r:id="rId5"/>
    <p:sldLayoutId id="2147483674" r:id="rId6"/>
  </p:sldLayoutIdLst>
  <p:transition>
    <p:wipe/>
  </p:transition>
  <p:timing>
    <p:tnLst>
      <p:par>
        <p:cTn id="1" dur="indefinite" restart="never" nodeType="tmRoot"/>
      </p:par>
    </p:tnLst>
  </p:timing>
  <p:hf hdr="0" ftr="0" dt="0"/>
  <p:txStyles>
    <p:titleStyle>
      <a:lvl1pPr algn="r" defTabSz="914400" rtl="0" eaLnBrk="1" latinLnBrk="0" hangingPunct="1">
        <a:lnSpc>
          <a:spcPct val="80000"/>
        </a:lnSpc>
        <a:spcBef>
          <a:spcPct val="0"/>
        </a:spcBef>
        <a:buNone/>
        <a:defRPr sz="2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15913" indent="-315913" algn="l" defTabSz="914400" rtl="0" eaLnBrk="1" latinLnBrk="0" hangingPunct="1">
        <a:spcBef>
          <a:spcPct val="20000"/>
        </a:spcBef>
        <a:buFontTx/>
        <a:buBlip>
          <a:blip r:embed="rId10"/>
        </a:buBlip>
        <a:defRPr sz="2400" kern="1200">
          <a:solidFill>
            <a:srgbClr val="808285"/>
          </a:solidFill>
          <a:latin typeface="+mn-lt"/>
          <a:ea typeface="+mn-ea"/>
          <a:cs typeface="+mn-cs"/>
        </a:defRPr>
      </a:lvl1pPr>
      <a:lvl2pPr marL="623888" indent="-285750" algn="l" defTabSz="914400" rtl="0" eaLnBrk="1" latinLnBrk="0" hangingPunct="1">
        <a:spcBef>
          <a:spcPct val="20000"/>
        </a:spcBef>
        <a:buFontTx/>
        <a:buBlip>
          <a:blip r:embed="rId11"/>
        </a:buBlip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96938" indent="-247650" algn="l" defTabSz="914400" rtl="0" eaLnBrk="1" latinLnBrk="0" hangingPunct="1">
        <a:spcBef>
          <a:spcPct val="20000"/>
        </a:spcBef>
        <a:buFontTx/>
        <a:buBlip>
          <a:blip r:embed="rId12"/>
        </a:buBlip>
        <a:tabLst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19188" indent="-231775" algn="l" defTabSz="914400" rtl="0" eaLnBrk="1" latinLnBrk="0" hangingPunct="1">
        <a:spcBef>
          <a:spcPct val="20000"/>
        </a:spcBef>
        <a:buFontTx/>
        <a:buBlip>
          <a:blip r:embed="rId13"/>
        </a:buBlip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9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ru-RU" dirty="0" smtClean="0"/>
              <a:t>Образец </a:t>
            </a:r>
            <a:br>
              <a:rPr lang="ru-RU" dirty="0" smtClean="0"/>
            </a:br>
            <a:r>
              <a:rPr lang="ru-RU" dirty="0" smtClean="0"/>
              <a:t>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79387" y="1093862"/>
            <a:ext cx="8793697" cy="54069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cxnSp>
        <p:nvCxnSpPr>
          <p:cNvPr id="18" name="Прямая соединительная линия 17"/>
          <p:cNvCxnSpPr/>
          <p:nvPr/>
        </p:nvCxnSpPr>
        <p:spPr>
          <a:xfrm>
            <a:off x="0" y="912003"/>
            <a:ext cx="9144000" cy="1588"/>
          </a:xfrm>
          <a:prstGeom prst="line">
            <a:avLst/>
          </a:prstGeom>
          <a:ln w="19050">
            <a:solidFill>
              <a:srgbClr val="6CC638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84289" y="6535605"/>
            <a:ext cx="323054" cy="36512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10" name="Рисунок 9" descr="GPh_logo.png"/>
          <p:cNvPicPr>
            <a:picLocks noChangeAspect="1"/>
          </p:cNvPicPr>
          <p:nvPr/>
        </p:nvPicPr>
        <p:blipFill>
          <a:blip r:embed="rId10" cstate="print"/>
          <a:stretch>
            <a:fillRect/>
          </a:stretch>
        </p:blipFill>
        <p:spPr>
          <a:xfrm>
            <a:off x="142844" y="134306"/>
            <a:ext cx="1289344" cy="57163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729" r:id="rId1"/>
    <p:sldLayoutId id="2147483678" r:id="rId2"/>
    <p:sldLayoutId id="2147483679" r:id="rId3"/>
    <p:sldLayoutId id="2147483680" r:id="rId4"/>
    <p:sldLayoutId id="2147483681" r:id="rId5"/>
    <p:sldLayoutId id="2147483682" r:id="rId6"/>
    <p:sldLayoutId id="2147483683" r:id="rId7"/>
  </p:sldLayoutIdLst>
  <p:transition>
    <p:wipe/>
  </p:transition>
  <p:timing>
    <p:tnLst>
      <p:par>
        <p:cTn id="1" dur="indefinite" restart="never" nodeType="tmRoot"/>
      </p:par>
    </p:tnLst>
  </p:timing>
  <p:hf hdr="0" ftr="0" dt="0"/>
  <p:txStyles>
    <p:titleStyle>
      <a:lvl1pPr algn="r" defTabSz="914400" rtl="0" eaLnBrk="1" latinLnBrk="0" hangingPunct="1">
        <a:lnSpc>
          <a:spcPct val="80000"/>
        </a:lnSpc>
        <a:spcBef>
          <a:spcPct val="0"/>
        </a:spcBef>
        <a:buNone/>
        <a:defRPr sz="2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15913" indent="-315913" algn="l" defTabSz="914400" rtl="0" eaLnBrk="1" latinLnBrk="0" hangingPunct="1">
        <a:spcBef>
          <a:spcPct val="20000"/>
        </a:spcBef>
        <a:buFontTx/>
        <a:buBlip>
          <a:blip r:embed="rId11"/>
        </a:buBlip>
        <a:defRPr sz="2400" kern="1200">
          <a:solidFill>
            <a:srgbClr val="808285"/>
          </a:solidFill>
          <a:latin typeface="+mn-lt"/>
          <a:ea typeface="+mn-ea"/>
          <a:cs typeface="+mn-cs"/>
        </a:defRPr>
      </a:lvl1pPr>
      <a:lvl2pPr marL="623888" indent="-285750" algn="l" defTabSz="914400" rtl="0" eaLnBrk="1" latinLnBrk="0" hangingPunct="1">
        <a:spcBef>
          <a:spcPct val="20000"/>
        </a:spcBef>
        <a:buFontTx/>
        <a:buBlip>
          <a:blip r:embed="rId12"/>
        </a:buBlip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96938" indent="-247650" algn="l" defTabSz="914400" rtl="0" eaLnBrk="1" latinLnBrk="0" hangingPunct="1">
        <a:spcBef>
          <a:spcPct val="20000"/>
        </a:spcBef>
        <a:buFontTx/>
        <a:buBlip>
          <a:blip r:embed="rId13"/>
        </a:buBlip>
        <a:tabLst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19188" indent="-231775" algn="l" defTabSz="914400" rtl="0" eaLnBrk="1" latinLnBrk="0" hangingPunct="1">
        <a:spcBef>
          <a:spcPct val="20000"/>
        </a:spcBef>
        <a:buFontTx/>
        <a:buBlip>
          <a:blip r:embed="rId14"/>
        </a:buBlip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8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ru-RU" dirty="0" smtClean="0"/>
              <a:t>Образец </a:t>
            </a:r>
            <a:br>
              <a:rPr lang="ru-RU" dirty="0" smtClean="0"/>
            </a:br>
            <a:r>
              <a:rPr lang="ru-RU" dirty="0" smtClean="0"/>
              <a:t>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79387" y="1093862"/>
            <a:ext cx="8793697" cy="54069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cxnSp>
        <p:nvCxnSpPr>
          <p:cNvPr id="18" name="Прямая соединительная линия 17"/>
          <p:cNvCxnSpPr/>
          <p:nvPr/>
        </p:nvCxnSpPr>
        <p:spPr>
          <a:xfrm>
            <a:off x="0" y="912003"/>
            <a:ext cx="9144000" cy="1588"/>
          </a:xfrm>
          <a:prstGeom prst="line">
            <a:avLst/>
          </a:prstGeom>
          <a:ln w="19050">
            <a:solidFill>
              <a:srgbClr val="6CC638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84289" y="6535605"/>
            <a:ext cx="323054" cy="36512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10" name="Рисунок 9" descr="GPh_logo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>
            <a:off x="142844" y="134306"/>
            <a:ext cx="1289344" cy="57163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</p:sldLayoutIdLst>
  <p:transition>
    <p:wipe/>
  </p:transition>
  <p:timing>
    <p:tnLst>
      <p:par>
        <p:cTn id="1" dur="indefinite" restart="never" nodeType="tmRoot"/>
      </p:par>
    </p:tnLst>
  </p:timing>
  <p:hf hdr="0" ftr="0" dt="0"/>
  <p:txStyles>
    <p:titleStyle>
      <a:lvl1pPr algn="r" defTabSz="914400" rtl="0" eaLnBrk="1" latinLnBrk="0" hangingPunct="1">
        <a:lnSpc>
          <a:spcPct val="80000"/>
        </a:lnSpc>
        <a:spcBef>
          <a:spcPct val="0"/>
        </a:spcBef>
        <a:buNone/>
        <a:defRPr sz="2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15913" indent="-315913" algn="l" defTabSz="914400" rtl="0" eaLnBrk="1" latinLnBrk="0" hangingPunct="1">
        <a:spcBef>
          <a:spcPct val="20000"/>
        </a:spcBef>
        <a:buFontTx/>
        <a:buBlip>
          <a:blip r:embed="rId10"/>
        </a:buBlip>
        <a:defRPr sz="2400" kern="1200">
          <a:solidFill>
            <a:srgbClr val="808285"/>
          </a:solidFill>
          <a:latin typeface="+mn-lt"/>
          <a:ea typeface="+mn-ea"/>
          <a:cs typeface="+mn-cs"/>
        </a:defRPr>
      </a:lvl1pPr>
      <a:lvl2pPr marL="623888" indent="-285750" algn="l" defTabSz="914400" rtl="0" eaLnBrk="1" latinLnBrk="0" hangingPunct="1">
        <a:spcBef>
          <a:spcPct val="20000"/>
        </a:spcBef>
        <a:buFontTx/>
        <a:buBlip>
          <a:blip r:embed="rId11"/>
        </a:buBlip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96938" indent="-247650" algn="l" defTabSz="914400" rtl="0" eaLnBrk="1" latinLnBrk="0" hangingPunct="1">
        <a:spcBef>
          <a:spcPct val="20000"/>
        </a:spcBef>
        <a:buFontTx/>
        <a:buBlip>
          <a:blip r:embed="rId12"/>
        </a:buBlip>
        <a:tabLst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19188" indent="-231775" algn="l" defTabSz="914400" rtl="0" eaLnBrk="1" latinLnBrk="0" hangingPunct="1">
        <a:spcBef>
          <a:spcPct val="20000"/>
        </a:spcBef>
        <a:buFontTx/>
        <a:buBlip>
          <a:blip r:embed="rId13"/>
        </a:buBlip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8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ru-RU" dirty="0" smtClean="0"/>
              <a:t>Образец </a:t>
            </a:r>
            <a:br>
              <a:rPr lang="ru-RU" dirty="0" smtClean="0"/>
            </a:br>
            <a:r>
              <a:rPr lang="ru-RU" dirty="0" smtClean="0"/>
              <a:t>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79387" y="1093862"/>
            <a:ext cx="8793697" cy="54069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cxnSp>
        <p:nvCxnSpPr>
          <p:cNvPr id="18" name="Прямая соединительная линия 17"/>
          <p:cNvCxnSpPr/>
          <p:nvPr/>
        </p:nvCxnSpPr>
        <p:spPr>
          <a:xfrm>
            <a:off x="0" y="912003"/>
            <a:ext cx="9144000" cy="1588"/>
          </a:xfrm>
          <a:prstGeom prst="line">
            <a:avLst/>
          </a:prstGeom>
          <a:ln w="19050">
            <a:solidFill>
              <a:srgbClr val="6CC638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84289" y="6535605"/>
            <a:ext cx="323054" cy="36512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10" name="Рисунок 9" descr="GPh_logo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>
            <a:off x="142844" y="134306"/>
            <a:ext cx="1289344" cy="57163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92" r:id="rId1"/>
    <p:sldLayoutId id="2147483693" r:id="rId2"/>
    <p:sldLayoutId id="2147483694" r:id="rId3"/>
    <p:sldLayoutId id="2147483695" r:id="rId4"/>
    <p:sldLayoutId id="2147483696" r:id="rId5"/>
    <p:sldLayoutId id="2147483697" r:id="rId6"/>
  </p:sldLayoutIdLst>
  <p:transition>
    <p:wipe/>
  </p:transition>
  <p:timing>
    <p:tnLst>
      <p:par>
        <p:cTn id="1" dur="indefinite" restart="never" nodeType="tmRoot"/>
      </p:par>
    </p:tnLst>
  </p:timing>
  <p:hf hdr="0" ftr="0" dt="0"/>
  <p:txStyles>
    <p:titleStyle>
      <a:lvl1pPr algn="r" defTabSz="914400" rtl="0" eaLnBrk="1" latinLnBrk="0" hangingPunct="1">
        <a:lnSpc>
          <a:spcPct val="80000"/>
        </a:lnSpc>
        <a:spcBef>
          <a:spcPct val="0"/>
        </a:spcBef>
        <a:buNone/>
        <a:defRPr sz="2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15913" indent="-315913" algn="l" defTabSz="914400" rtl="0" eaLnBrk="1" latinLnBrk="0" hangingPunct="1">
        <a:spcBef>
          <a:spcPct val="20000"/>
        </a:spcBef>
        <a:buFontTx/>
        <a:buBlip>
          <a:blip r:embed="rId10"/>
        </a:buBlip>
        <a:defRPr sz="2400" kern="1200">
          <a:solidFill>
            <a:srgbClr val="808285"/>
          </a:solidFill>
          <a:latin typeface="+mn-lt"/>
          <a:ea typeface="+mn-ea"/>
          <a:cs typeface="+mn-cs"/>
        </a:defRPr>
      </a:lvl1pPr>
      <a:lvl2pPr marL="623888" indent="-285750" algn="l" defTabSz="914400" rtl="0" eaLnBrk="1" latinLnBrk="0" hangingPunct="1">
        <a:spcBef>
          <a:spcPct val="20000"/>
        </a:spcBef>
        <a:buFontTx/>
        <a:buBlip>
          <a:blip r:embed="rId11"/>
        </a:buBlip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96938" indent="-247650" algn="l" defTabSz="914400" rtl="0" eaLnBrk="1" latinLnBrk="0" hangingPunct="1">
        <a:spcBef>
          <a:spcPct val="20000"/>
        </a:spcBef>
        <a:buFontTx/>
        <a:buBlip>
          <a:blip r:embed="rId12"/>
        </a:buBlip>
        <a:tabLst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19188" indent="-231775" algn="l" defTabSz="914400" rtl="0" eaLnBrk="1" latinLnBrk="0" hangingPunct="1">
        <a:spcBef>
          <a:spcPct val="20000"/>
        </a:spcBef>
        <a:buFontTx/>
        <a:buBlip>
          <a:blip r:embed="rId13"/>
        </a:buBlip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9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ru-RU" dirty="0" smtClean="0"/>
              <a:t>Образец </a:t>
            </a:r>
            <a:br>
              <a:rPr lang="ru-RU" dirty="0" smtClean="0"/>
            </a:br>
            <a:r>
              <a:rPr lang="ru-RU" dirty="0" smtClean="0"/>
              <a:t>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79387" y="1093862"/>
            <a:ext cx="8793697" cy="54069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cxnSp>
        <p:nvCxnSpPr>
          <p:cNvPr id="18" name="Прямая соединительная линия 17"/>
          <p:cNvCxnSpPr/>
          <p:nvPr/>
        </p:nvCxnSpPr>
        <p:spPr>
          <a:xfrm>
            <a:off x="0" y="912003"/>
            <a:ext cx="9144000" cy="1588"/>
          </a:xfrm>
          <a:prstGeom prst="line">
            <a:avLst/>
          </a:prstGeom>
          <a:ln w="19050">
            <a:solidFill>
              <a:srgbClr val="6CC638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84289" y="6535605"/>
            <a:ext cx="323054" cy="36512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10" name="Рисунок 9" descr="GPh_logo.png"/>
          <p:cNvPicPr>
            <a:picLocks noChangeAspect="1"/>
          </p:cNvPicPr>
          <p:nvPr/>
        </p:nvPicPr>
        <p:blipFill>
          <a:blip r:embed="rId10" cstate="print"/>
          <a:stretch>
            <a:fillRect/>
          </a:stretch>
        </p:blipFill>
        <p:spPr>
          <a:xfrm>
            <a:off x="142844" y="134306"/>
            <a:ext cx="1289344" cy="57163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701" r:id="rId1"/>
    <p:sldLayoutId id="2147483702" r:id="rId2"/>
    <p:sldLayoutId id="2147483703" r:id="rId3"/>
    <p:sldLayoutId id="2147483704" r:id="rId4"/>
    <p:sldLayoutId id="2147483705" r:id="rId5"/>
    <p:sldLayoutId id="2147483706" r:id="rId6"/>
    <p:sldLayoutId id="2147483707" r:id="rId7"/>
  </p:sldLayoutIdLst>
  <p:transition>
    <p:wipe/>
  </p:transition>
  <p:timing>
    <p:tnLst>
      <p:par>
        <p:cTn id="1" dur="indefinite" restart="never" nodeType="tmRoot"/>
      </p:par>
    </p:tnLst>
  </p:timing>
  <p:hf hdr="0" ftr="0" dt="0"/>
  <p:txStyles>
    <p:titleStyle>
      <a:lvl1pPr algn="r" defTabSz="914400" rtl="0" eaLnBrk="1" latinLnBrk="0" hangingPunct="1">
        <a:lnSpc>
          <a:spcPct val="80000"/>
        </a:lnSpc>
        <a:spcBef>
          <a:spcPct val="0"/>
        </a:spcBef>
        <a:buNone/>
        <a:defRPr sz="2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15913" indent="-315913" algn="l" defTabSz="914400" rtl="0" eaLnBrk="1" latinLnBrk="0" hangingPunct="1">
        <a:spcBef>
          <a:spcPct val="20000"/>
        </a:spcBef>
        <a:buFontTx/>
        <a:buBlip>
          <a:blip r:embed="rId11"/>
        </a:buBlip>
        <a:defRPr sz="2400" kern="1200">
          <a:solidFill>
            <a:srgbClr val="808285"/>
          </a:solidFill>
          <a:latin typeface="+mn-lt"/>
          <a:ea typeface="+mn-ea"/>
          <a:cs typeface="+mn-cs"/>
        </a:defRPr>
      </a:lvl1pPr>
      <a:lvl2pPr marL="623888" indent="-285750" algn="l" defTabSz="914400" rtl="0" eaLnBrk="1" latinLnBrk="0" hangingPunct="1">
        <a:spcBef>
          <a:spcPct val="20000"/>
        </a:spcBef>
        <a:buFontTx/>
        <a:buBlip>
          <a:blip r:embed="rId12"/>
        </a:buBlip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96938" indent="-247650" algn="l" defTabSz="914400" rtl="0" eaLnBrk="1" latinLnBrk="0" hangingPunct="1">
        <a:spcBef>
          <a:spcPct val="20000"/>
        </a:spcBef>
        <a:buFontTx/>
        <a:buBlip>
          <a:blip r:embed="rId13"/>
        </a:buBlip>
        <a:tabLst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19188" indent="-231775" algn="l" defTabSz="914400" rtl="0" eaLnBrk="1" latinLnBrk="0" hangingPunct="1">
        <a:spcBef>
          <a:spcPct val="20000"/>
        </a:spcBef>
        <a:buFontTx/>
        <a:buBlip>
          <a:blip r:embed="rId14"/>
        </a:buBlip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9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ru-RU" dirty="0" smtClean="0"/>
              <a:t>Образец </a:t>
            </a:r>
            <a:br>
              <a:rPr lang="ru-RU" dirty="0" smtClean="0"/>
            </a:br>
            <a:r>
              <a:rPr lang="ru-RU" dirty="0" smtClean="0"/>
              <a:t>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79387" y="1093862"/>
            <a:ext cx="8793697" cy="54069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cxnSp>
        <p:nvCxnSpPr>
          <p:cNvPr id="18" name="Прямая соединительная линия 17"/>
          <p:cNvCxnSpPr/>
          <p:nvPr/>
        </p:nvCxnSpPr>
        <p:spPr>
          <a:xfrm>
            <a:off x="0" y="912003"/>
            <a:ext cx="9144000" cy="1588"/>
          </a:xfrm>
          <a:prstGeom prst="line">
            <a:avLst/>
          </a:prstGeom>
          <a:ln w="19050">
            <a:solidFill>
              <a:srgbClr val="6CC638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84289" y="6535605"/>
            <a:ext cx="323054" cy="36512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10" name="Рисунок 9" descr="GPh_logo.png"/>
          <p:cNvPicPr>
            <a:picLocks noChangeAspect="1"/>
          </p:cNvPicPr>
          <p:nvPr/>
        </p:nvPicPr>
        <p:blipFill>
          <a:blip r:embed="rId10" cstate="print"/>
          <a:stretch>
            <a:fillRect/>
          </a:stretch>
        </p:blipFill>
        <p:spPr>
          <a:xfrm>
            <a:off x="142844" y="134306"/>
            <a:ext cx="1289344" cy="57163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</p:sldLayoutIdLst>
  <p:transition>
    <p:wipe/>
  </p:transition>
  <p:timing>
    <p:tnLst>
      <p:par>
        <p:cTn id="1" dur="indefinite" restart="never" nodeType="tmRoot"/>
      </p:par>
    </p:tnLst>
  </p:timing>
  <p:hf hdr="0" ftr="0" dt="0"/>
  <p:txStyles>
    <p:titleStyle>
      <a:lvl1pPr algn="r" defTabSz="914400" rtl="0" eaLnBrk="1" latinLnBrk="0" hangingPunct="1">
        <a:lnSpc>
          <a:spcPct val="80000"/>
        </a:lnSpc>
        <a:spcBef>
          <a:spcPct val="0"/>
        </a:spcBef>
        <a:buNone/>
        <a:defRPr sz="2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15913" indent="-315913" algn="l" defTabSz="914400" rtl="0" eaLnBrk="1" latinLnBrk="0" hangingPunct="1">
        <a:spcBef>
          <a:spcPct val="20000"/>
        </a:spcBef>
        <a:buFontTx/>
        <a:buBlip>
          <a:blip r:embed="rId11"/>
        </a:buBlip>
        <a:defRPr sz="2400" kern="1200">
          <a:solidFill>
            <a:srgbClr val="808285"/>
          </a:solidFill>
          <a:latin typeface="+mn-lt"/>
          <a:ea typeface="+mn-ea"/>
          <a:cs typeface="+mn-cs"/>
        </a:defRPr>
      </a:lvl1pPr>
      <a:lvl2pPr marL="623888" indent="-285750" algn="l" defTabSz="914400" rtl="0" eaLnBrk="1" latinLnBrk="0" hangingPunct="1">
        <a:spcBef>
          <a:spcPct val="20000"/>
        </a:spcBef>
        <a:buFontTx/>
        <a:buBlip>
          <a:blip r:embed="rId12"/>
        </a:buBlip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96938" indent="-247650" algn="l" defTabSz="914400" rtl="0" eaLnBrk="1" latinLnBrk="0" hangingPunct="1">
        <a:spcBef>
          <a:spcPct val="20000"/>
        </a:spcBef>
        <a:buFontTx/>
        <a:buBlip>
          <a:blip r:embed="rId13"/>
        </a:buBlip>
        <a:tabLst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19188" indent="-231775" algn="l" defTabSz="914400" rtl="0" eaLnBrk="1" latinLnBrk="0" hangingPunct="1">
        <a:spcBef>
          <a:spcPct val="20000"/>
        </a:spcBef>
        <a:buFontTx/>
        <a:buBlip>
          <a:blip r:embed="rId14"/>
        </a:buBlip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9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ru-RU" dirty="0" smtClean="0"/>
              <a:t>Образец </a:t>
            </a:r>
            <a:br>
              <a:rPr lang="ru-RU" dirty="0" smtClean="0"/>
            </a:br>
            <a:r>
              <a:rPr lang="ru-RU" dirty="0" smtClean="0"/>
              <a:t>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79387" y="1093862"/>
            <a:ext cx="8793697" cy="5406972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</p:txBody>
      </p:sp>
      <p:cxnSp>
        <p:nvCxnSpPr>
          <p:cNvPr id="18" name="Прямая соединительная линия 17"/>
          <p:cNvCxnSpPr/>
          <p:nvPr/>
        </p:nvCxnSpPr>
        <p:spPr>
          <a:xfrm>
            <a:off x="0" y="912003"/>
            <a:ext cx="9144000" cy="1588"/>
          </a:xfrm>
          <a:prstGeom prst="line">
            <a:avLst/>
          </a:prstGeom>
          <a:ln w="19050">
            <a:solidFill>
              <a:srgbClr val="6CC638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84289" y="6535605"/>
            <a:ext cx="323054" cy="36512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‹#›</a:t>
            </a:fld>
            <a:endParaRPr lang="ru-RU" dirty="0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10" name="Рисунок 9" descr="GPh_logo.png"/>
          <p:cNvPicPr>
            <a:picLocks noChangeAspect="1"/>
          </p:cNvPicPr>
          <p:nvPr/>
        </p:nvPicPr>
        <p:blipFill>
          <a:blip r:embed="rId10" cstate="print"/>
          <a:stretch>
            <a:fillRect/>
          </a:stretch>
        </p:blipFill>
        <p:spPr>
          <a:xfrm>
            <a:off x="142844" y="134306"/>
            <a:ext cx="1289344" cy="57163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</p:sldLayoutIdLst>
  <p:transition>
    <p:wipe/>
  </p:transition>
  <p:timing>
    <p:tnLst>
      <p:par>
        <p:cTn id="1" dur="indefinite" restart="never" nodeType="tmRoot"/>
      </p:par>
    </p:tnLst>
  </p:timing>
  <p:hf hdr="0" ftr="0" dt="0"/>
  <p:txStyles>
    <p:titleStyle>
      <a:lvl1pPr algn="r" defTabSz="914400" rtl="0" eaLnBrk="1" latinLnBrk="0" hangingPunct="1">
        <a:lnSpc>
          <a:spcPct val="80000"/>
        </a:lnSpc>
        <a:spcBef>
          <a:spcPct val="0"/>
        </a:spcBef>
        <a:buNone/>
        <a:defRPr sz="2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15913" indent="-315913" algn="l" defTabSz="914400" rtl="0" eaLnBrk="1" latinLnBrk="0" hangingPunct="1">
        <a:spcBef>
          <a:spcPct val="20000"/>
        </a:spcBef>
        <a:buFontTx/>
        <a:buBlip>
          <a:blip r:embed="rId11"/>
        </a:buBlip>
        <a:defRPr sz="2400" kern="1200">
          <a:solidFill>
            <a:srgbClr val="808285"/>
          </a:solidFill>
          <a:latin typeface="+mn-lt"/>
          <a:ea typeface="+mn-ea"/>
          <a:cs typeface="+mn-cs"/>
        </a:defRPr>
      </a:lvl1pPr>
      <a:lvl2pPr marL="623888" indent="-285750" algn="l" defTabSz="914400" rtl="0" eaLnBrk="1" latinLnBrk="0" hangingPunct="1">
        <a:spcBef>
          <a:spcPct val="20000"/>
        </a:spcBef>
        <a:buFontTx/>
        <a:buBlip>
          <a:blip r:embed="rId12"/>
        </a:buBlip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96938" indent="-247650" algn="l" defTabSz="914400" rtl="0" eaLnBrk="1" latinLnBrk="0" hangingPunct="1">
        <a:spcBef>
          <a:spcPct val="20000"/>
        </a:spcBef>
        <a:buFontTx/>
        <a:buBlip>
          <a:blip r:embed="rId13"/>
        </a:buBlip>
        <a:tabLst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19188" indent="-231775" algn="l" defTabSz="914400" rtl="0" eaLnBrk="1" latinLnBrk="0" hangingPunct="1">
        <a:spcBef>
          <a:spcPct val="20000"/>
        </a:spcBef>
        <a:buFontTx/>
        <a:buBlip>
          <a:blip r:embed="rId14"/>
        </a:buBlip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2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2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consultantplus://offline/ref=C7F12127294345DB311B1EB0B1785833A3AF1FEF671BE0DB462663A612373EF7EAA64E764DE2CBFAjBx1M" TargetMode="Externa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5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3.xm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8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16.jpeg"/><Relationship Id="rId4" Type="http://schemas.openxmlformats.org/officeDocument/2006/relationships/image" Target="../media/image15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7" Type="http://schemas.openxmlformats.org/officeDocument/2006/relationships/image" Target="../media/image21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0.jpeg"/><Relationship Id="rId5" Type="http://schemas.openxmlformats.org/officeDocument/2006/relationships/image" Target="../media/image19.jpeg"/><Relationship Id="rId4" Type="http://schemas.openxmlformats.org/officeDocument/2006/relationships/image" Target="../media/image18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195670" y="152478"/>
            <a:ext cx="6804310" cy="1260242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/>
              <a:t>«</a:t>
            </a:r>
            <a:r>
              <a:rPr lang="ru-RU" sz="2800" dirty="0">
                <a:solidFill>
                  <a:schemeClr val="accent3">
                    <a:lumMod val="50000"/>
                  </a:schemeClr>
                </a:solidFill>
              </a:rPr>
              <a:t>О совершенствовании системы </a:t>
            </a:r>
            <a:r>
              <a:rPr lang="ru-RU" sz="2800" dirty="0" smtClean="0">
                <a:solidFill>
                  <a:schemeClr val="accent3">
                    <a:lumMod val="50000"/>
                  </a:schemeClr>
                </a:solidFill>
              </a:rPr>
              <a:t>закупок</a:t>
            </a:r>
            <a:r>
              <a:rPr lang="en-US" sz="2800" dirty="0" smtClean="0">
                <a:solidFill>
                  <a:schemeClr val="accent3">
                    <a:lumMod val="50000"/>
                  </a:schemeClr>
                </a:solidFill>
              </a:rPr>
              <a:t> </a:t>
            </a:r>
            <a:r>
              <a:rPr lang="ru-RU" sz="2800" dirty="0" smtClean="0">
                <a:solidFill>
                  <a:schemeClr val="accent3">
                    <a:lumMod val="50000"/>
                  </a:schemeClr>
                </a:solidFill>
              </a:rPr>
              <a:t> с целью стимулирования локализации </a:t>
            </a:r>
            <a:r>
              <a:rPr lang="ru-RU" sz="2800" dirty="0">
                <a:solidFill>
                  <a:schemeClr val="accent3">
                    <a:lumMod val="50000"/>
                  </a:schemeClr>
                </a:solidFill>
              </a:rPr>
              <a:t>производства лекарственных </a:t>
            </a:r>
            <a:r>
              <a:rPr lang="ru-RU" sz="2800" dirty="0" smtClean="0">
                <a:solidFill>
                  <a:schemeClr val="accent3">
                    <a:lumMod val="50000"/>
                  </a:schemeClr>
                </a:solidFill>
              </a:rPr>
              <a:t>препаратов</a:t>
            </a:r>
            <a:br>
              <a:rPr lang="ru-RU" sz="2800" dirty="0" smtClean="0">
                <a:solidFill>
                  <a:schemeClr val="accent3">
                    <a:lumMod val="50000"/>
                  </a:schemeClr>
                </a:solidFill>
              </a:rPr>
            </a:br>
            <a:r>
              <a:rPr lang="ru-RU" sz="2800" dirty="0" smtClean="0">
                <a:solidFill>
                  <a:schemeClr val="accent3">
                    <a:lumMod val="50000"/>
                  </a:schemeClr>
                </a:solidFill>
              </a:rPr>
              <a:t>в Российской Федерации</a:t>
            </a:r>
            <a:endParaRPr lang="ru-RU" sz="2800" dirty="0">
              <a:solidFill>
                <a:schemeClr val="accent3">
                  <a:lumMod val="50000"/>
                </a:schemeClr>
              </a:solidFill>
              <a:latin typeface="+mn-lt"/>
              <a:cs typeface="Times New Roman" panose="02020603050405020304" pitchFamily="18" charset="0"/>
            </a:endParaRPr>
          </a:p>
        </p:txBody>
      </p:sp>
      <p:sp>
        <p:nvSpPr>
          <p:cNvPr id="4" name="Заголовок 1"/>
          <p:cNvSpPr txBox="1">
            <a:spLocks/>
          </p:cNvSpPr>
          <p:nvPr/>
        </p:nvSpPr>
        <p:spPr>
          <a:xfrm>
            <a:off x="2195670" y="116540"/>
            <a:ext cx="6696930" cy="954934"/>
          </a:xfrm>
          <a:prstGeom prst="rect">
            <a:avLst/>
          </a:prstGeom>
        </p:spPr>
        <p:txBody>
          <a:bodyPr vert="horz" lIns="0" tIns="0" rIns="0" bIns="0" rtlCol="0" anchor="ctr">
            <a:normAutofit fontScale="97500"/>
          </a:bodyPr>
          <a:lstStyle>
            <a:lvl1pPr algn="r" defTabSz="914400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2400" b="1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ru-RU" dirty="0" smtClean="0"/>
              <a:t>«</a:t>
            </a:r>
            <a:endParaRPr lang="ru-RU" sz="2800" dirty="0">
              <a:solidFill>
                <a:schemeClr val="accent3">
                  <a:lumMod val="50000"/>
                </a:schemeClr>
              </a:solidFill>
              <a:latin typeface="+mn-lt"/>
              <a:cs typeface="Times New Roman" panose="02020603050405020304" pitchFamily="18" charset="0"/>
            </a:endParaRPr>
          </a:p>
        </p:txBody>
      </p:sp>
      <p:sp>
        <p:nvSpPr>
          <p:cNvPr id="5" name="Заголовок 1"/>
          <p:cNvSpPr txBox="1">
            <a:spLocks/>
          </p:cNvSpPr>
          <p:nvPr/>
        </p:nvSpPr>
        <p:spPr>
          <a:xfrm>
            <a:off x="2987780" y="5877339"/>
            <a:ext cx="5976830" cy="853439"/>
          </a:xfrm>
          <a:prstGeom prst="rect">
            <a:avLst/>
          </a:prstGeom>
        </p:spPr>
        <p:txBody>
          <a:bodyPr vert="horz" lIns="0" tIns="0" rIns="0" bIns="0" rtlCol="0" anchor="ctr">
            <a:normAutofit fontScale="97500"/>
          </a:bodyPr>
          <a:lstStyle>
            <a:lvl1pPr algn="r" defTabSz="914400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2400" b="1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ru-RU" sz="1600" b="0" i="1" dirty="0" smtClean="0">
                <a:solidFill>
                  <a:schemeClr val="accent4">
                    <a:lumMod val="10000"/>
                  </a:schemeClr>
                </a:solidFill>
              </a:rPr>
              <a:t>Совместное заседание  </a:t>
            </a:r>
            <a:r>
              <a:rPr lang="ru-RU" sz="1600" b="0" i="1" dirty="0">
                <a:solidFill>
                  <a:schemeClr val="accent4">
                    <a:lumMod val="10000"/>
                  </a:schemeClr>
                </a:solidFill>
              </a:rPr>
              <a:t>Комиссии РСПП по индустрии здоровья,    Комиссии РСПП по </a:t>
            </a:r>
            <a:r>
              <a:rPr lang="ru-RU" sz="1600" b="0" i="1" dirty="0" smtClean="0">
                <a:solidFill>
                  <a:schemeClr val="accent4">
                    <a:lumMod val="10000"/>
                  </a:schemeClr>
                </a:solidFill>
              </a:rPr>
              <a:t>фармацевтической </a:t>
            </a:r>
            <a:r>
              <a:rPr lang="ru-RU" sz="1600" b="0" i="1" dirty="0">
                <a:solidFill>
                  <a:schemeClr val="accent4">
                    <a:lumMod val="10000"/>
                  </a:schemeClr>
                </a:solidFill>
              </a:rPr>
              <a:t>и медицинской промышленности и Комитета по предпринимательству в здравоохранении и медицинской промышленности ТПП </a:t>
            </a:r>
            <a:endParaRPr lang="ru-RU" sz="1600" b="0" i="1" dirty="0">
              <a:solidFill>
                <a:schemeClr val="accent4">
                  <a:lumMod val="10000"/>
                </a:schemeClr>
              </a:solidFill>
              <a:latin typeface="+mn-lt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Заголовок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solidFill>
                  <a:schemeClr val="accent3"/>
                </a:solidFill>
                <a:latin typeface="+mn-lt"/>
                <a:cs typeface="Times New Roman" panose="02020603050405020304" pitchFamily="18" charset="0"/>
              </a:rPr>
              <a:t>Качественное лекарственное обеспечение –                             один из приоритетов государственной политики</a:t>
            </a:r>
            <a:endParaRPr lang="ru-RU" dirty="0">
              <a:solidFill>
                <a:schemeClr val="accent3"/>
              </a:solidFill>
              <a:latin typeface="+mn-lt"/>
            </a:endParaRPr>
          </a:p>
        </p:txBody>
      </p:sp>
      <p:sp>
        <p:nvSpPr>
          <p:cNvPr id="7" name="Объект 6"/>
          <p:cNvSpPr>
            <a:spLocks noGrp="1"/>
          </p:cNvSpPr>
          <p:nvPr>
            <p:ph sz="half" idx="1"/>
          </p:nvPr>
        </p:nvSpPr>
        <p:spPr>
          <a:xfrm>
            <a:off x="179388" y="1093862"/>
            <a:ext cx="2664372" cy="2592000"/>
          </a:xfrm>
        </p:spPr>
        <p:txBody>
          <a:bodyPr>
            <a:normAutofit fontScale="92500" lnSpcReduction="10000"/>
          </a:bodyPr>
          <a:lstStyle/>
          <a:p>
            <a:pPr marL="0" indent="0" algn="just">
              <a:buNone/>
            </a:pPr>
            <a:r>
              <a:rPr lang="ru-RU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endParaRPr lang="en-US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endParaRPr lang="en-US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endParaRPr lang="en-US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endParaRPr lang="en-US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endParaRPr lang="en-US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endParaRPr lang="ru-RU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ru-RU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en-US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endParaRPr lang="ru-RU" dirty="0"/>
          </a:p>
        </p:txBody>
      </p:sp>
      <p:sp>
        <p:nvSpPr>
          <p:cNvPr id="11" name="Содержимое 10"/>
          <p:cNvSpPr>
            <a:spLocks noGrp="1"/>
          </p:cNvSpPr>
          <p:nvPr>
            <p:ph sz="half" idx="2"/>
          </p:nvPr>
        </p:nvSpPr>
        <p:spPr>
          <a:xfrm>
            <a:off x="2836624" y="3789050"/>
            <a:ext cx="6188673" cy="2592360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ru-RU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ФЦП «</a:t>
            </a:r>
            <a:r>
              <a:rPr lang="ru-RU" b="1" i="1" dirty="0" err="1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Фарма</a:t>
            </a:r>
            <a:r>
              <a:rPr lang="ru-RU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 2020»</a:t>
            </a:r>
            <a:r>
              <a:rPr lang="en-US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:</a:t>
            </a:r>
          </a:p>
          <a:p>
            <a:pPr marL="0" indent="0" algn="ctr">
              <a:buNone/>
            </a:pPr>
            <a:r>
              <a:rPr lang="ru-RU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Увеличение доли продукции отечественного</a:t>
            </a:r>
          </a:p>
          <a:p>
            <a:pPr marL="0" indent="0" algn="ctr">
              <a:buNone/>
            </a:pPr>
            <a:r>
              <a:rPr lang="ru-RU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производства в общем объеме потребления на</a:t>
            </a:r>
            <a:r>
              <a:rPr lang="en-US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 </a:t>
            </a:r>
            <a:r>
              <a:rPr lang="ru-RU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внутреннем рынке </a:t>
            </a:r>
            <a:r>
              <a:rPr lang="ru-RU" b="1" i="1" u="sng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до 50% в стоимостном выражении</a:t>
            </a:r>
            <a:r>
              <a:rPr lang="en-US" b="1" i="1" u="sng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 </a:t>
            </a:r>
            <a:r>
              <a:rPr lang="ru-RU" b="1" i="1" u="sng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к 2020 году</a:t>
            </a:r>
            <a:r>
              <a:rPr lang="ru-RU" b="1" i="1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. </a:t>
            </a:r>
          </a:p>
          <a:p>
            <a:pPr marL="0" indent="0" algn="ctr">
              <a:buNone/>
            </a:pPr>
            <a:endParaRPr lang="ru-RU" b="1" i="1" dirty="0" smtClean="0">
              <a:solidFill>
                <a:schemeClr val="bg2">
                  <a:lumMod val="10000"/>
                </a:schemeClr>
              </a:solidFill>
              <a:cs typeface="Times New Roman" panose="02020603050405020304" pitchFamily="18" charset="0"/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2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12" name="Содержимое 11"/>
          <p:cNvSpPr>
            <a:spLocks noGrp="1"/>
          </p:cNvSpPr>
          <p:nvPr>
            <p:ph sz="half" idx="13"/>
          </p:nvPr>
        </p:nvSpPr>
        <p:spPr>
          <a:xfrm>
            <a:off x="2987780" y="1484730"/>
            <a:ext cx="5941460" cy="1584220"/>
          </a:xfrm>
        </p:spPr>
        <p:txBody>
          <a:bodyPr>
            <a:normAutofit lnSpcReduction="10000"/>
          </a:bodyPr>
          <a:lstStyle/>
          <a:p>
            <a:pPr marL="0" indent="0" algn="ctr">
              <a:lnSpc>
                <a:spcPct val="110000"/>
              </a:lnSpc>
              <a:buNone/>
            </a:pPr>
            <a:r>
              <a:rPr lang="ru-RU" b="1" i="1" dirty="0" err="1" smtClean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Импортозамещение</a:t>
            </a:r>
            <a:r>
              <a:rPr lang="ru-RU" b="1" i="1" dirty="0" smtClean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 – ключевая задача для </a:t>
            </a:r>
            <a:r>
              <a:rPr lang="en-US" b="1" i="1" dirty="0" smtClean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 </a:t>
            </a:r>
            <a:r>
              <a:rPr lang="ru-RU" b="1" i="1" dirty="0" smtClean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российского </a:t>
            </a:r>
            <a:r>
              <a:rPr lang="ru-RU" b="1" i="1" dirty="0" err="1" smtClean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фармпрома</a:t>
            </a:r>
            <a:r>
              <a:rPr lang="ru-RU" b="1" i="1" dirty="0" smtClean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.</a:t>
            </a:r>
            <a:r>
              <a:rPr lang="ru-RU" b="1" i="1" dirty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 Фактически речь идет об </a:t>
            </a:r>
            <a:r>
              <a:rPr lang="ru-RU" b="1" i="1" u="sng" dirty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обеспечении национальной лекарственной </a:t>
            </a:r>
            <a:r>
              <a:rPr lang="ru-RU" b="1" i="1" u="sng" dirty="0" smtClean="0">
                <a:solidFill>
                  <a:schemeClr val="bg2">
                    <a:lumMod val="10000"/>
                  </a:schemeClr>
                </a:solidFill>
                <a:cs typeface="Times New Roman" panose="02020603050405020304" pitchFamily="18" charset="0"/>
              </a:rPr>
              <a:t>безопасности</a:t>
            </a:r>
            <a:r>
              <a:rPr lang="ru-RU" b="1" i="1" dirty="0" smtClean="0">
                <a:solidFill>
                  <a:schemeClr val="tx1">
                    <a:lumMod val="50000"/>
                  </a:schemeClr>
                </a:solidFill>
                <a:cs typeface="Times New Roman" panose="02020603050405020304" pitchFamily="18" charset="0"/>
              </a:rPr>
              <a:t>!</a:t>
            </a:r>
            <a:endParaRPr lang="ru-RU" b="1" i="1" dirty="0" smtClean="0">
              <a:solidFill>
                <a:schemeClr val="bg2">
                  <a:lumMod val="10000"/>
                </a:schemeClr>
              </a:solidFill>
              <a:cs typeface="Times New Roman" panose="02020603050405020304" pitchFamily="18" charset="0"/>
            </a:endParaRPr>
          </a:p>
          <a:p>
            <a:pPr marL="0" indent="0" algn="r">
              <a:buNone/>
            </a:pPr>
            <a:endParaRPr lang="en-US" dirty="0" smtClean="0">
              <a:solidFill>
                <a:schemeClr val="bg2">
                  <a:lumMod val="10000"/>
                </a:schemeClr>
              </a:solidFill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endParaRPr lang="ru-RU" dirty="0" smtClean="0">
              <a:cs typeface="Times New Roman" panose="02020603050405020304" pitchFamily="18" charset="0"/>
            </a:endParaRPr>
          </a:p>
          <a:p>
            <a:endParaRPr lang="ru-RU" dirty="0"/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198" y="1844780"/>
            <a:ext cx="2261808" cy="31684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0111489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Заголовок 10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solidFill>
                  <a:schemeClr val="accent3"/>
                </a:solidFill>
              </a:rPr>
              <a:t>Динамика рынка лекарственных препаратов в РФ</a:t>
            </a:r>
            <a:endParaRPr lang="ru-RU" dirty="0">
              <a:solidFill>
                <a:schemeClr val="accent3"/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3</a:t>
            </a:fld>
            <a:endParaRPr lang="ru-RU" dirty="0"/>
          </a:p>
        </p:txBody>
      </p:sp>
      <p:graphicFrame>
        <p:nvGraphicFramePr>
          <p:cNvPr id="10" name="Диаграмма 9"/>
          <p:cNvGraphicFramePr/>
          <p:nvPr>
            <p:extLst>
              <p:ext uri="{D42A27DB-BD31-4B8C-83A1-F6EECF244321}">
                <p14:modId xmlns:p14="http://schemas.microsoft.com/office/powerpoint/2010/main" val="895333100"/>
              </p:ext>
            </p:extLst>
          </p:nvPr>
        </p:nvGraphicFramePr>
        <p:xfrm>
          <a:off x="323410" y="1196690"/>
          <a:ext cx="8497180" cy="511271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pic>
        <p:nvPicPr>
          <p:cNvPr id="12" name="Рисунок 11" descr="ims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8388530" y="6165380"/>
            <a:ext cx="634071" cy="36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9211572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4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graphicFrame>
        <p:nvGraphicFramePr>
          <p:cNvPr id="7" name="Диаграмма 6"/>
          <p:cNvGraphicFramePr/>
          <p:nvPr/>
        </p:nvGraphicFramePr>
        <p:xfrm>
          <a:off x="323410" y="1196691"/>
          <a:ext cx="8497180" cy="496868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pic>
        <p:nvPicPr>
          <p:cNvPr id="8" name="Рисунок 7" descr="ims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8316520" y="6093370"/>
            <a:ext cx="634071" cy="360050"/>
          </a:xfrm>
          <a:prstGeom prst="rect">
            <a:avLst/>
          </a:prstGeom>
        </p:spPr>
      </p:pic>
      <p:sp>
        <p:nvSpPr>
          <p:cNvPr id="6" name="Заголовок 10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</p:spPr>
        <p:txBody>
          <a:bodyPr/>
          <a:lstStyle/>
          <a:p>
            <a:pPr algn="ctr"/>
            <a:r>
              <a:rPr lang="ru-RU" dirty="0" smtClean="0">
                <a:solidFill>
                  <a:schemeClr val="accent3"/>
                </a:solidFill>
              </a:rPr>
              <a:t>Рынок человеческих генно-инженерных инсулинов (ЧГИИ) в РФ</a:t>
            </a:r>
            <a:endParaRPr lang="ru-RU" dirty="0">
              <a:solidFill>
                <a:schemeClr val="accent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84296906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solidFill>
                  <a:schemeClr val="accent3"/>
                </a:solidFill>
              </a:rPr>
              <a:t>Пути поддержки отечественных производителей </a:t>
            </a:r>
            <a:endParaRPr lang="ru-RU" dirty="0">
              <a:solidFill>
                <a:schemeClr val="accent3"/>
              </a:solidFill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idx="1"/>
          </p:nvPr>
        </p:nvSpPr>
        <p:spPr>
          <a:xfrm>
            <a:off x="467430" y="1124680"/>
            <a:ext cx="8353161" cy="1008140"/>
          </a:xfrm>
        </p:spPr>
        <p:txBody>
          <a:bodyPr>
            <a:normAutofit/>
          </a:bodyPr>
          <a:lstStyle/>
          <a:p>
            <a:pPr marL="418211" lvl="0" indent="-418211" algn="just" defTabSz="519937">
              <a:spcBef>
                <a:spcPts val="2100"/>
              </a:spcBef>
              <a:buNone/>
              <a:defRPr sz="1800">
                <a:solidFill>
                  <a:srgbClr val="000000"/>
                </a:solidFill>
              </a:defRPr>
            </a:pPr>
            <a:r>
              <a:rPr lang="ru-RU" sz="2000" b="1" dirty="0" smtClean="0">
                <a:solidFill>
                  <a:schemeClr val="bg2">
                    <a:lumMod val="10000"/>
                  </a:schemeClr>
                </a:solidFill>
              </a:rPr>
              <a:t>1. Установление подлинных (действующих) преимуществ при закупке препарата, происходящего из России, определив размер такого преимущества исходя из степени локализации производства</a:t>
            </a:r>
          </a:p>
          <a:p>
            <a:pPr algn="ctr"/>
            <a:endParaRPr lang="ru-RU" dirty="0"/>
          </a:p>
        </p:txBody>
      </p:sp>
      <p:sp>
        <p:nvSpPr>
          <p:cNvPr id="3" name="Номер слайда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5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5" name="Содержимое 2"/>
          <p:cNvSpPr txBox="1">
            <a:spLocks/>
          </p:cNvSpPr>
          <p:nvPr/>
        </p:nvSpPr>
        <p:spPr>
          <a:xfrm>
            <a:off x="683460" y="2780910"/>
            <a:ext cx="5688789" cy="230432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marL="315913" marR="0" lvl="0" indent="-315913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Blip>
                <a:blip r:embed="rId3"/>
              </a:buBlip>
              <a:tabLst/>
              <a:defRPr/>
            </a:pP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Объем инвестиций в строительство завода по производству лекарств</a:t>
            </a:r>
            <a:r>
              <a:rPr lang="ru-RU" sz="2000" noProof="0" dirty="0" smtClean="0">
                <a:solidFill>
                  <a:schemeClr val="bg2">
                    <a:lumMod val="10000"/>
                  </a:schemeClr>
                </a:solidFill>
              </a:rPr>
              <a:t>енных препаратов</a:t>
            </a: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полного цикла </a:t>
            </a:r>
          </a:p>
          <a:p>
            <a:pPr marL="315913" marR="0" lvl="0" indent="-315913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Blip>
                <a:blip r:embed="rId3"/>
              </a:buBlip>
              <a:tabLst/>
              <a:defRPr/>
            </a:pP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Производство готовых лекарственных форм </a:t>
            </a:r>
            <a:endParaRPr lang="ru-RU" sz="2000" dirty="0">
              <a:solidFill>
                <a:schemeClr val="bg2">
                  <a:lumMod val="10000"/>
                </a:schemeClr>
              </a:solidFill>
            </a:endParaRPr>
          </a:p>
          <a:p>
            <a:pPr marL="315913" marR="0" lvl="0" indent="-315913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Blip>
                <a:blip r:embed="rId3"/>
              </a:buBlip>
              <a:tabLst/>
              <a:defRPr/>
            </a:pP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Упаковка готовых лекарственных форм</a:t>
            </a: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10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Содержимое 2"/>
          <p:cNvSpPr txBox="1">
            <a:spLocks/>
          </p:cNvSpPr>
          <p:nvPr/>
        </p:nvSpPr>
        <p:spPr>
          <a:xfrm>
            <a:off x="467430" y="2348850"/>
            <a:ext cx="8254257" cy="36005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marR="0" lvl="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ru-RU" sz="2000" dirty="0" smtClean="0">
                <a:solidFill>
                  <a:schemeClr val="bg2">
                    <a:lumMod val="10000"/>
                  </a:schemeClr>
                </a:solidFill>
              </a:rPr>
              <a:t>Затраты (примерные) на организацию производства:</a:t>
            </a:r>
            <a:endParaRPr kumimoji="0" lang="ru-RU" sz="2000" i="0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10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Содержимое 2"/>
          <p:cNvSpPr txBox="1">
            <a:spLocks/>
          </p:cNvSpPr>
          <p:nvPr/>
        </p:nvSpPr>
        <p:spPr>
          <a:xfrm>
            <a:off x="530963" y="4793975"/>
            <a:ext cx="8361637" cy="79211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marL="315913" marR="0" lvl="0" indent="-315913" algn="just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ru-RU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2. Отклонение</a:t>
            </a:r>
            <a:r>
              <a:rPr kumimoji="0" lang="en-US" sz="2000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</a:t>
            </a:r>
            <a:r>
              <a:rPr kumimoji="0" lang="ru-RU" sz="2000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на торгах </a:t>
            </a:r>
            <a:r>
              <a:rPr kumimoji="0" lang="ru-RU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заявки иностранного производителя, в случае участия двух отечественных</a:t>
            </a:r>
            <a:r>
              <a:rPr kumimoji="0" lang="en-US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–</a:t>
            </a:r>
            <a:r>
              <a:rPr kumimoji="0" lang="ru-RU" sz="2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концепция «третий лишний»</a:t>
            </a:r>
          </a:p>
          <a:p>
            <a:pPr marL="315913" marR="0" lvl="0" indent="-315913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Blip>
                <a:blip r:embed="rId3"/>
              </a:buBlip>
              <a:tabLst/>
              <a:defRPr/>
            </a:pPr>
            <a:endParaRPr kumimoji="0" lang="ru-RU" sz="2400" b="0" i="0" u="none" strike="noStrike" kern="1200" cap="none" spc="0" normalizeH="0" baseline="0" noProof="0" dirty="0">
              <a:ln>
                <a:noFill/>
              </a:ln>
              <a:solidFill>
                <a:srgbClr val="808285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9" name="Содержимое 2"/>
          <p:cNvSpPr txBox="1">
            <a:spLocks/>
          </p:cNvSpPr>
          <p:nvPr/>
        </p:nvSpPr>
        <p:spPr>
          <a:xfrm>
            <a:off x="6310180" y="2924930"/>
            <a:ext cx="2421447" cy="144020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40 млн. евро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endParaRPr kumimoji="0" lang="ru-RU" sz="2000" b="0" i="0" u="none" strike="noStrike" kern="1200" cap="none" spc="0" normalizeH="0" baseline="0" noProof="0" dirty="0" smtClean="0">
              <a:ln>
                <a:noFill/>
              </a:ln>
              <a:solidFill>
                <a:schemeClr val="bg2">
                  <a:lumMod val="10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R="0" lvl="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- 25 млн. евро</a:t>
            </a:r>
          </a:p>
          <a:p>
            <a:pPr marR="0" lvl="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1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-  5 млн. евро</a:t>
            </a: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10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 smtClean="0">
                <a:solidFill>
                  <a:schemeClr val="accent3"/>
                </a:solidFill>
              </a:rPr>
              <a:t>Способы поддержки</a:t>
            </a:r>
            <a:endParaRPr lang="ru-RU" dirty="0">
              <a:solidFill>
                <a:schemeClr val="accent3"/>
              </a:solidFill>
            </a:endParaRPr>
          </a:p>
        </p:txBody>
      </p:sp>
      <p:graphicFrame>
        <p:nvGraphicFramePr>
          <p:cNvPr id="5" name="Объект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863441734"/>
              </p:ext>
            </p:extLst>
          </p:nvPr>
        </p:nvGraphicFramePr>
        <p:xfrm>
          <a:off x="179388" y="1093788"/>
          <a:ext cx="8793162" cy="540702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6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6" name="Выноска со стрелкой вниз 5"/>
          <p:cNvSpPr/>
          <p:nvPr/>
        </p:nvSpPr>
        <p:spPr>
          <a:xfrm>
            <a:off x="3203810" y="1196690"/>
            <a:ext cx="2664370" cy="914400"/>
          </a:xfrm>
          <a:prstGeom prst="downArrowCallou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 smtClean="0"/>
              <a:t>Режимы поддержки</a:t>
            </a:r>
            <a:endParaRPr lang="ru-RU" dirty="0"/>
          </a:p>
        </p:txBody>
      </p:sp>
      <p:sp>
        <p:nvSpPr>
          <p:cNvPr id="3" name="TextBox 2"/>
          <p:cNvSpPr txBox="1"/>
          <p:nvPr/>
        </p:nvSpPr>
        <p:spPr>
          <a:xfrm>
            <a:off x="1475570" y="2457867"/>
            <a:ext cx="266437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000" dirty="0" smtClean="0">
                <a:solidFill>
                  <a:schemeClr val="accent2">
                    <a:lumMod val="10000"/>
                  </a:schemeClr>
                </a:solidFill>
              </a:rPr>
              <a:t>«Третий лишний»</a:t>
            </a:r>
          </a:p>
        </p:txBody>
      </p:sp>
      <p:sp>
        <p:nvSpPr>
          <p:cNvPr id="7" name="Стрелка вправо 6"/>
          <p:cNvSpPr/>
          <p:nvPr/>
        </p:nvSpPr>
        <p:spPr>
          <a:xfrm rot="853029">
            <a:off x="4575294" y="2162575"/>
            <a:ext cx="1596243" cy="484632"/>
          </a:xfrm>
          <a:prstGeom prst="right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Стрелка вниз 7"/>
          <p:cNvSpPr/>
          <p:nvPr/>
        </p:nvSpPr>
        <p:spPr>
          <a:xfrm rot="2844229">
            <a:off x="3883436" y="1979403"/>
            <a:ext cx="513005" cy="786464"/>
          </a:xfrm>
          <a:prstGeom prst="down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67604710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alphaModFix amt="92000"/>
            <a:lum/>
          </a:blip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32254" y="168174"/>
            <a:ext cx="7294766" cy="654032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 smtClean="0"/>
              <a:t/>
            </a:r>
            <a:br>
              <a:rPr lang="ru-RU" dirty="0" smtClean="0"/>
            </a:br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Применение </a:t>
            </a:r>
            <a:r>
              <a:rPr lang="ru-RU" dirty="0">
                <a:solidFill>
                  <a:schemeClr val="accent5">
                    <a:lumMod val="50000"/>
                  </a:schemeClr>
                </a:solidFill>
              </a:rPr>
              <a:t>национального режима при осуществлении закупок</a:t>
            </a:r>
            <a:br>
              <a:rPr lang="ru-RU" dirty="0">
                <a:solidFill>
                  <a:schemeClr val="accent5">
                    <a:lumMod val="50000"/>
                  </a:schemeClr>
                </a:solidFill>
              </a:rPr>
            </a:br>
            <a:endParaRPr lang="ru-RU" dirty="0">
              <a:solidFill>
                <a:schemeClr val="accent5">
                  <a:lumMod val="50000"/>
                </a:schemeClr>
              </a:solidFill>
            </a:endParaRPr>
          </a:p>
        </p:txBody>
      </p:sp>
      <p:sp>
        <p:nvSpPr>
          <p:cNvPr id="3" name="Номер слайда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7</a:t>
            </a:fld>
            <a:endParaRPr lang="ru-RU"/>
          </a:p>
        </p:txBody>
      </p:sp>
      <p:sp>
        <p:nvSpPr>
          <p:cNvPr id="5" name="Прямоугольник 4"/>
          <p:cNvSpPr/>
          <p:nvPr/>
        </p:nvSpPr>
        <p:spPr bwMode="auto">
          <a:xfrm>
            <a:off x="2483710" y="1060075"/>
            <a:ext cx="3672510" cy="1080150"/>
          </a:xfrm>
          <a:prstGeom prst="rect">
            <a:avLst/>
          </a:prstGeom>
          <a:solidFill>
            <a:schemeClr val="accent6"/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>
                <a:solidFill>
                  <a:schemeClr val="accent5">
                    <a:lumMod val="50000"/>
                  </a:schemeClr>
                </a:solidFill>
              </a:rPr>
              <a:t>Применение национального режима при осуществлении закупок (статья 14 ФЗ №44) </a:t>
            </a:r>
            <a:endParaRPr lang="ru-RU" dirty="0">
              <a:solidFill>
                <a:schemeClr val="accent5">
                  <a:lumMod val="50000"/>
                </a:schemeClr>
              </a:solidFill>
              <a:latin typeface="Arial" pitchFamily="34" charset="0"/>
            </a:endParaRPr>
          </a:p>
        </p:txBody>
      </p:sp>
      <p:cxnSp>
        <p:nvCxnSpPr>
          <p:cNvPr id="7" name="Прямая со стрелкой 6"/>
          <p:cNvCxnSpPr/>
          <p:nvPr/>
        </p:nvCxnSpPr>
        <p:spPr>
          <a:xfrm flipH="1">
            <a:off x="1666896" y="2140225"/>
            <a:ext cx="2545054" cy="107642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Прямоугольник 7"/>
          <p:cNvSpPr/>
          <p:nvPr/>
        </p:nvSpPr>
        <p:spPr bwMode="auto">
          <a:xfrm>
            <a:off x="683460" y="3284980"/>
            <a:ext cx="1872260" cy="720100"/>
          </a:xfrm>
          <a:prstGeom prst="rect">
            <a:avLst/>
          </a:prstGeom>
          <a:solidFill>
            <a:schemeClr val="accent6"/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запрет </a:t>
            </a:r>
            <a:r>
              <a:rPr lang="ru-RU" dirty="0">
                <a:solidFill>
                  <a:schemeClr val="accent5">
                    <a:lumMod val="50000"/>
                  </a:schemeClr>
                </a:solidFill>
              </a:rPr>
              <a:t>на допуск</a:t>
            </a:r>
            <a:endParaRPr lang="ru-RU" dirty="0">
              <a:solidFill>
                <a:schemeClr val="accent5">
                  <a:lumMod val="50000"/>
                </a:schemeClr>
              </a:solidFill>
              <a:latin typeface="Arial" pitchFamily="34" charset="0"/>
            </a:endParaRPr>
          </a:p>
        </p:txBody>
      </p:sp>
      <p:sp>
        <p:nvSpPr>
          <p:cNvPr id="9" name="Прямоугольник 8"/>
          <p:cNvSpPr/>
          <p:nvPr/>
        </p:nvSpPr>
        <p:spPr bwMode="auto">
          <a:xfrm>
            <a:off x="3275820" y="3302885"/>
            <a:ext cx="1872260" cy="720100"/>
          </a:xfrm>
          <a:prstGeom prst="rect">
            <a:avLst/>
          </a:prstGeom>
          <a:solidFill>
            <a:schemeClr val="accent6"/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>
                <a:solidFill>
                  <a:schemeClr val="accent5">
                    <a:lumMod val="50000"/>
                  </a:schemeClr>
                </a:solidFill>
              </a:rPr>
              <a:t>ограничения допуска</a:t>
            </a:r>
            <a:endParaRPr lang="ru-RU" dirty="0">
              <a:solidFill>
                <a:schemeClr val="accent5">
                  <a:lumMod val="50000"/>
                </a:schemeClr>
              </a:solidFill>
              <a:latin typeface="Arial" pitchFamily="34" charset="0"/>
            </a:endParaRPr>
          </a:p>
        </p:txBody>
      </p:sp>
      <p:sp>
        <p:nvSpPr>
          <p:cNvPr id="10" name="Прямоугольник 9"/>
          <p:cNvSpPr/>
          <p:nvPr/>
        </p:nvSpPr>
        <p:spPr bwMode="auto">
          <a:xfrm>
            <a:off x="6156220" y="3302885"/>
            <a:ext cx="1872260" cy="720100"/>
          </a:xfrm>
          <a:prstGeom prst="rect">
            <a:avLst/>
          </a:prstGeom>
          <a:solidFill>
            <a:schemeClr val="accent6"/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>
                <a:solidFill>
                  <a:schemeClr val="accent5">
                    <a:lumMod val="50000"/>
                  </a:schemeClr>
                </a:solidFill>
              </a:rPr>
              <a:t>порядок допуска товаров</a:t>
            </a:r>
            <a:endParaRPr lang="ru-RU" dirty="0">
              <a:solidFill>
                <a:schemeClr val="accent5">
                  <a:lumMod val="50000"/>
                </a:schemeClr>
              </a:solidFill>
              <a:latin typeface="Arial" pitchFamily="34" charset="0"/>
            </a:endParaRPr>
          </a:p>
        </p:txBody>
      </p:sp>
      <p:cxnSp>
        <p:nvCxnSpPr>
          <p:cNvPr id="12" name="Прямая со стрелкой 11"/>
          <p:cNvCxnSpPr>
            <a:endCxn id="9" idx="0"/>
          </p:cNvCxnSpPr>
          <p:nvPr/>
        </p:nvCxnSpPr>
        <p:spPr>
          <a:xfrm flipH="1">
            <a:off x="4211950" y="2115853"/>
            <a:ext cx="54008" cy="118703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Прямая со стрелкой 13"/>
          <p:cNvCxnSpPr>
            <a:endCxn id="10" idx="0"/>
          </p:cNvCxnSpPr>
          <p:nvPr/>
        </p:nvCxnSpPr>
        <p:spPr>
          <a:xfrm>
            <a:off x="4331266" y="2120963"/>
            <a:ext cx="2761084" cy="118192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Прямоугольник 17"/>
          <p:cNvSpPr/>
          <p:nvPr/>
        </p:nvSpPr>
        <p:spPr bwMode="auto">
          <a:xfrm>
            <a:off x="2411700" y="4514290"/>
            <a:ext cx="3744519" cy="720100"/>
          </a:xfrm>
          <a:prstGeom prst="rect">
            <a:avLst/>
          </a:prstGeom>
          <a:solidFill>
            <a:schemeClr val="accent6"/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>
                <a:solidFill>
                  <a:schemeClr val="accent5">
                    <a:lumMod val="50000"/>
                  </a:schemeClr>
                </a:solidFill>
              </a:rPr>
              <a:t>Приказ Минэкономразвития России от 25.03.2014 № 155 </a:t>
            </a:r>
            <a:endParaRPr lang="ru-RU" dirty="0">
              <a:solidFill>
                <a:schemeClr val="accent5">
                  <a:lumMod val="50000"/>
                </a:schemeClr>
              </a:solidFill>
              <a:latin typeface="Arial" pitchFamily="34" charset="0"/>
            </a:endParaRPr>
          </a:p>
        </p:txBody>
      </p:sp>
      <p:cxnSp>
        <p:nvCxnSpPr>
          <p:cNvPr id="25" name="Прямая со стрелкой 24"/>
          <p:cNvCxnSpPr/>
          <p:nvPr/>
        </p:nvCxnSpPr>
        <p:spPr>
          <a:xfrm flipH="1">
            <a:off x="4427980" y="3988220"/>
            <a:ext cx="2664371" cy="477325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Прямая со стрелкой 26"/>
          <p:cNvCxnSpPr/>
          <p:nvPr/>
        </p:nvCxnSpPr>
        <p:spPr>
          <a:xfrm>
            <a:off x="4427980" y="5234390"/>
            <a:ext cx="0" cy="42692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Прямоугольник 27"/>
          <p:cNvSpPr/>
          <p:nvPr/>
        </p:nvSpPr>
        <p:spPr bwMode="auto">
          <a:xfrm>
            <a:off x="3131800" y="5661310"/>
            <a:ext cx="2592360" cy="720100"/>
          </a:xfrm>
          <a:prstGeom prst="rect">
            <a:avLst/>
          </a:prstGeom>
          <a:solidFill>
            <a:schemeClr val="accent6"/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 smtClean="0">
                <a:solidFill>
                  <a:schemeClr val="accent5">
                    <a:lumMod val="50000"/>
                  </a:schemeClr>
                </a:solidFill>
              </a:rPr>
              <a:t>Преференция 15%</a:t>
            </a:r>
            <a:endParaRPr lang="ru-RU" dirty="0">
              <a:solidFill>
                <a:schemeClr val="accent5">
                  <a:lumMod val="50000"/>
                </a:schemeClr>
              </a:solidFill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32798119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547580" y="116540"/>
            <a:ext cx="7294766" cy="576080"/>
          </a:xfrm>
        </p:spPr>
        <p:txBody>
          <a:bodyPr anchor="b">
            <a:noAutofit/>
          </a:bodyPr>
          <a:lstStyle/>
          <a:p>
            <a:pPr algn="ctr"/>
            <a:r>
              <a:rPr lang="ru-RU" sz="2800" dirty="0">
                <a:solidFill>
                  <a:schemeClr val="accent3"/>
                </a:solidFill>
              </a:rPr>
              <a:t>Проблемы </a:t>
            </a:r>
            <a:r>
              <a:rPr lang="ru-RU" sz="2800" dirty="0" smtClean="0">
                <a:solidFill>
                  <a:schemeClr val="accent3"/>
                </a:solidFill>
              </a:rPr>
              <a:t>Приказа №155</a:t>
            </a:r>
            <a:endParaRPr lang="ru-RU" sz="2800" dirty="0">
              <a:solidFill>
                <a:schemeClr val="accent3"/>
              </a:solidFill>
            </a:endParaRPr>
          </a:p>
        </p:txBody>
      </p:sp>
      <p:sp>
        <p:nvSpPr>
          <p:cNvPr id="3" name="Номер слайда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8</a:t>
            </a:fld>
            <a:endParaRPr lang="ru-RU"/>
          </a:p>
        </p:txBody>
      </p:sp>
      <p:sp>
        <p:nvSpPr>
          <p:cNvPr id="4" name="Прямоугольник 3"/>
          <p:cNvSpPr/>
          <p:nvPr/>
        </p:nvSpPr>
        <p:spPr>
          <a:xfrm>
            <a:off x="539440" y="1628750"/>
            <a:ext cx="7993110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542925" indent="-542925" algn="ctr">
              <a:buFontTx/>
              <a:buAutoNum type="arabicPeriod"/>
            </a:pPr>
            <a:r>
              <a:rPr lang="ru-RU" sz="2800" dirty="0">
                <a:solidFill>
                  <a:schemeClr val="bg2">
                    <a:lumMod val="10000"/>
                  </a:schemeClr>
                </a:solidFill>
              </a:rPr>
              <a:t>Отсутствие прозрачной процедуры применения преференции (15%), что делает </a:t>
            </a:r>
            <a:r>
              <a:rPr lang="en-US" sz="2800" dirty="0">
                <a:solidFill>
                  <a:schemeClr val="bg2">
                    <a:lumMod val="10000"/>
                  </a:schemeClr>
                </a:solidFill>
              </a:rPr>
              <a:t>	</a:t>
            </a:r>
            <a:r>
              <a:rPr lang="ru-RU" sz="2800" dirty="0">
                <a:solidFill>
                  <a:schemeClr val="bg2">
                    <a:lumMod val="10000"/>
                  </a:schemeClr>
                </a:solidFill>
              </a:rPr>
              <a:t>невозможным общественный </a:t>
            </a:r>
            <a:r>
              <a:rPr lang="ru-RU" sz="2800" dirty="0" smtClean="0">
                <a:solidFill>
                  <a:schemeClr val="bg2">
                    <a:lumMod val="10000"/>
                  </a:schemeClr>
                </a:solidFill>
              </a:rPr>
              <a:t>контроль;</a:t>
            </a:r>
          </a:p>
          <a:p>
            <a:pPr marL="542925" indent="-542925" algn="ctr">
              <a:buFontTx/>
              <a:buAutoNum type="arabicPeriod"/>
            </a:pPr>
            <a:endParaRPr lang="ru-RU" sz="2800" dirty="0" smtClean="0">
              <a:solidFill>
                <a:schemeClr val="bg2">
                  <a:lumMod val="10000"/>
                </a:schemeClr>
              </a:solidFill>
            </a:endParaRPr>
          </a:p>
          <a:p>
            <a:pPr marL="542925" indent="-542925" algn="ctr">
              <a:buFontTx/>
              <a:buAutoNum type="arabicPeriod"/>
            </a:pPr>
            <a:r>
              <a:rPr lang="ru-RU" sz="2800" dirty="0" smtClean="0">
                <a:solidFill>
                  <a:schemeClr val="bg2">
                    <a:lumMod val="10000"/>
                  </a:schemeClr>
                </a:solidFill>
              </a:rPr>
              <a:t>Слабая </a:t>
            </a:r>
            <a:r>
              <a:rPr lang="ru-RU" sz="2800" dirty="0">
                <a:solidFill>
                  <a:schemeClr val="bg2">
                    <a:lumMod val="10000"/>
                  </a:schemeClr>
                </a:solidFill>
              </a:rPr>
              <a:t>мотивационная нагрузка </a:t>
            </a:r>
            <a:r>
              <a:rPr lang="ru-RU" sz="2800" dirty="0" smtClean="0">
                <a:solidFill>
                  <a:schemeClr val="bg2">
                    <a:lumMod val="10000"/>
                  </a:schemeClr>
                </a:solidFill>
              </a:rPr>
              <a:t>концепции;</a:t>
            </a:r>
          </a:p>
          <a:p>
            <a:pPr marL="542925" indent="-542925" algn="ctr">
              <a:buFontTx/>
              <a:buAutoNum type="arabicPeriod"/>
            </a:pPr>
            <a:endParaRPr lang="ru-RU" sz="2800" dirty="0" smtClean="0">
              <a:solidFill>
                <a:schemeClr val="bg2">
                  <a:lumMod val="10000"/>
                </a:schemeClr>
              </a:solidFill>
            </a:endParaRPr>
          </a:p>
          <a:p>
            <a:pPr marL="542925" indent="-542925" algn="ctr">
              <a:buAutoNum type="arabicPeriod"/>
            </a:pPr>
            <a:r>
              <a:rPr lang="ru-RU" sz="2800" dirty="0" smtClean="0">
                <a:solidFill>
                  <a:schemeClr val="bg2">
                    <a:lumMod val="10000"/>
                  </a:schemeClr>
                </a:solidFill>
              </a:rPr>
              <a:t>Различная </a:t>
            </a:r>
            <a:r>
              <a:rPr lang="ru-RU" sz="2800" dirty="0">
                <a:solidFill>
                  <a:schemeClr val="bg2">
                    <a:lumMod val="10000"/>
                  </a:schemeClr>
                </a:solidFill>
              </a:rPr>
              <a:t>практика применения </a:t>
            </a:r>
            <a:r>
              <a:rPr lang="ru-RU" sz="2800" dirty="0" smtClean="0">
                <a:solidFill>
                  <a:schemeClr val="bg2">
                    <a:lumMod val="10000"/>
                  </a:schemeClr>
                </a:solidFill>
              </a:rPr>
              <a:t>таможенного</a:t>
            </a:r>
            <a:r>
              <a:rPr lang="en-US" sz="2800" dirty="0" smtClean="0">
                <a:solidFill>
                  <a:schemeClr val="bg2">
                    <a:lumMod val="10000"/>
                  </a:schemeClr>
                </a:solidFill>
              </a:rPr>
              <a:t> </a:t>
            </a:r>
            <a:r>
              <a:rPr lang="ru-RU" sz="2800" dirty="0" smtClean="0">
                <a:solidFill>
                  <a:schemeClr val="bg2">
                    <a:lumMod val="10000"/>
                  </a:schemeClr>
                </a:solidFill>
              </a:rPr>
              <a:t>законодательства </a:t>
            </a:r>
            <a:r>
              <a:rPr lang="ru-RU" sz="2800" dirty="0">
                <a:solidFill>
                  <a:schemeClr val="bg2">
                    <a:lumMod val="10000"/>
                  </a:schemeClr>
                </a:solidFill>
              </a:rPr>
              <a:t>об определении страны происхождения </a:t>
            </a:r>
            <a:r>
              <a:rPr lang="ru-RU" sz="2800" dirty="0" smtClean="0">
                <a:solidFill>
                  <a:schemeClr val="bg2">
                    <a:lumMod val="10000"/>
                  </a:schemeClr>
                </a:solidFill>
              </a:rPr>
              <a:t>товара.</a:t>
            </a:r>
          </a:p>
        </p:txBody>
      </p:sp>
    </p:spTree>
    <p:extLst>
      <p:ext uri="{BB962C8B-B14F-4D97-AF65-F5344CB8AC3E}">
        <p14:creationId xmlns:p14="http://schemas.microsoft.com/office/powerpoint/2010/main" val="2869787502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solidFill>
                  <a:schemeClr val="accent3"/>
                </a:solidFill>
              </a:rPr>
              <a:t>Концепция «Третий лишний» крупным планом</a:t>
            </a:r>
            <a:endParaRPr lang="ru-RU" dirty="0">
              <a:solidFill>
                <a:schemeClr val="accent3"/>
              </a:solidFill>
            </a:endParaRPr>
          </a:p>
        </p:txBody>
      </p:sp>
      <p:sp>
        <p:nvSpPr>
          <p:cNvPr id="4" name="Объект 3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/>
            <a:r>
              <a:rPr lang="ru-RU" dirty="0" err="1" smtClean="0">
                <a:solidFill>
                  <a:schemeClr val="accent2">
                    <a:lumMod val="10000"/>
                  </a:schemeClr>
                </a:solidFill>
              </a:rPr>
              <a:t>Минпромторгом</a:t>
            </a:r>
            <a:r>
              <a:rPr lang="ru-RU" dirty="0" smtClean="0">
                <a:solidFill>
                  <a:schemeClr val="accent2">
                    <a:lumMod val="10000"/>
                  </a:schemeClr>
                </a:solidFill>
              </a:rPr>
              <a:t> представлен для общественного обсуждения проект Постановления Правительства РФ</a:t>
            </a:r>
            <a:r>
              <a:rPr lang="ru-RU" b="1" dirty="0" smtClean="0">
                <a:solidFill>
                  <a:schemeClr val="accent2">
                    <a:lumMod val="10000"/>
                  </a:schemeClr>
                </a:solidFill>
              </a:rPr>
              <a:t> </a:t>
            </a:r>
          </a:p>
          <a:p>
            <a:pPr marL="0" indent="0" algn="ctr">
              <a:buNone/>
            </a:pPr>
            <a:r>
              <a:rPr lang="ru-RU" b="1" dirty="0" smtClean="0">
                <a:solidFill>
                  <a:schemeClr val="accent2">
                    <a:lumMod val="10000"/>
                  </a:schemeClr>
                </a:solidFill>
              </a:rPr>
              <a:t>«</a:t>
            </a:r>
            <a:r>
              <a:rPr lang="ru-RU" b="1" dirty="0">
                <a:solidFill>
                  <a:schemeClr val="accent2">
                    <a:lumMod val="10000"/>
                  </a:schemeClr>
                </a:solidFill>
              </a:rPr>
              <a:t>Об установлении ограничений на допуск лекарственных средств, происходящих </a:t>
            </a:r>
            <a:r>
              <a:rPr lang="en-US" b="1" dirty="0">
                <a:solidFill>
                  <a:schemeClr val="accent2">
                    <a:lumMod val="10000"/>
                  </a:schemeClr>
                </a:solidFill>
              </a:rPr>
              <a:t> </a:t>
            </a:r>
            <a:r>
              <a:rPr lang="ru-RU" b="1" dirty="0">
                <a:solidFill>
                  <a:schemeClr val="accent2">
                    <a:lumMod val="10000"/>
                  </a:schemeClr>
                </a:solidFill>
              </a:rPr>
              <a:t>из иностранных государств, для целей осуществления закупок для обеспечения государственных и муниципальных </a:t>
            </a:r>
            <a:r>
              <a:rPr lang="ru-RU" b="1" dirty="0" smtClean="0">
                <a:solidFill>
                  <a:schemeClr val="accent2">
                    <a:lumMod val="10000"/>
                  </a:schemeClr>
                </a:solidFill>
              </a:rPr>
              <a:t>нужд»</a:t>
            </a:r>
          </a:p>
          <a:p>
            <a:pPr marL="0" indent="0" algn="ctr">
              <a:buNone/>
            </a:pPr>
            <a:endParaRPr lang="ru-RU" b="1" dirty="0">
              <a:solidFill>
                <a:schemeClr val="accent2">
                  <a:lumMod val="10000"/>
                </a:schemeClr>
              </a:solidFill>
            </a:endParaRPr>
          </a:p>
          <a:p>
            <a:pPr marL="0" indent="0" algn="ctr">
              <a:buNone/>
            </a:pPr>
            <a:r>
              <a:rPr lang="ru-RU" b="1" dirty="0" smtClean="0">
                <a:solidFill>
                  <a:schemeClr val="accent2">
                    <a:lumMod val="10000"/>
                  </a:schemeClr>
                </a:solidFill>
              </a:rPr>
              <a:t>Слабые места проекта:</a:t>
            </a:r>
          </a:p>
          <a:p>
            <a:pPr marL="0" indent="0" algn="ctr">
              <a:buNone/>
            </a:pPr>
            <a:r>
              <a:rPr lang="ru-RU" dirty="0" smtClean="0">
                <a:solidFill>
                  <a:schemeClr val="accent2">
                    <a:lumMod val="10000"/>
                  </a:schemeClr>
                </a:solidFill>
              </a:rPr>
              <a:t>1) Чрезмерная декларативность;</a:t>
            </a:r>
          </a:p>
          <a:p>
            <a:pPr marL="0" indent="0" algn="ctr">
              <a:buNone/>
            </a:pPr>
            <a:r>
              <a:rPr lang="ru-RU" dirty="0" smtClean="0">
                <a:solidFill>
                  <a:schemeClr val="accent2">
                    <a:lumMod val="10000"/>
                  </a:schemeClr>
                </a:solidFill>
              </a:rPr>
              <a:t>2) Использование понятий, отсутствующих в законе и проекте;</a:t>
            </a:r>
          </a:p>
          <a:p>
            <a:pPr marL="0" indent="0" algn="ctr">
              <a:buNone/>
            </a:pPr>
            <a:r>
              <a:rPr lang="ru-RU" dirty="0" smtClean="0">
                <a:solidFill>
                  <a:schemeClr val="accent2">
                    <a:lumMod val="10000"/>
                  </a:schemeClr>
                </a:solidFill>
              </a:rPr>
              <a:t>3) Слабая нормативная проработка.</a:t>
            </a:r>
          </a:p>
          <a:p>
            <a:pPr marL="0" indent="0">
              <a:buNone/>
            </a:pPr>
            <a:endParaRPr lang="ru-RU" dirty="0"/>
          </a:p>
        </p:txBody>
      </p:sp>
      <p:sp>
        <p:nvSpPr>
          <p:cNvPr id="3" name="Номер слайда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9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453238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solidFill>
                  <a:schemeClr val="accent3"/>
                </a:solidFill>
              </a:rPr>
              <a:t>Дополнительные требования к участникам закупок</a:t>
            </a:r>
            <a:endParaRPr lang="ru-RU" dirty="0">
              <a:solidFill>
                <a:schemeClr val="accent3"/>
              </a:solidFill>
            </a:endParaRPr>
          </a:p>
        </p:txBody>
      </p:sp>
      <p:sp>
        <p:nvSpPr>
          <p:cNvPr id="6" name="Объект 5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endParaRPr lang="ru-RU" dirty="0" smtClean="0">
              <a:solidFill>
                <a:schemeClr val="tx1">
                  <a:lumMod val="50000"/>
                </a:schemeClr>
              </a:solidFill>
            </a:endParaRPr>
          </a:p>
          <a:p>
            <a:pPr marL="0" indent="0" algn="ctr">
              <a:buNone/>
            </a:pPr>
            <a:r>
              <a:rPr lang="ru-RU" dirty="0" smtClean="0">
                <a:solidFill>
                  <a:schemeClr val="tx1">
                    <a:lumMod val="50000"/>
                  </a:schemeClr>
                </a:solidFill>
              </a:rPr>
              <a:t>Согласно части 2 статьи 31 ФЗ №44 </a:t>
            </a:r>
          </a:p>
          <a:p>
            <a:pPr marL="0" indent="0" algn="ctr">
              <a:buNone/>
            </a:pPr>
            <a:r>
              <a:rPr lang="ru-RU" b="1" dirty="0" smtClean="0">
                <a:solidFill>
                  <a:schemeClr val="tx1">
                    <a:lumMod val="50000"/>
                  </a:schemeClr>
                </a:solidFill>
              </a:rPr>
              <a:t>Правительство </a:t>
            </a:r>
            <a:r>
              <a:rPr lang="ru-RU" b="1" dirty="0">
                <a:solidFill>
                  <a:schemeClr val="tx1">
                    <a:lumMod val="50000"/>
                  </a:schemeClr>
                </a:solidFill>
              </a:rPr>
              <a:t>Российской Федерации вправе устанавливать к участникам закупок отдельных видов товаров, работ, </a:t>
            </a:r>
            <a:r>
              <a:rPr lang="ru-RU" b="1" dirty="0" smtClean="0">
                <a:solidFill>
                  <a:schemeClr val="tx1">
                    <a:lumMod val="50000"/>
                  </a:schemeClr>
                </a:solidFill>
              </a:rPr>
              <a:t>услуг дополнительные требования, </a:t>
            </a:r>
            <a:r>
              <a:rPr lang="ru-RU" b="1" u="sng" dirty="0" smtClean="0">
                <a:solidFill>
                  <a:schemeClr val="tx1">
                    <a:lumMod val="50000"/>
                  </a:schemeClr>
                </a:solidFill>
              </a:rPr>
              <a:t>в том числе</a:t>
            </a:r>
            <a:r>
              <a:rPr lang="ru-RU" b="1" dirty="0" smtClean="0">
                <a:solidFill>
                  <a:schemeClr val="tx1">
                    <a:lumMod val="50000"/>
                  </a:schemeClr>
                </a:solidFill>
              </a:rPr>
              <a:t> к наличию:</a:t>
            </a:r>
            <a:endParaRPr lang="ru-RU" b="1" dirty="0">
              <a:solidFill>
                <a:schemeClr val="tx1">
                  <a:lumMod val="50000"/>
                </a:schemeClr>
              </a:solidFill>
              <a:hlinkClick r:id="rId3"/>
            </a:endParaRPr>
          </a:p>
          <a:p>
            <a:pPr marL="0" indent="0" algn="ctr">
              <a:buNone/>
            </a:pPr>
            <a:r>
              <a:rPr lang="ru-RU" sz="2000" dirty="0" smtClean="0">
                <a:solidFill>
                  <a:schemeClr val="tx1">
                    <a:lumMod val="50000"/>
                  </a:schemeClr>
                </a:solidFill>
              </a:rPr>
              <a:t>1) финансовых </a:t>
            </a:r>
            <a:r>
              <a:rPr lang="ru-RU" sz="2000" dirty="0">
                <a:solidFill>
                  <a:schemeClr val="tx1">
                    <a:lumMod val="50000"/>
                  </a:schemeClr>
                </a:solidFill>
              </a:rPr>
              <a:t>ресурсов для исполнения контракта</a:t>
            </a:r>
            <a:r>
              <a:rPr lang="ru-RU" sz="2000" dirty="0" smtClean="0">
                <a:solidFill>
                  <a:schemeClr val="tx1">
                    <a:lumMod val="50000"/>
                  </a:schemeClr>
                </a:solidFill>
              </a:rPr>
              <a:t>;</a:t>
            </a:r>
            <a:endParaRPr lang="ru-RU" sz="2000" dirty="0">
              <a:solidFill>
                <a:schemeClr val="tx1">
                  <a:lumMod val="50000"/>
                </a:schemeClr>
              </a:solidFill>
            </a:endParaRPr>
          </a:p>
          <a:p>
            <a:pPr marL="0" indent="0" algn="ctr">
              <a:buNone/>
            </a:pPr>
            <a:r>
              <a:rPr lang="ru-RU" sz="2000" dirty="0">
                <a:solidFill>
                  <a:schemeClr val="tx1">
                    <a:lumMod val="50000"/>
                  </a:schemeClr>
                </a:solidFill>
              </a:rPr>
              <a:t>2) на праве собственности или ином законном основании оборудования и других материальных ресурсов для исполнения контракта;</a:t>
            </a:r>
          </a:p>
          <a:p>
            <a:pPr marL="0" indent="0" algn="ctr">
              <a:buNone/>
            </a:pPr>
            <a:r>
              <a:rPr lang="ru-RU" sz="2000" dirty="0">
                <a:solidFill>
                  <a:schemeClr val="tx1">
                    <a:lumMod val="50000"/>
                  </a:schemeClr>
                </a:solidFill>
              </a:rPr>
              <a:t>3) опыта работы, связанного с предметом контракта, и деловой репутации;</a:t>
            </a:r>
          </a:p>
          <a:p>
            <a:pPr marL="0" indent="0" algn="ctr">
              <a:buNone/>
            </a:pPr>
            <a:r>
              <a:rPr lang="ru-RU" sz="2000" dirty="0">
                <a:solidFill>
                  <a:schemeClr val="tx1">
                    <a:lumMod val="50000"/>
                  </a:schemeClr>
                </a:solidFill>
              </a:rPr>
              <a:t>4) необходимого количества специалистов и иных работников определенного уровня квалификации для исполнения контракта</a:t>
            </a:r>
            <a:r>
              <a:rPr lang="ru-RU" sz="2000" dirty="0" smtClean="0">
                <a:solidFill>
                  <a:schemeClr val="tx1">
                    <a:lumMod val="50000"/>
                  </a:schemeClr>
                </a:solidFill>
              </a:rPr>
              <a:t>.</a:t>
            </a:r>
            <a:endParaRPr lang="ru-RU" sz="2000" dirty="0">
              <a:solidFill>
                <a:schemeClr val="tx1">
                  <a:lumMod val="50000"/>
                </a:scheme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10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89685958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 smtClean="0">
                <a:solidFill>
                  <a:schemeClr val="accent3"/>
                </a:solidFill>
              </a:rPr>
              <a:t>Сравнительный анализ: когда вывод очевиден?</a:t>
            </a:r>
            <a:endParaRPr lang="ru-RU" dirty="0">
              <a:solidFill>
                <a:schemeClr val="accent3"/>
              </a:solidFill>
            </a:endParaRPr>
          </a:p>
        </p:txBody>
      </p:sp>
      <p:graphicFrame>
        <p:nvGraphicFramePr>
          <p:cNvPr id="7" name="Объект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901673002"/>
              </p:ext>
            </p:extLst>
          </p:nvPr>
        </p:nvGraphicFramePr>
        <p:xfrm>
          <a:off x="184628" y="2132820"/>
          <a:ext cx="8779509" cy="31089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5179482"/>
                <a:gridCol w="1800250"/>
                <a:gridCol w="1799777"/>
              </a:tblGrid>
              <a:tr h="369676">
                <a:tc>
                  <a:txBody>
                    <a:bodyPr/>
                    <a:lstStyle/>
                    <a:p>
                      <a:pPr algn="ctr"/>
                      <a:r>
                        <a:rPr lang="ru-RU" dirty="0" smtClean="0"/>
                        <a:t>Вид</a:t>
                      </a:r>
                      <a:r>
                        <a:rPr lang="ru-RU" baseline="0" dirty="0" smtClean="0"/>
                        <a:t> требования</a:t>
                      </a:r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dirty="0" smtClean="0"/>
                        <a:t>Проект</a:t>
                      </a:r>
                      <a:r>
                        <a:rPr lang="ru-RU" baseline="0" dirty="0" smtClean="0"/>
                        <a:t> МПТ «Третий лишний»</a:t>
                      </a:r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dirty="0" smtClean="0"/>
                        <a:t>Доп. требования</a:t>
                      </a:r>
                      <a:endParaRPr lang="ru-RU" dirty="0"/>
                    </a:p>
                  </a:txBody>
                  <a:tcPr/>
                </a:tc>
              </a:tr>
              <a:tr h="369676">
                <a:tc>
                  <a:txBody>
                    <a:bodyPr/>
                    <a:lstStyle/>
                    <a:p>
                      <a:r>
                        <a:rPr lang="ru-RU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1. Обязательность</a:t>
                      </a:r>
                      <a:r>
                        <a:rPr lang="ru-RU" baseline="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 требования для участника</a:t>
                      </a:r>
                      <a:endParaRPr lang="ru-RU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60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-</a:t>
                      </a:r>
                      <a:endParaRPr lang="ru-RU" sz="3600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60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+</a:t>
                      </a:r>
                      <a:endParaRPr lang="ru-RU" sz="3600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</a:tr>
              <a:tr h="369676">
                <a:tc>
                  <a:txBody>
                    <a:bodyPr/>
                    <a:lstStyle/>
                    <a:p>
                      <a:r>
                        <a:rPr lang="ru-RU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2. Возможность проверить достоверность</a:t>
                      </a:r>
                      <a:r>
                        <a:rPr lang="ru-RU" baseline="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 сведений указанных участником</a:t>
                      </a:r>
                      <a:endParaRPr lang="ru-RU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60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- </a:t>
                      </a:r>
                      <a:endParaRPr lang="ru-RU" sz="3600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60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+</a:t>
                      </a:r>
                      <a:endParaRPr lang="ru-RU" sz="3600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</a:tr>
              <a:tr h="369676">
                <a:tc>
                  <a:txBody>
                    <a:bodyPr/>
                    <a:lstStyle/>
                    <a:p>
                      <a:r>
                        <a:rPr lang="ru-RU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3.</a:t>
                      </a:r>
                      <a:r>
                        <a:rPr lang="ru-RU" baseline="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 Возможность  отклонить недостоверную заявку или расторгнуть контракт в одностороннем порядке</a:t>
                      </a:r>
                      <a:endParaRPr lang="ru-RU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60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-</a:t>
                      </a:r>
                      <a:endParaRPr lang="ru-RU" sz="3600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3600" dirty="0" smtClean="0">
                          <a:solidFill>
                            <a:schemeClr val="tx1">
                              <a:lumMod val="50000"/>
                            </a:schemeClr>
                          </a:solidFill>
                        </a:rPr>
                        <a:t>+</a:t>
                      </a:r>
                      <a:endParaRPr lang="ru-RU" sz="3600" dirty="0">
                        <a:solidFill>
                          <a:schemeClr val="tx1">
                            <a:lumMod val="50000"/>
                          </a:schemeClr>
                        </a:solidFill>
                      </a:endParaRP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11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86271935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 smtClean="0">
                <a:solidFill>
                  <a:schemeClr val="accent3"/>
                </a:solidFill>
              </a:rPr>
              <a:t>Глубина </a:t>
            </a:r>
            <a:r>
              <a:rPr lang="ru-RU" dirty="0">
                <a:solidFill>
                  <a:schemeClr val="accent3"/>
                </a:solidFill>
              </a:rPr>
              <a:t>локализации</a:t>
            </a:r>
          </a:p>
        </p:txBody>
      </p:sp>
      <p:sp>
        <p:nvSpPr>
          <p:cNvPr id="3" name="Номер слайда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12</a:t>
            </a:fld>
            <a:endParaRPr lang="ru-RU"/>
          </a:p>
        </p:txBody>
      </p:sp>
      <p:sp>
        <p:nvSpPr>
          <p:cNvPr id="6" name="TextBox 5"/>
          <p:cNvSpPr txBox="1"/>
          <p:nvPr/>
        </p:nvSpPr>
        <p:spPr>
          <a:xfrm>
            <a:off x="3419840" y="1700760"/>
            <a:ext cx="2227526" cy="769441"/>
          </a:xfrm>
          <a:prstGeom prst="rect">
            <a:avLst/>
          </a:prstGeom>
          <a:solidFill>
            <a:srgbClr val="FF0000"/>
          </a:solidFill>
          <a:ln/>
          <a:scene3d>
            <a:camera prst="orthographicFront"/>
            <a:lightRig rig="threePt" dir="t"/>
          </a:scene3d>
          <a:sp3d>
            <a:bevelT/>
          </a:sp3d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 rtlCol="0" anchor="b">
            <a:spAutoFit/>
          </a:bodyPr>
          <a:lstStyle/>
          <a:p>
            <a:pPr algn="ctr"/>
            <a:r>
              <a:rPr lang="ru-RU" sz="2200" dirty="0" smtClean="0">
                <a:solidFill>
                  <a:schemeClr val="bg2">
                    <a:lumMod val="10000"/>
                  </a:schemeClr>
                </a:solidFill>
              </a:rPr>
              <a:t>Проблемы определения</a:t>
            </a:r>
          </a:p>
        </p:txBody>
      </p:sp>
      <p:cxnSp>
        <p:nvCxnSpPr>
          <p:cNvPr id="8" name="Прямая со стрелкой 7"/>
          <p:cNvCxnSpPr/>
          <p:nvPr/>
        </p:nvCxnSpPr>
        <p:spPr>
          <a:xfrm flipH="1">
            <a:off x="2483710" y="2470201"/>
            <a:ext cx="2076299" cy="1341518"/>
          </a:xfrm>
          <a:prstGeom prst="straightConnector1">
            <a:avLst/>
          </a:prstGeom>
          <a:ln>
            <a:solidFill>
              <a:srgbClr val="0070C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/>
          <p:cNvSpPr txBox="1"/>
          <p:nvPr/>
        </p:nvSpPr>
        <p:spPr>
          <a:xfrm>
            <a:off x="1187530" y="3811719"/>
            <a:ext cx="2213111" cy="769441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65100" dist="101600" dir="5400000" algn="t" rotWithShape="0">
              <a:prstClr val="black">
                <a:alpha val="13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b">
            <a:spAutoFit/>
          </a:bodyPr>
          <a:lstStyle/>
          <a:p>
            <a:pPr algn="ctr"/>
            <a:r>
              <a:rPr lang="ru-RU" sz="2200" dirty="0" smtClean="0">
                <a:solidFill>
                  <a:schemeClr val="tx1"/>
                </a:solidFill>
              </a:rPr>
              <a:t>Стадии производства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4283960" y="3595689"/>
            <a:ext cx="2376330" cy="769441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65100" dist="101600" dir="5400000" algn="t" rotWithShape="0">
              <a:prstClr val="black">
                <a:alpha val="13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b">
            <a:spAutoFit/>
          </a:bodyPr>
          <a:lstStyle/>
          <a:p>
            <a:pPr algn="ctr"/>
            <a:r>
              <a:rPr lang="ru-RU" sz="2200" dirty="0" smtClean="0">
                <a:solidFill>
                  <a:schemeClr val="tx1"/>
                </a:solidFill>
              </a:rPr>
              <a:t>Подтверждающие документы</a:t>
            </a:r>
          </a:p>
        </p:txBody>
      </p:sp>
      <p:sp>
        <p:nvSpPr>
          <p:cNvPr id="11" name="TextBox 10"/>
          <p:cNvSpPr txBox="1"/>
          <p:nvPr/>
        </p:nvSpPr>
        <p:spPr>
          <a:xfrm rot="2203308">
            <a:off x="7067619" y="2148060"/>
            <a:ext cx="523220" cy="4464620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65100" dist="101600" dir="5400000" algn="t" rotWithShape="0">
              <a:prstClr val="black">
                <a:alpha val="13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wrap="square" rtlCol="0" anchor="b">
            <a:spAutoFit/>
          </a:bodyPr>
          <a:lstStyle/>
          <a:p>
            <a:pPr algn="ctr"/>
            <a:r>
              <a:rPr lang="ru-RU" sz="2200" dirty="0" smtClean="0">
                <a:solidFill>
                  <a:schemeClr val="tx1"/>
                </a:solidFill>
              </a:rPr>
              <a:t>Изменения в ФЗ №44</a:t>
            </a:r>
          </a:p>
        </p:txBody>
      </p:sp>
      <p:cxnSp>
        <p:nvCxnSpPr>
          <p:cNvPr id="14" name="Прямая со стрелкой 13"/>
          <p:cNvCxnSpPr>
            <a:endCxn id="10" idx="0"/>
          </p:cNvCxnSpPr>
          <p:nvPr/>
        </p:nvCxnSpPr>
        <p:spPr>
          <a:xfrm>
            <a:off x="4560009" y="2470201"/>
            <a:ext cx="912116" cy="1125488"/>
          </a:xfrm>
          <a:prstGeom prst="straightConnector1">
            <a:avLst/>
          </a:prstGeom>
          <a:ln>
            <a:solidFill>
              <a:schemeClr val="accent2">
                <a:lumMod val="5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Прямая со стрелкой 17"/>
          <p:cNvCxnSpPr/>
          <p:nvPr/>
        </p:nvCxnSpPr>
        <p:spPr>
          <a:xfrm>
            <a:off x="4560009" y="2470201"/>
            <a:ext cx="2988350" cy="1142196"/>
          </a:xfrm>
          <a:prstGeom prst="straightConnector1">
            <a:avLst/>
          </a:prstGeom>
          <a:ln>
            <a:solidFill>
              <a:schemeClr val="accent4">
                <a:lumMod val="5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08356988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75570" y="0"/>
            <a:ext cx="7366776" cy="842582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 smtClean="0">
                <a:solidFill>
                  <a:schemeClr val="accent3"/>
                </a:solidFill>
              </a:rPr>
              <a:t>Предлагаемые пути стимулирования </a:t>
            </a:r>
            <a:br>
              <a:rPr lang="ru-RU" dirty="0" smtClean="0">
                <a:solidFill>
                  <a:schemeClr val="accent3"/>
                </a:solidFill>
              </a:rPr>
            </a:br>
            <a:r>
              <a:rPr lang="ru-RU" dirty="0" smtClean="0">
                <a:solidFill>
                  <a:schemeClr val="accent3"/>
                </a:solidFill>
              </a:rPr>
              <a:t>высокой степени локализации</a:t>
            </a:r>
            <a:r>
              <a:rPr lang="ru-RU" dirty="0">
                <a:solidFill>
                  <a:schemeClr val="accent3"/>
                </a:solidFill>
              </a:rPr>
              <a:t/>
            </a:r>
            <a:br>
              <a:rPr lang="ru-RU" dirty="0">
                <a:solidFill>
                  <a:schemeClr val="accent3"/>
                </a:solidFill>
              </a:rPr>
            </a:br>
            <a:endParaRPr lang="ru-RU" dirty="0">
              <a:solidFill>
                <a:schemeClr val="accent3"/>
              </a:solidFill>
            </a:endParaRPr>
          </a:p>
        </p:txBody>
      </p:sp>
      <p:sp>
        <p:nvSpPr>
          <p:cNvPr id="3" name="Номер слайда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/>
              <a:pPr/>
              <a:t>13</a:t>
            </a:fld>
            <a:endParaRPr lang="ru-RU"/>
          </a:p>
        </p:txBody>
      </p:sp>
      <p:sp>
        <p:nvSpPr>
          <p:cNvPr id="5" name="Прямоугольная выноска 4"/>
          <p:cNvSpPr/>
          <p:nvPr/>
        </p:nvSpPr>
        <p:spPr bwMode="auto">
          <a:xfrm>
            <a:off x="971500" y="1196690"/>
            <a:ext cx="5400750" cy="1080150"/>
          </a:xfrm>
          <a:prstGeom prst="wedgeRectCallout">
            <a:avLst/>
          </a:prstGeom>
          <a:solidFill>
            <a:schemeClr val="accent3">
              <a:lumMod val="20000"/>
              <a:lumOff val="80000"/>
            </a:schemeClr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 smtClean="0">
                <a:solidFill>
                  <a:schemeClr val="bg2">
                    <a:lumMod val="10000"/>
                  </a:schemeClr>
                </a:solidFill>
                <a:latin typeface="Arial" pitchFamily="34" charset="0"/>
              </a:rPr>
              <a:t>Уточнение таможенного законодательства Внедрение национального стандарта определения и подтверждения степени локализации </a:t>
            </a:r>
            <a:endParaRPr lang="ru-RU" dirty="0">
              <a:solidFill>
                <a:schemeClr val="bg2">
                  <a:lumMod val="10000"/>
                </a:schemeClr>
              </a:solidFill>
              <a:latin typeface="Arial" pitchFamily="34" charset="0"/>
            </a:endParaRPr>
          </a:p>
        </p:txBody>
      </p:sp>
      <p:sp>
        <p:nvSpPr>
          <p:cNvPr id="6" name="Прямоугольная выноска 5"/>
          <p:cNvSpPr/>
          <p:nvPr/>
        </p:nvSpPr>
        <p:spPr bwMode="auto">
          <a:xfrm>
            <a:off x="1475570" y="2809097"/>
            <a:ext cx="5616780" cy="612648"/>
          </a:xfrm>
          <a:prstGeom prst="wedgeRectCallout">
            <a:avLst/>
          </a:prstGeom>
          <a:solidFill>
            <a:schemeClr val="accent4">
              <a:lumMod val="90000"/>
            </a:schemeClr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 smtClean="0">
                <a:solidFill>
                  <a:schemeClr val="bg2">
                    <a:lumMod val="10000"/>
                  </a:schemeClr>
                </a:solidFill>
                <a:latin typeface="Arial" pitchFamily="34" charset="0"/>
              </a:rPr>
              <a:t>Установление требований к участникам закупок</a:t>
            </a:r>
            <a:endParaRPr lang="ru-RU" dirty="0">
              <a:solidFill>
                <a:schemeClr val="bg2">
                  <a:lumMod val="10000"/>
                </a:schemeClr>
              </a:solidFill>
              <a:latin typeface="Arial" pitchFamily="34" charset="0"/>
            </a:endParaRPr>
          </a:p>
        </p:txBody>
      </p:sp>
      <p:sp>
        <p:nvSpPr>
          <p:cNvPr id="7" name="Прямоугольная выноска 6"/>
          <p:cNvSpPr/>
          <p:nvPr/>
        </p:nvSpPr>
        <p:spPr bwMode="auto">
          <a:xfrm>
            <a:off x="2098533" y="3997594"/>
            <a:ext cx="6192860" cy="576080"/>
          </a:xfrm>
          <a:prstGeom prst="wedgeRectCallout">
            <a:avLst/>
          </a:prstGeom>
          <a:solidFill>
            <a:schemeClr val="accent1">
              <a:lumMod val="20000"/>
              <a:lumOff val="80000"/>
            </a:schemeClr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 smtClean="0">
                <a:solidFill>
                  <a:schemeClr val="bg2">
                    <a:lumMod val="10000"/>
                  </a:schemeClr>
                </a:solidFill>
                <a:latin typeface="Arial" pitchFamily="34" charset="0"/>
              </a:rPr>
              <a:t>Введение дифференциации преимуществ от степени локализации</a:t>
            </a:r>
            <a:endParaRPr lang="ru-RU" dirty="0">
              <a:solidFill>
                <a:schemeClr val="bg2">
                  <a:lumMod val="10000"/>
                </a:schemeClr>
              </a:solidFill>
              <a:latin typeface="Arial" pitchFamily="34" charset="0"/>
            </a:endParaRPr>
          </a:p>
        </p:txBody>
      </p:sp>
      <p:sp>
        <p:nvSpPr>
          <p:cNvPr id="8" name="Прямоугольная выноска 7"/>
          <p:cNvSpPr/>
          <p:nvPr/>
        </p:nvSpPr>
        <p:spPr bwMode="auto">
          <a:xfrm>
            <a:off x="2699740" y="5301260"/>
            <a:ext cx="6336880" cy="648090"/>
          </a:xfrm>
          <a:prstGeom prst="wedgeRectCallout">
            <a:avLst/>
          </a:prstGeom>
          <a:solidFill>
            <a:schemeClr val="accent6"/>
          </a:solidFill>
          <a:ln w="3175">
            <a:solidFill>
              <a:schemeClr val="tx2">
                <a:lumMod val="60000"/>
                <a:lumOff val="40000"/>
              </a:schemeClr>
            </a:solidFill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r>
              <a:rPr lang="ru-RU" dirty="0" smtClean="0">
                <a:solidFill>
                  <a:schemeClr val="bg2">
                    <a:lumMod val="10000"/>
                  </a:schemeClr>
                </a:solidFill>
                <a:latin typeface="Arial" pitchFamily="34" charset="0"/>
              </a:rPr>
              <a:t>Установление описания объекта закупки и типового контракта</a:t>
            </a:r>
            <a:endParaRPr lang="ru-RU" dirty="0">
              <a:solidFill>
                <a:schemeClr val="bg2">
                  <a:lumMod val="10000"/>
                </a:schemeClr>
              </a:solidFill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65543035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>
                <a:solidFill>
                  <a:schemeClr val="accent3"/>
                </a:solidFill>
              </a:rPr>
              <a:t>Установление преимуществ поставщикам ЛП высокой степени локализации 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14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sp>
        <p:nvSpPr>
          <p:cNvPr id="8" name="Стрелка вправо 7"/>
          <p:cNvSpPr/>
          <p:nvPr/>
        </p:nvSpPr>
        <p:spPr>
          <a:xfrm rot="16200000">
            <a:off x="486268" y="4675998"/>
            <a:ext cx="1528737" cy="641391"/>
          </a:xfrm>
          <a:prstGeom prst="right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Куб 8"/>
          <p:cNvSpPr/>
          <p:nvPr/>
        </p:nvSpPr>
        <p:spPr>
          <a:xfrm>
            <a:off x="3851900" y="1799060"/>
            <a:ext cx="1880640" cy="1463890"/>
          </a:xfrm>
          <a:prstGeom prst="cube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300" dirty="0">
                <a:solidFill>
                  <a:srgbClr val="FFFF00"/>
                </a:solidFill>
              </a:rPr>
              <a:t>ЛП, происходящего из иностранного государства </a:t>
            </a:r>
          </a:p>
        </p:txBody>
      </p:sp>
      <p:sp>
        <p:nvSpPr>
          <p:cNvPr id="10" name="Куб 9"/>
          <p:cNvSpPr/>
          <p:nvPr/>
        </p:nvSpPr>
        <p:spPr>
          <a:xfrm>
            <a:off x="3851900" y="3556494"/>
            <a:ext cx="1880640" cy="1528736"/>
          </a:xfrm>
          <a:prstGeom prst="cube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200" dirty="0">
                <a:solidFill>
                  <a:srgbClr val="FFFF00"/>
                </a:solidFill>
              </a:rPr>
              <a:t>локально переработанного только на стадии первичная и (или) вторичная упаковка</a:t>
            </a:r>
          </a:p>
        </p:txBody>
      </p:sp>
      <p:sp>
        <p:nvSpPr>
          <p:cNvPr id="11" name="Куб 10"/>
          <p:cNvSpPr/>
          <p:nvPr/>
        </p:nvSpPr>
        <p:spPr>
          <a:xfrm>
            <a:off x="539440" y="2578582"/>
            <a:ext cx="1872260" cy="1581003"/>
          </a:xfrm>
          <a:prstGeom prst="cube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200" dirty="0" smtClean="0">
                <a:solidFill>
                  <a:srgbClr val="FFFF00"/>
                </a:solidFill>
              </a:rPr>
              <a:t>ЛП, готовая </a:t>
            </a:r>
            <a:r>
              <a:rPr lang="ru-RU" sz="1200" dirty="0">
                <a:solidFill>
                  <a:srgbClr val="FFFF00"/>
                </a:solidFill>
              </a:rPr>
              <a:t>лекарственная форма с первичной и (или) вторичной упаковкой</a:t>
            </a:r>
          </a:p>
        </p:txBody>
      </p:sp>
      <p:sp>
        <p:nvSpPr>
          <p:cNvPr id="23" name="Овал 22"/>
          <p:cNvSpPr/>
          <p:nvPr/>
        </p:nvSpPr>
        <p:spPr>
          <a:xfrm>
            <a:off x="2790777" y="3043572"/>
            <a:ext cx="909022" cy="828116"/>
          </a:xfrm>
          <a:prstGeom prst="ellipse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rgbClr val="FF0000"/>
                </a:solidFill>
              </a:rPr>
              <a:t>-30</a:t>
            </a:r>
            <a:r>
              <a:rPr lang="ru-RU" b="1" dirty="0">
                <a:solidFill>
                  <a:srgbClr val="FF0000"/>
                </a:solidFill>
              </a:rPr>
              <a:t>%</a:t>
            </a:r>
          </a:p>
        </p:txBody>
      </p:sp>
      <p:sp>
        <p:nvSpPr>
          <p:cNvPr id="29" name="Овал 28"/>
          <p:cNvSpPr/>
          <p:nvPr/>
        </p:nvSpPr>
        <p:spPr>
          <a:xfrm>
            <a:off x="3995920" y="5347004"/>
            <a:ext cx="909022" cy="828116"/>
          </a:xfrm>
          <a:prstGeom prst="ellipse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rgbClr val="FF0000"/>
                </a:solidFill>
              </a:rPr>
              <a:t>-25%</a:t>
            </a:r>
            <a:endParaRPr lang="ru-RU" b="1" dirty="0">
              <a:solidFill>
                <a:srgbClr val="FF0000"/>
              </a:solidFill>
            </a:endParaRPr>
          </a:p>
        </p:txBody>
      </p:sp>
      <p:sp>
        <p:nvSpPr>
          <p:cNvPr id="30" name="Овал 29"/>
          <p:cNvSpPr/>
          <p:nvPr/>
        </p:nvSpPr>
        <p:spPr>
          <a:xfrm>
            <a:off x="5791581" y="2955025"/>
            <a:ext cx="909022" cy="828116"/>
          </a:xfrm>
          <a:prstGeom prst="ellipse">
            <a:avLst/>
          </a:prstGeom>
          <a:solidFill>
            <a:schemeClr val="accent4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 smtClean="0">
                <a:solidFill>
                  <a:srgbClr val="FF0000"/>
                </a:solidFill>
              </a:rPr>
              <a:t>-50</a:t>
            </a:r>
            <a:r>
              <a:rPr lang="ru-RU" b="1" dirty="0">
                <a:solidFill>
                  <a:srgbClr val="FF0000"/>
                </a:solidFill>
              </a:rPr>
              <a:t>%</a:t>
            </a:r>
          </a:p>
        </p:txBody>
      </p:sp>
      <p:sp>
        <p:nvSpPr>
          <p:cNvPr id="31" name="Куб 30"/>
          <p:cNvSpPr/>
          <p:nvPr/>
        </p:nvSpPr>
        <p:spPr>
          <a:xfrm>
            <a:off x="7164360" y="2509540"/>
            <a:ext cx="1672482" cy="1581003"/>
          </a:xfrm>
          <a:prstGeom prst="cube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200" dirty="0">
                <a:solidFill>
                  <a:srgbClr val="FFFF00"/>
                </a:solidFill>
              </a:rPr>
              <a:t>ЛП, все стадии локального производства</a:t>
            </a:r>
          </a:p>
        </p:txBody>
      </p:sp>
      <p:sp>
        <p:nvSpPr>
          <p:cNvPr id="32" name="Стрелка вправо 31"/>
          <p:cNvSpPr/>
          <p:nvPr/>
        </p:nvSpPr>
        <p:spPr>
          <a:xfrm rot="10800000">
            <a:off x="1575072" y="5517289"/>
            <a:ext cx="2276827" cy="641391"/>
          </a:xfrm>
          <a:prstGeom prst="right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3" name="Стрелка вправо 32"/>
          <p:cNvSpPr/>
          <p:nvPr/>
        </p:nvSpPr>
        <p:spPr>
          <a:xfrm rot="16200000">
            <a:off x="6868446" y="4644759"/>
            <a:ext cx="1528737" cy="641391"/>
          </a:xfrm>
          <a:prstGeom prst="right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Стрелка вправо 34"/>
          <p:cNvSpPr/>
          <p:nvPr/>
        </p:nvSpPr>
        <p:spPr>
          <a:xfrm>
            <a:off x="5016410" y="5517289"/>
            <a:ext cx="2276827" cy="641391"/>
          </a:xfrm>
          <a:prstGeom prst="right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Левая фигурная скобка 35"/>
          <p:cNvSpPr/>
          <p:nvPr/>
        </p:nvSpPr>
        <p:spPr>
          <a:xfrm>
            <a:off x="2411699" y="2204830"/>
            <a:ext cx="648091" cy="2592360"/>
          </a:xfrm>
          <a:prstGeom prst="lef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7" name="Правая фигурная скобка 36"/>
          <p:cNvSpPr/>
          <p:nvPr/>
        </p:nvSpPr>
        <p:spPr>
          <a:xfrm>
            <a:off x="6588280" y="2132820"/>
            <a:ext cx="576080" cy="2664370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25712073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 smtClean="0">
                <a:solidFill>
                  <a:schemeClr val="accent3"/>
                </a:solidFill>
              </a:rPr>
              <a:t>Преимущества поставщикам ЛП высокой степени локализации</a:t>
            </a:r>
            <a:endParaRPr lang="ru-RU" dirty="0">
              <a:solidFill>
                <a:schemeClr val="accent3"/>
              </a:solidFill>
            </a:endParaRPr>
          </a:p>
        </p:txBody>
      </p:sp>
      <p:graphicFrame>
        <p:nvGraphicFramePr>
          <p:cNvPr id="19" name="Объект 18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641446216"/>
              </p:ext>
            </p:extLst>
          </p:nvPr>
        </p:nvGraphicFramePr>
        <p:xfrm>
          <a:off x="179388" y="1093788"/>
          <a:ext cx="8793162" cy="540702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15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1257300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 9"/>
          <p:cNvPicPr>
            <a:picLocks noGrp="1" noChangeAspect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0" y="980728"/>
            <a:ext cx="7282521" cy="4776335"/>
          </a:xfrm>
        </p:spPr>
      </p:pic>
      <p:pic>
        <p:nvPicPr>
          <p:cNvPr id="1030" name="Picture 6" descr="\\SERVER\ForAll\Маркетинг\PR\открытие завода\фото завода ГЕРОФАРМ-Био\фотобанк\помещение водоподготовки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0844" y="3350976"/>
            <a:ext cx="3726831" cy="24060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1" name="Picture 7" descr="\\SERVER\ForAll\Маркетинг\PR\открытие завода\фото завода ГЕРОФАРМ-Био\фотобанк\чистые помещения 3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0845" y="1001482"/>
            <a:ext cx="3726830" cy="24847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7" name="Freeform 5"/>
          <p:cNvSpPr>
            <a:spLocks/>
          </p:cNvSpPr>
          <p:nvPr/>
        </p:nvSpPr>
        <p:spPr bwMode="auto">
          <a:xfrm>
            <a:off x="-8385" y="5301261"/>
            <a:ext cx="9156060" cy="1556740"/>
          </a:xfrm>
          <a:custGeom>
            <a:avLst/>
            <a:gdLst>
              <a:gd name="connsiteX0" fmla="*/ 0 w 9103"/>
              <a:gd name="connsiteY0" fmla="*/ 0 h 10000"/>
              <a:gd name="connsiteX1" fmla="*/ 9090 w 9103"/>
              <a:gd name="connsiteY1" fmla="*/ 93 h 10000"/>
              <a:gd name="connsiteX2" fmla="*/ 9103 w 9103"/>
              <a:gd name="connsiteY2" fmla="*/ 10000 h 10000"/>
              <a:gd name="connsiteX3" fmla="*/ 0 w 9103"/>
              <a:gd name="connsiteY3" fmla="*/ 10000 h 10000"/>
              <a:gd name="connsiteX4" fmla="*/ 0 w 9103"/>
              <a:gd name="connsiteY4" fmla="*/ 0 h 10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9103" h="10000">
                <a:moveTo>
                  <a:pt x="0" y="0"/>
                </a:moveTo>
                <a:lnTo>
                  <a:pt x="9090" y="93"/>
                </a:lnTo>
                <a:cubicBezTo>
                  <a:pt x="9094" y="3395"/>
                  <a:pt x="9099" y="6698"/>
                  <a:pt x="9103" y="10000"/>
                </a:cubicBezTo>
                <a:lnTo>
                  <a:pt x="0" y="10000"/>
                </a:lnTo>
                <a:lnTo>
                  <a:pt x="0" y="0"/>
                </a:lnTo>
                <a:close/>
              </a:path>
            </a:pathLst>
          </a:custGeom>
          <a:solidFill>
            <a:schemeClr val="accent5">
              <a:lumMod val="50000"/>
              <a:alpha val="91000"/>
            </a:schemeClr>
          </a:solidFill>
          <a:effectLst/>
        </p:spPr>
        <p:txBody>
          <a:bodyPr anchor="ctr"/>
          <a:lstStyle/>
          <a:p>
            <a:endParaRPr lang="ru-RU" dirty="0">
              <a:solidFill>
                <a:schemeClr val="bg1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6446" y="5373270"/>
            <a:ext cx="8857109" cy="15388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smtClean="0">
                <a:solidFill>
                  <a:schemeClr val="bg1"/>
                </a:solidFill>
              </a:rPr>
              <a:t>Завод «ГЕРОФАРМ-Био»:</a:t>
            </a:r>
          </a:p>
          <a:p>
            <a:endParaRPr lang="en-US" sz="400" dirty="0" smtClean="0">
              <a:solidFill>
                <a:schemeClr val="bg1"/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dirty="0" smtClean="0">
                <a:solidFill>
                  <a:schemeClr val="bg1"/>
                </a:solidFill>
              </a:rPr>
              <a:t>Соответствие международным стандартам </a:t>
            </a:r>
            <a:r>
              <a:rPr lang="en-US" dirty="0" smtClean="0">
                <a:solidFill>
                  <a:schemeClr val="bg1"/>
                </a:solidFill>
              </a:rPr>
              <a:t>GMP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dirty="0" smtClean="0">
                <a:solidFill>
                  <a:schemeClr val="bg1"/>
                </a:solidFill>
              </a:rPr>
              <a:t>Автоматизация производства и контроля качества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dirty="0" smtClean="0">
                <a:solidFill>
                  <a:schemeClr val="bg1"/>
                </a:solidFill>
              </a:rPr>
              <a:t>Оборудование компаний – мировых лидеров: </a:t>
            </a:r>
            <a:r>
              <a:rPr lang="en-US" dirty="0" err="1" smtClean="0">
                <a:solidFill>
                  <a:schemeClr val="bg1"/>
                </a:solidFill>
              </a:rPr>
              <a:t>Stilmas</a:t>
            </a:r>
            <a:r>
              <a:rPr lang="en-US" dirty="0" smtClean="0">
                <a:solidFill>
                  <a:schemeClr val="bg1"/>
                </a:solidFill>
              </a:rPr>
              <a:t>, </a:t>
            </a:r>
            <a:r>
              <a:rPr lang="en-US" dirty="0" err="1" smtClean="0">
                <a:solidFill>
                  <a:schemeClr val="bg1"/>
                </a:solidFill>
              </a:rPr>
              <a:t>Olsa</a:t>
            </a:r>
            <a:r>
              <a:rPr lang="en-US" dirty="0" smtClean="0">
                <a:solidFill>
                  <a:schemeClr val="bg1"/>
                </a:solidFill>
              </a:rPr>
              <a:t>, </a:t>
            </a:r>
            <a:r>
              <a:rPr lang="en-US" dirty="0" err="1" smtClean="0">
                <a:solidFill>
                  <a:schemeClr val="bg1"/>
                </a:solidFill>
              </a:rPr>
              <a:t>Groninger</a:t>
            </a:r>
            <a:r>
              <a:rPr lang="en-US" dirty="0" smtClean="0">
                <a:solidFill>
                  <a:schemeClr val="bg1"/>
                </a:solidFill>
              </a:rPr>
              <a:t>, </a:t>
            </a:r>
            <a:r>
              <a:rPr lang="en-US" dirty="0" err="1" smtClean="0">
                <a:solidFill>
                  <a:schemeClr val="bg1"/>
                </a:solidFill>
              </a:rPr>
              <a:t>Bausch+Strobel</a:t>
            </a:r>
            <a:r>
              <a:rPr lang="en-US" dirty="0">
                <a:solidFill>
                  <a:schemeClr val="bg1"/>
                </a:solidFill>
              </a:rPr>
              <a:t>,</a:t>
            </a:r>
            <a:r>
              <a:rPr lang="en-US" dirty="0" smtClean="0">
                <a:solidFill>
                  <a:schemeClr val="bg1"/>
                </a:solidFill>
              </a:rPr>
              <a:t> </a:t>
            </a:r>
            <a:r>
              <a:rPr lang="en-US" dirty="0" err="1" smtClean="0">
                <a:solidFill>
                  <a:schemeClr val="bg1"/>
                </a:solidFill>
              </a:rPr>
              <a:t>Uhlmann</a:t>
            </a:r>
            <a:r>
              <a:rPr lang="en-US" dirty="0" smtClean="0">
                <a:solidFill>
                  <a:schemeClr val="bg1"/>
                </a:solidFill>
              </a:rPr>
              <a:t>, Pester, </a:t>
            </a:r>
            <a:r>
              <a:rPr lang="en-US" dirty="0" err="1" smtClean="0">
                <a:solidFill>
                  <a:schemeClr val="bg1"/>
                </a:solidFill>
              </a:rPr>
              <a:t>Seidenader</a:t>
            </a:r>
            <a:endParaRPr lang="ru-RU" dirty="0">
              <a:solidFill>
                <a:schemeClr val="bg1"/>
              </a:solidFill>
            </a:endParaRPr>
          </a:p>
        </p:txBody>
      </p:sp>
      <p:sp>
        <p:nvSpPr>
          <p:cNvPr id="9" name="Заголовок 4"/>
          <p:cNvSpPr txBox="1">
            <a:spLocks/>
          </p:cNvSpPr>
          <p:nvPr/>
        </p:nvSpPr>
        <p:spPr>
          <a:xfrm>
            <a:off x="1619590" y="44530"/>
            <a:ext cx="7472250" cy="654032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>
            <a:lvl1pPr algn="r" defTabSz="914400" rtl="0" eaLnBrk="1" latinLnBrk="0" hangingPunct="1">
              <a:lnSpc>
                <a:spcPct val="80000"/>
              </a:lnSpc>
              <a:spcBef>
                <a:spcPct val="0"/>
              </a:spcBef>
              <a:buNone/>
              <a:defRPr sz="2400" b="1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ru-RU" dirty="0" smtClean="0">
                <a:solidFill>
                  <a:schemeClr val="accent3"/>
                </a:solidFill>
              </a:rPr>
              <a:t>«ГЕРОФАРМ» – единственный в России производитель препаратов ЧГИИ по принципу полного цикла</a:t>
            </a:r>
            <a:endParaRPr lang="ru-RU" dirty="0">
              <a:solidFill>
                <a:schemeClr val="accent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0481222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Содержимое 11"/>
          <p:cNvSpPr>
            <a:spLocks noGrp="1"/>
          </p:cNvSpPr>
          <p:nvPr>
            <p:ph sz="half" idx="2"/>
          </p:nvPr>
        </p:nvSpPr>
        <p:spPr>
          <a:xfrm>
            <a:off x="323411" y="1093862"/>
            <a:ext cx="8541468" cy="2911218"/>
          </a:xfrm>
        </p:spPr>
        <p:txBody>
          <a:bodyPr>
            <a:normAutofit/>
          </a:bodyPr>
          <a:lstStyle/>
          <a:p>
            <a:r>
              <a:rPr lang="ru-RU" dirty="0" smtClean="0">
                <a:solidFill>
                  <a:schemeClr val="bg2">
                    <a:lumMod val="10000"/>
                  </a:schemeClr>
                </a:solidFill>
              </a:rPr>
              <a:t>Инвестируем в расширение производства ЧГИИ по принципу полного цикла в соответствии со стандартами </a:t>
            </a:r>
            <a:r>
              <a:rPr lang="en-US" dirty="0" smtClean="0">
                <a:solidFill>
                  <a:schemeClr val="bg2">
                    <a:lumMod val="10000"/>
                  </a:schemeClr>
                </a:solidFill>
              </a:rPr>
              <a:t>GMP</a:t>
            </a:r>
            <a:endParaRPr lang="ru-RU" dirty="0" smtClean="0">
              <a:solidFill>
                <a:schemeClr val="bg2">
                  <a:lumMod val="10000"/>
                </a:schemeClr>
              </a:solidFill>
            </a:endParaRPr>
          </a:p>
          <a:p>
            <a:r>
              <a:rPr lang="ru-RU" dirty="0">
                <a:solidFill>
                  <a:schemeClr val="bg2">
                    <a:lumMod val="10000"/>
                  </a:schemeClr>
                </a:solidFill>
              </a:rPr>
              <a:t>Внедряем новые формы </a:t>
            </a:r>
            <a:r>
              <a:rPr lang="ru-RU" dirty="0" smtClean="0">
                <a:solidFill>
                  <a:schemeClr val="bg2">
                    <a:lumMod val="10000"/>
                  </a:schemeClr>
                </a:solidFill>
              </a:rPr>
              <a:t>выпуска</a:t>
            </a:r>
          </a:p>
          <a:p>
            <a:r>
              <a:rPr lang="ru-RU" dirty="0" smtClean="0">
                <a:solidFill>
                  <a:schemeClr val="bg2">
                    <a:lumMod val="10000"/>
                  </a:schemeClr>
                </a:solidFill>
              </a:rPr>
              <a:t>Выполняем </a:t>
            </a:r>
            <a:r>
              <a:rPr lang="ru-RU" dirty="0">
                <a:solidFill>
                  <a:schemeClr val="bg2">
                    <a:lumMod val="10000"/>
                  </a:schemeClr>
                </a:solidFill>
              </a:rPr>
              <a:t>государственный контракт по разработке технологии производства </a:t>
            </a:r>
            <a:r>
              <a:rPr lang="ru-RU" dirty="0" smtClean="0">
                <a:solidFill>
                  <a:schemeClr val="bg2">
                    <a:lumMod val="10000"/>
                  </a:schemeClr>
                </a:solidFill>
              </a:rPr>
              <a:t>аналоговых инсулинов в </a:t>
            </a:r>
            <a:r>
              <a:rPr lang="ru-RU" dirty="0">
                <a:solidFill>
                  <a:schemeClr val="bg2">
                    <a:lumMod val="10000"/>
                  </a:schemeClr>
                </a:solidFill>
              </a:rPr>
              <a:t>рамках </a:t>
            </a:r>
            <a:r>
              <a:rPr lang="ru-RU" dirty="0" smtClean="0">
                <a:solidFill>
                  <a:schemeClr val="bg2">
                    <a:lumMod val="10000"/>
                  </a:schemeClr>
                </a:solidFill>
              </a:rPr>
              <a:t>                ФЦП </a:t>
            </a:r>
            <a:r>
              <a:rPr lang="ru-RU" dirty="0">
                <a:solidFill>
                  <a:schemeClr val="bg2">
                    <a:lumMod val="10000"/>
                  </a:schemeClr>
                </a:solidFill>
              </a:rPr>
              <a:t>«</a:t>
            </a:r>
            <a:r>
              <a:rPr lang="ru-RU" dirty="0" err="1">
                <a:solidFill>
                  <a:schemeClr val="bg2">
                    <a:lumMod val="10000"/>
                  </a:schemeClr>
                </a:solidFill>
              </a:rPr>
              <a:t>Фарма</a:t>
            </a:r>
            <a:r>
              <a:rPr lang="ru-RU" dirty="0">
                <a:solidFill>
                  <a:schemeClr val="bg2">
                    <a:lumMod val="10000"/>
                  </a:schemeClr>
                </a:solidFill>
              </a:rPr>
              <a:t> 2020»</a:t>
            </a:r>
          </a:p>
          <a:p>
            <a:endParaRPr lang="ru-RU" dirty="0" smtClean="0">
              <a:solidFill>
                <a:schemeClr val="bg2">
                  <a:lumMod val="10000"/>
                </a:schemeClr>
              </a:solidFill>
            </a:endParaRPr>
          </a:p>
          <a:p>
            <a:endParaRPr lang="en-US" dirty="0" smtClean="0">
              <a:solidFill>
                <a:schemeClr val="bg2">
                  <a:lumMod val="10000"/>
                </a:scheme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B5C5F-68AE-4334-B01C-946231E53D31}" type="slidenum">
              <a:rPr lang="ru-RU" smtClean="0">
                <a:solidFill>
                  <a:srgbClr val="808285">
                    <a:tint val="75000"/>
                  </a:srgbClr>
                </a:solidFill>
              </a:rPr>
              <a:pPr/>
              <a:t>17</a:t>
            </a:fld>
            <a:endParaRPr lang="ru-RU">
              <a:solidFill>
                <a:srgbClr val="808285">
                  <a:tint val="75000"/>
                </a:srgbClr>
              </a:solidFill>
            </a:endParaRPr>
          </a:p>
        </p:txBody>
      </p:sp>
      <p:pic>
        <p:nvPicPr>
          <p:cNvPr id="8" name="Picture 7" descr="D:\Марина документы\3D_фото\Ринсулин\Шприц-ручка\RinsulinR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410" y="4138981"/>
            <a:ext cx="1844539" cy="22443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6" descr="D:\Марина документы\3D_фото\Ринсулин\Шприц-ручка\RinsulinNPH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83710" y="4181698"/>
            <a:ext cx="1872260" cy="227172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3" descr="D:\Марина документы\3D_фото\Ринсулин\Картридж\RinsulinNPH_Cartrige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60290" y="4895496"/>
            <a:ext cx="1459298" cy="12101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2" descr="D:\Марина документы\3D_фото\Ринсулин\Картридж\RinsulinR_Cartrige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4010" y="4895496"/>
            <a:ext cx="1458543" cy="12104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Рисунок 6" descr="gmplogo1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7624490" y="3565067"/>
            <a:ext cx="1152160" cy="1147828"/>
          </a:xfrm>
          <a:prstGeom prst="rect">
            <a:avLst/>
          </a:prstGeom>
        </p:spPr>
      </p:pic>
      <p:sp>
        <p:nvSpPr>
          <p:cNvPr id="13" name="Заголовок 1"/>
          <p:cNvSpPr>
            <a:spLocks noGrp="1"/>
          </p:cNvSpPr>
          <p:nvPr>
            <p:ph type="title"/>
          </p:nvPr>
        </p:nvSpPr>
        <p:spPr>
          <a:xfrm>
            <a:off x="1671750" y="57392"/>
            <a:ext cx="7294766" cy="654032"/>
          </a:xfrm>
        </p:spPr>
        <p:txBody>
          <a:bodyPr/>
          <a:lstStyle/>
          <a:p>
            <a:r>
              <a:rPr lang="ru-RU" dirty="0" smtClean="0">
                <a:solidFill>
                  <a:schemeClr val="accent3"/>
                </a:solidFill>
              </a:rPr>
              <a:t>Инсулин – стратегический элемент концепции фармацевтической безопасности России</a:t>
            </a:r>
            <a:endParaRPr lang="ru-RU" dirty="0">
              <a:solidFill>
                <a:schemeClr val="accent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5596576"/>
      </p:ext>
    </p:extLst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Другая 1">
      <a:dk1>
        <a:srgbClr val="808285"/>
      </a:dk1>
      <a:lt1>
        <a:sysClr val="window" lastClr="FFFFFF"/>
      </a:lt1>
      <a:dk2>
        <a:srgbClr val="BCBEC0"/>
      </a:dk2>
      <a:lt2>
        <a:srgbClr val="EEECE1"/>
      </a:lt2>
      <a:accent1>
        <a:srgbClr val="EF6B00"/>
      </a:accent1>
      <a:accent2>
        <a:srgbClr val="BFDAEF"/>
      </a:accent2>
      <a:accent3>
        <a:srgbClr val="81CE55"/>
      </a:accent3>
      <a:accent4>
        <a:srgbClr val="D9E9F5"/>
      </a:accent4>
      <a:accent5>
        <a:srgbClr val="77AFDD"/>
      </a:accent5>
      <a:accent6>
        <a:srgbClr val="BCBEC0"/>
      </a:accent6>
      <a:hlink>
        <a:srgbClr val="A1A3A5"/>
      </a:hlink>
      <a:folHlink>
        <a:srgbClr val="B0B2B4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accent6"/>
        </a:solidFill>
        <a:ln w="3175">
          <a:solidFill>
            <a:schemeClr val="tx2">
              <a:lumMod val="60000"/>
              <a:lumOff val="40000"/>
            </a:schemeClr>
          </a:solidFill>
          <a:prstDash val="solid"/>
          <a:round/>
          <a:headEnd/>
          <a:tailEnd/>
        </a:ln>
      </a:spPr>
      <a:bodyPr/>
      <a:lstStyle>
        <a:defPPr>
          <a:defRPr dirty="0">
            <a:latin typeface="Arial" pitchFamily="34" charset="0"/>
          </a:defRPr>
        </a:defPPr>
      </a:lstStyle>
    </a:spDef>
    <a:txDef>
      <a:spPr>
        <a:solidFill>
          <a:schemeClr val="bg1"/>
        </a:solidFill>
        <a:ln>
          <a:noFill/>
        </a:ln>
        <a:effectLst>
          <a:outerShdw blurRad="165100" dist="101600" dir="5400000" algn="t" rotWithShape="0">
            <a:prstClr val="black">
              <a:alpha val="13000"/>
            </a:prstClr>
          </a:outerShdw>
        </a:effectLst>
      </a:spPr>
      <a:bodyPr rtlCol="0" anchor="b"/>
      <a:lstStyle>
        <a:defPPr algn="ctr">
          <a:defRPr sz="2200" dirty="0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txDef>
  </a:objectDefaults>
  <a:extraClrSchemeLst/>
</a:theme>
</file>

<file path=ppt/theme/theme2.xml><?xml version="1.0" encoding="utf-8"?>
<a:theme xmlns:a="http://schemas.openxmlformats.org/drawingml/2006/main" name="1_Тема Office">
  <a:themeElements>
    <a:clrScheme name="Герофарм">
      <a:dk1>
        <a:srgbClr val="808285"/>
      </a:dk1>
      <a:lt1>
        <a:sysClr val="window" lastClr="FFFFFF"/>
      </a:lt1>
      <a:dk2>
        <a:srgbClr val="BCBEC0"/>
      </a:dk2>
      <a:lt2>
        <a:srgbClr val="EEECE1"/>
      </a:lt2>
      <a:accent1>
        <a:srgbClr val="EF6B00"/>
      </a:accent1>
      <a:accent2>
        <a:srgbClr val="BFDAEF"/>
      </a:accent2>
      <a:accent3>
        <a:srgbClr val="81CE55"/>
      </a:accent3>
      <a:accent4>
        <a:srgbClr val="D9E9F5"/>
      </a:accent4>
      <a:accent5>
        <a:srgbClr val="77AFDD"/>
      </a:accent5>
      <a:accent6>
        <a:srgbClr val="BCBEC0"/>
      </a:accent6>
      <a:hlink>
        <a:srgbClr val="4F81BD"/>
      </a:hlink>
      <a:folHlink>
        <a:srgbClr val="BCBEC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noFill/>
      </a:spPr>
      <a:bodyPr wrap="none" rtlCol="0">
        <a:spAutoFit/>
      </a:bodyPr>
      <a:lstStyle>
        <a:defPPr>
          <a:defRPr sz="2000" dirty="0" err="1" smtClean="0"/>
        </a:defPPr>
      </a:lstStyle>
    </a:txDef>
  </a:objectDefaults>
  <a:extraClrSchemeLst/>
</a:theme>
</file>

<file path=ppt/theme/theme3.xml><?xml version="1.0" encoding="utf-8"?>
<a:theme xmlns:a="http://schemas.openxmlformats.org/drawingml/2006/main" name="2_Тема Office">
  <a:themeElements>
    <a:clrScheme name="Герофарм">
      <a:dk1>
        <a:srgbClr val="808285"/>
      </a:dk1>
      <a:lt1>
        <a:sysClr val="window" lastClr="FFFFFF"/>
      </a:lt1>
      <a:dk2>
        <a:srgbClr val="BCBEC0"/>
      </a:dk2>
      <a:lt2>
        <a:srgbClr val="EEECE1"/>
      </a:lt2>
      <a:accent1>
        <a:srgbClr val="EF6B00"/>
      </a:accent1>
      <a:accent2>
        <a:srgbClr val="BFDAEF"/>
      </a:accent2>
      <a:accent3>
        <a:srgbClr val="81CE55"/>
      </a:accent3>
      <a:accent4>
        <a:srgbClr val="D9E9F5"/>
      </a:accent4>
      <a:accent5>
        <a:srgbClr val="77AFDD"/>
      </a:accent5>
      <a:accent6>
        <a:srgbClr val="BCBEC0"/>
      </a:accent6>
      <a:hlink>
        <a:srgbClr val="4F81BD"/>
      </a:hlink>
      <a:folHlink>
        <a:srgbClr val="BCBEC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</a:theme>
</file>

<file path=ppt/theme/theme4.xml><?xml version="1.0" encoding="utf-8"?>
<a:theme xmlns:a="http://schemas.openxmlformats.org/drawingml/2006/main" name="3_Тема Office">
  <a:themeElements>
    <a:clrScheme name="Герофарм">
      <a:dk1>
        <a:srgbClr val="808285"/>
      </a:dk1>
      <a:lt1>
        <a:sysClr val="window" lastClr="FFFFFF"/>
      </a:lt1>
      <a:dk2>
        <a:srgbClr val="BCBEC0"/>
      </a:dk2>
      <a:lt2>
        <a:srgbClr val="EEECE1"/>
      </a:lt2>
      <a:accent1>
        <a:srgbClr val="EF6B00"/>
      </a:accent1>
      <a:accent2>
        <a:srgbClr val="BFDAEF"/>
      </a:accent2>
      <a:accent3>
        <a:srgbClr val="81CE55"/>
      </a:accent3>
      <a:accent4>
        <a:srgbClr val="D9E9F5"/>
      </a:accent4>
      <a:accent5>
        <a:srgbClr val="77AFDD"/>
      </a:accent5>
      <a:accent6>
        <a:srgbClr val="BCBEC0"/>
      </a:accent6>
      <a:hlink>
        <a:srgbClr val="4F81BD"/>
      </a:hlink>
      <a:folHlink>
        <a:srgbClr val="BCBEC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</a:theme>
</file>

<file path=ppt/theme/theme5.xml><?xml version="1.0" encoding="utf-8"?>
<a:theme xmlns:a="http://schemas.openxmlformats.org/drawingml/2006/main" name="4_Тема Office">
  <a:themeElements>
    <a:clrScheme name="Другая 1">
      <a:dk1>
        <a:srgbClr val="808285"/>
      </a:dk1>
      <a:lt1>
        <a:sysClr val="window" lastClr="FFFFFF"/>
      </a:lt1>
      <a:dk2>
        <a:srgbClr val="BCBEC0"/>
      </a:dk2>
      <a:lt2>
        <a:srgbClr val="EEECE1"/>
      </a:lt2>
      <a:accent1>
        <a:srgbClr val="EF6B00"/>
      </a:accent1>
      <a:accent2>
        <a:srgbClr val="BFDAEF"/>
      </a:accent2>
      <a:accent3>
        <a:srgbClr val="81CE55"/>
      </a:accent3>
      <a:accent4>
        <a:srgbClr val="D9E9F5"/>
      </a:accent4>
      <a:accent5>
        <a:srgbClr val="77AFDD"/>
      </a:accent5>
      <a:accent6>
        <a:srgbClr val="BCBEC0"/>
      </a:accent6>
      <a:hlink>
        <a:srgbClr val="A1A3A5"/>
      </a:hlink>
      <a:folHlink>
        <a:srgbClr val="B0B2B4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solidFill>
          <a:schemeClr val="bg1"/>
        </a:solidFill>
        <a:ln>
          <a:noFill/>
        </a:ln>
        <a:effectLst>
          <a:outerShdw blurRad="165100" dist="101600" dir="5400000" algn="t" rotWithShape="0">
            <a:prstClr val="black">
              <a:alpha val="13000"/>
            </a:prstClr>
          </a:outerShdw>
        </a:effectLst>
      </a:spPr>
      <a:bodyPr rtlCol="0" anchor="b"/>
      <a:lstStyle>
        <a:defPPr algn="ctr">
          <a:defRPr sz="2200" dirty="0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txDef>
  </a:objectDefaults>
  <a:extraClrSchemeLst/>
</a:theme>
</file>

<file path=ppt/theme/theme6.xml><?xml version="1.0" encoding="utf-8"?>
<a:theme xmlns:a="http://schemas.openxmlformats.org/drawingml/2006/main" name="5_Тема Office">
  <a:themeElements>
    <a:clrScheme name="Другая 1">
      <a:dk1>
        <a:srgbClr val="808285"/>
      </a:dk1>
      <a:lt1>
        <a:sysClr val="window" lastClr="FFFFFF"/>
      </a:lt1>
      <a:dk2>
        <a:srgbClr val="BCBEC0"/>
      </a:dk2>
      <a:lt2>
        <a:srgbClr val="EEECE1"/>
      </a:lt2>
      <a:accent1>
        <a:srgbClr val="EF6B00"/>
      </a:accent1>
      <a:accent2>
        <a:srgbClr val="BFDAEF"/>
      </a:accent2>
      <a:accent3>
        <a:srgbClr val="81CE55"/>
      </a:accent3>
      <a:accent4>
        <a:srgbClr val="D9E9F5"/>
      </a:accent4>
      <a:accent5>
        <a:srgbClr val="77AFDD"/>
      </a:accent5>
      <a:accent6>
        <a:srgbClr val="BCBEC0"/>
      </a:accent6>
      <a:hlink>
        <a:srgbClr val="A1A3A5"/>
      </a:hlink>
      <a:folHlink>
        <a:srgbClr val="B0B2B4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solidFill>
          <a:schemeClr val="bg1"/>
        </a:solidFill>
        <a:ln>
          <a:noFill/>
        </a:ln>
        <a:effectLst>
          <a:outerShdw blurRad="165100" dist="101600" dir="5400000" algn="t" rotWithShape="0">
            <a:prstClr val="black">
              <a:alpha val="13000"/>
            </a:prstClr>
          </a:outerShdw>
        </a:effectLst>
      </a:spPr>
      <a:bodyPr rtlCol="0" anchor="b"/>
      <a:lstStyle>
        <a:defPPr algn="ctr">
          <a:defRPr sz="2200" dirty="0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txDef>
  </a:objectDefaults>
  <a:extraClrSchemeLst/>
</a:theme>
</file>

<file path=ppt/theme/theme7.xml><?xml version="1.0" encoding="utf-8"?>
<a:theme xmlns:a="http://schemas.openxmlformats.org/drawingml/2006/main" name="6_Тема Office">
  <a:themeElements>
    <a:clrScheme name="Другая 1">
      <a:dk1>
        <a:srgbClr val="808285"/>
      </a:dk1>
      <a:lt1>
        <a:sysClr val="window" lastClr="FFFFFF"/>
      </a:lt1>
      <a:dk2>
        <a:srgbClr val="BCBEC0"/>
      </a:dk2>
      <a:lt2>
        <a:srgbClr val="EEECE1"/>
      </a:lt2>
      <a:accent1>
        <a:srgbClr val="EF6B00"/>
      </a:accent1>
      <a:accent2>
        <a:srgbClr val="BFDAEF"/>
      </a:accent2>
      <a:accent3>
        <a:srgbClr val="81CE55"/>
      </a:accent3>
      <a:accent4>
        <a:srgbClr val="D9E9F5"/>
      </a:accent4>
      <a:accent5>
        <a:srgbClr val="77AFDD"/>
      </a:accent5>
      <a:accent6>
        <a:srgbClr val="BCBEC0"/>
      </a:accent6>
      <a:hlink>
        <a:srgbClr val="A1A3A5"/>
      </a:hlink>
      <a:folHlink>
        <a:srgbClr val="B0B2B4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solidFill>
          <a:schemeClr val="bg1"/>
        </a:solidFill>
        <a:ln>
          <a:noFill/>
        </a:ln>
        <a:effectLst>
          <a:outerShdw blurRad="165100" dist="101600" dir="5400000" algn="t" rotWithShape="0">
            <a:prstClr val="black">
              <a:alpha val="13000"/>
            </a:prstClr>
          </a:outerShdw>
        </a:effectLst>
      </a:spPr>
      <a:bodyPr rtlCol="0" anchor="b"/>
      <a:lstStyle>
        <a:defPPr algn="ctr">
          <a:defRPr sz="2200" dirty="0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txDef>
  </a:objectDefaults>
  <a:extraClrSchemeLst/>
</a:theme>
</file>

<file path=ppt/theme/theme8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7405</TotalTime>
  <Words>1964</Words>
  <Application>Microsoft Office PowerPoint</Application>
  <PresentationFormat>Экран (4:3)</PresentationFormat>
  <Paragraphs>215</Paragraphs>
  <Slides>17</Slides>
  <Notes>17</Notes>
  <HiddenSlides>0</HiddenSlides>
  <MMClips>0</MMClips>
  <ScaleCrop>false</ScaleCrop>
  <HeadingPairs>
    <vt:vector size="6" baseType="variant">
      <vt:variant>
        <vt:lpstr>Тема</vt:lpstr>
      </vt:variant>
      <vt:variant>
        <vt:i4>7</vt:i4>
      </vt:variant>
      <vt:variant>
        <vt:lpstr>Заголовки слайдов</vt:lpstr>
      </vt:variant>
      <vt:variant>
        <vt:i4>17</vt:i4>
      </vt:variant>
      <vt:variant>
        <vt:lpstr>Произвольные показы</vt:lpstr>
      </vt:variant>
      <vt:variant>
        <vt:i4>1</vt:i4>
      </vt:variant>
    </vt:vector>
  </HeadingPairs>
  <TitlesOfParts>
    <vt:vector size="25" baseType="lpstr">
      <vt:lpstr>Тема Office</vt:lpstr>
      <vt:lpstr>1_Тема Office</vt:lpstr>
      <vt:lpstr>2_Тема Office</vt:lpstr>
      <vt:lpstr>3_Тема Office</vt:lpstr>
      <vt:lpstr>4_Тема Office</vt:lpstr>
      <vt:lpstr>5_Тема Office</vt:lpstr>
      <vt:lpstr>6_Тема Office</vt:lpstr>
      <vt:lpstr>«О совершенствовании системы закупок  с целью стимулирования локализации производства лекарственных препаратов в Российской Федерации</vt:lpstr>
      <vt:lpstr>Качественное лекарственное обеспечение –                             один из приоритетов государственной политики</vt:lpstr>
      <vt:lpstr>Динамика рынка лекарственных препаратов в РФ</vt:lpstr>
      <vt:lpstr>Рынок человеческих генно-инженерных инсулинов (ЧГИИ) в РФ</vt:lpstr>
      <vt:lpstr>Пути поддержки отечественных производителей </vt:lpstr>
      <vt:lpstr>Способы поддержки</vt:lpstr>
      <vt:lpstr> Применение национального режима при осуществлении закупок </vt:lpstr>
      <vt:lpstr>Проблемы Приказа №155</vt:lpstr>
      <vt:lpstr>Концепция «Третий лишний» крупным планом</vt:lpstr>
      <vt:lpstr>Дополнительные требования к участникам закупок</vt:lpstr>
      <vt:lpstr>Сравнительный анализ: когда вывод очевиден?</vt:lpstr>
      <vt:lpstr>Глубина локализации</vt:lpstr>
      <vt:lpstr>Предлагаемые пути стимулирования  высокой степени локализации </vt:lpstr>
      <vt:lpstr>Установление преимуществ поставщикам ЛП высокой степени локализации </vt:lpstr>
      <vt:lpstr>Преимущества поставщикам ЛП высокой степени локализации</vt:lpstr>
      <vt:lpstr>Презентация PowerPoint</vt:lpstr>
      <vt:lpstr>Инсулин – стратегический элемент концепции фармацевтической безопасности России</vt:lpstr>
      <vt:lpstr>Произвольный показ 1</vt:lpstr>
    </vt:vector>
  </TitlesOfParts>
  <Company>.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,</dc:creator>
  <cp:lastModifiedBy>1</cp:lastModifiedBy>
  <cp:revision>672</cp:revision>
  <cp:lastPrinted>2014-10-20T09:40:14Z</cp:lastPrinted>
  <dcterms:created xsi:type="dcterms:W3CDTF">2012-09-20T07:46:58Z</dcterms:created>
  <dcterms:modified xsi:type="dcterms:W3CDTF">2014-10-20T09:41:06Z</dcterms:modified>
</cp:coreProperties>
</file>