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0" r:id="rId2"/>
    <p:sldId id="266" r:id="rId3"/>
    <p:sldId id="293" r:id="rId4"/>
    <p:sldId id="294" r:id="rId5"/>
    <p:sldId id="259" r:id="rId6"/>
    <p:sldId id="281" r:id="rId7"/>
    <p:sldId id="282" r:id="rId8"/>
    <p:sldId id="283" r:id="rId9"/>
    <p:sldId id="284" r:id="rId10"/>
    <p:sldId id="285" r:id="rId11"/>
    <p:sldId id="286" r:id="rId12"/>
    <p:sldId id="289" r:id="rId13"/>
    <p:sldId id="288" r:id="rId14"/>
    <p:sldId id="268" r:id="rId15"/>
    <p:sldId id="269" r:id="rId16"/>
    <p:sldId id="279" r:id="rId17"/>
    <p:sldId id="290" r:id="rId18"/>
    <p:sldId id="292" r:id="rId19"/>
    <p:sldId id="264" r:id="rId20"/>
  </p:sldIdLst>
  <p:sldSz cx="9144000" cy="6858000" type="screen4x3"/>
  <p:notesSz cx="9944100" cy="6805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FC1C0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9835" autoAdjust="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0"/>
            <a:ext cx="4308475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4300"/>
            <a:ext cx="4308475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4300"/>
            <a:ext cx="4308475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9B29A706-6AE3-46AF-93EA-07CB68E8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344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2450" y="0"/>
            <a:ext cx="431006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pPr>
              <a:defRPr/>
            </a:pPr>
            <a:fld id="{28AB8523-7902-4188-99E7-7AE623F957C6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09588"/>
            <a:ext cx="3405188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32150"/>
            <a:ext cx="7956550" cy="306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4300"/>
            <a:ext cx="430847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450" y="6464300"/>
            <a:ext cx="431006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pPr>
              <a:defRPr/>
            </a:pPr>
            <a:fld id="{30E3BE98-776E-41BF-BEDD-F2DE1A200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22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66668-F0B9-48A7-848A-98C15FD04F6D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8D7B1-74E0-4A35-8ADF-D3D73B2D1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FF97-924B-42E9-89A9-8D97E1FBA445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F8C51-C1CD-4D99-8312-D0CF6EE7A9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BE035-DC74-4DF5-BF89-DE957988AA71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D1406-8270-4E35-AE25-2ACB2BEFD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5E2BD-FED1-4B3D-B9C7-14DF1BF18F19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AAE16-A6E4-45D9-A57B-2D4ABB216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988B9-0C41-4B4F-9C9D-A31E626F4826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0BC75-31C8-4640-B5B4-F16226884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1D48E-9115-4A49-A3D4-82EB9B16EA0B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782DF-D32C-4538-B932-EC23031CE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D63EB-F2F5-4150-9F31-00DFBEDE096C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69A1B-FD3F-49F1-BA25-8537DE556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290D-73DC-44A7-B990-C96D9DF3C969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454A-310D-4CCD-8DB3-8A8B56BCA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EA795-6FDB-4EDB-9B4E-933F3508BCF0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B2F9F-39D0-4583-A249-A930DAB49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BA5E-79E0-4E1A-AD83-A39F0A3E6468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45B24-E8CC-485C-B31F-F45A04682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2849B-69E3-498C-B34C-593331502320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F0C0-39E6-4A63-B451-3FC5946436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91F331A-9CDE-43B3-ACFC-4842A004B150}" type="datetime1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B96C6D4-7718-4877-A266-D5F56C489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259632" cy="1246684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88912"/>
            <a:ext cx="7920880" cy="12238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Актуальные вопросы осуществления переводов </a:t>
            </a:r>
            <a:b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электронных денежных средств</a:t>
            </a:r>
          </a:p>
        </p:txBody>
      </p:sp>
      <p:pic>
        <p:nvPicPr>
          <p:cNvPr id="3078" name="Picture 6" descr="Неглинная 12"/>
          <p:cNvPicPr>
            <a:picLocks noChangeAspect="1" noChangeArrowheads="1"/>
          </p:cNvPicPr>
          <p:nvPr/>
        </p:nvPicPr>
        <p:blipFill>
          <a:blip r:embed="rId3" cstate="print"/>
          <a:srcRect t="5342"/>
          <a:stretch>
            <a:fillRect/>
          </a:stretch>
        </p:blipFill>
        <p:spPr bwMode="auto">
          <a:xfrm>
            <a:off x="4500563" y="1752600"/>
            <a:ext cx="4240212" cy="39211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547813" y="1484313"/>
            <a:ext cx="7096125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50825" y="4868863"/>
            <a:ext cx="41052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0066"/>
                </a:solidFill>
                <a:latin typeface="+mn-lt"/>
              </a:rPr>
              <a:t>Карлик Максим Евгеньевич</a:t>
            </a:r>
            <a:endParaRPr lang="ru-RU" b="1" dirty="0">
              <a:solidFill>
                <a:srgbClr val="000066"/>
              </a:solidFill>
              <a:latin typeface="+mn-lt"/>
            </a:endParaRPr>
          </a:p>
          <a:p>
            <a:pPr>
              <a:defRPr/>
            </a:pPr>
            <a:r>
              <a:rPr lang="ru-RU" b="1" dirty="0">
                <a:solidFill>
                  <a:srgbClr val="000066"/>
                </a:solidFill>
                <a:latin typeface="+mn-lt"/>
              </a:rPr>
              <a:t>Департамент регулирования расчетов</a:t>
            </a:r>
            <a:endParaRPr lang="en-US" b="1" dirty="0">
              <a:solidFill>
                <a:srgbClr val="000066"/>
              </a:solidFill>
              <a:latin typeface="+mn-lt"/>
            </a:endParaRPr>
          </a:p>
          <a:p>
            <a:pPr>
              <a:defRPr/>
            </a:pPr>
            <a:r>
              <a:rPr lang="ru-RU" b="1" dirty="0">
                <a:solidFill>
                  <a:srgbClr val="000066"/>
                </a:solidFill>
                <a:latin typeface="+mn-lt"/>
              </a:rPr>
              <a:t>Банк России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250825" y="6308725"/>
            <a:ext cx="8642350" cy="3698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    Банк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115888"/>
            <a:ext cx="7212012" cy="108108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Перевод остатка (его части) электронных денежных средств</a:t>
            </a: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6084888" y="1484313"/>
            <a:ext cx="22320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Перевод на 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банковский 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счет</a:t>
            </a:r>
            <a:r>
              <a:rPr lang="en-US" sz="1600">
                <a:solidFill>
                  <a:srgbClr val="FC1C04"/>
                </a:solidFill>
                <a:cs typeface="Arial" charset="0"/>
              </a:rPr>
              <a:t>*</a:t>
            </a:r>
          </a:p>
        </p:txBody>
      </p:sp>
      <p:sp>
        <p:nvSpPr>
          <p:cNvPr id="11268" name="Rectangle 11"/>
          <p:cNvSpPr>
            <a:spLocks noChangeArrowheads="1"/>
          </p:cNvSpPr>
          <p:nvPr/>
        </p:nvSpPr>
        <p:spPr bwMode="auto">
          <a:xfrm>
            <a:off x="468313" y="5013325"/>
            <a:ext cx="2663825" cy="5762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Корпоративное ЭСП</a:t>
            </a:r>
          </a:p>
        </p:txBody>
      </p:sp>
      <p:sp>
        <p:nvSpPr>
          <p:cNvPr id="11269" name="Rectangle 12"/>
          <p:cNvSpPr>
            <a:spLocks noChangeArrowheads="1"/>
          </p:cNvSpPr>
          <p:nvPr/>
        </p:nvSpPr>
        <p:spPr bwMode="auto">
          <a:xfrm>
            <a:off x="468313" y="3429000"/>
            <a:ext cx="2590800" cy="720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Неперсонифицированное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физическое лицо</a:t>
            </a:r>
          </a:p>
        </p:txBody>
      </p:sp>
      <p:sp>
        <p:nvSpPr>
          <p:cNvPr id="11270" name="Rectangle 19"/>
          <p:cNvSpPr>
            <a:spLocks noChangeArrowheads="1"/>
          </p:cNvSpPr>
          <p:nvPr/>
        </p:nvSpPr>
        <p:spPr bwMode="auto">
          <a:xfrm>
            <a:off x="6156325" y="3213100"/>
            <a:ext cx="25193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Перевод без 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открытия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банковского счета</a:t>
            </a:r>
          </a:p>
        </p:txBody>
      </p:sp>
      <p:sp>
        <p:nvSpPr>
          <p:cNvPr id="11271" name="Rectangle 20"/>
          <p:cNvSpPr>
            <a:spLocks noChangeArrowheads="1"/>
          </p:cNvSpPr>
          <p:nvPr/>
        </p:nvSpPr>
        <p:spPr bwMode="auto">
          <a:xfrm>
            <a:off x="6516688" y="5157788"/>
            <a:ext cx="1943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Выдача наличных</a:t>
            </a:r>
          </a:p>
        </p:txBody>
      </p:sp>
      <p:sp>
        <p:nvSpPr>
          <p:cNvPr id="11272" name="AutoShape 24"/>
          <p:cNvSpPr>
            <a:spLocks noChangeArrowheads="1"/>
          </p:cNvSpPr>
          <p:nvPr/>
        </p:nvSpPr>
        <p:spPr bwMode="auto">
          <a:xfrm rot="-1570034">
            <a:off x="3065463" y="4537075"/>
            <a:ext cx="3673475" cy="139700"/>
          </a:xfrm>
          <a:prstGeom prst="rightArrow">
            <a:avLst>
              <a:gd name="adj1" fmla="val 50000"/>
              <a:gd name="adj2" fmla="val 6573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AutoShape 26"/>
          <p:cNvSpPr>
            <a:spLocks noChangeArrowheads="1"/>
          </p:cNvSpPr>
          <p:nvPr/>
        </p:nvSpPr>
        <p:spPr bwMode="auto">
          <a:xfrm rot="1600728">
            <a:off x="2909888" y="4470400"/>
            <a:ext cx="3690937" cy="119063"/>
          </a:xfrm>
          <a:prstGeom prst="rightArrow">
            <a:avLst>
              <a:gd name="adj1" fmla="val 50000"/>
              <a:gd name="adj2" fmla="val 774997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4" name="AutoShape 28"/>
          <p:cNvSpPr>
            <a:spLocks noChangeArrowheads="1"/>
          </p:cNvSpPr>
          <p:nvPr/>
        </p:nvSpPr>
        <p:spPr bwMode="auto">
          <a:xfrm rot="-2685715">
            <a:off x="2508250" y="3709988"/>
            <a:ext cx="4660900" cy="160337"/>
          </a:xfrm>
          <a:prstGeom prst="rightArrow">
            <a:avLst>
              <a:gd name="adj1" fmla="val 50000"/>
              <a:gd name="adj2" fmla="val 7267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5" name="AutoShape 30"/>
          <p:cNvSpPr>
            <a:spLocks noChangeArrowheads="1"/>
          </p:cNvSpPr>
          <p:nvPr/>
        </p:nvSpPr>
        <p:spPr bwMode="auto">
          <a:xfrm rot="1364806">
            <a:off x="3044825" y="2586038"/>
            <a:ext cx="3698875" cy="187325"/>
          </a:xfrm>
          <a:prstGeom prst="rightArrow">
            <a:avLst>
              <a:gd name="adj1" fmla="val 50000"/>
              <a:gd name="adj2" fmla="val 493644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AutoShape 31"/>
          <p:cNvSpPr>
            <a:spLocks noChangeArrowheads="1"/>
          </p:cNvSpPr>
          <p:nvPr/>
        </p:nvSpPr>
        <p:spPr bwMode="auto">
          <a:xfrm rot="2704027">
            <a:off x="2445544" y="3507582"/>
            <a:ext cx="4724400" cy="144462"/>
          </a:xfrm>
          <a:prstGeom prst="rightArrow">
            <a:avLst>
              <a:gd name="adj1" fmla="val 50000"/>
              <a:gd name="adj2" fmla="val 81758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11277" name="AutoShape 32"/>
          <p:cNvSpPr>
            <a:spLocks noChangeArrowheads="1"/>
          </p:cNvSpPr>
          <p:nvPr/>
        </p:nvSpPr>
        <p:spPr bwMode="auto">
          <a:xfrm rot="-1562407">
            <a:off x="2900363" y="2717800"/>
            <a:ext cx="3743325" cy="142875"/>
          </a:xfrm>
          <a:prstGeom prst="rightArrow">
            <a:avLst>
              <a:gd name="adj1" fmla="val 50000"/>
              <a:gd name="adj2" fmla="val 65500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8" name="AutoShape 34"/>
          <p:cNvSpPr>
            <a:spLocks noChangeArrowheads="1"/>
          </p:cNvSpPr>
          <p:nvPr/>
        </p:nvSpPr>
        <p:spPr bwMode="auto">
          <a:xfrm>
            <a:off x="3132138" y="1844675"/>
            <a:ext cx="3384550" cy="144463"/>
          </a:xfrm>
          <a:prstGeom prst="rightArrow">
            <a:avLst>
              <a:gd name="adj1" fmla="val 50000"/>
              <a:gd name="adj2" fmla="val 585712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9" name="AutoShape 35"/>
          <p:cNvSpPr>
            <a:spLocks noChangeArrowheads="1"/>
          </p:cNvSpPr>
          <p:nvPr/>
        </p:nvSpPr>
        <p:spPr bwMode="auto">
          <a:xfrm>
            <a:off x="3059113" y="3573463"/>
            <a:ext cx="3384550" cy="142875"/>
          </a:xfrm>
          <a:prstGeom prst="rightArrow">
            <a:avLst>
              <a:gd name="adj1" fmla="val 50000"/>
              <a:gd name="adj2" fmla="val 592222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0" name="AutoShape 36"/>
          <p:cNvSpPr>
            <a:spLocks noChangeArrowheads="1"/>
          </p:cNvSpPr>
          <p:nvPr/>
        </p:nvSpPr>
        <p:spPr bwMode="auto">
          <a:xfrm>
            <a:off x="3203575" y="5373688"/>
            <a:ext cx="3384550" cy="142875"/>
          </a:xfrm>
          <a:prstGeom prst="rightArrow">
            <a:avLst>
              <a:gd name="adj1" fmla="val 50000"/>
              <a:gd name="adj2" fmla="val 592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1" name="Line 38"/>
          <p:cNvSpPr>
            <a:spLocks noChangeShapeType="1"/>
          </p:cNvSpPr>
          <p:nvPr/>
        </p:nvSpPr>
        <p:spPr bwMode="auto">
          <a:xfrm>
            <a:off x="4211638" y="5300663"/>
            <a:ext cx="647700" cy="288925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2" name="Line 39"/>
          <p:cNvSpPr>
            <a:spLocks noChangeShapeType="1"/>
          </p:cNvSpPr>
          <p:nvPr/>
        </p:nvSpPr>
        <p:spPr bwMode="auto">
          <a:xfrm flipV="1">
            <a:off x="4140200" y="5300663"/>
            <a:ext cx="647700" cy="288925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3" name="Line 40"/>
          <p:cNvSpPr>
            <a:spLocks noChangeShapeType="1"/>
          </p:cNvSpPr>
          <p:nvPr/>
        </p:nvSpPr>
        <p:spPr bwMode="auto">
          <a:xfrm>
            <a:off x="4211638" y="4652963"/>
            <a:ext cx="503237" cy="360362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4" name="Line 41"/>
          <p:cNvSpPr>
            <a:spLocks noChangeShapeType="1"/>
          </p:cNvSpPr>
          <p:nvPr/>
        </p:nvSpPr>
        <p:spPr bwMode="auto">
          <a:xfrm flipV="1">
            <a:off x="4067175" y="4797425"/>
            <a:ext cx="649288" cy="73025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5" name="Text Box 23"/>
          <p:cNvSpPr txBox="1">
            <a:spLocks noChangeArrowheads="1"/>
          </p:cNvSpPr>
          <p:nvPr/>
        </p:nvSpPr>
        <p:spPr bwMode="auto">
          <a:xfrm>
            <a:off x="323850" y="6381750"/>
            <a:ext cx="8461375" cy="3683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10			           Банк России</a:t>
            </a:r>
          </a:p>
        </p:txBody>
      </p:sp>
      <p:sp>
        <p:nvSpPr>
          <p:cNvPr id="11286" name="Line 41"/>
          <p:cNvSpPr>
            <a:spLocks noChangeShapeType="1"/>
          </p:cNvSpPr>
          <p:nvPr/>
        </p:nvSpPr>
        <p:spPr bwMode="auto">
          <a:xfrm flipV="1">
            <a:off x="3708400" y="4149725"/>
            <a:ext cx="649288" cy="73025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7" name="Line 40"/>
          <p:cNvSpPr>
            <a:spLocks noChangeShapeType="1"/>
          </p:cNvSpPr>
          <p:nvPr/>
        </p:nvSpPr>
        <p:spPr bwMode="auto">
          <a:xfrm>
            <a:off x="3924300" y="3933825"/>
            <a:ext cx="215900" cy="431800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8" name="Line 40"/>
          <p:cNvSpPr>
            <a:spLocks noChangeShapeType="1"/>
          </p:cNvSpPr>
          <p:nvPr/>
        </p:nvSpPr>
        <p:spPr bwMode="auto">
          <a:xfrm>
            <a:off x="3924300" y="3429000"/>
            <a:ext cx="503238" cy="360363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9" name="Line 41"/>
          <p:cNvSpPr>
            <a:spLocks noChangeShapeType="1"/>
          </p:cNvSpPr>
          <p:nvPr/>
        </p:nvSpPr>
        <p:spPr bwMode="auto">
          <a:xfrm flipV="1">
            <a:off x="3924300" y="3500438"/>
            <a:ext cx="576263" cy="215900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0" name="Rectangle 9"/>
          <p:cNvSpPr>
            <a:spLocks noChangeArrowheads="1"/>
          </p:cNvSpPr>
          <p:nvPr/>
        </p:nvSpPr>
        <p:spPr bwMode="auto">
          <a:xfrm>
            <a:off x="539750" y="1484313"/>
            <a:ext cx="2592388" cy="720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Персонифицированное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физическое лицо</a:t>
            </a:r>
          </a:p>
        </p:txBody>
      </p:sp>
      <p:sp>
        <p:nvSpPr>
          <p:cNvPr id="11291" name="Text Box 28"/>
          <p:cNvSpPr txBox="1">
            <a:spLocks noChangeArrowheads="1"/>
          </p:cNvSpPr>
          <p:nvPr/>
        </p:nvSpPr>
        <p:spPr bwMode="auto">
          <a:xfrm>
            <a:off x="808038" y="5753100"/>
            <a:ext cx="390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1292" name="Text Box 29"/>
          <p:cNvSpPr txBox="1">
            <a:spLocks noChangeArrowheads="1"/>
          </p:cNvSpPr>
          <p:nvPr/>
        </p:nvSpPr>
        <p:spPr bwMode="auto">
          <a:xfrm>
            <a:off x="663575" y="5753100"/>
            <a:ext cx="369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1293" name="Text Box 30"/>
          <p:cNvSpPr txBox="1">
            <a:spLocks noChangeArrowheads="1"/>
          </p:cNvSpPr>
          <p:nvPr/>
        </p:nvSpPr>
        <p:spPr bwMode="auto">
          <a:xfrm>
            <a:off x="250825" y="5661025"/>
            <a:ext cx="85693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just"/>
            <a:r>
              <a:rPr lang="en-US" b="1">
                <a:solidFill>
                  <a:srgbClr val="FC1C04"/>
                </a:solidFill>
              </a:rPr>
              <a:t>*</a:t>
            </a:r>
            <a:r>
              <a:rPr lang="ru-RU">
                <a:solidFill>
                  <a:srgbClr val="000000"/>
                </a:solidFill>
              </a:rPr>
              <a:t> </a:t>
            </a:r>
            <a:r>
              <a:rPr lang="ru-RU" sz="1200" b="1">
                <a:solidFill>
                  <a:srgbClr val="000000"/>
                </a:solidFill>
              </a:rPr>
              <a:t>Перевод ЭДС (его части) клиента - юридического лица или индивидуального предпринимателя  - </a:t>
            </a:r>
            <a:r>
              <a:rPr lang="ru-RU" sz="1200" b="1">
                <a:solidFill>
                  <a:srgbClr val="FC1C04"/>
                </a:solidFill>
              </a:rPr>
              <a:t>только </a:t>
            </a:r>
            <a:r>
              <a:rPr lang="ru-RU" sz="1200" b="1">
                <a:solidFill>
                  <a:srgbClr val="000000"/>
                </a:solidFill>
              </a:rPr>
              <a:t>  </a:t>
            </a:r>
            <a:r>
              <a:rPr lang="ru-RU" sz="1200" b="1">
                <a:solidFill>
                  <a:srgbClr val="FC1C04"/>
                </a:solidFill>
              </a:rPr>
              <a:t>на его банковский счет</a:t>
            </a:r>
            <a:r>
              <a:rPr lang="ru-RU" sz="12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>
            <a:off x="539750" y="1196975"/>
            <a:ext cx="8135938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3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354887" cy="86360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 ЭДС и требования к его деятельности</a:t>
            </a:r>
            <a:endParaRPr lang="ru-RU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741862"/>
          </a:xfrm>
        </p:spPr>
        <p:txBody>
          <a:bodyPr/>
          <a:lstStyle/>
          <a:p>
            <a:pPr algn="just"/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Оператор ЭДС – кредитная организация, в том числе небанковская кредитная организация, имеющая право на осуществление переводов денежных средств без открытия банковских счетов.</a:t>
            </a:r>
          </a:p>
          <a:p>
            <a:pPr algn="just"/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Оператор ЭДС обязан уведомить Банк России в установленном порядке о начале деятельности не позднее 10 дней со дня первого увеличения остатка ЭДС.</a:t>
            </a:r>
          </a:p>
          <a:p>
            <a:pPr algn="just"/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Оператор ЭДС обязан установить правила осуществления перевода ЭДС.</a:t>
            </a:r>
          </a:p>
          <a:p>
            <a:pPr algn="just"/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Оператор ЭДС вправе заключать договоры с другими организациями, по условиям которых эти организации вправе оказывать оператору ЭДС операционные услуги и (или) услуги платежного клиринга при осуществлении перевода ЭДС.</a:t>
            </a: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583D-A05F-4891-8D9C-C35D5256D942}" type="slidenum">
              <a:rPr lang="ru-RU" smtClean="0"/>
              <a:pPr/>
              <a:t>11</a:t>
            </a:fld>
            <a:endParaRPr lang="ru-RU" smtClean="0"/>
          </a:p>
        </p:txBody>
      </p:sp>
      <p:pic>
        <p:nvPicPr>
          <p:cNvPr id="5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12294" name="Text Box 23"/>
          <p:cNvSpPr txBox="1">
            <a:spLocks noChangeArrowheads="1"/>
          </p:cNvSpPr>
          <p:nvPr/>
        </p:nvSpPr>
        <p:spPr bwMode="auto">
          <a:xfrm>
            <a:off x="468313" y="6308725"/>
            <a:ext cx="8461375" cy="3698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11			           Банк России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55650" y="1196975"/>
            <a:ext cx="7920038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15888"/>
            <a:ext cx="7777163" cy="9366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деятельности оператора ЭДС при увеличении остатка ЭДС физически лиц – абонентов оператора связи</a:t>
            </a:r>
            <a:endParaRPr lang="ru-RU" sz="2400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73238"/>
            <a:ext cx="8640762" cy="4381500"/>
          </a:xfrm>
        </p:spPr>
        <p:txBody>
          <a:bodyPr/>
          <a:lstStyle/>
          <a:p>
            <a:pPr algn="just">
              <a:buClr>
                <a:schemeClr val="tx1"/>
              </a:buClr>
              <a:buFont typeface="Wingdings" pitchFamily="2" charset="2"/>
              <a:buNone/>
            </a:pPr>
            <a:r>
              <a:rPr lang="ru-RU" sz="3600" b="1" smtClean="0">
                <a:solidFill>
                  <a:srgbClr val="000099"/>
                </a:solidFill>
              </a:rPr>
              <a:t>     </a:t>
            </a:r>
            <a:endParaRPr lang="ru-RU" smtClean="0"/>
          </a:p>
        </p:txBody>
      </p:sp>
      <p:pic>
        <p:nvPicPr>
          <p:cNvPr id="13316" name="Picture 4" descr="Безымянный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CECFF"/>
              </a:clrFrom>
              <a:clrTo>
                <a:srgbClr val="CCEC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8745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2700338" y="3429000"/>
            <a:ext cx="10795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0099"/>
                </a:solidFill>
              </a:rPr>
              <a:t>Оператор сотовой</a:t>
            </a:r>
          </a:p>
          <a:p>
            <a:pPr algn="ctr"/>
            <a:r>
              <a:rPr lang="ru-RU" sz="1000">
                <a:solidFill>
                  <a:srgbClr val="000099"/>
                </a:solidFill>
              </a:rPr>
              <a:t> связи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684213" y="1125538"/>
            <a:ext cx="80645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Схема осуществления платежей посредством ЭДС </a:t>
            </a:r>
            <a:r>
              <a:rPr lang="ru-RU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6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принятия Закона №161-ФЗ «О национальной платежной системе» и</a:t>
            </a:r>
            <a:r>
              <a:rPr lang="ru-RU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внесения изменений в Положение Банка России № 266-П «Об эмиссии банковских карт и об операциях, совершаемых с использованием платежных карт»</a:t>
            </a:r>
            <a:endParaRPr lang="ru-RU" sz="16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4067175" y="2492375"/>
            <a:ext cx="15128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>
                <a:solidFill>
                  <a:srgbClr val="000099"/>
                </a:solidFill>
              </a:rPr>
              <a:t>оплата услуг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827088" y="3860800"/>
            <a:ext cx="7705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Схема осуществления платежей посредством ЭДС </a:t>
            </a:r>
            <a:r>
              <a:rPr lang="ru-RU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принятия Закона №161-ФЗ «О национальной платежной системе»</a:t>
            </a:r>
          </a:p>
        </p:txBody>
      </p:sp>
      <p:sp>
        <p:nvSpPr>
          <p:cNvPr id="13321" name="AutoShape 30"/>
          <p:cNvSpPr>
            <a:spLocks noChangeArrowheads="1"/>
          </p:cNvSpPr>
          <p:nvPr/>
        </p:nvSpPr>
        <p:spPr bwMode="auto">
          <a:xfrm>
            <a:off x="1835150" y="2781300"/>
            <a:ext cx="1152525" cy="433388"/>
          </a:xfrm>
          <a:prstGeom prst="rightArrow">
            <a:avLst>
              <a:gd name="adj1" fmla="val 50000"/>
              <a:gd name="adj2" fmla="val 78980"/>
            </a:avLst>
          </a:prstGeom>
          <a:solidFill>
            <a:srgbClr val="99CC00">
              <a:alpha val="5294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Text Box 31"/>
          <p:cNvSpPr txBox="1">
            <a:spLocks noChangeArrowheads="1"/>
          </p:cNvSpPr>
          <p:nvPr/>
        </p:nvSpPr>
        <p:spPr bwMode="auto">
          <a:xfrm>
            <a:off x="2987675" y="5157788"/>
            <a:ext cx="1368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>
                <a:solidFill>
                  <a:srgbClr val="000099"/>
                </a:solidFill>
              </a:rPr>
              <a:t>перевод аванса</a:t>
            </a:r>
          </a:p>
        </p:txBody>
      </p:sp>
      <p:sp>
        <p:nvSpPr>
          <p:cNvPr id="13323" name="Text Box 32"/>
          <p:cNvSpPr txBox="1">
            <a:spLocks noChangeArrowheads="1"/>
          </p:cNvSpPr>
          <p:nvPr/>
        </p:nvSpPr>
        <p:spPr bwMode="auto">
          <a:xfrm>
            <a:off x="5580063" y="5013325"/>
            <a:ext cx="15128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>
                <a:solidFill>
                  <a:srgbClr val="000099"/>
                </a:solidFill>
              </a:rPr>
              <a:t>перевод денежных средств</a:t>
            </a:r>
          </a:p>
        </p:txBody>
      </p:sp>
      <p:sp>
        <p:nvSpPr>
          <p:cNvPr id="13324" name="Text Box 33"/>
          <p:cNvSpPr txBox="1">
            <a:spLocks noChangeArrowheads="1"/>
          </p:cNvSpPr>
          <p:nvPr/>
        </p:nvSpPr>
        <p:spPr bwMode="auto">
          <a:xfrm>
            <a:off x="323850" y="6381750"/>
            <a:ext cx="8461375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12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Банк России</a:t>
            </a:r>
          </a:p>
        </p:txBody>
      </p:sp>
      <p:sp>
        <p:nvSpPr>
          <p:cNvPr id="13325" name="Line 34"/>
          <p:cNvSpPr>
            <a:spLocks noChangeShapeType="1"/>
          </p:cNvSpPr>
          <p:nvPr/>
        </p:nvSpPr>
        <p:spPr bwMode="auto">
          <a:xfrm>
            <a:off x="539750" y="3860800"/>
            <a:ext cx="813593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539552" y="2564904"/>
            <a:ext cx="1057150" cy="793377"/>
          </a:xfrm>
          <a:prstGeom prst="rect">
            <a:avLst/>
          </a:prstGeom>
          <a:noFill/>
          <a:ln>
            <a:noFill/>
          </a:ln>
          <a:effectLst>
            <a:glow rad="101600">
              <a:schemeClr val="bg1">
                <a:lumMod val="75000"/>
                <a:alpha val="6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  <p:pic>
        <p:nvPicPr>
          <p:cNvPr id="13327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2349500"/>
            <a:ext cx="5524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8" name="AutoShape 49"/>
          <p:cNvSpPr>
            <a:spLocks noChangeArrowheads="1"/>
          </p:cNvSpPr>
          <p:nvPr/>
        </p:nvSpPr>
        <p:spPr bwMode="auto">
          <a:xfrm>
            <a:off x="3671888" y="2781300"/>
            <a:ext cx="3348037" cy="504825"/>
          </a:xfrm>
          <a:prstGeom prst="rightArrow">
            <a:avLst>
              <a:gd name="adj1" fmla="val 50000"/>
              <a:gd name="adj2" fmla="val 174675"/>
            </a:avLst>
          </a:prstGeom>
          <a:solidFill>
            <a:srgbClr val="99CC00">
              <a:alpha val="5294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395536" y="4797152"/>
            <a:ext cx="1057150" cy="793377"/>
          </a:xfrm>
          <a:prstGeom prst="rect">
            <a:avLst/>
          </a:prstGeom>
          <a:noFill/>
          <a:ln>
            <a:noFill/>
          </a:ln>
          <a:effectLst>
            <a:glow rad="101600">
              <a:schemeClr val="bg1">
                <a:lumMod val="75000"/>
                <a:alpha val="6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  <p:pic>
        <p:nvPicPr>
          <p:cNvPr id="13330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4724400"/>
            <a:ext cx="5524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1" name="Rectangle 57"/>
          <p:cNvSpPr>
            <a:spLocks noChangeArrowheads="1"/>
          </p:cNvSpPr>
          <p:nvPr/>
        </p:nvSpPr>
        <p:spPr bwMode="auto">
          <a:xfrm>
            <a:off x="2124075" y="5805488"/>
            <a:ext cx="10795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0099"/>
                </a:solidFill>
              </a:rPr>
              <a:t>Оператор сотовой</a:t>
            </a:r>
          </a:p>
          <a:p>
            <a:pPr algn="ctr"/>
            <a:r>
              <a:rPr lang="ru-RU" sz="1000">
                <a:solidFill>
                  <a:srgbClr val="000099"/>
                </a:solidFill>
              </a:rPr>
              <a:t> связи</a:t>
            </a:r>
          </a:p>
        </p:txBody>
      </p:sp>
      <p:sp>
        <p:nvSpPr>
          <p:cNvPr id="13332" name="AutoShape 58"/>
          <p:cNvSpPr>
            <a:spLocks noChangeArrowheads="1"/>
          </p:cNvSpPr>
          <p:nvPr/>
        </p:nvSpPr>
        <p:spPr bwMode="auto">
          <a:xfrm>
            <a:off x="1597025" y="5013325"/>
            <a:ext cx="671513" cy="506413"/>
          </a:xfrm>
          <a:prstGeom prst="rightArrow">
            <a:avLst>
              <a:gd name="adj1" fmla="val 50000"/>
              <a:gd name="adj2" fmla="val 53397"/>
            </a:avLst>
          </a:prstGeom>
          <a:solidFill>
            <a:srgbClr val="99CC00">
              <a:alpha val="5294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3" name="AutoShape 59"/>
          <p:cNvSpPr>
            <a:spLocks noChangeArrowheads="1"/>
          </p:cNvSpPr>
          <p:nvPr/>
        </p:nvSpPr>
        <p:spPr bwMode="auto">
          <a:xfrm>
            <a:off x="2892425" y="5013325"/>
            <a:ext cx="1247775" cy="506413"/>
          </a:xfrm>
          <a:prstGeom prst="rightArrow">
            <a:avLst>
              <a:gd name="adj1" fmla="val 50000"/>
              <a:gd name="adj2" fmla="val 64017"/>
            </a:avLst>
          </a:prstGeom>
          <a:solidFill>
            <a:srgbClr val="99CC00">
              <a:alpha val="5294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66"/>
              </a:solidFill>
            </a:endParaRPr>
          </a:p>
        </p:txBody>
      </p:sp>
      <p:sp>
        <p:nvSpPr>
          <p:cNvPr id="13334" name="Oval 60"/>
          <p:cNvSpPr>
            <a:spLocks noChangeArrowheads="1"/>
          </p:cNvSpPr>
          <p:nvPr/>
        </p:nvSpPr>
        <p:spPr bwMode="auto">
          <a:xfrm>
            <a:off x="4211638" y="4797425"/>
            <a:ext cx="1296987" cy="1008063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rgbClr val="000099"/>
                </a:solidFill>
              </a:rPr>
              <a:t>Оператор ЭДС</a:t>
            </a:r>
          </a:p>
        </p:txBody>
      </p:sp>
      <p:sp>
        <p:nvSpPr>
          <p:cNvPr id="13335" name="AutoShape 61"/>
          <p:cNvSpPr>
            <a:spLocks noChangeArrowheads="1"/>
          </p:cNvSpPr>
          <p:nvPr/>
        </p:nvSpPr>
        <p:spPr bwMode="auto">
          <a:xfrm>
            <a:off x="5580063" y="4941888"/>
            <a:ext cx="1800225" cy="574675"/>
          </a:xfrm>
          <a:prstGeom prst="rightArrow">
            <a:avLst>
              <a:gd name="adj1" fmla="val 50000"/>
              <a:gd name="adj2" fmla="val 68685"/>
            </a:avLst>
          </a:prstGeom>
          <a:solidFill>
            <a:srgbClr val="99CC00">
              <a:alpha val="5294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3336" name="Picture 76" descr="160876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2492375"/>
            <a:ext cx="1128713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7" name="Picture 77" descr="160876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4797425"/>
            <a:ext cx="1128712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8" name="Rectangle 78"/>
          <p:cNvSpPr>
            <a:spLocks noChangeArrowheads="1"/>
          </p:cNvSpPr>
          <p:nvPr/>
        </p:nvSpPr>
        <p:spPr bwMode="auto">
          <a:xfrm>
            <a:off x="7092950" y="3284538"/>
            <a:ext cx="1295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0099"/>
                </a:solidFill>
              </a:rPr>
              <a:t>Предприятие торговли/</a:t>
            </a:r>
          </a:p>
          <a:p>
            <a:pPr algn="ctr"/>
            <a:r>
              <a:rPr lang="ru-RU" sz="1000">
                <a:solidFill>
                  <a:srgbClr val="000099"/>
                </a:solidFill>
              </a:rPr>
              <a:t>услуг</a:t>
            </a:r>
          </a:p>
        </p:txBody>
      </p:sp>
      <p:sp>
        <p:nvSpPr>
          <p:cNvPr id="13339" name="Rectangle 79"/>
          <p:cNvSpPr>
            <a:spLocks noChangeArrowheads="1"/>
          </p:cNvSpPr>
          <p:nvPr/>
        </p:nvSpPr>
        <p:spPr bwMode="auto">
          <a:xfrm>
            <a:off x="7380288" y="5589588"/>
            <a:ext cx="12954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0099"/>
                </a:solidFill>
              </a:rPr>
              <a:t>Предприятие торговли/</a:t>
            </a:r>
          </a:p>
          <a:p>
            <a:pPr algn="ctr"/>
            <a:r>
              <a:rPr lang="ru-RU" sz="1000">
                <a:solidFill>
                  <a:srgbClr val="000099"/>
                </a:solidFill>
              </a:rPr>
              <a:t>услуг</a:t>
            </a:r>
          </a:p>
        </p:txBody>
      </p:sp>
      <p:sp>
        <p:nvSpPr>
          <p:cNvPr id="13340" name="Line 5"/>
          <p:cNvSpPr>
            <a:spLocks noChangeShapeType="1"/>
          </p:cNvSpPr>
          <p:nvPr/>
        </p:nvSpPr>
        <p:spPr bwMode="auto">
          <a:xfrm>
            <a:off x="1258888" y="1125538"/>
            <a:ext cx="72390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1" name="Text Box 81"/>
          <p:cNvSpPr txBox="1">
            <a:spLocks noChangeArrowheads="1"/>
          </p:cNvSpPr>
          <p:nvPr/>
        </p:nvSpPr>
        <p:spPr bwMode="auto">
          <a:xfrm>
            <a:off x="2051050" y="4508500"/>
            <a:ext cx="18732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00">
                <a:solidFill>
                  <a:srgbClr val="000099"/>
                </a:solidFill>
              </a:rPr>
              <a:t>МТС, БиЛайн , Мегафон</a:t>
            </a:r>
          </a:p>
        </p:txBody>
      </p:sp>
      <p:sp>
        <p:nvSpPr>
          <p:cNvPr id="13342" name="Text Box 83"/>
          <p:cNvSpPr txBox="1">
            <a:spLocks noChangeArrowheads="1"/>
          </p:cNvSpPr>
          <p:nvPr/>
        </p:nvSpPr>
        <p:spPr bwMode="auto">
          <a:xfrm>
            <a:off x="2411413" y="2133600"/>
            <a:ext cx="180022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00">
                <a:solidFill>
                  <a:srgbClr val="000099"/>
                </a:solidFill>
              </a:rPr>
              <a:t>МТС, БиЛайн, Мегафон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188913"/>
            <a:ext cx="7427912" cy="719137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прав потребителей</a:t>
            </a:r>
            <a:endParaRPr lang="ru-RU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990600"/>
            <a:ext cx="8229600" cy="5183188"/>
          </a:xfrm>
        </p:spPr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Использование ЭСП осуществляется на основании договора об использовании ЭСП, заключенного оператором по переводу денежных средств с клиентом, а также договоров, заключенных между операторами по переводу денежных средств.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До заключения договора – </a:t>
            </a: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обязанность </a:t>
            </a: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оператора информировать клиента об использовании ЭСП, в частности о способов и мест использования, случаях повышенного риска использования ЭСП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Оператор по переводу денежных средств обязан информировать клиента о совершении каждой операции с использованием ЭСП путем направления клиенту соответствующего уведомления в порядке, установленном договором с клиентом.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Порядок уведомления клиентом кредитной организации может быть конкретизирован в заключаемом между ними договоре в зависимости от используемого электронного средства платежа и сроков уведомления кредитной организацией клиента о совершенных операциях.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Возмещение клиенту суммы операции, совершенной без согласия клиента до момента направления клиентом - физическим лицом уведомления (за исключением использования </a:t>
            </a:r>
            <a:r>
              <a:rPr lang="ru-RU" sz="165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неперсонифицированного</a:t>
            </a:r>
            <a:r>
              <a:rPr lang="ru-RU" sz="165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ЭСП). При этом в указанном случае оператор обязан возместить сумму операции, совершенной без согласия клиента, если не докажет, что клиент нарушил порядок использования электронного средства платежа, что повлекло совершение операции без согласия клиента - физического лица.</a:t>
            </a:r>
          </a:p>
          <a:p>
            <a:pPr>
              <a:buFont typeface="Arial" pitchFamily="34" charset="0"/>
              <a:buChar char="•"/>
              <a:defRPr/>
            </a:pPr>
            <a:endParaRPr lang="ru-RU" sz="16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14341" name="Text Box 23"/>
          <p:cNvSpPr txBox="1">
            <a:spLocks noChangeArrowheads="1"/>
          </p:cNvSpPr>
          <p:nvPr/>
        </p:nvSpPr>
        <p:spPr bwMode="auto">
          <a:xfrm>
            <a:off x="468313" y="6381750"/>
            <a:ext cx="8461375" cy="3698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13			           Банк России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900113" y="836613"/>
            <a:ext cx="7704137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716AA-9F79-4EB7-A1AB-420BC8C5F87E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848600" cy="141287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Список нормативных актов Банка России, </a:t>
            </a:r>
            <a:b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принятых в соответствии  с Федеральным законом №161-ФЗ </a:t>
            </a:r>
            <a:b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 национальной платежной системе»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51837" cy="47529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14 сентября 2011 года № 2692-У «О внесении изменений в Положение Банка России от 26 марта 2007 года № 302-П «О правилах ведения бухгалтерского учета в кредитных организациях, расположенных на территории Российской Федерации»;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14 сентября 2011 года № 2694-У «О порядке уведомления Банка России оператором электронных денежных средств о начале деятельности по осуществлению перевода электронных денежных средств»;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14 сентября 2011 года №  2695-У «О требованиях к обеспечению бесперебойности осуществления перевода электронных денежных средств»;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ko-KR" sz="1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10.08.2012 №2862-У «О внесении изменений в Положение Банка России от 24.12.2004 №266-П «Об эмиссии банковских карт и об операциях, совершаемых с использованием платежных карт».</a:t>
            </a:r>
            <a:endParaRPr lang="ru-RU" sz="15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ru-RU" sz="15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14 сентября 2011 года № 2693-У «О порядке осуществления контроля операторами по переводу денежных средств, являющимися кредитными организациями, за деятельностью банковских платежных агентов»;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14 сентября 2011 года  № 2696-У «Об установлении срока передачи сведений, полученных при проведении идентификации»;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15 сентября 2011 года № 2697-У «О внесении изменений в Положение Банка России от 9 июня 2005 года № 271-П «О рассмотрении документов, представляемых в территориальное учреждение Банка России для принятия решения о государственной регистрации кредитных организаций, выдаче лицензий на осуществление банковских операций, и ведении баз данных по кредитным организациям и их подразделениям»;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dirty="0" smtClean="0">
              <a:solidFill>
                <a:srgbClr val="000099"/>
              </a:solidFill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395288" y="6381750"/>
            <a:ext cx="8461375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14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Банк России</a:t>
            </a:r>
          </a:p>
        </p:txBody>
      </p:sp>
      <p:pic>
        <p:nvPicPr>
          <p:cNvPr id="7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258888" y="1484313"/>
            <a:ext cx="734536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15888"/>
            <a:ext cx="7416800" cy="10795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Список нормативных актов Банка России (продолжение)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353425" cy="511291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Указание </a:t>
            </a:r>
            <a:r>
              <a:rPr lang="ru-RU" sz="15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Банка России от 15 сентября 2011 года № 2698-У «О внесении изменений в Инструкцию Банка России от 2 апреля 2010 года № 135-И «О порядке принятия Банком России решения о государственной регистрации кредитных организаций и выдаче лицензий на осуществление банковских операций»;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Указание </a:t>
            </a: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Банка России от  15 сентября 2011 года №   2699-У  «О порядке замены Банком России кредитной организации лицензии на осуществление банковских операций в связи с изменением наименований отдельных банковских операций в соответствии с Федеральным законом от 27 июня 2011 года № 162-ФЗ «О внесении изменений в отдельные законодательные акты Российской Федерации в связи с принятием Федерального закона «О национальной платежной системе»;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15 сентября 2011 года № 2700-У «О внесении изменений в Указание Банка России от 11 августа 2005 года № 1606-У «О порядке работы с документами, на основании которых кредитные организации действовали до государственной регистрации изменений, вносимых в учредительные документы, государственной регистрации кредитных организаций, создаваемых путем реорганизации, а также замены лицензий на осуществление банковских операций»;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Указание Банка России от 15 сентября  2011 года № 2702 -У «О внесении изменений в Указание Банка России от 27 марта 2007 года № 1807-У «О порядке принятия Банком России решения о государственной регистрации изменений, вносимых в учредительные документы банка, и выдаче лицензии на осуществление банковских операций в связи с получением ходатайства банка об изменении своего статуса на статус небанковской кредитной организации»;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Инструкция Банка России от 15 сентября 2011 года № 137-И «Об обязательных нормативах небанковских кредитных организаций, имеющих право на осуществление переводов денежных средств без открытия банковских счетов и связанных с ними иных банковских операций, и особенностях осуществления Банком России надзора за их соблюдением».</a:t>
            </a:r>
            <a:endParaRPr lang="ru-RU" sz="15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39750" y="6308725"/>
            <a:ext cx="8461375" cy="3698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15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 Банк России</a:t>
            </a:r>
          </a:p>
        </p:txBody>
      </p:sp>
      <p:pic>
        <p:nvPicPr>
          <p:cNvPr id="7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331913" y="1196975"/>
            <a:ext cx="7343775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19238F-CCC3-46DB-888B-CDFF48469B14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827088" y="1376363"/>
            <a:ext cx="7705725" cy="4800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006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ФЕДЕРАЛЬНАЯ НАЛОГОВАЯ СЛУЖБА ПРИКАЗ от 25 июля 2012 г. № ММВ-7-2/518@ «ОБ УТВЕРЖДЕНИИ ПОРЯДКА НАПРАВЛЕНИЯ НАЛОГОВЫМ ОРГАНОМ ЗАПРОСОВ В БАНК (ОПЕРАТОРУ ПО ПЕРЕВОДУ ДЕНЕЖНЫХ СРЕДСТВ) О НАЛИЧИИ СЧЕТОВ (СПЕЦИАЛЬНЫХ БАНКОВСКИХ СЧЕТОВ) В БАНКЕ И (ИЛИ) ОБ ОСТАТКАХ ДЕНЕЖНЫХ СРЕДСТВ НА СЧЕТАХ (СПЕЦИАЛЬНЫХ БАНКОВСКИХ СЧЕТАХ), О ПРЕДСТАВЛЕНИИ ВЫПИСОК ПО ОПЕРАЦИЯМ НА СЧЕТАХ (СПЕЦИАЛЬНЫХ БАНКОВСКИХ СЧЕТАХ), СПРАВОК ОБ ОСТАТКАХ ЭЛЕКТРОННЫХ ДЕНЕЖНЫХ СРЕДСТВ И ПЕРЕВОДАХ ЭЛЕКТРОННЫХ ДЕНЕЖНЫХ СРЕДСТВ ОРГАНИЗАЦИЙ (ИНДИВИДУАЛЬНЫХ ПРЕДПРИНИМАТЕЛЕЙ, НОТАРИУСОВ, ЗАНИМАЮЩИХСЯ ЧАСТНОЙ ПРАКТИКОЙ, АДВОКАТОВ, УЧРЕДИВШИХ АДВОКАТСКИЕ КАБИНЕТЫ) НА БУМАЖНОМ НОСИТЕЛЕ, А ТАКЖЕ ФОРМ СООТВЕТСТВУЮЩИХ ЗАПРОСОВ»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ru-RU" sz="1200" dirty="0">
              <a:solidFill>
                <a:srgbClr val="000066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006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ФЕДЕРАЛЬНАЯ НАЛОГОВАЯ СЛУЖБА ПРИКАЗ от 25 июля 2012 г. № ММВ-7-2/519@ «ОБ УТВЕРЖДЕНИИ ПОРЯДКА ПРЕДСТАВЛЕНИЯ БАНКАМИ (ОПЕРАТОРАМИ ПО ПЕРЕВОДУ ДЕНЕЖНЫХ СРЕДСТВ) ИНФОРМАЦИИ О НАЛИЧИИ СЧЕТОВ (СПЕЦИАЛЬНЫХ БАНКОВСКИХ СЧЕТОВ) В БАНКЕ И (ИЛИ) ОБ ОСТАТКАХ ДЕНЕЖНЫХ СРЕДСТВ НА СЧЕТАХ (СПЕЦИАЛЬНЫХ БАНКОВСКИХ СЧЕТАХ), ОБ ОПЕРАЦИЯХ НА СЧЕТАХ (СПЕЦИАЛЬНЫХ БАНКОВСКИХ СЧЕТАХ), ОБ ОСТАТКАХ ЭЛЕКТРОННЫХ ДЕНЕЖНЫХ СРЕДСТВ И ПЕРЕВОДАХ ЭЛЕКТРОННЫХ ДЕНЕЖНЫХ СРЕДСТВ ПО ЗАПРОСАМ НАЛОГОВЫХ ОРГАНОВ НА БУМАЖНОМ НОСИТЕЛЕ, А ТАКЖЕ СООТВЕТСТВУЮЩИХ ФОРМ СПРАВОК И ВЫПИСКИ»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0066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1913" y="188913"/>
            <a:ext cx="7488237" cy="10795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Приказы ФНС России в связи с принятием  Федерального закона №162-ФЗ</a:t>
            </a:r>
          </a:p>
        </p:txBody>
      </p:sp>
      <p:sp>
        <p:nvSpPr>
          <p:cNvPr id="17413" name="Text Box 23"/>
          <p:cNvSpPr txBox="1">
            <a:spLocks noChangeArrowheads="1"/>
          </p:cNvSpPr>
          <p:nvPr/>
        </p:nvSpPr>
        <p:spPr bwMode="auto">
          <a:xfrm>
            <a:off x="323850" y="6237288"/>
            <a:ext cx="8569325" cy="369887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  16		                            Банк России</a:t>
            </a:r>
          </a:p>
        </p:txBody>
      </p:sp>
      <p:pic>
        <p:nvPicPr>
          <p:cNvPr id="7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042988" y="1052513"/>
            <a:ext cx="76327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0"/>
            <a:ext cx="7426325" cy="134143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Приказы ФНС России в связи с принятием  Федерального закона №162-ФЗ (продолжение)</a:t>
            </a:r>
            <a:endParaRPr lang="ru-RU" sz="2400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3922712"/>
          </a:xfrm>
        </p:spPr>
        <p:txBody>
          <a:bodyPr/>
          <a:lstStyle/>
          <a:p>
            <a:r>
              <a:rPr lang="ru-RU" sz="16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ФЕДЕРАЛЬНАЯ НАЛОГОВАЯ СЛУЖБА ПРИКАЗ от 25 июля 2012 г. № ММВ-7-2/520@ «ОБ УТВЕРЖДЕНИИ ПОРЯДКА ПРЕДСТАВЛЕНИЯ В БАНКИ (ОПЕРАТОРАМ ПО ПЕРЕВОДУ ДЕНЕЖНЫХ СРЕДСТВ) ДОКУМЕНТОВ, ИСПОЛЬЗУЕМЫХ НАЛОГОВЫМИ ОРГАНАМИ ПРИ РЕАЛИЗАЦИИ СВОИХ ПОЛНОМОЧИЙ В ОТНОШЕНИЯХ, РЕГУЛИРУЕМЫХ ЗАКОНОДАТЕЛЬСТВОМ О НАЛОГАХ И СБОРАХ, И ПРЕДСТАВЛЕНИЯ БАНКАМИ (И ПРЕДСТАВЛЕНИЯ БАНКАМИ (ОПЕРАТОРАМИ ПО ПЕРЕВОДУ ДЕНЕЖНЫХ СРЕДСТВ) ИНФОРМАЦИИ ПО ЗАПРОСАМ НАЛОГОВЫХ ОРГАНОВ В ЭЛЕКТРОННОМ ВИДЕ ПО ТЕЛЕКОММУНИКАЦИОННЫМ КАНАЛАМ СВЯЗИ»</a:t>
            </a:r>
          </a:p>
          <a:p>
            <a:pPr>
              <a:buFontTx/>
              <a:buNone/>
            </a:pPr>
            <a:endParaRPr lang="ru-RU" smtClean="0"/>
          </a:p>
        </p:txBody>
      </p:sp>
      <p:pic>
        <p:nvPicPr>
          <p:cNvPr id="5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900113" y="1484313"/>
            <a:ext cx="76327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Text Box 23"/>
          <p:cNvSpPr txBox="1">
            <a:spLocks noChangeArrowheads="1"/>
          </p:cNvSpPr>
          <p:nvPr/>
        </p:nvSpPr>
        <p:spPr bwMode="auto">
          <a:xfrm>
            <a:off x="323850" y="6237288"/>
            <a:ext cx="8569325" cy="369887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  17		                            Банк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7210425" cy="1008062"/>
          </a:xfrm>
        </p:spPr>
        <p:txBody>
          <a:bodyPr/>
          <a:lstStyle/>
          <a:p>
            <a:pPr>
              <a:defRPr/>
            </a:pPr>
            <a:r>
              <a:rPr lang="ru-RU" sz="29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Вопросы, требующие урегулирования в рамках Закона № 161-ФЗ</a:t>
            </a:r>
            <a:endParaRPr lang="ru-RU" sz="29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179388" y="1700213"/>
            <a:ext cx="8785225" cy="3960812"/>
          </a:xfrm>
        </p:spPr>
        <p:txBody>
          <a:bodyPr/>
          <a:lstStyle/>
          <a:p>
            <a:pPr algn="just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Реализация 4-х сторонней модели переводов ЭДС</a:t>
            </a:r>
          </a:p>
          <a:p>
            <a:pPr algn="just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Совершение операций в иностранной валюте с использованием </a:t>
            </a:r>
            <a:r>
              <a:rPr lang="ru-RU" sz="28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неперсонифицированных</a:t>
            </a:r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ЭСП</a:t>
            </a:r>
          </a:p>
          <a:p>
            <a:pPr algn="just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Возврат денежных средств по операциям с использованием </a:t>
            </a:r>
            <a:r>
              <a:rPr lang="ru-RU" sz="28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неперсонифицированных</a:t>
            </a:r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ЭСП</a:t>
            </a:r>
          </a:p>
          <a:p>
            <a:pPr algn="just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Выдача остатка ЭДС наличными деньгами с </a:t>
            </a:r>
            <a:r>
              <a:rPr lang="ru-RU" sz="28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неперсонифицированного</a:t>
            </a:r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ЭСП</a:t>
            </a:r>
          </a:p>
          <a:p>
            <a:pPr algn="just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Расширение полномочий платежных НКО</a:t>
            </a:r>
          </a:p>
          <a:p>
            <a:endParaRPr lang="ru-RU" sz="28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250825" y="6308725"/>
            <a:ext cx="8642350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21		                              Банк России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93725" y="1268413"/>
            <a:ext cx="808196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6013" y="1844675"/>
            <a:ext cx="7559675" cy="10795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0066"/>
                </a:solidFill>
              </a:rPr>
              <a:t/>
            </a:r>
            <a:br>
              <a:rPr lang="ru-RU" b="1" i="1" dirty="0" smtClean="0">
                <a:solidFill>
                  <a:srgbClr val="000066"/>
                </a:solidFill>
              </a:rPr>
            </a:br>
            <a:r>
              <a:rPr lang="ru-RU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 !</a:t>
            </a:r>
            <a:br>
              <a:rPr lang="ru-RU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000066"/>
                </a:solidFill>
              </a:rPr>
              <a:t/>
            </a:r>
            <a:br>
              <a:rPr lang="ru-RU" b="1" i="1" dirty="0" smtClean="0">
                <a:solidFill>
                  <a:srgbClr val="000066"/>
                </a:solidFill>
              </a:rPr>
            </a:br>
            <a:endParaRPr lang="ru-RU" b="1" i="1" dirty="0" smtClean="0">
              <a:solidFill>
                <a:srgbClr val="000066"/>
              </a:solidFill>
            </a:endParaRP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365625"/>
            <a:ext cx="4176713" cy="1439863"/>
          </a:xfrm>
        </p:spPr>
        <p:txBody>
          <a:bodyPr/>
          <a:lstStyle/>
          <a:p>
            <a:pPr lvl="1" eaLnBrk="1" hangingPunct="1"/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Карлик М.Е.</a:t>
            </a:r>
            <a:endParaRPr lang="ru-RU" sz="2400" b="1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kme1@cbr.ru</a:t>
            </a:r>
            <a:endParaRPr lang="ru-RU" sz="2400" b="1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+7 (495) </a:t>
            </a:r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771-4</a:t>
            </a:r>
            <a:r>
              <a:rPr lang="en-US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0-83</a:t>
            </a:r>
            <a:endParaRPr lang="ru-RU" sz="2400" b="1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ru-RU" sz="2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258888" y="188913"/>
            <a:ext cx="7437437" cy="863600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246188"/>
            <a:ext cx="8424862" cy="4764087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1.История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вопроса регулирования ЭДС</a:t>
            </a:r>
            <a:endParaRPr lang="ru-RU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buFontTx/>
              <a:buNone/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2.Законодательные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аспекты регулирования 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ЭДС</a:t>
            </a:r>
          </a:p>
          <a:p>
            <a:pPr algn="just">
              <a:buFontTx/>
              <a:buNone/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3.Список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нормативных актов, принятых в соответствии с Федеральным законом № 161-ФЗ «О национальной платежной системе»</a:t>
            </a:r>
            <a:endParaRPr lang="ru-RU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buFontTx/>
              <a:buNone/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4.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Приказы 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ФНС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России 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связи с принятием  Федерального закона №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162-ФЗ</a:t>
            </a:r>
            <a:endParaRPr lang="ru-RU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5.Заключение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: вопросы, требующие урегулирования в рамках Закона № 161-ФЗ</a:t>
            </a:r>
            <a:endParaRPr lang="ru-RU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6202B8-95C1-45AA-AD23-9A999DD50AC4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323850" y="6308725"/>
            <a:ext cx="8496300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2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Банк России</a:t>
            </a:r>
          </a:p>
        </p:txBody>
      </p:sp>
      <p:pic>
        <p:nvPicPr>
          <p:cNvPr id="7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259632" cy="1246684"/>
          </a:xfrm>
          <a:prstGeom prst="rect">
            <a:avLst/>
          </a:prstGeom>
          <a:noFill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900113" y="1125538"/>
            <a:ext cx="781526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366838" y="115888"/>
            <a:ext cx="7526337" cy="1009650"/>
          </a:xfrm>
        </p:spPr>
        <p:txBody>
          <a:bodyPr/>
          <a:lstStyle/>
          <a:p>
            <a:pPr>
              <a:defRPr/>
            </a:pPr>
            <a:r>
              <a:rPr lang="ru-RU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История </a:t>
            </a:r>
            <a:r>
              <a:rPr lang="ru-RU" sz="3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вопроса</a:t>
            </a:r>
            <a:r>
              <a:rPr lang="en-US" sz="3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en-US" sz="3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3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регулирования </a:t>
            </a:r>
            <a:r>
              <a:rPr lang="ru-RU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ЭДС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341438"/>
            <a:ext cx="8081963" cy="4967287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1997 г. - первое исследование вопросов функционирования и регулирования систем «электронных денег», проведенное Департаментом методологии и организации расчетов. </a:t>
            </a:r>
          </a:p>
          <a:p>
            <a:pPr algn="just">
              <a:spcBef>
                <a:spcPct val="0"/>
              </a:spcBef>
            </a:pP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Март 1998 г. - решение Совета директоров Банка России о разработке Указание Банка России о введении уведомительного порядка регистрации кредитных организаций, планирующих эмиссию или распространение предоплаченных финансовых продуктов.  </a:t>
            </a:r>
          </a:p>
          <a:p>
            <a:pPr algn="just">
              <a:spcBef>
                <a:spcPct val="0"/>
              </a:spcBef>
            </a:pP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03 июля 1998 г. – Указание Банка России №277-У. Предоплаченный финансовый продукт – это денежные обязательства кредитной организации, заменяющие в процессе их обращения требования по оплате товаров или услуг, и в том числе денежные обязательства, составленные в электронной форме. </a:t>
            </a:r>
          </a:p>
          <a:p>
            <a:pPr algn="just">
              <a:spcBef>
                <a:spcPct val="0"/>
              </a:spcBef>
            </a:pP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24 декабря 2004 г. – Положение Банка России №266-П. «Предоплаченный финансовый продукт»   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   «Предоплаченная карта»</a:t>
            </a:r>
          </a:p>
          <a:p>
            <a:pPr algn="just">
              <a:spcBef>
                <a:spcPct val="0"/>
              </a:spcBef>
            </a:pP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>
              <a:spcBef>
                <a:spcPct val="0"/>
              </a:spcBef>
            </a:pPr>
            <a:r>
              <a:rPr lang="ru-RU" altLang="ko-KR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10 августа 2012 г. - Указание Банка России №2862-У «О внесении изменений в Положение Банка России от 24.12.2004 №266-П» 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«Предоплаченная карта»  ЭСП для перевода ЭДС (Зарегистрировано в Минюсте РФ 21.11.2012 г. № 25863).</a:t>
            </a:r>
          </a:p>
          <a:p>
            <a:pPr algn="just">
              <a:spcBef>
                <a:spcPct val="0"/>
              </a:spcBef>
            </a:pPr>
            <a:r>
              <a:rPr lang="ru-RU" sz="1600" dirty="0" smtClean="0">
                <a:solidFill>
                  <a:srgbClr val="FC1C04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ct val="0"/>
              </a:spcBef>
            </a:pP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>
              <a:spcBef>
                <a:spcPct val="0"/>
              </a:spcBef>
            </a:pP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>
              <a:spcBef>
                <a:spcPct val="0"/>
              </a:spcBef>
            </a:pP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10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7504" y="188640"/>
            <a:ext cx="1259632" cy="1246684"/>
          </a:xfrm>
          <a:prstGeom prst="rect">
            <a:avLst/>
          </a:prstGeom>
          <a:noFill/>
        </p:spPr>
      </p:pic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323850" y="6308725"/>
            <a:ext cx="8496300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3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Банк России</a:t>
            </a: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1042988" y="1196975"/>
            <a:ext cx="7672387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258888" y="115888"/>
            <a:ext cx="7437437" cy="936625"/>
          </a:xfrm>
        </p:spPr>
        <p:txBody>
          <a:bodyPr/>
          <a:lstStyle/>
          <a:p>
            <a:pPr>
              <a:defRPr/>
            </a:pPr>
            <a:r>
              <a:rPr lang="ru-RU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Законодательные аспекты регулирования ЭДС</a:t>
            </a:r>
            <a:endParaRPr lang="ru-RU" sz="3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650" y="1125538"/>
            <a:ext cx="7920038" cy="4967287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</a:t>
            </a: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термины и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определения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sz="2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Функциональные возможности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применения ЭСП</a:t>
            </a:r>
            <a:endParaRPr lang="en-US" sz="2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Функциональная схема перевода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ЭДС (клиенты </a:t>
            </a: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одного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Оператора ЭДС)</a:t>
            </a:r>
            <a:endParaRPr lang="en-US" sz="2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Функциональная </a:t>
            </a: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перевода</a:t>
            </a:r>
            <a:r>
              <a:rPr lang="en-US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остатка ЭДС </a:t>
            </a:r>
            <a:r>
              <a:rPr lang="en-US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 </a:t>
            </a: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двумя операторам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ЭДС)</a:t>
            </a:r>
            <a:endParaRPr lang="en-US" sz="2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перевода ЭДС</a:t>
            </a:r>
            <a:endParaRPr lang="en-US" sz="2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Перевод остатка (его части)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ЭДС </a:t>
            </a: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 </a:t>
            </a: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ЭДС и требования к его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endParaRPr lang="en-US" sz="2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деятельности оператора ЭДС при увеличении остатка ЭДС физически лиц – абонентов оператора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связи</a:t>
            </a:r>
            <a:endParaRPr lang="en-US" sz="2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прав потребителей</a:t>
            </a: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C22538-30F1-4586-8B79-E437EC794C4E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323850" y="6308725"/>
            <a:ext cx="8496300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4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Банк России</a:t>
            </a:r>
          </a:p>
        </p:txBody>
      </p:sp>
      <p:pic>
        <p:nvPicPr>
          <p:cNvPr id="7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259632" cy="1246684"/>
          </a:xfrm>
          <a:prstGeom prst="rect">
            <a:avLst/>
          </a:prstGeom>
          <a:noFill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900113" y="1125538"/>
            <a:ext cx="781526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F25F89-0E2B-425C-8ED9-D79A637B4192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15888"/>
            <a:ext cx="7561262" cy="1009650"/>
          </a:xfrm>
        </p:spPr>
        <p:txBody>
          <a:bodyPr/>
          <a:lstStyle/>
          <a:p>
            <a:pPr eaLnBrk="1" hangingPunct="1">
              <a:defRPr/>
            </a:pPr>
            <a:r>
              <a:rPr lang="ru-RU" sz="3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термины и определения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8958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000066"/>
                </a:solidFill>
                <a:latin typeface="Times New Roman" pitchFamily="18" charset="0"/>
              </a:rPr>
              <a:t>Электронные денежные средства</a:t>
            </a:r>
            <a:r>
              <a:rPr lang="ru-RU" sz="1800" smtClean="0">
                <a:solidFill>
                  <a:srgbClr val="000066"/>
                </a:solidFill>
                <a:latin typeface="Times New Roman" pitchFamily="18" charset="0"/>
              </a:rPr>
              <a:t> - денежные средства, которые предварительно предоставлены одним лицом (лицом, предоставившим денежные средства) другому лицу, учитывающему информацию о размере предоставленных денежных средств без открытия банковского счета (обязанному лицу), для исполнения денежных обязательств лица, предоставившего денежные средства, перед третьими лицами и в отношении которых лицо, предоставившее денежные средства, имеет право передавать распоряжения исключительно с использованием электронных средств платежа.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000066"/>
                </a:solidFill>
                <a:latin typeface="Times New Roman" pitchFamily="18" charset="0"/>
              </a:rPr>
              <a:t>Электронное средство платежа</a:t>
            </a:r>
            <a:r>
              <a:rPr lang="ru-RU" sz="1800" smtClean="0">
                <a:solidFill>
                  <a:srgbClr val="000066"/>
                </a:solidFill>
                <a:latin typeface="Times New Roman" pitchFamily="18" charset="0"/>
              </a:rPr>
              <a:t> - средство и (или) способ, позволяющие клиенту оператора по переводу денежных средств составлять, удостоверять и передавать распоряжения в целях осуществления перевода денежных средств в рамках применяемых форм безналичных расчетов с использованием информационно-коммуникационных технологий, электронных носителей информации, в том числе платежных карт, а также иных технических устройств.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000066"/>
                </a:solidFill>
                <a:latin typeface="Times New Roman" pitchFamily="18" charset="0"/>
              </a:rPr>
              <a:t>Перевод денежных средств</a:t>
            </a:r>
            <a:r>
              <a:rPr lang="ru-RU" sz="1800" smtClean="0">
                <a:solidFill>
                  <a:srgbClr val="000066"/>
                </a:solidFill>
                <a:latin typeface="Times New Roman" pitchFamily="18" charset="0"/>
              </a:rPr>
              <a:t> - действия оператора по переводу денежных средств в рамках применяемых форм безналичных расчетов по предоставлению получателю средств денежных средств плательщика.</a:t>
            </a:r>
            <a:endParaRPr lang="en-US" sz="1800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000066"/>
                </a:solidFill>
                <a:latin typeface="Times New Roman" pitchFamily="18" charset="0"/>
              </a:rPr>
              <a:t>Оператор электронных денежных средств</a:t>
            </a:r>
            <a:r>
              <a:rPr lang="ru-RU" sz="1800" smtClean="0">
                <a:solidFill>
                  <a:srgbClr val="000066"/>
                </a:solidFill>
                <a:latin typeface="Times New Roman" pitchFamily="18" charset="0"/>
              </a:rPr>
              <a:t> - оператор по переводу денежных средств, осуществляющий перевод электронных денежных средств без открытия банковского счета </a:t>
            </a:r>
            <a:r>
              <a:rPr lang="ru-RU" sz="1800" b="1" smtClean="0">
                <a:solidFill>
                  <a:srgbClr val="000066"/>
                </a:solidFill>
                <a:latin typeface="Times New Roman" pitchFamily="18" charset="0"/>
              </a:rPr>
              <a:t>(перевод электронных денежных средств).</a:t>
            </a:r>
            <a:endParaRPr lang="ru-RU" sz="180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3850" y="6308725"/>
            <a:ext cx="8569325" cy="3698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5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 Банк России</a:t>
            </a:r>
          </a:p>
        </p:txBody>
      </p:sp>
      <p:pic>
        <p:nvPicPr>
          <p:cNvPr id="7" name="Picture 11" descr="Безымянный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259632" cy="1246684"/>
          </a:xfrm>
          <a:prstGeom prst="rect">
            <a:avLst/>
          </a:prstGeom>
          <a:noFill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755650" y="1196975"/>
            <a:ext cx="799306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11887B-AE0C-47D1-A159-4FCF79EC24B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15888"/>
            <a:ext cx="7366000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2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Функциональные возможности применения электронных средств платежа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2771775" y="1341438"/>
            <a:ext cx="3240088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Электронное средство платежа (ЭСП)</a:t>
            </a: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1187450" y="2133600"/>
            <a:ext cx="3240088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автономный режим использования </a:t>
            </a:r>
          </a:p>
          <a:p>
            <a:pPr algn="ctr"/>
            <a:r>
              <a:rPr lang="ru-RU" sz="1400">
                <a:solidFill>
                  <a:srgbClr val="000000"/>
                </a:solidFill>
              </a:rPr>
              <a:t>ЭСП</a:t>
            </a:r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4284663" y="2133600"/>
            <a:ext cx="3382962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обычный режим использования </a:t>
            </a:r>
          </a:p>
          <a:p>
            <a:pPr algn="ctr"/>
            <a:r>
              <a:rPr lang="ru-RU" sz="1400">
                <a:solidFill>
                  <a:srgbClr val="000000"/>
                </a:solidFill>
              </a:rPr>
              <a:t>ЭСП</a:t>
            </a:r>
          </a:p>
        </p:txBody>
      </p:sp>
      <p:sp>
        <p:nvSpPr>
          <p:cNvPr id="7175" name="AutoShape 10"/>
          <p:cNvSpPr>
            <a:spLocks noChangeArrowheads="1"/>
          </p:cNvSpPr>
          <p:nvPr/>
        </p:nvSpPr>
        <p:spPr bwMode="auto">
          <a:xfrm>
            <a:off x="4284663" y="1773238"/>
            <a:ext cx="287337" cy="357187"/>
          </a:xfrm>
          <a:prstGeom prst="downArrow">
            <a:avLst>
              <a:gd name="adj1" fmla="val 50000"/>
              <a:gd name="adj2" fmla="val 31077"/>
            </a:avLst>
          </a:prstGeom>
          <a:solidFill>
            <a:srgbClr val="3333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Rectangle 11"/>
          <p:cNvSpPr>
            <a:spLocks noChangeArrowheads="1"/>
          </p:cNvSpPr>
          <p:nvPr/>
        </p:nvSpPr>
        <p:spPr bwMode="auto">
          <a:xfrm>
            <a:off x="827088" y="3141663"/>
            <a:ext cx="3024187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Юридические лица</a:t>
            </a:r>
          </a:p>
        </p:txBody>
      </p:sp>
      <p:sp>
        <p:nvSpPr>
          <p:cNvPr id="7177" name="Rectangle 12"/>
          <p:cNvSpPr>
            <a:spLocks noChangeArrowheads="1"/>
          </p:cNvSpPr>
          <p:nvPr/>
        </p:nvSpPr>
        <p:spPr bwMode="auto">
          <a:xfrm>
            <a:off x="5003800" y="3141663"/>
            <a:ext cx="3095625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Физические лица</a:t>
            </a:r>
          </a:p>
        </p:txBody>
      </p:sp>
      <p:sp>
        <p:nvSpPr>
          <p:cNvPr id="7178" name="Rectangle 13"/>
          <p:cNvSpPr>
            <a:spLocks noChangeArrowheads="1"/>
          </p:cNvSpPr>
          <p:nvPr/>
        </p:nvSpPr>
        <p:spPr bwMode="auto">
          <a:xfrm>
            <a:off x="3635375" y="4076700"/>
            <a:ext cx="2233613" cy="17287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200" b="1">
              <a:solidFill>
                <a:srgbClr val="000000"/>
              </a:solidFill>
            </a:endParaRPr>
          </a:p>
          <a:p>
            <a:r>
              <a:rPr lang="ru-RU" sz="1200" b="1">
                <a:solidFill>
                  <a:srgbClr val="000000"/>
                </a:solidFill>
              </a:rPr>
              <a:t>Персонифицированное </a:t>
            </a:r>
          </a:p>
          <a:p>
            <a:r>
              <a:rPr lang="ru-RU" sz="1200" b="1">
                <a:solidFill>
                  <a:srgbClr val="000000"/>
                </a:solidFill>
              </a:rPr>
              <a:t>ЭСП:</a:t>
            </a:r>
          </a:p>
          <a:p>
            <a:pPr>
              <a:buFontTx/>
              <a:buChar char="•"/>
            </a:pPr>
            <a:r>
              <a:rPr lang="ru-RU" sz="1000">
                <a:solidFill>
                  <a:srgbClr val="000000"/>
                </a:solidFill>
              </a:rPr>
              <a:t> остаток ЭДС в любой </a:t>
            </a:r>
          </a:p>
          <a:p>
            <a:r>
              <a:rPr lang="ru-RU" sz="1000">
                <a:solidFill>
                  <a:srgbClr val="000000"/>
                </a:solidFill>
              </a:rPr>
              <a:t>момент не превышает </a:t>
            </a:r>
          </a:p>
          <a:p>
            <a:r>
              <a:rPr lang="ru-RU" sz="1000">
                <a:solidFill>
                  <a:srgbClr val="000000"/>
                </a:solidFill>
              </a:rPr>
              <a:t>100 тысяч рублей либо сумму в </a:t>
            </a:r>
          </a:p>
          <a:p>
            <a:r>
              <a:rPr lang="ru-RU" sz="1000">
                <a:solidFill>
                  <a:srgbClr val="000000"/>
                </a:solidFill>
              </a:rPr>
              <a:t>иностранной валюте, </a:t>
            </a:r>
          </a:p>
          <a:p>
            <a:r>
              <a:rPr lang="ru-RU" sz="1000">
                <a:solidFill>
                  <a:srgbClr val="000000"/>
                </a:solidFill>
              </a:rPr>
              <a:t>эквивалентную </a:t>
            </a:r>
          </a:p>
          <a:p>
            <a:r>
              <a:rPr lang="ru-RU" sz="1000">
                <a:solidFill>
                  <a:srgbClr val="000000"/>
                </a:solidFill>
              </a:rPr>
              <a:t>100 тысячам рублей;</a:t>
            </a:r>
          </a:p>
          <a:p>
            <a:pPr>
              <a:buFontTx/>
              <a:buChar char="•"/>
            </a:pPr>
            <a:r>
              <a:rPr lang="ru-RU" sz="1000">
                <a:solidFill>
                  <a:srgbClr val="000000"/>
                </a:solidFill>
              </a:rPr>
              <a:t> нет ограничений на общую </a:t>
            </a:r>
          </a:p>
          <a:p>
            <a:r>
              <a:rPr lang="ru-RU" sz="1000">
                <a:solidFill>
                  <a:srgbClr val="000000"/>
                </a:solidFill>
              </a:rPr>
              <a:t>сумму переводимых ЭДС.</a:t>
            </a:r>
          </a:p>
          <a:p>
            <a:endParaRPr lang="ru-RU" sz="1000">
              <a:solidFill>
                <a:srgbClr val="000000"/>
              </a:solidFill>
            </a:endParaRPr>
          </a:p>
          <a:p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7179" name="Rectangle 15"/>
          <p:cNvSpPr>
            <a:spLocks noChangeArrowheads="1"/>
          </p:cNvSpPr>
          <p:nvPr/>
        </p:nvSpPr>
        <p:spPr bwMode="auto">
          <a:xfrm>
            <a:off x="6156325" y="4076700"/>
            <a:ext cx="2089150" cy="2016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200" b="1">
                <a:solidFill>
                  <a:srgbClr val="000000"/>
                </a:solidFill>
              </a:rPr>
              <a:t>Неперсонифицированное </a:t>
            </a:r>
          </a:p>
          <a:p>
            <a:r>
              <a:rPr lang="ru-RU" sz="1200" b="1">
                <a:solidFill>
                  <a:srgbClr val="000000"/>
                </a:solidFill>
              </a:rPr>
              <a:t>ЭСП:</a:t>
            </a:r>
          </a:p>
          <a:p>
            <a:pPr>
              <a:buFontTx/>
              <a:buChar char="•"/>
            </a:pPr>
            <a:r>
              <a:rPr lang="ru-RU" sz="1000">
                <a:solidFill>
                  <a:srgbClr val="000000"/>
                </a:solidFill>
              </a:rPr>
              <a:t> остаток ЭДС в любой</a:t>
            </a:r>
          </a:p>
          <a:p>
            <a:r>
              <a:rPr lang="ru-RU" sz="1000">
                <a:solidFill>
                  <a:srgbClr val="000000"/>
                </a:solidFill>
              </a:rPr>
              <a:t>момент не превышает 15 </a:t>
            </a:r>
          </a:p>
          <a:p>
            <a:r>
              <a:rPr lang="ru-RU" sz="1000">
                <a:solidFill>
                  <a:srgbClr val="000000"/>
                </a:solidFill>
              </a:rPr>
              <a:t>тысяч рублей;</a:t>
            </a:r>
          </a:p>
          <a:p>
            <a:pPr>
              <a:buFontTx/>
              <a:buChar char="•"/>
            </a:pPr>
            <a:r>
              <a:rPr lang="ru-RU" sz="1000">
                <a:solidFill>
                  <a:srgbClr val="000000"/>
                </a:solidFill>
              </a:rPr>
              <a:t> общая сумма переводимых </a:t>
            </a:r>
          </a:p>
          <a:p>
            <a:pPr>
              <a:buFont typeface="Wingdings" pitchFamily="2" charset="2"/>
              <a:buNone/>
            </a:pPr>
            <a:r>
              <a:rPr lang="ru-RU" sz="1000">
                <a:solidFill>
                  <a:srgbClr val="000000"/>
                </a:solidFill>
              </a:rPr>
              <a:t>ЭДС с использованием одного </a:t>
            </a:r>
          </a:p>
          <a:p>
            <a:pPr>
              <a:buFont typeface="Wingdings" pitchFamily="2" charset="2"/>
              <a:buNone/>
            </a:pPr>
            <a:r>
              <a:rPr lang="ru-RU" sz="1000">
                <a:solidFill>
                  <a:srgbClr val="000000"/>
                </a:solidFill>
              </a:rPr>
              <a:t>неперсонифицированного </a:t>
            </a:r>
          </a:p>
          <a:p>
            <a:pPr>
              <a:buFont typeface="Wingdings" pitchFamily="2" charset="2"/>
              <a:buNone/>
            </a:pPr>
            <a:r>
              <a:rPr lang="ru-RU" sz="1000">
                <a:solidFill>
                  <a:srgbClr val="000000"/>
                </a:solidFill>
              </a:rPr>
              <a:t>ЭДС не может превышать </a:t>
            </a:r>
          </a:p>
          <a:p>
            <a:pPr>
              <a:buFont typeface="Wingdings" pitchFamily="2" charset="2"/>
              <a:buNone/>
            </a:pPr>
            <a:r>
              <a:rPr lang="ru-RU" sz="1000">
                <a:solidFill>
                  <a:srgbClr val="000000"/>
                </a:solidFill>
              </a:rPr>
              <a:t>40 тысяч рублей в течение </a:t>
            </a:r>
          </a:p>
          <a:p>
            <a:pPr>
              <a:buFont typeface="Wingdings" pitchFamily="2" charset="2"/>
              <a:buNone/>
            </a:pPr>
            <a:r>
              <a:rPr lang="ru-RU" sz="1000">
                <a:solidFill>
                  <a:srgbClr val="000000"/>
                </a:solidFill>
              </a:rPr>
              <a:t>календарного месяца.</a:t>
            </a:r>
          </a:p>
          <a:p>
            <a:pPr>
              <a:buFont typeface="Wingdings" pitchFamily="2" charset="2"/>
              <a:buNone/>
            </a:pPr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7180" name="AutoShape 16"/>
          <p:cNvSpPr>
            <a:spLocks noChangeArrowheads="1"/>
          </p:cNvSpPr>
          <p:nvPr/>
        </p:nvSpPr>
        <p:spPr bwMode="auto">
          <a:xfrm rot="2827266">
            <a:off x="5174457" y="3585368"/>
            <a:ext cx="215900" cy="576263"/>
          </a:xfrm>
          <a:prstGeom prst="downArrow">
            <a:avLst>
              <a:gd name="adj1" fmla="val 50000"/>
              <a:gd name="adj2" fmla="val 66728"/>
            </a:avLst>
          </a:prstGeom>
          <a:solidFill>
            <a:srgbClr val="3333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1" name="AutoShape 17"/>
          <p:cNvSpPr>
            <a:spLocks noChangeArrowheads="1"/>
          </p:cNvSpPr>
          <p:nvPr/>
        </p:nvSpPr>
        <p:spPr bwMode="auto">
          <a:xfrm rot="-2935340">
            <a:off x="6627813" y="3605213"/>
            <a:ext cx="207962" cy="576262"/>
          </a:xfrm>
          <a:prstGeom prst="downArrow">
            <a:avLst>
              <a:gd name="adj1" fmla="val 50000"/>
              <a:gd name="adj2" fmla="val 69275"/>
            </a:avLst>
          </a:prstGeom>
          <a:solidFill>
            <a:srgbClr val="3333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2" name="Rectangle 18"/>
          <p:cNvSpPr>
            <a:spLocks noChangeArrowheads="1"/>
          </p:cNvSpPr>
          <p:nvPr/>
        </p:nvSpPr>
        <p:spPr bwMode="auto">
          <a:xfrm>
            <a:off x="684213" y="4076700"/>
            <a:ext cx="2808287" cy="11525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200" b="1">
                <a:solidFill>
                  <a:srgbClr val="000000"/>
                </a:solidFill>
              </a:rPr>
              <a:t>Корпоративные ЭСП:</a:t>
            </a:r>
          </a:p>
          <a:p>
            <a:r>
              <a:rPr lang="ru-RU" sz="1000">
                <a:solidFill>
                  <a:srgbClr val="000000"/>
                </a:solidFill>
              </a:rPr>
              <a:t>Использование корпоративного ЭСП</a:t>
            </a:r>
          </a:p>
          <a:p>
            <a:r>
              <a:rPr lang="ru-RU" sz="1000">
                <a:solidFill>
                  <a:srgbClr val="000000"/>
                </a:solidFill>
              </a:rPr>
              <a:t>осуществляется при условии, что </a:t>
            </a:r>
          </a:p>
          <a:p>
            <a:r>
              <a:rPr lang="ru-RU" sz="1000">
                <a:solidFill>
                  <a:srgbClr val="000000"/>
                </a:solidFill>
              </a:rPr>
              <a:t>остаток ЭДС не превышает 100 тысяч рублей </a:t>
            </a:r>
          </a:p>
          <a:p>
            <a:r>
              <a:rPr lang="ru-RU" sz="1000">
                <a:solidFill>
                  <a:srgbClr val="000000"/>
                </a:solidFill>
              </a:rPr>
              <a:t>либо сумму в иностранной валюте, </a:t>
            </a:r>
          </a:p>
          <a:p>
            <a:r>
              <a:rPr lang="ru-RU" sz="1000">
                <a:solidFill>
                  <a:srgbClr val="000000"/>
                </a:solidFill>
              </a:rPr>
              <a:t>эквивалентную 100 тысячам рублей </a:t>
            </a:r>
          </a:p>
          <a:p>
            <a:r>
              <a:rPr lang="ru-RU" sz="1000">
                <a:solidFill>
                  <a:srgbClr val="000000"/>
                </a:solidFill>
              </a:rPr>
              <a:t>(п.7 ст. 10 №161-ФЗ).</a:t>
            </a:r>
          </a:p>
        </p:txBody>
      </p:sp>
      <p:sp>
        <p:nvSpPr>
          <p:cNvPr id="7183" name="AutoShape 19"/>
          <p:cNvSpPr>
            <a:spLocks noChangeArrowheads="1"/>
          </p:cNvSpPr>
          <p:nvPr/>
        </p:nvSpPr>
        <p:spPr bwMode="auto">
          <a:xfrm>
            <a:off x="1835150" y="3644900"/>
            <a:ext cx="215900" cy="431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333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4" name="AutoShape 20"/>
          <p:cNvSpPr>
            <a:spLocks/>
          </p:cNvSpPr>
          <p:nvPr/>
        </p:nvSpPr>
        <p:spPr bwMode="auto">
          <a:xfrm rot="-5400000">
            <a:off x="4247357" y="-423069"/>
            <a:ext cx="360362" cy="6480175"/>
          </a:xfrm>
          <a:prstGeom prst="leftBrace">
            <a:avLst>
              <a:gd name="adj1" fmla="val 1498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Line 23"/>
          <p:cNvSpPr>
            <a:spLocks noChangeShapeType="1"/>
          </p:cNvSpPr>
          <p:nvPr/>
        </p:nvSpPr>
        <p:spPr bwMode="auto">
          <a:xfrm>
            <a:off x="4427538" y="2133600"/>
            <a:ext cx="0" cy="503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6" name="AutoShape 24"/>
          <p:cNvSpPr>
            <a:spLocks noChangeArrowheads="1"/>
          </p:cNvSpPr>
          <p:nvPr/>
        </p:nvSpPr>
        <p:spPr bwMode="auto">
          <a:xfrm>
            <a:off x="3851275" y="3284538"/>
            <a:ext cx="1152525" cy="360362"/>
          </a:xfrm>
          <a:prstGeom prst="leftRightArrowCallout">
            <a:avLst>
              <a:gd name="adj1" fmla="val 25000"/>
              <a:gd name="adj2" fmla="val 25000"/>
              <a:gd name="adj3" fmla="val 39978"/>
              <a:gd name="adj4" fmla="val 50000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7" name="AutoShape 25"/>
          <p:cNvSpPr>
            <a:spLocks noChangeArrowheads="1"/>
          </p:cNvSpPr>
          <p:nvPr/>
        </p:nvSpPr>
        <p:spPr bwMode="auto">
          <a:xfrm>
            <a:off x="4356100" y="2997200"/>
            <a:ext cx="144463" cy="284163"/>
          </a:xfrm>
          <a:prstGeom prst="downArrow">
            <a:avLst>
              <a:gd name="adj1" fmla="val 96685"/>
              <a:gd name="adj2" fmla="val 48438"/>
            </a:avLst>
          </a:prstGeom>
          <a:solidFill>
            <a:srgbClr val="3333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23850" y="6308725"/>
            <a:ext cx="8569325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6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   Банк России</a:t>
            </a:r>
          </a:p>
        </p:txBody>
      </p:sp>
      <p:pic>
        <p:nvPicPr>
          <p:cNvPr id="22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259632" cy="1246684"/>
          </a:xfrm>
          <a:prstGeom prst="rect">
            <a:avLst/>
          </a:prstGeom>
          <a:noFill/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331913" y="1125538"/>
            <a:ext cx="7343775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7BC80E-2016-4103-85BD-9AF046AEA3E9}" type="slidenum">
              <a:rPr lang="ru-RU" smtClean="0"/>
              <a:pPr/>
              <a:t>7</a:t>
            </a:fld>
            <a:endParaRPr lang="ru-RU" smtClean="0"/>
          </a:p>
        </p:txBody>
      </p:sp>
      <p:graphicFrame>
        <p:nvGraphicFramePr>
          <p:cNvPr id="8195" name="Object 25"/>
          <p:cNvGraphicFramePr>
            <a:graphicFrameLocks noGrp="1"/>
          </p:cNvGraphicFramePr>
          <p:nvPr>
            <p:ph sz="half" idx="1"/>
          </p:nvPr>
        </p:nvGraphicFramePr>
        <p:xfrm>
          <a:off x="5364163" y="2492375"/>
          <a:ext cx="4318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r:id="rId3" imgW="5738813" imgH="4030663" progId="">
                  <p:embed/>
                </p:oleObj>
              </mc:Choice>
              <mc:Fallback>
                <p:oleObj r:id="rId3" imgW="5738813" imgH="4030663" progId="">
                  <p:embed/>
                  <p:pic>
                    <p:nvPicPr>
                      <p:cNvPr id="0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492375"/>
                        <a:ext cx="4318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6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Oval 5"/>
          <p:cNvSpPr>
            <a:spLocks noChangeArrowheads="1"/>
          </p:cNvSpPr>
          <p:nvPr/>
        </p:nvSpPr>
        <p:spPr bwMode="auto">
          <a:xfrm>
            <a:off x="2700338" y="1557338"/>
            <a:ext cx="2592387" cy="172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3203575" y="1428750"/>
            <a:ext cx="1727200" cy="3429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Информационная система Оператора ЭДС учета остатков ЭДС и перевода ЭДС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2714625" y="2071688"/>
            <a:ext cx="785813" cy="646112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600">
                <a:solidFill>
                  <a:srgbClr val="000099"/>
                </a:solidFill>
              </a:rPr>
              <a:t>Регистр учета остатка ЭДС клиента А</a:t>
            </a:r>
          </a:p>
          <a:p>
            <a:pPr algn="ctr"/>
            <a:r>
              <a:rPr lang="ru-RU" sz="600">
                <a:solidFill>
                  <a:srgbClr val="000099"/>
                </a:solidFill>
              </a:rPr>
              <a:t>(физического лица)</a:t>
            </a:r>
          </a:p>
          <a:p>
            <a:pPr algn="ctr"/>
            <a:endParaRPr lang="ru-RU" sz="600">
              <a:solidFill>
                <a:srgbClr val="000099"/>
              </a:solidFill>
            </a:endParaRP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3995738" y="1844675"/>
            <a:ext cx="935037" cy="461963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600">
                <a:solidFill>
                  <a:srgbClr val="000099"/>
                </a:solidFill>
              </a:rPr>
              <a:t>Регистр учета  остатка ЭДС предприятия торговли (услуг)</a:t>
            </a:r>
          </a:p>
        </p:txBody>
      </p:sp>
      <p:sp>
        <p:nvSpPr>
          <p:cNvPr id="8200" name="AutoShape 12"/>
          <p:cNvSpPr>
            <a:spLocks noChangeArrowheads="1"/>
          </p:cNvSpPr>
          <p:nvPr/>
        </p:nvSpPr>
        <p:spPr bwMode="auto">
          <a:xfrm>
            <a:off x="3563938" y="2060575"/>
            <a:ext cx="360362" cy="225425"/>
          </a:xfrm>
          <a:prstGeom prst="rightArrow">
            <a:avLst>
              <a:gd name="adj1" fmla="val 50000"/>
              <a:gd name="adj2" fmla="val 3941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AutoShape 13"/>
          <p:cNvSpPr>
            <a:spLocks noChangeArrowheads="1"/>
          </p:cNvSpPr>
          <p:nvPr/>
        </p:nvSpPr>
        <p:spPr bwMode="auto">
          <a:xfrm>
            <a:off x="3571875" y="2571750"/>
            <a:ext cx="360363" cy="214313"/>
          </a:xfrm>
          <a:prstGeom prst="rightArrow">
            <a:avLst>
              <a:gd name="adj1" fmla="val 50000"/>
              <a:gd name="adj2" fmla="val 8086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AutoShape 14"/>
          <p:cNvSpPr>
            <a:spLocks noChangeArrowheads="1"/>
          </p:cNvSpPr>
          <p:nvPr/>
        </p:nvSpPr>
        <p:spPr bwMode="auto">
          <a:xfrm rot="5400000">
            <a:off x="4251325" y="2749551"/>
            <a:ext cx="928687" cy="144462"/>
          </a:xfrm>
          <a:prstGeom prst="rightArrow">
            <a:avLst>
              <a:gd name="adj1" fmla="val 50000"/>
              <a:gd name="adj2" fmla="val 162114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Rectangle 15"/>
          <p:cNvSpPr>
            <a:spLocks noChangeArrowheads="1"/>
          </p:cNvSpPr>
          <p:nvPr/>
        </p:nvSpPr>
        <p:spPr bwMode="auto">
          <a:xfrm>
            <a:off x="3276600" y="3284538"/>
            <a:ext cx="151130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300" b="1">
                <a:solidFill>
                  <a:srgbClr val="FF0000"/>
                </a:solidFill>
              </a:rPr>
              <a:t>Оператор ЭДС</a:t>
            </a:r>
            <a:endParaRPr lang="ru-RU" sz="1300"/>
          </a:p>
        </p:txBody>
      </p:sp>
      <p:sp>
        <p:nvSpPr>
          <p:cNvPr id="8204" name="Oval 17"/>
          <p:cNvSpPr>
            <a:spLocks noChangeArrowheads="1"/>
          </p:cNvSpPr>
          <p:nvPr/>
        </p:nvSpPr>
        <p:spPr bwMode="auto">
          <a:xfrm>
            <a:off x="2700338" y="3716338"/>
            <a:ext cx="2735262" cy="165735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Rectangle 18"/>
          <p:cNvSpPr>
            <a:spLocks noChangeArrowheads="1"/>
          </p:cNvSpPr>
          <p:nvPr/>
        </p:nvSpPr>
        <p:spPr bwMode="auto">
          <a:xfrm>
            <a:off x="3563938" y="3860800"/>
            <a:ext cx="1081087" cy="288925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Банковская учетная  система</a:t>
            </a:r>
          </a:p>
        </p:txBody>
      </p:sp>
      <p:sp>
        <p:nvSpPr>
          <p:cNvPr id="8206" name="Rectangle 19"/>
          <p:cNvSpPr>
            <a:spLocks noChangeArrowheads="1"/>
          </p:cNvSpPr>
          <p:nvPr/>
        </p:nvSpPr>
        <p:spPr bwMode="auto">
          <a:xfrm>
            <a:off x="2771775" y="4175125"/>
            <a:ext cx="1295400" cy="831850"/>
          </a:xfrm>
          <a:prstGeom prst="rect">
            <a:avLst/>
          </a:prstGeom>
          <a:solidFill>
            <a:schemeClr val="tx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600" b="1">
                <a:solidFill>
                  <a:srgbClr val="000099"/>
                </a:solidFill>
              </a:rPr>
              <a:t>Средства для расчетов чеками,  предоплаченными картами и осуществления переводов электронных денежных средств с использованием электронного средства платежа</a:t>
            </a:r>
          </a:p>
        </p:txBody>
      </p:sp>
      <p:sp>
        <p:nvSpPr>
          <p:cNvPr id="8207" name="Rectangle 20"/>
          <p:cNvSpPr>
            <a:spLocks noChangeArrowheads="1"/>
          </p:cNvSpPr>
          <p:nvPr/>
        </p:nvSpPr>
        <p:spPr bwMode="auto">
          <a:xfrm>
            <a:off x="4500563" y="4221163"/>
            <a:ext cx="936625" cy="377825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600" b="1">
                <a:solidFill>
                  <a:srgbClr val="000099"/>
                </a:solidFill>
              </a:rPr>
              <a:t>Банковский счет предприятия торговли (услуг)</a:t>
            </a:r>
          </a:p>
        </p:txBody>
      </p:sp>
      <p:sp>
        <p:nvSpPr>
          <p:cNvPr id="8208" name="Rectangle 21"/>
          <p:cNvSpPr>
            <a:spLocks noChangeArrowheads="1"/>
          </p:cNvSpPr>
          <p:nvPr/>
        </p:nvSpPr>
        <p:spPr bwMode="auto">
          <a:xfrm>
            <a:off x="4500563" y="4652963"/>
            <a:ext cx="936625" cy="4699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600" b="1">
                <a:solidFill>
                  <a:srgbClr val="000099"/>
                </a:solidFill>
              </a:rPr>
              <a:t>Банковский счет клиента В (физического лица)</a:t>
            </a:r>
          </a:p>
        </p:txBody>
      </p:sp>
      <p:sp>
        <p:nvSpPr>
          <p:cNvPr id="8209" name="AutoShape 22"/>
          <p:cNvSpPr>
            <a:spLocks noChangeArrowheads="1"/>
          </p:cNvSpPr>
          <p:nvPr/>
        </p:nvSpPr>
        <p:spPr bwMode="auto">
          <a:xfrm>
            <a:off x="4140200" y="4437063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0" name="AutoShape 23"/>
          <p:cNvSpPr>
            <a:spLocks noChangeArrowheads="1"/>
          </p:cNvSpPr>
          <p:nvPr/>
        </p:nvSpPr>
        <p:spPr bwMode="auto">
          <a:xfrm>
            <a:off x="4067175" y="4652963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8211" name="Picture 2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3429000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2" name="Rectangle 29"/>
          <p:cNvSpPr>
            <a:spLocks noChangeArrowheads="1"/>
          </p:cNvSpPr>
          <p:nvPr/>
        </p:nvSpPr>
        <p:spPr bwMode="auto">
          <a:xfrm>
            <a:off x="5364163" y="3789363"/>
            <a:ext cx="649287" cy="360362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Физическое лицо – клиент В</a:t>
            </a:r>
          </a:p>
        </p:txBody>
      </p:sp>
      <p:sp>
        <p:nvSpPr>
          <p:cNvPr id="8213" name="AutoShape 31"/>
          <p:cNvSpPr>
            <a:spLocks noChangeArrowheads="1"/>
          </p:cNvSpPr>
          <p:nvPr/>
        </p:nvSpPr>
        <p:spPr bwMode="auto">
          <a:xfrm rot="5400000">
            <a:off x="475457" y="3277394"/>
            <a:ext cx="633412" cy="215900"/>
          </a:xfrm>
          <a:prstGeom prst="rightArrow">
            <a:avLst>
              <a:gd name="adj1" fmla="val 50000"/>
              <a:gd name="adj2" fmla="val 73346"/>
            </a:avLst>
          </a:prstGeom>
          <a:solidFill>
            <a:srgbClr val="C0C0C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rot="10800000" vert="eaVert"/>
          <a:lstStyle/>
          <a:p>
            <a:endParaRPr lang="ru-RU"/>
          </a:p>
        </p:txBody>
      </p:sp>
      <p:sp>
        <p:nvSpPr>
          <p:cNvPr id="8214" name="AutoShape 32"/>
          <p:cNvSpPr>
            <a:spLocks noChangeArrowheads="1"/>
          </p:cNvSpPr>
          <p:nvPr/>
        </p:nvSpPr>
        <p:spPr bwMode="auto">
          <a:xfrm rot="-3891313">
            <a:off x="5291138" y="4581525"/>
            <a:ext cx="727075" cy="149225"/>
          </a:xfrm>
          <a:prstGeom prst="rightArrow">
            <a:avLst>
              <a:gd name="adj1" fmla="val 50000"/>
              <a:gd name="adj2" fmla="val 121809"/>
            </a:avLst>
          </a:prstGeom>
          <a:solidFill>
            <a:srgbClr val="C0C0C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ru-RU"/>
          </a:p>
        </p:txBody>
      </p:sp>
      <p:sp>
        <p:nvSpPr>
          <p:cNvPr id="8215" name="Rectangle 33"/>
          <p:cNvSpPr>
            <a:spLocks noChangeArrowheads="1"/>
          </p:cNvSpPr>
          <p:nvPr/>
        </p:nvSpPr>
        <p:spPr bwMode="auto">
          <a:xfrm>
            <a:off x="1116013" y="1700213"/>
            <a:ext cx="1511300" cy="433387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Основные каналы предоставления денежных средств оператору ЭДС</a:t>
            </a:r>
          </a:p>
        </p:txBody>
      </p:sp>
      <p:graphicFrame>
        <p:nvGraphicFramePr>
          <p:cNvPr id="8216" name="Object 43"/>
          <p:cNvGraphicFramePr>
            <a:graphicFrameLocks noGrp="1"/>
          </p:cNvGraphicFramePr>
          <p:nvPr>
            <p:ph sz="half" idx="2"/>
          </p:nvPr>
        </p:nvGraphicFramePr>
        <p:xfrm>
          <a:off x="539750" y="2133600"/>
          <a:ext cx="4683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r:id="rId6" imgW="5738813" imgH="4030663" progId="">
                  <p:embed/>
                </p:oleObj>
              </mc:Choice>
              <mc:Fallback>
                <p:oleObj r:id="rId6" imgW="5738813" imgH="4030663" progId="">
                  <p:embed/>
                  <p:pic>
                    <p:nvPicPr>
                      <p:cNvPr id="0" name="Object 4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133600"/>
                        <a:ext cx="4683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6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7" name="Text Box 45"/>
          <p:cNvSpPr txBox="1">
            <a:spLocks noChangeArrowheads="1"/>
          </p:cNvSpPr>
          <p:nvPr/>
        </p:nvSpPr>
        <p:spPr bwMode="auto">
          <a:xfrm>
            <a:off x="5364163" y="2924175"/>
            <a:ext cx="720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предприятие </a:t>
            </a:r>
          </a:p>
          <a:p>
            <a:pPr algn="just"/>
            <a:r>
              <a:rPr lang="ru-RU" sz="600" b="1">
                <a:solidFill>
                  <a:srgbClr val="000099"/>
                </a:solidFill>
              </a:rPr>
              <a:t>торговли (услуг)</a:t>
            </a:r>
            <a:endParaRPr lang="ru-RU" sz="600">
              <a:solidFill>
                <a:srgbClr val="000099"/>
              </a:solidFill>
            </a:endParaRPr>
          </a:p>
        </p:txBody>
      </p:sp>
      <p:sp>
        <p:nvSpPr>
          <p:cNvPr id="8218" name="Text Box 46"/>
          <p:cNvSpPr txBox="1">
            <a:spLocks noChangeArrowheads="1"/>
          </p:cNvSpPr>
          <p:nvPr/>
        </p:nvSpPr>
        <p:spPr bwMode="auto">
          <a:xfrm>
            <a:off x="468313" y="2636838"/>
            <a:ext cx="720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предприятие </a:t>
            </a:r>
          </a:p>
          <a:p>
            <a:pPr algn="just"/>
            <a:r>
              <a:rPr lang="ru-RU" sz="600" b="1">
                <a:solidFill>
                  <a:srgbClr val="000099"/>
                </a:solidFill>
              </a:rPr>
              <a:t>торговли (услуг)</a:t>
            </a:r>
            <a:endParaRPr lang="ru-RU" sz="600">
              <a:solidFill>
                <a:srgbClr val="000099"/>
              </a:solidFill>
            </a:endParaRPr>
          </a:p>
        </p:txBody>
      </p:sp>
      <p:sp>
        <p:nvSpPr>
          <p:cNvPr id="8219" name="Rectangle 47"/>
          <p:cNvSpPr>
            <a:spLocks noChangeArrowheads="1"/>
          </p:cNvSpPr>
          <p:nvPr/>
        </p:nvSpPr>
        <p:spPr bwMode="auto">
          <a:xfrm>
            <a:off x="1331913" y="2492375"/>
            <a:ext cx="1152525" cy="360363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Банковский счет </a:t>
            </a:r>
          </a:p>
          <a:p>
            <a:r>
              <a:rPr lang="ru-RU" sz="600" b="1">
                <a:solidFill>
                  <a:srgbClr val="000099"/>
                </a:solidFill>
              </a:rPr>
              <a:t>Юридического лица</a:t>
            </a:r>
          </a:p>
        </p:txBody>
      </p:sp>
      <p:sp>
        <p:nvSpPr>
          <p:cNvPr id="8220" name="Rectangle 48"/>
          <p:cNvSpPr>
            <a:spLocks noChangeArrowheads="1"/>
          </p:cNvSpPr>
          <p:nvPr/>
        </p:nvSpPr>
        <p:spPr bwMode="auto">
          <a:xfrm>
            <a:off x="1331913" y="2924175"/>
            <a:ext cx="1152525" cy="360363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Касса кредитной</a:t>
            </a:r>
          </a:p>
          <a:p>
            <a:r>
              <a:rPr lang="ru-RU" sz="600" b="1">
                <a:solidFill>
                  <a:srgbClr val="000099"/>
                </a:solidFill>
              </a:rPr>
              <a:t>организации</a:t>
            </a:r>
          </a:p>
        </p:txBody>
      </p:sp>
      <p:sp>
        <p:nvSpPr>
          <p:cNvPr id="8221" name="Rectangle 49"/>
          <p:cNvSpPr>
            <a:spLocks noChangeArrowheads="1"/>
          </p:cNvSpPr>
          <p:nvPr/>
        </p:nvSpPr>
        <p:spPr bwMode="auto">
          <a:xfrm>
            <a:off x="1331913" y="3357563"/>
            <a:ext cx="1152525" cy="2159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Банкомат</a:t>
            </a:r>
          </a:p>
          <a:p>
            <a:endParaRPr lang="ru-RU" sz="600" b="1">
              <a:solidFill>
                <a:srgbClr val="000099"/>
              </a:solidFill>
            </a:endParaRPr>
          </a:p>
        </p:txBody>
      </p:sp>
      <p:sp>
        <p:nvSpPr>
          <p:cNvPr id="8222" name="Rectangle 50"/>
          <p:cNvSpPr>
            <a:spLocks noChangeArrowheads="1"/>
          </p:cNvSpPr>
          <p:nvPr/>
        </p:nvSpPr>
        <p:spPr bwMode="auto">
          <a:xfrm>
            <a:off x="1331913" y="3644900"/>
            <a:ext cx="1152525" cy="287338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Касса/Терминал   БПА</a:t>
            </a:r>
          </a:p>
        </p:txBody>
      </p:sp>
      <p:sp>
        <p:nvSpPr>
          <p:cNvPr id="8223" name="Rectangle 51"/>
          <p:cNvSpPr>
            <a:spLocks noChangeArrowheads="1"/>
          </p:cNvSpPr>
          <p:nvPr/>
        </p:nvSpPr>
        <p:spPr bwMode="auto">
          <a:xfrm>
            <a:off x="1331913" y="4005263"/>
            <a:ext cx="1168400" cy="288925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Банковский счет клиента</a:t>
            </a:r>
          </a:p>
        </p:txBody>
      </p:sp>
      <p:sp>
        <p:nvSpPr>
          <p:cNvPr id="8224" name="Rectangle 52"/>
          <p:cNvSpPr>
            <a:spLocks noChangeArrowheads="1"/>
          </p:cNvSpPr>
          <p:nvPr/>
        </p:nvSpPr>
        <p:spPr bwMode="auto">
          <a:xfrm>
            <a:off x="1331913" y="4365625"/>
            <a:ext cx="1168400" cy="206375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Почта </a:t>
            </a:r>
          </a:p>
        </p:txBody>
      </p:sp>
      <p:sp>
        <p:nvSpPr>
          <p:cNvPr id="8225" name="Rectangle 54"/>
          <p:cNvSpPr>
            <a:spLocks noChangeArrowheads="1"/>
          </p:cNvSpPr>
          <p:nvPr/>
        </p:nvSpPr>
        <p:spPr bwMode="auto">
          <a:xfrm>
            <a:off x="1331913" y="4724400"/>
            <a:ext cx="1168400" cy="287338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Системы денежных</a:t>
            </a:r>
            <a:r>
              <a:rPr lang="en-US" sz="600" b="1">
                <a:solidFill>
                  <a:srgbClr val="000099"/>
                </a:solidFill>
              </a:rPr>
              <a:t> </a:t>
            </a:r>
            <a:r>
              <a:rPr lang="ru-RU" sz="600" b="1">
                <a:solidFill>
                  <a:srgbClr val="000099"/>
                </a:solidFill>
              </a:rPr>
              <a:t>переводов</a:t>
            </a:r>
          </a:p>
        </p:txBody>
      </p:sp>
      <p:sp>
        <p:nvSpPr>
          <p:cNvPr id="8226" name="Line 55"/>
          <p:cNvSpPr>
            <a:spLocks noChangeShapeType="1"/>
          </p:cNvSpPr>
          <p:nvPr/>
        </p:nvSpPr>
        <p:spPr bwMode="auto">
          <a:xfrm>
            <a:off x="1258888" y="2924175"/>
            <a:ext cx="0" cy="2089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7" name="Line 56"/>
          <p:cNvSpPr>
            <a:spLocks noChangeShapeType="1"/>
          </p:cNvSpPr>
          <p:nvPr/>
        </p:nvSpPr>
        <p:spPr bwMode="auto">
          <a:xfrm flipH="1">
            <a:off x="2555875" y="2420938"/>
            <a:ext cx="0" cy="266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8" name="AutoShape 57" descr="75%"/>
          <p:cNvSpPr>
            <a:spLocks noChangeArrowheads="1"/>
          </p:cNvSpPr>
          <p:nvPr/>
        </p:nvSpPr>
        <p:spPr bwMode="auto">
          <a:xfrm>
            <a:off x="1042988" y="249237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pattFill prst="pct75">
            <a:fgClr>
              <a:srgbClr val="008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8229" name="Picture 5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378936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30" name="AutoShape 59"/>
          <p:cNvSpPr>
            <a:spLocks noChangeArrowheads="1"/>
          </p:cNvSpPr>
          <p:nvPr/>
        </p:nvSpPr>
        <p:spPr bwMode="auto">
          <a:xfrm>
            <a:off x="900113" y="3933825"/>
            <a:ext cx="360362" cy="144463"/>
          </a:xfrm>
          <a:prstGeom prst="rightArrow">
            <a:avLst>
              <a:gd name="adj1" fmla="val 50000"/>
              <a:gd name="adj2" fmla="val 62362"/>
            </a:avLst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1" name="AutoShape 60"/>
          <p:cNvSpPr>
            <a:spLocks noChangeArrowheads="1"/>
          </p:cNvSpPr>
          <p:nvPr/>
        </p:nvSpPr>
        <p:spPr bwMode="auto">
          <a:xfrm rot="-2383180">
            <a:off x="2676525" y="3159125"/>
            <a:ext cx="620713" cy="153988"/>
          </a:xfrm>
          <a:prstGeom prst="rightArrow">
            <a:avLst>
              <a:gd name="adj1" fmla="val 50000"/>
              <a:gd name="adj2" fmla="val 10077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2" name="AutoShape 61"/>
          <p:cNvSpPr>
            <a:spLocks noChangeArrowheads="1"/>
          </p:cNvSpPr>
          <p:nvPr/>
        </p:nvSpPr>
        <p:spPr bwMode="auto">
          <a:xfrm rot="1841931">
            <a:off x="2713038" y="3648075"/>
            <a:ext cx="592137" cy="177800"/>
          </a:xfrm>
          <a:prstGeom prst="rightArrow">
            <a:avLst>
              <a:gd name="adj1" fmla="val 50000"/>
              <a:gd name="adj2" fmla="val 83259"/>
            </a:avLst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3" name="Line 64"/>
          <p:cNvSpPr>
            <a:spLocks noChangeShapeType="1"/>
          </p:cNvSpPr>
          <p:nvPr/>
        </p:nvSpPr>
        <p:spPr bwMode="auto">
          <a:xfrm>
            <a:off x="539750" y="5876925"/>
            <a:ext cx="540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4" name="Line 65"/>
          <p:cNvSpPr>
            <a:spLocks noChangeShapeType="1"/>
          </p:cNvSpPr>
          <p:nvPr/>
        </p:nvSpPr>
        <p:spPr bwMode="auto">
          <a:xfrm flipV="1">
            <a:off x="5940425" y="4292600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35" name="Line 66"/>
          <p:cNvSpPr>
            <a:spLocks noChangeShapeType="1"/>
          </p:cNvSpPr>
          <p:nvPr/>
        </p:nvSpPr>
        <p:spPr bwMode="auto">
          <a:xfrm flipV="1">
            <a:off x="5940425" y="1484313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6" name="Line 67"/>
          <p:cNvSpPr>
            <a:spLocks noChangeShapeType="1"/>
          </p:cNvSpPr>
          <p:nvPr/>
        </p:nvSpPr>
        <p:spPr bwMode="auto">
          <a:xfrm flipH="1">
            <a:off x="468313" y="1484313"/>
            <a:ext cx="547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7" name="Line 68"/>
          <p:cNvSpPr>
            <a:spLocks noChangeShapeType="1"/>
          </p:cNvSpPr>
          <p:nvPr/>
        </p:nvSpPr>
        <p:spPr bwMode="auto">
          <a:xfrm>
            <a:off x="468313" y="1484313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38" name="Line 69"/>
          <p:cNvSpPr>
            <a:spLocks noChangeShapeType="1"/>
          </p:cNvSpPr>
          <p:nvPr/>
        </p:nvSpPr>
        <p:spPr bwMode="auto">
          <a:xfrm flipV="1">
            <a:off x="539750" y="37893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9" name="Oval 71"/>
          <p:cNvSpPr>
            <a:spLocks noChangeArrowheads="1"/>
          </p:cNvSpPr>
          <p:nvPr/>
        </p:nvSpPr>
        <p:spPr bwMode="auto">
          <a:xfrm>
            <a:off x="4357688" y="2928938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8240" name="Oval 72"/>
          <p:cNvSpPr>
            <a:spLocks noChangeArrowheads="1"/>
          </p:cNvSpPr>
          <p:nvPr/>
        </p:nvSpPr>
        <p:spPr bwMode="auto">
          <a:xfrm>
            <a:off x="3571875" y="2786063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41" name="Oval 73"/>
          <p:cNvSpPr>
            <a:spLocks noChangeArrowheads="1"/>
          </p:cNvSpPr>
          <p:nvPr/>
        </p:nvSpPr>
        <p:spPr bwMode="auto">
          <a:xfrm>
            <a:off x="3563938" y="2276475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242" name="Oval 74"/>
          <p:cNvSpPr>
            <a:spLocks noChangeArrowheads="1"/>
          </p:cNvSpPr>
          <p:nvPr/>
        </p:nvSpPr>
        <p:spPr bwMode="auto">
          <a:xfrm>
            <a:off x="2700338" y="3068638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243" name="Oval 75"/>
          <p:cNvSpPr>
            <a:spLocks noChangeArrowheads="1"/>
          </p:cNvSpPr>
          <p:nvPr/>
        </p:nvSpPr>
        <p:spPr bwMode="auto">
          <a:xfrm>
            <a:off x="2700338" y="3716338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244" name="Oval 76"/>
          <p:cNvSpPr>
            <a:spLocks noChangeArrowheads="1"/>
          </p:cNvSpPr>
          <p:nvPr/>
        </p:nvSpPr>
        <p:spPr bwMode="auto">
          <a:xfrm>
            <a:off x="971550" y="3716338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245" name="Oval 78"/>
          <p:cNvSpPr>
            <a:spLocks noChangeArrowheads="1"/>
          </p:cNvSpPr>
          <p:nvPr/>
        </p:nvSpPr>
        <p:spPr bwMode="auto">
          <a:xfrm>
            <a:off x="5003800" y="3933825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8246" name="Oval 79"/>
          <p:cNvSpPr>
            <a:spLocks noChangeArrowheads="1"/>
          </p:cNvSpPr>
          <p:nvPr/>
        </p:nvSpPr>
        <p:spPr bwMode="auto">
          <a:xfrm>
            <a:off x="5651500" y="4868863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8247" name="Oval 80"/>
          <p:cNvSpPr>
            <a:spLocks noChangeArrowheads="1"/>
          </p:cNvSpPr>
          <p:nvPr/>
        </p:nvSpPr>
        <p:spPr bwMode="auto">
          <a:xfrm>
            <a:off x="4140200" y="4797425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9272" name="Rectangle 81"/>
          <p:cNvSpPr>
            <a:spLocks noGrp="1" noChangeArrowheads="1"/>
          </p:cNvSpPr>
          <p:nvPr>
            <p:ph type="title"/>
          </p:nvPr>
        </p:nvSpPr>
        <p:spPr>
          <a:xfrm>
            <a:off x="1331913" y="115888"/>
            <a:ext cx="7488237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Функциональная схема перевода электронных денежных средств</a:t>
            </a:r>
            <a:b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(клиенты одного Оператора)</a:t>
            </a:r>
          </a:p>
        </p:txBody>
      </p:sp>
      <p:sp>
        <p:nvSpPr>
          <p:cNvPr id="8249" name="Text Box 83"/>
          <p:cNvSpPr txBox="1">
            <a:spLocks noChangeArrowheads="1"/>
          </p:cNvSpPr>
          <p:nvPr/>
        </p:nvSpPr>
        <p:spPr bwMode="auto">
          <a:xfrm>
            <a:off x="6084888" y="1412875"/>
            <a:ext cx="287972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900" b="1">
                <a:solidFill>
                  <a:srgbClr val="000000"/>
                </a:solidFill>
              </a:rPr>
              <a:t>1. Предоставление клиентом денежных средств Оператору электронных денежных средств через банковскую инфраструктуру и инфраструктуру организаций, не являющихся банками.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2.  Учет денежных средств, предоставленных клиентом, на внутрибанковском счете 40903 оператора электронных денежных средств.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3. Учет денежных средств, предоставленных клиентом,</a:t>
            </a:r>
            <a:r>
              <a:rPr lang="ru-RU" sz="900" b="1"/>
              <a:t> </a:t>
            </a:r>
            <a:r>
              <a:rPr lang="ru-RU" sz="900" b="1">
                <a:solidFill>
                  <a:srgbClr val="000000"/>
                </a:solidFill>
              </a:rPr>
              <a:t>путем формирования записи, отражающей размер обязательств оператора электронных денежных средств перед клиентом в сумме предоставленных им денежных средств.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4, 5, Перевод электронных денежных средств с использованием электронных средств платежа предприятию торговли (услуг) в счет приобретаемых товаров (услуг) / другому физическому лицу (клиенту В). Направление клиенту подтверждения об исполнении распоряжения о переводе электронных денежных средств.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6. Реализация товара (работы, услуги).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7. Передача клиентом (физическим лицом – клиент В, юридическим лицом) распоряжения Оператору о переводе остатка электронных денежных средств на его банковский счет.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8. Перевод денежных средств с внутрибанковского счета Оператора на банковский счет клиента (физического лица – клиент В, юридического лица).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9. Представление выписки по банковскому счету.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250" name="Rectangle 84"/>
          <p:cNvSpPr>
            <a:spLocks noChangeArrowheads="1"/>
          </p:cNvSpPr>
          <p:nvPr/>
        </p:nvSpPr>
        <p:spPr bwMode="auto">
          <a:xfrm>
            <a:off x="395288" y="4221163"/>
            <a:ext cx="722312" cy="4318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600" b="1">
                <a:solidFill>
                  <a:srgbClr val="000099"/>
                </a:solidFill>
              </a:rPr>
              <a:t>Физическое лицо – клиент А</a:t>
            </a:r>
          </a:p>
        </p:txBody>
      </p:sp>
      <p:sp>
        <p:nvSpPr>
          <p:cNvPr id="8251" name="AutoShape 14"/>
          <p:cNvSpPr>
            <a:spLocks noChangeArrowheads="1"/>
          </p:cNvSpPr>
          <p:nvPr/>
        </p:nvSpPr>
        <p:spPr bwMode="auto">
          <a:xfrm rot="5400000">
            <a:off x="4037013" y="3035300"/>
            <a:ext cx="357187" cy="144463"/>
          </a:xfrm>
          <a:prstGeom prst="rightArrow">
            <a:avLst>
              <a:gd name="adj1" fmla="val 50000"/>
              <a:gd name="adj2" fmla="val 16211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52" name="Rectangle 10"/>
          <p:cNvSpPr>
            <a:spLocks noChangeArrowheads="1"/>
          </p:cNvSpPr>
          <p:nvPr/>
        </p:nvSpPr>
        <p:spPr bwMode="auto">
          <a:xfrm>
            <a:off x="4000500" y="2420938"/>
            <a:ext cx="928688" cy="461962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600">
                <a:solidFill>
                  <a:srgbClr val="000099"/>
                </a:solidFill>
              </a:rPr>
              <a:t>Регистр учета остатка ЭДС </a:t>
            </a:r>
          </a:p>
          <a:p>
            <a:pPr algn="ctr"/>
            <a:r>
              <a:rPr lang="ru-RU" sz="600">
                <a:solidFill>
                  <a:srgbClr val="000099"/>
                </a:solidFill>
              </a:rPr>
              <a:t>клиента В</a:t>
            </a:r>
          </a:p>
          <a:p>
            <a:pPr algn="ctr"/>
            <a:r>
              <a:rPr lang="ru-RU" sz="600">
                <a:solidFill>
                  <a:srgbClr val="000099"/>
                </a:solidFill>
              </a:rPr>
              <a:t>(физического лица)</a:t>
            </a:r>
          </a:p>
        </p:txBody>
      </p:sp>
      <p:sp>
        <p:nvSpPr>
          <p:cNvPr id="8253" name="Oval 76"/>
          <p:cNvSpPr>
            <a:spLocks noChangeArrowheads="1"/>
          </p:cNvSpPr>
          <p:nvPr/>
        </p:nvSpPr>
        <p:spPr bwMode="auto">
          <a:xfrm>
            <a:off x="1042988" y="2205038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254" name="Oval 76"/>
          <p:cNvSpPr>
            <a:spLocks noChangeArrowheads="1"/>
          </p:cNvSpPr>
          <p:nvPr/>
        </p:nvSpPr>
        <p:spPr bwMode="auto">
          <a:xfrm>
            <a:off x="971550" y="3213100"/>
            <a:ext cx="215900" cy="2159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8255" name="AutoShape 32"/>
          <p:cNvSpPr>
            <a:spLocks noChangeArrowheads="1"/>
          </p:cNvSpPr>
          <p:nvPr/>
        </p:nvSpPr>
        <p:spPr bwMode="auto">
          <a:xfrm rot="-3891313">
            <a:off x="4576763" y="3640138"/>
            <a:ext cx="855662" cy="144462"/>
          </a:xfrm>
          <a:prstGeom prst="rightArrow">
            <a:avLst>
              <a:gd name="adj1" fmla="val 50000"/>
              <a:gd name="adj2" fmla="val 148077"/>
            </a:avLst>
          </a:prstGeom>
          <a:solidFill>
            <a:srgbClr val="C0C0C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ru-RU"/>
          </a:p>
        </p:txBody>
      </p:sp>
      <p:sp>
        <p:nvSpPr>
          <p:cNvPr id="8256" name="Text Box 71"/>
          <p:cNvSpPr txBox="1">
            <a:spLocks noChangeArrowheads="1"/>
          </p:cNvSpPr>
          <p:nvPr/>
        </p:nvSpPr>
        <p:spPr bwMode="auto">
          <a:xfrm>
            <a:off x="395288" y="6308725"/>
            <a:ext cx="8569325" cy="3698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7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   Банк России</a:t>
            </a:r>
          </a:p>
        </p:txBody>
      </p:sp>
      <p:pic>
        <p:nvPicPr>
          <p:cNvPr id="66" name="Picture 11" descr="Безымянный1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259632" cy="1246684"/>
          </a:xfrm>
          <a:prstGeom prst="rect">
            <a:avLst/>
          </a:prstGeom>
          <a:noFill/>
        </p:spPr>
      </p:pic>
      <p:sp>
        <p:nvSpPr>
          <p:cNvPr id="67" name="Line 7"/>
          <p:cNvSpPr>
            <a:spLocks noChangeShapeType="1"/>
          </p:cNvSpPr>
          <p:nvPr/>
        </p:nvSpPr>
        <p:spPr bwMode="auto">
          <a:xfrm>
            <a:off x="1258888" y="1341438"/>
            <a:ext cx="734536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5"/>
          <p:cNvSpPr>
            <a:spLocks noChangeArrowheads="1"/>
          </p:cNvSpPr>
          <p:nvPr/>
        </p:nvSpPr>
        <p:spPr bwMode="auto">
          <a:xfrm>
            <a:off x="4056063" y="5915025"/>
            <a:ext cx="909637" cy="544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9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ЭСП</a:t>
            </a:r>
          </a:p>
          <a:p>
            <a:pPr algn="ctr"/>
            <a:endParaRPr lang="ru-RU" sz="9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3930650" y="3262313"/>
            <a:ext cx="388938" cy="968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0" name="Rectangle 15"/>
          <p:cNvSpPr>
            <a:spLocks noChangeArrowheads="1"/>
          </p:cNvSpPr>
          <p:nvPr/>
        </p:nvSpPr>
        <p:spPr bwMode="auto">
          <a:xfrm>
            <a:off x="1189038" y="2452688"/>
            <a:ext cx="1519237" cy="1839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300">
              <a:solidFill>
                <a:srgbClr val="000000"/>
              </a:solidFill>
            </a:endParaRPr>
          </a:p>
        </p:txBody>
      </p:sp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4319588" y="2454275"/>
            <a:ext cx="1631950" cy="182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300">
              <a:solidFill>
                <a:srgbClr val="000000"/>
              </a:solidFill>
            </a:endParaRPr>
          </a:p>
        </p:txBody>
      </p:sp>
      <p:sp>
        <p:nvSpPr>
          <p:cNvPr id="9222" name="Rectangle 15"/>
          <p:cNvSpPr>
            <a:spLocks noChangeArrowheads="1"/>
          </p:cNvSpPr>
          <p:nvPr/>
        </p:nvSpPr>
        <p:spPr bwMode="auto">
          <a:xfrm>
            <a:off x="5276850" y="2454275"/>
            <a:ext cx="1630363" cy="228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3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Заголовок 1"/>
          <p:cNvSpPr txBox="1">
            <a:spLocks/>
          </p:cNvSpPr>
          <p:nvPr/>
        </p:nvSpPr>
        <p:spPr bwMode="auto">
          <a:xfrm>
            <a:off x="1189038" y="104775"/>
            <a:ext cx="74295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Функциональная схема перевода </a:t>
            </a:r>
            <a:br>
              <a:rPr lang="ru-RU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остатка электронных денежных средств</a:t>
            </a:r>
          </a:p>
          <a:p>
            <a:pPr algn="ctr" eaLnBrk="0" hangingPunct="0">
              <a:defRPr/>
            </a:pPr>
            <a:r>
              <a:rPr lang="ru-RU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между двумя операторам ЭДС</a:t>
            </a:r>
          </a:p>
        </p:txBody>
      </p:sp>
      <p:pic>
        <p:nvPicPr>
          <p:cNvPr id="9224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25" y="5013325"/>
            <a:ext cx="7858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1547813" y="4740275"/>
            <a:ext cx="4683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t+0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63888" y="2454275"/>
            <a:ext cx="735012" cy="3998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Платежная</a:t>
            </a:r>
          </a:p>
          <a:p>
            <a:pPr algn="ctr">
              <a:defRPr/>
            </a:pPr>
            <a:endParaRPr lang="ru-RU" sz="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система</a:t>
            </a:r>
          </a:p>
        </p:txBody>
      </p:sp>
      <p:sp>
        <p:nvSpPr>
          <p:cNvPr id="9227" name="Rectangle 15"/>
          <p:cNvSpPr>
            <a:spLocks noChangeArrowheads="1"/>
          </p:cNvSpPr>
          <p:nvPr/>
        </p:nvSpPr>
        <p:spPr bwMode="auto">
          <a:xfrm>
            <a:off x="134938" y="2454275"/>
            <a:ext cx="1636712" cy="2311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3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8" name="Rectangle 19"/>
          <p:cNvSpPr>
            <a:spLocks noChangeArrowheads="1"/>
          </p:cNvSpPr>
          <p:nvPr/>
        </p:nvSpPr>
        <p:spPr bwMode="auto">
          <a:xfrm>
            <a:off x="415925" y="3481388"/>
            <a:ext cx="1273175" cy="24923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счет 40903</a:t>
            </a:r>
          </a:p>
        </p:txBody>
      </p:sp>
      <p:sp>
        <p:nvSpPr>
          <p:cNvPr id="9229" name="Rectangle 19"/>
          <p:cNvSpPr>
            <a:spLocks noChangeArrowheads="1"/>
          </p:cNvSpPr>
          <p:nvPr/>
        </p:nvSpPr>
        <p:spPr bwMode="auto">
          <a:xfrm>
            <a:off x="415925" y="2652713"/>
            <a:ext cx="1273175" cy="2460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счет 30232*</a:t>
            </a: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142875" y="1160463"/>
            <a:ext cx="6777038" cy="752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3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Расчетный центр</a:t>
            </a:r>
          </a:p>
        </p:txBody>
      </p:sp>
      <p:sp>
        <p:nvSpPr>
          <p:cNvPr id="9231" name="Rectangle 19"/>
          <p:cNvSpPr>
            <a:spLocks noChangeArrowheads="1"/>
          </p:cNvSpPr>
          <p:nvPr/>
        </p:nvSpPr>
        <p:spPr bwMode="auto">
          <a:xfrm>
            <a:off x="439738" y="1314450"/>
            <a:ext cx="1687512" cy="36988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900">
                <a:solidFill>
                  <a:srgbClr val="000000"/>
                </a:solidFill>
              </a:rPr>
              <a:t>Корреспондентский счет</a:t>
            </a:r>
            <a:br>
              <a:rPr lang="ru-RU" sz="900">
                <a:solidFill>
                  <a:srgbClr val="000000"/>
                </a:solidFill>
              </a:rPr>
            </a:br>
            <a:r>
              <a:rPr lang="ru-RU" sz="900">
                <a:solidFill>
                  <a:srgbClr val="000000"/>
                </a:solidFill>
              </a:rPr>
              <a:t>оператора 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ЭДС А</a:t>
            </a:r>
          </a:p>
        </p:txBody>
      </p:sp>
      <p:sp>
        <p:nvSpPr>
          <p:cNvPr id="20" name="AutoShape 59"/>
          <p:cNvSpPr>
            <a:spLocks noChangeArrowheads="1"/>
          </p:cNvSpPr>
          <p:nvPr/>
        </p:nvSpPr>
        <p:spPr bwMode="auto">
          <a:xfrm rot="5400000" flipV="1">
            <a:off x="5970588" y="2116137"/>
            <a:ext cx="469900" cy="149225"/>
          </a:xfrm>
          <a:prstGeom prst="rightArrow">
            <a:avLst>
              <a:gd name="adj1" fmla="val 50000"/>
              <a:gd name="adj2" fmla="val 62362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33" name="Rectangle 15"/>
          <p:cNvSpPr>
            <a:spLocks noChangeArrowheads="1"/>
          </p:cNvSpPr>
          <p:nvPr/>
        </p:nvSpPr>
        <p:spPr bwMode="auto">
          <a:xfrm>
            <a:off x="134938" y="5013325"/>
            <a:ext cx="1636712" cy="8239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3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59"/>
          <p:cNvSpPr>
            <a:spLocks noChangeArrowheads="1"/>
          </p:cNvSpPr>
          <p:nvPr/>
        </p:nvSpPr>
        <p:spPr bwMode="auto">
          <a:xfrm rot="10800000" flipV="1">
            <a:off x="176213" y="5238750"/>
            <a:ext cx="365125" cy="122238"/>
          </a:xfrm>
          <a:prstGeom prst="rightArrow">
            <a:avLst>
              <a:gd name="adj1" fmla="val 50000"/>
              <a:gd name="adj2" fmla="val 62362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FC1C04"/>
              </a:solidFill>
            </a:endParaRPr>
          </a:p>
        </p:txBody>
      </p:sp>
      <p:sp>
        <p:nvSpPr>
          <p:cNvPr id="23" name="AutoShape 59"/>
          <p:cNvSpPr>
            <a:spLocks noChangeArrowheads="1"/>
          </p:cNvSpPr>
          <p:nvPr/>
        </p:nvSpPr>
        <p:spPr bwMode="auto">
          <a:xfrm rot="10800000" flipV="1">
            <a:off x="169863" y="5573713"/>
            <a:ext cx="374650" cy="119062"/>
          </a:xfrm>
          <a:prstGeom prst="rightArrow">
            <a:avLst>
              <a:gd name="adj1" fmla="val 50000"/>
              <a:gd name="adj2" fmla="val 62362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36" name="TextBox 23"/>
          <p:cNvSpPr txBox="1">
            <a:spLocks noChangeArrowheads="1"/>
          </p:cNvSpPr>
          <p:nvPr/>
        </p:nvSpPr>
        <p:spPr bwMode="auto">
          <a:xfrm>
            <a:off x="600075" y="5013325"/>
            <a:ext cx="711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Потоки</a:t>
            </a:r>
          </a:p>
        </p:txBody>
      </p:sp>
      <p:sp>
        <p:nvSpPr>
          <p:cNvPr id="9237" name="TextBox 24"/>
          <p:cNvSpPr txBox="1">
            <a:spLocks noChangeArrowheads="1"/>
          </p:cNvSpPr>
          <p:nvPr/>
        </p:nvSpPr>
        <p:spPr bwMode="auto">
          <a:xfrm>
            <a:off x="574675" y="5208588"/>
            <a:ext cx="11144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информационные</a:t>
            </a:r>
          </a:p>
        </p:txBody>
      </p:sp>
      <p:sp>
        <p:nvSpPr>
          <p:cNvPr id="9238" name="TextBox 25"/>
          <p:cNvSpPr txBox="1">
            <a:spLocks noChangeArrowheads="1"/>
          </p:cNvSpPr>
          <p:nvPr/>
        </p:nvSpPr>
        <p:spPr bwMode="auto">
          <a:xfrm>
            <a:off x="584200" y="5461000"/>
            <a:ext cx="9128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финансовые</a:t>
            </a:r>
          </a:p>
        </p:txBody>
      </p:sp>
      <p:sp>
        <p:nvSpPr>
          <p:cNvPr id="9239" name="Rectangle 15"/>
          <p:cNvSpPr>
            <a:spLocks noChangeArrowheads="1"/>
          </p:cNvSpPr>
          <p:nvPr/>
        </p:nvSpPr>
        <p:spPr bwMode="auto">
          <a:xfrm>
            <a:off x="2138363" y="5837238"/>
            <a:ext cx="909637" cy="615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9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ЭСП</a:t>
            </a:r>
          </a:p>
          <a:p>
            <a:pPr algn="ctr"/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(персонифицированное)</a:t>
            </a:r>
          </a:p>
        </p:txBody>
      </p:sp>
      <p:sp>
        <p:nvSpPr>
          <p:cNvPr id="9240" name="Rectangle 15"/>
          <p:cNvSpPr>
            <a:spLocks noChangeArrowheads="1"/>
          </p:cNvSpPr>
          <p:nvPr/>
        </p:nvSpPr>
        <p:spPr bwMode="auto">
          <a:xfrm>
            <a:off x="4364038" y="3143250"/>
            <a:ext cx="871537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Остаток ЭДС физического лица Б</a:t>
            </a:r>
          </a:p>
        </p:txBody>
      </p:sp>
      <p:sp>
        <p:nvSpPr>
          <p:cNvPr id="29" name="Стрелка вниз 28"/>
          <p:cNvSpPr/>
          <p:nvPr/>
        </p:nvSpPr>
        <p:spPr>
          <a:xfrm>
            <a:off x="4613275" y="4418013"/>
            <a:ext cx="133350" cy="663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" name="Oval 76"/>
          <p:cNvSpPr>
            <a:spLocks noChangeArrowheads="1"/>
          </p:cNvSpPr>
          <p:nvPr/>
        </p:nvSpPr>
        <p:spPr bwMode="auto">
          <a:xfrm>
            <a:off x="4554538" y="4600575"/>
            <a:ext cx="239712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31" name="Стрелка вправо 30"/>
          <p:cNvSpPr/>
          <p:nvPr/>
        </p:nvSpPr>
        <p:spPr>
          <a:xfrm>
            <a:off x="2763838" y="3803650"/>
            <a:ext cx="384175" cy="100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2" name="Oval 76"/>
          <p:cNvSpPr>
            <a:spLocks noChangeArrowheads="1"/>
          </p:cNvSpPr>
          <p:nvPr/>
        </p:nvSpPr>
        <p:spPr bwMode="auto">
          <a:xfrm>
            <a:off x="2874963" y="3749675"/>
            <a:ext cx="173037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3" name="Oval 76"/>
          <p:cNvSpPr>
            <a:spLocks noChangeArrowheads="1"/>
          </p:cNvSpPr>
          <p:nvPr/>
        </p:nvSpPr>
        <p:spPr bwMode="auto">
          <a:xfrm>
            <a:off x="4035425" y="3227388"/>
            <a:ext cx="173038" cy="2174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4" name="Стрелка вверх 33"/>
          <p:cNvSpPr/>
          <p:nvPr/>
        </p:nvSpPr>
        <p:spPr>
          <a:xfrm>
            <a:off x="3467100" y="1955800"/>
            <a:ext cx="128588" cy="444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5" name="Oval 76"/>
          <p:cNvSpPr>
            <a:spLocks noChangeArrowheads="1"/>
          </p:cNvSpPr>
          <p:nvPr/>
        </p:nvSpPr>
        <p:spPr bwMode="auto">
          <a:xfrm>
            <a:off x="3435350" y="2106613"/>
            <a:ext cx="173038" cy="2174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248" name="TextBox 35"/>
          <p:cNvSpPr txBox="1">
            <a:spLocks noChangeArrowheads="1"/>
          </p:cNvSpPr>
          <p:nvPr/>
        </p:nvSpPr>
        <p:spPr bwMode="auto">
          <a:xfrm>
            <a:off x="122238" y="3902075"/>
            <a:ext cx="165893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Оператор ЭДС А</a:t>
            </a:r>
          </a:p>
          <a:p>
            <a:pPr algn="ctr"/>
            <a:r>
              <a:rPr lang="ru-RU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(совмещающий функции платежного и клирингового и операционного центра)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9" name="Rectangle 84"/>
          <p:cNvSpPr>
            <a:spLocks noChangeArrowheads="1"/>
          </p:cNvSpPr>
          <p:nvPr/>
        </p:nvSpPr>
        <p:spPr bwMode="auto">
          <a:xfrm>
            <a:off x="1825625" y="5502275"/>
            <a:ext cx="785813" cy="5318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Физическое лицо А </a:t>
            </a:r>
          </a:p>
        </p:txBody>
      </p:sp>
      <p:sp>
        <p:nvSpPr>
          <p:cNvPr id="9250" name="TextBox 37"/>
          <p:cNvSpPr txBox="1">
            <a:spLocks noChangeArrowheads="1"/>
          </p:cNvSpPr>
          <p:nvPr/>
        </p:nvSpPr>
        <p:spPr bwMode="auto">
          <a:xfrm>
            <a:off x="4330700" y="2452688"/>
            <a:ext cx="104457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Оператора ЭДС Б учета остатков ЭДС</a:t>
            </a:r>
          </a:p>
          <a:p>
            <a:pPr algn="ctr"/>
            <a:endParaRPr lang="ru-RU" sz="1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3025775" y="5086350"/>
            <a:ext cx="1293813" cy="45243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Перевод</a:t>
            </a:r>
          </a:p>
        </p:txBody>
      </p:sp>
      <p:sp>
        <p:nvSpPr>
          <p:cNvPr id="9252" name="TextBox 39"/>
          <p:cNvSpPr txBox="1">
            <a:spLocks noChangeArrowheads="1"/>
          </p:cNvSpPr>
          <p:nvPr/>
        </p:nvSpPr>
        <p:spPr bwMode="auto">
          <a:xfrm>
            <a:off x="2768600" y="3967163"/>
            <a:ext cx="3746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t+0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3" name="TextBox 40"/>
          <p:cNvSpPr txBox="1">
            <a:spLocks noChangeArrowheads="1"/>
          </p:cNvSpPr>
          <p:nvPr/>
        </p:nvSpPr>
        <p:spPr bwMode="auto">
          <a:xfrm>
            <a:off x="2774950" y="3429000"/>
            <a:ext cx="3730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t+0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4" name="TextBox 41"/>
          <p:cNvSpPr txBox="1">
            <a:spLocks noChangeArrowheads="1"/>
          </p:cNvSpPr>
          <p:nvPr/>
        </p:nvSpPr>
        <p:spPr bwMode="auto">
          <a:xfrm>
            <a:off x="3930650" y="3967163"/>
            <a:ext cx="373063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t+0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5" name="TextBox 42"/>
          <p:cNvSpPr txBox="1">
            <a:spLocks noChangeArrowheads="1"/>
          </p:cNvSpPr>
          <p:nvPr/>
        </p:nvSpPr>
        <p:spPr bwMode="auto">
          <a:xfrm>
            <a:off x="3921125" y="3411538"/>
            <a:ext cx="3730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t+0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6" name="TextBox 43"/>
          <p:cNvSpPr txBox="1">
            <a:spLocks noChangeArrowheads="1"/>
          </p:cNvSpPr>
          <p:nvPr/>
        </p:nvSpPr>
        <p:spPr bwMode="auto">
          <a:xfrm>
            <a:off x="3630613" y="2066925"/>
            <a:ext cx="3746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t+1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7" name="TextBox 44"/>
          <p:cNvSpPr txBox="1">
            <a:spLocks noChangeArrowheads="1"/>
          </p:cNvSpPr>
          <p:nvPr/>
        </p:nvSpPr>
        <p:spPr bwMode="auto">
          <a:xfrm>
            <a:off x="3930650" y="2816225"/>
            <a:ext cx="3730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t+1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8" name="TextBox 45"/>
          <p:cNvSpPr txBox="1">
            <a:spLocks noChangeArrowheads="1"/>
          </p:cNvSpPr>
          <p:nvPr/>
        </p:nvSpPr>
        <p:spPr bwMode="auto">
          <a:xfrm>
            <a:off x="2768600" y="2844800"/>
            <a:ext cx="3746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t+1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9" name="TextBox 46"/>
          <p:cNvSpPr txBox="1">
            <a:spLocks noChangeArrowheads="1"/>
          </p:cNvSpPr>
          <p:nvPr/>
        </p:nvSpPr>
        <p:spPr bwMode="auto">
          <a:xfrm>
            <a:off x="4779963" y="4570413"/>
            <a:ext cx="3730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t+1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0" name="TextBox 47"/>
          <p:cNvSpPr txBox="1">
            <a:spLocks noChangeArrowheads="1"/>
          </p:cNvSpPr>
          <p:nvPr/>
        </p:nvSpPr>
        <p:spPr bwMode="auto">
          <a:xfrm>
            <a:off x="758825" y="2057400"/>
            <a:ext cx="3730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t+3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1" name="TextBox 48"/>
          <p:cNvSpPr txBox="1">
            <a:spLocks noChangeArrowheads="1"/>
          </p:cNvSpPr>
          <p:nvPr/>
        </p:nvSpPr>
        <p:spPr bwMode="auto">
          <a:xfrm>
            <a:off x="3344863" y="1663700"/>
            <a:ext cx="373062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t+3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2" name="TextBox 49"/>
          <p:cNvSpPr txBox="1">
            <a:spLocks noChangeArrowheads="1"/>
          </p:cNvSpPr>
          <p:nvPr/>
        </p:nvSpPr>
        <p:spPr bwMode="auto">
          <a:xfrm>
            <a:off x="5811838" y="2054225"/>
            <a:ext cx="3746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t+3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3" name="TextBox 50"/>
          <p:cNvSpPr txBox="1">
            <a:spLocks noChangeArrowheads="1"/>
          </p:cNvSpPr>
          <p:nvPr/>
        </p:nvSpPr>
        <p:spPr bwMode="auto">
          <a:xfrm>
            <a:off x="709613" y="3095625"/>
            <a:ext cx="3730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t+1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4" name="TextBox 51"/>
          <p:cNvSpPr txBox="1">
            <a:spLocks noChangeArrowheads="1"/>
          </p:cNvSpPr>
          <p:nvPr/>
        </p:nvSpPr>
        <p:spPr bwMode="auto">
          <a:xfrm>
            <a:off x="6280150" y="3101975"/>
            <a:ext cx="374650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t+3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5" name="TextBox 52"/>
          <p:cNvSpPr txBox="1">
            <a:spLocks noChangeArrowheads="1"/>
          </p:cNvSpPr>
          <p:nvPr/>
        </p:nvSpPr>
        <p:spPr bwMode="auto">
          <a:xfrm>
            <a:off x="6881813" y="915988"/>
            <a:ext cx="2195512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9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9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9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.Передача физическим лицом А оператору ЭДС А распоряжения о переводе остатка (его части) ЭДС физическому лицу Б. </a:t>
            </a:r>
          </a:p>
          <a:p>
            <a:pPr algn="just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Направление запроса через платежную систему оператору ЭДС Б и осуществление проверки ЭСП физического лица Б (например, что ЭСП не заблокировано).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Направление соответствующего подтверждения от оператора ЭДС Б через платежную систему оператору ЭДС А. Блокировка оператором ЭДС А остатка ЭДС (его части) физического лица А в размере суммы указанной в распоряжении о переводе остатка (его части) ЭДС и его информирование о данном ограничении.</a:t>
            </a:r>
          </a:p>
          <a:p>
            <a:pPr algn="ctr"/>
            <a:r>
              <a:rPr lang="en-US" sz="9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t+1</a:t>
            </a:r>
            <a:endParaRPr lang="ru-RU" sz="9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Направление Платежной системой реестра платежей операторам ЭДС и в расчетный центр.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Осуществление оператором ЭДС А перевод остатка ЭДС (его части), увеличение оператором ЭДС Б остатка ЭДС физического лица Б, его информировании о данном увеличении, (уведомление физического лица А о переводе остатка(его части) ЭДС (если есть техническая возможность)).</a:t>
            </a:r>
          </a:p>
          <a:p>
            <a:pPr algn="ctr"/>
            <a:r>
              <a:rPr lang="en-US" sz="9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t+3</a:t>
            </a:r>
            <a:endParaRPr lang="ru-RU" sz="9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Совершение расчетным центром взаиморасчетов между операторами ЭДС А и ЭДС Б.</a:t>
            </a:r>
          </a:p>
          <a:p>
            <a:pPr algn="just"/>
            <a:r>
              <a:rPr lang="ru-RU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9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Поступление денежных средств в объеме равном переводу остатка (его части) ЭДС физического лица А.</a:t>
            </a:r>
          </a:p>
        </p:txBody>
      </p:sp>
      <p:sp>
        <p:nvSpPr>
          <p:cNvPr id="54" name="Oval 76"/>
          <p:cNvSpPr>
            <a:spLocks noChangeArrowheads="1"/>
          </p:cNvSpPr>
          <p:nvPr/>
        </p:nvSpPr>
        <p:spPr bwMode="auto">
          <a:xfrm>
            <a:off x="3497263" y="4957763"/>
            <a:ext cx="173037" cy="2174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267" name="TextBox 54"/>
          <p:cNvSpPr txBox="1">
            <a:spLocks noChangeArrowheads="1"/>
          </p:cNvSpPr>
          <p:nvPr/>
        </p:nvSpPr>
        <p:spPr bwMode="auto">
          <a:xfrm>
            <a:off x="5314950" y="3878263"/>
            <a:ext cx="163353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Оператор ЭДС Б</a:t>
            </a:r>
          </a:p>
          <a:p>
            <a:pPr algn="ctr"/>
            <a:r>
              <a:rPr lang="ru-RU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(совмещающий функции платежного и клирингового и операционного центра)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8" name="TextBox 55"/>
          <p:cNvSpPr txBox="1">
            <a:spLocks noChangeArrowheads="1"/>
          </p:cNvSpPr>
          <p:nvPr/>
        </p:nvSpPr>
        <p:spPr bwMode="auto">
          <a:xfrm>
            <a:off x="125413" y="5891213"/>
            <a:ext cx="1646237" cy="584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01.01.2013 название счета,– «незавершенные расчеты с операторами услуг платежной инфраструктуры».</a:t>
            </a:r>
          </a:p>
        </p:txBody>
      </p:sp>
      <p:sp>
        <p:nvSpPr>
          <p:cNvPr id="57" name="Стрелка вверх 56"/>
          <p:cNvSpPr/>
          <p:nvPr/>
        </p:nvSpPr>
        <p:spPr>
          <a:xfrm>
            <a:off x="2605088" y="4341813"/>
            <a:ext cx="128587" cy="14906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70" name="TextBox 57"/>
          <p:cNvSpPr txBox="1">
            <a:spLocks noChangeArrowheads="1"/>
          </p:cNvSpPr>
          <p:nvPr/>
        </p:nvSpPr>
        <p:spPr bwMode="auto">
          <a:xfrm>
            <a:off x="2112963" y="4598988"/>
            <a:ext cx="3730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</a:t>
            </a:r>
            <a:r>
              <a:rPr lang="ru-RU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271" name="TextBox 58"/>
          <p:cNvSpPr txBox="1">
            <a:spLocks noChangeArrowheads="1"/>
          </p:cNvSpPr>
          <p:nvPr/>
        </p:nvSpPr>
        <p:spPr bwMode="auto">
          <a:xfrm>
            <a:off x="1727200" y="2454275"/>
            <a:ext cx="104457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Оператора ЭДС Б учета остатков ЭДС</a:t>
            </a:r>
          </a:p>
          <a:p>
            <a:pPr algn="ctr"/>
            <a:endParaRPr lang="ru-RU" sz="1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Стрелка влево 59"/>
          <p:cNvSpPr/>
          <p:nvPr/>
        </p:nvSpPr>
        <p:spPr>
          <a:xfrm>
            <a:off x="2771775" y="2713038"/>
            <a:ext cx="358775" cy="952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" name="Стрелка влево 60"/>
          <p:cNvSpPr/>
          <p:nvPr/>
        </p:nvSpPr>
        <p:spPr>
          <a:xfrm>
            <a:off x="2755900" y="3262313"/>
            <a:ext cx="374650" cy="1095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2" name="Oval 76"/>
          <p:cNvSpPr>
            <a:spLocks noChangeArrowheads="1"/>
          </p:cNvSpPr>
          <p:nvPr/>
        </p:nvSpPr>
        <p:spPr bwMode="auto">
          <a:xfrm>
            <a:off x="2874963" y="2663825"/>
            <a:ext cx="173037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63" name="Oval 76"/>
          <p:cNvSpPr>
            <a:spLocks noChangeArrowheads="1"/>
          </p:cNvSpPr>
          <p:nvPr/>
        </p:nvSpPr>
        <p:spPr bwMode="auto">
          <a:xfrm>
            <a:off x="2873375" y="3205163"/>
            <a:ext cx="173038" cy="2174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4" name="Стрелка вправо 63"/>
          <p:cNvSpPr/>
          <p:nvPr/>
        </p:nvSpPr>
        <p:spPr>
          <a:xfrm>
            <a:off x="3914775" y="2678113"/>
            <a:ext cx="385763" cy="100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5" name="Стрелка вправо 64"/>
          <p:cNvSpPr/>
          <p:nvPr/>
        </p:nvSpPr>
        <p:spPr>
          <a:xfrm>
            <a:off x="3929063" y="3802063"/>
            <a:ext cx="384175" cy="100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6" name="Oval 76"/>
          <p:cNvSpPr>
            <a:spLocks noChangeArrowheads="1"/>
          </p:cNvSpPr>
          <p:nvPr/>
        </p:nvSpPr>
        <p:spPr bwMode="auto">
          <a:xfrm>
            <a:off x="4027488" y="3778250"/>
            <a:ext cx="180975" cy="18415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7" name="Oval 76"/>
          <p:cNvSpPr>
            <a:spLocks noChangeArrowheads="1"/>
          </p:cNvSpPr>
          <p:nvPr/>
        </p:nvSpPr>
        <p:spPr bwMode="auto">
          <a:xfrm>
            <a:off x="4029075" y="2627313"/>
            <a:ext cx="173038" cy="2174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4</a:t>
            </a:r>
          </a:p>
        </p:txBody>
      </p:sp>
      <p:pic>
        <p:nvPicPr>
          <p:cNvPr id="9280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9450" y="5027613"/>
            <a:ext cx="7874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81" name="Rectangle 84"/>
          <p:cNvSpPr>
            <a:spLocks noChangeArrowheads="1"/>
          </p:cNvSpPr>
          <p:nvPr/>
        </p:nvSpPr>
        <p:spPr bwMode="auto">
          <a:xfrm>
            <a:off x="4486275" y="5502275"/>
            <a:ext cx="787400" cy="5318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Физическое лицо Б </a:t>
            </a:r>
          </a:p>
        </p:txBody>
      </p:sp>
      <p:sp>
        <p:nvSpPr>
          <p:cNvPr id="9282" name="Rectangle 15"/>
          <p:cNvSpPr>
            <a:spLocks noChangeArrowheads="1"/>
          </p:cNvSpPr>
          <p:nvPr/>
        </p:nvSpPr>
        <p:spPr bwMode="auto">
          <a:xfrm>
            <a:off x="1814513" y="3133725"/>
            <a:ext cx="871537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Остаток ЭДС физического лица А</a:t>
            </a:r>
          </a:p>
        </p:txBody>
      </p:sp>
      <p:sp>
        <p:nvSpPr>
          <p:cNvPr id="9283" name="Rectangle 19"/>
          <p:cNvSpPr>
            <a:spLocks noChangeArrowheads="1"/>
          </p:cNvSpPr>
          <p:nvPr/>
        </p:nvSpPr>
        <p:spPr bwMode="auto">
          <a:xfrm>
            <a:off x="5429250" y="2635250"/>
            <a:ext cx="1273175" cy="2460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счет 30232*</a:t>
            </a:r>
          </a:p>
        </p:txBody>
      </p:sp>
      <p:sp>
        <p:nvSpPr>
          <p:cNvPr id="9284" name="Rectangle 19"/>
          <p:cNvSpPr>
            <a:spLocks noChangeArrowheads="1"/>
          </p:cNvSpPr>
          <p:nvPr/>
        </p:nvSpPr>
        <p:spPr bwMode="auto">
          <a:xfrm>
            <a:off x="5429250" y="3502025"/>
            <a:ext cx="1273175" cy="24765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счет 40903</a:t>
            </a:r>
          </a:p>
        </p:txBody>
      </p:sp>
      <p:sp>
        <p:nvSpPr>
          <p:cNvPr id="9285" name="Rectangle 19"/>
          <p:cNvSpPr>
            <a:spLocks noChangeArrowheads="1"/>
          </p:cNvSpPr>
          <p:nvPr/>
        </p:nvSpPr>
        <p:spPr bwMode="auto">
          <a:xfrm>
            <a:off x="5108575" y="1314450"/>
            <a:ext cx="1687513" cy="36988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900">
                <a:solidFill>
                  <a:srgbClr val="000000"/>
                </a:solidFill>
              </a:rPr>
              <a:t>Корреспондентский счет</a:t>
            </a:r>
            <a:br>
              <a:rPr lang="ru-RU" sz="900">
                <a:solidFill>
                  <a:srgbClr val="000000"/>
                </a:solidFill>
              </a:rPr>
            </a:br>
            <a:r>
              <a:rPr lang="ru-RU" sz="900">
                <a:solidFill>
                  <a:srgbClr val="000000"/>
                </a:solidFill>
              </a:rPr>
              <a:t>оператора </a:t>
            </a:r>
            <a:r>
              <a:rPr lang="ru-RU" sz="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ЭДС Б</a:t>
            </a:r>
          </a:p>
        </p:txBody>
      </p:sp>
      <p:sp>
        <p:nvSpPr>
          <p:cNvPr id="74" name="Стрелка вправо 73"/>
          <p:cNvSpPr/>
          <p:nvPr/>
        </p:nvSpPr>
        <p:spPr>
          <a:xfrm>
            <a:off x="2047875" y="1520825"/>
            <a:ext cx="3187700" cy="96838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5" name="Oval 76"/>
          <p:cNvSpPr>
            <a:spLocks noChangeArrowheads="1"/>
          </p:cNvSpPr>
          <p:nvPr/>
        </p:nvSpPr>
        <p:spPr bwMode="auto">
          <a:xfrm>
            <a:off x="3435350" y="1474788"/>
            <a:ext cx="173038" cy="2174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6" name="AutoShape 59"/>
          <p:cNvSpPr>
            <a:spLocks noChangeArrowheads="1"/>
          </p:cNvSpPr>
          <p:nvPr/>
        </p:nvSpPr>
        <p:spPr bwMode="auto">
          <a:xfrm rot="16200000" flipV="1">
            <a:off x="879475" y="2108200"/>
            <a:ext cx="471488" cy="147638"/>
          </a:xfrm>
          <a:prstGeom prst="rightArrow">
            <a:avLst>
              <a:gd name="adj1" fmla="val 50000"/>
              <a:gd name="adj2" fmla="val 62362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7" name="Oval 76"/>
          <p:cNvSpPr>
            <a:spLocks noChangeArrowheads="1"/>
          </p:cNvSpPr>
          <p:nvPr/>
        </p:nvSpPr>
        <p:spPr bwMode="auto">
          <a:xfrm>
            <a:off x="1028700" y="2073275"/>
            <a:ext cx="173038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8" name="Oval 76"/>
          <p:cNvSpPr>
            <a:spLocks noChangeArrowheads="1"/>
          </p:cNvSpPr>
          <p:nvPr/>
        </p:nvSpPr>
        <p:spPr bwMode="auto">
          <a:xfrm>
            <a:off x="6130925" y="2057400"/>
            <a:ext cx="173038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9" name="AutoShape 59"/>
          <p:cNvSpPr>
            <a:spLocks noChangeArrowheads="1"/>
          </p:cNvSpPr>
          <p:nvPr/>
        </p:nvSpPr>
        <p:spPr bwMode="auto">
          <a:xfrm rot="5400000" flipV="1">
            <a:off x="5969794" y="3151981"/>
            <a:ext cx="471488" cy="149225"/>
          </a:xfrm>
          <a:prstGeom prst="rightArrow">
            <a:avLst>
              <a:gd name="adj1" fmla="val 50000"/>
              <a:gd name="adj2" fmla="val 62362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0" name="Oval 76"/>
          <p:cNvSpPr>
            <a:spLocks noChangeArrowheads="1"/>
          </p:cNvSpPr>
          <p:nvPr/>
        </p:nvSpPr>
        <p:spPr bwMode="auto">
          <a:xfrm>
            <a:off x="6130925" y="3111500"/>
            <a:ext cx="173038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81" name="AutoShape 59"/>
          <p:cNvSpPr>
            <a:spLocks noChangeArrowheads="1"/>
          </p:cNvSpPr>
          <p:nvPr/>
        </p:nvSpPr>
        <p:spPr bwMode="auto">
          <a:xfrm rot="16200000" flipV="1">
            <a:off x="880269" y="3147219"/>
            <a:ext cx="469900" cy="147638"/>
          </a:xfrm>
          <a:prstGeom prst="rightArrow">
            <a:avLst>
              <a:gd name="adj1" fmla="val 50000"/>
              <a:gd name="adj2" fmla="val 62362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2" name="Oval 76"/>
          <p:cNvSpPr>
            <a:spLocks noChangeArrowheads="1"/>
          </p:cNvSpPr>
          <p:nvPr/>
        </p:nvSpPr>
        <p:spPr bwMode="auto">
          <a:xfrm>
            <a:off x="1028700" y="3092450"/>
            <a:ext cx="173038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3" name="Стрелка вниз 82"/>
          <p:cNvSpPr/>
          <p:nvPr/>
        </p:nvSpPr>
        <p:spPr>
          <a:xfrm>
            <a:off x="1876425" y="4359275"/>
            <a:ext cx="133350" cy="663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4" name="Стрелка вниз 83"/>
          <p:cNvSpPr/>
          <p:nvPr/>
        </p:nvSpPr>
        <p:spPr>
          <a:xfrm>
            <a:off x="2381250" y="4378325"/>
            <a:ext cx="133350" cy="663575"/>
          </a:xfrm>
          <a:prstGeom prst="downArrow">
            <a:avLst/>
          </a:prstGeom>
          <a:ln w="15875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5" name="Oval 76"/>
          <p:cNvSpPr>
            <a:spLocks noChangeArrowheads="1"/>
          </p:cNvSpPr>
          <p:nvPr/>
        </p:nvSpPr>
        <p:spPr bwMode="auto">
          <a:xfrm>
            <a:off x="1835150" y="4586288"/>
            <a:ext cx="215900" cy="2159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6" name="Oval 76"/>
          <p:cNvSpPr>
            <a:spLocks noChangeArrowheads="1"/>
          </p:cNvSpPr>
          <p:nvPr/>
        </p:nvSpPr>
        <p:spPr bwMode="auto">
          <a:xfrm>
            <a:off x="2362200" y="4600575"/>
            <a:ext cx="171450" cy="217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7" name="Oval 76"/>
          <p:cNvSpPr>
            <a:spLocks noChangeArrowheads="1"/>
          </p:cNvSpPr>
          <p:nvPr/>
        </p:nvSpPr>
        <p:spPr bwMode="auto">
          <a:xfrm>
            <a:off x="2582863" y="4613275"/>
            <a:ext cx="173037" cy="21907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300" name="TextBox 87"/>
          <p:cNvSpPr txBox="1">
            <a:spLocks noChangeArrowheads="1"/>
          </p:cNvSpPr>
          <p:nvPr/>
        </p:nvSpPr>
        <p:spPr bwMode="auto">
          <a:xfrm>
            <a:off x="2733675" y="4583113"/>
            <a:ext cx="37465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t+0</a:t>
            </a:r>
            <a:endParaRPr lang="ru-RU" sz="1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1" name="Text Box 71"/>
          <p:cNvSpPr txBox="1">
            <a:spLocks noChangeArrowheads="1"/>
          </p:cNvSpPr>
          <p:nvPr/>
        </p:nvSpPr>
        <p:spPr bwMode="auto">
          <a:xfrm>
            <a:off x="323850" y="6519863"/>
            <a:ext cx="8640763" cy="3079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</a:rPr>
              <a:t>                                      	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            8	                                                                 Банк России</a:t>
            </a:r>
          </a:p>
        </p:txBody>
      </p:sp>
      <p:pic>
        <p:nvPicPr>
          <p:cNvPr id="88" name="Picture 11" descr="Безымянный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89" name="Line 7"/>
          <p:cNvSpPr>
            <a:spLocks noChangeShapeType="1"/>
          </p:cNvSpPr>
          <p:nvPr/>
        </p:nvSpPr>
        <p:spPr bwMode="auto">
          <a:xfrm>
            <a:off x="1331913" y="981075"/>
            <a:ext cx="7343775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77F4B-E838-4E27-AFB3-C87C869F4CDF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15888"/>
            <a:ext cx="7212012" cy="86518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перевода электронных денежных средств</a:t>
            </a:r>
          </a:p>
        </p:txBody>
      </p:sp>
      <p:sp>
        <p:nvSpPr>
          <p:cNvPr id="10244" name="Rectangle 9"/>
          <p:cNvSpPr>
            <a:spLocks noChangeArrowheads="1"/>
          </p:cNvSpPr>
          <p:nvPr/>
        </p:nvSpPr>
        <p:spPr bwMode="auto">
          <a:xfrm>
            <a:off x="468313" y="1484313"/>
            <a:ext cx="2879725" cy="720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Персонифицированное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физическое лицо</a:t>
            </a:r>
          </a:p>
        </p:txBody>
      </p:sp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6011863" y="1484313"/>
            <a:ext cx="22320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Персонифицированное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физическое лицо</a:t>
            </a:r>
          </a:p>
        </p:txBody>
      </p: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611188" y="5084763"/>
            <a:ext cx="2520950" cy="576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Корпоративное ЭСП</a:t>
            </a:r>
          </a:p>
        </p:txBody>
      </p:sp>
      <p:sp>
        <p:nvSpPr>
          <p:cNvPr id="10247" name="Rectangle 12"/>
          <p:cNvSpPr>
            <a:spLocks noChangeArrowheads="1"/>
          </p:cNvSpPr>
          <p:nvPr/>
        </p:nvSpPr>
        <p:spPr bwMode="auto">
          <a:xfrm>
            <a:off x="611188" y="3429000"/>
            <a:ext cx="2447925" cy="720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Неперсонифицированное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физическое лицо</a:t>
            </a:r>
          </a:p>
        </p:txBody>
      </p:sp>
      <p:sp>
        <p:nvSpPr>
          <p:cNvPr id="10248" name="Rectangle 19"/>
          <p:cNvSpPr>
            <a:spLocks noChangeArrowheads="1"/>
          </p:cNvSpPr>
          <p:nvPr/>
        </p:nvSpPr>
        <p:spPr bwMode="auto">
          <a:xfrm>
            <a:off x="6156325" y="3500438"/>
            <a:ext cx="25193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Неперсонифицированное</a:t>
            </a:r>
          </a:p>
          <a:p>
            <a:pPr algn="ctr"/>
            <a:r>
              <a:rPr lang="ru-RU" sz="1600">
                <a:solidFill>
                  <a:srgbClr val="000000"/>
                </a:solidFill>
              </a:rPr>
              <a:t>физическое лицо</a:t>
            </a:r>
          </a:p>
        </p:txBody>
      </p:sp>
      <p:sp>
        <p:nvSpPr>
          <p:cNvPr id="10249" name="Rectangle 20"/>
          <p:cNvSpPr>
            <a:spLocks noChangeArrowheads="1"/>
          </p:cNvSpPr>
          <p:nvPr/>
        </p:nvSpPr>
        <p:spPr bwMode="auto">
          <a:xfrm>
            <a:off x="6227763" y="5157788"/>
            <a:ext cx="223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Корпоративное ЭСП</a:t>
            </a:r>
          </a:p>
        </p:txBody>
      </p:sp>
      <p:sp>
        <p:nvSpPr>
          <p:cNvPr id="10250" name="AutoShape 24"/>
          <p:cNvSpPr>
            <a:spLocks noChangeArrowheads="1"/>
          </p:cNvSpPr>
          <p:nvPr/>
        </p:nvSpPr>
        <p:spPr bwMode="auto">
          <a:xfrm rot="-1882181">
            <a:off x="2843213" y="4508500"/>
            <a:ext cx="3684587" cy="150813"/>
          </a:xfrm>
          <a:prstGeom prst="rightArrow">
            <a:avLst>
              <a:gd name="adj1" fmla="val 50000"/>
              <a:gd name="adj2" fmla="val 610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AutoShape 26"/>
          <p:cNvSpPr>
            <a:spLocks noChangeArrowheads="1"/>
          </p:cNvSpPr>
          <p:nvPr/>
        </p:nvSpPr>
        <p:spPr bwMode="auto">
          <a:xfrm rot="1600728">
            <a:off x="2916238" y="4437063"/>
            <a:ext cx="3535362" cy="144462"/>
          </a:xfrm>
          <a:prstGeom prst="rightArrow">
            <a:avLst>
              <a:gd name="adj1" fmla="val 50000"/>
              <a:gd name="adj2" fmla="val 611815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AutoShape 28"/>
          <p:cNvSpPr>
            <a:spLocks noChangeArrowheads="1"/>
          </p:cNvSpPr>
          <p:nvPr/>
        </p:nvSpPr>
        <p:spPr bwMode="auto">
          <a:xfrm rot="-2773727">
            <a:off x="2409825" y="3719513"/>
            <a:ext cx="4735513" cy="122237"/>
          </a:xfrm>
          <a:prstGeom prst="rightArrow">
            <a:avLst>
              <a:gd name="adj1" fmla="val 50000"/>
              <a:gd name="adj2" fmla="val 9685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AutoShape 30"/>
          <p:cNvSpPr>
            <a:spLocks noChangeArrowheads="1"/>
          </p:cNvSpPr>
          <p:nvPr/>
        </p:nvSpPr>
        <p:spPr bwMode="auto">
          <a:xfrm rot="1729141">
            <a:off x="3203575" y="2636838"/>
            <a:ext cx="3167063" cy="144462"/>
          </a:xfrm>
          <a:prstGeom prst="rightArrow">
            <a:avLst>
              <a:gd name="adj1" fmla="val 50000"/>
              <a:gd name="adj2" fmla="val 548079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4" name="AutoShape 31"/>
          <p:cNvSpPr>
            <a:spLocks noChangeArrowheads="1"/>
          </p:cNvSpPr>
          <p:nvPr/>
        </p:nvSpPr>
        <p:spPr bwMode="auto">
          <a:xfrm rot="2704027">
            <a:off x="2714625" y="3486151"/>
            <a:ext cx="4579937" cy="144462"/>
          </a:xfrm>
          <a:prstGeom prst="rightArrow">
            <a:avLst>
              <a:gd name="adj1" fmla="val 50000"/>
              <a:gd name="adj2" fmla="val 79258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AutoShape 32"/>
          <p:cNvSpPr>
            <a:spLocks noChangeArrowheads="1"/>
          </p:cNvSpPr>
          <p:nvPr/>
        </p:nvSpPr>
        <p:spPr bwMode="auto">
          <a:xfrm rot="-1562407">
            <a:off x="2916238" y="2781300"/>
            <a:ext cx="3457575" cy="142875"/>
          </a:xfrm>
          <a:prstGeom prst="rightArrow">
            <a:avLst>
              <a:gd name="adj1" fmla="val 50000"/>
              <a:gd name="adj2" fmla="val 60500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6" name="AutoShape 34"/>
          <p:cNvSpPr>
            <a:spLocks noChangeArrowheads="1"/>
          </p:cNvSpPr>
          <p:nvPr/>
        </p:nvSpPr>
        <p:spPr bwMode="auto">
          <a:xfrm>
            <a:off x="3348038" y="1844675"/>
            <a:ext cx="2736850" cy="144463"/>
          </a:xfrm>
          <a:prstGeom prst="rightArrow">
            <a:avLst>
              <a:gd name="adj1" fmla="val 50000"/>
              <a:gd name="adj2" fmla="val 47362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7" name="AutoShape 35"/>
          <p:cNvSpPr>
            <a:spLocks noChangeArrowheads="1"/>
          </p:cNvSpPr>
          <p:nvPr/>
        </p:nvSpPr>
        <p:spPr bwMode="auto">
          <a:xfrm>
            <a:off x="3059113" y="3573463"/>
            <a:ext cx="3097212" cy="144462"/>
          </a:xfrm>
          <a:prstGeom prst="rightArrow">
            <a:avLst>
              <a:gd name="adj1" fmla="val 50000"/>
              <a:gd name="adj2" fmla="val 535991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8" name="AutoShape 36"/>
          <p:cNvSpPr>
            <a:spLocks noChangeArrowheads="1"/>
          </p:cNvSpPr>
          <p:nvPr/>
        </p:nvSpPr>
        <p:spPr bwMode="auto">
          <a:xfrm>
            <a:off x="3132138" y="5373688"/>
            <a:ext cx="3095625" cy="142875"/>
          </a:xfrm>
          <a:prstGeom prst="rightArrow">
            <a:avLst>
              <a:gd name="adj1" fmla="val 50000"/>
              <a:gd name="adj2" fmla="val 5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9" name="Line 38"/>
          <p:cNvSpPr>
            <a:spLocks noChangeShapeType="1"/>
          </p:cNvSpPr>
          <p:nvPr/>
        </p:nvSpPr>
        <p:spPr bwMode="auto">
          <a:xfrm>
            <a:off x="4211638" y="5300663"/>
            <a:ext cx="647700" cy="288925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0" name="Line 39"/>
          <p:cNvSpPr>
            <a:spLocks noChangeShapeType="1"/>
          </p:cNvSpPr>
          <p:nvPr/>
        </p:nvSpPr>
        <p:spPr bwMode="auto">
          <a:xfrm flipV="1">
            <a:off x="4140200" y="5300663"/>
            <a:ext cx="647700" cy="288925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Line 40"/>
          <p:cNvSpPr>
            <a:spLocks noChangeShapeType="1"/>
          </p:cNvSpPr>
          <p:nvPr/>
        </p:nvSpPr>
        <p:spPr bwMode="auto">
          <a:xfrm>
            <a:off x="3924300" y="4724400"/>
            <a:ext cx="503238" cy="360363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Line 41"/>
          <p:cNvSpPr>
            <a:spLocks noChangeShapeType="1"/>
          </p:cNvSpPr>
          <p:nvPr/>
        </p:nvSpPr>
        <p:spPr bwMode="auto">
          <a:xfrm flipV="1">
            <a:off x="3851275" y="4868863"/>
            <a:ext cx="649288" cy="73025"/>
          </a:xfrm>
          <a:prstGeom prst="line">
            <a:avLst/>
          </a:prstGeom>
          <a:noFill/>
          <a:ln w="50800">
            <a:solidFill>
              <a:srgbClr val="FC1C0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3" name="Text Box 24"/>
          <p:cNvSpPr txBox="1">
            <a:spLocks noChangeArrowheads="1"/>
          </p:cNvSpPr>
          <p:nvPr/>
        </p:nvSpPr>
        <p:spPr bwMode="auto">
          <a:xfrm>
            <a:off x="323850" y="6237288"/>
            <a:ext cx="8461375" cy="36671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Ноябрь 2012 	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                   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		           Банк России</a:t>
            </a:r>
          </a:p>
        </p:txBody>
      </p:sp>
      <p:pic>
        <p:nvPicPr>
          <p:cNvPr id="25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1187624" cy="1052736"/>
          </a:xfrm>
          <a:prstGeom prst="rect">
            <a:avLst/>
          </a:prstGeom>
          <a:noFill/>
        </p:spPr>
      </p:pic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468313" y="1052513"/>
            <a:ext cx="80645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777777"/>
      </a:dk1>
      <a:lt1>
        <a:srgbClr val="FFFFFF"/>
      </a:lt1>
      <a:dk2>
        <a:srgbClr val="D7D8D2"/>
      </a:dk2>
      <a:lt2>
        <a:srgbClr val="D1D1CB"/>
      </a:lt2>
      <a:accent1>
        <a:srgbClr val="909082"/>
      </a:accent1>
      <a:accent2>
        <a:srgbClr val="809EA8"/>
      </a:accent2>
      <a:accent3>
        <a:srgbClr val="E8E9E5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777777"/>
        </a:dk1>
        <a:lt1>
          <a:srgbClr val="FFFFFF"/>
        </a:lt1>
        <a:dk2>
          <a:srgbClr val="A3A698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ED0CA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777777"/>
        </a:dk1>
        <a:lt1>
          <a:srgbClr val="FFFFFF"/>
        </a:lt1>
        <a:dk2>
          <a:srgbClr val="D7D8D2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E8E9E5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8882</TotalTime>
  <Words>2470</Words>
  <Application>Microsoft Office PowerPoint</Application>
  <PresentationFormat>Экран (4:3)</PresentationFormat>
  <Paragraphs>311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Оформление по умолчанию</vt:lpstr>
      <vt:lpstr>Актуальные вопросы осуществления переводов  электронных денежных средств</vt:lpstr>
      <vt:lpstr>Содержание</vt:lpstr>
      <vt:lpstr>История вопроса регулирования ЭДС</vt:lpstr>
      <vt:lpstr>Законодательные аспекты регулирования ЭДС</vt:lpstr>
      <vt:lpstr>Основные термины и определения</vt:lpstr>
      <vt:lpstr>Функциональные возможности применения электронных средств платежа</vt:lpstr>
      <vt:lpstr>Функциональная схема перевода электронных денежных средств (клиенты одного Оператора)</vt:lpstr>
      <vt:lpstr>Презентация PowerPoint</vt:lpstr>
      <vt:lpstr>Особенности перевода электронных денежных средств</vt:lpstr>
      <vt:lpstr>Перевод остатка (его части) электронных денежных средств</vt:lpstr>
      <vt:lpstr>Оператор ЭДС и требования к его деятельности</vt:lpstr>
      <vt:lpstr>Требования к деятельности оператора ЭДС при увеличении остатка ЭДС физически лиц – абонентов оператора связи</vt:lpstr>
      <vt:lpstr>Защита прав потребителей</vt:lpstr>
      <vt:lpstr>Список нормативных актов Банка России,  принятых в соответствии  с Федеральным законом №161-ФЗ  «О национальной платежной системе»</vt:lpstr>
      <vt:lpstr>Список нормативных актов Банка России (продолжение)</vt:lpstr>
      <vt:lpstr>Презентация PowerPoint</vt:lpstr>
      <vt:lpstr>Приказы ФНС России в связи с принятием  Федерального закона №162-ФЗ (продолжение)</vt:lpstr>
      <vt:lpstr>Вопросы, требующие урегулирования в рамках Закона № 161-ФЗ</vt:lpstr>
      <vt:lpstr> Спасибо за внимание !  </vt:lpstr>
    </vt:vector>
  </TitlesOfParts>
  <Company>CBRF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корпоративных электронных средств платежа для перевода электронных денежных средств</dc:title>
  <dc:creator>lapkinaov</dc:creator>
  <cp:lastModifiedBy>user</cp:lastModifiedBy>
  <cp:revision>92</cp:revision>
  <cp:lastPrinted>2012-11-16T14:47:16Z</cp:lastPrinted>
  <dcterms:created xsi:type="dcterms:W3CDTF">2011-10-07T05:40:06Z</dcterms:created>
  <dcterms:modified xsi:type="dcterms:W3CDTF">2012-11-29T04:30:34Z</dcterms:modified>
</cp:coreProperties>
</file>