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24"/>
  </p:notesMasterIdLst>
  <p:handoutMasterIdLst>
    <p:handoutMasterId r:id="rId25"/>
  </p:handoutMasterIdLst>
  <p:sldIdLst>
    <p:sldId id="260" r:id="rId6"/>
    <p:sldId id="265" r:id="rId7"/>
    <p:sldId id="273" r:id="rId8"/>
    <p:sldId id="266" r:id="rId9"/>
    <p:sldId id="269" r:id="rId10"/>
    <p:sldId id="268" r:id="rId11"/>
    <p:sldId id="267" r:id="rId12"/>
    <p:sldId id="270" r:id="rId13"/>
    <p:sldId id="276" r:id="rId14"/>
    <p:sldId id="277" r:id="rId15"/>
    <p:sldId id="282" r:id="rId16"/>
    <p:sldId id="272" r:id="rId17"/>
    <p:sldId id="263" r:id="rId18"/>
    <p:sldId id="278" r:id="rId19"/>
    <p:sldId id="279" r:id="rId20"/>
    <p:sldId id="280" r:id="rId21"/>
    <p:sldId id="281" r:id="rId22"/>
    <p:sldId id="259" r:id="rId23"/>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E9639D4-E3E2-4D34-9284-5A2195B3D0D7}">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82" autoAdjust="0"/>
    <p:restoredTop sz="77778" autoAdjust="0"/>
  </p:normalViewPr>
  <p:slideViewPr>
    <p:cSldViewPr showGuides="1">
      <p:cViewPr>
        <p:scale>
          <a:sx n="100" d="100"/>
          <a:sy n="100" d="100"/>
        </p:scale>
        <p:origin x="-72" y="-72"/>
      </p:cViewPr>
      <p:guideLst>
        <p:guide orient="horz" pos="255"/>
        <p:guide orient="horz" pos="4088"/>
        <p:guide orient="horz" pos="1207"/>
        <p:guide orient="horz" pos="1139"/>
        <p:guide pos="2880"/>
        <p:guide pos="290"/>
        <p:guide/>
        <p:guide pos="5759"/>
        <p:guide pos="5420"/>
        <p:guide pos="340"/>
        <p:guide pos="4173"/>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vl1pPr>
          </a:lstStyle>
          <a:p>
            <a:endParaRPr lang="de-AT"/>
          </a:p>
        </p:txBody>
      </p:sp>
      <p:sp>
        <p:nvSpPr>
          <p:cNvPr id="3" name="Date Placeholder 2"/>
          <p:cNvSpPr>
            <a:spLocks noGrp="1"/>
          </p:cNvSpPr>
          <p:nvPr>
            <p:ph type="dt" sz="quarter" idx="1"/>
          </p:nvPr>
        </p:nvSpPr>
        <p:spPr>
          <a:xfrm>
            <a:off x="3851343" y="0"/>
            <a:ext cx="2946347" cy="496491"/>
          </a:xfrm>
          <a:prstGeom prst="rect">
            <a:avLst/>
          </a:prstGeom>
        </p:spPr>
        <p:txBody>
          <a:bodyPr vert="horz" lIns="91458" tIns="45729" rIns="91458" bIns="45729" rtlCol="0"/>
          <a:lstStyle>
            <a:lvl1pPr algn="r">
              <a:defRPr sz="1200"/>
            </a:lvl1pPr>
          </a:lstStyle>
          <a:p>
            <a:fld id="{1DA67D46-0B06-49CA-99B6-538D12478A9A}" type="datetimeFigureOut">
              <a:rPr lang="de-AT" smtClean="0"/>
              <a:t>13.10.2014</a:t>
            </a:fld>
            <a:endParaRPr lang="de-AT"/>
          </a:p>
        </p:txBody>
      </p:sp>
      <p:sp>
        <p:nvSpPr>
          <p:cNvPr id="4" name="Footer Placeholder 3"/>
          <p:cNvSpPr>
            <a:spLocks noGrp="1"/>
          </p:cNvSpPr>
          <p:nvPr>
            <p:ph type="ftr" sz="quarter" idx="2"/>
          </p:nvPr>
        </p:nvSpPr>
        <p:spPr>
          <a:xfrm>
            <a:off x="1" y="9431599"/>
            <a:ext cx="2946347" cy="496491"/>
          </a:xfrm>
          <a:prstGeom prst="rect">
            <a:avLst/>
          </a:prstGeom>
        </p:spPr>
        <p:txBody>
          <a:bodyPr vert="horz" lIns="91458" tIns="45729" rIns="91458" bIns="45729" rtlCol="0" anchor="b"/>
          <a:lstStyle>
            <a:lvl1pPr algn="l">
              <a:defRPr sz="1200"/>
            </a:lvl1pPr>
          </a:lstStyle>
          <a:p>
            <a:endParaRPr lang="de-AT"/>
          </a:p>
        </p:txBody>
      </p:sp>
      <p:sp>
        <p:nvSpPr>
          <p:cNvPr id="5" name="Slide Number Placeholder 4"/>
          <p:cNvSpPr>
            <a:spLocks noGrp="1"/>
          </p:cNvSpPr>
          <p:nvPr>
            <p:ph type="sldNum" sz="quarter" idx="3"/>
          </p:nvPr>
        </p:nvSpPr>
        <p:spPr>
          <a:xfrm>
            <a:off x="3851343" y="9431599"/>
            <a:ext cx="2946347" cy="496491"/>
          </a:xfrm>
          <a:prstGeom prst="rect">
            <a:avLst/>
          </a:prstGeom>
        </p:spPr>
        <p:txBody>
          <a:bodyPr vert="horz" lIns="91458" tIns="45729" rIns="91458" bIns="45729" rtlCol="0" anchor="b"/>
          <a:lstStyle>
            <a:lvl1pPr algn="r">
              <a:defRPr sz="1200"/>
            </a:lvl1pPr>
          </a:lstStyle>
          <a:p>
            <a:fld id="{3DCCBC0C-30CC-4DD7-A76B-DB1182CD8E19}" type="slidenum">
              <a:rPr lang="de-AT" smtClean="0"/>
              <a:t>‹#›</a:t>
            </a:fld>
            <a:endParaRPr lang="de-AT"/>
          </a:p>
        </p:txBody>
      </p:sp>
    </p:spTree>
    <p:extLst>
      <p:ext uri="{BB962C8B-B14F-4D97-AF65-F5344CB8AC3E}">
        <p14:creationId xmlns:p14="http://schemas.microsoft.com/office/powerpoint/2010/main" val="594383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vl1pPr>
          </a:lstStyle>
          <a:p>
            <a:endParaRPr lang="de-AT"/>
          </a:p>
        </p:txBody>
      </p:sp>
      <p:sp>
        <p:nvSpPr>
          <p:cNvPr id="3" name="Datumsplatzhalter 2"/>
          <p:cNvSpPr>
            <a:spLocks noGrp="1"/>
          </p:cNvSpPr>
          <p:nvPr>
            <p:ph type="dt" idx="1"/>
          </p:nvPr>
        </p:nvSpPr>
        <p:spPr>
          <a:xfrm>
            <a:off x="3851343" y="0"/>
            <a:ext cx="2946347" cy="496491"/>
          </a:xfrm>
          <a:prstGeom prst="rect">
            <a:avLst/>
          </a:prstGeom>
        </p:spPr>
        <p:txBody>
          <a:bodyPr vert="horz" lIns="91458" tIns="45729" rIns="91458" bIns="45729" rtlCol="0"/>
          <a:lstStyle>
            <a:lvl1pPr algn="r">
              <a:defRPr sz="1200"/>
            </a:lvl1pPr>
          </a:lstStyle>
          <a:p>
            <a:fld id="{05402F91-5195-4A1B-A039-D0F4776AEE1A}" type="datetimeFigureOut">
              <a:rPr lang="de-AT" smtClean="0"/>
              <a:pPr/>
              <a:t>13.10.2014</a:t>
            </a:fld>
            <a:endParaRPr lang="de-AT"/>
          </a:p>
        </p:txBody>
      </p:sp>
      <p:sp>
        <p:nvSpPr>
          <p:cNvPr id="4" name="Folienbildplatzhalt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8" tIns="45729" rIns="91458" bIns="45729" rtlCol="0" anchor="ctr"/>
          <a:lstStyle/>
          <a:p>
            <a:endParaRPr lang="de-AT"/>
          </a:p>
        </p:txBody>
      </p:sp>
      <p:sp>
        <p:nvSpPr>
          <p:cNvPr id="5" name="Notizenplatzhalter 4"/>
          <p:cNvSpPr>
            <a:spLocks noGrp="1"/>
          </p:cNvSpPr>
          <p:nvPr>
            <p:ph type="body" sz="quarter" idx="3"/>
          </p:nvPr>
        </p:nvSpPr>
        <p:spPr>
          <a:xfrm>
            <a:off x="679927" y="4716662"/>
            <a:ext cx="5439410" cy="4468416"/>
          </a:xfrm>
          <a:prstGeom prst="rect">
            <a:avLst/>
          </a:prstGeom>
        </p:spPr>
        <p:txBody>
          <a:bodyPr vert="horz" lIns="91458" tIns="45729" rIns="91458" bIns="45729"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1" y="9431599"/>
            <a:ext cx="2946347" cy="496491"/>
          </a:xfrm>
          <a:prstGeom prst="rect">
            <a:avLst/>
          </a:prstGeom>
        </p:spPr>
        <p:txBody>
          <a:bodyPr vert="horz" lIns="91458" tIns="45729" rIns="91458" bIns="45729" rtlCol="0" anchor="b"/>
          <a:lstStyle>
            <a:lvl1pPr algn="l">
              <a:defRPr sz="1200"/>
            </a:lvl1pPr>
          </a:lstStyle>
          <a:p>
            <a:endParaRPr lang="de-AT"/>
          </a:p>
        </p:txBody>
      </p:sp>
      <p:sp>
        <p:nvSpPr>
          <p:cNvPr id="7" name="Foliennummernplatzhalter 6"/>
          <p:cNvSpPr>
            <a:spLocks noGrp="1"/>
          </p:cNvSpPr>
          <p:nvPr>
            <p:ph type="sldNum" sz="quarter" idx="5"/>
          </p:nvPr>
        </p:nvSpPr>
        <p:spPr>
          <a:xfrm>
            <a:off x="3851343" y="9431599"/>
            <a:ext cx="2946347" cy="496491"/>
          </a:xfrm>
          <a:prstGeom prst="rect">
            <a:avLst/>
          </a:prstGeom>
        </p:spPr>
        <p:txBody>
          <a:bodyPr vert="horz" lIns="91458" tIns="45729" rIns="91458" bIns="45729" rtlCol="0" anchor="b"/>
          <a:lstStyle>
            <a:lvl1pPr algn="r">
              <a:defRPr sz="1200"/>
            </a:lvl1pPr>
          </a:lstStyle>
          <a:p>
            <a:fld id="{CFDB635C-AE02-48A1-BAE8-3CF6BE2B757F}" type="slidenum">
              <a:rPr lang="de-AT" smtClean="0"/>
              <a:pPr/>
              <a:t>‹#›</a:t>
            </a:fld>
            <a:endParaRPr lang="de-AT"/>
          </a:p>
        </p:txBody>
      </p:sp>
    </p:spTree>
    <p:extLst>
      <p:ext uri="{BB962C8B-B14F-4D97-AF65-F5344CB8AC3E}">
        <p14:creationId xmlns:p14="http://schemas.microsoft.com/office/powerpoint/2010/main" val="424875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smtClean="0"/>
              <a:t>Здравствуйте,</a:t>
            </a:r>
            <a:r>
              <a:rPr lang="ru-RU" baseline="0" dirty="0" smtClean="0"/>
              <a:t> уважаемые коллеги!</a:t>
            </a:r>
          </a:p>
          <a:p>
            <a:r>
              <a:rPr lang="ru-RU" baseline="0" dirty="0" smtClean="0"/>
              <a:t>Разрешите для начала представиться: меня зовут Наталья </a:t>
            </a:r>
            <a:r>
              <a:rPr lang="ru-RU" baseline="0" dirty="0" err="1" smtClean="0"/>
              <a:t>Шестаева</a:t>
            </a:r>
            <a:r>
              <a:rPr lang="ru-RU" baseline="0" dirty="0" smtClean="0"/>
              <a:t>, я представляю ВТБ Банк (Германия), работаю в Московском Пред-</a:t>
            </a:r>
            <a:r>
              <a:rPr lang="ru-RU" baseline="0" dirty="0" err="1" smtClean="0"/>
              <a:t>ве</a:t>
            </a:r>
            <a:r>
              <a:rPr lang="ru-RU" baseline="0" dirty="0" smtClean="0"/>
              <a:t> и отвечаю за корреспондентские отношения с банками. Мой коллега, </a:t>
            </a:r>
            <a:r>
              <a:rPr lang="ru-RU" baseline="0" dirty="0" err="1" smtClean="0"/>
              <a:t>Бьёрн</a:t>
            </a:r>
            <a:r>
              <a:rPr lang="ru-RU" baseline="0" dirty="0" smtClean="0"/>
              <a:t> </a:t>
            </a:r>
            <a:r>
              <a:rPr lang="ru-RU" baseline="0" dirty="0" err="1" smtClean="0"/>
              <a:t>Либрехт</a:t>
            </a:r>
            <a:r>
              <a:rPr lang="ru-RU" baseline="0" dirty="0" smtClean="0"/>
              <a:t>, представляет Информационные Технологии ВТБ Банк (Германия) во Франкфурте. Сегодня мы бы хотели представить Вам наш банк и наши продукты, в том числе и программное решение резервной связи вместо канала СВИФТ.</a:t>
            </a: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1</a:t>
            </a:fld>
            <a:endParaRPr lang="de-AT"/>
          </a:p>
        </p:txBody>
      </p:sp>
    </p:spTree>
    <p:extLst>
      <p:ext uri="{BB962C8B-B14F-4D97-AF65-F5344CB8AC3E}">
        <p14:creationId xmlns:p14="http://schemas.microsoft.com/office/powerpoint/2010/main" val="255781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smtClean="0"/>
              <a:t>Хотелось</a:t>
            </a:r>
            <a:r>
              <a:rPr lang="ru-RU" baseline="0" dirty="0" smtClean="0"/>
              <a:t> бы отметить преимущества отдельно для разных категорий банков.</a:t>
            </a:r>
          </a:p>
          <a:p>
            <a:r>
              <a:rPr lang="ru-RU" baseline="0" dirty="0" smtClean="0"/>
              <a:t>Для активных участников СВИФТ</a:t>
            </a:r>
          </a:p>
          <a:p>
            <a:pPr marL="171484" indent="-171484">
              <a:buFontTx/>
              <a:buChar char="-"/>
            </a:pPr>
            <a:r>
              <a:rPr lang="ru-RU" baseline="0" dirty="0" smtClean="0"/>
              <a:t>Снижение риска работы только по одному каналу связи, т.к. наличие резервного канала обеспечено. Если вдруг проблемы со </a:t>
            </a:r>
            <a:r>
              <a:rPr lang="ru-RU" baseline="0" dirty="0" err="1" smtClean="0"/>
              <a:t>СВИФТом</a:t>
            </a:r>
            <a:r>
              <a:rPr lang="ru-RU" baseline="0" dirty="0" smtClean="0"/>
              <a:t>, то у вас имеется возможность незамедлительно работать по резервному каналу связи.</a:t>
            </a:r>
          </a:p>
          <a:p>
            <a:pPr marL="171484" indent="-171484">
              <a:buFontTx/>
              <a:buChar char="-"/>
            </a:pPr>
            <a:r>
              <a:rPr lang="ru-RU" baseline="0" dirty="0" smtClean="0"/>
              <a:t>Одновременное использование в ежедневной работе (например, вы отправляете платежные поручения по </a:t>
            </a:r>
            <a:r>
              <a:rPr lang="ru-RU" baseline="0" dirty="0" err="1" smtClean="0"/>
              <a:t>СВИФТу</a:t>
            </a:r>
            <a:r>
              <a:rPr lang="ru-RU" baseline="0" dirty="0" smtClean="0"/>
              <a:t>, а получение промежуточных выписок </a:t>
            </a:r>
            <a:r>
              <a:rPr lang="ru-RU" baseline="0" dirty="0" smtClean="0"/>
              <a:t>происходит </a:t>
            </a:r>
            <a:r>
              <a:rPr lang="ru-RU" baseline="0" dirty="0" smtClean="0"/>
              <a:t>непосредственно в онлайн банкинге)</a:t>
            </a:r>
          </a:p>
          <a:p>
            <a:pPr marL="171484" indent="-171484">
              <a:buFontTx/>
              <a:buChar char="-"/>
            </a:pPr>
            <a:r>
              <a:rPr lang="ru-RU" baseline="0" dirty="0" smtClean="0"/>
              <a:t>Незамедлительное использование программного обеспечения независимо от работы по СВИФТ</a:t>
            </a:r>
          </a:p>
          <a:p>
            <a:pPr marL="171484" indent="-171484">
              <a:buFontTx/>
              <a:buChar char="-"/>
            </a:pPr>
            <a:r>
              <a:rPr lang="ru-RU" baseline="0" dirty="0" smtClean="0"/>
              <a:t>Экономия расходов</a:t>
            </a:r>
          </a:p>
          <a:p>
            <a:pPr marL="171484" indent="-171484">
              <a:buFontTx/>
              <a:buChar char="-"/>
            </a:pPr>
            <a:endParaRPr lang="ru-RU" baseline="0" dirty="0" smtClean="0"/>
          </a:p>
          <a:p>
            <a:r>
              <a:rPr lang="ru-RU" baseline="0" dirty="0" smtClean="0"/>
              <a:t>Для банков, имеющих неактивный СВИФТ БИК, но не работающих по СВИФТ: здесь преимущество на глаза, здесь вы используете программу полностью для платежного оборота</a:t>
            </a:r>
          </a:p>
          <a:p>
            <a:pPr marL="171484" indent="-171484">
              <a:buFontTx/>
              <a:buChar char="-"/>
            </a:pPr>
            <a:r>
              <a:rPr lang="ru-RU" baseline="0" dirty="0" smtClean="0"/>
              <a:t>Возможность работы без затрат на СВИФТ</a:t>
            </a:r>
          </a:p>
          <a:p>
            <a:pPr marL="171484" indent="-171484">
              <a:buFontTx/>
              <a:buChar char="-"/>
            </a:pPr>
            <a:r>
              <a:rPr lang="ru-RU" baseline="0" dirty="0" smtClean="0"/>
              <a:t>Программное обеспечение полностью базируется на форматах СВИФТ (что немаловажно для вашей базовой программы)</a:t>
            </a:r>
          </a:p>
          <a:p>
            <a:pPr marL="171484" indent="-171484">
              <a:buFontTx/>
              <a:buChar char="-"/>
            </a:pPr>
            <a:r>
              <a:rPr lang="ru-RU" baseline="0" dirty="0" smtClean="0"/>
              <a:t>Возможен полностью автоматизированный процесс </a:t>
            </a:r>
            <a:r>
              <a:rPr lang="ru-RU" i="1" baseline="0" dirty="0" smtClean="0"/>
              <a:t>(Э: имеется в виду передача данных, </a:t>
            </a:r>
            <a:r>
              <a:rPr lang="de-DE" i="1" baseline="0" dirty="0" smtClean="0"/>
              <a:t>SFX</a:t>
            </a:r>
            <a:r>
              <a:rPr lang="ru-RU" i="1" baseline="0" dirty="0" smtClean="0"/>
              <a:t>)</a:t>
            </a:r>
            <a:endParaRPr lang="de-DE" i="1"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10</a:t>
            </a:fld>
            <a:endParaRPr lang="de-AT"/>
          </a:p>
        </p:txBody>
      </p:sp>
    </p:spTree>
    <p:extLst>
      <p:ext uri="{BB962C8B-B14F-4D97-AF65-F5344CB8AC3E}">
        <p14:creationId xmlns:p14="http://schemas.microsoft.com/office/powerpoint/2010/main" val="28140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SFX – </a:t>
            </a:r>
            <a:r>
              <a:rPr lang="ru-RU" dirty="0" smtClean="0"/>
              <a:t>защищенный обмен данных </a:t>
            </a:r>
          </a:p>
          <a:p>
            <a:r>
              <a:rPr lang="ru-RU" dirty="0" smtClean="0"/>
              <a:t>Наша</a:t>
            </a:r>
            <a:r>
              <a:rPr lang="ru-RU" baseline="0" dirty="0" smtClean="0"/>
              <a:t> новая разработка </a:t>
            </a:r>
            <a:r>
              <a:rPr lang="de-DE" baseline="0" dirty="0" smtClean="0"/>
              <a:t>„</a:t>
            </a:r>
            <a:r>
              <a:rPr lang="de-DE" baseline="0" dirty="0" err="1" smtClean="0"/>
              <a:t>sfx</a:t>
            </a:r>
            <a:r>
              <a:rPr lang="de-DE" baseline="0" dirty="0" smtClean="0"/>
              <a:t>-client“ </a:t>
            </a:r>
            <a:r>
              <a:rPr lang="ru-RU" baseline="0" dirty="0" smtClean="0"/>
              <a:t>является решением, которое позволяет интегрировать быструю и безопасную передачу сообщений без использования СВИФТ.</a:t>
            </a:r>
          </a:p>
          <a:p>
            <a:r>
              <a:rPr lang="ru-RU" baseline="0" dirty="0" smtClean="0"/>
              <a:t>Схема на слайде позволяет оптически представить как это действует: загрузка данных происходит автоматически с вашей системы в </a:t>
            </a:r>
            <a:r>
              <a:rPr lang="de-DE" baseline="0" dirty="0" err="1" smtClean="0"/>
              <a:t>sfx</a:t>
            </a:r>
            <a:r>
              <a:rPr lang="de-DE" baseline="0" dirty="0" smtClean="0"/>
              <a:t> </a:t>
            </a:r>
            <a:r>
              <a:rPr lang="ru-RU" baseline="0" dirty="0" smtClean="0"/>
              <a:t>и затем в МИП ВТБД.</a:t>
            </a:r>
          </a:p>
          <a:p>
            <a:r>
              <a:rPr lang="ru-RU" baseline="0" dirty="0" smtClean="0"/>
              <a:t>Данный «клиент» очень защищен (основан на базе </a:t>
            </a:r>
            <a:r>
              <a:rPr lang="de-DE" baseline="0" dirty="0" smtClean="0"/>
              <a:t>EBICS)</a:t>
            </a:r>
          </a:p>
          <a:p>
            <a:r>
              <a:rPr lang="ru-RU" baseline="0" dirty="0" smtClean="0"/>
              <a:t>Легкое использование</a:t>
            </a:r>
          </a:p>
          <a:p>
            <a:r>
              <a:rPr lang="ru-RU" baseline="0" dirty="0" smtClean="0"/>
              <a:t>Никаких дополнительных затрат для Информационных Технологий.</a:t>
            </a: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11</a:t>
            </a:fld>
            <a:endParaRPr lang="de-AT"/>
          </a:p>
        </p:txBody>
      </p:sp>
    </p:spTree>
    <p:extLst>
      <p:ext uri="{BB962C8B-B14F-4D97-AF65-F5344CB8AC3E}">
        <p14:creationId xmlns:p14="http://schemas.microsoft.com/office/powerpoint/2010/main" val="216850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smtClean="0"/>
              <a:t>Если</a:t>
            </a:r>
            <a:r>
              <a:rPr lang="ru-RU" baseline="0" dirty="0" smtClean="0"/>
              <a:t> вы заинтересованы в наших услугах для банков или отдельных продуктах, вы можете использовать контакты, которые вы видите на экране. </a:t>
            </a: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12</a:t>
            </a:fld>
            <a:endParaRPr lang="de-AT"/>
          </a:p>
        </p:txBody>
      </p:sp>
    </p:spTree>
    <p:extLst>
      <p:ext uri="{BB962C8B-B14F-4D97-AF65-F5344CB8AC3E}">
        <p14:creationId xmlns:p14="http://schemas.microsoft.com/office/powerpoint/2010/main" val="349956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smtClean="0"/>
              <a:t>В рамках проекта,</a:t>
            </a:r>
            <a:r>
              <a:rPr lang="ru-RU" baseline="0" dirty="0" smtClean="0"/>
              <a:t> когда внедрялся МИП, тема наличия «подручного материала» или его «</a:t>
            </a:r>
            <a:r>
              <a:rPr lang="ru-RU" baseline="0" dirty="0" err="1" smtClean="0"/>
              <a:t>неналичия</a:t>
            </a:r>
            <a:r>
              <a:rPr lang="ru-RU" baseline="0" dirty="0" smtClean="0"/>
              <a:t>» громко обсуждалась в нашем банке. Но все же мы решили сделать демо-версию для практического просмотра, так как МИП является само-объясняющим и удобным программным обеспечением.</a:t>
            </a: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13</a:t>
            </a:fld>
            <a:endParaRPr lang="de-AT"/>
          </a:p>
        </p:txBody>
      </p:sp>
    </p:spTree>
    <p:extLst>
      <p:ext uri="{BB962C8B-B14F-4D97-AF65-F5344CB8AC3E}">
        <p14:creationId xmlns:p14="http://schemas.microsoft.com/office/powerpoint/2010/main" val="345803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DB635C-AE02-48A1-BAE8-3CF6BE2B757F}" type="slidenum">
              <a:rPr lang="de-AT" smtClean="0"/>
              <a:pPr/>
              <a:t>14</a:t>
            </a:fld>
            <a:endParaRPr lang="de-AT"/>
          </a:p>
        </p:txBody>
      </p:sp>
    </p:spTree>
    <p:extLst>
      <p:ext uri="{BB962C8B-B14F-4D97-AF65-F5344CB8AC3E}">
        <p14:creationId xmlns:p14="http://schemas.microsoft.com/office/powerpoint/2010/main" val="383669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DB635C-AE02-48A1-BAE8-3CF6BE2B757F}" type="slidenum">
              <a:rPr lang="de-AT" smtClean="0"/>
              <a:pPr/>
              <a:t>15</a:t>
            </a:fld>
            <a:endParaRPr lang="de-AT"/>
          </a:p>
        </p:txBody>
      </p:sp>
    </p:spTree>
    <p:extLst>
      <p:ext uri="{BB962C8B-B14F-4D97-AF65-F5344CB8AC3E}">
        <p14:creationId xmlns:p14="http://schemas.microsoft.com/office/powerpoint/2010/main" val="260833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DB635C-AE02-48A1-BAE8-3CF6BE2B757F}" type="slidenum">
              <a:rPr lang="de-AT" smtClean="0"/>
              <a:pPr/>
              <a:t>16</a:t>
            </a:fld>
            <a:endParaRPr lang="de-AT"/>
          </a:p>
        </p:txBody>
      </p:sp>
    </p:spTree>
    <p:extLst>
      <p:ext uri="{BB962C8B-B14F-4D97-AF65-F5344CB8AC3E}">
        <p14:creationId xmlns:p14="http://schemas.microsoft.com/office/powerpoint/2010/main" val="1243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DB635C-AE02-48A1-BAE8-3CF6BE2B757F}" type="slidenum">
              <a:rPr lang="de-AT" smtClean="0"/>
              <a:pPr/>
              <a:t>17</a:t>
            </a:fld>
            <a:endParaRPr lang="de-AT"/>
          </a:p>
        </p:txBody>
      </p:sp>
    </p:spTree>
    <p:extLst>
      <p:ext uri="{BB962C8B-B14F-4D97-AF65-F5344CB8AC3E}">
        <p14:creationId xmlns:p14="http://schemas.microsoft.com/office/powerpoint/2010/main" val="252413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DB635C-AE02-48A1-BAE8-3CF6BE2B757F}" type="slidenum">
              <a:rPr lang="de-AT" smtClean="0"/>
              <a:pPr/>
              <a:t>18</a:t>
            </a:fld>
            <a:endParaRPr lang="de-AT"/>
          </a:p>
        </p:txBody>
      </p:sp>
    </p:spTree>
    <p:extLst>
      <p:ext uri="{BB962C8B-B14F-4D97-AF65-F5344CB8AC3E}">
        <p14:creationId xmlns:p14="http://schemas.microsoft.com/office/powerpoint/2010/main" val="9648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83"/>
            <a:r>
              <a:rPr lang="ru-RU" altLang="de-DE" dirty="0" smtClean="0">
                <a:cs typeface="Arial" charset="0"/>
              </a:rPr>
              <a:t>ОАО Банк ВТБ является вторым по величине активов и капитала в Российской Федерации. Группа</a:t>
            </a:r>
            <a:r>
              <a:rPr lang="ru-RU" altLang="de-DE" baseline="0" dirty="0" smtClean="0">
                <a:cs typeface="Arial" charset="0"/>
              </a:rPr>
              <a:t> ВТБ представлена как в России и странах СНГ, так и в Европе и Азии.</a:t>
            </a:r>
            <a:r>
              <a:rPr lang="de-DE" altLang="de-DE" baseline="0" dirty="0" smtClean="0">
                <a:cs typeface="Arial" charset="0"/>
              </a:rPr>
              <a:t> </a:t>
            </a:r>
            <a:r>
              <a:rPr lang="ru-RU" altLang="de-DE" baseline="0" dirty="0" smtClean="0">
                <a:cs typeface="Arial" charset="0"/>
              </a:rPr>
              <a:t>Более чем 1.800 филиалов и дочерних банков Группы ВТБ разбросаны по всему миру. На данном слайде представлены некоторые цифры, которые говорят сами за себя.</a:t>
            </a:r>
            <a:endParaRPr lang="de-DE" altLang="de-DE" dirty="0" smtClean="0">
              <a:cs typeface="Arial" charset="0"/>
            </a:endParaRPr>
          </a:p>
          <a:p>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2</a:t>
            </a:fld>
            <a:endParaRPr lang="de-AT"/>
          </a:p>
        </p:txBody>
      </p:sp>
    </p:spTree>
    <p:extLst>
      <p:ext uri="{BB962C8B-B14F-4D97-AF65-F5344CB8AC3E}">
        <p14:creationId xmlns:p14="http://schemas.microsoft.com/office/powerpoint/2010/main" val="87469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83"/>
            <a:r>
              <a:rPr lang="ru-RU" altLang="de-DE" dirty="0" smtClean="0">
                <a:cs typeface="Arial" charset="0"/>
              </a:rPr>
              <a:t>ВТБ Банк (ГЕРМАНИЯ), немецкий банк с российскими корнями, вот уже более </a:t>
            </a:r>
            <a:r>
              <a:rPr lang="en-US" altLang="de-DE" dirty="0" smtClean="0">
                <a:cs typeface="Arial" charset="0"/>
              </a:rPr>
              <a:t>42</a:t>
            </a:r>
            <a:r>
              <a:rPr lang="ru-RU" altLang="de-DE" dirty="0" smtClean="0">
                <a:cs typeface="Arial" charset="0"/>
              </a:rPr>
              <a:t>-х лет прочно занимает важную нишу - обслуживает внешнеторговый оборот России и стран СНГ с Германией</a:t>
            </a:r>
            <a:r>
              <a:rPr lang="en-US" altLang="de-DE" dirty="0" smtClean="0"/>
              <a:t>, </a:t>
            </a:r>
            <a:r>
              <a:rPr lang="ru-RU" altLang="de-DE" dirty="0" smtClean="0"/>
              <a:t>а также осуществляет тесное сотрудничество с корпоративной клиентурой стран Западной Европы и России (стран СНГ), с банковскими учреждениями в России и странах СНГ. Основным фактором успеха нашего банка является заработанная за десятилетия деятельности на рынке репутация стабильного и надежного партнера. Сеть</a:t>
            </a:r>
            <a:r>
              <a:rPr lang="ru-RU" altLang="de-DE" baseline="0" dirty="0" smtClean="0"/>
              <a:t> корреспондентов ВТБД насчитывает около 300 финансовых институтов из России и стран СНГ. История и практика работы нашего банка позволила развить глубокие знания и компетентность в области международного платежного оборота.</a:t>
            </a:r>
            <a:endParaRPr lang="ru-RU" altLang="de-DE" dirty="0" smtClean="0"/>
          </a:p>
          <a:p>
            <a:pPr defTabSz="914583"/>
            <a:r>
              <a:rPr lang="ru-RU" altLang="de-DE" dirty="0" smtClean="0"/>
              <a:t>Наши основные продукты - евроклиринг, торговое и структурное финансирование, а также казначейские</a:t>
            </a:r>
            <a:r>
              <a:rPr lang="ru-RU" altLang="de-DE" baseline="0" dirty="0" smtClean="0"/>
              <a:t> операции</a:t>
            </a:r>
            <a:r>
              <a:rPr lang="ru-RU" altLang="de-DE" dirty="0" smtClean="0"/>
              <a:t>. ВТБ Банк (Германия) является членом Союза немецких банков (</a:t>
            </a:r>
            <a:r>
              <a:rPr lang="ru-RU" altLang="de-DE" dirty="0" err="1" smtClean="0"/>
              <a:t>Bundesverband</a:t>
            </a:r>
            <a:r>
              <a:rPr lang="ru-RU" altLang="de-DE" dirty="0" smtClean="0"/>
              <a:t> </a:t>
            </a:r>
            <a:r>
              <a:rPr lang="de-DE" altLang="de-DE" dirty="0" smtClean="0"/>
              <a:t>d</a:t>
            </a:r>
            <a:r>
              <a:rPr lang="ru-RU" altLang="de-DE" dirty="0" err="1" smtClean="0"/>
              <a:t>eutscher</a:t>
            </a:r>
            <a:r>
              <a:rPr lang="ru-RU" altLang="de-DE" dirty="0" smtClean="0"/>
              <a:t> </a:t>
            </a:r>
            <a:r>
              <a:rPr lang="ru-RU" altLang="de-DE" dirty="0" err="1" smtClean="0"/>
              <a:t>Banken</a:t>
            </a:r>
            <a:r>
              <a:rPr lang="ru-RU" altLang="de-DE" dirty="0" smtClean="0"/>
              <a:t> </a:t>
            </a:r>
            <a:r>
              <a:rPr lang="ru-RU" altLang="de-DE" dirty="0" err="1" smtClean="0"/>
              <a:t>e.V</a:t>
            </a:r>
            <a:r>
              <a:rPr lang="ru-RU" altLang="de-DE" dirty="0" smtClean="0"/>
              <a:t>), а также состоит в Фонде страхования вкладов при немецком Союзе германских банков (</a:t>
            </a:r>
            <a:r>
              <a:rPr lang="ru-RU" altLang="de-DE" dirty="0" err="1" smtClean="0"/>
              <a:t>Einlagensicherungsfond</a:t>
            </a:r>
            <a:r>
              <a:rPr lang="ru-RU" altLang="de-DE" dirty="0" smtClean="0"/>
              <a:t> </a:t>
            </a:r>
            <a:r>
              <a:rPr lang="ru-RU" altLang="de-DE" dirty="0" err="1" smtClean="0"/>
              <a:t>im</a:t>
            </a:r>
            <a:r>
              <a:rPr lang="ru-RU" altLang="de-DE" dirty="0" smtClean="0"/>
              <a:t> </a:t>
            </a:r>
            <a:r>
              <a:rPr lang="ru-RU" altLang="de-DE" dirty="0" err="1" smtClean="0"/>
              <a:t>Bundesverband</a:t>
            </a:r>
            <a:r>
              <a:rPr lang="ru-RU" altLang="de-DE" dirty="0" smtClean="0"/>
              <a:t> </a:t>
            </a:r>
            <a:r>
              <a:rPr lang="ru-RU" altLang="de-DE" dirty="0" err="1" smtClean="0"/>
              <a:t>deutscher</a:t>
            </a:r>
            <a:r>
              <a:rPr lang="ru-RU" altLang="de-DE" dirty="0" smtClean="0"/>
              <a:t> </a:t>
            </a:r>
            <a:r>
              <a:rPr lang="ru-RU" altLang="de-DE" dirty="0" err="1" smtClean="0"/>
              <a:t>Banken</a:t>
            </a:r>
            <a:r>
              <a:rPr lang="ru-RU" altLang="de-DE" dirty="0" smtClean="0"/>
              <a:t> </a:t>
            </a:r>
            <a:r>
              <a:rPr lang="ru-RU" altLang="de-DE" dirty="0" err="1" smtClean="0"/>
              <a:t>e.V</a:t>
            </a:r>
            <a:r>
              <a:rPr lang="ru-RU" altLang="de-DE" dirty="0" smtClean="0"/>
              <a:t>.).</a:t>
            </a:r>
            <a:endParaRPr lang="en-GB" altLang="de-DE" dirty="0" smtClean="0"/>
          </a:p>
          <a:p>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3</a:t>
            </a:fld>
            <a:endParaRPr lang="de-AT"/>
          </a:p>
        </p:txBody>
      </p:sp>
    </p:spTree>
    <p:extLst>
      <p:ext uri="{BB962C8B-B14F-4D97-AF65-F5344CB8AC3E}">
        <p14:creationId xmlns:p14="http://schemas.microsoft.com/office/powerpoint/2010/main" val="268341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hangingPunct="1"/>
            <a:r>
              <a:rPr lang="ru-RU" altLang="de-DE" dirty="0" smtClean="0"/>
              <a:t>Вопрос об альтернативных SWIFT каналах возник после введения санкций США и ЕС в отношении российских кредитных учреждений, ограничивающих их выход на международные рынки долгового и акционерного капитала. Возникли опасения, что в случае расширения санкций российские банки могут просто отключить от системы SWIFT. </a:t>
            </a:r>
            <a:endParaRPr lang="de-DE" altLang="de-DE" dirty="0" smtClean="0"/>
          </a:p>
          <a:p>
            <a:pPr hangingPunct="1"/>
            <a:r>
              <a:rPr lang="ru-RU" altLang="de-DE" b="1" dirty="0" smtClean="0"/>
              <a:t>Есть ли сегодня необходимость в создании и активном продвижении альтернативных каналов взаимодействия при обмене межбанковскими сообщениями и при совершении трансграничных операций? Безусловно.</a:t>
            </a:r>
            <a:endParaRPr lang="de-DE" altLang="de-DE" dirty="0" smtClean="0"/>
          </a:p>
          <a:p>
            <a:pPr hangingPunct="1"/>
            <a:r>
              <a:rPr lang="ru-RU" altLang="de-DE" dirty="0" smtClean="0"/>
              <a:t>Альтернативные каналы взаимодействия всегда необходимы вне зависимости от политической ситуации.</a:t>
            </a:r>
            <a:endParaRPr lang="de-DE" altLang="de-DE" dirty="0" smtClean="0"/>
          </a:p>
          <a:p>
            <a:pPr hangingPunct="1"/>
            <a:r>
              <a:rPr lang="ru-RU" altLang="de-DE" dirty="0" smtClean="0"/>
              <a:t>Внутри страны (России) SWIFT можно частично заменить внедрением новых форматов.</a:t>
            </a:r>
            <a:endParaRPr lang="de-DE" altLang="de-DE" dirty="0" smtClean="0"/>
          </a:p>
          <a:p>
            <a:pPr hangingPunct="1"/>
            <a:r>
              <a:rPr lang="ru-RU" altLang="de-DE" dirty="0" smtClean="0"/>
              <a:t>Но вопрос международных платежей на данный момент остается открытым. </a:t>
            </a:r>
            <a:endParaRPr lang="de-DE" altLang="de-DE" dirty="0" smtClean="0"/>
          </a:p>
          <a:p>
            <a:pPr hangingPunct="1"/>
            <a:r>
              <a:rPr lang="ru-RU" altLang="de-DE" dirty="0" smtClean="0"/>
              <a:t>Необходимо отметить, что далеко не все иностранные банки-корреспонденты предлагают инструменты, альтернативные SWIFT, по управлению корреспондентским счетом. Практически все иностранные банки-корреспонденты   уже отказались от телекса как устаревшего средства передачи информации.</a:t>
            </a:r>
            <a:endParaRPr lang="de-DE" altLang="de-DE" dirty="0" smtClean="0"/>
          </a:p>
          <a:p>
            <a:pPr eaLnBrk="1" hangingPunct="1"/>
            <a:endParaRPr lang="ru-RU" altLang="de-DE" dirty="0" smtClean="0"/>
          </a:p>
          <a:p>
            <a:pPr hangingPunct="1"/>
            <a:r>
              <a:rPr lang="ru-RU" altLang="de-DE" dirty="0" smtClean="0"/>
              <a:t>С 2010 года мы активно начали  работать с нашей программой интернет–</a:t>
            </a:r>
            <a:r>
              <a:rPr lang="ru-RU" altLang="de-DE" dirty="0" err="1" smtClean="0"/>
              <a:t>бэнкинг</a:t>
            </a:r>
            <a:r>
              <a:rPr lang="ru-RU" altLang="de-DE" dirty="0" smtClean="0"/>
              <a:t> «МИП». </a:t>
            </a:r>
            <a:endParaRPr lang="de-DE" altLang="de-DE" dirty="0" smtClean="0"/>
          </a:p>
          <a:p>
            <a:pPr hangingPunct="1"/>
            <a:r>
              <a:rPr lang="ru-RU" altLang="de-DE" dirty="0" smtClean="0"/>
              <a:t>Данное программное обеспечение основано на разработке</a:t>
            </a:r>
            <a:r>
              <a:rPr lang="ru-RU" altLang="de-DE" baseline="0" dirty="0" smtClean="0"/>
              <a:t> ведущей на рынке Германии компании </a:t>
            </a:r>
            <a:r>
              <a:rPr lang="de-DE" altLang="de-DE" baseline="0" dirty="0" err="1" smtClean="0"/>
              <a:t>Xcom</a:t>
            </a:r>
            <a:r>
              <a:rPr lang="de-DE" altLang="de-DE" baseline="0" dirty="0" smtClean="0"/>
              <a:t> AG.</a:t>
            </a:r>
            <a:endParaRPr lang="ru-RU" altLang="de-DE" dirty="0" smtClean="0"/>
          </a:p>
          <a:p>
            <a:pPr hangingPunct="1"/>
            <a:r>
              <a:rPr lang="ru-RU" altLang="de-DE" dirty="0" smtClean="0"/>
              <a:t>Первоначально к </a:t>
            </a:r>
            <a:r>
              <a:rPr lang="ru-RU" altLang="de-DE" dirty="0" err="1" smtClean="0"/>
              <a:t>МИПу</a:t>
            </a:r>
            <a:r>
              <a:rPr lang="ru-RU" altLang="de-DE" dirty="0" smtClean="0"/>
              <a:t> были подключены все наши корреспонденты с неактивным </a:t>
            </a:r>
            <a:r>
              <a:rPr lang="ru-RU" altLang="de-DE" dirty="0" err="1" smtClean="0"/>
              <a:t>СВИФТом</a:t>
            </a:r>
            <a:r>
              <a:rPr lang="ru-RU" altLang="de-DE" dirty="0" smtClean="0"/>
              <a:t>, для которых МИП стал основным каналом в системе расчетов  с ВТБ Германия. </a:t>
            </a:r>
            <a:endParaRPr lang="de-DE" altLang="de-DE" dirty="0" smtClean="0"/>
          </a:p>
          <a:p>
            <a:pPr hangingPunct="1"/>
            <a:r>
              <a:rPr lang="ru-RU" altLang="de-DE" dirty="0" smtClean="0"/>
              <a:t>Но в последнее время, в связи с последними событиями возрос интерес к </a:t>
            </a:r>
            <a:r>
              <a:rPr lang="ru-RU" altLang="de-DE" dirty="0" err="1" smtClean="0"/>
              <a:t>МИПу</a:t>
            </a:r>
            <a:r>
              <a:rPr lang="ru-RU" altLang="de-DE" dirty="0" smtClean="0"/>
              <a:t> и у СВИФТ банков  для дальнейшего использования программы как дополнительного и альтернативного канала связи. На сегодня данным</a:t>
            </a:r>
            <a:r>
              <a:rPr lang="ru-RU" altLang="de-DE" baseline="0" dirty="0" smtClean="0"/>
              <a:t> программным обеспечением пользуются более чем 100 финансовых и 300 корпоративных клиентов нашего банка. Кроме того, данное программное обеспечение используется банками ЕСХ и другими известными на рынке финансовыми учреждениями как продукт. В настоящий момент другие банки нашей Группы также внедряют данное решение.</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4</a:t>
            </a:fld>
            <a:endParaRPr lang="de-AT"/>
          </a:p>
        </p:txBody>
      </p:sp>
    </p:spTree>
    <p:extLst>
      <p:ext uri="{BB962C8B-B14F-4D97-AF65-F5344CB8AC3E}">
        <p14:creationId xmlns:p14="http://schemas.microsoft.com/office/powerpoint/2010/main" val="382203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ru-RU" altLang="de-DE" dirty="0" smtClean="0"/>
              <a:t>На</a:t>
            </a:r>
            <a:r>
              <a:rPr lang="ru-RU" altLang="de-DE" baseline="0" dirty="0" smtClean="0"/>
              <a:t> данном слайде отражено визуальное представление программы, если бы Вы в ней работали.</a:t>
            </a:r>
            <a:endParaRPr lang="de-DE" altLang="de-DE" dirty="0" smtClean="0"/>
          </a:p>
          <a:p>
            <a:pPr eaLnBrk="1" hangingPunct="1"/>
            <a:r>
              <a:rPr lang="de-DE" altLang="de-DE" dirty="0" smtClean="0"/>
              <a:t>Nach der Anmeldung haben Sie alles auf einen Blick:</a:t>
            </a:r>
          </a:p>
          <a:p>
            <a:pPr eaLnBrk="1" hangingPunct="1">
              <a:buFontTx/>
              <a:buChar char="-"/>
            </a:pPr>
            <a:r>
              <a:rPr lang="de-DE" altLang="de-DE" dirty="0" smtClean="0"/>
              <a:t>Welche Transaktionen müssen nach finalisiert werden?</a:t>
            </a:r>
          </a:p>
          <a:p>
            <a:pPr eaLnBrk="1" hangingPunct="1">
              <a:buFontTx/>
              <a:buChar char="-"/>
            </a:pPr>
            <a:r>
              <a:rPr lang="de-DE" altLang="de-DE" dirty="0" smtClean="0"/>
              <a:t>Habe ich neue Nachrichten erhalten?</a:t>
            </a:r>
          </a:p>
          <a:p>
            <a:pPr eaLnBrk="1" hangingPunct="1">
              <a:buFontTx/>
              <a:buChar char="-"/>
            </a:pPr>
            <a:r>
              <a:rPr lang="de-DE" altLang="de-DE" dirty="0" smtClean="0"/>
              <a:t>Wie ist mein Kontostand vom letzten Auszug / unter Berücksichtigung der heutigen Umsätze / wieviel ist verfügbar?</a:t>
            </a:r>
          </a:p>
          <a:p>
            <a:pPr eaLnBrk="1" hangingPunct="1">
              <a:buFontTx/>
              <a:buChar char="-"/>
            </a:pPr>
            <a:r>
              <a:rPr lang="de-DE" altLang="de-DE" dirty="0" smtClean="0"/>
              <a:t>Wer sind meine Ansprechpartner?</a:t>
            </a:r>
          </a:p>
          <a:p>
            <a:endParaRPr lang="ru-RU" dirty="0" smtClean="0"/>
          </a:p>
          <a:p>
            <a:r>
              <a:rPr lang="ru-RU" dirty="0" smtClean="0"/>
              <a:t>Почему МИП называется МИП??</a:t>
            </a:r>
            <a:r>
              <a:rPr lang="ru-RU" baseline="0" dirty="0" smtClean="0"/>
              <a:t> Потому что данное обеспечение позволяет производить Мультивалютные Международные Платежи </a:t>
            </a:r>
            <a:r>
              <a:rPr lang="de-DE" baseline="0" dirty="0" smtClean="0"/>
              <a:t>(</a:t>
            </a:r>
            <a:r>
              <a:rPr lang="de-DE" baseline="0" dirty="0" err="1" smtClean="0"/>
              <a:t>Multicurrency</a:t>
            </a:r>
            <a:r>
              <a:rPr lang="de-DE" baseline="0" dirty="0" smtClean="0"/>
              <a:t> </a:t>
            </a:r>
            <a:r>
              <a:rPr lang="de-DE" baseline="0" dirty="0" err="1" smtClean="0"/>
              <a:t>Intl</a:t>
            </a:r>
            <a:r>
              <a:rPr lang="de-DE" baseline="0" dirty="0" smtClean="0"/>
              <a:t> </a:t>
            </a:r>
            <a:r>
              <a:rPr lang="de-DE" baseline="0" dirty="0" err="1" smtClean="0"/>
              <a:t>Payments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5</a:t>
            </a:fld>
            <a:endParaRPr lang="de-AT"/>
          </a:p>
        </p:txBody>
      </p:sp>
    </p:spTree>
    <p:extLst>
      <p:ext uri="{BB962C8B-B14F-4D97-AF65-F5344CB8AC3E}">
        <p14:creationId xmlns:p14="http://schemas.microsoft.com/office/powerpoint/2010/main" val="424443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200" b="1" i="0" u="sng" strike="noStrike" kern="1200" baseline="0" dirty="0" smtClean="0">
                <a:solidFill>
                  <a:schemeClr val="tx1"/>
                </a:solidFill>
                <a:latin typeface="+mn-lt"/>
                <a:ea typeface="+mn-ea"/>
                <a:cs typeface="+mn-cs"/>
              </a:rPr>
              <a:t>MIP</a:t>
            </a:r>
            <a:r>
              <a:rPr lang="de-DE"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есть программное решение (приложение) </a:t>
            </a:r>
            <a:r>
              <a:rPr lang="de-DE" sz="1200" b="0" i="0" u="none" strike="noStrike" kern="1200" baseline="0" dirty="0" smtClean="0">
                <a:solidFill>
                  <a:schemeClr val="tx1"/>
                </a:solidFill>
                <a:latin typeface="+mn-lt"/>
                <a:ea typeface="+mn-ea"/>
                <a:cs typeface="+mn-cs"/>
              </a:rPr>
              <a:t>E</a:t>
            </a:r>
            <a:r>
              <a:rPr lang="ru-RU" sz="1200" b="0" i="0" u="none" strike="noStrike" kern="1200" baseline="0" dirty="0" smtClean="0">
                <a:solidFill>
                  <a:schemeClr val="tx1"/>
                </a:solidFill>
                <a:latin typeface="+mn-lt"/>
                <a:ea typeface="+mn-ea"/>
                <a:cs typeface="+mn-cs"/>
              </a:rPr>
              <a:t>-</a:t>
            </a:r>
            <a:r>
              <a:rPr lang="de-DE" sz="1200" b="0" i="0" u="none" strike="noStrike" kern="1200" baseline="0" dirty="0" smtClean="0">
                <a:solidFill>
                  <a:schemeClr val="tx1"/>
                </a:solidFill>
                <a:latin typeface="+mn-lt"/>
                <a:ea typeface="+mn-ea"/>
                <a:cs typeface="+mn-cs"/>
              </a:rPr>
              <a:t>Banking </a:t>
            </a:r>
            <a:r>
              <a:rPr lang="ru-RU" sz="1200" b="0" i="0" u="none" strike="noStrike" kern="1200" baseline="0" dirty="0" smtClean="0">
                <a:solidFill>
                  <a:schemeClr val="tx1"/>
                </a:solidFill>
                <a:latin typeface="+mn-lt"/>
                <a:ea typeface="+mn-ea"/>
                <a:cs typeface="+mn-cs"/>
              </a:rPr>
              <a:t>для банков, выполненное на языке </a:t>
            </a:r>
            <a:r>
              <a:rPr lang="de-DE" sz="1200" b="0" i="0" u="none" strike="noStrike" kern="1200" baseline="0" dirty="0" smtClean="0">
                <a:solidFill>
                  <a:schemeClr val="tx1"/>
                </a:solidFill>
                <a:latin typeface="+mn-lt"/>
                <a:ea typeface="+mn-ea"/>
                <a:cs typeface="+mn-cs"/>
              </a:rPr>
              <a:t>Java</a:t>
            </a:r>
            <a:r>
              <a:rPr lang="ru-RU" sz="1200" b="0" i="0" u="none" strike="noStrike" kern="1200" baseline="0" dirty="0" smtClean="0">
                <a:solidFill>
                  <a:schemeClr val="tx1"/>
                </a:solidFill>
                <a:latin typeface="+mn-lt"/>
                <a:ea typeface="+mn-ea"/>
                <a:cs typeface="+mn-cs"/>
              </a:rPr>
              <a:t> и 100 %-но базирующееся на стандартах </a:t>
            </a:r>
            <a:r>
              <a:rPr lang="de-DE" sz="1200" b="0" i="0" u="none" strike="noStrike" kern="1200" baseline="0" dirty="0" smtClean="0">
                <a:solidFill>
                  <a:schemeClr val="tx1"/>
                </a:solidFill>
                <a:latin typeface="+mn-lt"/>
                <a:ea typeface="+mn-ea"/>
                <a:cs typeface="+mn-cs"/>
              </a:rPr>
              <a:t>SWIFT</a:t>
            </a:r>
            <a:r>
              <a:rPr lang="ru-RU" sz="1200" b="0" i="0" u="none" strike="noStrike" kern="1200" baseline="0" dirty="0" smtClean="0">
                <a:solidFill>
                  <a:schemeClr val="tx1"/>
                </a:solidFill>
                <a:latin typeface="+mn-lt"/>
                <a:ea typeface="+mn-ea"/>
                <a:cs typeface="+mn-cs"/>
              </a:rPr>
              <a:t>. Данное приложение проверяется каждый год сторонней фирмой на наличие уязвимых мест и соответствует, таким образом, всем актуальным требованиям безопасности.  </a:t>
            </a:r>
          </a:p>
          <a:p>
            <a:pPr rtl="0"/>
            <a:endParaRPr lang="ru-RU" sz="1200" b="0" i="0" u="none" strike="noStrike" kern="1200" baseline="0" dirty="0" smtClean="0">
              <a:solidFill>
                <a:schemeClr val="tx1"/>
              </a:solidFill>
              <a:latin typeface="+mn-lt"/>
              <a:ea typeface="+mn-ea"/>
              <a:cs typeface="+mn-cs"/>
            </a:endParaRPr>
          </a:p>
          <a:p>
            <a:pPr rtl="0"/>
            <a:r>
              <a:rPr lang="ru-RU" sz="1200" b="0" i="0" u="none" strike="noStrike" kern="1200" baseline="0" dirty="0" smtClean="0">
                <a:solidFill>
                  <a:schemeClr val="tx1"/>
                </a:solidFill>
                <a:latin typeface="+mn-lt"/>
                <a:ea typeface="+mn-ea"/>
                <a:cs typeface="+mn-cs"/>
              </a:rPr>
              <a:t>Регулярный аудит в соответствии с немецким законодательством, высокий уровень кодировки, использование такого фактора безопасности как </a:t>
            </a:r>
            <a:r>
              <a:rPr lang="ru-RU" sz="1200" b="0" i="0" u="none" strike="noStrike" kern="1200" baseline="0" dirty="0" err="1" smtClean="0">
                <a:solidFill>
                  <a:schemeClr val="tx1"/>
                </a:solidFill>
                <a:latin typeface="+mn-lt"/>
                <a:ea typeface="+mn-ea"/>
                <a:cs typeface="+mn-cs"/>
              </a:rPr>
              <a:t>токены</a:t>
            </a:r>
            <a:r>
              <a:rPr lang="ru-RU" sz="1200" b="0" i="0" u="none" strike="noStrike" kern="1200" baseline="0" dirty="0" smtClean="0">
                <a:solidFill>
                  <a:schemeClr val="tx1"/>
                </a:solidFill>
                <a:latin typeface="+mn-lt"/>
                <a:ea typeface="+mn-ea"/>
                <a:cs typeface="+mn-cs"/>
              </a:rPr>
              <a:t>, которые генерируют одноразовые пароли, также безопасный обмен файлами на основе </a:t>
            </a:r>
            <a:r>
              <a:rPr lang="en-US" sz="1200" b="0" i="0" u="none" strike="noStrike" kern="1200" baseline="0" dirty="0" smtClean="0">
                <a:solidFill>
                  <a:schemeClr val="tx1"/>
                </a:solidFill>
                <a:latin typeface="+mn-lt"/>
                <a:ea typeface="+mn-ea"/>
                <a:cs typeface="+mn-cs"/>
              </a:rPr>
              <a:t>EBICS</a:t>
            </a:r>
            <a:r>
              <a:rPr lang="ru-RU" sz="1200" b="0" i="0" u="none" strike="noStrike" kern="1200" baseline="0" dirty="0" smtClean="0">
                <a:solidFill>
                  <a:schemeClr val="tx1"/>
                </a:solidFill>
                <a:latin typeface="+mn-lt"/>
                <a:ea typeface="+mn-ea"/>
                <a:cs typeface="+mn-cs"/>
              </a:rPr>
              <a:t> все это обеспечивает высокий уровень нашей программы.</a:t>
            </a:r>
            <a:endParaRPr lang="ru-RU"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FDB635C-AE02-48A1-BAE8-3CF6BE2B757F}" type="slidenum">
              <a:rPr lang="de-AT" smtClean="0"/>
              <a:pPr/>
              <a:t>6</a:t>
            </a:fld>
            <a:endParaRPr lang="de-AT"/>
          </a:p>
        </p:txBody>
      </p:sp>
    </p:spTree>
    <p:extLst>
      <p:ext uri="{BB962C8B-B14F-4D97-AF65-F5344CB8AC3E}">
        <p14:creationId xmlns:p14="http://schemas.microsoft.com/office/powerpoint/2010/main" val="343507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83"/>
            <a:r>
              <a:rPr lang="ru-RU" altLang="de-DE" dirty="0" smtClean="0"/>
              <a:t>- Мы поддерживаем почти все </a:t>
            </a:r>
            <a:r>
              <a:rPr lang="de-DE" altLang="de-DE" dirty="0" smtClean="0"/>
              <a:t>SWIFT </a:t>
            </a:r>
            <a:r>
              <a:rPr lang="ru-RU" altLang="de-DE" dirty="0" smtClean="0"/>
              <a:t>форматы,</a:t>
            </a:r>
            <a:r>
              <a:rPr lang="ru-RU" altLang="de-DE" baseline="0" dirty="0" smtClean="0"/>
              <a:t> полностью соответствующие стандартам СВИФТ</a:t>
            </a:r>
            <a:r>
              <a:rPr lang="de-DE" altLang="de-DE" dirty="0" smtClean="0"/>
              <a:t/>
            </a:r>
            <a:br>
              <a:rPr lang="de-DE" altLang="de-DE" dirty="0" smtClean="0"/>
            </a:br>
            <a:r>
              <a:rPr lang="ru-RU" altLang="de-DE" dirty="0" smtClean="0"/>
              <a:t>- Функции нашего</a:t>
            </a:r>
            <a:r>
              <a:rPr lang="ru-RU" altLang="de-DE" baseline="0" dirty="0" smtClean="0"/>
              <a:t> программного обеспечения позволяют вводить данные вручную, а также загружать данные файлом.</a:t>
            </a:r>
            <a:endParaRPr lang="de-DE" dirty="0" smtClean="0"/>
          </a:p>
          <a:p>
            <a:r>
              <a:rPr lang="ru-RU" dirty="0" smtClean="0"/>
              <a:t>- Принцип</a:t>
            </a:r>
            <a:r>
              <a:rPr lang="ru-RU" baseline="0" dirty="0" smtClean="0"/>
              <a:t> 4-х глаз заложен в программе как стандарт, но у вас есть возможность выбора.</a:t>
            </a:r>
          </a:p>
          <a:p>
            <a:pPr marL="171484" indent="-171484">
              <a:buFontTx/>
              <a:buChar char="-"/>
            </a:pPr>
            <a:r>
              <a:rPr lang="ru-RU" dirty="0" smtClean="0"/>
              <a:t>К функционалу также относится</a:t>
            </a:r>
            <a:r>
              <a:rPr lang="ru-RU" baseline="0" dirty="0" smtClean="0"/>
              <a:t> возможность получения р</a:t>
            </a:r>
            <a:r>
              <a:rPr lang="ru-RU" dirty="0" smtClean="0"/>
              <a:t>азличных документов-отчетов</a:t>
            </a:r>
            <a:r>
              <a:rPr lang="ru-RU" baseline="0" dirty="0" smtClean="0"/>
              <a:t> по счетам (например, отчет об изменении ставки начисления, отчеты о комиссиях, </a:t>
            </a:r>
            <a:r>
              <a:rPr lang="de-DE" baseline="0" dirty="0" smtClean="0"/>
              <a:t>STP </a:t>
            </a:r>
            <a:r>
              <a:rPr lang="de-DE" baseline="0" dirty="0" err="1" smtClean="0"/>
              <a:t>report</a:t>
            </a:r>
            <a:r>
              <a:rPr lang="de-DE" baseline="0" dirty="0" smtClean="0"/>
              <a:t>)</a:t>
            </a:r>
          </a:p>
          <a:p>
            <a:pPr marL="171484" indent="-171484">
              <a:buFontTx/>
              <a:buChar char="-"/>
            </a:pPr>
            <a:r>
              <a:rPr lang="ru-RU" baseline="0" dirty="0" smtClean="0"/>
              <a:t>Автоматическая передача данных ваших сообщений в МИП и обратно – это новое свойство, о котором мы расскажем позже.</a:t>
            </a: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7</a:t>
            </a:fld>
            <a:endParaRPr lang="de-AT"/>
          </a:p>
        </p:txBody>
      </p:sp>
    </p:spTree>
    <p:extLst>
      <p:ext uri="{BB962C8B-B14F-4D97-AF65-F5344CB8AC3E}">
        <p14:creationId xmlns:p14="http://schemas.microsoft.com/office/powerpoint/2010/main" val="34194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smtClean="0"/>
              <a:t>Ваши</a:t>
            </a:r>
            <a:r>
              <a:rPr lang="ru-RU" baseline="0" dirty="0" smtClean="0"/>
              <a:t> п</a:t>
            </a:r>
            <a:r>
              <a:rPr lang="ru-RU" dirty="0" smtClean="0"/>
              <a:t>реимущества</a:t>
            </a:r>
            <a:r>
              <a:rPr lang="ru-RU" baseline="0" dirty="0" smtClean="0"/>
              <a:t> при использовании данного программного обеспечения:</a:t>
            </a:r>
          </a:p>
          <a:p>
            <a:endParaRPr lang="ru-RU" baseline="0" dirty="0" smtClean="0"/>
          </a:p>
          <a:p>
            <a:pPr marL="171484" indent="-171484">
              <a:buFontTx/>
              <a:buChar char="-"/>
            </a:pPr>
            <a:r>
              <a:rPr lang="ru-RU" baseline="0" dirty="0" smtClean="0"/>
              <a:t>Ощутимо низкая цена</a:t>
            </a:r>
          </a:p>
          <a:p>
            <a:pPr marL="171484" indent="-171484">
              <a:buFontTx/>
              <a:buChar char="-"/>
            </a:pPr>
            <a:r>
              <a:rPr lang="ru-RU" baseline="0" dirty="0" smtClean="0"/>
              <a:t>Работает на независимой платформе и поэтому может использоваться как резервный канал связи </a:t>
            </a:r>
            <a:r>
              <a:rPr lang="ru-RU" baseline="0" dirty="0" err="1" smtClean="0"/>
              <a:t>СВИФТу</a:t>
            </a:r>
            <a:endParaRPr lang="ru-RU" baseline="0" dirty="0" smtClean="0"/>
          </a:p>
          <a:p>
            <a:pPr marL="171484" indent="-171484">
              <a:buFontTx/>
              <a:buChar char="-"/>
            </a:pPr>
            <a:r>
              <a:rPr lang="ru-RU" baseline="0" dirty="0" smtClean="0"/>
              <a:t>Не стоит каких-либо дополнительных усилий, просто подписание договора, после этого вы получаете данные от нас для логина.</a:t>
            </a:r>
          </a:p>
          <a:p>
            <a:pPr marL="171484" indent="-171484">
              <a:buFontTx/>
              <a:buChar char="-"/>
            </a:pPr>
            <a:r>
              <a:rPr lang="ru-RU" baseline="0" dirty="0" smtClean="0"/>
              <a:t>Очень удобно в использовании </a:t>
            </a:r>
          </a:p>
          <a:p>
            <a:pPr marL="171484" indent="-171484">
              <a:buFontTx/>
              <a:buChar char="-"/>
            </a:pPr>
            <a:r>
              <a:rPr lang="ru-RU" baseline="0" dirty="0" smtClean="0"/>
              <a:t>Работа возможна на трёх языках: немецком, русском, английском</a:t>
            </a:r>
          </a:p>
          <a:p>
            <a:pPr marL="171484" indent="-171484">
              <a:buFontTx/>
              <a:buChar char="-"/>
            </a:pPr>
            <a:r>
              <a:rPr lang="ru-RU" baseline="0" dirty="0" smtClean="0"/>
              <a:t>Вам не надо производить какие-либо настройки, обновления и прочь данной программы, всё происходит автоматически.</a:t>
            </a: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8</a:t>
            </a:fld>
            <a:endParaRPr lang="de-AT"/>
          </a:p>
        </p:txBody>
      </p:sp>
    </p:spTree>
    <p:extLst>
      <p:ext uri="{BB962C8B-B14F-4D97-AF65-F5344CB8AC3E}">
        <p14:creationId xmlns:p14="http://schemas.microsoft.com/office/powerpoint/2010/main" val="182101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smtClean="0"/>
              <a:t>Дальнейшие преимущества работы в данной программе:</a:t>
            </a:r>
          </a:p>
          <a:p>
            <a:r>
              <a:rPr lang="ru-RU" baseline="0" dirty="0" smtClean="0"/>
              <a:t>Перед отправкой какого-либо сообщения программа автоматически проверяет на правильность такие данные как:</a:t>
            </a:r>
          </a:p>
          <a:p>
            <a:pPr marL="171484" indent="-171484">
              <a:buFontTx/>
              <a:buChar char="-"/>
            </a:pPr>
            <a:r>
              <a:rPr lang="ru-RU" baseline="0" dirty="0" smtClean="0"/>
              <a:t>Верен/правилен ли </a:t>
            </a:r>
            <a:r>
              <a:rPr lang="de-DE" baseline="0" dirty="0" smtClean="0"/>
              <a:t>SWIFT BIC</a:t>
            </a:r>
            <a:endParaRPr lang="ru-RU" baseline="0" dirty="0" smtClean="0"/>
          </a:p>
          <a:p>
            <a:pPr marL="171484" indent="-171484">
              <a:buFontTx/>
              <a:buChar char="-"/>
            </a:pPr>
            <a:r>
              <a:rPr lang="ru-RU" baseline="0" dirty="0" smtClean="0"/>
              <a:t>Правилен ли заданный ИБАН</a:t>
            </a:r>
          </a:p>
          <a:p>
            <a:r>
              <a:rPr lang="ru-RU" baseline="0" dirty="0" smtClean="0"/>
              <a:t>Данные два пункта проверяются согласно интегрированным справочникам и которые обновляются автоматически.</a:t>
            </a:r>
          </a:p>
          <a:p>
            <a:endParaRPr lang="ru-RU" baseline="0" dirty="0" smtClean="0"/>
          </a:p>
          <a:p>
            <a:pPr marL="171484" indent="-171484">
              <a:buFontTx/>
              <a:buChar char="-"/>
            </a:pPr>
            <a:r>
              <a:rPr lang="ru-RU" baseline="0" dirty="0" smtClean="0"/>
              <a:t>Соответствует ли платежное поручение </a:t>
            </a:r>
            <a:r>
              <a:rPr lang="de-DE" baseline="0" dirty="0" smtClean="0"/>
              <a:t>STP </a:t>
            </a:r>
            <a:r>
              <a:rPr lang="ru-RU" baseline="0" dirty="0" smtClean="0"/>
              <a:t>правилам нашего банка</a:t>
            </a:r>
          </a:p>
          <a:p>
            <a:pPr marL="171484" indent="-171484">
              <a:buFontTx/>
              <a:buChar char="-"/>
            </a:pPr>
            <a:r>
              <a:rPr lang="ru-RU" baseline="0" dirty="0" smtClean="0"/>
              <a:t>Имеются ли какие-либо ошибки в сообщении</a:t>
            </a:r>
          </a:p>
          <a:p>
            <a:endParaRPr lang="ru-RU" baseline="0" dirty="0" smtClean="0"/>
          </a:p>
          <a:p>
            <a:r>
              <a:rPr lang="ru-RU" baseline="0" dirty="0" smtClean="0"/>
              <a:t>При этом при наличии каких-либо ошибок пользователь получает предупредительное сообщение с краткой информацией об ошибке.</a:t>
            </a:r>
            <a:endParaRPr lang="de-DE" baseline="0" dirty="0" smtClean="0"/>
          </a:p>
          <a:p>
            <a:pPr marL="171484" indent="-171484">
              <a:buFontTx/>
              <a:buChar char="-"/>
            </a:pPr>
            <a:endParaRPr lang="de-DE" dirty="0"/>
          </a:p>
        </p:txBody>
      </p:sp>
      <p:sp>
        <p:nvSpPr>
          <p:cNvPr id="4" name="Foliennummernplatzhalter 3"/>
          <p:cNvSpPr>
            <a:spLocks noGrp="1"/>
          </p:cNvSpPr>
          <p:nvPr>
            <p:ph type="sldNum" sz="quarter" idx="10"/>
          </p:nvPr>
        </p:nvSpPr>
        <p:spPr/>
        <p:txBody>
          <a:bodyPr/>
          <a:lstStyle/>
          <a:p>
            <a:fld id="{CFDB635C-AE02-48A1-BAE8-3CF6BE2B757F}" type="slidenum">
              <a:rPr lang="de-AT" smtClean="0"/>
              <a:pPr/>
              <a:t>9</a:t>
            </a:fld>
            <a:endParaRPr lang="de-AT"/>
          </a:p>
        </p:txBody>
      </p:sp>
    </p:spTree>
    <p:extLst>
      <p:ext uri="{BB962C8B-B14F-4D97-AF65-F5344CB8AC3E}">
        <p14:creationId xmlns:p14="http://schemas.microsoft.com/office/powerpoint/2010/main" val="2702135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font">
    <p:spTree>
      <p:nvGrpSpPr>
        <p:cNvPr id="1" name=""/>
        <p:cNvGrpSpPr/>
        <p:nvPr/>
      </p:nvGrpSpPr>
      <p:grpSpPr>
        <a:xfrm>
          <a:off x="0" y="0"/>
          <a:ext cx="0" cy="0"/>
          <a:chOff x="0" y="0"/>
          <a:chExt cx="0" cy="0"/>
        </a:xfrm>
      </p:grpSpPr>
      <p:sp>
        <p:nvSpPr>
          <p:cNvPr id="2" name="Titel 1"/>
          <p:cNvSpPr>
            <a:spLocks noGrp="1"/>
          </p:cNvSpPr>
          <p:nvPr>
            <p:ph type="ctrTitle"/>
          </p:nvPr>
        </p:nvSpPr>
        <p:spPr>
          <a:xfrm>
            <a:off x="436004" y="1922971"/>
            <a:ext cx="5936196" cy="1470025"/>
          </a:xfrm>
        </p:spPr>
        <p:txBody>
          <a:bodyPr/>
          <a:lstStyle>
            <a:lvl1pPr>
              <a:defRPr sz="4200"/>
            </a:lvl1pPr>
          </a:lstStyle>
          <a:p>
            <a:r>
              <a:rPr lang="de-DE" smtClean="0"/>
              <a:t>Titelmasterformat durch Klicken bearbeiten</a:t>
            </a:r>
            <a:endParaRPr lang="de-AT" dirty="0"/>
          </a:p>
        </p:txBody>
      </p:sp>
      <p:sp>
        <p:nvSpPr>
          <p:cNvPr id="3" name="Untertitel 2"/>
          <p:cNvSpPr>
            <a:spLocks noGrp="1"/>
          </p:cNvSpPr>
          <p:nvPr>
            <p:ph type="subTitle" idx="1"/>
          </p:nvPr>
        </p:nvSpPr>
        <p:spPr>
          <a:xfrm>
            <a:off x="439452" y="3692624"/>
            <a:ext cx="6400800" cy="1752600"/>
          </a:xfr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
        <p:nvSpPr>
          <p:cNvPr id="20" name="Textplatzhalter 19"/>
          <p:cNvSpPr>
            <a:spLocks noGrp="1"/>
          </p:cNvSpPr>
          <p:nvPr>
            <p:ph type="body" sz="quarter" idx="14" hasCustomPrompt="1"/>
          </p:nvPr>
        </p:nvSpPr>
        <p:spPr>
          <a:xfrm>
            <a:off x="7082755" y="6400800"/>
            <a:ext cx="1620180" cy="340568"/>
          </a:xfrm>
        </p:spPr>
        <p:txBody>
          <a:bodyPr>
            <a:normAutofit/>
          </a:bodyPr>
          <a:lstStyle>
            <a:lvl1pPr>
              <a:defRPr sz="1200" b="0"/>
            </a:lvl1pPr>
          </a:lstStyle>
          <a:p>
            <a:r>
              <a:rPr lang="de-AT" sz="1200" dirty="0" err="1" smtClean="0"/>
              <a:t>Author</a:t>
            </a:r>
            <a:r>
              <a:rPr lang="de-AT" sz="1200" dirty="0" smtClean="0"/>
              <a:t>,</a:t>
            </a:r>
            <a:r>
              <a:rPr lang="de-AT" sz="1200" baseline="0" dirty="0" smtClean="0"/>
              <a:t> </a:t>
            </a:r>
            <a:r>
              <a:rPr lang="de-AT" sz="1200" baseline="0" dirty="0" err="1" smtClean="0"/>
              <a:t>date</a:t>
            </a:r>
            <a:endParaRPr lang="de-AT" sz="1200" dirty="0"/>
          </a:p>
        </p:txBody>
      </p:sp>
      <p:sp>
        <p:nvSpPr>
          <p:cNvPr id="10" name="Rectangle 39"/>
          <p:cNvSpPr>
            <a:spLocks noChangeArrowheads="1"/>
          </p:cNvSpPr>
          <p:nvPr userDrawn="1"/>
        </p:nvSpPr>
        <p:spPr bwMode="auto">
          <a:xfrm>
            <a:off x="0" y="0"/>
            <a:ext cx="9144000" cy="1536230"/>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pic>
        <p:nvPicPr>
          <p:cNvPr id="8" name="Picture 56" descr="VTB"/>
          <p:cNvPicPr>
            <a:picLocks noChangeAspect="1" noChangeArrowheads="1"/>
          </p:cNvPicPr>
          <p:nvPr userDrawn="1"/>
        </p:nvPicPr>
        <p:blipFill>
          <a:blip r:embed="rId2" cstate="print">
            <a:lum bright="-12000" contrast="-6000"/>
          </a:blip>
          <a:srcRect/>
          <a:stretch>
            <a:fillRect/>
          </a:stretch>
        </p:blipFill>
        <p:spPr bwMode="auto">
          <a:xfrm>
            <a:off x="6552219" y="1341438"/>
            <a:ext cx="1500800" cy="576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blue font / background pic">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9144000" cy="6858000"/>
          </a:xfrm>
        </p:spPr>
        <p:txBody>
          <a:bodyPr/>
          <a:lstStyle/>
          <a:p>
            <a:r>
              <a:rPr lang="de-DE" smtClean="0"/>
              <a:t>Bild durch Klicken auf Symbol hinzufügen</a:t>
            </a:r>
            <a:endParaRPr lang="de-AT"/>
          </a:p>
        </p:txBody>
      </p:sp>
      <p:sp>
        <p:nvSpPr>
          <p:cNvPr id="3" name="Inhaltsplatzhalter 2"/>
          <p:cNvSpPr>
            <a:spLocks noGrp="1"/>
          </p:cNvSpPr>
          <p:nvPr>
            <p:ph idx="1"/>
          </p:nvPr>
        </p:nvSpPr>
        <p:spPr>
          <a:xfrm>
            <a:off x="446856" y="4869160"/>
            <a:ext cx="6573416" cy="1452066"/>
          </a:xfrm>
        </p:spPr>
        <p:txBody>
          <a:bodyPr/>
          <a:lstStyle>
            <a:lvl1pPr>
              <a:defRPr sz="1800"/>
            </a:lvl1pPr>
            <a:lvl5pPr>
              <a:buNone/>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itel 1"/>
          <p:cNvSpPr>
            <a:spLocks noGrp="1"/>
          </p:cNvSpPr>
          <p:nvPr>
            <p:ph type="title"/>
          </p:nvPr>
        </p:nvSpPr>
        <p:spPr>
          <a:xfrm>
            <a:off x="446856" y="642405"/>
            <a:ext cx="4917232" cy="900100"/>
          </a:xfrm>
        </p:spPr>
        <p:txBody>
          <a:bodyPr/>
          <a:lstStyle>
            <a:lvl1pPr>
              <a:defRPr>
                <a:solidFill>
                  <a:schemeClr val="tx1"/>
                </a:solidFill>
              </a:defRPr>
            </a:lvl1pPr>
          </a:lstStyle>
          <a:p>
            <a:r>
              <a:rPr lang="de-DE" smtClean="0"/>
              <a:t>Titelmasterformat durch Klicken bearbeiten</a:t>
            </a:r>
            <a:endParaRPr lang="de-AT" dirty="0"/>
          </a:p>
        </p:txBody>
      </p:sp>
      <p:sp>
        <p:nvSpPr>
          <p:cNvPr id="13" name="Datumsplatzhalter 12"/>
          <p:cNvSpPr>
            <a:spLocks noGrp="1"/>
          </p:cNvSpPr>
          <p:nvPr>
            <p:ph type="dt" sz="half" idx="14"/>
          </p:nvPr>
        </p:nvSpPr>
        <p:spPr/>
        <p:txBody>
          <a:bodyPr/>
          <a:lstStyle/>
          <a:p>
            <a:r>
              <a:rPr lang="de-DE" dirty="0" smtClean="0"/>
              <a:t>© VTB Bank (Austria) AG 2014</a:t>
            </a:r>
            <a:endParaRPr lang="de-AT" dirty="0" smtClean="0"/>
          </a:p>
        </p:txBody>
      </p:sp>
      <p:sp>
        <p:nvSpPr>
          <p:cNvPr id="14" name="Foliennummernplatzhalter 13"/>
          <p:cNvSpPr>
            <a:spLocks noGrp="1"/>
          </p:cNvSpPr>
          <p:nvPr>
            <p:ph type="sldNum" sz="quarter" idx="15"/>
          </p:nvPr>
        </p:nvSpPr>
        <p:spPr/>
        <p:txBody>
          <a:bodyPr/>
          <a:lstStyle/>
          <a:p>
            <a:r>
              <a:rPr lang="de-AT" smtClean="0"/>
              <a:t>Slide #</a:t>
            </a:r>
            <a:fld id="{A7A29CBC-B88E-48C0-BFB0-17E17004B14F}" type="slidenum">
              <a:rPr lang="de-AT" smtClean="0"/>
              <a:pPr/>
              <a:t>‹#›</a:t>
            </a:fld>
            <a:endParaRPr lang="de-AT" dirty="0"/>
          </a:p>
        </p:txBody>
      </p:sp>
      <p:sp>
        <p:nvSpPr>
          <p:cNvPr id="15" name="Fußzeilenplatzhalter 14"/>
          <p:cNvSpPr>
            <a:spLocks noGrp="1"/>
          </p:cNvSpPr>
          <p:nvPr>
            <p:ph type="ftr" sz="quarter" idx="16"/>
          </p:nvPr>
        </p:nvSpPr>
        <p:spPr/>
        <p:txBody>
          <a:bodyPr/>
          <a:lstStyle/>
          <a:p>
            <a:endParaRPr lang="de-AT" dirty="0"/>
          </a:p>
        </p:txBody>
      </p:sp>
      <p:sp>
        <p:nvSpPr>
          <p:cNvPr id="7" name="Rectangle 39"/>
          <p:cNvSpPr>
            <a:spLocks noChangeArrowheads="1"/>
          </p:cNvSpPr>
          <p:nvPr userDrawn="1"/>
        </p:nvSpPr>
        <p:spPr bwMode="auto">
          <a:xfrm>
            <a:off x="0" y="-7938"/>
            <a:ext cx="9144000" cy="771526"/>
          </a:xfrm>
          <a:prstGeom prst="rect">
            <a:avLst/>
          </a:prstGeom>
          <a:solidFill>
            <a:srgbClr val="D4E1F0">
              <a:alpha val="50000"/>
            </a:srgbClr>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blue font">
    <p:spTree>
      <p:nvGrpSpPr>
        <p:cNvPr id="1" name=""/>
        <p:cNvGrpSpPr/>
        <p:nvPr/>
      </p:nvGrpSpPr>
      <p:grpSpPr>
        <a:xfrm>
          <a:off x="0" y="0"/>
          <a:ext cx="0" cy="0"/>
          <a:chOff x="0" y="0"/>
          <a:chExt cx="0" cy="0"/>
        </a:xfrm>
      </p:grpSpPr>
      <p:sp>
        <p:nvSpPr>
          <p:cNvPr id="10" name="Rectangle 39"/>
          <p:cNvSpPr>
            <a:spLocks noChangeArrowheads="1"/>
          </p:cNvSpPr>
          <p:nvPr userDrawn="1"/>
        </p:nvSpPr>
        <p:spPr bwMode="auto">
          <a:xfrm>
            <a:off x="0" y="0"/>
            <a:ext cx="9144000" cy="1536230"/>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pic>
        <p:nvPicPr>
          <p:cNvPr id="8" name="Picture 56" descr="VTB"/>
          <p:cNvPicPr>
            <a:picLocks noChangeAspect="1" noChangeArrowheads="1"/>
          </p:cNvPicPr>
          <p:nvPr userDrawn="1"/>
        </p:nvPicPr>
        <p:blipFill>
          <a:blip r:embed="rId2" cstate="print">
            <a:lum bright="-12000" contrast="-6000"/>
          </a:blip>
          <a:srcRect/>
          <a:stretch>
            <a:fillRect/>
          </a:stretch>
        </p:blipFill>
        <p:spPr bwMode="auto">
          <a:xfrm>
            <a:off x="6552219" y="1341438"/>
            <a:ext cx="1500800" cy="576000"/>
          </a:xfrm>
          <a:prstGeom prst="rect">
            <a:avLst/>
          </a:prstGeom>
          <a:noFill/>
          <a:ln w="9525">
            <a:noFill/>
            <a:miter lim="800000"/>
            <a:headEnd/>
            <a:tailEnd/>
          </a:ln>
        </p:spPr>
      </p:pic>
      <p:sp>
        <p:nvSpPr>
          <p:cNvPr id="20" name="Textplatzhalter 19"/>
          <p:cNvSpPr>
            <a:spLocks noGrp="1"/>
          </p:cNvSpPr>
          <p:nvPr>
            <p:ph type="body" sz="quarter" idx="14" hasCustomPrompt="1"/>
          </p:nvPr>
        </p:nvSpPr>
        <p:spPr>
          <a:xfrm>
            <a:off x="7082755" y="6400800"/>
            <a:ext cx="1620180" cy="340568"/>
          </a:xfrm>
        </p:spPr>
        <p:txBody>
          <a:bodyPr>
            <a:normAutofit/>
          </a:bodyPr>
          <a:lstStyle>
            <a:lvl1pPr>
              <a:defRPr sz="1200" b="0"/>
            </a:lvl1pPr>
          </a:lstStyle>
          <a:p>
            <a:r>
              <a:rPr lang="de-AT" sz="1200" dirty="0" err="1" smtClean="0"/>
              <a:t>Author</a:t>
            </a:r>
            <a:r>
              <a:rPr lang="de-AT" sz="1200" dirty="0" smtClean="0"/>
              <a:t>,</a:t>
            </a:r>
            <a:r>
              <a:rPr lang="de-AT" sz="1200" baseline="0" dirty="0" smtClean="0"/>
              <a:t> </a:t>
            </a:r>
            <a:r>
              <a:rPr lang="de-AT" sz="1200" baseline="0" dirty="0" err="1" smtClean="0"/>
              <a:t>date</a:t>
            </a:r>
            <a:endParaRPr lang="de-AT" sz="1200" dirty="0"/>
          </a:p>
        </p:txBody>
      </p:sp>
      <p:sp>
        <p:nvSpPr>
          <p:cNvPr id="12" name="Textplatzhalter 11"/>
          <p:cNvSpPr>
            <a:spLocks noGrp="1"/>
          </p:cNvSpPr>
          <p:nvPr>
            <p:ph type="body" sz="quarter" idx="15"/>
          </p:nvPr>
        </p:nvSpPr>
        <p:spPr>
          <a:xfrm>
            <a:off x="460376" y="5121188"/>
            <a:ext cx="8143874" cy="1260760"/>
          </a:xfrm>
        </p:spPr>
        <p:txBody>
          <a:bodyPr>
            <a:normAutofit/>
          </a:bodyPr>
          <a:lstStyle>
            <a:lvl1pPr>
              <a:defRPr sz="1000" b="0"/>
            </a:lvl1pPr>
            <a:lvl3pPr>
              <a:buNone/>
              <a:defRPr/>
            </a:lvl3pPr>
          </a:lstStyle>
          <a:p>
            <a:pPr lvl="0" algn="just">
              <a:spcBef>
                <a:spcPct val="50000"/>
              </a:spcBef>
            </a:pPr>
            <a:r>
              <a:rPr lang="de-DE" sz="1000" smtClean="0">
                <a:solidFill>
                  <a:srgbClr val="000066"/>
                </a:solidFill>
              </a:rPr>
              <a:t>Textmasterformat bearbeiten</a:t>
            </a:r>
          </a:p>
        </p:txBody>
      </p:sp>
      <p:sp>
        <p:nvSpPr>
          <p:cNvPr id="16" name="Bildplatzhalter 15"/>
          <p:cNvSpPr>
            <a:spLocks noGrp="1"/>
          </p:cNvSpPr>
          <p:nvPr>
            <p:ph type="pic" sz="quarter" idx="16"/>
          </p:nvPr>
        </p:nvSpPr>
        <p:spPr>
          <a:xfrm>
            <a:off x="2699792" y="1"/>
            <a:ext cx="3708412" cy="4653136"/>
          </a:xfrm>
        </p:spPr>
        <p:txBody>
          <a:bodyPr/>
          <a:lstStyle/>
          <a:p>
            <a:r>
              <a:rPr lang="de-DE" smtClean="0"/>
              <a:t>Bild durch Klicken auf Symbol hinzufügen</a:t>
            </a:r>
            <a:endParaRPr lang="de-AT"/>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hite font">
    <p:spTree>
      <p:nvGrpSpPr>
        <p:cNvPr id="1" name=""/>
        <p:cNvGrpSpPr/>
        <p:nvPr/>
      </p:nvGrpSpPr>
      <p:grpSpPr>
        <a:xfrm>
          <a:off x="0" y="0"/>
          <a:ext cx="0" cy="0"/>
          <a:chOff x="0" y="0"/>
          <a:chExt cx="0" cy="0"/>
        </a:xfrm>
      </p:grpSpPr>
      <p:sp>
        <p:nvSpPr>
          <p:cNvPr id="7" name="Rectangle 39"/>
          <p:cNvSpPr>
            <a:spLocks noChangeArrowheads="1"/>
          </p:cNvSpPr>
          <p:nvPr userDrawn="1"/>
        </p:nvSpPr>
        <p:spPr bwMode="auto">
          <a:xfrm>
            <a:off x="0" y="0"/>
            <a:ext cx="9144000" cy="1536230"/>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3" name="Untertitel 2"/>
          <p:cNvSpPr>
            <a:spLocks noGrp="1"/>
          </p:cNvSpPr>
          <p:nvPr>
            <p:ph type="subTitle" idx="1"/>
          </p:nvPr>
        </p:nvSpPr>
        <p:spPr>
          <a:xfrm>
            <a:off x="439452" y="3692624"/>
            <a:ext cx="6400800" cy="17526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
        <p:nvSpPr>
          <p:cNvPr id="23" name="Titel 22"/>
          <p:cNvSpPr>
            <a:spLocks noGrp="1"/>
          </p:cNvSpPr>
          <p:nvPr>
            <p:ph type="title"/>
          </p:nvPr>
        </p:nvSpPr>
        <p:spPr>
          <a:xfrm>
            <a:off x="467544" y="1918082"/>
            <a:ext cx="5936400" cy="1468800"/>
          </a:xfrm>
        </p:spPr>
        <p:txBody>
          <a:bodyPr/>
          <a:lstStyle>
            <a:lvl1pPr>
              <a:defRPr sz="4200">
                <a:solidFill>
                  <a:schemeClr val="bg1"/>
                </a:solidFill>
              </a:defRPr>
            </a:lvl1pPr>
          </a:lstStyle>
          <a:p>
            <a:r>
              <a:rPr lang="de-DE" smtClean="0"/>
              <a:t>Titelmasterformat durch Klicken bearbeiten</a:t>
            </a:r>
            <a:endParaRPr lang="de-AT" dirty="0"/>
          </a:p>
        </p:txBody>
      </p:sp>
      <p:sp>
        <p:nvSpPr>
          <p:cNvPr id="20" name="Textplatzhalter 19"/>
          <p:cNvSpPr>
            <a:spLocks noGrp="1"/>
          </p:cNvSpPr>
          <p:nvPr>
            <p:ph type="body" sz="quarter" idx="14" hasCustomPrompt="1"/>
          </p:nvPr>
        </p:nvSpPr>
        <p:spPr>
          <a:xfrm>
            <a:off x="7082755" y="6400800"/>
            <a:ext cx="1620180" cy="340568"/>
          </a:xfrm>
        </p:spPr>
        <p:txBody>
          <a:bodyPr>
            <a:normAutofit/>
          </a:bodyPr>
          <a:lstStyle>
            <a:lvl1pPr>
              <a:defRPr sz="1000" b="0">
                <a:solidFill>
                  <a:schemeClr val="bg1"/>
                </a:solidFill>
              </a:defRPr>
            </a:lvl1pPr>
          </a:lstStyle>
          <a:p>
            <a:r>
              <a:rPr lang="de-AT" sz="1200" dirty="0" err="1" smtClean="0"/>
              <a:t>Author</a:t>
            </a:r>
            <a:r>
              <a:rPr lang="de-AT" sz="1200" dirty="0" smtClean="0"/>
              <a:t>,</a:t>
            </a:r>
            <a:r>
              <a:rPr lang="de-AT" sz="1200" baseline="0" dirty="0" smtClean="0"/>
              <a:t> </a:t>
            </a:r>
            <a:r>
              <a:rPr lang="de-AT" sz="1200" baseline="0" dirty="0" err="1" smtClean="0"/>
              <a:t>date</a:t>
            </a:r>
            <a:endParaRPr lang="de-AT" sz="1200" dirty="0"/>
          </a:p>
        </p:txBody>
      </p:sp>
      <p:pic>
        <p:nvPicPr>
          <p:cNvPr id="12" name="Grafik 11" descr="Logo.png"/>
          <p:cNvPicPr>
            <a:picLocks noChangeAspect="1"/>
          </p:cNvPicPr>
          <p:nvPr userDrawn="1"/>
        </p:nvPicPr>
        <p:blipFill>
          <a:blip r:embed="rId2" cstate="print"/>
          <a:stretch>
            <a:fillRect/>
          </a:stretch>
        </p:blipFill>
        <p:spPr>
          <a:xfrm>
            <a:off x="6552220" y="1341438"/>
            <a:ext cx="1501714" cy="576644"/>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font">
    <p:spTree>
      <p:nvGrpSpPr>
        <p:cNvPr id="1" name=""/>
        <p:cNvGrpSpPr/>
        <p:nvPr/>
      </p:nvGrpSpPr>
      <p:grpSpPr>
        <a:xfrm>
          <a:off x="0" y="0"/>
          <a:ext cx="0" cy="0"/>
          <a:chOff x="0" y="0"/>
          <a:chExt cx="0" cy="0"/>
        </a:xfrm>
      </p:grpSpPr>
      <p:sp>
        <p:nvSpPr>
          <p:cNvPr id="3" name="Inhaltsplatzhalter 2"/>
          <p:cNvSpPr>
            <a:spLocks noGrp="1"/>
          </p:cNvSpPr>
          <p:nvPr>
            <p:ph idx="1"/>
          </p:nvPr>
        </p:nvSpPr>
        <p:spPr>
          <a:xfrm>
            <a:off x="450000" y="1603337"/>
            <a:ext cx="8154250" cy="4525963"/>
          </a:xfrm>
        </p:spPr>
        <p:txBody>
          <a:bodyPr/>
          <a:lstStyle>
            <a:lvl1pPr>
              <a:defRPr sz="1800"/>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8" name="Datumsplatzhalter 7"/>
          <p:cNvSpPr>
            <a:spLocks noGrp="1"/>
          </p:cNvSpPr>
          <p:nvPr>
            <p:ph type="dt" sz="half" idx="10"/>
          </p:nvPr>
        </p:nvSpPr>
        <p:spPr/>
        <p:txBody>
          <a:bodyPr/>
          <a:lstStyle/>
          <a:p>
            <a:r>
              <a:rPr lang="de-DE" dirty="0" smtClean="0"/>
              <a:t>© VTB Bank (Austria) AG 2014</a:t>
            </a:r>
            <a:endParaRPr lang="de-AT" dirty="0" smtClean="0"/>
          </a:p>
        </p:txBody>
      </p:sp>
      <p:sp>
        <p:nvSpPr>
          <p:cNvPr id="9" name="Foliennummernplatzhalter 8"/>
          <p:cNvSpPr>
            <a:spLocks noGrp="1"/>
          </p:cNvSpPr>
          <p:nvPr>
            <p:ph type="sldNum" sz="quarter" idx="11"/>
          </p:nvPr>
        </p:nvSpPr>
        <p:spPr/>
        <p:txBody>
          <a:bodyPr/>
          <a:lstStyle/>
          <a:p>
            <a:r>
              <a:rPr lang="de-AT" smtClean="0"/>
              <a:t>Slide #</a:t>
            </a:r>
            <a:fld id="{A7A29CBC-B88E-48C0-BFB0-17E17004B14F}" type="slidenum">
              <a:rPr lang="de-AT" smtClean="0"/>
              <a:pPr/>
              <a:t>‹#›</a:t>
            </a:fld>
            <a:endParaRPr lang="de-AT" dirty="0"/>
          </a:p>
        </p:txBody>
      </p:sp>
      <p:sp>
        <p:nvSpPr>
          <p:cNvPr id="10" name="Fußzeilenplatzhalter 9"/>
          <p:cNvSpPr>
            <a:spLocks noGrp="1"/>
          </p:cNvSpPr>
          <p:nvPr>
            <p:ph type="ftr" sz="quarter" idx="12"/>
          </p:nvPr>
        </p:nvSpPr>
        <p:spPr/>
        <p:txBody>
          <a:bodyPr/>
          <a:lstStyle/>
          <a:p>
            <a:endParaRPr lang="de-AT" dirty="0"/>
          </a:p>
        </p:txBody>
      </p:sp>
      <p:sp>
        <p:nvSpPr>
          <p:cNvPr id="11" name="Titel 10"/>
          <p:cNvSpPr>
            <a:spLocks noGrp="1"/>
          </p:cNvSpPr>
          <p:nvPr>
            <p:ph type="title"/>
          </p:nvPr>
        </p:nvSpPr>
        <p:spPr/>
        <p:txBody>
          <a:bodyPr/>
          <a:lstStyle/>
          <a:p>
            <a:r>
              <a:rPr lang="de-DE" dirty="0" smtClean="0"/>
              <a:t>Titelmasterformat durch Klicken bearbeiten</a:t>
            </a:r>
            <a:endParaRPr lang="de-AT" dirty="0"/>
          </a:p>
        </p:txBody>
      </p:sp>
      <p:sp>
        <p:nvSpPr>
          <p:cNvPr id="13" name="Text Placeholder 12"/>
          <p:cNvSpPr>
            <a:spLocks noGrp="1"/>
          </p:cNvSpPr>
          <p:nvPr>
            <p:ph type="body" sz="quarter" idx="13"/>
          </p:nvPr>
        </p:nvSpPr>
        <p:spPr>
          <a:xfrm>
            <a:off x="437127" y="908720"/>
            <a:ext cx="8160757" cy="504057"/>
          </a:xfrm>
        </p:spPr>
        <p:txBody>
          <a:bodyPr anchor="ctr">
            <a:noAutofit/>
          </a:bodyPr>
          <a:lstStyle>
            <a:lvl1pPr>
              <a:defRPr sz="2000">
                <a:solidFill>
                  <a:schemeClr val="bg1"/>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48200" y="1603337"/>
            <a:ext cx="4038600" cy="4525963"/>
          </a:xfrm>
        </p:spPr>
        <p:txBody>
          <a:bodyPr>
            <a:normAutofit/>
          </a:bodyPr>
          <a:lstStyle>
            <a:lvl1pPr>
              <a:defRPr sz="1800"/>
            </a:lvl1pPr>
            <a:lvl2pPr>
              <a:defRPr sz="18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8"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9" name="Datumsplatzhalter 8"/>
          <p:cNvSpPr>
            <a:spLocks noGrp="1"/>
          </p:cNvSpPr>
          <p:nvPr>
            <p:ph type="dt" sz="half" idx="14"/>
          </p:nvPr>
        </p:nvSpPr>
        <p:spPr/>
        <p:txBody>
          <a:bodyPr/>
          <a:lstStyle/>
          <a:p>
            <a:r>
              <a:rPr lang="de-DE" dirty="0" smtClean="0"/>
              <a:t>© VTB Bank (Austria) AG 2014</a:t>
            </a:r>
            <a:endParaRPr lang="de-AT" dirty="0" smtClean="0"/>
          </a:p>
        </p:txBody>
      </p:sp>
      <p:sp>
        <p:nvSpPr>
          <p:cNvPr id="11" name="Foliennummernplatzhalter 10"/>
          <p:cNvSpPr>
            <a:spLocks noGrp="1"/>
          </p:cNvSpPr>
          <p:nvPr>
            <p:ph type="sldNum" sz="quarter" idx="15"/>
          </p:nvPr>
        </p:nvSpPr>
        <p:spPr/>
        <p:txBody>
          <a:bodyPr/>
          <a:lstStyle/>
          <a:p>
            <a:r>
              <a:rPr lang="de-AT" smtClean="0"/>
              <a:t>Slide #</a:t>
            </a:r>
            <a:fld id="{A7A29CBC-B88E-48C0-BFB0-17E17004B14F}" type="slidenum">
              <a:rPr lang="de-AT" smtClean="0"/>
              <a:pPr/>
              <a:t>‹#›</a:t>
            </a:fld>
            <a:endParaRPr lang="de-AT" dirty="0"/>
          </a:p>
        </p:txBody>
      </p:sp>
      <p:sp>
        <p:nvSpPr>
          <p:cNvPr id="12" name="Fußzeilenplatzhalter 11"/>
          <p:cNvSpPr>
            <a:spLocks noGrp="1"/>
          </p:cNvSpPr>
          <p:nvPr>
            <p:ph type="ftr" sz="quarter" idx="16"/>
          </p:nvPr>
        </p:nvSpPr>
        <p:spPr/>
        <p:txBody>
          <a:bodyPr/>
          <a:lstStyle/>
          <a:p>
            <a:endParaRPr lang="de-AT" dirty="0"/>
          </a:p>
        </p:txBody>
      </p:sp>
      <p:sp>
        <p:nvSpPr>
          <p:cNvPr id="13" name="Inhaltsplatzhalter 3"/>
          <p:cNvSpPr>
            <a:spLocks noGrp="1"/>
          </p:cNvSpPr>
          <p:nvPr>
            <p:ph sz="half" idx="17"/>
          </p:nvPr>
        </p:nvSpPr>
        <p:spPr>
          <a:xfrm>
            <a:off x="450000" y="1602000"/>
            <a:ext cx="4038600" cy="4525963"/>
          </a:xfrm>
        </p:spPr>
        <p:txBody>
          <a:bodyPr>
            <a:normAutofit/>
          </a:bodyPr>
          <a:lstStyle>
            <a:lvl1pPr>
              <a:defRPr sz="1800"/>
            </a:lvl1pPr>
            <a:lvl2pPr>
              <a:defRPr sz="18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4" name="Titel 13"/>
          <p:cNvSpPr>
            <a:spLocks noGrp="1"/>
          </p:cNvSpPr>
          <p:nvPr>
            <p:ph type="title"/>
          </p:nvPr>
        </p:nvSpPr>
        <p:spPr/>
        <p:txBody>
          <a:bodyPr/>
          <a:lstStyle/>
          <a:p>
            <a:r>
              <a:rPr lang="de-DE" smtClean="0"/>
              <a:t>Titelmasterformat durch Klicken bearbeiten</a:t>
            </a:r>
            <a:endParaRPr lang="de-AT"/>
          </a:p>
        </p:txBody>
      </p:sp>
      <p:sp>
        <p:nvSpPr>
          <p:cNvPr id="15" name="Text Placeholder 12"/>
          <p:cNvSpPr>
            <a:spLocks noGrp="1"/>
          </p:cNvSpPr>
          <p:nvPr>
            <p:ph type="body" sz="quarter" idx="13"/>
          </p:nvPr>
        </p:nvSpPr>
        <p:spPr>
          <a:xfrm>
            <a:off x="437790" y="908720"/>
            <a:ext cx="8161200" cy="504057"/>
          </a:xfrm>
        </p:spPr>
        <p:txBody>
          <a:bodyPr anchor="ctr">
            <a:noAutofit/>
          </a:bodyPr>
          <a:lstStyle>
            <a:lvl1pPr>
              <a:defRPr sz="2000">
                <a:solidFill>
                  <a:schemeClr val="bg1"/>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elements">
    <p:spTree>
      <p:nvGrpSpPr>
        <p:cNvPr id="1" name=""/>
        <p:cNvGrpSpPr/>
        <p:nvPr/>
      </p:nvGrpSpPr>
      <p:grpSpPr>
        <a:xfrm>
          <a:off x="0" y="0"/>
          <a:ext cx="0" cy="0"/>
          <a:chOff x="0" y="0"/>
          <a:chExt cx="0" cy="0"/>
        </a:xfrm>
      </p:grpSpPr>
      <p:sp>
        <p:nvSpPr>
          <p:cNvPr id="10"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50000" y="1600200"/>
            <a:ext cx="8154250"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2"/>
          <p:cNvSpPr>
            <a:spLocks noGrp="1"/>
          </p:cNvSpPr>
          <p:nvPr>
            <p:ph sz="half" idx="13"/>
          </p:nvPr>
        </p:nvSpPr>
        <p:spPr>
          <a:xfrm>
            <a:off x="450000" y="4228492"/>
            <a:ext cx="8154250" cy="1828800"/>
          </a:xfrm>
        </p:spPr>
        <p:txBody>
          <a:bodyPr>
            <a:normAutofit/>
          </a:bodyPr>
          <a:lstStyle>
            <a:lvl1pPr>
              <a:defRPr sz="1800"/>
            </a:lvl1pPr>
            <a:lvl2pPr>
              <a:defRPr sz="1800"/>
            </a:lvl2pPr>
            <a:lvl3pPr>
              <a:defRPr sz="1800"/>
            </a:lvl3pPr>
            <a:lvl4pPr>
              <a:defRPr sz="18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7" name="Datumsplatzhalter 16"/>
          <p:cNvSpPr>
            <a:spLocks noGrp="1"/>
          </p:cNvSpPr>
          <p:nvPr>
            <p:ph type="dt" sz="half" idx="17"/>
          </p:nvPr>
        </p:nvSpPr>
        <p:spPr/>
        <p:txBody>
          <a:bodyPr/>
          <a:lstStyle/>
          <a:p>
            <a:r>
              <a:rPr lang="de-DE" dirty="0" smtClean="0"/>
              <a:t>© VTB Bank (Austria) AG 2014</a:t>
            </a:r>
            <a:endParaRPr lang="de-AT" dirty="0" smtClean="0"/>
          </a:p>
        </p:txBody>
      </p:sp>
      <p:sp>
        <p:nvSpPr>
          <p:cNvPr id="18" name="Foliennummernplatzhalter 17"/>
          <p:cNvSpPr>
            <a:spLocks noGrp="1"/>
          </p:cNvSpPr>
          <p:nvPr>
            <p:ph type="sldNum" sz="quarter" idx="18"/>
          </p:nvPr>
        </p:nvSpPr>
        <p:spPr/>
        <p:txBody>
          <a:bodyPr/>
          <a:lstStyle/>
          <a:p>
            <a:r>
              <a:rPr lang="de-AT" smtClean="0"/>
              <a:t>Slide #</a:t>
            </a:r>
            <a:fld id="{A7A29CBC-B88E-48C0-BFB0-17E17004B14F}" type="slidenum">
              <a:rPr lang="de-AT" smtClean="0"/>
              <a:pPr/>
              <a:t>‹#›</a:t>
            </a:fld>
            <a:endParaRPr lang="de-AT" dirty="0"/>
          </a:p>
        </p:txBody>
      </p:sp>
      <p:sp>
        <p:nvSpPr>
          <p:cNvPr id="19" name="Fußzeilenplatzhalter 18"/>
          <p:cNvSpPr>
            <a:spLocks noGrp="1"/>
          </p:cNvSpPr>
          <p:nvPr>
            <p:ph type="ftr" sz="quarter" idx="19"/>
          </p:nvPr>
        </p:nvSpPr>
        <p:spPr/>
        <p:txBody>
          <a:bodyPr/>
          <a:lstStyle/>
          <a:p>
            <a:endParaRPr lang="de-AT" dirty="0"/>
          </a:p>
        </p:txBody>
      </p:sp>
      <p:sp>
        <p:nvSpPr>
          <p:cNvPr id="12" name="Titelplatzhalter 1"/>
          <p:cNvSpPr txBox="1">
            <a:spLocks/>
          </p:cNvSpPr>
          <p:nvPr userDrawn="1"/>
        </p:nvSpPr>
        <p:spPr>
          <a:xfrm>
            <a:off x="459468" y="3537012"/>
            <a:ext cx="8157394" cy="504056"/>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AT" sz="2400" b="0" i="1" u="none" strike="noStrike" kern="1200" cap="none" spc="0" normalizeH="0" baseline="0" noProof="0" dirty="0">
              <a:ln>
                <a:noFill/>
              </a:ln>
              <a:solidFill>
                <a:schemeClr val="tx1"/>
              </a:solidFill>
              <a:effectLst/>
              <a:uLnTx/>
              <a:uFillTx/>
              <a:latin typeface="+mj-lt"/>
              <a:ea typeface="+mj-ea"/>
              <a:cs typeface="+mj-cs"/>
            </a:endParaRPr>
          </a:p>
        </p:txBody>
      </p:sp>
      <p:sp>
        <p:nvSpPr>
          <p:cNvPr id="14" name="Text Placeholder 12"/>
          <p:cNvSpPr>
            <a:spLocks noGrp="1"/>
          </p:cNvSpPr>
          <p:nvPr>
            <p:ph type="body" sz="quarter" idx="20"/>
          </p:nvPr>
        </p:nvSpPr>
        <p:spPr>
          <a:xfrm>
            <a:off x="438426" y="908720"/>
            <a:ext cx="8161200" cy="504057"/>
          </a:xfrm>
        </p:spPr>
        <p:txBody>
          <a:bodyPr anchor="ctr">
            <a:noAutofit/>
          </a:bodyPr>
          <a:lstStyle>
            <a:lvl1pPr>
              <a:defRPr sz="2000">
                <a:solidFill>
                  <a:schemeClr val="bg1"/>
                </a:solidFill>
              </a:defRPr>
            </a:lvl1pPr>
          </a:lstStyle>
          <a:p>
            <a:pPr lvl="0"/>
            <a:r>
              <a:rPr lang="en-US" dirty="0" smtClean="0"/>
              <a:t>Click to edit Master text styles</a:t>
            </a:r>
          </a:p>
        </p:txBody>
      </p:sp>
      <p:sp>
        <p:nvSpPr>
          <p:cNvPr id="15" name="Text Placeholder 12"/>
          <p:cNvSpPr>
            <a:spLocks noGrp="1"/>
          </p:cNvSpPr>
          <p:nvPr>
            <p:ph type="body" sz="quarter" idx="21"/>
          </p:nvPr>
        </p:nvSpPr>
        <p:spPr>
          <a:xfrm>
            <a:off x="459618" y="3537012"/>
            <a:ext cx="8161200" cy="504000"/>
          </a:xfrm>
        </p:spPr>
        <p:txBody>
          <a:bodyPr anchor="ctr">
            <a:noAutofit/>
          </a:bodyPr>
          <a:lstStyle>
            <a:lvl1pPr>
              <a:defRPr sz="2000">
                <a:solidFill>
                  <a:schemeClr val="bg1"/>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elements 2 footnotes">
    <p:spTree>
      <p:nvGrpSpPr>
        <p:cNvPr id="1" name=""/>
        <p:cNvGrpSpPr/>
        <p:nvPr/>
      </p:nvGrpSpPr>
      <p:grpSpPr>
        <a:xfrm>
          <a:off x="0" y="0"/>
          <a:ext cx="0" cy="0"/>
          <a:chOff x="0" y="0"/>
          <a:chExt cx="0" cy="0"/>
        </a:xfrm>
      </p:grpSpPr>
      <p:sp>
        <p:nvSpPr>
          <p:cNvPr id="10"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50000" y="1592796"/>
            <a:ext cx="4038600" cy="1828800"/>
          </a:xfrm>
        </p:spPr>
        <p:txBody>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633686" y="1592796"/>
            <a:ext cx="4038600" cy="1828800"/>
          </a:xfrm>
        </p:spPr>
        <p:txBody>
          <a:bodyPr>
            <a:normAutofit/>
          </a:bodyPr>
          <a:lstStyle>
            <a:lvl1pPr>
              <a:defRPr sz="1800"/>
            </a:lvl1pPr>
            <a:lvl2pPr>
              <a:defRPr sz="1800"/>
            </a:lvl2pPr>
            <a:lvl3pPr>
              <a:defRPr sz="1800"/>
            </a:lvl3pPr>
            <a:lvl4pPr>
              <a:defRPr sz="18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2"/>
          <p:cNvSpPr>
            <a:spLocks noGrp="1"/>
          </p:cNvSpPr>
          <p:nvPr>
            <p:ph sz="half" idx="13"/>
          </p:nvPr>
        </p:nvSpPr>
        <p:spPr>
          <a:xfrm>
            <a:off x="450000" y="4019150"/>
            <a:ext cx="4038600"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2" name="Inhaltsplatzhalter 3"/>
          <p:cNvSpPr>
            <a:spLocks noGrp="1"/>
          </p:cNvSpPr>
          <p:nvPr>
            <p:ph sz="half" idx="14"/>
          </p:nvPr>
        </p:nvSpPr>
        <p:spPr>
          <a:xfrm>
            <a:off x="4633686" y="4019150"/>
            <a:ext cx="4038600"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3" name="Inhaltsplatzhalter 2"/>
          <p:cNvSpPr>
            <a:spLocks noGrp="1"/>
          </p:cNvSpPr>
          <p:nvPr>
            <p:ph sz="half" idx="15"/>
          </p:nvPr>
        </p:nvSpPr>
        <p:spPr>
          <a:xfrm>
            <a:off x="450000" y="3421595"/>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dirty="0" smtClean="0"/>
              <a:t>Textmasterformate durch Klick</a:t>
            </a:r>
          </a:p>
        </p:txBody>
      </p:sp>
      <p:sp>
        <p:nvSpPr>
          <p:cNvPr id="14" name="Inhaltsplatzhalter 2"/>
          <p:cNvSpPr>
            <a:spLocks noGrp="1"/>
          </p:cNvSpPr>
          <p:nvPr>
            <p:ph sz="half" idx="16"/>
          </p:nvPr>
        </p:nvSpPr>
        <p:spPr>
          <a:xfrm>
            <a:off x="4629494" y="3421595"/>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dirty="0" smtClean="0"/>
              <a:t>Textmasterformate durch Klick</a:t>
            </a:r>
          </a:p>
        </p:txBody>
      </p:sp>
      <p:sp>
        <p:nvSpPr>
          <p:cNvPr id="15" name="Datumsplatzhalter 14"/>
          <p:cNvSpPr>
            <a:spLocks noGrp="1"/>
          </p:cNvSpPr>
          <p:nvPr>
            <p:ph type="dt" sz="half" idx="17"/>
          </p:nvPr>
        </p:nvSpPr>
        <p:spPr/>
        <p:txBody>
          <a:bodyPr/>
          <a:lstStyle/>
          <a:p>
            <a:r>
              <a:rPr lang="de-DE" dirty="0" smtClean="0"/>
              <a:t>© VTB Bank (Austria) AG 2014</a:t>
            </a:r>
            <a:endParaRPr lang="de-AT" dirty="0" smtClean="0"/>
          </a:p>
        </p:txBody>
      </p:sp>
      <p:sp>
        <p:nvSpPr>
          <p:cNvPr id="16" name="Foliennummernplatzhalter 15"/>
          <p:cNvSpPr>
            <a:spLocks noGrp="1"/>
          </p:cNvSpPr>
          <p:nvPr>
            <p:ph type="sldNum" sz="quarter" idx="18"/>
          </p:nvPr>
        </p:nvSpPr>
        <p:spPr/>
        <p:txBody>
          <a:bodyPr/>
          <a:lstStyle/>
          <a:p>
            <a:r>
              <a:rPr lang="de-AT" smtClean="0"/>
              <a:t>Slide #</a:t>
            </a:r>
            <a:fld id="{A7A29CBC-B88E-48C0-BFB0-17E17004B14F}" type="slidenum">
              <a:rPr lang="de-AT" smtClean="0"/>
              <a:pPr/>
              <a:t>‹#›</a:t>
            </a:fld>
            <a:endParaRPr lang="de-AT" dirty="0"/>
          </a:p>
        </p:txBody>
      </p:sp>
      <p:sp>
        <p:nvSpPr>
          <p:cNvPr id="17" name="Fußzeilenplatzhalter 16"/>
          <p:cNvSpPr>
            <a:spLocks noGrp="1"/>
          </p:cNvSpPr>
          <p:nvPr>
            <p:ph type="ftr" sz="quarter" idx="19"/>
          </p:nvPr>
        </p:nvSpPr>
        <p:spPr/>
        <p:txBody>
          <a:bodyPr/>
          <a:lstStyle/>
          <a:p>
            <a:endParaRPr lang="de-AT" dirty="0"/>
          </a:p>
        </p:txBody>
      </p:sp>
      <p:sp>
        <p:nvSpPr>
          <p:cNvPr id="19" name="Text Placeholder 12"/>
          <p:cNvSpPr>
            <a:spLocks noGrp="1"/>
          </p:cNvSpPr>
          <p:nvPr>
            <p:ph type="body" sz="quarter" idx="20"/>
          </p:nvPr>
        </p:nvSpPr>
        <p:spPr>
          <a:xfrm>
            <a:off x="444204" y="905545"/>
            <a:ext cx="8166594" cy="504057"/>
          </a:xfrm>
        </p:spPr>
        <p:txBody>
          <a:bodyPr anchor="ctr">
            <a:noAutofit/>
          </a:bodyPr>
          <a:lstStyle>
            <a:lvl1pPr>
              <a:defRPr sz="2000">
                <a:solidFill>
                  <a:schemeClr val="bg1"/>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elements with footnotes and description">
    <p:spTree>
      <p:nvGrpSpPr>
        <p:cNvPr id="1" name=""/>
        <p:cNvGrpSpPr/>
        <p:nvPr/>
      </p:nvGrpSpPr>
      <p:grpSpPr>
        <a:xfrm>
          <a:off x="0" y="0"/>
          <a:ext cx="0" cy="0"/>
          <a:chOff x="0" y="0"/>
          <a:chExt cx="0" cy="0"/>
        </a:xfrm>
      </p:grpSpPr>
      <p:sp>
        <p:nvSpPr>
          <p:cNvPr id="10"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42685" y="1593091"/>
            <a:ext cx="4038600" cy="1828800"/>
          </a:xfrm>
        </p:spPr>
        <p:txBody>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633685" y="1593091"/>
            <a:ext cx="4038600" cy="1828800"/>
          </a:xfrm>
        </p:spPr>
        <p:txBody>
          <a:bodyPr>
            <a:normAutofit/>
          </a:bodyPr>
          <a:lstStyle>
            <a:lvl1pPr>
              <a:defRPr sz="1800"/>
            </a:lvl1pPr>
            <a:lvl2pPr>
              <a:defRPr sz="1800"/>
            </a:lvl2pPr>
            <a:lvl3pPr>
              <a:defRPr sz="1800"/>
            </a:lvl3pPr>
            <a:lvl4pPr>
              <a:defRPr sz="18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2"/>
          <p:cNvSpPr>
            <a:spLocks noGrp="1"/>
          </p:cNvSpPr>
          <p:nvPr>
            <p:ph sz="half" idx="13"/>
          </p:nvPr>
        </p:nvSpPr>
        <p:spPr>
          <a:xfrm>
            <a:off x="442685" y="3832448"/>
            <a:ext cx="8255260"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3" name="Inhaltsplatzhalter 2"/>
          <p:cNvSpPr>
            <a:spLocks noGrp="1"/>
          </p:cNvSpPr>
          <p:nvPr>
            <p:ph sz="half" idx="15"/>
          </p:nvPr>
        </p:nvSpPr>
        <p:spPr>
          <a:xfrm>
            <a:off x="446877" y="3421890"/>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dirty="0" smtClean="0"/>
              <a:t>Textmasterformate durch Klick</a:t>
            </a:r>
          </a:p>
        </p:txBody>
      </p:sp>
      <p:sp>
        <p:nvSpPr>
          <p:cNvPr id="14" name="Inhaltsplatzhalter 2"/>
          <p:cNvSpPr>
            <a:spLocks noGrp="1"/>
          </p:cNvSpPr>
          <p:nvPr>
            <p:ph sz="half" idx="16"/>
          </p:nvPr>
        </p:nvSpPr>
        <p:spPr>
          <a:xfrm>
            <a:off x="4629493" y="3421890"/>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dirty="0" smtClean="0"/>
              <a:t>Textmasterformate durch Klick</a:t>
            </a:r>
          </a:p>
        </p:txBody>
      </p:sp>
      <p:sp>
        <p:nvSpPr>
          <p:cNvPr id="12" name="Datumsplatzhalter 11"/>
          <p:cNvSpPr>
            <a:spLocks noGrp="1"/>
          </p:cNvSpPr>
          <p:nvPr>
            <p:ph type="dt" sz="half" idx="17"/>
          </p:nvPr>
        </p:nvSpPr>
        <p:spPr/>
        <p:txBody>
          <a:bodyPr/>
          <a:lstStyle/>
          <a:p>
            <a:r>
              <a:rPr lang="de-DE" dirty="0" smtClean="0"/>
              <a:t>© VTB Bank (Austria) AG 2014</a:t>
            </a:r>
            <a:endParaRPr lang="de-AT" dirty="0" smtClean="0"/>
          </a:p>
        </p:txBody>
      </p:sp>
      <p:sp>
        <p:nvSpPr>
          <p:cNvPr id="15" name="Foliennummernplatzhalter 14"/>
          <p:cNvSpPr>
            <a:spLocks noGrp="1"/>
          </p:cNvSpPr>
          <p:nvPr>
            <p:ph type="sldNum" sz="quarter" idx="18"/>
          </p:nvPr>
        </p:nvSpPr>
        <p:spPr/>
        <p:txBody>
          <a:bodyPr/>
          <a:lstStyle/>
          <a:p>
            <a:r>
              <a:rPr lang="de-AT" smtClean="0"/>
              <a:t>Slide #</a:t>
            </a:r>
            <a:fld id="{A7A29CBC-B88E-48C0-BFB0-17E17004B14F}" type="slidenum">
              <a:rPr lang="de-AT" smtClean="0"/>
              <a:pPr/>
              <a:t>‹#›</a:t>
            </a:fld>
            <a:endParaRPr lang="de-AT" dirty="0"/>
          </a:p>
        </p:txBody>
      </p:sp>
      <p:sp>
        <p:nvSpPr>
          <p:cNvPr id="16" name="Fußzeilenplatzhalter 15"/>
          <p:cNvSpPr>
            <a:spLocks noGrp="1"/>
          </p:cNvSpPr>
          <p:nvPr>
            <p:ph type="ftr" sz="quarter" idx="19"/>
          </p:nvPr>
        </p:nvSpPr>
        <p:spPr/>
        <p:txBody>
          <a:bodyPr/>
          <a:lstStyle/>
          <a:p>
            <a:endParaRPr lang="de-AT" dirty="0"/>
          </a:p>
        </p:txBody>
      </p:sp>
      <p:sp>
        <p:nvSpPr>
          <p:cNvPr id="18" name="Text Placeholder 12"/>
          <p:cNvSpPr>
            <a:spLocks noGrp="1"/>
          </p:cNvSpPr>
          <p:nvPr>
            <p:ph type="body" sz="quarter" idx="20"/>
          </p:nvPr>
        </p:nvSpPr>
        <p:spPr>
          <a:xfrm>
            <a:off x="437741" y="908720"/>
            <a:ext cx="8157594" cy="504057"/>
          </a:xfrm>
        </p:spPr>
        <p:txBody>
          <a:bodyPr anchor="ctr">
            <a:noAutofit/>
          </a:bodyPr>
          <a:lstStyle>
            <a:lvl1pPr>
              <a:defRPr sz="2000">
                <a:solidFill>
                  <a:schemeClr val="bg1"/>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textboxes">
    <p:spTree>
      <p:nvGrpSpPr>
        <p:cNvPr id="1" name=""/>
        <p:cNvGrpSpPr/>
        <p:nvPr/>
      </p:nvGrpSpPr>
      <p:grpSpPr>
        <a:xfrm>
          <a:off x="0" y="0"/>
          <a:ext cx="0" cy="0"/>
          <a:chOff x="0" y="0"/>
          <a:chExt cx="0" cy="0"/>
        </a:xfrm>
      </p:grpSpPr>
      <p:sp>
        <p:nvSpPr>
          <p:cNvPr id="7"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3" name="Inhaltsplatzhalter 2"/>
          <p:cNvSpPr>
            <a:spLocks noGrp="1"/>
          </p:cNvSpPr>
          <p:nvPr>
            <p:ph idx="1"/>
          </p:nvPr>
        </p:nvSpPr>
        <p:spPr>
          <a:xfrm>
            <a:off x="446855" y="1579239"/>
            <a:ext cx="4045315" cy="877653"/>
          </a:xfrm>
        </p:spPr>
        <p:txBody>
          <a:bodyPr/>
          <a:lstStyle>
            <a:lvl1pPr>
              <a:defRPr sz="1800"/>
            </a:lvl1pPr>
          </a:lstStyle>
          <a:p>
            <a:pPr lvl="0"/>
            <a:r>
              <a:rPr lang="de-DE" dirty="0" smtClean="0"/>
              <a:t>Textmasterformate durch Klicken bearbeiten</a:t>
            </a:r>
          </a:p>
          <a:p>
            <a:pPr lvl="1"/>
            <a:r>
              <a:rPr lang="de-DE" dirty="0" smtClean="0"/>
              <a:t>Zweite Ebene</a:t>
            </a:r>
          </a:p>
        </p:txBody>
      </p:sp>
      <p:sp>
        <p:nvSpPr>
          <p:cNvPr id="8" name="Inhaltsplatzhalter 2"/>
          <p:cNvSpPr>
            <a:spLocks noGrp="1"/>
          </p:cNvSpPr>
          <p:nvPr>
            <p:ph idx="13"/>
          </p:nvPr>
        </p:nvSpPr>
        <p:spPr>
          <a:xfrm>
            <a:off x="446855" y="2731367"/>
            <a:ext cx="4045315" cy="877653"/>
          </a:xfrm>
        </p:spPr>
        <p:txBody>
          <a:bodyPr/>
          <a:lstStyle>
            <a:lvl1pPr>
              <a:defRPr sz="1800"/>
            </a:lvl1pPr>
          </a:lstStyle>
          <a:p>
            <a:pPr lvl="0"/>
            <a:r>
              <a:rPr lang="de-DE" dirty="0" smtClean="0"/>
              <a:t>Textmasterformate durch Klicken bearbeiten</a:t>
            </a:r>
          </a:p>
          <a:p>
            <a:pPr lvl="1"/>
            <a:r>
              <a:rPr lang="de-DE" dirty="0" smtClean="0"/>
              <a:t>Zweite Ebene</a:t>
            </a:r>
          </a:p>
        </p:txBody>
      </p:sp>
      <p:sp>
        <p:nvSpPr>
          <p:cNvPr id="9" name="Inhaltsplatzhalter 2"/>
          <p:cNvSpPr>
            <a:spLocks noGrp="1"/>
          </p:cNvSpPr>
          <p:nvPr>
            <p:ph idx="14"/>
          </p:nvPr>
        </p:nvSpPr>
        <p:spPr>
          <a:xfrm>
            <a:off x="446855" y="3883495"/>
            <a:ext cx="4045315" cy="877653"/>
          </a:xfrm>
        </p:spPr>
        <p:txBody>
          <a:bodyPr/>
          <a:lstStyle>
            <a:lvl1pPr>
              <a:defRPr sz="1800"/>
            </a:lvl1pPr>
          </a:lstStyle>
          <a:p>
            <a:pPr lvl="0"/>
            <a:r>
              <a:rPr lang="de-DE" dirty="0" smtClean="0"/>
              <a:t>Textmasterformate durch Klicken bearbeiten</a:t>
            </a:r>
          </a:p>
          <a:p>
            <a:pPr lvl="1"/>
            <a:r>
              <a:rPr lang="de-DE" dirty="0" smtClean="0"/>
              <a:t>Zweite Ebene</a:t>
            </a:r>
          </a:p>
        </p:txBody>
      </p:sp>
      <p:sp>
        <p:nvSpPr>
          <p:cNvPr id="10" name="Inhaltsplatzhalter 2"/>
          <p:cNvSpPr>
            <a:spLocks noGrp="1"/>
          </p:cNvSpPr>
          <p:nvPr>
            <p:ph idx="15"/>
          </p:nvPr>
        </p:nvSpPr>
        <p:spPr>
          <a:xfrm>
            <a:off x="4630057" y="1579239"/>
            <a:ext cx="4045316" cy="877653"/>
          </a:xfrm>
        </p:spPr>
        <p:txBody>
          <a:bodyPr/>
          <a:lstStyle>
            <a:lvl1pPr>
              <a:defRPr sz="1800"/>
            </a:lvl1pPr>
          </a:lstStyle>
          <a:p>
            <a:pPr lvl="0"/>
            <a:r>
              <a:rPr lang="de-DE" dirty="0" smtClean="0"/>
              <a:t>Textmasterformate durch Klicken bearbeiten</a:t>
            </a:r>
          </a:p>
          <a:p>
            <a:pPr lvl="1"/>
            <a:r>
              <a:rPr lang="de-DE" dirty="0" smtClean="0"/>
              <a:t>Zweite Ebene</a:t>
            </a:r>
          </a:p>
        </p:txBody>
      </p:sp>
      <p:sp>
        <p:nvSpPr>
          <p:cNvPr id="11" name="Inhaltsplatzhalter 2"/>
          <p:cNvSpPr>
            <a:spLocks noGrp="1"/>
          </p:cNvSpPr>
          <p:nvPr>
            <p:ph idx="16"/>
          </p:nvPr>
        </p:nvSpPr>
        <p:spPr>
          <a:xfrm>
            <a:off x="4630057" y="2731367"/>
            <a:ext cx="4045316" cy="877653"/>
          </a:xfrm>
        </p:spPr>
        <p:txBody>
          <a:bodyPr/>
          <a:lstStyle>
            <a:lvl1pPr>
              <a:defRPr sz="1800"/>
            </a:lvl1pPr>
          </a:lstStyle>
          <a:p>
            <a:pPr lvl="0"/>
            <a:r>
              <a:rPr lang="de-DE" dirty="0" smtClean="0"/>
              <a:t>Textmasterformate durch Klicken bearbeiten</a:t>
            </a:r>
          </a:p>
          <a:p>
            <a:pPr lvl="1"/>
            <a:r>
              <a:rPr lang="de-DE" dirty="0" smtClean="0"/>
              <a:t>Zweite Ebene</a:t>
            </a:r>
          </a:p>
        </p:txBody>
      </p:sp>
      <p:sp>
        <p:nvSpPr>
          <p:cNvPr id="12" name="Inhaltsplatzhalter 2"/>
          <p:cNvSpPr>
            <a:spLocks noGrp="1"/>
          </p:cNvSpPr>
          <p:nvPr>
            <p:ph idx="17"/>
          </p:nvPr>
        </p:nvSpPr>
        <p:spPr>
          <a:xfrm>
            <a:off x="4630057" y="3883495"/>
            <a:ext cx="4045316" cy="877653"/>
          </a:xfrm>
        </p:spPr>
        <p:txBody>
          <a:bodyPr/>
          <a:lstStyle>
            <a:lvl1pPr>
              <a:defRPr sz="1800"/>
            </a:lvl1pPr>
          </a:lstStyle>
          <a:p>
            <a:pPr lvl="0"/>
            <a:r>
              <a:rPr lang="de-DE" dirty="0" smtClean="0"/>
              <a:t>Textmasterformate durch Klicken bearbeiten</a:t>
            </a:r>
          </a:p>
          <a:p>
            <a:pPr lvl="1"/>
            <a:r>
              <a:rPr lang="de-DE" dirty="0" smtClean="0"/>
              <a:t>Zweite Ebene</a:t>
            </a:r>
          </a:p>
        </p:txBody>
      </p:sp>
      <p:sp>
        <p:nvSpPr>
          <p:cNvPr id="13" name="Datumsplatzhalter 12"/>
          <p:cNvSpPr>
            <a:spLocks noGrp="1"/>
          </p:cNvSpPr>
          <p:nvPr>
            <p:ph type="dt" sz="half" idx="18"/>
          </p:nvPr>
        </p:nvSpPr>
        <p:spPr/>
        <p:txBody>
          <a:bodyPr/>
          <a:lstStyle/>
          <a:p>
            <a:r>
              <a:rPr lang="de-DE" dirty="0" smtClean="0"/>
              <a:t>© VTB Bank (Austria) AG 2014</a:t>
            </a:r>
            <a:endParaRPr lang="de-AT" dirty="0" smtClean="0"/>
          </a:p>
        </p:txBody>
      </p:sp>
      <p:sp>
        <p:nvSpPr>
          <p:cNvPr id="14" name="Foliennummernplatzhalter 13"/>
          <p:cNvSpPr>
            <a:spLocks noGrp="1"/>
          </p:cNvSpPr>
          <p:nvPr>
            <p:ph type="sldNum" sz="quarter" idx="19"/>
          </p:nvPr>
        </p:nvSpPr>
        <p:spPr/>
        <p:txBody>
          <a:bodyPr/>
          <a:lstStyle/>
          <a:p>
            <a:r>
              <a:rPr lang="de-AT" smtClean="0"/>
              <a:t>Slide #</a:t>
            </a:r>
            <a:fld id="{A7A29CBC-B88E-48C0-BFB0-17E17004B14F}" type="slidenum">
              <a:rPr lang="de-AT" smtClean="0"/>
              <a:pPr/>
              <a:t>‹#›</a:t>
            </a:fld>
            <a:endParaRPr lang="de-AT" dirty="0"/>
          </a:p>
        </p:txBody>
      </p:sp>
      <p:sp>
        <p:nvSpPr>
          <p:cNvPr id="15" name="Fußzeilenplatzhalter 14"/>
          <p:cNvSpPr>
            <a:spLocks noGrp="1"/>
          </p:cNvSpPr>
          <p:nvPr>
            <p:ph type="ftr" sz="quarter" idx="20"/>
          </p:nvPr>
        </p:nvSpPr>
        <p:spPr/>
        <p:txBody>
          <a:bodyPr/>
          <a:lstStyle/>
          <a:p>
            <a:endParaRPr lang="de-AT" dirty="0"/>
          </a:p>
        </p:txBody>
      </p:sp>
      <p:sp>
        <p:nvSpPr>
          <p:cNvPr id="16" name="Titel 15"/>
          <p:cNvSpPr>
            <a:spLocks noGrp="1"/>
          </p:cNvSpPr>
          <p:nvPr>
            <p:ph type="title"/>
          </p:nvPr>
        </p:nvSpPr>
        <p:spPr/>
        <p:txBody>
          <a:bodyPr/>
          <a:lstStyle/>
          <a:p>
            <a:r>
              <a:rPr lang="de-DE" dirty="0" smtClean="0"/>
              <a:t>Titelmasterformat durch Klicken bearbeiten</a:t>
            </a:r>
            <a:endParaRPr lang="de-AT" dirty="0"/>
          </a:p>
        </p:txBody>
      </p:sp>
      <p:sp>
        <p:nvSpPr>
          <p:cNvPr id="18" name="Text Placeholder 12"/>
          <p:cNvSpPr>
            <a:spLocks noGrp="1"/>
          </p:cNvSpPr>
          <p:nvPr>
            <p:ph type="body" sz="quarter" idx="21"/>
          </p:nvPr>
        </p:nvSpPr>
        <p:spPr>
          <a:xfrm>
            <a:off x="437854" y="908720"/>
            <a:ext cx="8166594" cy="504057"/>
          </a:xfrm>
        </p:spPr>
        <p:txBody>
          <a:bodyPr anchor="ctr">
            <a:noAutofit/>
          </a:bodyPr>
          <a:lstStyle>
            <a:lvl1pPr>
              <a:defRPr sz="2000">
                <a:solidFill>
                  <a:schemeClr val="bg1"/>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lue font / blue bar">
    <p:spTree>
      <p:nvGrpSpPr>
        <p:cNvPr id="1" name=""/>
        <p:cNvGrpSpPr/>
        <p:nvPr/>
      </p:nvGrpSpPr>
      <p:grpSpPr>
        <a:xfrm>
          <a:off x="0" y="0"/>
          <a:ext cx="0" cy="0"/>
          <a:chOff x="0" y="0"/>
          <a:chExt cx="0" cy="0"/>
        </a:xfrm>
      </p:grpSpPr>
      <p:sp>
        <p:nvSpPr>
          <p:cNvPr id="3" name="Inhaltsplatzhalter 2"/>
          <p:cNvSpPr>
            <a:spLocks noGrp="1"/>
          </p:cNvSpPr>
          <p:nvPr>
            <p:ph idx="1"/>
          </p:nvPr>
        </p:nvSpPr>
        <p:spPr>
          <a:xfrm>
            <a:off x="446856" y="1579239"/>
            <a:ext cx="6573416" cy="4525963"/>
          </a:xfrm>
        </p:spPr>
        <p:txBody>
          <a:bodyPr/>
          <a:lstStyle>
            <a:lvl1pPr>
              <a:defRPr sz="1800"/>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10" name="Textplatzhalter 9"/>
          <p:cNvSpPr>
            <a:spLocks noGrp="1"/>
          </p:cNvSpPr>
          <p:nvPr>
            <p:ph type="body" sz="quarter" idx="13"/>
          </p:nvPr>
        </p:nvSpPr>
        <p:spPr>
          <a:xfrm>
            <a:off x="7164388" y="1581026"/>
            <a:ext cx="1439862" cy="4548274"/>
          </a:xfrm>
          <a:solidFill>
            <a:schemeClr val="accent3"/>
          </a:solidFill>
        </p:spPr>
        <p:txBody>
          <a:bodyPr lIns="36000" tIns="36000" rIns="36000" bIns="36000"/>
          <a:lstStyle>
            <a:lvl1pPr>
              <a:defRPr sz="1000" b="0"/>
            </a:lvl1pPr>
          </a:lstStyle>
          <a:p>
            <a:pPr lvl="0"/>
            <a:r>
              <a:rPr lang="de-DE" dirty="0" smtClean="0"/>
              <a:t>Textmasterformate durch Klicken bearbeiten</a:t>
            </a:r>
          </a:p>
        </p:txBody>
      </p:sp>
      <p:sp>
        <p:nvSpPr>
          <p:cNvPr id="9" name="Datumsplatzhalter 8"/>
          <p:cNvSpPr>
            <a:spLocks noGrp="1"/>
          </p:cNvSpPr>
          <p:nvPr>
            <p:ph type="dt" sz="half" idx="14"/>
          </p:nvPr>
        </p:nvSpPr>
        <p:spPr>
          <a:xfrm>
            <a:off x="6624228" y="6149193"/>
            <a:ext cx="2077628" cy="365125"/>
          </a:xfrm>
        </p:spPr>
        <p:txBody>
          <a:bodyPr/>
          <a:lstStyle/>
          <a:p>
            <a:r>
              <a:rPr lang="de-DE" dirty="0" smtClean="0"/>
              <a:t>© VTB Bank (Austria) AG 2014</a:t>
            </a:r>
            <a:endParaRPr lang="de-AT" dirty="0" smtClean="0"/>
          </a:p>
        </p:txBody>
      </p:sp>
      <p:sp>
        <p:nvSpPr>
          <p:cNvPr id="11" name="Foliennummernplatzhalter 10"/>
          <p:cNvSpPr>
            <a:spLocks noGrp="1"/>
          </p:cNvSpPr>
          <p:nvPr>
            <p:ph type="sldNum" sz="quarter" idx="15"/>
          </p:nvPr>
        </p:nvSpPr>
        <p:spPr>
          <a:xfrm>
            <a:off x="450590" y="6144108"/>
            <a:ext cx="1989386" cy="365125"/>
          </a:xfrm>
        </p:spPr>
        <p:txBody>
          <a:bodyPr/>
          <a:lstStyle/>
          <a:p>
            <a:r>
              <a:rPr lang="de-AT" smtClean="0"/>
              <a:t>Slide #</a:t>
            </a:r>
            <a:fld id="{A7A29CBC-B88E-48C0-BFB0-17E17004B14F}" type="slidenum">
              <a:rPr lang="de-AT" smtClean="0"/>
              <a:pPr/>
              <a:t>‹#›</a:t>
            </a:fld>
            <a:endParaRPr lang="de-AT" dirty="0"/>
          </a:p>
        </p:txBody>
      </p:sp>
      <p:sp>
        <p:nvSpPr>
          <p:cNvPr id="12" name="Fußzeilenplatzhalter 11"/>
          <p:cNvSpPr>
            <a:spLocks noGrp="1"/>
          </p:cNvSpPr>
          <p:nvPr>
            <p:ph type="ftr" sz="quarter" idx="16"/>
          </p:nvPr>
        </p:nvSpPr>
        <p:spPr>
          <a:xfrm>
            <a:off x="3340224" y="6160219"/>
            <a:ext cx="2895600" cy="365125"/>
          </a:xfrm>
        </p:spPr>
        <p:txBody>
          <a:bodyPr/>
          <a:lstStyle/>
          <a:p>
            <a:endParaRPr lang="de-AT" dirty="0"/>
          </a:p>
        </p:txBody>
      </p:sp>
      <p:sp>
        <p:nvSpPr>
          <p:cNvPr id="13" name="Titel 12"/>
          <p:cNvSpPr>
            <a:spLocks noGrp="1"/>
          </p:cNvSpPr>
          <p:nvPr>
            <p:ph type="title"/>
          </p:nvPr>
        </p:nvSpPr>
        <p:spPr/>
        <p:txBody>
          <a:bodyPr/>
          <a:lstStyle/>
          <a:p>
            <a:r>
              <a:rPr lang="de-DE" smtClean="0"/>
              <a:t>Titelmasterformat durch Klicken bearbeiten</a:t>
            </a:r>
            <a:endParaRPr lang="de-AT"/>
          </a:p>
        </p:txBody>
      </p:sp>
      <p:sp>
        <p:nvSpPr>
          <p:cNvPr id="15" name="Text Placeholder 12"/>
          <p:cNvSpPr>
            <a:spLocks noGrp="1"/>
          </p:cNvSpPr>
          <p:nvPr>
            <p:ph type="body" sz="quarter" idx="17"/>
          </p:nvPr>
        </p:nvSpPr>
        <p:spPr>
          <a:xfrm>
            <a:off x="437854" y="908720"/>
            <a:ext cx="8166594" cy="504057"/>
          </a:xfrm>
        </p:spPr>
        <p:txBody>
          <a:bodyPr anchor="ctr">
            <a:noAutofit/>
          </a:bodyPr>
          <a:lstStyle>
            <a:lvl1pPr>
              <a:defRPr sz="2000">
                <a:solidFill>
                  <a:schemeClr val="bg1"/>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lue font">
    <p:spTree>
      <p:nvGrpSpPr>
        <p:cNvPr id="1" name=""/>
        <p:cNvGrpSpPr/>
        <p:nvPr/>
      </p:nvGrpSpPr>
      <p:grpSpPr>
        <a:xfrm>
          <a:off x="0" y="0"/>
          <a:ext cx="0" cy="0"/>
          <a:chOff x="0" y="0"/>
          <a:chExt cx="0" cy="0"/>
        </a:xfrm>
      </p:grpSpPr>
      <p:sp>
        <p:nvSpPr>
          <p:cNvPr id="3" name="Inhaltsplatzhalter 2"/>
          <p:cNvSpPr>
            <a:spLocks noGrp="1"/>
          </p:cNvSpPr>
          <p:nvPr>
            <p:ph idx="1"/>
          </p:nvPr>
        </p:nvSpPr>
        <p:spPr>
          <a:xfrm>
            <a:off x="446856" y="1795263"/>
            <a:ext cx="8157394" cy="4525963"/>
          </a:xfrm>
        </p:spPr>
        <p:txBody>
          <a:bodyPr/>
          <a:lstStyle>
            <a:lvl1pPr>
              <a:defRPr sz="1800"/>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itel 1"/>
          <p:cNvSpPr>
            <a:spLocks noGrp="1"/>
          </p:cNvSpPr>
          <p:nvPr>
            <p:ph type="title"/>
          </p:nvPr>
        </p:nvSpPr>
        <p:spPr>
          <a:xfrm>
            <a:off x="446856" y="642405"/>
            <a:ext cx="4917232" cy="900100"/>
          </a:xfrm>
        </p:spPr>
        <p:txBody>
          <a:bodyPr/>
          <a:lstStyle/>
          <a:p>
            <a:r>
              <a:rPr lang="de-DE" smtClean="0"/>
              <a:t>Titelmasterformat durch Klicken bearbeiten</a:t>
            </a:r>
            <a:endParaRPr lang="de-AT" dirty="0"/>
          </a:p>
        </p:txBody>
      </p:sp>
      <p:sp>
        <p:nvSpPr>
          <p:cNvPr id="8" name="Datumsplatzhalter 7"/>
          <p:cNvSpPr>
            <a:spLocks noGrp="1"/>
          </p:cNvSpPr>
          <p:nvPr>
            <p:ph type="dt" sz="half" idx="10"/>
          </p:nvPr>
        </p:nvSpPr>
        <p:spPr>
          <a:xfrm>
            <a:off x="6444208" y="6345324"/>
            <a:ext cx="2257648" cy="365125"/>
          </a:xfrm>
        </p:spPr>
        <p:txBody>
          <a:bodyPr/>
          <a:lstStyle/>
          <a:p>
            <a:r>
              <a:rPr lang="de-DE" dirty="0" smtClean="0"/>
              <a:t>© VTB Bank (Deutschland) AG 2014</a:t>
            </a:r>
            <a:endParaRPr lang="de-AT" dirty="0" smtClean="0"/>
          </a:p>
        </p:txBody>
      </p:sp>
      <p:sp>
        <p:nvSpPr>
          <p:cNvPr id="9" name="Foliennummernplatzhalter 8"/>
          <p:cNvSpPr>
            <a:spLocks noGrp="1"/>
          </p:cNvSpPr>
          <p:nvPr>
            <p:ph type="sldNum" sz="quarter" idx="11"/>
          </p:nvPr>
        </p:nvSpPr>
        <p:spPr/>
        <p:txBody>
          <a:bodyPr/>
          <a:lstStyle/>
          <a:p>
            <a:r>
              <a:rPr lang="de-AT" smtClean="0"/>
              <a:t>Slide #</a:t>
            </a:r>
            <a:fld id="{A7A29CBC-B88E-48C0-BFB0-17E17004B14F}" type="slidenum">
              <a:rPr lang="de-AT" smtClean="0"/>
              <a:pPr/>
              <a:t>‹#›</a:t>
            </a:fld>
            <a:endParaRPr lang="de-AT" dirty="0"/>
          </a:p>
        </p:txBody>
      </p:sp>
      <p:sp>
        <p:nvSpPr>
          <p:cNvPr id="10" name="Fußzeilenplatzhalter 9"/>
          <p:cNvSpPr>
            <a:spLocks noGrp="1"/>
          </p:cNvSpPr>
          <p:nvPr>
            <p:ph type="ftr" sz="quarter" idx="12"/>
          </p:nvPr>
        </p:nvSpPr>
        <p:spPr/>
        <p:txBody>
          <a:bodyPr/>
          <a:lstStyle/>
          <a:p>
            <a:endParaRPr lang="de-AT" dirty="0"/>
          </a:p>
        </p:txBody>
      </p:sp>
      <p:sp>
        <p:nvSpPr>
          <p:cNvPr id="7"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elem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sz="half" idx="1"/>
          </p:nvPr>
        </p:nvSpPr>
        <p:spPr>
          <a:xfrm>
            <a:off x="446132" y="1798977"/>
            <a:ext cx="8158118"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11" name="Inhaltsplatzhalter 2"/>
          <p:cNvSpPr>
            <a:spLocks noGrp="1"/>
          </p:cNvSpPr>
          <p:nvPr>
            <p:ph sz="half" idx="13"/>
          </p:nvPr>
        </p:nvSpPr>
        <p:spPr>
          <a:xfrm>
            <a:off x="447674" y="4033663"/>
            <a:ext cx="8156575" cy="1828800"/>
          </a:xfrm>
        </p:spPr>
        <p:txBody>
          <a:bodyPr>
            <a:normAutofit/>
          </a:bodyPr>
          <a:lstStyle>
            <a:lvl1pPr>
              <a:defRPr sz="1800"/>
            </a:lvl1pPr>
            <a:lvl2pPr>
              <a:defRPr sz="1800"/>
            </a:lvl2pPr>
            <a:lvl3pPr>
              <a:defRPr sz="1800"/>
            </a:lvl3pPr>
            <a:lvl4pPr>
              <a:defRPr sz="18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3" name="Inhaltsplatzhalter 2"/>
          <p:cNvSpPr>
            <a:spLocks noGrp="1"/>
          </p:cNvSpPr>
          <p:nvPr>
            <p:ph sz="half" idx="15" hasCustomPrompt="1"/>
          </p:nvPr>
        </p:nvSpPr>
        <p:spPr>
          <a:xfrm>
            <a:off x="441960" y="3637618"/>
            <a:ext cx="8162290" cy="295437"/>
          </a:xfrm>
        </p:spPr>
        <p:txBody>
          <a:bodyPr/>
          <a:lstStyle>
            <a:lvl1pPr>
              <a:defRPr sz="1000" baseline="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comment</a:t>
            </a:r>
            <a:endParaRPr lang="de-DE" dirty="0" smtClean="0"/>
          </a:p>
        </p:txBody>
      </p:sp>
      <p:sp>
        <p:nvSpPr>
          <p:cNvPr id="14" name="Inhaltsplatzhalter 2"/>
          <p:cNvSpPr>
            <a:spLocks noGrp="1"/>
          </p:cNvSpPr>
          <p:nvPr>
            <p:ph sz="half" idx="16" hasCustomPrompt="1"/>
          </p:nvPr>
        </p:nvSpPr>
        <p:spPr>
          <a:xfrm>
            <a:off x="453256" y="5874630"/>
            <a:ext cx="8150994" cy="290674"/>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comment</a:t>
            </a:r>
            <a:endParaRPr lang="de-DE" dirty="0" smtClean="0"/>
          </a:p>
        </p:txBody>
      </p:sp>
      <p:sp>
        <p:nvSpPr>
          <p:cNvPr id="17" name="Datumsplatzhalter 16"/>
          <p:cNvSpPr>
            <a:spLocks noGrp="1"/>
          </p:cNvSpPr>
          <p:nvPr>
            <p:ph type="dt" sz="half" idx="17"/>
          </p:nvPr>
        </p:nvSpPr>
        <p:spPr/>
        <p:txBody>
          <a:bodyPr/>
          <a:lstStyle/>
          <a:p>
            <a:r>
              <a:rPr lang="de-DE" dirty="0" smtClean="0"/>
              <a:t>© VTB Bank (Austria) AG 2014</a:t>
            </a:r>
            <a:endParaRPr lang="de-AT" dirty="0" smtClean="0"/>
          </a:p>
        </p:txBody>
      </p:sp>
      <p:sp>
        <p:nvSpPr>
          <p:cNvPr id="18" name="Foliennummernplatzhalter 17"/>
          <p:cNvSpPr>
            <a:spLocks noGrp="1"/>
          </p:cNvSpPr>
          <p:nvPr>
            <p:ph type="sldNum" sz="quarter" idx="18"/>
          </p:nvPr>
        </p:nvSpPr>
        <p:spPr/>
        <p:txBody>
          <a:bodyPr/>
          <a:lstStyle/>
          <a:p>
            <a:r>
              <a:rPr lang="de-AT" smtClean="0"/>
              <a:t>Slide #</a:t>
            </a:r>
            <a:fld id="{A7A29CBC-B88E-48C0-BFB0-17E17004B14F}" type="slidenum">
              <a:rPr lang="de-AT" smtClean="0"/>
              <a:pPr/>
              <a:t>‹#›</a:t>
            </a:fld>
            <a:endParaRPr lang="de-AT" dirty="0"/>
          </a:p>
        </p:txBody>
      </p:sp>
      <p:sp>
        <p:nvSpPr>
          <p:cNvPr id="19" name="Fußzeilenplatzhalter 18"/>
          <p:cNvSpPr>
            <a:spLocks noGrp="1"/>
          </p:cNvSpPr>
          <p:nvPr>
            <p:ph type="ftr" sz="quarter" idx="19"/>
          </p:nvPr>
        </p:nvSpPr>
        <p:spPr/>
        <p:txBody>
          <a:bodyPr/>
          <a:lstStyle/>
          <a:p>
            <a:endParaRPr lang="de-A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elements 2 footnot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sz="half" idx="1"/>
          </p:nvPr>
        </p:nvSpPr>
        <p:spPr>
          <a:xfrm>
            <a:off x="442686" y="1794307"/>
            <a:ext cx="4038600" cy="1828800"/>
          </a:xfrm>
        </p:spPr>
        <p:txBody>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Inhaltsplatzhalter 3"/>
          <p:cNvSpPr>
            <a:spLocks noGrp="1"/>
          </p:cNvSpPr>
          <p:nvPr>
            <p:ph sz="half" idx="2"/>
          </p:nvPr>
        </p:nvSpPr>
        <p:spPr>
          <a:xfrm>
            <a:off x="4633686" y="1794307"/>
            <a:ext cx="4038600" cy="1828800"/>
          </a:xfrm>
        </p:spPr>
        <p:txBody>
          <a:bodyPr>
            <a:normAutofit/>
          </a:bodyPr>
          <a:lstStyle>
            <a:lvl1pPr>
              <a:defRPr sz="1800"/>
            </a:lvl1pPr>
            <a:lvl2pPr>
              <a:defRPr sz="1800"/>
            </a:lvl2pPr>
            <a:lvl3pPr>
              <a:defRPr sz="1800"/>
            </a:lvl3pPr>
            <a:lvl4pPr>
              <a:defRPr sz="18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11" name="Inhaltsplatzhalter 2"/>
          <p:cNvSpPr>
            <a:spLocks noGrp="1"/>
          </p:cNvSpPr>
          <p:nvPr>
            <p:ph sz="half" idx="13"/>
          </p:nvPr>
        </p:nvSpPr>
        <p:spPr>
          <a:xfrm>
            <a:off x="442686" y="4019150"/>
            <a:ext cx="4038600"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2" name="Inhaltsplatzhalter 3"/>
          <p:cNvSpPr>
            <a:spLocks noGrp="1"/>
          </p:cNvSpPr>
          <p:nvPr>
            <p:ph sz="half" idx="14"/>
          </p:nvPr>
        </p:nvSpPr>
        <p:spPr>
          <a:xfrm>
            <a:off x="4633686" y="4019150"/>
            <a:ext cx="4038600"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3" name="Inhaltsplatzhalter 2"/>
          <p:cNvSpPr>
            <a:spLocks noGrp="1"/>
          </p:cNvSpPr>
          <p:nvPr>
            <p:ph sz="half" idx="15"/>
          </p:nvPr>
        </p:nvSpPr>
        <p:spPr>
          <a:xfrm>
            <a:off x="446878" y="3623106"/>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smtClean="0"/>
              <a:t>Textmasterformat bearbeiten</a:t>
            </a:r>
          </a:p>
        </p:txBody>
      </p:sp>
      <p:sp>
        <p:nvSpPr>
          <p:cNvPr id="14" name="Inhaltsplatzhalter 2"/>
          <p:cNvSpPr>
            <a:spLocks noGrp="1"/>
          </p:cNvSpPr>
          <p:nvPr>
            <p:ph sz="half" idx="16"/>
          </p:nvPr>
        </p:nvSpPr>
        <p:spPr>
          <a:xfrm>
            <a:off x="4629494" y="3623106"/>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smtClean="0"/>
              <a:t>Textmasterformat bearbeiten</a:t>
            </a:r>
          </a:p>
        </p:txBody>
      </p:sp>
      <p:sp>
        <p:nvSpPr>
          <p:cNvPr id="15" name="Datumsplatzhalter 14"/>
          <p:cNvSpPr>
            <a:spLocks noGrp="1"/>
          </p:cNvSpPr>
          <p:nvPr>
            <p:ph type="dt" sz="half" idx="17"/>
          </p:nvPr>
        </p:nvSpPr>
        <p:spPr/>
        <p:txBody>
          <a:bodyPr/>
          <a:lstStyle/>
          <a:p>
            <a:r>
              <a:rPr lang="de-DE" dirty="0" smtClean="0"/>
              <a:t>© VTB Bank (Austria) AG 2014</a:t>
            </a:r>
            <a:endParaRPr lang="de-AT" dirty="0" smtClean="0"/>
          </a:p>
        </p:txBody>
      </p:sp>
      <p:sp>
        <p:nvSpPr>
          <p:cNvPr id="16" name="Foliennummernplatzhalter 15"/>
          <p:cNvSpPr>
            <a:spLocks noGrp="1"/>
          </p:cNvSpPr>
          <p:nvPr>
            <p:ph type="sldNum" sz="quarter" idx="18"/>
          </p:nvPr>
        </p:nvSpPr>
        <p:spPr/>
        <p:txBody>
          <a:bodyPr/>
          <a:lstStyle/>
          <a:p>
            <a:r>
              <a:rPr lang="de-AT" smtClean="0"/>
              <a:t>Slide #</a:t>
            </a:r>
            <a:fld id="{A7A29CBC-B88E-48C0-BFB0-17E17004B14F}" type="slidenum">
              <a:rPr lang="de-AT" smtClean="0"/>
              <a:pPr/>
              <a:t>‹#›</a:t>
            </a:fld>
            <a:endParaRPr lang="de-AT" dirty="0"/>
          </a:p>
        </p:txBody>
      </p:sp>
      <p:sp>
        <p:nvSpPr>
          <p:cNvPr id="17" name="Fußzeilenplatzhalter 16"/>
          <p:cNvSpPr>
            <a:spLocks noGrp="1"/>
          </p:cNvSpPr>
          <p:nvPr>
            <p:ph type="ftr" sz="quarter" idx="19"/>
          </p:nvPr>
        </p:nvSpPr>
        <p:spPr/>
        <p:txBody>
          <a:bodyPr/>
          <a:lstStyle/>
          <a:p>
            <a:endParaRPr lang="de-A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539750" y="1700808"/>
            <a:ext cx="3852230" cy="4428492"/>
          </a:xfrm>
        </p:spPr>
        <p:txBody>
          <a:bodyPr/>
          <a:lstStyle/>
          <a:p>
            <a:r>
              <a:rPr lang="de-DE" smtClean="0"/>
              <a:t>Bild durch Klicken auf Symbol hinzufügen</a:t>
            </a:r>
            <a:endParaRPr lang="de-AT"/>
          </a:p>
        </p:txBody>
      </p:sp>
      <p:sp>
        <p:nvSpPr>
          <p:cNvPr id="2" name="Titel 1"/>
          <p:cNvSpPr>
            <a:spLocks noGrp="1"/>
          </p:cNvSpPr>
          <p:nvPr>
            <p:ph type="title"/>
          </p:nvPr>
        </p:nvSpPr>
        <p:spPr/>
        <p:txBody>
          <a:bodyPr/>
          <a:lstStyle/>
          <a:p>
            <a:r>
              <a:rPr lang="de-DE" smtClean="0"/>
              <a:t>Titelmasterformat durch Klicken bearbeiten</a:t>
            </a:r>
            <a:endParaRPr lang="de-AT"/>
          </a:p>
        </p:txBody>
      </p:sp>
      <p:sp>
        <p:nvSpPr>
          <p:cNvPr id="4" name="Inhaltsplatzhalter 3"/>
          <p:cNvSpPr>
            <a:spLocks noGrp="1"/>
          </p:cNvSpPr>
          <p:nvPr>
            <p:ph sz="half" idx="2"/>
          </p:nvPr>
        </p:nvSpPr>
        <p:spPr>
          <a:xfrm>
            <a:off x="4648200" y="1700808"/>
            <a:ext cx="4038600" cy="4425355"/>
          </a:xfrm>
        </p:spPr>
        <p:txBody>
          <a:bodyPr>
            <a:normAutofit/>
          </a:bodyPr>
          <a:lstStyle>
            <a:lvl1pPr>
              <a:defRPr sz="1800"/>
            </a:lvl1pPr>
            <a:lvl2pPr>
              <a:defRPr sz="18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8"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9" name="Datumsplatzhalter 8"/>
          <p:cNvSpPr>
            <a:spLocks noGrp="1"/>
          </p:cNvSpPr>
          <p:nvPr>
            <p:ph type="dt" sz="half" idx="14"/>
          </p:nvPr>
        </p:nvSpPr>
        <p:spPr/>
        <p:txBody>
          <a:bodyPr/>
          <a:lstStyle/>
          <a:p>
            <a:r>
              <a:rPr lang="de-DE" dirty="0" smtClean="0"/>
              <a:t>© VTB Bank (Austria) AG 2014</a:t>
            </a:r>
            <a:endParaRPr lang="de-AT" dirty="0" smtClean="0"/>
          </a:p>
        </p:txBody>
      </p:sp>
      <p:sp>
        <p:nvSpPr>
          <p:cNvPr id="11" name="Foliennummernplatzhalter 10"/>
          <p:cNvSpPr>
            <a:spLocks noGrp="1"/>
          </p:cNvSpPr>
          <p:nvPr>
            <p:ph type="sldNum" sz="quarter" idx="15"/>
          </p:nvPr>
        </p:nvSpPr>
        <p:spPr/>
        <p:txBody>
          <a:bodyPr/>
          <a:lstStyle/>
          <a:p>
            <a:r>
              <a:rPr lang="de-AT" smtClean="0"/>
              <a:t>Slide #</a:t>
            </a:r>
            <a:fld id="{A7A29CBC-B88E-48C0-BFB0-17E17004B14F}" type="slidenum">
              <a:rPr lang="de-AT" smtClean="0"/>
              <a:pPr/>
              <a:t>‹#›</a:t>
            </a:fld>
            <a:endParaRPr lang="de-AT" dirty="0"/>
          </a:p>
        </p:txBody>
      </p:sp>
      <p:sp>
        <p:nvSpPr>
          <p:cNvPr id="12" name="Fußzeilenplatzhalter 11"/>
          <p:cNvSpPr>
            <a:spLocks noGrp="1"/>
          </p:cNvSpPr>
          <p:nvPr>
            <p:ph type="ftr" sz="quarter" idx="16"/>
          </p:nvPr>
        </p:nvSpPr>
        <p:spPr/>
        <p:txBody>
          <a:bodyPr/>
          <a:lstStyle/>
          <a:p>
            <a:endParaRPr lang="de-A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elements with footnotes and descripti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sz="half" idx="1"/>
          </p:nvPr>
        </p:nvSpPr>
        <p:spPr>
          <a:xfrm>
            <a:off x="442685" y="1794306"/>
            <a:ext cx="4038600" cy="1828800"/>
          </a:xfrm>
        </p:spPr>
        <p:txBody>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Inhaltsplatzhalter 3"/>
          <p:cNvSpPr>
            <a:spLocks noGrp="1"/>
          </p:cNvSpPr>
          <p:nvPr>
            <p:ph sz="half" idx="2"/>
          </p:nvPr>
        </p:nvSpPr>
        <p:spPr>
          <a:xfrm>
            <a:off x="4633685" y="1794306"/>
            <a:ext cx="4038600" cy="1828800"/>
          </a:xfrm>
        </p:spPr>
        <p:txBody>
          <a:bodyPr>
            <a:normAutofit/>
          </a:bodyPr>
          <a:lstStyle>
            <a:lvl1pPr>
              <a:defRPr sz="1800"/>
            </a:lvl1pPr>
            <a:lvl2pPr>
              <a:defRPr sz="1800"/>
            </a:lvl2pPr>
            <a:lvl3pPr>
              <a:defRPr sz="1800"/>
            </a:lvl3pPr>
            <a:lvl4pPr>
              <a:defRPr sz="18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11" name="Inhaltsplatzhalter 2"/>
          <p:cNvSpPr>
            <a:spLocks noGrp="1"/>
          </p:cNvSpPr>
          <p:nvPr>
            <p:ph sz="half" idx="13"/>
          </p:nvPr>
        </p:nvSpPr>
        <p:spPr>
          <a:xfrm>
            <a:off x="442685" y="4033663"/>
            <a:ext cx="8255260" cy="1828800"/>
          </a:xfrm>
        </p:spPr>
        <p:txBody>
          <a:bodyPr>
            <a:normAutofit/>
          </a:bodyPr>
          <a:lstStyle>
            <a:lvl1pPr>
              <a:defRPr sz="1800"/>
            </a:lvl1pPr>
            <a:lvl2pPr>
              <a:defRPr sz="18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3" name="Inhaltsplatzhalter 2"/>
          <p:cNvSpPr>
            <a:spLocks noGrp="1"/>
          </p:cNvSpPr>
          <p:nvPr>
            <p:ph sz="half" idx="15"/>
          </p:nvPr>
        </p:nvSpPr>
        <p:spPr>
          <a:xfrm>
            <a:off x="446877" y="3623105"/>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smtClean="0"/>
              <a:t>Textmasterformat bearbeiten</a:t>
            </a:r>
          </a:p>
        </p:txBody>
      </p:sp>
      <p:sp>
        <p:nvSpPr>
          <p:cNvPr id="14" name="Inhaltsplatzhalter 2"/>
          <p:cNvSpPr>
            <a:spLocks noGrp="1"/>
          </p:cNvSpPr>
          <p:nvPr>
            <p:ph sz="half" idx="16"/>
          </p:nvPr>
        </p:nvSpPr>
        <p:spPr>
          <a:xfrm>
            <a:off x="4629493" y="3623105"/>
            <a:ext cx="4038600" cy="280628"/>
          </a:xfrm>
        </p:spPr>
        <p:txBody>
          <a:bodyPr/>
          <a:lstStyle>
            <a:lvl1pPr>
              <a:defRPr sz="10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de-DE" smtClean="0"/>
              <a:t>Textmasterformat bearbeiten</a:t>
            </a:r>
          </a:p>
        </p:txBody>
      </p:sp>
      <p:sp>
        <p:nvSpPr>
          <p:cNvPr id="12" name="Datumsplatzhalter 11"/>
          <p:cNvSpPr>
            <a:spLocks noGrp="1"/>
          </p:cNvSpPr>
          <p:nvPr>
            <p:ph type="dt" sz="half" idx="17"/>
          </p:nvPr>
        </p:nvSpPr>
        <p:spPr/>
        <p:txBody>
          <a:bodyPr/>
          <a:lstStyle/>
          <a:p>
            <a:r>
              <a:rPr lang="de-DE" dirty="0" smtClean="0"/>
              <a:t>© VTB Bank (Austria) AG 2014</a:t>
            </a:r>
            <a:endParaRPr lang="de-AT" dirty="0" smtClean="0"/>
          </a:p>
        </p:txBody>
      </p:sp>
      <p:sp>
        <p:nvSpPr>
          <p:cNvPr id="15" name="Foliennummernplatzhalter 14"/>
          <p:cNvSpPr>
            <a:spLocks noGrp="1"/>
          </p:cNvSpPr>
          <p:nvPr>
            <p:ph type="sldNum" sz="quarter" idx="18"/>
          </p:nvPr>
        </p:nvSpPr>
        <p:spPr/>
        <p:txBody>
          <a:bodyPr/>
          <a:lstStyle/>
          <a:p>
            <a:r>
              <a:rPr lang="de-AT" smtClean="0"/>
              <a:t>Slide #</a:t>
            </a:r>
            <a:fld id="{A7A29CBC-B88E-48C0-BFB0-17E17004B14F}" type="slidenum">
              <a:rPr lang="de-AT" smtClean="0"/>
              <a:pPr/>
              <a:t>‹#›</a:t>
            </a:fld>
            <a:endParaRPr lang="de-AT" dirty="0"/>
          </a:p>
        </p:txBody>
      </p:sp>
      <p:sp>
        <p:nvSpPr>
          <p:cNvPr id="16" name="Fußzeilenplatzhalter 15"/>
          <p:cNvSpPr>
            <a:spLocks noGrp="1"/>
          </p:cNvSpPr>
          <p:nvPr>
            <p:ph type="ftr" sz="quarter" idx="19"/>
          </p:nvPr>
        </p:nvSpPr>
        <p:spPr/>
        <p:txBody>
          <a:bodyPr/>
          <a:lstStyle/>
          <a:p>
            <a:endParaRPr lang="de-A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6 textboxes">
    <p:spTree>
      <p:nvGrpSpPr>
        <p:cNvPr id="1" name=""/>
        <p:cNvGrpSpPr/>
        <p:nvPr/>
      </p:nvGrpSpPr>
      <p:grpSpPr>
        <a:xfrm>
          <a:off x="0" y="0"/>
          <a:ext cx="0" cy="0"/>
          <a:chOff x="0" y="0"/>
          <a:chExt cx="0" cy="0"/>
        </a:xfrm>
      </p:grpSpPr>
      <p:sp>
        <p:nvSpPr>
          <p:cNvPr id="3" name="Inhaltsplatzhalter 2"/>
          <p:cNvSpPr>
            <a:spLocks noGrp="1"/>
          </p:cNvSpPr>
          <p:nvPr>
            <p:ph idx="1"/>
          </p:nvPr>
        </p:nvSpPr>
        <p:spPr>
          <a:xfrm>
            <a:off x="446855" y="1795263"/>
            <a:ext cx="4045315" cy="877653"/>
          </a:xfrm>
        </p:spPr>
        <p:txBody>
          <a:bodyPr/>
          <a:lstStyle>
            <a:lvl1pPr>
              <a:defRPr sz="1800"/>
            </a:lvl1pPr>
          </a:lstStyle>
          <a:p>
            <a:pPr lvl="0"/>
            <a:r>
              <a:rPr lang="de-DE" smtClean="0"/>
              <a:t>Textmasterformat bearbeiten</a:t>
            </a:r>
          </a:p>
          <a:p>
            <a:pPr lvl="1"/>
            <a:r>
              <a:rPr lang="de-DE" smtClean="0"/>
              <a:t>Zweite Ebene</a:t>
            </a:r>
          </a:p>
        </p:txBody>
      </p:sp>
      <p:sp>
        <p:nvSpPr>
          <p:cNvPr id="7"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2" name="Titel 1"/>
          <p:cNvSpPr>
            <a:spLocks noGrp="1"/>
          </p:cNvSpPr>
          <p:nvPr>
            <p:ph type="title"/>
          </p:nvPr>
        </p:nvSpPr>
        <p:spPr>
          <a:xfrm>
            <a:off x="446856" y="642405"/>
            <a:ext cx="5925344" cy="900100"/>
          </a:xfrm>
        </p:spPr>
        <p:txBody>
          <a:bodyPr/>
          <a:lstStyle/>
          <a:p>
            <a:r>
              <a:rPr lang="de-DE" smtClean="0"/>
              <a:t>Titelmasterformat durch Klicken bearbeiten</a:t>
            </a:r>
            <a:endParaRPr lang="de-AT" dirty="0"/>
          </a:p>
        </p:txBody>
      </p:sp>
      <p:sp>
        <p:nvSpPr>
          <p:cNvPr id="8" name="Inhaltsplatzhalter 2"/>
          <p:cNvSpPr>
            <a:spLocks noGrp="1"/>
          </p:cNvSpPr>
          <p:nvPr>
            <p:ph idx="13"/>
          </p:nvPr>
        </p:nvSpPr>
        <p:spPr>
          <a:xfrm>
            <a:off x="446855" y="2947391"/>
            <a:ext cx="4045315" cy="877653"/>
          </a:xfrm>
        </p:spPr>
        <p:txBody>
          <a:bodyPr/>
          <a:lstStyle>
            <a:lvl1pPr>
              <a:defRPr sz="1800"/>
            </a:lvl1pPr>
          </a:lstStyle>
          <a:p>
            <a:pPr lvl="0"/>
            <a:r>
              <a:rPr lang="de-DE" smtClean="0"/>
              <a:t>Textmasterformat bearbeiten</a:t>
            </a:r>
          </a:p>
          <a:p>
            <a:pPr lvl="1"/>
            <a:r>
              <a:rPr lang="de-DE" smtClean="0"/>
              <a:t>Zweite Ebene</a:t>
            </a:r>
          </a:p>
        </p:txBody>
      </p:sp>
      <p:sp>
        <p:nvSpPr>
          <p:cNvPr id="9" name="Inhaltsplatzhalter 2"/>
          <p:cNvSpPr>
            <a:spLocks noGrp="1"/>
          </p:cNvSpPr>
          <p:nvPr>
            <p:ph idx="14"/>
          </p:nvPr>
        </p:nvSpPr>
        <p:spPr>
          <a:xfrm>
            <a:off x="446855" y="4099519"/>
            <a:ext cx="4045315" cy="877653"/>
          </a:xfrm>
        </p:spPr>
        <p:txBody>
          <a:bodyPr/>
          <a:lstStyle>
            <a:lvl1pPr>
              <a:defRPr sz="1800"/>
            </a:lvl1pPr>
          </a:lstStyle>
          <a:p>
            <a:pPr lvl="0"/>
            <a:r>
              <a:rPr lang="de-DE" smtClean="0"/>
              <a:t>Textmasterformat bearbeiten</a:t>
            </a:r>
          </a:p>
          <a:p>
            <a:pPr lvl="1"/>
            <a:r>
              <a:rPr lang="de-DE" smtClean="0"/>
              <a:t>Zweite Ebene</a:t>
            </a:r>
          </a:p>
        </p:txBody>
      </p:sp>
      <p:sp>
        <p:nvSpPr>
          <p:cNvPr id="10" name="Inhaltsplatzhalter 2"/>
          <p:cNvSpPr>
            <a:spLocks noGrp="1"/>
          </p:cNvSpPr>
          <p:nvPr>
            <p:ph idx="15"/>
          </p:nvPr>
        </p:nvSpPr>
        <p:spPr>
          <a:xfrm>
            <a:off x="4630057" y="1795263"/>
            <a:ext cx="4045316" cy="877653"/>
          </a:xfrm>
        </p:spPr>
        <p:txBody>
          <a:bodyPr/>
          <a:lstStyle>
            <a:lvl1pPr>
              <a:defRPr sz="1800"/>
            </a:lvl1pPr>
          </a:lstStyle>
          <a:p>
            <a:pPr lvl="0"/>
            <a:r>
              <a:rPr lang="de-DE" smtClean="0"/>
              <a:t>Textmasterformat bearbeiten</a:t>
            </a:r>
          </a:p>
          <a:p>
            <a:pPr lvl="1"/>
            <a:r>
              <a:rPr lang="de-DE" smtClean="0"/>
              <a:t>Zweite Ebene</a:t>
            </a:r>
          </a:p>
        </p:txBody>
      </p:sp>
      <p:sp>
        <p:nvSpPr>
          <p:cNvPr id="11" name="Inhaltsplatzhalter 2"/>
          <p:cNvSpPr>
            <a:spLocks noGrp="1"/>
          </p:cNvSpPr>
          <p:nvPr>
            <p:ph idx="16"/>
          </p:nvPr>
        </p:nvSpPr>
        <p:spPr>
          <a:xfrm>
            <a:off x="4630057" y="2947391"/>
            <a:ext cx="4045316" cy="877653"/>
          </a:xfrm>
        </p:spPr>
        <p:txBody>
          <a:bodyPr/>
          <a:lstStyle>
            <a:lvl1pPr>
              <a:defRPr sz="1800"/>
            </a:lvl1pPr>
          </a:lstStyle>
          <a:p>
            <a:pPr lvl="0"/>
            <a:r>
              <a:rPr lang="de-DE" smtClean="0"/>
              <a:t>Textmasterformat bearbeiten</a:t>
            </a:r>
          </a:p>
          <a:p>
            <a:pPr lvl="1"/>
            <a:r>
              <a:rPr lang="de-DE" smtClean="0"/>
              <a:t>Zweite Ebene</a:t>
            </a:r>
          </a:p>
        </p:txBody>
      </p:sp>
      <p:sp>
        <p:nvSpPr>
          <p:cNvPr id="12" name="Inhaltsplatzhalter 2"/>
          <p:cNvSpPr>
            <a:spLocks noGrp="1"/>
          </p:cNvSpPr>
          <p:nvPr>
            <p:ph idx="17"/>
          </p:nvPr>
        </p:nvSpPr>
        <p:spPr>
          <a:xfrm>
            <a:off x="4630057" y="4099519"/>
            <a:ext cx="4045316" cy="877653"/>
          </a:xfrm>
        </p:spPr>
        <p:txBody>
          <a:bodyPr/>
          <a:lstStyle>
            <a:lvl1pPr>
              <a:defRPr sz="1800"/>
            </a:lvl1pPr>
          </a:lstStyle>
          <a:p>
            <a:pPr lvl="0"/>
            <a:r>
              <a:rPr lang="de-DE" smtClean="0"/>
              <a:t>Textmasterformat bearbeiten</a:t>
            </a:r>
          </a:p>
          <a:p>
            <a:pPr lvl="1"/>
            <a:r>
              <a:rPr lang="de-DE" smtClean="0"/>
              <a:t>Zweite Ebene</a:t>
            </a:r>
          </a:p>
        </p:txBody>
      </p:sp>
      <p:sp>
        <p:nvSpPr>
          <p:cNvPr id="13" name="Datumsplatzhalter 12"/>
          <p:cNvSpPr>
            <a:spLocks noGrp="1"/>
          </p:cNvSpPr>
          <p:nvPr>
            <p:ph type="dt" sz="half" idx="18"/>
          </p:nvPr>
        </p:nvSpPr>
        <p:spPr/>
        <p:txBody>
          <a:bodyPr/>
          <a:lstStyle/>
          <a:p>
            <a:r>
              <a:rPr lang="de-DE" dirty="0" smtClean="0"/>
              <a:t>© VTB Bank (Austria) AG 2014</a:t>
            </a:r>
            <a:endParaRPr lang="de-AT" dirty="0" smtClean="0"/>
          </a:p>
        </p:txBody>
      </p:sp>
      <p:sp>
        <p:nvSpPr>
          <p:cNvPr id="14" name="Foliennummernplatzhalter 13"/>
          <p:cNvSpPr>
            <a:spLocks noGrp="1"/>
          </p:cNvSpPr>
          <p:nvPr>
            <p:ph type="sldNum" sz="quarter" idx="19"/>
          </p:nvPr>
        </p:nvSpPr>
        <p:spPr/>
        <p:txBody>
          <a:bodyPr/>
          <a:lstStyle/>
          <a:p>
            <a:r>
              <a:rPr lang="de-AT" smtClean="0"/>
              <a:t>Slide #</a:t>
            </a:r>
            <a:fld id="{A7A29CBC-B88E-48C0-BFB0-17E17004B14F}" type="slidenum">
              <a:rPr lang="de-AT" smtClean="0"/>
              <a:pPr/>
              <a:t>‹#›</a:t>
            </a:fld>
            <a:endParaRPr lang="de-AT" dirty="0"/>
          </a:p>
        </p:txBody>
      </p:sp>
      <p:sp>
        <p:nvSpPr>
          <p:cNvPr id="15" name="Fußzeilenplatzhalter 14"/>
          <p:cNvSpPr>
            <a:spLocks noGrp="1"/>
          </p:cNvSpPr>
          <p:nvPr>
            <p:ph type="ftr" sz="quarter" idx="20"/>
          </p:nvPr>
        </p:nvSpPr>
        <p:spPr/>
        <p:txBody>
          <a:bodyPr/>
          <a:lstStyle/>
          <a:p>
            <a:endParaRPr lang="de-A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lue font / blue bar">
    <p:spTree>
      <p:nvGrpSpPr>
        <p:cNvPr id="1" name=""/>
        <p:cNvGrpSpPr/>
        <p:nvPr/>
      </p:nvGrpSpPr>
      <p:grpSpPr>
        <a:xfrm>
          <a:off x="0" y="0"/>
          <a:ext cx="0" cy="0"/>
          <a:chOff x="0" y="0"/>
          <a:chExt cx="0" cy="0"/>
        </a:xfrm>
      </p:grpSpPr>
      <p:sp>
        <p:nvSpPr>
          <p:cNvPr id="3" name="Inhaltsplatzhalter 2"/>
          <p:cNvSpPr>
            <a:spLocks noGrp="1"/>
          </p:cNvSpPr>
          <p:nvPr>
            <p:ph idx="1"/>
          </p:nvPr>
        </p:nvSpPr>
        <p:spPr>
          <a:xfrm>
            <a:off x="446856" y="1795263"/>
            <a:ext cx="6573416" cy="4525963"/>
          </a:xfrm>
        </p:spPr>
        <p:txBody>
          <a:bodyPr/>
          <a:lstStyle>
            <a:lvl1pPr>
              <a:defRPr sz="1800"/>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7" name="Rectangle 39"/>
          <p:cNvSpPr>
            <a:spLocks noChangeArrowheads="1"/>
          </p:cNvSpPr>
          <p:nvPr userDrawn="1"/>
        </p:nvSpPr>
        <p:spPr bwMode="auto">
          <a:xfrm>
            <a:off x="0" y="-7938"/>
            <a:ext cx="9144000" cy="771526"/>
          </a:xfrm>
          <a:prstGeom prst="rect">
            <a:avLst/>
          </a:prstGeom>
          <a:solidFill>
            <a:srgbClr val="D4E1F0"/>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2" name="Titel 1"/>
          <p:cNvSpPr>
            <a:spLocks noGrp="1"/>
          </p:cNvSpPr>
          <p:nvPr>
            <p:ph type="title"/>
          </p:nvPr>
        </p:nvSpPr>
        <p:spPr>
          <a:xfrm>
            <a:off x="446856" y="642405"/>
            <a:ext cx="4917232" cy="900100"/>
          </a:xfrm>
        </p:spPr>
        <p:txBody>
          <a:bodyPr/>
          <a:lstStyle/>
          <a:p>
            <a:r>
              <a:rPr lang="de-DE" smtClean="0"/>
              <a:t>Titelmasterformat durch Klicken bearbeiten</a:t>
            </a:r>
            <a:endParaRPr lang="de-AT" dirty="0"/>
          </a:p>
        </p:txBody>
      </p:sp>
      <p:sp>
        <p:nvSpPr>
          <p:cNvPr id="10" name="Textplatzhalter 9"/>
          <p:cNvSpPr>
            <a:spLocks noGrp="1"/>
          </p:cNvSpPr>
          <p:nvPr>
            <p:ph type="body" sz="quarter" idx="13"/>
          </p:nvPr>
        </p:nvSpPr>
        <p:spPr>
          <a:xfrm>
            <a:off x="7164388" y="1797050"/>
            <a:ext cx="1439862" cy="4548274"/>
          </a:xfrm>
          <a:solidFill>
            <a:schemeClr val="accent6"/>
          </a:solidFill>
        </p:spPr>
        <p:txBody>
          <a:bodyPr lIns="36000" tIns="36000" rIns="36000" bIns="36000"/>
          <a:lstStyle>
            <a:lvl1pPr>
              <a:defRPr sz="1000" b="0"/>
            </a:lvl1pPr>
          </a:lstStyle>
          <a:p>
            <a:pPr lvl="0"/>
            <a:r>
              <a:rPr lang="de-DE" smtClean="0"/>
              <a:t>Textmasterformat bearbeiten</a:t>
            </a:r>
          </a:p>
        </p:txBody>
      </p:sp>
      <p:sp>
        <p:nvSpPr>
          <p:cNvPr id="9" name="Datumsplatzhalter 8"/>
          <p:cNvSpPr>
            <a:spLocks noGrp="1"/>
          </p:cNvSpPr>
          <p:nvPr>
            <p:ph type="dt" sz="half" idx="14"/>
          </p:nvPr>
        </p:nvSpPr>
        <p:spPr/>
        <p:txBody>
          <a:bodyPr/>
          <a:lstStyle/>
          <a:p>
            <a:r>
              <a:rPr lang="de-DE" dirty="0" smtClean="0"/>
              <a:t>© VTB Bank (Austria) AG 2014</a:t>
            </a:r>
            <a:endParaRPr lang="de-AT" dirty="0" smtClean="0"/>
          </a:p>
        </p:txBody>
      </p:sp>
      <p:sp>
        <p:nvSpPr>
          <p:cNvPr id="11" name="Foliennummernplatzhalter 10"/>
          <p:cNvSpPr>
            <a:spLocks noGrp="1"/>
          </p:cNvSpPr>
          <p:nvPr>
            <p:ph type="sldNum" sz="quarter" idx="15"/>
          </p:nvPr>
        </p:nvSpPr>
        <p:spPr/>
        <p:txBody>
          <a:bodyPr/>
          <a:lstStyle/>
          <a:p>
            <a:r>
              <a:rPr lang="de-AT" smtClean="0"/>
              <a:t>Slide #</a:t>
            </a:r>
            <a:fld id="{A7A29CBC-B88E-48C0-BFB0-17E17004B14F}" type="slidenum">
              <a:rPr lang="de-AT" smtClean="0"/>
              <a:pPr/>
              <a:t>‹#›</a:t>
            </a:fld>
            <a:endParaRPr lang="de-AT" dirty="0"/>
          </a:p>
        </p:txBody>
      </p:sp>
      <p:sp>
        <p:nvSpPr>
          <p:cNvPr id="12" name="Fußzeilenplatzhalter 11"/>
          <p:cNvSpPr>
            <a:spLocks noGrp="1"/>
          </p:cNvSpPr>
          <p:nvPr>
            <p:ph type="ftr" sz="quarter" idx="16"/>
          </p:nvPr>
        </p:nvSpPr>
        <p:spPr/>
        <p:txBody>
          <a:bodyPr/>
          <a:lstStyle/>
          <a:p>
            <a:endParaRPr lang="de-A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hite font / background pic">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9144000" cy="6858000"/>
          </a:xfrm>
        </p:spPr>
        <p:txBody>
          <a:bodyPr/>
          <a:lstStyle/>
          <a:p>
            <a:r>
              <a:rPr lang="de-DE" smtClean="0"/>
              <a:t>Bild durch Klicken auf Symbol hinzufügen</a:t>
            </a:r>
            <a:endParaRPr lang="de-AT"/>
          </a:p>
        </p:txBody>
      </p:sp>
      <p:sp>
        <p:nvSpPr>
          <p:cNvPr id="3" name="Inhaltsplatzhalter 2"/>
          <p:cNvSpPr>
            <a:spLocks noGrp="1"/>
          </p:cNvSpPr>
          <p:nvPr>
            <p:ph idx="1"/>
          </p:nvPr>
        </p:nvSpPr>
        <p:spPr>
          <a:xfrm>
            <a:off x="446856" y="4869160"/>
            <a:ext cx="6573416" cy="1452066"/>
          </a:xfrm>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7" name="Rectangle 39"/>
          <p:cNvSpPr>
            <a:spLocks noChangeArrowheads="1"/>
          </p:cNvSpPr>
          <p:nvPr userDrawn="1"/>
        </p:nvSpPr>
        <p:spPr bwMode="auto">
          <a:xfrm>
            <a:off x="0" y="-7938"/>
            <a:ext cx="9144000" cy="771526"/>
          </a:xfrm>
          <a:prstGeom prst="rect">
            <a:avLst/>
          </a:prstGeom>
          <a:solidFill>
            <a:srgbClr val="D4E1F0">
              <a:alpha val="50000"/>
            </a:srgbClr>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sp>
        <p:nvSpPr>
          <p:cNvPr id="2" name="Titel 1"/>
          <p:cNvSpPr>
            <a:spLocks noGrp="1"/>
          </p:cNvSpPr>
          <p:nvPr>
            <p:ph type="title"/>
          </p:nvPr>
        </p:nvSpPr>
        <p:spPr>
          <a:xfrm>
            <a:off x="446856" y="642405"/>
            <a:ext cx="4917232" cy="900100"/>
          </a:xfrm>
        </p:spPr>
        <p:txBody>
          <a:bodyPr/>
          <a:lstStyle>
            <a:lvl1pPr>
              <a:defRPr>
                <a:solidFill>
                  <a:schemeClr val="bg1"/>
                </a:solidFill>
              </a:defRPr>
            </a:lvl1pPr>
          </a:lstStyle>
          <a:p>
            <a:r>
              <a:rPr lang="de-DE" smtClean="0"/>
              <a:t>Titelmasterformat durch Klicken bearbeiten</a:t>
            </a:r>
            <a:endParaRPr lang="de-AT" dirty="0"/>
          </a:p>
        </p:txBody>
      </p:sp>
      <p:sp>
        <p:nvSpPr>
          <p:cNvPr id="10" name="Datumsplatzhalter 9"/>
          <p:cNvSpPr>
            <a:spLocks noGrp="1"/>
          </p:cNvSpPr>
          <p:nvPr>
            <p:ph type="dt" sz="half" idx="14"/>
          </p:nvPr>
        </p:nvSpPr>
        <p:spPr/>
        <p:txBody>
          <a:bodyPr/>
          <a:lstStyle/>
          <a:p>
            <a:r>
              <a:rPr lang="de-DE" dirty="0" smtClean="0"/>
              <a:t>© VTB Bank (Austria) AG 2014</a:t>
            </a:r>
            <a:endParaRPr lang="de-AT" dirty="0" smtClean="0"/>
          </a:p>
        </p:txBody>
      </p:sp>
      <p:sp>
        <p:nvSpPr>
          <p:cNvPr id="11" name="Foliennummernplatzhalter 10"/>
          <p:cNvSpPr>
            <a:spLocks noGrp="1"/>
          </p:cNvSpPr>
          <p:nvPr>
            <p:ph type="sldNum" sz="quarter" idx="15"/>
          </p:nvPr>
        </p:nvSpPr>
        <p:spPr/>
        <p:txBody>
          <a:bodyPr/>
          <a:lstStyle/>
          <a:p>
            <a:r>
              <a:rPr lang="de-AT" smtClean="0"/>
              <a:t>Slide #</a:t>
            </a:r>
            <a:fld id="{A7A29CBC-B88E-48C0-BFB0-17E17004B14F}" type="slidenum">
              <a:rPr lang="de-AT" smtClean="0"/>
              <a:pPr/>
              <a:t>‹#›</a:t>
            </a:fld>
            <a:endParaRPr lang="de-AT" dirty="0"/>
          </a:p>
        </p:txBody>
      </p:sp>
      <p:sp>
        <p:nvSpPr>
          <p:cNvPr id="12" name="Fußzeilenplatzhalter 11"/>
          <p:cNvSpPr>
            <a:spLocks noGrp="1"/>
          </p:cNvSpPr>
          <p:nvPr>
            <p:ph type="ftr" sz="quarter" idx="16"/>
          </p:nvPr>
        </p:nvSpPr>
        <p:spPr/>
        <p:txBody>
          <a:bodyPr/>
          <a:lstStyle/>
          <a:p>
            <a:endParaRPr lang="de-A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46856" y="1794533"/>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2"/>
          </p:nvPr>
        </p:nvSpPr>
        <p:spPr>
          <a:xfrm>
            <a:off x="6624228" y="6345324"/>
            <a:ext cx="2077628"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000">
                <a:solidFill>
                  <a:schemeClr val="tx1">
                    <a:tint val="75000"/>
                  </a:schemeClr>
                </a:solidFill>
              </a:defRPr>
            </a:lvl1pPr>
          </a:lstStyle>
          <a:p>
            <a:r>
              <a:rPr lang="de-DE" dirty="0" smtClean="0"/>
              <a:t>© VTB Bank (Austria) AG 2014</a:t>
            </a:r>
            <a:endParaRPr lang="de-AT" dirty="0" smtClean="0"/>
          </a:p>
        </p:txBody>
      </p:sp>
      <p:sp>
        <p:nvSpPr>
          <p:cNvPr id="5" name="Fußzeilenplatzhalter 4"/>
          <p:cNvSpPr>
            <a:spLocks noGrp="1"/>
          </p:cNvSpPr>
          <p:nvPr>
            <p:ph type="ftr" sz="quarter" idx="3"/>
          </p:nvPr>
        </p:nvSpPr>
        <p:spPr>
          <a:xfrm>
            <a:off x="3340224"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450590" y="6340239"/>
            <a:ext cx="1989386"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de-AT" dirty="0" smtClean="0"/>
              <a:t>Slide #</a:t>
            </a:r>
            <a:fld id="{A7A29CBC-B88E-48C0-BFB0-17E17004B14F}" type="slidenum">
              <a:rPr lang="de-AT" smtClean="0"/>
              <a:pPr/>
              <a:t>‹#›</a:t>
            </a:fld>
            <a:endParaRPr lang="de-AT" dirty="0"/>
          </a:p>
        </p:txBody>
      </p:sp>
      <p:sp>
        <p:nvSpPr>
          <p:cNvPr id="2" name="Titelplatzhalter 1"/>
          <p:cNvSpPr>
            <a:spLocks noGrp="1"/>
          </p:cNvSpPr>
          <p:nvPr>
            <p:ph type="title"/>
          </p:nvPr>
        </p:nvSpPr>
        <p:spPr>
          <a:xfrm>
            <a:off x="446856" y="642405"/>
            <a:ext cx="5853336" cy="900100"/>
          </a:xfrm>
          <a:prstGeom prst="rect">
            <a:avLst/>
          </a:prstGeom>
        </p:spPr>
        <p:txBody>
          <a:bodyPr vert="horz" lIns="91440" tIns="45720" rIns="91440" bIns="45720" rtlCol="0" anchor="t">
            <a:noAutofit/>
          </a:bodyPr>
          <a:lstStyle/>
          <a:p>
            <a:r>
              <a:rPr lang="de-DE" dirty="0" smtClean="0"/>
              <a:t>Titelmasterformat durch </a:t>
            </a:r>
            <a:br>
              <a:rPr lang="de-DE" dirty="0" smtClean="0"/>
            </a:br>
            <a:r>
              <a:rPr lang="de-DE" dirty="0" smtClean="0"/>
              <a:t>klicken bearbeiten</a:t>
            </a:r>
            <a:endParaRPr lang="de-A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2" r:id="rId4"/>
    <p:sldLayoutId id="2147483663" r:id="rId5"/>
    <p:sldLayoutId id="2147483666" r:id="rId6"/>
    <p:sldLayoutId id="2147483664" r:id="rId7"/>
    <p:sldLayoutId id="2147483661" r:id="rId8"/>
    <p:sldLayoutId id="2147483660" r:id="rId9"/>
    <p:sldLayoutId id="2147483662" r:id="rId10"/>
    <p:sldLayoutId id="2147483676" r:id="rId11"/>
    <p:sldLayoutId id="2147483659" r:id="rId12"/>
  </p:sldLayoutIdLst>
  <p:timing>
    <p:tnLst>
      <p:par>
        <p:cTn id="1" dur="indefinite" restart="never" nodeType="tmRoot"/>
      </p:par>
    </p:tnLst>
  </p:timing>
  <p:hf hdr="0" ftr="0"/>
  <p:txStyles>
    <p:titleStyle>
      <a:lvl1pPr algn="l" defTabSz="914400" rtl="0" eaLnBrk="1" latinLnBrk="0" hangingPunct="1">
        <a:lnSpc>
          <a:spcPct val="100000"/>
        </a:lnSpc>
        <a:spcBef>
          <a:spcPct val="0"/>
        </a:spcBef>
        <a:buNone/>
        <a:defRPr sz="2400" i="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1pPr>
      <a:lvl2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2pPr>
      <a:lvl3pPr marL="447675" indent="-228600" algn="l" defTabSz="914400" rtl="0" eaLnBrk="1" latinLnBrk="0" hangingPunct="1">
        <a:spcBef>
          <a:spcPct val="20000"/>
        </a:spcBef>
        <a:buFont typeface="Arial" pitchFamily="34" charset="0"/>
        <a:buChar char="•"/>
        <a:defRPr sz="1800" kern="1200">
          <a:solidFill>
            <a:schemeClr val="accent4">
              <a:lumMod val="75000"/>
            </a:schemeClr>
          </a:solidFill>
          <a:latin typeface="+mn-lt"/>
          <a:ea typeface="+mn-ea"/>
          <a:cs typeface="+mn-cs"/>
        </a:defRPr>
      </a:lvl3pPr>
      <a:lvl4pPr marL="814388" indent="-228600" algn="l" defTabSz="914400" rtl="0" eaLnBrk="1" latinLnBrk="0" hangingPunct="1">
        <a:spcBef>
          <a:spcPct val="20000"/>
        </a:spcBef>
        <a:buFont typeface="Arial" pitchFamily="34" charset="0"/>
        <a:buChar char="–"/>
        <a:defRPr sz="1600" kern="1200">
          <a:solidFill>
            <a:schemeClr val="accent4">
              <a:lumMod val="75000"/>
            </a:schemeClr>
          </a:solidFill>
          <a:latin typeface="+mn-lt"/>
          <a:ea typeface="+mn-ea"/>
          <a:cs typeface="+mn-cs"/>
        </a:defRPr>
      </a:lvl4pPr>
      <a:lvl5pPr marL="11557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0000" y="1603337"/>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2"/>
          </p:nvPr>
        </p:nvSpPr>
        <p:spPr>
          <a:xfrm>
            <a:off x="6624228" y="6345324"/>
            <a:ext cx="2077628"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000">
                <a:solidFill>
                  <a:schemeClr val="tx1">
                    <a:tint val="75000"/>
                  </a:schemeClr>
                </a:solidFill>
              </a:defRPr>
            </a:lvl1pPr>
          </a:lstStyle>
          <a:p>
            <a:r>
              <a:rPr lang="de-DE" dirty="0" smtClean="0"/>
              <a:t>© VTB Bank (Austria) AG 2014</a:t>
            </a:r>
            <a:endParaRPr lang="de-AT" dirty="0" smtClean="0"/>
          </a:p>
        </p:txBody>
      </p:sp>
      <p:sp>
        <p:nvSpPr>
          <p:cNvPr id="5" name="Fußzeilenplatzhalter 4"/>
          <p:cNvSpPr>
            <a:spLocks noGrp="1"/>
          </p:cNvSpPr>
          <p:nvPr>
            <p:ph type="ftr" sz="quarter" idx="3"/>
          </p:nvPr>
        </p:nvSpPr>
        <p:spPr>
          <a:xfrm>
            <a:off x="3340224"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450590" y="6340239"/>
            <a:ext cx="1989386"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de-AT" dirty="0" smtClean="0"/>
              <a:t>Slide #</a:t>
            </a:r>
            <a:fld id="{A7A29CBC-B88E-48C0-BFB0-17E17004B14F}" type="slidenum">
              <a:rPr lang="de-AT" smtClean="0"/>
              <a:pPr/>
              <a:t>‹#›</a:t>
            </a:fld>
            <a:endParaRPr lang="de-AT" dirty="0"/>
          </a:p>
        </p:txBody>
      </p:sp>
      <p:sp>
        <p:nvSpPr>
          <p:cNvPr id="7" name="Titelplatzhalter 1"/>
          <p:cNvSpPr txBox="1">
            <a:spLocks/>
          </p:cNvSpPr>
          <p:nvPr/>
        </p:nvSpPr>
        <p:spPr>
          <a:xfrm>
            <a:off x="447054" y="908720"/>
            <a:ext cx="8157394" cy="504056"/>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AT" sz="2400" b="0" i="1" u="none" strike="noStrike" kern="1200" cap="none" spc="0" normalizeH="0" baseline="0" noProof="0" dirty="0">
              <a:ln>
                <a:noFill/>
              </a:ln>
              <a:solidFill>
                <a:schemeClr val="tx1"/>
              </a:solidFill>
              <a:effectLst/>
              <a:uLnTx/>
              <a:uFillTx/>
              <a:latin typeface="+mj-lt"/>
              <a:ea typeface="+mj-ea"/>
              <a:cs typeface="+mj-cs"/>
            </a:endParaRPr>
          </a:p>
        </p:txBody>
      </p:sp>
      <p:sp>
        <p:nvSpPr>
          <p:cNvPr id="2" name="Titelplatzhalter 1"/>
          <p:cNvSpPr>
            <a:spLocks noGrp="1"/>
          </p:cNvSpPr>
          <p:nvPr>
            <p:ph type="title"/>
          </p:nvPr>
        </p:nvSpPr>
        <p:spPr>
          <a:xfrm>
            <a:off x="159022" y="152636"/>
            <a:ext cx="8157394" cy="504056"/>
          </a:xfrm>
          <a:prstGeom prst="rect">
            <a:avLst/>
          </a:prstGeom>
        </p:spPr>
        <p:txBody>
          <a:bodyPr vert="horz" lIns="91440" tIns="45720" rIns="91440" bIns="45720" rtlCol="0" anchor="t">
            <a:noAutofit/>
          </a:bodyPr>
          <a:lstStyle/>
          <a:p>
            <a:r>
              <a:rPr lang="de-DE" dirty="0" smtClean="0"/>
              <a:t>Titelmasterformat durch klicken bearbeiten</a:t>
            </a:r>
            <a:endParaRPr lang="de-AT" dirty="0"/>
          </a:p>
        </p:txBody>
      </p:sp>
    </p:spTree>
  </p:cSld>
  <p:clrMap bg1="lt1" tx1="dk1" bg2="lt2" tx2="dk2" accent1="accent1" accent2="accent2" accent3="accent3" accent4="accent4" accent5="accent5" accent6="accent6" hlink="hlink" folHlink="folHlink"/>
  <p:sldLayoutIdLst>
    <p:sldLayoutId id="2147483669" r:id="rId1"/>
    <p:sldLayoutId id="2147483672" r:id="rId2"/>
    <p:sldLayoutId id="2147483670" r:id="rId3"/>
    <p:sldLayoutId id="2147483671" r:id="rId4"/>
    <p:sldLayoutId id="2147483673" r:id="rId5"/>
    <p:sldLayoutId id="2147483674" r:id="rId6"/>
    <p:sldLayoutId id="2147483675" r:id="rId7"/>
  </p:sldLayoutIdLst>
  <p:timing>
    <p:tnLst>
      <p:par>
        <p:cTn id="1" dur="indefinite" restart="never" nodeType="tmRoot"/>
      </p:par>
    </p:tnLst>
  </p:timing>
  <p:hf hdr="0" ftr="0"/>
  <p:txStyles>
    <p:titleStyle>
      <a:lvl1pPr algn="l" defTabSz="914400" rtl="0" eaLnBrk="1" latinLnBrk="0" hangingPunct="1">
        <a:lnSpc>
          <a:spcPct val="100000"/>
        </a:lnSpc>
        <a:spcBef>
          <a:spcPct val="0"/>
        </a:spcBef>
        <a:buNone/>
        <a:defRPr sz="2400" i="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1pPr>
      <a:lvl2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2pPr>
      <a:lvl3pPr marL="447675" indent="-228600" algn="l" defTabSz="914400" rtl="0" eaLnBrk="1" latinLnBrk="0" hangingPunct="1">
        <a:spcBef>
          <a:spcPct val="20000"/>
        </a:spcBef>
        <a:buFont typeface="Arial" pitchFamily="34" charset="0"/>
        <a:buChar char="•"/>
        <a:defRPr sz="1800" kern="1200">
          <a:solidFill>
            <a:schemeClr val="accent4">
              <a:lumMod val="75000"/>
            </a:schemeClr>
          </a:solidFill>
          <a:latin typeface="+mn-lt"/>
          <a:ea typeface="+mn-ea"/>
          <a:cs typeface="+mn-cs"/>
        </a:defRPr>
      </a:lvl3pPr>
      <a:lvl4pPr marL="814388" indent="-228600" algn="l" defTabSz="914400" rtl="0" eaLnBrk="1" latinLnBrk="0" hangingPunct="1">
        <a:spcBef>
          <a:spcPct val="20000"/>
        </a:spcBef>
        <a:buFont typeface="Arial" pitchFamily="34" charset="0"/>
        <a:buChar char="–"/>
        <a:defRPr sz="1600" kern="1200">
          <a:solidFill>
            <a:schemeClr val="accent4">
              <a:lumMod val="75000"/>
            </a:schemeClr>
          </a:solidFill>
          <a:latin typeface="+mn-lt"/>
          <a:ea typeface="+mn-ea"/>
          <a:cs typeface="+mn-cs"/>
        </a:defRPr>
      </a:lvl4pPr>
      <a:lvl5pPr marL="11557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ep.office@vtb.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helpdesk@vtb.de" TargetMode="External"/><Relationship Id="rId4" Type="http://schemas.openxmlformats.org/officeDocument/2006/relationships/hyperlink" Target="mailto:FI@vtb.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ip.vtb.d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1a-immofinanz.de/site/layout/bilder/postbank_logo1.jpg"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stockphoto.com/file_thumbview_approve/10180009/2/istockphoto_10180009-approved-icon.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5000" r="-10000" b="-15000"/>
          </a:stretch>
        </a:blipFill>
        <a:effectLst/>
      </p:bgPr>
    </p:bg>
    <p:spTree>
      <p:nvGrpSpPr>
        <p:cNvPr id="1" name=""/>
        <p:cNvGrpSpPr/>
        <p:nvPr/>
      </p:nvGrpSpPr>
      <p:grpSpPr>
        <a:xfrm>
          <a:off x="0" y="0"/>
          <a:ext cx="0" cy="0"/>
          <a:chOff x="0" y="0"/>
          <a:chExt cx="0" cy="0"/>
        </a:xfrm>
      </p:grpSpPr>
      <p:sp>
        <p:nvSpPr>
          <p:cNvPr id="23" name="Titel 22"/>
          <p:cNvSpPr>
            <a:spLocks noGrp="1"/>
          </p:cNvSpPr>
          <p:nvPr>
            <p:ph type="ctrTitle"/>
          </p:nvPr>
        </p:nvSpPr>
        <p:spPr/>
        <p:txBody>
          <a:bodyPr/>
          <a:lstStyle/>
          <a:p>
            <a:r>
              <a:rPr lang="de-AT" dirty="0"/>
              <a:t>VTB Bank</a:t>
            </a:r>
            <a:br>
              <a:rPr lang="de-AT" dirty="0"/>
            </a:br>
            <a:r>
              <a:rPr lang="de-AT" dirty="0"/>
              <a:t>(Deutschland) AG</a:t>
            </a:r>
            <a:r>
              <a:rPr lang="de-AT" dirty="0">
                <a:solidFill>
                  <a:schemeClr val="tx2"/>
                </a:solidFill>
              </a:rPr>
              <a:t/>
            </a:r>
            <a:br>
              <a:rPr lang="de-AT" dirty="0">
                <a:solidFill>
                  <a:schemeClr val="tx2"/>
                </a:solidFill>
              </a:rPr>
            </a:br>
            <a:endParaRPr lang="de-AT" dirty="0"/>
          </a:p>
        </p:txBody>
      </p:sp>
      <p:sp>
        <p:nvSpPr>
          <p:cNvPr id="24" name="Untertitel 23"/>
          <p:cNvSpPr>
            <a:spLocks noGrp="1"/>
          </p:cNvSpPr>
          <p:nvPr>
            <p:ph type="subTitle" idx="1"/>
          </p:nvPr>
        </p:nvSpPr>
        <p:spPr/>
        <p:txBody>
          <a:bodyPr/>
          <a:lstStyle/>
          <a:p>
            <a:r>
              <a:rPr lang="ru-RU" sz="3600" dirty="0"/>
              <a:t>СВИФТ </a:t>
            </a:r>
            <a:r>
              <a:rPr lang="de-DE" sz="3600" dirty="0" err="1"/>
              <a:t>without</a:t>
            </a:r>
            <a:r>
              <a:rPr lang="de-DE" sz="3600" dirty="0"/>
              <a:t> SWIFT</a:t>
            </a:r>
            <a:endParaRPr lang="de-AT" sz="3600" dirty="0"/>
          </a:p>
          <a:p>
            <a:endParaRPr lang="de-AT" dirty="0"/>
          </a:p>
        </p:txBody>
      </p:sp>
      <p:sp>
        <p:nvSpPr>
          <p:cNvPr id="25" name="Textplatzhalter 24"/>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1903008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95263"/>
            <a:ext cx="8157394" cy="3649961"/>
          </a:xfrm>
        </p:spPr>
        <p:txBody>
          <a:bodyPr>
            <a:normAutofit/>
          </a:bodyPr>
          <a:lstStyle/>
          <a:p>
            <a:pPr>
              <a:lnSpc>
                <a:spcPct val="90000"/>
              </a:lnSpc>
              <a:defRPr/>
            </a:pPr>
            <a:r>
              <a:rPr lang="de-DE" altLang="de-DE" dirty="0">
                <a:latin typeface="Tahoma" panose="020B0604030504040204" pitchFamily="34" charset="0"/>
                <a:ea typeface="Tahoma" panose="020B0604030504040204" pitchFamily="34" charset="0"/>
                <a:cs typeface="Tahoma" panose="020B0604030504040204" pitchFamily="34" charset="0"/>
              </a:rPr>
              <a:t>For SWIFT </a:t>
            </a:r>
            <a:r>
              <a:rPr lang="de-DE" altLang="de-DE" dirty="0" err="1">
                <a:latin typeface="Tahoma" panose="020B0604030504040204" pitchFamily="34" charset="0"/>
                <a:ea typeface="Tahoma" panose="020B0604030504040204" pitchFamily="34" charset="0"/>
                <a:cs typeface="Tahoma" panose="020B0604030504040204" pitchFamily="34" charset="0"/>
              </a:rPr>
              <a:t>participants</a:t>
            </a:r>
            <a:endParaRPr lang="de-DE" altLang="de-DE" dirty="0" smtClean="0">
              <a:latin typeface="Tahoma" panose="020B0604030504040204" pitchFamily="34" charset="0"/>
              <a:ea typeface="Tahoma" panose="020B0604030504040204" pitchFamily="34" charset="0"/>
              <a:cs typeface="Tahoma" panose="020B0604030504040204" pitchFamily="34" charset="0"/>
            </a:endParaRPr>
          </a:p>
          <a:p>
            <a:pPr marL="285750" lvl="1" indent="-285750">
              <a:lnSpc>
                <a:spcPct val="90000"/>
              </a:lnSpc>
              <a:buFont typeface="Wingdings" panose="05000000000000000000" pitchFamily="2" charset="2"/>
              <a:buChar char="§"/>
              <a:defRPr/>
            </a:pPr>
            <a:r>
              <a:rPr lang="de-DE" altLang="de-DE" dirty="0" err="1" smtClean="0">
                <a:latin typeface="Tahoma" panose="020B0604030504040204" pitchFamily="34" charset="0"/>
                <a:ea typeface="Tahoma" panose="020B0604030504040204" pitchFamily="34" charset="0"/>
                <a:cs typeface="Tahoma" panose="020B0604030504040204" pitchFamily="34" charset="0"/>
              </a:rPr>
              <a:t>Reduce</a:t>
            </a:r>
            <a:r>
              <a:rPr lang="de-DE" altLang="de-DE" dirty="0" smtClean="0">
                <a:latin typeface="Tahoma" panose="020B0604030504040204" pitchFamily="34" charset="0"/>
                <a:ea typeface="Tahoma" panose="020B0604030504040204" pitchFamily="34" charset="0"/>
                <a:cs typeface="Tahoma" panose="020B0604030504040204" pitchFamily="34" charset="0"/>
              </a:rPr>
              <a:t> of </a:t>
            </a:r>
            <a:r>
              <a:rPr lang="de-DE" altLang="de-DE" dirty="0" err="1" smtClean="0">
                <a:latin typeface="Tahoma" panose="020B0604030504040204" pitchFamily="34" charset="0"/>
                <a:ea typeface="Tahoma" panose="020B0604030504040204" pitchFamily="34" charset="0"/>
                <a:cs typeface="Tahoma" panose="020B0604030504040204" pitchFamily="34" charset="0"/>
              </a:rPr>
              <a:t>risk</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err="1" smtClean="0">
                <a:latin typeface="Tahoma" panose="020B0604030504040204" pitchFamily="34" charset="0"/>
                <a:ea typeface="Tahoma" panose="020B0604030504040204" pitchFamily="34" charset="0"/>
                <a:cs typeface="Tahoma" panose="020B0604030504040204" pitchFamily="34" charset="0"/>
              </a:rPr>
              <a:t>becaus</a:t>
            </a:r>
            <a:r>
              <a:rPr lang="de-DE" altLang="de-DE" dirty="0" err="1">
                <a:latin typeface="Tahoma" panose="020B0604030504040204" pitchFamily="34" charset="0"/>
                <a:ea typeface="Tahoma" panose="020B0604030504040204" pitchFamily="34" charset="0"/>
                <a:cs typeface="Tahoma" panose="020B0604030504040204" pitchFamily="34" charset="0"/>
              </a:rPr>
              <a:t>e</a:t>
            </a:r>
            <a:r>
              <a:rPr lang="de-DE" altLang="de-DE" dirty="0" smtClean="0">
                <a:latin typeface="Tahoma" panose="020B0604030504040204" pitchFamily="34" charset="0"/>
                <a:ea typeface="Tahoma" panose="020B0604030504040204" pitchFamily="34" charset="0"/>
                <a:cs typeface="Tahoma" panose="020B0604030504040204" pitchFamily="34" charset="0"/>
              </a:rPr>
              <a:t> of an permanent Backup </a:t>
            </a:r>
            <a:r>
              <a:rPr lang="de-DE" altLang="de-DE" dirty="0" err="1" smtClean="0">
                <a:latin typeface="Tahoma" panose="020B0604030504040204" pitchFamily="34" charset="0"/>
                <a:ea typeface="Tahoma" panose="020B0604030504040204" pitchFamily="34" charset="0"/>
                <a:cs typeface="Tahoma" panose="020B0604030504040204" pitchFamily="34" charset="0"/>
              </a:rPr>
              <a:t>channel</a:t>
            </a:r>
            <a:endParaRPr lang="de-DE" altLang="de-DE" dirty="0" smtClean="0">
              <a:latin typeface="Tahoma" panose="020B0604030504040204" pitchFamily="34" charset="0"/>
              <a:ea typeface="Tahoma" panose="020B0604030504040204" pitchFamily="34" charset="0"/>
              <a:cs typeface="Tahoma" panose="020B0604030504040204" pitchFamily="34" charset="0"/>
            </a:endParaRPr>
          </a:p>
          <a:p>
            <a:pPr marL="285750" lvl="1" indent="-285750">
              <a:lnSpc>
                <a:spcPct val="90000"/>
              </a:lnSpc>
              <a:buFont typeface="Wingdings" panose="05000000000000000000" pitchFamily="2" charset="2"/>
              <a:buChar char="§"/>
              <a:defRPr/>
            </a:pPr>
            <a:r>
              <a:rPr lang="de-DE" altLang="de-DE" dirty="0" err="1" smtClean="0">
                <a:latin typeface="Tahoma" panose="020B0604030504040204" pitchFamily="34" charset="0"/>
                <a:ea typeface="Tahoma" panose="020B0604030504040204" pitchFamily="34" charset="0"/>
                <a:cs typeface="Tahoma" panose="020B0604030504040204" pitchFamily="34" charset="0"/>
              </a:rPr>
              <a:t>Simultaneously</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err="1" smtClean="0">
                <a:latin typeface="Tahoma" panose="020B0604030504040204" pitchFamily="34" charset="0"/>
                <a:ea typeface="Tahoma" panose="020B0604030504040204" pitchFamily="34" charset="0"/>
                <a:cs typeface="Tahoma" panose="020B0604030504040204" pitchFamily="34" charset="0"/>
              </a:rPr>
              <a:t>use</a:t>
            </a:r>
            <a:r>
              <a:rPr lang="de-DE" altLang="de-DE" dirty="0" smtClean="0">
                <a:latin typeface="Tahoma" panose="020B0604030504040204" pitchFamily="34" charset="0"/>
                <a:ea typeface="Tahoma" panose="020B0604030504040204" pitchFamily="34" charset="0"/>
                <a:cs typeface="Tahoma" panose="020B0604030504040204" pitchFamily="34" charset="0"/>
              </a:rPr>
              <a:t> in </a:t>
            </a:r>
            <a:r>
              <a:rPr lang="de-DE" altLang="de-DE" dirty="0" err="1">
                <a:latin typeface="Tahoma" panose="020B0604030504040204" pitchFamily="34" charset="0"/>
                <a:ea typeface="Tahoma" panose="020B0604030504040204" pitchFamily="34" charset="0"/>
                <a:cs typeface="Tahoma" panose="020B0604030504040204" pitchFamily="34" charset="0"/>
              </a:rPr>
              <a:t>your</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daily</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smtClean="0">
                <a:latin typeface="Tahoma" panose="020B0604030504040204" pitchFamily="34" charset="0"/>
                <a:ea typeface="Tahoma" panose="020B0604030504040204" pitchFamily="34" charset="0"/>
                <a:cs typeface="Tahoma" panose="020B0604030504040204" pitchFamily="34" charset="0"/>
              </a:rPr>
              <a:t>work </a:t>
            </a:r>
            <a:r>
              <a:rPr lang="de-DE" altLang="de-DE" dirty="0">
                <a:latin typeface="Tahoma" panose="020B0604030504040204" pitchFamily="34" charset="0"/>
                <a:ea typeface="Tahoma" panose="020B0604030504040204" pitchFamily="34" charset="0"/>
                <a:cs typeface="Tahoma" panose="020B0604030504040204" pitchFamily="34" charset="0"/>
              </a:rPr>
              <a:t>(MT103 by SWIFT </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a:latin typeface="Tahoma" panose="020B0604030504040204" pitchFamily="34" charset="0"/>
                <a:ea typeface="Tahoma" panose="020B0604030504040204" pitchFamily="34" charset="0"/>
                <a:cs typeface="Tahoma" panose="020B0604030504040204" pitchFamily="34" charset="0"/>
              </a:rPr>
              <a:t>MT942 by </a:t>
            </a:r>
            <a:r>
              <a:rPr lang="de-DE" altLang="de-DE" dirty="0" smtClean="0">
                <a:latin typeface="Tahoma" panose="020B0604030504040204" pitchFamily="34" charset="0"/>
                <a:ea typeface="Tahoma" panose="020B0604030504040204" pitchFamily="34" charset="0"/>
                <a:cs typeface="Tahoma" panose="020B0604030504040204" pitchFamily="34" charset="0"/>
              </a:rPr>
              <a:t>MIP) </a:t>
            </a:r>
            <a:endParaRPr lang="de-DE" altLang="de-DE" dirty="0">
              <a:latin typeface="Tahoma" panose="020B0604030504040204" pitchFamily="34" charset="0"/>
              <a:ea typeface="Tahoma" panose="020B0604030504040204" pitchFamily="34" charset="0"/>
              <a:cs typeface="Tahoma" panose="020B0604030504040204" pitchFamily="34" charset="0"/>
            </a:endParaRPr>
          </a:p>
          <a:p>
            <a:pPr marL="285750" lvl="1" indent="-285750">
              <a:lnSpc>
                <a:spcPct val="90000"/>
              </a:lnSpc>
              <a:buFont typeface="Wingdings" panose="05000000000000000000" pitchFamily="2" charset="2"/>
              <a:buChar char="§"/>
              <a:defRPr/>
            </a:pPr>
            <a:r>
              <a:rPr lang="de-DE" altLang="de-DE" dirty="0" err="1">
                <a:latin typeface="Tahoma" panose="020B0604030504040204" pitchFamily="34" charset="0"/>
                <a:ea typeface="Tahoma" panose="020B0604030504040204" pitchFamily="34" charset="0"/>
                <a:cs typeface="Tahoma" panose="020B0604030504040204" pitchFamily="34" charset="0"/>
              </a:rPr>
              <a:t>I</a:t>
            </a:r>
            <a:r>
              <a:rPr lang="de-DE" altLang="de-DE" dirty="0" err="1" smtClean="0">
                <a:latin typeface="Tahoma" panose="020B0604030504040204" pitchFamily="34" charset="0"/>
                <a:ea typeface="Tahoma" panose="020B0604030504040204" pitchFamily="34" charset="0"/>
                <a:cs typeface="Tahoma" panose="020B0604030504040204" pitchFamily="34" charset="0"/>
              </a:rPr>
              <a:t>mmediately</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available</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without</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any</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influence</a:t>
            </a:r>
            <a:r>
              <a:rPr lang="de-DE" altLang="de-DE" dirty="0">
                <a:latin typeface="Tahoma" panose="020B0604030504040204" pitchFamily="34" charset="0"/>
                <a:ea typeface="Tahoma" panose="020B0604030504040204" pitchFamily="34" charset="0"/>
                <a:cs typeface="Tahoma" panose="020B0604030504040204" pitchFamily="34" charset="0"/>
              </a:rPr>
              <a:t> on </a:t>
            </a:r>
            <a:r>
              <a:rPr lang="de-DE" altLang="de-DE" dirty="0" err="1">
                <a:latin typeface="Tahoma" panose="020B0604030504040204" pitchFamily="34" charset="0"/>
                <a:ea typeface="Tahoma" panose="020B0604030504040204" pitchFamily="34" charset="0"/>
                <a:cs typeface="Tahoma" panose="020B0604030504040204" pitchFamily="34" charset="0"/>
              </a:rPr>
              <a:t>your</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activity</a:t>
            </a:r>
            <a:r>
              <a:rPr lang="de-DE" altLang="de-DE" dirty="0">
                <a:latin typeface="Tahoma" panose="020B0604030504040204" pitchFamily="34" charset="0"/>
                <a:ea typeface="Tahoma" panose="020B0604030504040204" pitchFamily="34" charset="0"/>
                <a:cs typeface="Tahoma" panose="020B0604030504040204" pitchFamily="34" charset="0"/>
              </a:rPr>
              <a:t> with </a:t>
            </a:r>
            <a:r>
              <a:rPr lang="de-DE" altLang="de-DE" dirty="0" smtClean="0">
                <a:latin typeface="Tahoma" panose="020B0604030504040204" pitchFamily="34" charset="0"/>
                <a:ea typeface="Tahoma" panose="020B0604030504040204" pitchFamily="34" charset="0"/>
                <a:cs typeface="Tahoma" panose="020B0604030504040204" pitchFamily="34" charset="0"/>
              </a:rPr>
              <a:t>SWIFT</a:t>
            </a:r>
          </a:p>
          <a:p>
            <a:pPr marL="285750" lvl="1" indent="-285750">
              <a:lnSpc>
                <a:spcPct val="90000"/>
              </a:lnSpc>
              <a:buFont typeface="Wingdings" panose="05000000000000000000" pitchFamily="2" charset="2"/>
              <a:buChar char="§"/>
              <a:defRPr/>
            </a:pPr>
            <a:r>
              <a:rPr lang="de-DE" altLang="de-DE" dirty="0" err="1" smtClean="0">
                <a:latin typeface="Tahoma" panose="020B0604030504040204" pitchFamily="34" charset="0"/>
                <a:ea typeface="Tahoma" panose="020B0604030504040204" pitchFamily="34" charset="0"/>
                <a:cs typeface="Tahoma" panose="020B0604030504040204" pitchFamily="34" charset="0"/>
              </a:rPr>
              <a:t>Saves</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err="1" smtClean="0">
                <a:latin typeface="Tahoma" panose="020B0604030504040204" pitchFamily="34" charset="0"/>
                <a:ea typeface="Tahoma" panose="020B0604030504040204" pitchFamily="34" charset="0"/>
                <a:cs typeface="Tahoma" panose="020B0604030504040204" pitchFamily="34" charset="0"/>
              </a:rPr>
              <a:t>costs</a:t>
            </a:r>
            <a:endParaRPr lang="de-DE" altLang="de-DE" dirty="0" smtClean="0">
              <a:latin typeface="Tahoma" panose="020B0604030504040204" pitchFamily="34" charset="0"/>
              <a:ea typeface="Tahoma" panose="020B0604030504040204" pitchFamily="34" charset="0"/>
              <a:cs typeface="Tahoma" panose="020B0604030504040204" pitchFamily="34" charset="0"/>
            </a:endParaRPr>
          </a:p>
          <a:p>
            <a:pPr lvl="1">
              <a:lnSpc>
                <a:spcPct val="90000"/>
              </a:lnSpc>
              <a:defRPr/>
            </a:pPr>
            <a:endParaRPr lang="de-DE" altLang="de-DE" dirty="0" smtClean="0">
              <a:latin typeface="Tahoma" panose="020B0604030504040204" pitchFamily="34" charset="0"/>
              <a:ea typeface="Tahoma" panose="020B0604030504040204" pitchFamily="34" charset="0"/>
              <a:cs typeface="Tahoma" panose="020B0604030504040204" pitchFamily="34" charset="0"/>
            </a:endParaRPr>
          </a:p>
          <a:p>
            <a:pPr lvl="1"/>
            <a:r>
              <a:rPr lang="de-DE" altLang="de-DE" b="1" dirty="0" smtClean="0">
                <a:latin typeface="Tahoma" panose="020B0604030504040204" pitchFamily="34" charset="0"/>
                <a:ea typeface="Tahoma" panose="020B0604030504040204" pitchFamily="34" charset="0"/>
                <a:cs typeface="Tahoma" panose="020B0604030504040204" pitchFamily="34" charset="0"/>
              </a:rPr>
              <a:t>For non-SWIFT </a:t>
            </a:r>
            <a:r>
              <a:rPr lang="de-DE" altLang="de-DE" b="1" dirty="0" err="1" smtClean="0">
                <a:latin typeface="Tahoma" panose="020B0604030504040204" pitchFamily="34" charset="0"/>
                <a:ea typeface="Tahoma" panose="020B0604030504040204" pitchFamily="34" charset="0"/>
                <a:cs typeface="Tahoma" panose="020B0604030504040204" pitchFamily="34" charset="0"/>
              </a:rPr>
              <a:t>banks</a:t>
            </a:r>
            <a:r>
              <a:rPr lang="de-DE" altLang="de-DE" b="1" dirty="0" smtClean="0">
                <a:latin typeface="Tahoma" panose="020B0604030504040204" pitchFamily="34" charset="0"/>
                <a:ea typeface="Tahoma" panose="020B0604030504040204" pitchFamily="34" charset="0"/>
                <a:cs typeface="Tahoma" panose="020B0604030504040204" pitchFamily="34" charset="0"/>
              </a:rPr>
              <a:t>* </a:t>
            </a:r>
          </a:p>
          <a:p>
            <a:pPr marL="285750" lvl="1" indent="-285750">
              <a:buFont typeface="Wingdings" panose="05000000000000000000" pitchFamily="2" charset="2"/>
              <a:buChar char="§"/>
            </a:pPr>
            <a:r>
              <a:rPr lang="de-DE" altLang="de-DE" dirty="0">
                <a:latin typeface="Tahoma" panose="020B0604030504040204" pitchFamily="34" charset="0"/>
                <a:ea typeface="Tahoma" panose="020B0604030504040204" pitchFamily="34" charset="0"/>
                <a:cs typeface="Tahoma" panose="020B0604030504040204" pitchFamily="34" charset="0"/>
              </a:rPr>
              <a:t>P</a:t>
            </a:r>
            <a:r>
              <a:rPr lang="de-DE" altLang="de-DE" dirty="0" smtClean="0">
                <a:latin typeface="Tahoma" panose="020B0604030504040204" pitchFamily="34" charset="0"/>
                <a:ea typeface="Tahoma" panose="020B0604030504040204" pitchFamily="34" charset="0"/>
                <a:cs typeface="Tahoma" panose="020B0604030504040204" pitchFamily="34" charset="0"/>
              </a:rPr>
              <a:t>ayment </a:t>
            </a:r>
            <a:r>
              <a:rPr lang="de-DE" altLang="de-DE" dirty="0" err="1">
                <a:latin typeface="Tahoma" panose="020B0604030504040204" pitchFamily="34" charset="0"/>
                <a:ea typeface="Tahoma" panose="020B0604030504040204" pitchFamily="34" charset="0"/>
                <a:cs typeface="Tahoma" panose="020B0604030504040204" pitchFamily="34" charset="0"/>
              </a:rPr>
              <a:t>activity</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smtClean="0">
                <a:latin typeface="Tahoma" panose="020B0604030504040204" pitchFamily="34" charset="0"/>
                <a:ea typeface="Tahoma" panose="020B0604030504040204" pitchFamily="34" charset="0"/>
                <a:cs typeface="Tahoma" panose="020B0604030504040204" pitchFamily="34" charset="0"/>
              </a:rPr>
              <a:t>without</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err="1" smtClean="0">
                <a:latin typeface="Tahoma" panose="020B0604030504040204" pitchFamily="34" charset="0"/>
                <a:ea typeface="Tahoma" panose="020B0604030504040204" pitchFamily="34" charset="0"/>
                <a:cs typeface="Tahoma" panose="020B0604030504040204" pitchFamily="34" charset="0"/>
              </a:rPr>
              <a:t>any</a:t>
            </a:r>
            <a:r>
              <a:rPr lang="de-DE" altLang="de-DE" dirty="0" smtClean="0">
                <a:latin typeface="Tahoma" panose="020B0604030504040204" pitchFamily="34" charset="0"/>
                <a:ea typeface="Tahoma" panose="020B0604030504040204" pitchFamily="34" charset="0"/>
                <a:cs typeface="Tahoma" panose="020B0604030504040204" pitchFamily="34" charset="0"/>
              </a:rPr>
              <a:t> additional SWIFT </a:t>
            </a:r>
            <a:r>
              <a:rPr lang="de-DE" altLang="de-DE" dirty="0" err="1" smtClean="0">
                <a:latin typeface="Tahoma" panose="020B0604030504040204" pitchFamily="34" charset="0"/>
                <a:ea typeface="Tahoma" panose="020B0604030504040204" pitchFamily="34" charset="0"/>
                <a:cs typeface="Tahoma" panose="020B0604030504040204" pitchFamily="34" charset="0"/>
              </a:rPr>
              <a:t>costs</a:t>
            </a:r>
            <a:endParaRPr lang="de-DE" altLang="de-DE" dirty="0" smtClean="0">
              <a:latin typeface="Tahoma" panose="020B0604030504040204" pitchFamily="34" charset="0"/>
              <a:ea typeface="Tahoma" panose="020B0604030504040204" pitchFamily="34" charset="0"/>
              <a:cs typeface="Tahoma" panose="020B0604030504040204" pitchFamily="34" charset="0"/>
            </a:endParaRPr>
          </a:p>
          <a:p>
            <a:pPr marL="285750" lvl="1" indent="-285750">
              <a:buFont typeface="Wingdings" panose="05000000000000000000" pitchFamily="2" charset="2"/>
              <a:buChar char="§"/>
            </a:pPr>
            <a:r>
              <a:rPr lang="de-DE" altLang="de-DE" dirty="0" smtClean="0">
                <a:latin typeface="Tahoma" panose="020B0604030504040204" pitchFamily="34" charset="0"/>
                <a:ea typeface="Tahoma" panose="020B0604030504040204" pitchFamily="34" charset="0"/>
                <a:cs typeface="Tahoma" panose="020B0604030504040204" pitchFamily="34" charset="0"/>
              </a:rPr>
              <a:t>100% </a:t>
            </a:r>
            <a:r>
              <a:rPr lang="de-DE" altLang="de-DE" dirty="0" err="1" smtClean="0">
                <a:latin typeface="Tahoma" panose="020B0604030504040204" pitchFamily="34" charset="0"/>
                <a:ea typeface="Tahoma" panose="020B0604030504040204" pitchFamily="34" charset="0"/>
                <a:cs typeface="Tahoma" panose="020B0604030504040204" pitchFamily="34" charset="0"/>
              </a:rPr>
              <a:t>based</a:t>
            </a:r>
            <a:r>
              <a:rPr lang="de-DE" altLang="de-DE" dirty="0" smtClean="0">
                <a:latin typeface="Tahoma" panose="020B0604030504040204" pitchFamily="34" charset="0"/>
                <a:ea typeface="Tahoma" panose="020B0604030504040204" pitchFamily="34" charset="0"/>
                <a:cs typeface="Tahoma" panose="020B0604030504040204" pitchFamily="34" charset="0"/>
              </a:rPr>
              <a:t> on SWIFT </a:t>
            </a:r>
            <a:r>
              <a:rPr lang="de-DE" altLang="de-DE" dirty="0" err="1" smtClean="0">
                <a:latin typeface="Tahoma" panose="020B0604030504040204" pitchFamily="34" charset="0"/>
                <a:ea typeface="Tahoma" panose="020B0604030504040204" pitchFamily="34" charset="0"/>
                <a:cs typeface="Tahoma" panose="020B0604030504040204" pitchFamily="34" charset="0"/>
              </a:rPr>
              <a:t>formats</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err="1" smtClean="0">
                <a:latin typeface="Tahoma" panose="020B0604030504040204" pitchFamily="34" charset="0"/>
                <a:ea typeface="Tahoma" panose="020B0604030504040204" pitchFamily="34" charset="0"/>
                <a:cs typeface="Tahoma" panose="020B0604030504040204" pitchFamily="34" charset="0"/>
              </a:rPr>
              <a:t>important</a:t>
            </a:r>
            <a:r>
              <a:rPr lang="de-DE" altLang="de-DE" dirty="0" smtClean="0">
                <a:latin typeface="Tahoma" panose="020B0604030504040204" pitchFamily="34" charset="0"/>
                <a:ea typeface="Tahoma" panose="020B0604030504040204" pitchFamily="34" charset="0"/>
                <a:cs typeface="Tahoma" panose="020B0604030504040204" pitchFamily="34" charset="0"/>
              </a:rPr>
              <a:t> for </a:t>
            </a:r>
            <a:r>
              <a:rPr lang="de-DE" altLang="de-DE" dirty="0" err="1" smtClean="0">
                <a:latin typeface="Tahoma" panose="020B0604030504040204" pitchFamily="34" charset="0"/>
                <a:ea typeface="Tahoma" panose="020B0604030504040204" pitchFamily="34" charset="0"/>
                <a:cs typeface="Tahoma" panose="020B0604030504040204" pitchFamily="34" charset="0"/>
              </a:rPr>
              <a:t>your</a:t>
            </a:r>
            <a:r>
              <a:rPr lang="de-DE" altLang="de-DE" dirty="0" smtClean="0">
                <a:latin typeface="Tahoma" panose="020B0604030504040204" pitchFamily="34" charset="0"/>
                <a:ea typeface="Tahoma" panose="020B0604030504040204" pitchFamily="34" charset="0"/>
                <a:cs typeface="Tahoma" panose="020B0604030504040204" pitchFamily="34" charset="0"/>
              </a:rPr>
              <a:t> backend </a:t>
            </a:r>
            <a:r>
              <a:rPr lang="de-DE" altLang="de-DE" dirty="0" err="1" smtClean="0">
                <a:latin typeface="Tahoma" panose="020B0604030504040204" pitchFamily="34" charset="0"/>
                <a:ea typeface="Tahoma" panose="020B0604030504040204" pitchFamily="34" charset="0"/>
                <a:cs typeface="Tahoma" panose="020B0604030504040204" pitchFamily="34" charset="0"/>
              </a:rPr>
              <a:t>system</a:t>
            </a:r>
            <a:r>
              <a:rPr lang="de-DE" altLang="de-DE"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
            </a:pPr>
            <a:r>
              <a:rPr lang="de-DE" altLang="de-DE" b="0" dirty="0" err="1" smtClean="0">
                <a:latin typeface="Tahoma" panose="020B0604030504040204" pitchFamily="34" charset="0"/>
                <a:ea typeface="Tahoma" panose="020B0604030504040204" pitchFamily="34" charset="0"/>
                <a:cs typeface="Tahoma" panose="020B0604030504040204" pitchFamily="34" charset="0"/>
              </a:rPr>
              <a:t>Full</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a:latin typeface="Tahoma" panose="020B0604030504040204" pitchFamily="34" charset="0"/>
                <a:ea typeface="Tahoma" panose="020B0604030504040204" pitchFamily="34" charset="0"/>
                <a:cs typeface="Tahoma" panose="020B0604030504040204" pitchFamily="34" charset="0"/>
              </a:rPr>
              <a:t>STP (Straight Through Processing</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smtClean="0">
                <a:latin typeface="Tahoma" panose="020B0604030504040204" pitchFamily="34" charset="0"/>
                <a:ea typeface="Tahoma" panose="020B0604030504040204" pitchFamily="34" charset="0"/>
                <a:cs typeface="Tahoma" panose="020B0604030504040204" pitchFamily="34" charset="0"/>
              </a:rPr>
              <a:t>possible</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p:txBody>
      </p:sp>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Your</a:t>
            </a:r>
            <a:r>
              <a:rPr lang="de-DE" dirty="0" smtClean="0"/>
              <a:t> </a:t>
            </a:r>
            <a:r>
              <a:rPr lang="de-DE" dirty="0" err="1" smtClean="0"/>
              <a:t>Benefits</a:t>
            </a: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dirty="0" smtClean="0"/>
              <a:t>Slide #</a:t>
            </a:r>
            <a:fld id="{A7A29CBC-B88E-48C0-BFB0-17E17004B14F}" type="slidenum">
              <a:rPr lang="de-AT" smtClean="0"/>
              <a:pPr/>
              <a:t>10</a:t>
            </a:fld>
            <a:endParaRPr lang="de-AT" dirty="0"/>
          </a:p>
        </p:txBody>
      </p:sp>
      <p:sp>
        <p:nvSpPr>
          <p:cNvPr id="4" name="Textfeld 3"/>
          <p:cNvSpPr txBox="1"/>
          <p:nvPr/>
        </p:nvSpPr>
        <p:spPr>
          <a:xfrm>
            <a:off x="539552" y="5373216"/>
            <a:ext cx="2130070" cy="276999"/>
          </a:xfrm>
          <a:prstGeom prst="rect">
            <a:avLst/>
          </a:prstGeom>
          <a:noFill/>
        </p:spPr>
        <p:txBody>
          <a:bodyPr wrap="none" rtlCol="0">
            <a:spAutoFit/>
          </a:bodyPr>
          <a:lstStyle/>
          <a:p>
            <a:r>
              <a:rPr lang="de-DE" sz="1200" dirty="0">
                <a:latin typeface="Tahoma" panose="020B0604030504040204" pitchFamily="34" charset="0"/>
                <a:ea typeface="Tahoma" panose="020B0604030504040204" pitchFamily="34" charset="0"/>
                <a:cs typeface="Tahoma" panose="020B0604030504040204" pitchFamily="34" charset="0"/>
              </a:rPr>
              <a:t>* </a:t>
            </a:r>
            <a:r>
              <a:rPr lang="de-DE" sz="1200" dirty="0" err="1">
                <a:latin typeface="Tahoma" panose="020B0604030504040204" pitchFamily="34" charset="0"/>
                <a:ea typeface="Tahoma" panose="020B0604030504040204" pitchFamily="34" charset="0"/>
                <a:cs typeface="Tahoma" panose="020B0604030504040204" pitchFamily="34" charset="0"/>
              </a:rPr>
              <a:t>Already</a:t>
            </a:r>
            <a:r>
              <a:rPr lang="de-DE" sz="1200" dirty="0">
                <a:latin typeface="Tahoma" panose="020B0604030504040204" pitchFamily="34" charset="0"/>
                <a:ea typeface="Tahoma" panose="020B0604030504040204" pitchFamily="34" charset="0"/>
                <a:cs typeface="Tahoma" panose="020B0604030504040204" pitchFamily="34" charset="0"/>
              </a:rPr>
              <a:t> 5 Banks </a:t>
            </a:r>
            <a:r>
              <a:rPr lang="de-DE" sz="1200" dirty="0" err="1">
                <a:latin typeface="Tahoma" panose="020B0604030504040204" pitchFamily="34" charset="0"/>
                <a:ea typeface="Tahoma" panose="020B0604030504040204" pitchFamily="34" charset="0"/>
                <a:cs typeface="Tahoma" panose="020B0604030504040204" pitchFamily="34" charset="0"/>
              </a:rPr>
              <a:t>are</a:t>
            </a:r>
            <a:r>
              <a:rPr lang="de-DE" sz="1200" dirty="0">
                <a:latin typeface="Tahoma" panose="020B0604030504040204" pitchFamily="34" charset="0"/>
                <a:ea typeface="Tahoma" panose="020B0604030504040204" pitchFamily="34" charset="0"/>
                <a:cs typeface="Tahoma" panose="020B0604030504040204" pitchFamily="34" charset="0"/>
              </a:rPr>
              <a:t> </a:t>
            </a:r>
            <a:r>
              <a:rPr lang="de-DE" sz="1200" dirty="0" smtClean="0">
                <a:latin typeface="Tahoma" panose="020B0604030504040204" pitchFamily="34" charset="0"/>
                <a:ea typeface="Tahoma" panose="020B0604030504040204" pitchFamily="34" charset="0"/>
                <a:cs typeface="Tahoma" panose="020B0604030504040204" pitchFamily="34" charset="0"/>
              </a:rPr>
              <a:t>online</a:t>
            </a:r>
            <a:endParaRPr lang="de-DE" sz="1200" dirty="0">
              <a:latin typeface="Tahoma" panose="020B0604030504040204" pitchFamily="34" charset="0"/>
              <a:ea typeface="Tahoma" panose="020B0604030504040204" pitchFamily="34" charset="0"/>
              <a:cs typeface="Tahoma" panose="020B0604030504040204" pitchFamily="34" charset="0"/>
            </a:endParaRPr>
          </a:p>
        </p:txBody>
      </p:sp>
      <p:sp>
        <p:nvSpPr>
          <p:cNvPr id="7"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1723662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latin typeface="Tahoma" panose="020B0604030504040204" pitchFamily="34" charset="0"/>
                <a:ea typeface="Tahoma" panose="020B0604030504040204" pitchFamily="34" charset="0"/>
                <a:cs typeface="Tahoma" panose="020B0604030504040204" pitchFamily="34" charset="0"/>
              </a:rPr>
              <a:t>Secure </a:t>
            </a:r>
            <a:r>
              <a:rPr lang="de-DE" dirty="0">
                <a:latin typeface="Tahoma" panose="020B0604030504040204" pitchFamily="34" charset="0"/>
                <a:ea typeface="Tahoma" panose="020B0604030504040204" pitchFamily="34" charset="0"/>
                <a:cs typeface="Tahoma" panose="020B0604030504040204" pitchFamily="34" charset="0"/>
              </a:rPr>
              <a:t>F</a:t>
            </a:r>
            <a:r>
              <a:rPr lang="de-DE" dirty="0" smtClean="0">
                <a:latin typeface="Tahoma" panose="020B0604030504040204" pitchFamily="34" charset="0"/>
                <a:ea typeface="Tahoma" panose="020B0604030504040204" pitchFamily="34" charset="0"/>
                <a:cs typeface="Tahoma" panose="020B0604030504040204" pitchFamily="34" charset="0"/>
              </a:rPr>
              <a:t>ile </a:t>
            </a:r>
            <a:r>
              <a:rPr lang="de-DE" dirty="0">
                <a:latin typeface="Tahoma" panose="020B0604030504040204" pitchFamily="34" charset="0"/>
                <a:ea typeface="Tahoma" panose="020B0604030504040204" pitchFamily="34" charset="0"/>
                <a:cs typeface="Tahoma" panose="020B0604030504040204" pitchFamily="34" charset="0"/>
              </a:rPr>
              <a:t>E</a:t>
            </a:r>
            <a:r>
              <a:rPr lang="de-DE" dirty="0" smtClean="0">
                <a:latin typeface="Tahoma" panose="020B0604030504040204" pitchFamily="34" charset="0"/>
                <a:ea typeface="Tahoma" panose="020B0604030504040204" pitchFamily="34" charset="0"/>
                <a:cs typeface="Tahoma" panose="020B0604030504040204" pitchFamily="34" charset="0"/>
              </a:rPr>
              <a:t>xchange (</a:t>
            </a:r>
            <a:r>
              <a:rPr lang="de-DE" dirty="0" err="1" smtClean="0">
                <a:latin typeface="Tahoma" panose="020B0604030504040204" pitchFamily="34" charset="0"/>
                <a:ea typeface="Tahoma" panose="020B0604030504040204" pitchFamily="34" charset="0"/>
                <a:cs typeface="Tahoma" panose="020B0604030504040204" pitchFamily="34" charset="0"/>
              </a:rPr>
              <a:t>sfx</a:t>
            </a:r>
            <a:r>
              <a:rPr lang="de-DE" dirty="0" smtClean="0">
                <a:latin typeface="Tahoma" panose="020B0604030504040204" pitchFamily="34" charset="0"/>
                <a:ea typeface="Tahoma" panose="020B0604030504040204" pitchFamily="34" charset="0"/>
                <a:cs typeface="Tahoma" panose="020B0604030504040204" pitchFamily="34" charset="0"/>
              </a:rPr>
              <a:t>)</a:t>
            </a:r>
          </a:p>
          <a:p>
            <a:r>
              <a:rPr lang="en-US" b="0" dirty="0" smtClean="0">
                <a:latin typeface="Tahoma" panose="020B0604030504040204" pitchFamily="34" charset="0"/>
                <a:ea typeface="Tahoma" panose="020B0604030504040204" pitchFamily="34" charset="0"/>
                <a:cs typeface="Tahoma" panose="020B0604030504040204" pitchFamily="34" charset="0"/>
              </a:rPr>
              <a:t>With </a:t>
            </a:r>
            <a:r>
              <a:rPr lang="en-US" b="0" dirty="0">
                <a:latin typeface="Tahoma" panose="020B0604030504040204" pitchFamily="34" charset="0"/>
                <a:ea typeface="Tahoma" panose="020B0604030504040204" pitchFamily="34" charset="0"/>
                <a:cs typeface="Tahoma" panose="020B0604030504040204" pitchFamily="34" charset="0"/>
              </a:rPr>
              <a:t>our </a:t>
            </a:r>
            <a:r>
              <a:rPr lang="en-US" b="0" dirty="0" smtClean="0">
                <a:latin typeface="Tahoma" panose="020B0604030504040204" pitchFamily="34" charset="0"/>
                <a:ea typeface="Tahoma" panose="020B0604030504040204" pitchFamily="34" charset="0"/>
                <a:cs typeface="Tahoma" panose="020B0604030504040204" pitchFamily="34" charset="0"/>
              </a:rPr>
              <a:t>new </a:t>
            </a:r>
            <a:r>
              <a:rPr lang="en-US" b="0" dirty="0" err="1" smtClean="0">
                <a:latin typeface="Tahoma" panose="020B0604030504040204" pitchFamily="34" charset="0"/>
                <a:ea typeface="Tahoma" panose="020B0604030504040204" pitchFamily="34" charset="0"/>
                <a:cs typeface="Tahoma" panose="020B0604030504040204" pitchFamily="34" charset="0"/>
              </a:rPr>
              <a:t>sfx</a:t>
            </a:r>
            <a:r>
              <a:rPr lang="en-US" b="0" dirty="0" smtClean="0">
                <a:latin typeface="Tahoma" panose="020B0604030504040204" pitchFamily="34" charset="0"/>
                <a:ea typeface="Tahoma" panose="020B0604030504040204" pitchFamily="34" charset="0"/>
                <a:cs typeface="Tahoma" panose="020B0604030504040204" pitchFamily="34" charset="0"/>
              </a:rPr>
              <a:t>-client we </a:t>
            </a:r>
            <a:r>
              <a:rPr lang="en-US" b="0" dirty="0">
                <a:latin typeface="Tahoma" panose="020B0604030504040204" pitchFamily="34" charset="0"/>
                <a:ea typeface="Tahoma" panose="020B0604030504040204" pitchFamily="34" charset="0"/>
                <a:cs typeface="Tahoma" panose="020B0604030504040204" pitchFamily="34" charset="0"/>
              </a:rPr>
              <a:t>provide a </a:t>
            </a:r>
            <a:r>
              <a:rPr lang="en-US" b="0" dirty="0" smtClean="0">
                <a:latin typeface="Tahoma" panose="020B0604030504040204" pitchFamily="34" charset="0"/>
                <a:ea typeface="Tahoma" panose="020B0604030504040204" pitchFamily="34" charset="0"/>
                <a:cs typeface="Tahoma" panose="020B0604030504040204" pitchFamily="34" charset="0"/>
              </a:rPr>
              <a:t>solution, </a:t>
            </a:r>
            <a:r>
              <a:rPr lang="en-US" b="0" dirty="0">
                <a:latin typeface="Tahoma" panose="020B0604030504040204" pitchFamily="34" charset="0"/>
                <a:ea typeface="Tahoma" panose="020B0604030504040204" pitchFamily="34" charset="0"/>
                <a:cs typeface="Tahoma" panose="020B0604030504040204" pitchFamily="34" charset="0"/>
              </a:rPr>
              <a:t>that allows you to </a:t>
            </a:r>
            <a:r>
              <a:rPr lang="en-US" b="0" dirty="0" smtClean="0">
                <a:latin typeface="Tahoma" panose="020B0604030504040204" pitchFamily="34" charset="0"/>
                <a:ea typeface="Tahoma" panose="020B0604030504040204" pitchFamily="34" charset="0"/>
                <a:cs typeface="Tahoma" panose="020B0604030504040204" pitchFamily="34" charset="0"/>
              </a:rPr>
              <a:t>easily integrate </a:t>
            </a:r>
            <a:r>
              <a:rPr lang="en-US" b="0" dirty="0">
                <a:latin typeface="Tahoma" panose="020B0604030504040204" pitchFamily="34" charset="0"/>
                <a:ea typeface="Tahoma" panose="020B0604030504040204" pitchFamily="34" charset="0"/>
                <a:cs typeface="Tahoma" panose="020B0604030504040204" pitchFamily="34" charset="0"/>
              </a:rPr>
              <a:t>a </a:t>
            </a:r>
            <a:r>
              <a:rPr lang="en-US" b="0" dirty="0" smtClean="0">
                <a:latin typeface="Tahoma" panose="020B0604030504040204" pitchFamily="34" charset="0"/>
                <a:ea typeface="Tahoma" panose="020B0604030504040204" pitchFamily="34" charset="0"/>
                <a:cs typeface="Tahoma" panose="020B0604030504040204" pitchFamily="34" charset="0"/>
              </a:rPr>
              <a:t>fast and secure alternative </a:t>
            </a:r>
            <a:r>
              <a:rPr lang="en-US" b="0" dirty="0">
                <a:latin typeface="Tahoma" panose="020B0604030504040204" pitchFamily="34" charset="0"/>
                <a:ea typeface="Tahoma" panose="020B0604030504040204" pitchFamily="34" charset="0"/>
                <a:cs typeface="Tahoma" panose="020B0604030504040204" pitchFamily="34" charset="0"/>
              </a:rPr>
              <a:t>way </a:t>
            </a:r>
            <a:r>
              <a:rPr lang="en-US" b="0" dirty="0" smtClean="0">
                <a:latin typeface="Tahoma" panose="020B0604030504040204" pitchFamily="34" charset="0"/>
                <a:ea typeface="Tahoma" panose="020B0604030504040204" pitchFamily="34" charset="0"/>
                <a:cs typeface="Tahoma" panose="020B0604030504040204" pitchFamily="34" charset="0"/>
              </a:rPr>
              <a:t>to </a:t>
            </a:r>
            <a:r>
              <a:rPr lang="de-DE" b="0" dirty="0" err="1" smtClean="0">
                <a:latin typeface="Tahoma" panose="020B0604030504040204" pitchFamily="34" charset="0"/>
                <a:ea typeface="Tahoma" panose="020B0604030504040204" pitchFamily="34" charset="0"/>
                <a:cs typeface="Tahoma" panose="020B0604030504040204" pitchFamily="34" charset="0"/>
              </a:rPr>
              <a:t>transfer</a:t>
            </a:r>
            <a:r>
              <a:rPr lang="de-DE" b="0" dirty="0" smtClean="0">
                <a:latin typeface="Tahoma" panose="020B0604030504040204" pitchFamily="34" charset="0"/>
                <a:ea typeface="Tahoma" panose="020B0604030504040204" pitchFamily="34" charset="0"/>
                <a:cs typeface="Tahoma" panose="020B0604030504040204" pitchFamily="34" charset="0"/>
              </a:rPr>
              <a:t> SWIFT Messages </a:t>
            </a:r>
            <a:r>
              <a:rPr lang="de-DE" b="0" dirty="0" err="1" smtClean="0">
                <a:latin typeface="Tahoma" panose="020B0604030504040204" pitchFamily="34" charset="0"/>
                <a:ea typeface="Tahoma" panose="020B0604030504040204" pitchFamily="34" charset="0"/>
                <a:cs typeface="Tahoma" panose="020B0604030504040204" pitchFamily="34" charset="0"/>
              </a:rPr>
              <a:t>without</a:t>
            </a:r>
            <a:r>
              <a:rPr lang="de-DE" b="0" dirty="0" smtClean="0">
                <a:latin typeface="Tahoma" panose="020B0604030504040204" pitchFamily="34" charset="0"/>
                <a:ea typeface="Tahoma" panose="020B0604030504040204" pitchFamily="34" charset="0"/>
                <a:cs typeface="Tahoma" panose="020B0604030504040204" pitchFamily="34" charset="0"/>
              </a:rPr>
              <a:t> </a:t>
            </a:r>
            <a:r>
              <a:rPr lang="de-DE" b="0" dirty="0" err="1" smtClean="0">
                <a:latin typeface="Tahoma" panose="020B0604030504040204" pitchFamily="34" charset="0"/>
                <a:ea typeface="Tahoma" panose="020B0604030504040204" pitchFamily="34" charset="0"/>
                <a:cs typeface="Tahoma" panose="020B0604030504040204" pitchFamily="34" charset="0"/>
              </a:rPr>
              <a:t>using</a:t>
            </a:r>
            <a:r>
              <a:rPr lang="de-DE" b="0" dirty="0" smtClean="0">
                <a:latin typeface="Tahoma" panose="020B0604030504040204" pitchFamily="34" charset="0"/>
                <a:ea typeface="Tahoma" panose="020B0604030504040204" pitchFamily="34" charset="0"/>
                <a:cs typeface="Tahoma" panose="020B0604030504040204" pitchFamily="34" charset="0"/>
              </a:rPr>
              <a:t> SWIFT at all!</a:t>
            </a:r>
            <a:endParaRPr lang="de-DE" dirty="0">
              <a:latin typeface="Tahoma" panose="020B0604030504040204" pitchFamily="34" charset="0"/>
              <a:ea typeface="Tahoma" panose="020B0604030504040204" pitchFamily="34" charset="0"/>
              <a:cs typeface="Tahoma" panose="020B0604030504040204" pitchFamily="34" charset="0"/>
            </a:endParaRPr>
          </a:p>
          <a:p>
            <a:endParaRPr lang="de-DE" dirty="0" smtClean="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a:p>
            <a:pPr algn="ctr"/>
            <a:endParaRPr lang="de-DE" altLang="de-DE" sz="1100" dirty="0" smtClean="0">
              <a:latin typeface="Tahoma" panose="020B0604030504040204" pitchFamily="34" charset="0"/>
              <a:ea typeface="Tahoma" panose="020B0604030504040204" pitchFamily="34" charset="0"/>
              <a:cs typeface="Tahoma" panose="020B0604030504040204" pitchFamily="34" charset="0"/>
            </a:endParaRPr>
          </a:p>
          <a:p>
            <a:pPr algn="ctr"/>
            <a:r>
              <a:rPr lang="de-DE" altLang="de-DE" sz="1100" dirty="0" err="1" smtClean="0">
                <a:latin typeface="Tahoma" panose="020B0604030504040204" pitchFamily="34" charset="0"/>
                <a:ea typeface="Tahoma" panose="020B0604030504040204" pitchFamily="34" charset="0"/>
                <a:cs typeface="Tahoma" panose="020B0604030504040204" pitchFamily="34" charset="0"/>
              </a:rPr>
              <a:t>Full</a:t>
            </a:r>
            <a:r>
              <a:rPr lang="de-DE" altLang="de-DE" sz="1100" dirty="0" smtClean="0">
                <a:latin typeface="Tahoma" panose="020B0604030504040204" pitchFamily="34" charset="0"/>
                <a:ea typeface="Tahoma" panose="020B0604030504040204" pitchFamily="34" charset="0"/>
                <a:cs typeface="Tahoma" panose="020B0604030504040204" pitchFamily="34" charset="0"/>
              </a:rPr>
              <a:t> STP </a:t>
            </a:r>
            <a:r>
              <a:rPr lang="de-DE" altLang="de-DE" sz="1100" dirty="0">
                <a:latin typeface="Tahoma" panose="020B0604030504040204" pitchFamily="34" charset="0"/>
                <a:ea typeface="Tahoma" panose="020B0604030504040204" pitchFamily="34" charset="0"/>
                <a:cs typeface="Tahoma" panose="020B0604030504040204" pitchFamily="34" charset="0"/>
              </a:rPr>
              <a:t>(Straight Through Processing)</a:t>
            </a:r>
          </a:p>
          <a:p>
            <a:r>
              <a:rPr lang="en-US" dirty="0" smtClean="0">
                <a:latin typeface="Tahoma" panose="020B0604030504040204" pitchFamily="34" charset="0"/>
                <a:ea typeface="Tahoma" panose="020B0604030504040204" pitchFamily="34" charset="0"/>
                <a:cs typeface="Tahoma" panose="020B0604030504040204" pitchFamily="34" charset="0"/>
              </a:rPr>
              <a:t>Facts:</a:t>
            </a:r>
          </a:p>
          <a:p>
            <a:pPr marL="285750" indent="-285750">
              <a:buFont typeface="Wingdings" panose="05000000000000000000" pitchFamily="2" charset="2"/>
              <a:buChar char="§"/>
            </a:pPr>
            <a:r>
              <a:rPr lang="en-US" b="0" dirty="0" smtClean="0">
                <a:latin typeface="Tahoma" panose="020B0604030504040204" pitchFamily="34" charset="0"/>
                <a:ea typeface="Tahoma" panose="020B0604030504040204" pitchFamily="34" charset="0"/>
                <a:cs typeface="Tahoma" panose="020B0604030504040204" pitchFamily="34" charset="0"/>
              </a:rPr>
              <a:t>Very secure (based on EBICS)</a:t>
            </a:r>
            <a:endParaRPr lang="en-US" b="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b="0" dirty="0" smtClean="0">
                <a:latin typeface="Tahoma" panose="020B0604030504040204" pitchFamily="34" charset="0"/>
                <a:ea typeface="Tahoma" panose="020B0604030504040204" pitchFamily="34" charset="0"/>
                <a:cs typeface="Tahoma" panose="020B0604030504040204" pitchFamily="34" charset="0"/>
              </a:rPr>
              <a:t>Easy to use</a:t>
            </a:r>
          </a:p>
          <a:p>
            <a:pPr marL="285750" indent="-285750">
              <a:buFont typeface="Wingdings" panose="05000000000000000000" pitchFamily="2" charset="2"/>
              <a:buChar char="§"/>
            </a:pPr>
            <a:r>
              <a:rPr lang="en-US" b="0" dirty="0" smtClean="0">
                <a:latin typeface="Tahoma" panose="020B0604030504040204" pitchFamily="34" charset="0"/>
                <a:ea typeface="Tahoma" panose="020B0604030504040204" pitchFamily="34" charset="0"/>
                <a:cs typeface="Tahoma" panose="020B0604030504040204" pitchFamily="34" charset="0"/>
              </a:rPr>
              <a:t>No additional IT costs</a:t>
            </a:r>
          </a:p>
        </p:txBody>
      </p:sp>
      <p:sp>
        <p:nvSpPr>
          <p:cNvPr id="3" name="Titel 2"/>
          <p:cNvSpPr>
            <a:spLocks noGrp="1"/>
          </p:cNvSpPr>
          <p:nvPr>
            <p:ph type="title"/>
          </p:nvPr>
        </p:nvSpPr>
        <p:spPr>
          <a:xfrm>
            <a:off x="446856" y="642405"/>
            <a:ext cx="7437512" cy="900100"/>
          </a:xfrm>
        </p:spPr>
        <p:txBody>
          <a:bodyPr/>
          <a:lstStyle/>
          <a:p>
            <a:r>
              <a:rPr lang="de-DE" dirty="0"/>
              <a:t>VTBD E-Banking Solution – </a:t>
            </a:r>
            <a:r>
              <a:rPr lang="ru-RU" dirty="0"/>
              <a:t>СВИФТ </a:t>
            </a:r>
            <a:r>
              <a:rPr lang="de-DE" dirty="0" err="1"/>
              <a:t>without</a:t>
            </a:r>
            <a:r>
              <a:rPr lang="de-DE" dirty="0"/>
              <a:t> SWIFT</a:t>
            </a:r>
            <a:r>
              <a:rPr lang="de-AT" dirty="0"/>
              <a:t/>
            </a:r>
            <a:br>
              <a:rPr lang="de-AT" dirty="0"/>
            </a:b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11</a:t>
            </a:fld>
            <a:endParaRPr lang="de-AT"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390" y="3291632"/>
            <a:ext cx="5395777" cy="121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3239394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altLang="de-DE" b="0" kern="0" dirty="0">
                <a:latin typeface="Arial" charset="0"/>
              </a:rPr>
              <a:t>Natalja </a:t>
            </a:r>
            <a:r>
              <a:rPr lang="de-DE" altLang="de-DE" b="0" kern="0" dirty="0" smtClean="0">
                <a:latin typeface="Arial" charset="0"/>
              </a:rPr>
              <a:t>Shestaeva</a:t>
            </a:r>
          </a:p>
          <a:p>
            <a:pPr>
              <a:defRPr/>
            </a:pPr>
            <a:r>
              <a:rPr lang="de-DE" altLang="de-DE" b="0" kern="0" dirty="0" err="1" smtClean="0">
                <a:latin typeface="Arial" charset="0"/>
              </a:rPr>
              <a:t>Representative</a:t>
            </a:r>
            <a:r>
              <a:rPr lang="de-DE" altLang="de-DE" b="0" kern="0" dirty="0" smtClean="0">
                <a:latin typeface="Arial" charset="0"/>
              </a:rPr>
              <a:t> </a:t>
            </a:r>
            <a:r>
              <a:rPr lang="de-DE" altLang="de-DE" b="0" kern="0" dirty="0">
                <a:latin typeface="Arial" charset="0"/>
              </a:rPr>
              <a:t>Office in </a:t>
            </a:r>
            <a:r>
              <a:rPr lang="de-DE" altLang="de-DE" b="0" kern="0" dirty="0" err="1" smtClean="0">
                <a:latin typeface="Arial" charset="0"/>
              </a:rPr>
              <a:t>Moscow</a:t>
            </a:r>
            <a:r>
              <a:rPr lang="de-DE" altLang="de-DE" b="0" kern="0" dirty="0" smtClean="0">
                <a:latin typeface="Arial" charset="0"/>
              </a:rPr>
              <a:t>  </a:t>
            </a:r>
            <a:r>
              <a:rPr lang="de-DE" altLang="de-DE" b="0" kern="0" dirty="0" smtClean="0">
                <a:latin typeface="Arial" charset="0"/>
                <a:hlinkClick r:id="rId3"/>
              </a:rPr>
              <a:t>rep.office@vtb.de</a:t>
            </a:r>
            <a:r>
              <a:rPr lang="de-DE" altLang="de-DE" b="0" kern="0" dirty="0" smtClean="0">
                <a:latin typeface="Arial" charset="0"/>
              </a:rPr>
              <a:t> </a:t>
            </a:r>
            <a:endParaRPr lang="de-DE" altLang="de-DE" b="0" kern="0" dirty="0">
              <a:latin typeface="Arial" charset="0"/>
            </a:endParaRPr>
          </a:p>
          <a:p>
            <a:pPr>
              <a:defRPr/>
            </a:pPr>
            <a:r>
              <a:rPr lang="de-DE" altLang="de-DE" b="0" kern="0" dirty="0" err="1" smtClean="0">
                <a:latin typeface="Arial" charset="0"/>
              </a:rPr>
              <a:t>phone</a:t>
            </a:r>
            <a:r>
              <a:rPr lang="de-DE" altLang="de-DE" b="0" kern="0" dirty="0">
                <a:latin typeface="Arial" charset="0"/>
              </a:rPr>
              <a:t>: +7 495 777 08 22</a:t>
            </a:r>
          </a:p>
          <a:p>
            <a:pPr>
              <a:defRPr/>
            </a:pPr>
            <a:endParaRPr lang="de-DE" altLang="de-DE" b="0" kern="0" dirty="0">
              <a:latin typeface="Arial" charset="0"/>
            </a:endParaRPr>
          </a:p>
          <a:p>
            <a:pPr>
              <a:defRPr/>
            </a:pPr>
            <a:r>
              <a:rPr lang="de-DE" altLang="de-DE" b="0" kern="0" dirty="0">
                <a:latin typeface="Arial" charset="0"/>
              </a:rPr>
              <a:t>Elvira Petrik </a:t>
            </a:r>
            <a:endParaRPr lang="de-DE" altLang="de-DE" b="0" kern="0" dirty="0" smtClean="0">
              <a:latin typeface="Arial" charset="0"/>
            </a:endParaRPr>
          </a:p>
          <a:p>
            <a:pPr>
              <a:defRPr/>
            </a:pPr>
            <a:r>
              <a:rPr lang="de-DE" altLang="de-DE" b="0" kern="0" dirty="0" smtClean="0">
                <a:latin typeface="Arial" charset="0"/>
              </a:rPr>
              <a:t>Financial </a:t>
            </a:r>
            <a:r>
              <a:rPr lang="de-DE" altLang="de-DE" b="0" kern="0" dirty="0" err="1" smtClean="0">
                <a:latin typeface="Arial" charset="0"/>
              </a:rPr>
              <a:t>Institutions</a:t>
            </a:r>
            <a:r>
              <a:rPr lang="de-DE" altLang="de-DE" b="0" kern="0" dirty="0" smtClean="0">
                <a:latin typeface="Arial" charset="0"/>
              </a:rPr>
              <a:t>  </a:t>
            </a:r>
            <a:r>
              <a:rPr lang="de-DE" altLang="de-DE" b="0" kern="0" dirty="0">
                <a:latin typeface="Arial" charset="0"/>
                <a:hlinkClick r:id="rId4"/>
              </a:rPr>
              <a:t>FI@vtb.de</a:t>
            </a:r>
            <a:endParaRPr lang="de-DE" altLang="de-DE" b="0" kern="0" dirty="0">
              <a:latin typeface="Arial" charset="0"/>
            </a:endParaRPr>
          </a:p>
          <a:p>
            <a:pPr>
              <a:defRPr/>
            </a:pPr>
            <a:r>
              <a:rPr lang="de-DE" altLang="de-DE" b="0" kern="0" dirty="0" err="1" smtClean="0">
                <a:latin typeface="Arial" charset="0"/>
              </a:rPr>
              <a:t>phone</a:t>
            </a:r>
            <a:r>
              <a:rPr lang="de-DE" altLang="de-DE" b="0" kern="0" dirty="0">
                <a:latin typeface="Arial" charset="0"/>
              </a:rPr>
              <a:t>: +7 49 69 2168 6280</a:t>
            </a:r>
          </a:p>
          <a:p>
            <a:pPr>
              <a:defRPr/>
            </a:pPr>
            <a:endParaRPr lang="de-DE" altLang="de-DE" b="0" kern="0" dirty="0">
              <a:latin typeface="Arial" charset="0"/>
            </a:endParaRPr>
          </a:p>
          <a:p>
            <a:pPr>
              <a:defRPr/>
            </a:pPr>
            <a:r>
              <a:rPr lang="de-DE" altLang="de-DE" b="0" kern="0" dirty="0">
                <a:latin typeface="Arial" charset="0"/>
              </a:rPr>
              <a:t>IT </a:t>
            </a:r>
            <a:r>
              <a:rPr lang="de-DE" altLang="de-DE" b="0" kern="0" dirty="0" err="1" smtClean="0">
                <a:latin typeface="Arial" charset="0"/>
              </a:rPr>
              <a:t>department</a:t>
            </a:r>
            <a:endParaRPr lang="de-DE" altLang="de-DE" b="0" kern="0" dirty="0" smtClean="0">
              <a:latin typeface="Arial" charset="0"/>
            </a:endParaRPr>
          </a:p>
          <a:p>
            <a:pPr>
              <a:defRPr/>
            </a:pPr>
            <a:r>
              <a:rPr lang="de-DE" altLang="de-DE" b="0" kern="0" dirty="0" smtClean="0">
                <a:latin typeface="Arial" charset="0"/>
                <a:hlinkClick r:id="rId5"/>
              </a:rPr>
              <a:t>helpdesk@vtb.de</a:t>
            </a:r>
            <a:endParaRPr lang="de-DE" b="0" dirty="0"/>
          </a:p>
        </p:txBody>
      </p:sp>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Contacts</a:t>
            </a:r>
            <a:r>
              <a:rPr lang="de-AT" dirty="0"/>
              <a:t/>
            </a:r>
            <a:br>
              <a:rPr lang="de-AT" dirty="0"/>
            </a:b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12</a:t>
            </a:fld>
            <a:endParaRPr lang="de-AT" dirty="0"/>
          </a:p>
        </p:txBody>
      </p:sp>
      <p:sp>
        <p:nvSpPr>
          <p:cNvPr id="6"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2904865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20788"/>
            <a:ext cx="9142412" cy="53372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ctrTitle"/>
          </p:nvPr>
        </p:nvSpPr>
        <p:spPr>
          <a:xfrm>
            <a:off x="436004" y="1922971"/>
            <a:ext cx="8168444" cy="3954301"/>
          </a:xfrm>
        </p:spPr>
        <p:txBody>
          <a:bodyPr/>
          <a:lstStyle/>
          <a:p>
            <a:r>
              <a:rPr lang="de-AT" dirty="0" err="1" smtClean="0"/>
              <a:t>Thank</a:t>
            </a:r>
            <a:r>
              <a:rPr lang="de-AT" dirty="0" smtClean="0"/>
              <a:t> </a:t>
            </a:r>
            <a:r>
              <a:rPr lang="de-AT" dirty="0" err="1" smtClean="0"/>
              <a:t>you</a:t>
            </a:r>
            <a:r>
              <a:rPr lang="de-AT" dirty="0" smtClean="0"/>
              <a:t>! </a:t>
            </a:r>
            <a:br>
              <a:rPr lang="de-AT" dirty="0" smtClean="0"/>
            </a:br>
            <a:r>
              <a:rPr lang="de-AT" dirty="0" smtClean="0"/>
              <a:t/>
            </a:r>
            <a:br>
              <a:rPr lang="de-AT" dirty="0" smtClean="0"/>
            </a:br>
            <a:r>
              <a:rPr lang="de-AT" sz="2800" dirty="0" smtClean="0"/>
              <a:t>And h</a:t>
            </a:r>
            <a:r>
              <a:rPr lang="de-DE" altLang="de-DE" sz="2800" dirty="0" err="1" smtClean="0">
                <a:latin typeface="Arial" charset="0"/>
              </a:rPr>
              <a:t>ave</a:t>
            </a:r>
            <a:r>
              <a:rPr lang="de-DE" altLang="de-DE" sz="2800" dirty="0" smtClean="0">
                <a:latin typeface="Arial" charset="0"/>
              </a:rPr>
              <a:t> </a:t>
            </a:r>
            <a:r>
              <a:rPr lang="de-DE" altLang="de-DE" sz="2800" dirty="0">
                <a:latin typeface="Arial" charset="0"/>
              </a:rPr>
              <a:t>a </a:t>
            </a:r>
            <a:r>
              <a:rPr lang="de-DE" altLang="de-DE" sz="2800" dirty="0" err="1">
                <a:latin typeface="Arial" charset="0"/>
              </a:rPr>
              <a:t>look</a:t>
            </a:r>
            <a:r>
              <a:rPr lang="de-DE" altLang="de-DE" sz="2800" dirty="0">
                <a:latin typeface="Arial" charset="0"/>
              </a:rPr>
              <a:t> at </a:t>
            </a:r>
            <a:r>
              <a:rPr lang="de-DE" altLang="de-DE" sz="2800" dirty="0" err="1" smtClean="0">
                <a:latin typeface="Arial" charset="0"/>
              </a:rPr>
              <a:t>our</a:t>
            </a:r>
            <a:r>
              <a:rPr lang="de-DE" altLang="de-DE" sz="2800" dirty="0" smtClean="0">
                <a:latin typeface="Arial" charset="0"/>
              </a:rPr>
              <a:t> „Demo </a:t>
            </a:r>
            <a:r>
              <a:rPr lang="de-DE" altLang="de-DE" sz="2800" dirty="0">
                <a:latin typeface="Arial" charset="0"/>
              </a:rPr>
              <a:t>Account“ on </a:t>
            </a:r>
            <a:r>
              <a:rPr lang="de-DE" altLang="de-DE" sz="2800" dirty="0" smtClean="0">
                <a:latin typeface="Arial" charset="0"/>
              </a:rPr>
              <a:t/>
            </a:r>
            <a:br>
              <a:rPr lang="de-DE" altLang="de-DE" sz="2800" dirty="0" smtClean="0">
                <a:latin typeface="Arial" charset="0"/>
              </a:rPr>
            </a:br>
            <a:r>
              <a:rPr lang="de-DE" altLang="de-DE" sz="2800" dirty="0">
                <a:latin typeface="Arial" charset="0"/>
              </a:rPr>
              <a:t/>
            </a:r>
            <a:br>
              <a:rPr lang="de-DE" altLang="de-DE" sz="2800" dirty="0">
                <a:latin typeface="Arial" charset="0"/>
              </a:rPr>
            </a:br>
            <a:r>
              <a:rPr lang="de-DE" altLang="de-DE" sz="2800" dirty="0" smtClean="0">
                <a:latin typeface="Arial" charset="0"/>
                <a:hlinkClick r:id="rId3"/>
              </a:rPr>
              <a:t>https://mip.vtb.de</a:t>
            </a:r>
            <a:r>
              <a:rPr lang="de-DE" altLang="de-DE" sz="2800" dirty="0">
                <a:latin typeface="Arial" charset="0"/>
              </a:rPr>
              <a:t/>
            </a:r>
            <a:br>
              <a:rPr lang="de-DE" altLang="de-DE" sz="2800" dirty="0">
                <a:latin typeface="Arial" charset="0"/>
              </a:rPr>
            </a:br>
            <a:r>
              <a:rPr lang="de-DE" altLang="de-DE" sz="2800" dirty="0" smtClean="0">
                <a:latin typeface="Arial" charset="0"/>
              </a:rPr>
              <a:t/>
            </a:r>
            <a:br>
              <a:rPr lang="de-DE" altLang="de-DE" sz="2800" dirty="0" smtClean="0">
                <a:latin typeface="Arial" charset="0"/>
              </a:rPr>
            </a:br>
            <a:r>
              <a:rPr lang="de-DE" altLang="de-DE" sz="2800" dirty="0" smtClean="0">
                <a:latin typeface="Arial" charset="0"/>
              </a:rPr>
              <a:t>…</a:t>
            </a:r>
            <a:r>
              <a:rPr lang="de-DE" altLang="de-DE" sz="2800" dirty="0" err="1" smtClean="0">
                <a:latin typeface="Arial" charset="0"/>
              </a:rPr>
              <a:t>no</a:t>
            </a:r>
            <a:r>
              <a:rPr lang="de-DE" altLang="de-DE" sz="2800" dirty="0" smtClean="0">
                <a:latin typeface="Arial" charset="0"/>
              </a:rPr>
              <a:t> </a:t>
            </a:r>
            <a:r>
              <a:rPr lang="de-DE" altLang="de-DE" sz="2800" dirty="0" err="1">
                <a:latin typeface="Arial" charset="0"/>
              </a:rPr>
              <a:t>risk</a:t>
            </a:r>
            <a:r>
              <a:rPr lang="de-DE" altLang="de-DE" sz="2800" dirty="0">
                <a:latin typeface="Arial" charset="0"/>
              </a:rPr>
              <a:t>, but </a:t>
            </a:r>
            <a:r>
              <a:rPr lang="de-DE" altLang="de-DE" sz="2800" dirty="0" err="1">
                <a:latin typeface="Arial" charset="0"/>
              </a:rPr>
              <a:t>surely</a:t>
            </a:r>
            <a:r>
              <a:rPr lang="de-DE" altLang="de-DE" sz="2800" dirty="0">
                <a:latin typeface="Arial" charset="0"/>
              </a:rPr>
              <a:t> </a:t>
            </a:r>
            <a:r>
              <a:rPr lang="de-DE" altLang="de-DE" sz="2800" dirty="0" err="1">
                <a:latin typeface="Arial" charset="0"/>
              </a:rPr>
              <a:t>well</a:t>
            </a:r>
            <a:r>
              <a:rPr lang="de-DE" altLang="de-DE" sz="2800" dirty="0">
                <a:latin typeface="Arial" charset="0"/>
              </a:rPr>
              <a:t> </a:t>
            </a:r>
            <a:r>
              <a:rPr lang="de-DE" altLang="de-DE" sz="2800" dirty="0" err="1">
                <a:latin typeface="Arial" charset="0"/>
              </a:rPr>
              <a:t>invested</a:t>
            </a:r>
            <a:r>
              <a:rPr lang="de-DE" altLang="de-DE" sz="2800" dirty="0">
                <a:latin typeface="Arial" charset="0"/>
              </a:rPr>
              <a:t> time</a:t>
            </a:r>
            <a:r>
              <a:rPr lang="de-DE" altLang="de-DE" sz="4400" dirty="0">
                <a:latin typeface="Arial" charset="0"/>
              </a:rPr>
              <a:t/>
            </a:r>
            <a:br>
              <a:rPr lang="de-DE" altLang="de-DE" sz="4400" dirty="0">
                <a:latin typeface="Arial" charset="0"/>
              </a:rPr>
            </a:br>
            <a:endParaRPr lang="de-AT" dirty="0"/>
          </a:p>
        </p:txBody>
      </p:sp>
      <p:sp>
        <p:nvSpPr>
          <p:cNvPr id="9" name="Textplatzhalter 8"/>
          <p:cNvSpPr>
            <a:spLocks noGrp="1"/>
          </p:cNvSpPr>
          <p:nvPr>
            <p:ph type="body" sz="quarter" idx="14"/>
          </p:nvPr>
        </p:nvSpPr>
        <p:spPr>
          <a:xfrm>
            <a:off x="6444208" y="6237312"/>
            <a:ext cx="2258727" cy="504056"/>
          </a:xfrm>
        </p:spPr>
        <p:txBody>
          <a:bodyPr>
            <a:normAutofit fontScale="85000" lnSpcReduction="10000"/>
          </a:bodyPr>
          <a:lstStyle/>
          <a:p>
            <a:r>
              <a:rPr lang="de-DE" dirty="0"/>
              <a:t>© VTB Bank (Deutschland) AG 2014</a:t>
            </a:r>
            <a:endParaRPr lang="de-AT" dirty="0"/>
          </a:p>
          <a:p>
            <a:r>
              <a:rPr lang="de-AT" dirty="0" smtClean="0"/>
              <a:t> Natalja Shestaeva &amp; Björn Liebrecht</a:t>
            </a:r>
            <a:endParaRPr lang="de-AT" dirty="0"/>
          </a:p>
        </p:txBody>
      </p:sp>
      <p:sp>
        <p:nvSpPr>
          <p:cNvPr id="10" name="Rectangle 39"/>
          <p:cNvSpPr>
            <a:spLocks noChangeArrowheads="1"/>
          </p:cNvSpPr>
          <p:nvPr/>
        </p:nvSpPr>
        <p:spPr bwMode="auto">
          <a:xfrm>
            <a:off x="0" y="0"/>
            <a:ext cx="9144000" cy="1536230"/>
          </a:xfrm>
          <a:prstGeom prst="rect">
            <a:avLst/>
          </a:prstGeom>
          <a:solidFill>
            <a:schemeClr val="bg1"/>
          </a:solidFill>
          <a:ln w="0">
            <a:noFill/>
            <a:miter lim="800000"/>
            <a:headEnd/>
            <a:tailEnd/>
          </a:ln>
          <a:effectLst/>
        </p:spPr>
        <p:txBody>
          <a:bodyPr wrap="none" anchor="ctr"/>
          <a:lstStyle/>
          <a:p>
            <a:pPr algn="ctr" eaLnBrk="0" hangingPunct="0">
              <a:defRPr/>
            </a:pPr>
            <a:endParaRPr lang="ru-RU">
              <a:latin typeface="MetaNormalLFC" charset="0"/>
              <a:ea typeface="ＭＳ Ｐゴシック" pitchFamily="-65" charset="-128"/>
            </a:endParaRPr>
          </a:p>
        </p:txBody>
      </p:sp>
      <p:pic>
        <p:nvPicPr>
          <p:cNvPr id="11" name="Picture 56" descr="VTB"/>
          <p:cNvPicPr>
            <a:picLocks noChangeAspect="1" noChangeArrowheads="1"/>
          </p:cNvPicPr>
          <p:nvPr/>
        </p:nvPicPr>
        <p:blipFill>
          <a:blip r:embed="rId4" cstate="print">
            <a:lum bright="-12000" contrast="-6000"/>
          </a:blip>
          <a:srcRect/>
          <a:stretch>
            <a:fillRect/>
          </a:stretch>
        </p:blipFill>
        <p:spPr bwMode="auto">
          <a:xfrm>
            <a:off x="6552220" y="1341438"/>
            <a:ext cx="1489075" cy="571500"/>
          </a:xfrm>
          <a:prstGeom prst="rect">
            <a:avLst/>
          </a:prstGeom>
          <a:noFill/>
          <a:ln w="9525">
            <a:noFill/>
            <a:miter lim="800000"/>
            <a:headEnd/>
            <a:tailEnd/>
          </a:ln>
        </p:spPr>
      </p:pic>
    </p:spTree>
    <p:extLst>
      <p:ext uri="{BB962C8B-B14F-4D97-AF65-F5344CB8AC3E}">
        <p14:creationId xmlns:p14="http://schemas.microsoft.com/office/powerpoint/2010/main" val="2958811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Impressions</a:t>
            </a: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14</a:t>
            </a:fld>
            <a:endParaRPr lang="de-A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052736"/>
            <a:ext cx="4999703" cy="517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1411468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Impressions</a:t>
            </a: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15</a:t>
            </a:fld>
            <a:endParaRPr lang="de-A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648632" cy="423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2860961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Impressions</a:t>
            </a: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16</a:t>
            </a:fld>
            <a:endParaRPr lang="de-AT"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08113"/>
            <a:ext cx="47117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295993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Impressions</a:t>
            </a: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17</a:t>
            </a:fld>
            <a:endParaRPr lang="de-A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03" y="1268760"/>
            <a:ext cx="7342905" cy="441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758621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p:cNvSpPr>
            <a:spLocks noGrp="1"/>
          </p:cNvSpPr>
          <p:nvPr>
            <p:ph type="body" sz="quarter" idx="15"/>
          </p:nvPr>
        </p:nvSpPr>
        <p:spPr/>
        <p:txBody>
          <a:bodyPr/>
          <a:lstStyle/>
          <a:p>
            <a:pPr algn="just"/>
            <a:r>
              <a:rPr lang="en-GB" dirty="0" smtClean="0">
                <a:solidFill>
                  <a:srgbClr val="000066"/>
                </a:solidFill>
              </a:rPr>
              <a:t>Some of the information in this presentation may contain projections or other forward-looking statements regarding future events or the future financial performance of JSC VTB Bank  ("VTB") and its subsidiaries (together with VTB, the "Group"). Such forward-looking statements are based on numerous assumptions regarding the Group's present and future business strategies and the environment in which the Group will operate in the future. We caution you that these statements are not guarantees of future performance and involve risks, uncertainties and other important factors that we cannot predict with certainty. Accordingly, our actual outcomes and results may differ materially from what we have expressed or forecasted in the forward-looking statements. These forward-looking statements speak only as at the date of this presentation and are subject to change without notice. We do not intend to update these statements to make them conform with actual results.</a:t>
            </a:r>
          </a:p>
          <a:p>
            <a:endParaRPr lang="de-AT" dirty="0"/>
          </a:p>
        </p:txBody>
      </p:sp>
      <p:pic>
        <p:nvPicPr>
          <p:cNvPr id="5" name="Bildplatzhalter 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3420" r="23420"/>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66700" indent="-266700" algn="just" eaLnBrk="0" hangingPunct="0">
              <a:lnSpc>
                <a:spcPct val="150000"/>
              </a:lnSpc>
              <a:spcBef>
                <a:spcPts val="0"/>
              </a:spcBef>
              <a:buFont typeface="Wingdings" pitchFamily="2" charset="2"/>
              <a:buChar char="n"/>
            </a:pPr>
            <a:r>
              <a:rPr lang="en-US" sz="1600" dirty="0">
                <a:solidFill>
                  <a:srgbClr val="0A2973"/>
                </a:solidFill>
                <a:latin typeface="Tahoma" pitchFamily="34" charset="0"/>
                <a:ea typeface="Tahoma" pitchFamily="34" charset="0"/>
                <a:cs typeface="Tahoma" pitchFamily="34" charset="0"/>
              </a:rPr>
              <a:t>Second Largest Universal Bank </a:t>
            </a:r>
            <a:r>
              <a:rPr lang="en-GB" sz="1600" b="0" dirty="0">
                <a:solidFill>
                  <a:srgbClr val="0A2973"/>
                </a:solidFill>
                <a:latin typeface="Tahoma" pitchFamily="34" charset="0"/>
                <a:ea typeface="Tahoma" pitchFamily="34" charset="0"/>
                <a:cs typeface="Tahoma" pitchFamily="34" charset="0"/>
              </a:rPr>
              <a:t>with </a:t>
            </a:r>
            <a:r>
              <a:rPr lang="en-GB" sz="1600" b="0" dirty="0" smtClean="0">
                <a:solidFill>
                  <a:srgbClr val="0A2973"/>
                </a:solidFill>
                <a:latin typeface="Tahoma" pitchFamily="34" charset="0"/>
                <a:ea typeface="Tahoma" pitchFamily="34" charset="0"/>
                <a:cs typeface="Tahoma" pitchFamily="34" charset="0"/>
              </a:rPr>
              <a:t>RUB </a:t>
            </a:r>
            <a:r>
              <a:rPr lang="ru-RU" sz="1600" b="0" dirty="0" smtClean="0">
                <a:solidFill>
                  <a:srgbClr val="0A2973"/>
                </a:solidFill>
                <a:latin typeface="Tahoma" pitchFamily="34" charset="0"/>
                <a:ea typeface="Tahoma" pitchFamily="34" charset="0"/>
                <a:cs typeface="Tahoma" pitchFamily="34" charset="0"/>
              </a:rPr>
              <a:t>6,306</a:t>
            </a:r>
            <a:r>
              <a:rPr lang="en-GB" sz="1600" b="0" dirty="0" smtClean="0">
                <a:solidFill>
                  <a:srgbClr val="0A2973"/>
                </a:solidFill>
                <a:latin typeface="Tahoma" pitchFamily="34" charset="0"/>
                <a:ea typeface="Tahoma" pitchFamily="34" charset="0"/>
                <a:cs typeface="Tahoma" pitchFamily="34" charset="0"/>
              </a:rPr>
              <a:t>* </a:t>
            </a:r>
            <a:r>
              <a:rPr lang="en-GB" sz="1600" b="0" dirty="0" err="1">
                <a:solidFill>
                  <a:srgbClr val="0A2973"/>
                </a:solidFill>
                <a:latin typeface="Tahoma" pitchFamily="34" charset="0"/>
                <a:ea typeface="Tahoma" pitchFamily="34" charset="0"/>
                <a:cs typeface="Tahoma" pitchFamily="34" charset="0"/>
              </a:rPr>
              <a:t>bn</a:t>
            </a:r>
            <a:r>
              <a:rPr lang="en-GB" sz="1600" b="0" dirty="0">
                <a:solidFill>
                  <a:srgbClr val="0A2973"/>
                </a:solidFill>
                <a:latin typeface="Tahoma" pitchFamily="34" charset="0"/>
                <a:ea typeface="Tahoma" pitchFamily="34" charset="0"/>
                <a:cs typeface="Tahoma" pitchFamily="34" charset="0"/>
              </a:rPr>
              <a:t> / EUR </a:t>
            </a:r>
            <a:r>
              <a:rPr lang="en-GB" sz="1600" b="0" dirty="0" smtClean="0">
                <a:solidFill>
                  <a:srgbClr val="0A2973"/>
                </a:solidFill>
                <a:latin typeface="Tahoma" pitchFamily="34" charset="0"/>
                <a:ea typeface="Tahoma" pitchFamily="34" charset="0"/>
                <a:cs typeface="Tahoma" pitchFamily="34" charset="0"/>
              </a:rPr>
              <a:t>15</a:t>
            </a:r>
            <a:r>
              <a:rPr lang="ru-RU" sz="1600" b="0" dirty="0" smtClean="0">
                <a:solidFill>
                  <a:srgbClr val="0A2973"/>
                </a:solidFill>
                <a:latin typeface="Tahoma" pitchFamily="34" charset="0"/>
                <a:ea typeface="Tahoma" pitchFamily="34" charset="0"/>
                <a:cs typeface="Tahoma" pitchFamily="34" charset="0"/>
              </a:rPr>
              <a:t>0</a:t>
            </a:r>
            <a:r>
              <a:rPr lang="en-GB" sz="1600" b="0" dirty="0" smtClean="0">
                <a:solidFill>
                  <a:srgbClr val="0A2973"/>
                </a:solidFill>
                <a:latin typeface="Tahoma" pitchFamily="34" charset="0"/>
                <a:ea typeface="Tahoma" pitchFamily="34" charset="0"/>
                <a:cs typeface="Tahoma" pitchFamily="34" charset="0"/>
              </a:rPr>
              <a:t> </a:t>
            </a:r>
            <a:r>
              <a:rPr lang="en-GB" sz="1600" b="0" dirty="0" err="1" smtClean="0">
                <a:solidFill>
                  <a:srgbClr val="0A2973"/>
                </a:solidFill>
                <a:latin typeface="Tahoma" pitchFamily="34" charset="0"/>
                <a:ea typeface="Tahoma" pitchFamily="34" charset="0"/>
                <a:cs typeface="Tahoma" pitchFamily="34" charset="0"/>
              </a:rPr>
              <a:t>bn</a:t>
            </a:r>
            <a:r>
              <a:rPr lang="en-GB" sz="1600" b="0" dirty="0" smtClean="0">
                <a:solidFill>
                  <a:srgbClr val="0A2973"/>
                </a:solidFill>
                <a:latin typeface="Tahoma" pitchFamily="34" charset="0"/>
                <a:ea typeface="Tahoma" pitchFamily="34" charset="0"/>
                <a:cs typeface="Tahoma" pitchFamily="34" charset="0"/>
              </a:rPr>
              <a:t>* </a:t>
            </a:r>
            <a:r>
              <a:rPr lang="en-GB" sz="1600" b="0" dirty="0">
                <a:solidFill>
                  <a:srgbClr val="0A2973"/>
                </a:solidFill>
                <a:latin typeface="Tahoma" pitchFamily="34" charset="0"/>
                <a:ea typeface="Tahoma" pitchFamily="34" charset="0"/>
                <a:cs typeface="Tahoma" pitchFamily="34" charset="0"/>
              </a:rPr>
              <a:t>in assets and presence across Russia, </a:t>
            </a:r>
            <a:r>
              <a:rPr lang="en-GB" sz="1600" b="0" dirty="0" smtClean="0">
                <a:solidFill>
                  <a:srgbClr val="0A2973"/>
                </a:solidFill>
                <a:latin typeface="Tahoma" pitchFamily="34" charset="0"/>
                <a:ea typeface="Tahoma" pitchFamily="34" charset="0"/>
                <a:cs typeface="Tahoma" pitchFamily="34" charset="0"/>
              </a:rPr>
              <a:t>CIS, Europe and Asia</a:t>
            </a:r>
            <a:endParaRPr lang="en-GB" sz="1600" b="0" dirty="0">
              <a:solidFill>
                <a:srgbClr val="0A2973"/>
              </a:solidFill>
              <a:latin typeface="Tahoma" pitchFamily="34" charset="0"/>
              <a:ea typeface="Tahoma" pitchFamily="34" charset="0"/>
              <a:cs typeface="Tahoma" pitchFamily="34" charset="0"/>
            </a:endParaRPr>
          </a:p>
          <a:p>
            <a:pPr marL="266700" indent="-266700" algn="just" eaLnBrk="0" hangingPunct="0">
              <a:lnSpc>
                <a:spcPct val="150000"/>
              </a:lnSpc>
              <a:spcBef>
                <a:spcPts val="0"/>
              </a:spcBef>
              <a:buFont typeface="Wingdings" pitchFamily="2" charset="2"/>
              <a:buChar char="n"/>
            </a:pPr>
            <a:r>
              <a:rPr lang="en-GB" sz="1600" b="0" dirty="0">
                <a:solidFill>
                  <a:srgbClr val="0A2973"/>
                </a:solidFill>
                <a:latin typeface="Tahoma" pitchFamily="34" charset="0"/>
                <a:ea typeface="Tahoma" pitchFamily="34" charset="0"/>
                <a:cs typeface="Tahoma" pitchFamily="34" charset="0"/>
              </a:rPr>
              <a:t>Fully Fledged Player with </a:t>
            </a:r>
            <a:r>
              <a:rPr lang="en-GB" sz="1600" dirty="0">
                <a:solidFill>
                  <a:srgbClr val="0A2973"/>
                </a:solidFill>
                <a:latin typeface="Tahoma" pitchFamily="34" charset="0"/>
                <a:ea typeface="Tahoma" pitchFamily="34" charset="0"/>
                <a:cs typeface="Tahoma" pitchFamily="34" charset="0"/>
              </a:rPr>
              <a:t>competitive</a:t>
            </a:r>
            <a:r>
              <a:rPr lang="en-GB" sz="1600" b="0" dirty="0">
                <a:solidFill>
                  <a:srgbClr val="0A2973"/>
                </a:solidFill>
                <a:latin typeface="Tahoma" pitchFamily="34" charset="0"/>
                <a:ea typeface="Tahoma" pitchFamily="34" charset="0"/>
                <a:cs typeface="Tahoma" pitchFamily="34" charset="0"/>
              </a:rPr>
              <a:t> and </a:t>
            </a:r>
            <a:r>
              <a:rPr lang="en-GB" sz="1600" dirty="0">
                <a:solidFill>
                  <a:srgbClr val="0A2973"/>
                </a:solidFill>
                <a:latin typeface="Tahoma" pitchFamily="34" charset="0"/>
                <a:ea typeface="Tahoma" pitchFamily="34" charset="0"/>
                <a:cs typeface="Tahoma" pitchFamily="34" charset="0"/>
              </a:rPr>
              <a:t>innovative product range</a:t>
            </a:r>
          </a:p>
          <a:p>
            <a:pPr marL="266700" indent="-266700" eaLnBrk="0" hangingPunct="0">
              <a:lnSpc>
                <a:spcPct val="150000"/>
              </a:lnSpc>
              <a:spcBef>
                <a:spcPts val="0"/>
              </a:spcBef>
              <a:buFont typeface="Wingdings" pitchFamily="2" charset="2"/>
              <a:buChar char="n"/>
            </a:pPr>
            <a:r>
              <a:rPr lang="en-GB" sz="1600" b="0" dirty="0">
                <a:solidFill>
                  <a:srgbClr val="0A2973"/>
                </a:solidFill>
                <a:latin typeface="Tahoma" pitchFamily="34" charset="0"/>
                <a:ea typeface="Tahoma" pitchFamily="34" charset="0"/>
                <a:cs typeface="Tahoma" pitchFamily="34" charset="0"/>
              </a:rPr>
              <a:t>Listing on LSE, MICEX and RTS with 39,06% </a:t>
            </a:r>
            <a:r>
              <a:rPr lang="en-GB" sz="1600" b="0" dirty="0" smtClean="0">
                <a:solidFill>
                  <a:srgbClr val="0A2973"/>
                </a:solidFill>
                <a:latin typeface="Tahoma" pitchFamily="34" charset="0"/>
                <a:ea typeface="Tahoma" pitchFamily="34" charset="0"/>
                <a:cs typeface="Tahoma" pitchFamily="34" charset="0"/>
              </a:rPr>
              <a:t>free-float (</a:t>
            </a:r>
            <a:r>
              <a:rPr lang="en-GB" sz="1600" b="0" dirty="0">
                <a:solidFill>
                  <a:srgbClr val="0A2973"/>
                </a:solidFill>
                <a:latin typeface="Tahoma" pitchFamily="34" charset="0"/>
                <a:ea typeface="Tahoma" pitchFamily="34" charset="0"/>
                <a:cs typeface="Tahoma" pitchFamily="34" charset="0"/>
              </a:rPr>
              <a:t>12.97% GDRs issued through the Bank of New York Mellon, 26.09% ordinary shares)</a:t>
            </a:r>
          </a:p>
          <a:p>
            <a:pPr marL="266700" indent="-266700" algn="just" eaLnBrk="0" hangingPunct="0">
              <a:lnSpc>
                <a:spcPct val="150000"/>
              </a:lnSpc>
              <a:spcBef>
                <a:spcPts val="0"/>
              </a:spcBef>
              <a:buFont typeface="Wingdings" pitchFamily="2" charset="2"/>
              <a:buChar char="n"/>
            </a:pPr>
            <a:r>
              <a:rPr lang="en-GB" sz="1600" b="0" dirty="0" smtClean="0">
                <a:solidFill>
                  <a:srgbClr val="0A2973"/>
                </a:solidFill>
                <a:latin typeface="Tahoma" pitchFamily="34" charset="0"/>
                <a:ea typeface="Tahoma" pitchFamily="34" charset="0"/>
                <a:cs typeface="Tahoma" pitchFamily="34" charset="0"/>
              </a:rPr>
              <a:t>Over </a:t>
            </a:r>
            <a:r>
              <a:rPr lang="en-GB" sz="1600" dirty="0">
                <a:solidFill>
                  <a:srgbClr val="0A2973"/>
                </a:solidFill>
                <a:latin typeface="Tahoma" pitchFamily="34" charset="0"/>
                <a:ea typeface="Tahoma" pitchFamily="34" charset="0"/>
                <a:cs typeface="Tahoma" pitchFamily="34" charset="0"/>
              </a:rPr>
              <a:t>1,800 </a:t>
            </a:r>
            <a:r>
              <a:rPr lang="en-GB" sz="1600" b="0" dirty="0">
                <a:solidFill>
                  <a:srgbClr val="0A2973"/>
                </a:solidFill>
                <a:latin typeface="Tahoma" pitchFamily="34" charset="0"/>
                <a:ea typeface="Tahoma" pitchFamily="34" charset="0"/>
                <a:cs typeface="Tahoma" pitchFamily="34" charset="0"/>
              </a:rPr>
              <a:t>branches </a:t>
            </a:r>
            <a:r>
              <a:rPr lang="en-GB" sz="1600" dirty="0">
                <a:solidFill>
                  <a:srgbClr val="0A2973"/>
                </a:solidFill>
                <a:latin typeface="Tahoma" pitchFamily="34" charset="0"/>
                <a:ea typeface="Tahoma" pitchFamily="34" charset="0"/>
                <a:cs typeface="Tahoma" pitchFamily="34" charset="0"/>
              </a:rPr>
              <a:t>across Russia, </a:t>
            </a:r>
            <a:r>
              <a:rPr lang="en-GB" sz="1600" dirty="0" smtClean="0">
                <a:solidFill>
                  <a:srgbClr val="0A2973"/>
                </a:solidFill>
                <a:latin typeface="Tahoma" pitchFamily="34" charset="0"/>
                <a:ea typeface="Tahoma" pitchFamily="34" charset="0"/>
                <a:cs typeface="Tahoma" pitchFamily="34" charset="0"/>
              </a:rPr>
              <a:t>CIS</a:t>
            </a:r>
            <a:r>
              <a:rPr lang="de-DE" sz="1600" dirty="0" smtClean="0">
                <a:solidFill>
                  <a:srgbClr val="0A2973"/>
                </a:solidFill>
                <a:latin typeface="Tahoma" pitchFamily="34" charset="0"/>
                <a:ea typeface="Tahoma" pitchFamily="34" charset="0"/>
                <a:cs typeface="Tahoma" pitchFamily="34" charset="0"/>
              </a:rPr>
              <a:t>,</a:t>
            </a:r>
            <a:r>
              <a:rPr lang="en-GB" sz="1600" dirty="0" smtClean="0">
                <a:solidFill>
                  <a:srgbClr val="0A2973"/>
                </a:solidFill>
                <a:latin typeface="Tahoma" pitchFamily="34" charset="0"/>
                <a:ea typeface="Tahoma" pitchFamily="34" charset="0"/>
                <a:cs typeface="Tahoma" pitchFamily="34" charset="0"/>
              </a:rPr>
              <a:t> Europe and Asia</a:t>
            </a:r>
            <a:endParaRPr lang="en-GB" sz="1600" dirty="0">
              <a:solidFill>
                <a:srgbClr val="0A2973"/>
              </a:solidFill>
              <a:latin typeface="Tahoma" pitchFamily="34" charset="0"/>
              <a:ea typeface="Tahoma" pitchFamily="34" charset="0"/>
              <a:cs typeface="Tahoma" pitchFamily="34" charset="0"/>
            </a:endParaRPr>
          </a:p>
          <a:p>
            <a:pPr marL="266700" indent="-266700" algn="just" eaLnBrk="0" hangingPunct="0">
              <a:lnSpc>
                <a:spcPct val="150000"/>
              </a:lnSpc>
              <a:spcBef>
                <a:spcPts val="0"/>
              </a:spcBef>
              <a:buFont typeface="Wingdings" pitchFamily="2" charset="2"/>
              <a:buChar char="n"/>
            </a:pPr>
            <a:r>
              <a:rPr lang="en-GB" sz="1600" b="0" dirty="0">
                <a:solidFill>
                  <a:srgbClr val="0A2973"/>
                </a:solidFill>
                <a:latin typeface="Tahoma" pitchFamily="34" charset="0"/>
                <a:ea typeface="Tahoma" pitchFamily="34" charset="0"/>
                <a:cs typeface="Tahoma" pitchFamily="34" charset="0"/>
              </a:rPr>
              <a:t>Approx. </a:t>
            </a:r>
            <a:r>
              <a:rPr lang="en-GB" sz="1600" dirty="0">
                <a:solidFill>
                  <a:srgbClr val="0A2973"/>
                </a:solidFill>
                <a:latin typeface="Tahoma" pitchFamily="34" charset="0"/>
                <a:ea typeface="Tahoma" pitchFamily="34" charset="0"/>
                <a:cs typeface="Tahoma" pitchFamily="34" charset="0"/>
              </a:rPr>
              <a:t>16 </a:t>
            </a:r>
            <a:r>
              <a:rPr lang="en-GB" sz="1600" dirty="0" err="1">
                <a:solidFill>
                  <a:srgbClr val="0A2973"/>
                </a:solidFill>
                <a:latin typeface="Tahoma" pitchFamily="34" charset="0"/>
                <a:ea typeface="Tahoma" pitchFamily="34" charset="0"/>
                <a:cs typeface="Tahoma" pitchFamily="34" charset="0"/>
              </a:rPr>
              <a:t>mln</a:t>
            </a:r>
            <a:r>
              <a:rPr lang="en-GB" sz="1600" dirty="0">
                <a:solidFill>
                  <a:srgbClr val="0A2973"/>
                </a:solidFill>
                <a:latin typeface="Tahoma" pitchFamily="34" charset="0"/>
                <a:ea typeface="Tahoma" pitchFamily="34" charset="0"/>
                <a:cs typeface="Tahoma" pitchFamily="34" charset="0"/>
              </a:rPr>
              <a:t> active retail </a:t>
            </a:r>
            <a:r>
              <a:rPr lang="en-GB" sz="1600" dirty="0" smtClean="0">
                <a:solidFill>
                  <a:srgbClr val="0A2973"/>
                </a:solidFill>
                <a:latin typeface="Tahoma" pitchFamily="34" charset="0"/>
                <a:ea typeface="Tahoma" pitchFamily="34" charset="0"/>
                <a:cs typeface="Tahoma" pitchFamily="34" charset="0"/>
              </a:rPr>
              <a:t>and Corporate </a:t>
            </a:r>
            <a:r>
              <a:rPr lang="en-GB" sz="1600" dirty="0">
                <a:solidFill>
                  <a:srgbClr val="0A2973"/>
                </a:solidFill>
                <a:latin typeface="Tahoma" pitchFamily="34" charset="0"/>
                <a:ea typeface="Tahoma" pitchFamily="34" charset="0"/>
                <a:cs typeface="Tahoma" pitchFamily="34" charset="0"/>
              </a:rPr>
              <a:t>customers</a:t>
            </a:r>
          </a:p>
          <a:p>
            <a:pPr marL="266700" indent="-266700" algn="just" eaLnBrk="0" hangingPunct="0">
              <a:lnSpc>
                <a:spcPct val="150000"/>
              </a:lnSpc>
              <a:spcBef>
                <a:spcPts val="0"/>
              </a:spcBef>
              <a:buFont typeface="Wingdings" pitchFamily="2" charset="2"/>
              <a:buChar char="n"/>
            </a:pPr>
            <a:r>
              <a:rPr lang="en-GB" sz="1600" dirty="0">
                <a:solidFill>
                  <a:srgbClr val="0A2973"/>
                </a:solidFill>
                <a:latin typeface="Tahoma" pitchFamily="34" charset="0"/>
                <a:ea typeface="Tahoma" pitchFamily="34" charset="0"/>
                <a:cs typeface="Tahoma" pitchFamily="34" charset="0"/>
                <a:sym typeface="Symbol" pitchFamily="18" charset="2"/>
              </a:rPr>
              <a:t>10,000 ATMs </a:t>
            </a:r>
            <a:r>
              <a:rPr lang="en-GB" sz="1600" b="0" dirty="0">
                <a:solidFill>
                  <a:srgbClr val="0A2973"/>
                </a:solidFill>
                <a:latin typeface="Tahoma" pitchFamily="34" charset="0"/>
                <a:ea typeface="Tahoma" pitchFamily="34" charset="0"/>
                <a:cs typeface="Tahoma" pitchFamily="34" charset="0"/>
              </a:rPr>
              <a:t>(VTB</a:t>
            </a:r>
            <a:r>
              <a:rPr lang="en-GB" sz="1600" b="0" dirty="0" smtClean="0">
                <a:solidFill>
                  <a:srgbClr val="0A2973"/>
                </a:solidFill>
                <a:latin typeface="Tahoma" pitchFamily="34" charset="0"/>
                <a:ea typeface="Tahoma" pitchFamily="34" charset="0"/>
                <a:cs typeface="Tahoma" pitchFamily="34" charset="0"/>
              </a:rPr>
              <a:t>, VTB</a:t>
            </a:r>
            <a:r>
              <a:rPr lang="ru-RU" sz="1600" b="0" dirty="0" smtClean="0">
                <a:solidFill>
                  <a:srgbClr val="0A2973"/>
                </a:solidFill>
                <a:latin typeface="Tahoma" pitchFamily="34" charset="0"/>
                <a:ea typeface="Tahoma" pitchFamily="34" charset="0"/>
                <a:cs typeface="Tahoma" pitchFamily="34" charset="0"/>
              </a:rPr>
              <a:t>24</a:t>
            </a:r>
            <a:r>
              <a:rPr lang="en-GB" sz="1600" b="0" dirty="0" smtClean="0">
                <a:solidFill>
                  <a:srgbClr val="0A2973"/>
                </a:solidFill>
                <a:latin typeface="Tahoma" pitchFamily="34" charset="0"/>
                <a:ea typeface="Tahoma" pitchFamily="34" charset="0"/>
                <a:cs typeface="Tahoma" pitchFamily="34" charset="0"/>
              </a:rPr>
              <a:t>, </a:t>
            </a:r>
            <a:r>
              <a:rPr lang="en-GB" sz="1600" b="0" dirty="0">
                <a:solidFill>
                  <a:srgbClr val="0A2973"/>
                </a:solidFill>
                <a:latin typeface="Tahoma" pitchFamily="34" charset="0"/>
                <a:ea typeface="Tahoma" pitchFamily="34" charset="0"/>
                <a:cs typeface="Tahoma" pitchFamily="34" charset="0"/>
              </a:rPr>
              <a:t>BoM)</a:t>
            </a:r>
          </a:p>
          <a:p>
            <a:endParaRPr lang="de-DE" dirty="0"/>
          </a:p>
        </p:txBody>
      </p:sp>
      <p:sp>
        <p:nvSpPr>
          <p:cNvPr id="3" name="Titel 2"/>
          <p:cNvSpPr>
            <a:spLocks noGrp="1"/>
          </p:cNvSpPr>
          <p:nvPr>
            <p:ph type="title"/>
          </p:nvPr>
        </p:nvSpPr>
        <p:spPr>
          <a:xfrm>
            <a:off x="446856" y="642405"/>
            <a:ext cx="6069360" cy="900100"/>
          </a:xfrm>
        </p:spPr>
        <p:txBody>
          <a:bodyPr/>
          <a:lstStyle/>
          <a:p>
            <a:r>
              <a:rPr lang="en-GB" b="1" i="0" dirty="0">
                <a:latin typeface="Tahoma" pitchFamily="34" charset="0"/>
                <a:ea typeface="Tahoma" pitchFamily="34" charset="0"/>
                <a:cs typeface="Tahoma" pitchFamily="34" charset="0"/>
              </a:rPr>
              <a:t>VTB</a:t>
            </a:r>
            <a:r>
              <a:rPr lang="en-GB" b="1" dirty="0">
                <a:latin typeface="Tahoma" pitchFamily="34" charset="0"/>
                <a:ea typeface="Tahoma" pitchFamily="34" charset="0"/>
                <a:cs typeface="Tahoma" pitchFamily="34" charset="0"/>
              </a:rPr>
              <a:t> </a:t>
            </a:r>
            <a:r>
              <a:rPr lang="en-GB" b="1" i="0" dirty="0">
                <a:latin typeface="Tahoma" pitchFamily="34" charset="0"/>
                <a:ea typeface="Tahoma" pitchFamily="34" charset="0"/>
                <a:cs typeface="Tahoma" pitchFamily="34" charset="0"/>
              </a:rPr>
              <a:t>Group – Leading Player in Russia</a:t>
            </a: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2</a:t>
            </a:fld>
            <a:endParaRPr lang="de-AT" dirty="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4365104"/>
            <a:ext cx="4442125" cy="193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4"/>
          <p:cNvSpPr>
            <a:spLocks noChangeArrowheads="1"/>
          </p:cNvSpPr>
          <p:nvPr>
            <p:custDataLst>
              <p:tags r:id="rId1"/>
            </p:custDataLst>
          </p:nvPr>
        </p:nvSpPr>
        <p:spPr bwMode="auto">
          <a:xfrm>
            <a:off x="6444208" y="5756262"/>
            <a:ext cx="2160240" cy="371618"/>
          </a:xfrm>
          <a:prstGeom prst="roundRect">
            <a:avLst>
              <a:gd name="adj" fmla="val 27204"/>
            </a:avLst>
          </a:prstGeom>
          <a:noFill/>
          <a:ln w="9525" algn="ctr">
            <a:noFill/>
            <a:miter lim="800000"/>
            <a:headEnd/>
            <a:tailEnd/>
          </a:ln>
        </p:spPr>
        <p:txBody>
          <a:bodyPr wrap="square">
            <a:spAutoFit/>
          </a:bodyPr>
          <a:lstStyle/>
          <a:p>
            <a:pPr>
              <a:lnSpc>
                <a:spcPct val="90000"/>
              </a:lnSpc>
              <a:buSzPct val="125000"/>
            </a:pPr>
            <a:r>
              <a:rPr lang="en-US" sz="1600" b="1" u="sng" dirty="0"/>
              <a:t>Globally </a:t>
            </a:r>
            <a:r>
              <a:rPr lang="en-US" sz="1600" b="1" u="sng" dirty="0" smtClean="0"/>
              <a:t>connected</a:t>
            </a:r>
            <a:endParaRPr lang="en-GB" sz="1600" u="sng" dirty="0">
              <a:solidFill>
                <a:srgbClr val="0A2973"/>
              </a:solidFill>
              <a:latin typeface="Tahoma" pitchFamily="34" charset="0"/>
              <a:ea typeface="Tahoma" pitchFamily="34" charset="0"/>
              <a:cs typeface="Tahoma" pitchFamily="34" charset="0"/>
            </a:endParaRPr>
          </a:p>
        </p:txBody>
      </p:sp>
      <p:sp>
        <p:nvSpPr>
          <p:cNvPr id="9" name="Textfeld 8"/>
          <p:cNvSpPr txBox="1"/>
          <p:nvPr/>
        </p:nvSpPr>
        <p:spPr>
          <a:xfrm>
            <a:off x="1187624" y="6375284"/>
            <a:ext cx="3384376" cy="253916"/>
          </a:xfrm>
          <a:prstGeom prst="rect">
            <a:avLst/>
          </a:prstGeom>
          <a:noFill/>
        </p:spPr>
        <p:txBody>
          <a:bodyPr wrap="square" rtlCol="0">
            <a:spAutoFit/>
          </a:bodyPr>
          <a:lstStyle/>
          <a:p>
            <a:r>
              <a:rPr lang="de-AT" sz="1050" dirty="0" smtClean="0"/>
              <a:t>* </a:t>
            </a:r>
            <a:r>
              <a:rPr lang="de-AT" sz="1050" dirty="0" err="1"/>
              <a:t>a</a:t>
            </a:r>
            <a:r>
              <a:rPr lang="de-AT" sz="1050" dirty="0" err="1" smtClean="0"/>
              <a:t>s</a:t>
            </a:r>
            <a:r>
              <a:rPr lang="de-AT" sz="1050" dirty="0" smtClean="0"/>
              <a:t> </a:t>
            </a:r>
            <a:r>
              <a:rPr lang="de-AT" sz="1050" dirty="0" err="1" smtClean="0"/>
              <a:t>of</a:t>
            </a:r>
            <a:r>
              <a:rPr lang="de-AT" sz="1050" dirty="0" smtClean="0"/>
              <a:t> Q</a:t>
            </a:r>
            <a:r>
              <a:rPr lang="ru-RU" sz="1050" dirty="0" smtClean="0"/>
              <a:t>2</a:t>
            </a:r>
            <a:r>
              <a:rPr lang="de-AT" sz="1050" dirty="0" smtClean="0"/>
              <a:t>/201</a:t>
            </a:r>
            <a:r>
              <a:rPr lang="ru-RU" sz="1050" dirty="0" smtClean="0"/>
              <a:t>4</a:t>
            </a:r>
            <a:endParaRPr lang="de-AT" sz="1100" dirty="0"/>
          </a:p>
        </p:txBody>
      </p:sp>
      <p:sp>
        <p:nvSpPr>
          <p:cNvPr id="10"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390674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title"/>
          </p:nvPr>
        </p:nvSpPr>
        <p:spPr>
          <a:xfrm>
            <a:off x="446856" y="642405"/>
            <a:ext cx="6789440" cy="900100"/>
          </a:xfrm>
        </p:spPr>
        <p:txBody>
          <a:bodyPr/>
          <a:lstStyle/>
          <a:p>
            <a:r>
              <a:rPr lang="de-AT" dirty="0" smtClean="0"/>
              <a:t>VTB Bank (Deutschland) AG</a:t>
            </a:r>
            <a:endParaRPr lang="de-AT"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3</a:t>
            </a:fld>
            <a:endParaRPr lang="de-AT" dirty="0"/>
          </a:p>
        </p:txBody>
      </p:sp>
      <p:sp>
        <p:nvSpPr>
          <p:cNvPr id="7" name="Rectangle 17"/>
          <p:cNvSpPr txBox="1">
            <a:spLocks noChangeArrowheads="1"/>
          </p:cNvSpPr>
          <p:nvPr/>
        </p:nvSpPr>
        <p:spPr bwMode="auto">
          <a:xfrm>
            <a:off x="415784" y="1124745"/>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3A4B8C"/>
                </a:solidFill>
                <a:latin typeface="+mn-lt"/>
                <a:ea typeface="+mn-ea"/>
                <a:cs typeface="+mn-cs"/>
              </a:defRPr>
            </a:lvl1pPr>
            <a:lvl2pPr marL="457200" indent="0" algn="l" rtl="0" eaLnBrk="0" fontAlgn="base" hangingPunct="0">
              <a:spcBef>
                <a:spcPct val="20000"/>
              </a:spcBef>
              <a:spcAft>
                <a:spcPct val="0"/>
              </a:spcAft>
              <a:buNone/>
              <a:defRPr sz="1200">
                <a:solidFill>
                  <a:srgbClr val="3A4B8C"/>
                </a:solidFill>
                <a:latin typeface="+mn-lt"/>
                <a:cs typeface="+mn-cs"/>
              </a:defRPr>
            </a:lvl2pPr>
            <a:lvl3pPr marL="914400" indent="0" algn="l" rtl="0" eaLnBrk="0" fontAlgn="base" hangingPunct="0">
              <a:spcBef>
                <a:spcPct val="20000"/>
              </a:spcBef>
              <a:spcAft>
                <a:spcPct val="0"/>
              </a:spcAft>
              <a:buNone/>
              <a:defRPr sz="1000">
                <a:solidFill>
                  <a:srgbClr val="3A4B8C"/>
                </a:solidFill>
                <a:latin typeface="+mn-lt"/>
                <a:cs typeface="+mn-cs"/>
              </a:defRPr>
            </a:lvl3pPr>
            <a:lvl4pPr marL="1371600" indent="0" algn="l" rtl="0" eaLnBrk="0" fontAlgn="base" hangingPunct="0">
              <a:spcBef>
                <a:spcPct val="20000"/>
              </a:spcBef>
              <a:spcAft>
                <a:spcPct val="0"/>
              </a:spcAft>
              <a:buNone/>
              <a:defRPr sz="900">
                <a:solidFill>
                  <a:srgbClr val="3A4B8C"/>
                </a:solidFill>
                <a:latin typeface="+mn-lt"/>
                <a:cs typeface="+mn-cs"/>
              </a:defRPr>
            </a:lvl4pPr>
            <a:lvl5pPr marL="1828800" indent="0" algn="l" rtl="0" eaLnBrk="0" fontAlgn="base" hangingPunct="0">
              <a:spcBef>
                <a:spcPct val="20000"/>
              </a:spcBef>
              <a:spcAft>
                <a:spcPct val="0"/>
              </a:spcAft>
              <a:buNone/>
              <a:defRPr sz="900">
                <a:solidFill>
                  <a:srgbClr val="3A4B8C"/>
                </a:solidFill>
                <a:latin typeface="+mn-lt"/>
                <a:cs typeface="+mn-cs"/>
              </a:defRPr>
            </a:lvl5pPr>
            <a:lvl6pPr marL="2286000" indent="0" algn="l" rtl="0" fontAlgn="base">
              <a:spcBef>
                <a:spcPct val="20000"/>
              </a:spcBef>
              <a:spcAft>
                <a:spcPct val="0"/>
              </a:spcAft>
              <a:buNone/>
              <a:defRPr sz="900">
                <a:solidFill>
                  <a:srgbClr val="3A4B8C"/>
                </a:solidFill>
                <a:latin typeface="+mn-lt"/>
                <a:cs typeface="+mn-cs"/>
              </a:defRPr>
            </a:lvl6pPr>
            <a:lvl7pPr marL="2743200" indent="0" algn="l" rtl="0" fontAlgn="base">
              <a:spcBef>
                <a:spcPct val="20000"/>
              </a:spcBef>
              <a:spcAft>
                <a:spcPct val="0"/>
              </a:spcAft>
              <a:buNone/>
              <a:defRPr sz="900">
                <a:solidFill>
                  <a:srgbClr val="3A4B8C"/>
                </a:solidFill>
                <a:latin typeface="+mn-lt"/>
                <a:cs typeface="+mn-cs"/>
              </a:defRPr>
            </a:lvl7pPr>
            <a:lvl8pPr marL="3200400" indent="0" algn="l" rtl="0" fontAlgn="base">
              <a:spcBef>
                <a:spcPct val="20000"/>
              </a:spcBef>
              <a:spcAft>
                <a:spcPct val="0"/>
              </a:spcAft>
              <a:buNone/>
              <a:defRPr sz="900">
                <a:solidFill>
                  <a:srgbClr val="3A4B8C"/>
                </a:solidFill>
                <a:latin typeface="+mn-lt"/>
                <a:cs typeface="+mn-cs"/>
              </a:defRPr>
            </a:lvl8pPr>
            <a:lvl9pPr marL="3657600" indent="0" algn="l" rtl="0" fontAlgn="base">
              <a:spcBef>
                <a:spcPct val="20000"/>
              </a:spcBef>
              <a:spcAft>
                <a:spcPct val="0"/>
              </a:spcAft>
              <a:buNone/>
              <a:defRPr sz="900">
                <a:solidFill>
                  <a:srgbClr val="3A4B8C"/>
                </a:solidFill>
                <a:latin typeface="+mn-lt"/>
                <a:cs typeface="+mn-cs"/>
              </a:defRPr>
            </a:lvl9pPr>
          </a:lstStyle>
          <a:p>
            <a:pPr defTabSz="269875" eaLnBrk="1" hangingPunct="1">
              <a:spcBef>
                <a:spcPct val="10000"/>
              </a:spcBef>
            </a:pPr>
            <a:endParaRPr lang="de-AT" b="1" u="sng" kern="0" dirty="0" smtClean="0">
              <a:solidFill>
                <a:srgbClr val="0A2973"/>
              </a:solidFill>
              <a:latin typeface="Tahoma" pitchFamily="34" charset="0"/>
              <a:ea typeface="Tahoma" pitchFamily="34" charset="0"/>
              <a:cs typeface="Tahoma" pitchFamily="34" charset="0"/>
            </a:endParaRPr>
          </a:p>
          <a:p>
            <a:pPr defTabSz="269875" eaLnBrk="1" hangingPunct="1">
              <a:spcBef>
                <a:spcPct val="10000"/>
              </a:spcBef>
            </a:pPr>
            <a:endParaRPr lang="de-AT" sz="600" b="1" kern="0" dirty="0" smtClean="0">
              <a:solidFill>
                <a:srgbClr val="0A2973"/>
              </a:solidFill>
              <a:latin typeface="Tahoma" pitchFamily="34" charset="0"/>
              <a:ea typeface="Tahoma" pitchFamily="34" charset="0"/>
              <a:cs typeface="Tahoma" pitchFamily="34" charset="0"/>
            </a:endParaRPr>
          </a:p>
          <a:p>
            <a:pPr marL="266700" lvl="3" indent="-266700" defTabSz="269875">
              <a:spcBef>
                <a:spcPct val="10000"/>
              </a:spcBef>
              <a:buFont typeface="Wingdings" pitchFamily="2" charset="2"/>
              <a:buChar char="n"/>
            </a:pPr>
            <a:r>
              <a:rPr lang="en-GB" sz="1600" u="sng" dirty="0" smtClean="0">
                <a:solidFill>
                  <a:srgbClr val="0A2973"/>
                </a:solidFill>
                <a:latin typeface="Tahoma" pitchFamily="34" charset="0"/>
                <a:ea typeface="Tahoma" pitchFamily="34" charset="0"/>
                <a:cs typeface="Tahoma" pitchFamily="34" charset="0"/>
              </a:rPr>
              <a:t>Financing</a:t>
            </a:r>
            <a:endParaRPr lang="en-GB" sz="1600" u="sng" dirty="0">
              <a:solidFill>
                <a:srgbClr val="0A2973"/>
              </a:solidFill>
              <a:latin typeface="Tahoma" pitchFamily="34" charset="0"/>
              <a:ea typeface="Tahoma" pitchFamily="34" charset="0"/>
              <a:cs typeface="Tahoma" pitchFamily="34" charset="0"/>
            </a:endParaRP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Bilateral lending</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Borrower's note loans</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Syndication</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Risk participation</a:t>
            </a:r>
            <a:endParaRPr lang="de-DE" sz="1600" b="0" dirty="0">
              <a:solidFill>
                <a:srgbClr val="0A2973"/>
              </a:solidFill>
              <a:latin typeface="Tahoma" pitchFamily="34" charset="0"/>
              <a:ea typeface="Tahoma" pitchFamily="34" charset="0"/>
              <a:cs typeface="Tahoma" pitchFamily="34" charset="0"/>
            </a:endParaRPr>
          </a:p>
          <a:p>
            <a:pPr marL="706437" lvl="3" indent="-285750" defTabSz="269875">
              <a:lnSpc>
                <a:spcPct val="90000"/>
              </a:lnSpc>
              <a:buFont typeface="Symbol" pitchFamily="18" charset="2"/>
              <a:buChar char="-"/>
            </a:pPr>
            <a:endParaRPr lang="de-DE" sz="1600" dirty="0">
              <a:solidFill>
                <a:schemeClr val="tx1"/>
              </a:solidFill>
              <a:latin typeface="Calibri"/>
              <a:ea typeface="Calibri"/>
              <a:cs typeface="Times New Roman"/>
            </a:endParaRPr>
          </a:p>
          <a:p>
            <a:pPr marL="420687" lvl="3" defTabSz="269875">
              <a:lnSpc>
                <a:spcPct val="90000"/>
              </a:lnSpc>
            </a:pPr>
            <a:endParaRPr lang="de-DE" sz="1600" dirty="0">
              <a:solidFill>
                <a:schemeClr val="tx1"/>
              </a:solidFill>
              <a:ea typeface="Calibri"/>
              <a:cs typeface="Times New Roman"/>
            </a:endParaRPr>
          </a:p>
          <a:p>
            <a:pPr marL="266700" lvl="3" indent="-266700" defTabSz="269875">
              <a:spcBef>
                <a:spcPct val="10000"/>
              </a:spcBef>
              <a:buFont typeface="Wingdings" pitchFamily="2" charset="2"/>
              <a:buChar char="n"/>
            </a:pPr>
            <a:r>
              <a:rPr lang="en-GB" sz="1600" u="sng" dirty="0" smtClean="0">
                <a:solidFill>
                  <a:srgbClr val="0A2973"/>
                </a:solidFill>
                <a:latin typeface="Tahoma" pitchFamily="34" charset="0"/>
                <a:ea typeface="Tahoma" pitchFamily="34" charset="0"/>
                <a:cs typeface="Tahoma" pitchFamily="34" charset="0"/>
              </a:rPr>
              <a:t>Trade finance</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Follow-on financing</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Documentary business (documentary </a:t>
            </a:r>
            <a:r>
              <a:rPr lang="en-GB" sz="1600" b="0" dirty="0" smtClean="0">
                <a:solidFill>
                  <a:srgbClr val="0A2973"/>
                </a:solidFill>
                <a:latin typeface="Tahoma" pitchFamily="34" charset="0"/>
                <a:ea typeface="Tahoma" pitchFamily="34" charset="0"/>
                <a:cs typeface="Tahoma" pitchFamily="34" charset="0"/>
              </a:rPr>
              <a:t>letters of credit </a:t>
            </a:r>
            <a:r>
              <a:rPr lang="en-GB" sz="1600" b="0" dirty="0">
                <a:solidFill>
                  <a:srgbClr val="0A2973"/>
                </a:solidFill>
                <a:latin typeface="Tahoma" pitchFamily="34" charset="0"/>
                <a:ea typeface="Tahoma" pitchFamily="34" charset="0"/>
                <a:cs typeface="Tahoma" pitchFamily="34" charset="0"/>
              </a:rPr>
              <a:t>and guarantees)</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Post-import loans</a:t>
            </a:r>
          </a:p>
          <a:p>
            <a:pPr marL="706437" lvl="3" indent="-285750" defTabSz="269875">
              <a:lnSpc>
                <a:spcPct val="90000"/>
              </a:lnSpc>
              <a:buFont typeface="Symbol" pitchFamily="18" charset="2"/>
              <a:buChar char="-"/>
            </a:pPr>
            <a:r>
              <a:rPr lang="en-GB" sz="1600" b="0" dirty="0" smtClean="0">
                <a:solidFill>
                  <a:srgbClr val="0A2973"/>
                </a:solidFill>
                <a:latin typeface="Tahoma" pitchFamily="34" charset="0"/>
                <a:ea typeface="Tahoma" pitchFamily="34" charset="0"/>
                <a:cs typeface="Tahoma" pitchFamily="34" charset="0"/>
              </a:rPr>
              <a:t>Pre-export </a:t>
            </a:r>
            <a:r>
              <a:rPr lang="en-GB" sz="1600" b="0" dirty="0">
                <a:solidFill>
                  <a:srgbClr val="0A2973"/>
                </a:solidFill>
                <a:latin typeface="Tahoma" pitchFamily="34" charset="0"/>
                <a:ea typeface="Tahoma" pitchFamily="34" charset="0"/>
                <a:cs typeface="Tahoma" pitchFamily="34" charset="0"/>
              </a:rPr>
              <a:t>loans</a:t>
            </a:r>
            <a:endParaRPr lang="de-DE" sz="1600" b="0" dirty="0">
              <a:solidFill>
                <a:srgbClr val="0A2973"/>
              </a:solidFill>
              <a:latin typeface="Tahoma" pitchFamily="34" charset="0"/>
              <a:ea typeface="Tahoma" pitchFamily="34" charset="0"/>
              <a:cs typeface="Tahoma" pitchFamily="34" charset="0"/>
            </a:endParaRPr>
          </a:p>
          <a:p>
            <a:pPr marL="420687" lvl="3" defTabSz="269875">
              <a:lnSpc>
                <a:spcPct val="90000"/>
              </a:lnSpc>
            </a:pPr>
            <a:endParaRPr lang="de-DE" sz="1600" dirty="0">
              <a:solidFill>
                <a:schemeClr val="tx1"/>
              </a:solidFill>
              <a:latin typeface="Calibri"/>
              <a:ea typeface="Calibri"/>
              <a:cs typeface="Times New Roman"/>
            </a:endParaRPr>
          </a:p>
        </p:txBody>
      </p:sp>
      <p:sp>
        <p:nvSpPr>
          <p:cNvPr id="8" name="Rectangle 17"/>
          <p:cNvSpPr txBox="1">
            <a:spLocks noChangeArrowheads="1"/>
          </p:cNvSpPr>
          <p:nvPr/>
        </p:nvSpPr>
        <p:spPr bwMode="auto">
          <a:xfrm>
            <a:off x="4671813" y="1124744"/>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3A4B8C"/>
                </a:solidFill>
                <a:latin typeface="+mn-lt"/>
                <a:ea typeface="+mn-ea"/>
                <a:cs typeface="+mn-cs"/>
              </a:defRPr>
            </a:lvl1pPr>
            <a:lvl2pPr marL="457200" indent="0" algn="l" rtl="0" eaLnBrk="0" fontAlgn="base" hangingPunct="0">
              <a:spcBef>
                <a:spcPct val="20000"/>
              </a:spcBef>
              <a:spcAft>
                <a:spcPct val="0"/>
              </a:spcAft>
              <a:buNone/>
              <a:defRPr sz="1200">
                <a:solidFill>
                  <a:srgbClr val="3A4B8C"/>
                </a:solidFill>
                <a:latin typeface="+mn-lt"/>
                <a:cs typeface="+mn-cs"/>
              </a:defRPr>
            </a:lvl2pPr>
            <a:lvl3pPr marL="914400" indent="0" algn="l" rtl="0" eaLnBrk="0" fontAlgn="base" hangingPunct="0">
              <a:spcBef>
                <a:spcPct val="20000"/>
              </a:spcBef>
              <a:spcAft>
                <a:spcPct val="0"/>
              </a:spcAft>
              <a:buNone/>
              <a:defRPr sz="1000">
                <a:solidFill>
                  <a:srgbClr val="3A4B8C"/>
                </a:solidFill>
                <a:latin typeface="+mn-lt"/>
                <a:cs typeface="+mn-cs"/>
              </a:defRPr>
            </a:lvl3pPr>
            <a:lvl4pPr marL="1371600" indent="0" algn="l" rtl="0" eaLnBrk="0" fontAlgn="base" hangingPunct="0">
              <a:spcBef>
                <a:spcPct val="20000"/>
              </a:spcBef>
              <a:spcAft>
                <a:spcPct val="0"/>
              </a:spcAft>
              <a:buNone/>
              <a:defRPr sz="900">
                <a:solidFill>
                  <a:srgbClr val="3A4B8C"/>
                </a:solidFill>
                <a:latin typeface="+mn-lt"/>
                <a:cs typeface="+mn-cs"/>
              </a:defRPr>
            </a:lvl4pPr>
            <a:lvl5pPr marL="1828800" indent="0" algn="l" rtl="0" eaLnBrk="0" fontAlgn="base" hangingPunct="0">
              <a:spcBef>
                <a:spcPct val="20000"/>
              </a:spcBef>
              <a:spcAft>
                <a:spcPct val="0"/>
              </a:spcAft>
              <a:buNone/>
              <a:defRPr sz="900">
                <a:solidFill>
                  <a:srgbClr val="3A4B8C"/>
                </a:solidFill>
                <a:latin typeface="+mn-lt"/>
                <a:cs typeface="+mn-cs"/>
              </a:defRPr>
            </a:lvl5pPr>
            <a:lvl6pPr marL="2286000" indent="0" algn="l" rtl="0" fontAlgn="base">
              <a:spcBef>
                <a:spcPct val="20000"/>
              </a:spcBef>
              <a:spcAft>
                <a:spcPct val="0"/>
              </a:spcAft>
              <a:buNone/>
              <a:defRPr sz="900">
                <a:solidFill>
                  <a:srgbClr val="3A4B8C"/>
                </a:solidFill>
                <a:latin typeface="+mn-lt"/>
                <a:cs typeface="+mn-cs"/>
              </a:defRPr>
            </a:lvl6pPr>
            <a:lvl7pPr marL="2743200" indent="0" algn="l" rtl="0" fontAlgn="base">
              <a:spcBef>
                <a:spcPct val="20000"/>
              </a:spcBef>
              <a:spcAft>
                <a:spcPct val="0"/>
              </a:spcAft>
              <a:buNone/>
              <a:defRPr sz="900">
                <a:solidFill>
                  <a:srgbClr val="3A4B8C"/>
                </a:solidFill>
                <a:latin typeface="+mn-lt"/>
                <a:cs typeface="+mn-cs"/>
              </a:defRPr>
            </a:lvl7pPr>
            <a:lvl8pPr marL="3200400" indent="0" algn="l" rtl="0" fontAlgn="base">
              <a:spcBef>
                <a:spcPct val="20000"/>
              </a:spcBef>
              <a:spcAft>
                <a:spcPct val="0"/>
              </a:spcAft>
              <a:buNone/>
              <a:defRPr sz="900">
                <a:solidFill>
                  <a:srgbClr val="3A4B8C"/>
                </a:solidFill>
                <a:latin typeface="+mn-lt"/>
                <a:cs typeface="+mn-cs"/>
              </a:defRPr>
            </a:lvl8pPr>
            <a:lvl9pPr marL="3657600" indent="0" algn="l" rtl="0" fontAlgn="base">
              <a:spcBef>
                <a:spcPct val="20000"/>
              </a:spcBef>
              <a:spcAft>
                <a:spcPct val="0"/>
              </a:spcAft>
              <a:buNone/>
              <a:defRPr sz="900">
                <a:solidFill>
                  <a:srgbClr val="3A4B8C"/>
                </a:solidFill>
                <a:latin typeface="+mn-lt"/>
                <a:cs typeface="+mn-cs"/>
              </a:defRPr>
            </a:lvl9pPr>
          </a:lstStyle>
          <a:p>
            <a:pPr defTabSz="269875" eaLnBrk="1" hangingPunct="1">
              <a:spcBef>
                <a:spcPct val="10000"/>
              </a:spcBef>
            </a:pPr>
            <a:endParaRPr lang="de-AT" b="1" u="sng" kern="0" dirty="0" smtClean="0">
              <a:solidFill>
                <a:srgbClr val="0A2973"/>
              </a:solidFill>
              <a:latin typeface="Tahoma" pitchFamily="34" charset="0"/>
              <a:ea typeface="Tahoma" pitchFamily="34" charset="0"/>
              <a:cs typeface="Tahoma" pitchFamily="34" charset="0"/>
            </a:endParaRPr>
          </a:p>
          <a:p>
            <a:pPr defTabSz="269875" eaLnBrk="1" hangingPunct="1">
              <a:spcBef>
                <a:spcPct val="10000"/>
              </a:spcBef>
            </a:pPr>
            <a:endParaRPr lang="de-AT" sz="600" b="1" kern="0" dirty="0" smtClean="0">
              <a:solidFill>
                <a:srgbClr val="0A2973"/>
              </a:solidFill>
              <a:latin typeface="Tahoma" pitchFamily="34" charset="0"/>
              <a:ea typeface="Tahoma" pitchFamily="34" charset="0"/>
              <a:cs typeface="Tahoma" pitchFamily="34" charset="0"/>
            </a:endParaRPr>
          </a:p>
          <a:p>
            <a:pPr marL="266700" lvl="3" indent="-266700" defTabSz="269875">
              <a:spcBef>
                <a:spcPct val="10000"/>
              </a:spcBef>
              <a:buFont typeface="Wingdings" pitchFamily="2" charset="2"/>
              <a:buChar char="n"/>
            </a:pPr>
            <a:r>
              <a:rPr lang="en-GB" sz="1600" u="sng" dirty="0" smtClean="0">
                <a:solidFill>
                  <a:srgbClr val="0A2973"/>
                </a:solidFill>
                <a:latin typeface="Tahoma" pitchFamily="34" charset="0"/>
                <a:ea typeface="Tahoma" pitchFamily="34" charset="0"/>
                <a:cs typeface="Tahoma" pitchFamily="34" charset="0"/>
              </a:rPr>
              <a:t>Payment transactions</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Account management</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Clearing for banks</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Electronic banking (MIP)</a:t>
            </a:r>
            <a:endParaRPr lang="de-DE" sz="1600" b="0" dirty="0">
              <a:solidFill>
                <a:srgbClr val="0A2973"/>
              </a:solidFill>
              <a:latin typeface="Tahoma" pitchFamily="34" charset="0"/>
              <a:ea typeface="Tahoma" pitchFamily="34" charset="0"/>
              <a:cs typeface="Tahoma" pitchFamily="34" charset="0"/>
            </a:endParaRPr>
          </a:p>
          <a:p>
            <a:pPr marL="0" lvl="3" defTabSz="269875">
              <a:spcBef>
                <a:spcPct val="10000"/>
              </a:spcBef>
            </a:pPr>
            <a:endParaRPr lang="de-DE" sz="1600" dirty="0">
              <a:solidFill>
                <a:schemeClr val="tx1"/>
              </a:solidFill>
              <a:latin typeface="Calibri"/>
              <a:ea typeface="Calibri"/>
              <a:cs typeface="Times New Roman"/>
            </a:endParaRPr>
          </a:p>
          <a:p>
            <a:pPr marL="0" lvl="3" defTabSz="269875">
              <a:spcBef>
                <a:spcPct val="10000"/>
              </a:spcBef>
            </a:pPr>
            <a:endParaRPr lang="en-GB" sz="1600" dirty="0" smtClean="0">
              <a:solidFill>
                <a:srgbClr val="0A2973"/>
              </a:solidFill>
              <a:latin typeface="Tahoma" pitchFamily="34" charset="0"/>
              <a:ea typeface="Tahoma" pitchFamily="34" charset="0"/>
              <a:cs typeface="Tahoma" pitchFamily="34" charset="0"/>
            </a:endParaRPr>
          </a:p>
          <a:p>
            <a:pPr marL="266700" lvl="3" indent="-266700" defTabSz="269875">
              <a:spcBef>
                <a:spcPct val="10000"/>
              </a:spcBef>
              <a:buFont typeface="Wingdings" pitchFamily="2" charset="2"/>
              <a:buChar char="n"/>
            </a:pPr>
            <a:endParaRPr lang="en-GB" sz="1600" dirty="0">
              <a:solidFill>
                <a:srgbClr val="0A2973"/>
              </a:solidFill>
              <a:latin typeface="Tahoma" pitchFamily="34" charset="0"/>
              <a:ea typeface="Tahoma" pitchFamily="34" charset="0"/>
              <a:cs typeface="Tahoma" pitchFamily="34" charset="0"/>
            </a:endParaRPr>
          </a:p>
          <a:p>
            <a:pPr marL="266700" lvl="3" indent="-266700" defTabSz="269875">
              <a:spcBef>
                <a:spcPct val="10000"/>
              </a:spcBef>
              <a:buFont typeface="Wingdings" pitchFamily="2" charset="2"/>
              <a:buChar char="n"/>
            </a:pPr>
            <a:r>
              <a:rPr lang="en-GB" sz="1600" u="sng" dirty="0" smtClean="0">
                <a:solidFill>
                  <a:srgbClr val="0A2973"/>
                </a:solidFill>
                <a:latin typeface="Tahoma" pitchFamily="34" charset="0"/>
                <a:ea typeface="Tahoma" pitchFamily="34" charset="0"/>
                <a:cs typeface="Tahoma" pitchFamily="34" charset="0"/>
              </a:rPr>
              <a:t>Treasury</a:t>
            </a:r>
            <a:endParaRPr lang="en-GB" sz="1600" u="sng" dirty="0">
              <a:solidFill>
                <a:srgbClr val="0A2973"/>
              </a:solidFill>
              <a:latin typeface="Tahoma" pitchFamily="34" charset="0"/>
              <a:ea typeface="Tahoma" pitchFamily="34" charset="0"/>
              <a:cs typeface="Tahoma" pitchFamily="34" charset="0"/>
            </a:endParaRP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Foreign exchange</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Money market</a:t>
            </a:r>
          </a:p>
          <a:p>
            <a:pPr marL="706437" lvl="3" indent="-285750" defTabSz="269875">
              <a:lnSpc>
                <a:spcPct val="90000"/>
              </a:lnSpc>
              <a:buFont typeface="Symbol" pitchFamily="18" charset="2"/>
              <a:buChar char="-"/>
            </a:pPr>
            <a:r>
              <a:rPr lang="en-GB" sz="1600" b="0" dirty="0">
                <a:solidFill>
                  <a:srgbClr val="0A2973"/>
                </a:solidFill>
                <a:latin typeface="Tahoma" pitchFamily="34" charset="0"/>
                <a:ea typeface="Tahoma" pitchFamily="34" charset="0"/>
                <a:cs typeface="Tahoma" pitchFamily="34" charset="0"/>
              </a:rPr>
              <a:t>Term </a:t>
            </a:r>
            <a:r>
              <a:rPr lang="en-GB" sz="1600" b="0" dirty="0" smtClean="0">
                <a:solidFill>
                  <a:srgbClr val="0A2973"/>
                </a:solidFill>
                <a:latin typeface="Tahoma" pitchFamily="34" charset="0"/>
                <a:ea typeface="Tahoma" pitchFamily="34" charset="0"/>
                <a:cs typeface="Tahoma" pitchFamily="34" charset="0"/>
              </a:rPr>
              <a:t>deposits</a:t>
            </a:r>
            <a:endParaRPr lang="de-DE" sz="1600" dirty="0">
              <a:solidFill>
                <a:schemeClr val="tx1"/>
              </a:solidFill>
              <a:ea typeface="Calibri"/>
              <a:cs typeface="Times New Roman"/>
            </a:endParaRPr>
          </a:p>
          <a:p>
            <a:pPr marL="706437" lvl="3" indent="-285750" defTabSz="269875">
              <a:lnSpc>
                <a:spcPct val="90000"/>
              </a:lnSpc>
              <a:buFont typeface="Symbol" pitchFamily="18" charset="2"/>
              <a:buChar char="-"/>
            </a:pPr>
            <a:endParaRPr lang="de-DE" sz="1600" dirty="0">
              <a:solidFill>
                <a:schemeClr val="tx1"/>
              </a:solidFill>
              <a:ea typeface="Calibri"/>
              <a:cs typeface="Times New Roman"/>
            </a:endParaRPr>
          </a:p>
          <a:p>
            <a:pPr marL="706437" lvl="3" indent="-285750" defTabSz="269875">
              <a:lnSpc>
                <a:spcPct val="90000"/>
              </a:lnSpc>
              <a:buFont typeface="Symbol" pitchFamily="18" charset="2"/>
              <a:buChar char="-"/>
            </a:pPr>
            <a:endParaRPr lang="de-DE" sz="1600" dirty="0">
              <a:solidFill>
                <a:schemeClr val="tx1"/>
              </a:solidFill>
              <a:ea typeface="Calibri"/>
              <a:cs typeface="Times New Roman"/>
            </a:endParaRPr>
          </a:p>
          <a:p>
            <a:pPr marL="706437" lvl="3" indent="-285750" defTabSz="269875">
              <a:lnSpc>
                <a:spcPct val="90000"/>
              </a:lnSpc>
              <a:buFont typeface="Symbol" pitchFamily="18" charset="2"/>
              <a:buChar char="-"/>
            </a:pPr>
            <a:endParaRPr lang="de-DE" sz="1600" dirty="0">
              <a:solidFill>
                <a:schemeClr val="tx1"/>
              </a:solidFill>
              <a:ea typeface="Calibri"/>
              <a:cs typeface="Times New Roman"/>
            </a:endParaRPr>
          </a:p>
          <a:p>
            <a:pPr marL="706437" lvl="3" indent="-285750" defTabSz="269875">
              <a:lnSpc>
                <a:spcPct val="90000"/>
              </a:lnSpc>
              <a:buFont typeface="Symbol" pitchFamily="18" charset="2"/>
              <a:buChar char="-"/>
            </a:pPr>
            <a:endParaRPr lang="de-DE" sz="1600" dirty="0">
              <a:solidFill>
                <a:schemeClr val="tx1"/>
              </a:solidFill>
              <a:ea typeface="Calibri"/>
              <a:cs typeface="Times New Roman"/>
            </a:endParaRPr>
          </a:p>
          <a:p>
            <a:pPr marL="706437" lvl="3" indent="-285750" defTabSz="269875">
              <a:lnSpc>
                <a:spcPct val="90000"/>
              </a:lnSpc>
              <a:buFont typeface="Symbol" pitchFamily="18" charset="2"/>
              <a:buChar char="-"/>
            </a:pPr>
            <a:endParaRPr lang="de-DE" sz="1600" dirty="0">
              <a:solidFill>
                <a:schemeClr val="tx1"/>
              </a:solidFill>
              <a:ea typeface="Calibri"/>
              <a:cs typeface="Times New Roman"/>
            </a:endParaRPr>
          </a:p>
          <a:p>
            <a:pPr marL="706437" lvl="3" indent="-285750" defTabSz="269875">
              <a:lnSpc>
                <a:spcPct val="90000"/>
              </a:lnSpc>
              <a:buFont typeface="Symbol" pitchFamily="18" charset="2"/>
              <a:buChar char="-"/>
            </a:pPr>
            <a:endParaRPr lang="de-DE" sz="1600" dirty="0">
              <a:solidFill>
                <a:schemeClr val="tx1"/>
              </a:solidFill>
              <a:ea typeface="Calibri"/>
              <a:cs typeface="Times New Roman"/>
            </a:endParaRPr>
          </a:p>
          <a:p>
            <a:pPr marL="706437" lvl="3" indent="-285750" defTabSz="269875">
              <a:lnSpc>
                <a:spcPct val="90000"/>
              </a:lnSpc>
              <a:buFont typeface="Symbol" pitchFamily="18" charset="2"/>
              <a:buChar char="-"/>
            </a:pPr>
            <a:endParaRPr lang="en-GB" sz="1600" dirty="0" smtClean="0">
              <a:solidFill>
                <a:schemeClr val="tx1"/>
              </a:solidFill>
              <a:ea typeface="Calibri"/>
              <a:cs typeface="Times New Roman"/>
            </a:endParaRPr>
          </a:p>
          <a:p>
            <a:pPr indent="-950913" defTabSz="269875">
              <a:lnSpc>
                <a:spcPct val="90000"/>
              </a:lnSpc>
              <a:buFont typeface="Symbol" pitchFamily="18" charset="2"/>
              <a:buChar char="-"/>
            </a:pPr>
            <a:endParaRPr lang="de-DE" sz="2100" dirty="0">
              <a:solidFill>
                <a:schemeClr val="tx1"/>
              </a:solidFill>
              <a:ea typeface="Calibri"/>
              <a:cs typeface="Times New Roman"/>
            </a:endParaRPr>
          </a:p>
          <a:p>
            <a:pPr marL="706437" lvl="3" indent="-285750" defTabSz="269875">
              <a:lnSpc>
                <a:spcPct val="90000"/>
              </a:lnSpc>
              <a:buFont typeface="Symbol" pitchFamily="18" charset="2"/>
              <a:buChar char="-"/>
            </a:pPr>
            <a:endParaRPr lang="en-GB" sz="1600" b="0" kern="1200" dirty="0" smtClean="0">
              <a:solidFill>
                <a:srgbClr val="0A2973"/>
              </a:solidFill>
              <a:latin typeface="Tahoma" pitchFamily="34" charset="0"/>
              <a:ea typeface="Tahoma" pitchFamily="34" charset="0"/>
              <a:cs typeface="Tahoma" pitchFamily="34" charset="0"/>
            </a:endParaRPr>
          </a:p>
        </p:txBody>
      </p:sp>
      <p:sp>
        <p:nvSpPr>
          <p:cNvPr id="9" name="Inhaltsplatzhalter 25"/>
          <p:cNvSpPr>
            <a:spLocks noGrp="1"/>
          </p:cNvSpPr>
          <p:nvPr>
            <p:ph idx="1"/>
          </p:nvPr>
        </p:nvSpPr>
        <p:spPr>
          <a:xfrm>
            <a:off x="440936" y="5399284"/>
            <a:ext cx="8157394" cy="769641"/>
          </a:xfrm>
        </p:spPr>
        <p: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More </a:t>
            </a:r>
            <a:r>
              <a:rPr lang="en-GB" sz="1600" dirty="0">
                <a:latin typeface="Tahoma" panose="020B0604030504040204" pitchFamily="34" charset="0"/>
                <a:ea typeface="Tahoma" panose="020B0604030504040204" pitchFamily="34" charset="0"/>
                <a:cs typeface="Tahoma" panose="020B0604030504040204" pitchFamily="34" charset="0"/>
              </a:rPr>
              <a:t>than 40 years experience as a German specialist bank for German-Russian trade relations, we regard ourselves as "the" bank in this </a:t>
            </a:r>
            <a:r>
              <a:rPr lang="en-GB" sz="1600" dirty="0" smtClean="0">
                <a:latin typeface="Tahoma" panose="020B0604030504040204" pitchFamily="34" charset="0"/>
                <a:ea typeface="Tahoma" panose="020B0604030504040204" pitchFamily="34" charset="0"/>
                <a:cs typeface="Tahoma" panose="020B0604030504040204" pitchFamily="34" charset="0"/>
              </a:rPr>
              <a:t>segment.</a:t>
            </a:r>
            <a:endParaRPr lang="en-GB"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de-DE" altLang="de-DE" dirty="0">
              <a:latin typeface="Arial" charset="0"/>
            </a:endParaRPr>
          </a:p>
          <a:p>
            <a:endParaRPr lang="de-AT" dirty="0"/>
          </a:p>
        </p:txBody>
      </p:sp>
      <p:sp>
        <p:nvSpPr>
          <p:cNvPr id="10"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350351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5082" y="1772816"/>
            <a:ext cx="8157394" cy="4525963"/>
          </a:xfrm>
        </p:spPr>
        <p:txBody>
          <a:bodyPr/>
          <a:lstStyle/>
          <a:p>
            <a:pPr marL="285750" indent="-285750">
              <a:buFont typeface="Wingdings" panose="05000000000000000000" pitchFamily="2" charset="2"/>
              <a:buChar char="§"/>
            </a:pPr>
            <a:r>
              <a:rPr lang="de-DE" altLang="de-DE" b="0" dirty="0" err="1" smtClean="0">
                <a:latin typeface="Tahoma" panose="020B0604030504040204" pitchFamily="34" charset="0"/>
                <a:ea typeface="Tahoma" panose="020B0604030504040204" pitchFamily="34" charset="0"/>
                <a:cs typeface="Tahoma" panose="020B0604030504040204" pitchFamily="34" charset="0"/>
              </a:rPr>
              <a:t>Is</a:t>
            </a:r>
            <a:r>
              <a:rPr lang="de-DE" altLang="de-DE" b="0" dirty="0" smtClean="0">
                <a:latin typeface="Tahoma" panose="020B0604030504040204" pitchFamily="34" charset="0"/>
                <a:ea typeface="Tahoma" panose="020B0604030504040204" pitchFamily="34" charset="0"/>
                <a:cs typeface="Tahoma" panose="020B0604030504040204" pitchFamily="34" charset="0"/>
              </a:rPr>
              <a:t> a </a:t>
            </a:r>
            <a:r>
              <a:rPr lang="de-DE" altLang="de-DE" dirty="0" smtClean="0">
                <a:latin typeface="Tahoma" panose="020B0604030504040204" pitchFamily="34" charset="0"/>
                <a:ea typeface="Tahoma" panose="020B0604030504040204" pitchFamily="34" charset="0"/>
                <a:cs typeface="Tahoma" panose="020B0604030504040204" pitchFamily="34" charset="0"/>
              </a:rPr>
              <a:t>Web </a:t>
            </a:r>
            <a:r>
              <a:rPr lang="de-DE" altLang="de-DE" dirty="0" err="1" smtClean="0">
                <a:latin typeface="Tahoma" panose="020B0604030504040204" pitchFamily="34" charset="0"/>
                <a:ea typeface="Tahoma" panose="020B0604030504040204" pitchFamily="34" charset="0"/>
                <a:cs typeface="Tahoma" panose="020B0604030504040204" pitchFamily="34" charset="0"/>
              </a:rPr>
              <a:t>based</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smtClean="0">
                <a:latin typeface="Tahoma" panose="020B0604030504040204" pitchFamily="34" charset="0"/>
                <a:ea typeface="Tahoma" panose="020B0604030504040204" pitchFamily="34" charset="0"/>
                <a:cs typeface="Tahoma" panose="020B0604030504040204" pitchFamily="34" charset="0"/>
              </a:rPr>
              <a:t>solution</a:t>
            </a:r>
            <a:r>
              <a:rPr lang="de-DE" altLang="de-DE" b="0" dirty="0" smtClean="0">
                <a:latin typeface="Tahoma" panose="020B0604030504040204" pitchFamily="34" charset="0"/>
                <a:ea typeface="Tahoma" panose="020B0604030504040204" pitchFamily="34" charset="0"/>
                <a:cs typeface="Tahoma" panose="020B0604030504040204" pitchFamily="34" charset="0"/>
              </a:rPr>
              <a:t> by </a:t>
            </a:r>
            <a:r>
              <a:rPr lang="de-DE" altLang="de-DE" b="0" dirty="0" err="1">
                <a:latin typeface="Tahoma" panose="020B0604030504040204" pitchFamily="34" charset="0"/>
                <a:ea typeface="Tahoma" panose="020B0604030504040204" pitchFamily="34" charset="0"/>
                <a:cs typeface="Tahoma" panose="020B0604030504040204" pitchFamily="34" charset="0"/>
              </a:rPr>
              <a:t>market-leading</a:t>
            </a:r>
            <a:r>
              <a:rPr lang="de-DE" altLang="de-DE" b="0" dirty="0">
                <a:latin typeface="Tahoma" panose="020B0604030504040204" pitchFamily="34" charset="0"/>
                <a:ea typeface="Tahoma" panose="020B0604030504040204" pitchFamily="34" charset="0"/>
                <a:cs typeface="Tahoma" panose="020B0604030504040204" pitchFamily="34" charset="0"/>
              </a:rPr>
              <a:t> </a:t>
            </a:r>
          </a:p>
          <a:p>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dirty="0" smtClean="0">
                <a:latin typeface="Tahoma" panose="020B0604030504040204" pitchFamily="34" charset="0"/>
                <a:ea typeface="Tahoma" panose="020B0604030504040204" pitchFamily="34" charset="0"/>
                <a:cs typeface="Tahoma" panose="020B0604030504040204" pitchFamily="34" charset="0"/>
              </a:rPr>
              <a:t>German </a:t>
            </a:r>
            <a:r>
              <a:rPr lang="de-DE" altLang="de-DE" dirty="0" err="1">
                <a:latin typeface="Tahoma" panose="020B0604030504040204" pitchFamily="34" charset="0"/>
                <a:ea typeface="Tahoma" panose="020B0604030504040204" pitchFamily="34" charset="0"/>
                <a:cs typeface="Tahoma" panose="020B0604030504040204" pitchFamily="34" charset="0"/>
              </a:rPr>
              <a:t>company</a:t>
            </a:r>
            <a:endParaRPr lang="de-DE" altLang="de-DE" dirty="0">
              <a:latin typeface="Tahoma" panose="020B0604030504040204" pitchFamily="34" charset="0"/>
              <a:ea typeface="Tahoma" panose="020B0604030504040204" pitchFamily="34" charset="0"/>
              <a:cs typeface="Tahoma" panose="020B0604030504040204" pitchFamily="34" charset="0"/>
            </a:endParaRPr>
          </a:p>
          <a:p>
            <a:endParaRPr lang="de-DE" b="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de-DE" b="0" dirty="0" smtClean="0">
                <a:latin typeface="Tahoma" panose="020B0604030504040204" pitchFamily="34" charset="0"/>
                <a:ea typeface="Tahoma" panose="020B0604030504040204" pitchFamily="34" charset="0"/>
                <a:cs typeface="Tahoma" panose="020B0604030504040204" pitchFamily="34" charset="0"/>
              </a:rPr>
              <a:t>More </a:t>
            </a:r>
            <a:r>
              <a:rPr lang="de-DE" b="0" dirty="0" err="1" smtClean="0">
                <a:latin typeface="Tahoma" panose="020B0604030504040204" pitchFamily="34" charset="0"/>
                <a:ea typeface="Tahoma" panose="020B0604030504040204" pitchFamily="34" charset="0"/>
                <a:cs typeface="Tahoma" panose="020B0604030504040204" pitchFamily="34" charset="0"/>
              </a:rPr>
              <a:t>than</a:t>
            </a:r>
            <a:r>
              <a:rPr lang="de-DE" b="0" dirty="0" smtClean="0">
                <a:latin typeface="Tahoma" panose="020B0604030504040204" pitchFamily="34" charset="0"/>
                <a:ea typeface="Tahoma" panose="020B0604030504040204" pitchFamily="34" charset="0"/>
                <a:cs typeface="Tahoma" panose="020B0604030504040204" pitchFamily="34" charset="0"/>
              </a:rPr>
              <a:t> </a:t>
            </a:r>
            <a:r>
              <a:rPr lang="de-DE" dirty="0">
                <a:latin typeface="Tahoma" panose="020B0604030504040204" pitchFamily="34" charset="0"/>
                <a:ea typeface="Tahoma" panose="020B0604030504040204" pitchFamily="34" charset="0"/>
                <a:cs typeface="Tahoma" panose="020B0604030504040204" pitchFamily="34" charset="0"/>
              </a:rPr>
              <a:t>100 Bank </a:t>
            </a:r>
            <a:r>
              <a:rPr lang="de-DE" b="0" dirty="0" smtClean="0">
                <a:latin typeface="Tahoma" panose="020B0604030504040204" pitchFamily="34" charset="0"/>
                <a:ea typeface="Tahoma" panose="020B0604030504040204" pitchFamily="34" charset="0"/>
                <a:cs typeface="Tahoma" panose="020B0604030504040204" pitchFamily="34" charset="0"/>
              </a:rPr>
              <a:t>Clients </a:t>
            </a:r>
            <a:endParaRPr lang="de-DE" b="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endParaRPr lang="de-DE" b="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de-DE" b="0" dirty="0">
                <a:latin typeface="Tahoma" panose="020B0604030504040204" pitchFamily="34" charset="0"/>
                <a:ea typeface="Tahoma" panose="020B0604030504040204" pitchFamily="34" charset="0"/>
                <a:cs typeface="Tahoma" panose="020B0604030504040204" pitchFamily="34" charset="0"/>
              </a:rPr>
              <a:t>More </a:t>
            </a:r>
            <a:r>
              <a:rPr lang="de-DE" b="0" dirty="0" err="1">
                <a:latin typeface="Tahoma" panose="020B0604030504040204" pitchFamily="34" charset="0"/>
                <a:ea typeface="Tahoma" panose="020B0604030504040204" pitchFamily="34" charset="0"/>
                <a:cs typeface="Tahoma" panose="020B0604030504040204" pitchFamily="34" charset="0"/>
              </a:rPr>
              <a:t>than</a:t>
            </a:r>
            <a:r>
              <a:rPr lang="de-DE" b="0" dirty="0">
                <a:latin typeface="Tahoma" panose="020B0604030504040204" pitchFamily="34" charset="0"/>
                <a:ea typeface="Tahoma" panose="020B0604030504040204" pitchFamily="34" charset="0"/>
                <a:cs typeface="Tahoma" panose="020B0604030504040204" pitchFamily="34" charset="0"/>
              </a:rPr>
              <a:t> </a:t>
            </a:r>
            <a:r>
              <a:rPr lang="de-DE" dirty="0" smtClean="0">
                <a:latin typeface="Tahoma" panose="020B0604030504040204" pitchFamily="34" charset="0"/>
                <a:ea typeface="Tahoma" panose="020B0604030504040204" pitchFamily="34" charset="0"/>
                <a:cs typeface="Tahoma" panose="020B0604030504040204" pitchFamily="34" charset="0"/>
              </a:rPr>
              <a:t>300 </a:t>
            </a:r>
            <a:r>
              <a:rPr lang="de-DE" dirty="0">
                <a:latin typeface="Tahoma" panose="020B0604030504040204" pitchFamily="34" charset="0"/>
                <a:ea typeface="Tahoma" panose="020B0604030504040204" pitchFamily="34" charset="0"/>
                <a:cs typeface="Tahoma" panose="020B0604030504040204" pitchFamily="34" charset="0"/>
              </a:rPr>
              <a:t>Corporate </a:t>
            </a:r>
            <a:r>
              <a:rPr lang="de-DE" b="0" dirty="0">
                <a:latin typeface="Tahoma" panose="020B0604030504040204" pitchFamily="34" charset="0"/>
                <a:ea typeface="Tahoma" panose="020B0604030504040204" pitchFamily="34" charset="0"/>
                <a:cs typeface="Tahoma" panose="020B0604030504040204" pitchFamily="34" charset="0"/>
              </a:rPr>
              <a:t>Clients</a:t>
            </a:r>
          </a:p>
          <a:p>
            <a:pPr marL="285750" indent="-285750">
              <a:buFont typeface="Wingdings" panose="05000000000000000000" pitchFamily="2" charset="2"/>
              <a:buChar char="§"/>
            </a:pPr>
            <a:endParaRPr 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de-DE" b="0" dirty="0" err="1" smtClean="0">
                <a:latin typeface="Tahoma" panose="020B0604030504040204" pitchFamily="34" charset="0"/>
                <a:ea typeface="Tahoma" panose="020B0604030504040204" pitchFamily="34" charset="0"/>
                <a:cs typeface="Tahoma" panose="020B0604030504040204" pitchFamily="34" charset="0"/>
              </a:rPr>
              <a:t>Product</a:t>
            </a:r>
            <a:r>
              <a:rPr lang="de-DE" b="0" dirty="0" smtClean="0">
                <a:latin typeface="Tahoma" panose="020B0604030504040204" pitchFamily="34" charset="0"/>
                <a:ea typeface="Tahoma" panose="020B0604030504040204" pitchFamily="34" charset="0"/>
                <a:cs typeface="Tahoma" panose="020B0604030504040204" pitchFamily="34" charset="0"/>
              </a:rPr>
              <a:t> </a:t>
            </a:r>
            <a:r>
              <a:rPr lang="de-DE" b="0" dirty="0" err="1" smtClean="0">
                <a:latin typeface="Tahoma" panose="020B0604030504040204" pitchFamily="34" charset="0"/>
                <a:ea typeface="Tahoma" panose="020B0604030504040204" pitchFamily="34" charset="0"/>
                <a:cs typeface="Tahoma" panose="020B0604030504040204" pitchFamily="34" charset="0"/>
              </a:rPr>
              <a:t>is</a:t>
            </a:r>
            <a:r>
              <a:rPr lang="de-DE" b="0" dirty="0" smtClean="0">
                <a:latin typeface="Tahoma" panose="020B0604030504040204" pitchFamily="34" charset="0"/>
                <a:ea typeface="Tahoma" panose="020B0604030504040204" pitchFamily="34" charset="0"/>
                <a:cs typeface="Tahoma" panose="020B0604030504040204" pitchFamily="34" charset="0"/>
              </a:rPr>
              <a:t> </a:t>
            </a:r>
            <a:r>
              <a:rPr lang="de-DE" b="0" dirty="0" err="1">
                <a:latin typeface="Tahoma" panose="020B0604030504040204" pitchFamily="34" charset="0"/>
                <a:ea typeface="Tahoma" panose="020B0604030504040204" pitchFamily="34" charset="0"/>
                <a:cs typeface="Tahoma" panose="020B0604030504040204" pitchFamily="34" charset="0"/>
              </a:rPr>
              <a:t>u</a:t>
            </a:r>
            <a:r>
              <a:rPr lang="de-DE" b="0" dirty="0" err="1" smtClean="0">
                <a:latin typeface="Tahoma" panose="020B0604030504040204" pitchFamily="34" charset="0"/>
                <a:ea typeface="Tahoma" panose="020B0604030504040204" pitchFamily="34" charset="0"/>
                <a:cs typeface="Tahoma" panose="020B0604030504040204" pitchFamily="34" charset="0"/>
              </a:rPr>
              <a:t>sed</a:t>
            </a:r>
            <a:r>
              <a:rPr lang="de-DE" b="0" dirty="0" smtClean="0">
                <a:latin typeface="Tahoma" panose="020B0604030504040204" pitchFamily="34" charset="0"/>
                <a:ea typeface="Tahoma" panose="020B0604030504040204" pitchFamily="34" charset="0"/>
                <a:cs typeface="Tahoma" panose="020B0604030504040204" pitchFamily="34" charset="0"/>
              </a:rPr>
              <a:t> by</a:t>
            </a:r>
            <a:r>
              <a:rPr lang="ru-RU" b="0" dirty="0">
                <a:latin typeface="Tahoma" panose="020B0604030504040204" pitchFamily="34" charset="0"/>
                <a:ea typeface="Tahoma" panose="020B0604030504040204" pitchFamily="34" charset="0"/>
                <a:cs typeface="Tahoma" panose="020B0604030504040204" pitchFamily="34" charset="0"/>
              </a:rPr>
              <a:t> </a:t>
            </a:r>
            <a:r>
              <a:rPr lang="de-DE" b="0" dirty="0" smtClean="0">
                <a:latin typeface="Tahoma" panose="020B0604030504040204" pitchFamily="34" charset="0"/>
                <a:ea typeface="Tahoma" panose="020B0604030504040204" pitchFamily="34" charset="0"/>
                <a:cs typeface="Tahoma" panose="020B0604030504040204" pitchFamily="34" charset="0"/>
              </a:rPr>
              <a:t>VTBA, VTBD, VTBF and </a:t>
            </a:r>
            <a:r>
              <a:rPr lang="de-DE" b="0" dirty="0" err="1" smtClean="0">
                <a:latin typeface="Tahoma" panose="020B0604030504040204" pitchFamily="34" charset="0"/>
                <a:ea typeface="Tahoma" panose="020B0604030504040204" pitchFamily="34" charset="0"/>
                <a:cs typeface="Tahoma" panose="020B0604030504040204" pitchFamily="34" charset="0"/>
              </a:rPr>
              <a:t>other</a:t>
            </a:r>
            <a:r>
              <a:rPr lang="de-DE" b="0" dirty="0" smtClean="0">
                <a:latin typeface="Tahoma" panose="020B0604030504040204" pitchFamily="34" charset="0"/>
                <a:ea typeface="Tahoma" panose="020B0604030504040204" pitchFamily="34" charset="0"/>
                <a:cs typeface="Tahoma" panose="020B0604030504040204" pitchFamily="34" charset="0"/>
              </a:rPr>
              <a:t> </a:t>
            </a:r>
            <a:r>
              <a:rPr lang="de-DE" b="0" dirty="0" err="1" smtClean="0">
                <a:latin typeface="Tahoma" panose="020B0604030504040204" pitchFamily="34" charset="0"/>
                <a:ea typeface="Tahoma" panose="020B0604030504040204" pitchFamily="34" charset="0"/>
                <a:cs typeface="Tahoma" panose="020B0604030504040204" pitchFamily="34" charset="0"/>
              </a:rPr>
              <a:t>established</a:t>
            </a:r>
            <a:r>
              <a:rPr lang="de-DE" b="0" dirty="0" smtClean="0">
                <a:latin typeface="Tahoma" panose="020B0604030504040204" pitchFamily="34" charset="0"/>
                <a:ea typeface="Tahoma" panose="020B0604030504040204" pitchFamily="34" charset="0"/>
                <a:cs typeface="Tahoma" panose="020B0604030504040204" pitchFamily="34" charset="0"/>
              </a:rPr>
              <a:t> </a:t>
            </a:r>
            <a:r>
              <a:rPr lang="de-DE" b="0" dirty="0" err="1" smtClean="0">
                <a:latin typeface="Tahoma" panose="020B0604030504040204" pitchFamily="34" charset="0"/>
                <a:ea typeface="Tahoma" panose="020B0604030504040204" pitchFamily="34" charset="0"/>
                <a:cs typeface="Tahoma" panose="020B0604030504040204" pitchFamily="34" charset="0"/>
              </a:rPr>
              <a:t>players</a:t>
            </a:r>
            <a:endParaRPr 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endParaRPr lang="de-DE" b="0"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endParaRPr lang="de-DE" b="0" dirty="0" smtClean="0">
              <a:latin typeface="Tahoma" panose="020B0604030504040204" pitchFamily="34" charset="0"/>
              <a:ea typeface="Tahoma" panose="020B0604030504040204" pitchFamily="34" charset="0"/>
              <a:cs typeface="Tahoma" panose="020B0604030504040204" pitchFamily="34" charset="0"/>
            </a:endParaRPr>
          </a:p>
          <a:p>
            <a:endParaRPr lang="de-DE" altLang="de-DE" b="0" dirty="0" smtClean="0">
              <a:latin typeface="Arial" charset="0"/>
            </a:endParaRPr>
          </a:p>
          <a:p>
            <a:endParaRPr lang="de-DE" dirty="0" smtClean="0"/>
          </a:p>
        </p:txBody>
      </p:sp>
      <p:sp>
        <p:nvSpPr>
          <p:cNvPr id="3" name="Titel 2"/>
          <p:cNvSpPr>
            <a:spLocks noGrp="1"/>
          </p:cNvSpPr>
          <p:nvPr>
            <p:ph type="title"/>
          </p:nvPr>
        </p:nvSpPr>
        <p:spPr>
          <a:xfrm>
            <a:off x="446856" y="642405"/>
            <a:ext cx="7581528" cy="900100"/>
          </a:xfrm>
        </p:spPr>
        <p:txBody>
          <a:bodyPr/>
          <a:lstStyle/>
          <a:p>
            <a:r>
              <a:rPr lang="de-DE" dirty="0" smtClean="0"/>
              <a:t>VTBD E-Banking Solution – MIP VTB</a:t>
            </a: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4</a:t>
            </a:fld>
            <a:endParaRPr lang="de-AT" dirty="0"/>
          </a:p>
        </p:txBody>
      </p:sp>
      <p:pic>
        <p:nvPicPr>
          <p:cNvPr id="6" name="Picture 4" descr="72 dpi XCom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772816"/>
            <a:ext cx="2088232" cy="7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984364"/>
            <a:ext cx="1152128" cy="41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descr="Vollbild anzeig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936057"/>
            <a:ext cx="11525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4897386"/>
            <a:ext cx="979006" cy="48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4865668"/>
            <a:ext cx="885318" cy="52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4936057"/>
            <a:ext cx="1152128" cy="48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294468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p:val>
                                            <p:fltVal val="0.5"/>
                                          </p:val>
                                        </p:tav>
                                        <p:tav tm="100000">
                                          <p:val>
                                            <p:strVal val="#ppt_x"/>
                                          </p:val>
                                        </p:tav>
                                      </p:tavLst>
                                    </p:anim>
                                    <p:anim calcmode="lin" valueType="num">
                                      <p:cBhvr>
                                        <p:cTn id="10"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6856" y="642405"/>
            <a:ext cx="7437512" cy="900100"/>
          </a:xfrm>
        </p:spPr>
        <p:txBody>
          <a:bodyPr/>
          <a:lstStyle/>
          <a:p>
            <a:r>
              <a:rPr lang="de-DE" dirty="0" smtClean="0"/>
              <a:t>VTBD </a:t>
            </a:r>
            <a:r>
              <a:rPr lang="de-DE" dirty="0"/>
              <a:t>E-Banking Solution – MIP </a:t>
            </a:r>
            <a:r>
              <a:rPr lang="de-DE" dirty="0" smtClean="0"/>
              <a:t>VTB</a:t>
            </a:r>
            <a:br>
              <a:rPr lang="de-DE" dirty="0" smtClean="0"/>
            </a:br>
            <a:endParaRPr lang="de-DE" dirty="0"/>
          </a:p>
        </p:txBody>
      </p:sp>
      <p:sp>
        <p:nvSpPr>
          <p:cNvPr id="5" name="Foliennummernplatzhalter 4"/>
          <p:cNvSpPr>
            <a:spLocks noGrp="1"/>
          </p:cNvSpPr>
          <p:nvPr>
            <p:ph type="sldNum" sz="quarter" idx="11"/>
          </p:nvPr>
        </p:nvSpPr>
        <p:spPr/>
        <p:txBody>
          <a:bodyPr/>
          <a:lstStyle/>
          <a:p>
            <a:r>
              <a:rPr lang="de-AT" dirty="0" smtClean="0"/>
              <a:t>Slide #</a:t>
            </a:r>
            <a:fld id="{A7A29CBC-B88E-48C0-BFB0-17E17004B14F}" type="slidenum">
              <a:rPr lang="de-AT" smtClean="0"/>
              <a:pPr/>
              <a:t>5</a:t>
            </a:fld>
            <a:endParaRPr lang="de-AT"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541810" cy="481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755576" y="5517232"/>
            <a:ext cx="7344816" cy="369332"/>
          </a:xfrm>
          <a:prstGeom prst="rect">
            <a:avLst/>
          </a:prstGeom>
        </p:spPr>
        <p:txBody>
          <a:bodyPr wrap="square">
            <a:spAutoFit/>
          </a:bodyPr>
          <a:lstStyle/>
          <a:p>
            <a:pPr algn="ctr">
              <a:defRPr/>
            </a:pPr>
            <a:r>
              <a:rPr lang="de-DE" altLang="de-DE" b="1" dirty="0" smtClean="0">
                <a:latin typeface="Tahoma" panose="020B0604030504040204" pitchFamily="34" charset="0"/>
                <a:ea typeface="Tahoma" panose="020B0604030504040204" pitchFamily="34" charset="0"/>
                <a:cs typeface="Tahoma" panose="020B0604030504040204" pitchFamily="34" charset="0"/>
              </a:rPr>
              <a:t>MIP </a:t>
            </a:r>
            <a:r>
              <a:rPr lang="de-DE" altLang="de-DE" b="1" dirty="0">
                <a:latin typeface="Tahoma" panose="020B0604030504040204" pitchFamily="34" charset="0"/>
                <a:ea typeface="Tahoma" panose="020B0604030504040204" pitchFamily="34" charset="0"/>
                <a:cs typeface="Tahoma" panose="020B0604030504040204" pitchFamily="34" charset="0"/>
              </a:rPr>
              <a:t>- </a:t>
            </a:r>
            <a:r>
              <a:rPr lang="de-DE" altLang="de-DE" b="1" dirty="0" err="1">
                <a:latin typeface="Tahoma" panose="020B0604030504040204" pitchFamily="34" charset="0"/>
                <a:ea typeface="Tahoma" panose="020B0604030504040204" pitchFamily="34" charset="0"/>
                <a:cs typeface="Tahoma" panose="020B0604030504040204" pitchFamily="34" charset="0"/>
              </a:rPr>
              <a:t>Multicurrency</a:t>
            </a:r>
            <a:r>
              <a:rPr lang="de-DE" altLang="de-DE" b="1" dirty="0">
                <a:latin typeface="Tahoma" panose="020B0604030504040204" pitchFamily="34" charset="0"/>
                <a:ea typeface="Tahoma" panose="020B0604030504040204" pitchFamily="34" charset="0"/>
                <a:cs typeface="Tahoma" panose="020B0604030504040204" pitchFamily="34" charset="0"/>
              </a:rPr>
              <a:t> International Payments </a:t>
            </a:r>
          </a:p>
        </p:txBody>
      </p:sp>
      <p:sp>
        <p:nvSpPr>
          <p:cNvPr id="8"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3832518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Wingdings" panose="05000000000000000000" pitchFamily="2" charset="2"/>
              <a:buChar char="§"/>
            </a:pPr>
            <a:r>
              <a:rPr lang="de-DE" altLang="de-DE" dirty="0">
                <a:latin typeface="Tahoma" panose="020B0604030504040204" pitchFamily="34" charset="0"/>
                <a:ea typeface="Tahoma" panose="020B0604030504040204" pitchFamily="34" charset="0"/>
                <a:cs typeface="Tahoma" panose="020B0604030504040204" pitchFamily="34" charset="0"/>
              </a:rPr>
              <a:t>Strong</a:t>
            </a:r>
            <a:r>
              <a:rPr lang="de-DE" altLang="de-DE" b="0" dirty="0">
                <a:latin typeface="Tahoma" panose="020B0604030504040204" pitchFamily="34" charset="0"/>
                <a:ea typeface="Tahoma" panose="020B0604030504040204" pitchFamily="34" charset="0"/>
                <a:cs typeface="Tahoma" panose="020B0604030504040204" pitchFamily="34" charset="0"/>
              </a:rPr>
              <a:t> SSL </a:t>
            </a:r>
            <a:r>
              <a:rPr lang="de-DE" altLang="de-DE" dirty="0" err="1">
                <a:latin typeface="Tahoma" panose="020B0604030504040204" pitchFamily="34" charset="0"/>
                <a:ea typeface="Tahoma" panose="020B0604030504040204" pitchFamily="34" charset="0"/>
                <a:cs typeface="Tahoma" panose="020B0604030504040204" pitchFamily="34" charset="0"/>
              </a:rPr>
              <a:t>encryption</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smtClean="0">
                <a:latin typeface="Tahoma" panose="020B0604030504040204" pitchFamily="34" charset="0"/>
                <a:ea typeface="Tahoma" panose="020B0604030504040204" pitchFamily="34" charset="0"/>
                <a:cs typeface="Tahoma" panose="020B0604030504040204" pitchFamily="34" charset="0"/>
              </a:rPr>
              <a:t>(2048 </a:t>
            </a:r>
            <a:r>
              <a:rPr lang="de-DE" altLang="de-DE" b="0" dirty="0">
                <a:latin typeface="Tahoma" panose="020B0604030504040204" pitchFamily="34" charset="0"/>
                <a:ea typeface="Tahoma" panose="020B0604030504040204" pitchFamily="34" charset="0"/>
                <a:cs typeface="Tahoma" panose="020B0604030504040204" pitchFamily="34" charset="0"/>
              </a:rPr>
              <a:t>Bit) – </a:t>
            </a:r>
            <a:r>
              <a:rPr lang="de-DE" altLang="de-DE" b="0" dirty="0" err="1" smtClean="0">
                <a:latin typeface="Tahoma" panose="020B0604030504040204" pitchFamily="34" charset="0"/>
                <a:ea typeface="Tahoma" panose="020B0604030504040204" pitchFamily="34" charset="0"/>
                <a:cs typeface="Tahoma" panose="020B0604030504040204" pitchFamily="34" charset="0"/>
              </a:rPr>
              <a:t>powered</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a:latin typeface="Tahoma" panose="020B0604030504040204" pitchFamily="34" charset="0"/>
                <a:ea typeface="Tahoma" panose="020B0604030504040204" pitchFamily="34" charset="0"/>
                <a:cs typeface="Tahoma" panose="020B0604030504040204" pitchFamily="34" charset="0"/>
              </a:rPr>
              <a:t>by </a:t>
            </a:r>
            <a:r>
              <a:rPr lang="de-DE" altLang="de-DE" b="0" dirty="0" err="1" smtClean="0">
                <a:latin typeface="Tahoma" panose="020B0604030504040204" pitchFamily="34" charset="0"/>
                <a:ea typeface="Tahoma" panose="020B0604030504040204" pitchFamily="34" charset="0"/>
                <a:cs typeface="Tahoma" panose="020B0604030504040204" pitchFamily="34" charset="0"/>
              </a:rPr>
              <a:t>VeriSign</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b="0" dirty="0" smtClean="0"/>
              <a:t>High </a:t>
            </a:r>
            <a:r>
              <a:rPr lang="en-US" dirty="0" smtClean="0"/>
              <a:t>secure</a:t>
            </a:r>
            <a:r>
              <a:rPr lang="en-US" b="0" dirty="0" smtClean="0"/>
              <a:t> Second </a:t>
            </a:r>
            <a:r>
              <a:rPr lang="en-US" b="0" dirty="0"/>
              <a:t>factor </a:t>
            </a:r>
            <a:r>
              <a:rPr lang="en-US" dirty="0"/>
              <a:t>authentication </a:t>
            </a:r>
            <a:r>
              <a:rPr lang="en-US" b="0" dirty="0" smtClean="0"/>
              <a:t>(Token)</a:t>
            </a:r>
          </a:p>
          <a:p>
            <a:pPr marL="285750" indent="-285750">
              <a:buFont typeface="Wingdings" panose="05000000000000000000" pitchFamily="2" charset="2"/>
              <a:buChar char="§"/>
            </a:pPr>
            <a:endParaRPr lang="en-US" b="0" dirty="0" smtClean="0"/>
          </a:p>
          <a:p>
            <a:pPr marL="285750" indent="-285750">
              <a:buFont typeface="Wingdings" panose="05000000000000000000" pitchFamily="2" charset="2"/>
              <a:buChar char="§"/>
            </a:pPr>
            <a:r>
              <a:rPr lang="de-DE" altLang="de-DE" b="0" dirty="0" smtClean="0">
                <a:latin typeface="Arial" charset="0"/>
              </a:rPr>
              <a:t>Regular </a:t>
            </a:r>
            <a:r>
              <a:rPr lang="de-DE" altLang="de-DE" b="0" dirty="0" err="1" smtClean="0">
                <a:latin typeface="Arial" charset="0"/>
              </a:rPr>
              <a:t>external</a:t>
            </a:r>
            <a:r>
              <a:rPr lang="de-DE" altLang="de-DE" b="0" dirty="0" smtClean="0">
                <a:latin typeface="Arial" charset="0"/>
              </a:rPr>
              <a:t> </a:t>
            </a:r>
            <a:r>
              <a:rPr lang="de-DE" altLang="de-DE" dirty="0" err="1" smtClean="0">
                <a:latin typeface="Arial" charset="0"/>
              </a:rPr>
              <a:t>penetration</a:t>
            </a:r>
            <a:r>
              <a:rPr lang="de-DE" altLang="de-DE" dirty="0" smtClean="0">
                <a:latin typeface="Arial" charset="0"/>
              </a:rPr>
              <a:t> </a:t>
            </a:r>
            <a:r>
              <a:rPr lang="de-DE" altLang="de-DE" dirty="0" err="1" smtClean="0">
                <a:latin typeface="Arial" charset="0"/>
              </a:rPr>
              <a:t>tests</a:t>
            </a:r>
            <a:endParaRPr lang="de-DE" altLang="de-DE" dirty="0" smtClean="0">
              <a:latin typeface="Arial" charset="0"/>
            </a:endParaRPr>
          </a:p>
          <a:p>
            <a:pPr marL="285750" indent="-285750">
              <a:buFont typeface="Wingdings" panose="05000000000000000000" pitchFamily="2" charset="2"/>
              <a:buChar char="§"/>
            </a:pPr>
            <a:endParaRPr lang="de-DE" altLang="de-DE" dirty="0" smtClean="0">
              <a:latin typeface="Arial" charset="0"/>
            </a:endParaRPr>
          </a:p>
          <a:p>
            <a:pPr marL="285750" indent="-285750">
              <a:buFont typeface="Wingdings" panose="05000000000000000000" pitchFamily="2" charset="2"/>
              <a:buChar char="§"/>
            </a:pPr>
            <a:r>
              <a:rPr lang="de-DE" altLang="de-DE" b="0" dirty="0" smtClean="0">
                <a:latin typeface="Tahoma" panose="020B0604030504040204" pitchFamily="34" charset="0"/>
                <a:ea typeface="Tahoma" panose="020B0604030504040204" pitchFamily="34" charset="0"/>
                <a:cs typeface="Tahoma" panose="020B0604030504040204" pitchFamily="34" charset="0"/>
              </a:rPr>
              <a:t>Regular </a:t>
            </a:r>
            <a:r>
              <a:rPr lang="de-DE" altLang="de-DE" b="0" dirty="0" err="1" smtClean="0">
                <a:latin typeface="Tahoma" panose="020B0604030504040204" pitchFamily="34" charset="0"/>
                <a:ea typeface="Tahoma" panose="020B0604030504040204" pitchFamily="34" charset="0"/>
                <a:cs typeface="Tahoma" panose="020B0604030504040204" pitchFamily="34" charset="0"/>
              </a:rPr>
              <a:t>internal</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dirty="0" smtClean="0">
                <a:latin typeface="Tahoma" panose="020B0604030504040204" pitchFamily="34" charset="0"/>
                <a:ea typeface="Tahoma" panose="020B0604030504040204" pitchFamily="34" charset="0"/>
                <a:cs typeface="Tahoma" panose="020B0604030504040204" pitchFamily="34" charset="0"/>
              </a:rPr>
              <a:t>Audits,</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smtClean="0">
                <a:latin typeface="Tahoma" panose="020B0604030504040204" pitchFamily="34" charset="0"/>
                <a:ea typeface="Tahoma" panose="020B0604030504040204" pitchFamily="34" charset="0"/>
                <a:cs typeface="Tahoma" panose="020B0604030504040204" pitchFamily="34" charset="0"/>
              </a:rPr>
              <a:t>based</a:t>
            </a:r>
            <a:r>
              <a:rPr lang="de-DE" altLang="de-DE" b="0" dirty="0" smtClean="0">
                <a:latin typeface="Tahoma" panose="020B0604030504040204" pitchFamily="34" charset="0"/>
                <a:ea typeface="Tahoma" panose="020B0604030504040204" pitchFamily="34" charset="0"/>
                <a:cs typeface="Tahoma" panose="020B0604030504040204" pitchFamily="34" charset="0"/>
              </a:rPr>
              <a:t> on German </a:t>
            </a:r>
            <a:r>
              <a:rPr lang="de-DE" altLang="de-DE" b="0" dirty="0" err="1" smtClean="0">
                <a:latin typeface="Tahoma" panose="020B0604030504040204" pitchFamily="34" charset="0"/>
                <a:ea typeface="Tahoma" panose="020B0604030504040204" pitchFamily="34" charset="0"/>
                <a:cs typeface="Tahoma" panose="020B0604030504040204" pitchFamily="34" charset="0"/>
              </a:rPr>
              <a:t>regulations</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de-DE" altLang="de-DE" b="0" dirty="0" smtClean="0">
                <a:latin typeface="Arial" charset="0"/>
              </a:rPr>
              <a:t>Regular </a:t>
            </a:r>
            <a:r>
              <a:rPr lang="de-DE" altLang="de-DE" dirty="0" err="1" smtClean="0">
                <a:latin typeface="Arial" charset="0"/>
              </a:rPr>
              <a:t>security</a:t>
            </a:r>
            <a:r>
              <a:rPr lang="de-DE" altLang="de-DE" dirty="0" smtClean="0">
                <a:latin typeface="Arial" charset="0"/>
              </a:rPr>
              <a:t> </a:t>
            </a:r>
            <a:r>
              <a:rPr lang="de-DE" altLang="de-DE" dirty="0" err="1" smtClean="0">
                <a:latin typeface="Arial" charset="0"/>
              </a:rPr>
              <a:t>patches</a:t>
            </a:r>
            <a:endParaRPr lang="de-DE" altLang="de-DE" dirty="0" smtClean="0">
              <a:latin typeface="Arial" charset="0"/>
            </a:endParaRPr>
          </a:p>
          <a:p>
            <a:pPr marL="285750" indent="-285750">
              <a:buFont typeface="Wingdings" panose="05000000000000000000" pitchFamily="2" charset="2"/>
              <a:buChar char="§"/>
            </a:pPr>
            <a:endParaRPr lang="de-DE" altLang="de-DE" dirty="0" smtClean="0">
              <a:latin typeface="Arial" charset="0"/>
            </a:endParaRPr>
          </a:p>
          <a:p>
            <a:pPr marL="285750" indent="-285750">
              <a:buFont typeface="Wingdings" panose="05000000000000000000" pitchFamily="2" charset="2"/>
              <a:buChar char="§"/>
            </a:pPr>
            <a:r>
              <a:rPr lang="de-DE" altLang="de-DE" b="0" dirty="0" smtClean="0">
                <a:latin typeface="Arial" charset="0"/>
              </a:rPr>
              <a:t>High </a:t>
            </a:r>
            <a:r>
              <a:rPr lang="de-DE" altLang="de-DE" dirty="0" err="1" smtClean="0">
                <a:latin typeface="Arial" charset="0"/>
              </a:rPr>
              <a:t>secure</a:t>
            </a:r>
            <a:r>
              <a:rPr lang="de-DE" altLang="de-DE" dirty="0" smtClean="0">
                <a:latin typeface="Arial" charset="0"/>
              </a:rPr>
              <a:t> </a:t>
            </a:r>
            <a:r>
              <a:rPr lang="de-DE" altLang="de-DE" dirty="0" err="1" smtClean="0">
                <a:latin typeface="Arial" charset="0"/>
              </a:rPr>
              <a:t>file</a:t>
            </a:r>
            <a:r>
              <a:rPr lang="de-DE" altLang="de-DE" dirty="0" smtClean="0">
                <a:latin typeface="Arial" charset="0"/>
              </a:rPr>
              <a:t> </a:t>
            </a:r>
            <a:r>
              <a:rPr lang="de-DE" altLang="de-DE" dirty="0" err="1" smtClean="0">
                <a:latin typeface="Arial" charset="0"/>
              </a:rPr>
              <a:t>exchange</a:t>
            </a:r>
            <a:r>
              <a:rPr lang="de-DE" altLang="de-DE" dirty="0" smtClean="0">
                <a:latin typeface="Arial" charset="0"/>
              </a:rPr>
              <a:t> </a:t>
            </a:r>
            <a:r>
              <a:rPr lang="de-DE" altLang="de-DE" b="0" dirty="0" err="1" smtClean="0">
                <a:latin typeface="Arial" charset="0"/>
              </a:rPr>
              <a:t>based</a:t>
            </a:r>
            <a:r>
              <a:rPr lang="de-DE" altLang="de-DE" b="0" dirty="0" smtClean="0">
                <a:latin typeface="Arial" charset="0"/>
              </a:rPr>
              <a:t> on EBICS </a:t>
            </a:r>
          </a:p>
        </p:txBody>
      </p:sp>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smtClean="0"/>
              <a:t>Security</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6</a:t>
            </a:fld>
            <a:endParaRPr lang="de-AT"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204864"/>
            <a:ext cx="9769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294785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85750" lvl="0" indent="-285750">
              <a:buFont typeface="Wingdings" panose="05000000000000000000" pitchFamily="2" charset="2"/>
              <a:buChar char="§"/>
            </a:pPr>
            <a:r>
              <a:rPr lang="de-DE" altLang="de-DE" b="0" smtClean="0">
                <a:latin typeface="Tahoma" panose="020B0604030504040204" pitchFamily="34" charset="0"/>
                <a:ea typeface="Tahoma" panose="020B0604030504040204" pitchFamily="34" charset="0"/>
                <a:cs typeface="Tahoma" panose="020B0604030504040204" pitchFamily="34" charset="0"/>
              </a:rPr>
              <a:t>True SWIFT format</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a:latin typeface="Tahoma" panose="020B0604030504040204" pitchFamily="34" charset="0"/>
                <a:ea typeface="Tahoma" panose="020B0604030504040204" pitchFamily="34" charset="0"/>
                <a:cs typeface="Tahoma" panose="020B0604030504040204" pitchFamily="34" charset="0"/>
              </a:rPr>
              <a:t>and </a:t>
            </a:r>
            <a:r>
              <a:rPr lang="de-DE" altLang="de-DE" b="0" dirty="0" err="1" smtClean="0">
                <a:latin typeface="Tahoma" panose="020B0604030504040204" pitchFamily="34" charset="0"/>
                <a:ea typeface="Tahoma" panose="020B0604030504040204" pitchFamily="34" charset="0"/>
                <a:cs typeface="Tahoma" panose="020B0604030504040204" pitchFamily="34" charset="0"/>
              </a:rPr>
              <a:t>functionality</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lvl="0"/>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dirty="0" smtClean="0">
                <a:latin typeface="Tahoma" pitchFamily="34" charset="0"/>
                <a:ea typeface="Tahoma" panose="020B0604030504040204" pitchFamily="34" charset="0"/>
                <a:cs typeface="Tahoma" panose="020B0604030504040204" pitchFamily="34" charset="0"/>
              </a:rPr>
              <a:t>MT103</a:t>
            </a:r>
            <a:r>
              <a:rPr lang="de-DE" dirty="0">
                <a:latin typeface="Tahoma" pitchFamily="34" charset="0"/>
                <a:ea typeface="Tahoma" panose="020B0604030504040204" pitchFamily="34" charset="0"/>
                <a:cs typeface="Tahoma" panose="020B0604030504040204" pitchFamily="34" charset="0"/>
              </a:rPr>
              <a:t>, MT200, MT202, MT210 , n91, n92, n95, n96, </a:t>
            </a:r>
            <a:r>
              <a:rPr lang="de-DE" dirty="0" smtClean="0">
                <a:latin typeface="Tahoma" pitchFamily="34" charset="0"/>
                <a:ea typeface="Tahoma" panose="020B0604030504040204" pitchFamily="34" charset="0"/>
                <a:cs typeface="Tahoma" panose="020B0604030504040204" pitchFamily="34" charset="0"/>
              </a:rPr>
              <a:t>n99</a:t>
            </a:r>
            <a:r>
              <a:rPr lang="de-DE" altLang="de-DE" b="0" dirty="0" smtClean="0">
                <a:latin typeface="Tahoma" panose="020B0604030504040204" pitchFamily="34" charset="0"/>
                <a:ea typeface="Tahoma" panose="020B0604030504040204" pitchFamily="34" charset="0"/>
                <a:cs typeface="Tahoma" panose="020B0604030504040204" pitchFamily="34" charset="0"/>
              </a:rPr>
              <a:t>)</a:t>
            </a:r>
          </a:p>
          <a:p>
            <a:pPr marL="285750" lvl="0"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
            </a:pPr>
            <a:r>
              <a:rPr lang="de-DE" altLang="de-DE" b="0" dirty="0" smtClean="0">
                <a:latin typeface="Tahoma" panose="020B0604030504040204" pitchFamily="34" charset="0"/>
                <a:ea typeface="Tahoma" panose="020B0604030504040204" pitchFamily="34" charset="0"/>
                <a:cs typeface="Tahoma" panose="020B0604030504040204" pitchFamily="34" charset="0"/>
              </a:rPr>
              <a:t>Manual </a:t>
            </a:r>
            <a:r>
              <a:rPr lang="de-DE" altLang="de-DE" b="0" dirty="0" err="1" smtClean="0">
                <a:latin typeface="Tahoma" panose="020B0604030504040204" pitchFamily="34" charset="0"/>
                <a:ea typeface="Tahoma" panose="020B0604030504040204" pitchFamily="34" charset="0"/>
                <a:cs typeface="Tahoma" panose="020B0604030504040204" pitchFamily="34" charset="0"/>
              </a:rPr>
              <a:t>entry</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smtClean="0">
                <a:latin typeface="Tahoma" panose="020B0604030504040204" pitchFamily="34" charset="0"/>
                <a:ea typeface="Tahoma" panose="020B0604030504040204" pitchFamily="34" charset="0"/>
                <a:cs typeface="Tahoma" panose="020B0604030504040204" pitchFamily="34" charset="0"/>
              </a:rPr>
              <a:t>or</a:t>
            </a:r>
            <a:r>
              <a:rPr lang="de-DE" altLang="de-DE" b="0" dirty="0" smtClean="0">
                <a:latin typeface="Tahoma" panose="020B0604030504040204" pitchFamily="34" charset="0"/>
                <a:ea typeface="Tahoma" panose="020B0604030504040204" pitchFamily="34" charset="0"/>
                <a:cs typeface="Tahoma" panose="020B0604030504040204" pitchFamily="34" charset="0"/>
              </a:rPr>
              <a:t> with </a:t>
            </a:r>
            <a:r>
              <a:rPr lang="de-DE" altLang="de-DE" b="0" dirty="0" err="1" smtClean="0">
                <a:latin typeface="Tahoma" panose="020B0604030504040204" pitchFamily="34" charset="0"/>
                <a:ea typeface="Tahoma" panose="020B0604030504040204" pitchFamily="34" charset="0"/>
                <a:cs typeface="Tahoma" panose="020B0604030504040204" pitchFamily="34" charset="0"/>
              </a:rPr>
              <a:t>upload</a:t>
            </a:r>
            <a:r>
              <a:rPr lang="de-DE" altLang="de-DE" b="0" dirty="0" smtClean="0">
                <a:latin typeface="Tahoma" panose="020B0604030504040204" pitchFamily="34" charset="0"/>
                <a:ea typeface="Tahoma" panose="020B0604030504040204" pitchFamily="34" charset="0"/>
                <a:cs typeface="Tahoma" panose="020B0604030504040204" pitchFamily="34" charset="0"/>
              </a:rPr>
              <a:t>/</a:t>
            </a:r>
            <a:r>
              <a:rPr lang="de-DE" altLang="de-DE" b="0" dirty="0" err="1" smtClean="0">
                <a:latin typeface="Tahoma" panose="020B0604030504040204" pitchFamily="34" charset="0"/>
                <a:ea typeface="Tahoma" panose="020B0604030504040204" pitchFamily="34" charset="0"/>
                <a:cs typeface="Tahoma" panose="020B0604030504040204" pitchFamily="34" charset="0"/>
              </a:rPr>
              <a:t>download</a:t>
            </a:r>
            <a:r>
              <a:rPr lang="de-DE" altLang="de-DE" b="0" dirty="0" smtClean="0">
                <a:latin typeface="Tahoma" panose="020B0604030504040204" pitchFamily="34" charset="0"/>
                <a:ea typeface="Tahoma" panose="020B0604030504040204" pitchFamily="34" charset="0"/>
                <a:cs typeface="Tahoma" panose="020B0604030504040204" pitchFamily="34" charset="0"/>
              </a:rPr>
              <a:t> function</a:t>
            </a:r>
          </a:p>
          <a:p>
            <a:pPr marL="285750" lvl="0"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de-DE" altLang="de-DE" dirty="0" smtClean="0">
                <a:latin typeface="Tahoma" panose="020B0604030504040204" pitchFamily="34" charset="0"/>
                <a:ea typeface="Tahoma" panose="020B0604030504040204" pitchFamily="34" charset="0"/>
                <a:cs typeface="Tahoma" panose="020B0604030504040204" pitchFamily="34" charset="0"/>
              </a:rPr>
              <a:t>4-eyes </a:t>
            </a:r>
            <a:r>
              <a:rPr lang="de-DE" altLang="de-DE" dirty="0" err="1" smtClean="0">
                <a:latin typeface="Tahoma" panose="020B0604030504040204" pitchFamily="34" charset="0"/>
                <a:ea typeface="Tahoma" panose="020B0604030504040204" pitchFamily="34" charset="0"/>
                <a:cs typeface="Tahoma" panose="020B0604030504040204" pitchFamily="34" charset="0"/>
              </a:rPr>
              <a:t>Pri</a:t>
            </a:r>
            <a:r>
              <a:rPr lang="de-DE" altLang="de-DE" dirty="0" err="1">
                <a:latin typeface="Tahoma" panose="020B0604030504040204" pitchFamily="34" charset="0"/>
                <a:ea typeface="Tahoma" panose="020B0604030504040204" pitchFamily="34" charset="0"/>
                <a:cs typeface="Tahoma" panose="020B0604030504040204" pitchFamily="34" charset="0"/>
              </a:rPr>
              <a:t>n</a:t>
            </a:r>
            <a:r>
              <a:rPr lang="de-DE" altLang="de-DE" dirty="0" err="1" smtClean="0">
                <a:latin typeface="Tahoma" panose="020B0604030504040204" pitchFamily="34" charset="0"/>
                <a:ea typeface="Tahoma" panose="020B0604030504040204" pitchFamily="34" charset="0"/>
                <a:cs typeface="Tahoma" panose="020B0604030504040204" pitchFamily="34" charset="0"/>
              </a:rPr>
              <a:t>cipal</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a:latin typeface="Tahoma" panose="020B0604030504040204" pitchFamily="34" charset="0"/>
                <a:ea typeface="Tahoma" panose="020B0604030504040204" pitchFamily="34" charset="0"/>
                <a:cs typeface="Tahoma" panose="020B0604030504040204" pitchFamily="34" charset="0"/>
              </a:rPr>
              <a:t>on all </a:t>
            </a:r>
            <a:r>
              <a:rPr lang="de-DE" altLang="de-DE" b="0" dirty="0" err="1">
                <a:latin typeface="Tahoma" panose="020B0604030504040204" pitchFamily="34" charset="0"/>
                <a:ea typeface="Tahoma" panose="020B0604030504040204" pitchFamily="34" charset="0"/>
                <a:cs typeface="Tahoma" panose="020B0604030504040204" pitchFamily="34" charset="0"/>
              </a:rPr>
              <a:t>actions</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available</a:t>
            </a:r>
            <a:endParaRPr lang="de-DE" altLang="de-DE" b="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
            </a:pPr>
            <a:r>
              <a:rPr lang="de-DE" altLang="de-DE" b="0" dirty="0" smtClean="0">
                <a:latin typeface="Tahoma" panose="020B0604030504040204" pitchFamily="34" charset="0"/>
                <a:ea typeface="Tahoma" panose="020B0604030504040204" pitchFamily="34" charset="0"/>
                <a:cs typeface="Tahoma" panose="020B0604030504040204" pitchFamily="34" charset="0"/>
              </a:rPr>
              <a:t>Document Management (ex. Rate </a:t>
            </a:r>
            <a:r>
              <a:rPr lang="de-DE" altLang="de-DE" b="0" dirty="0" err="1" smtClean="0">
                <a:latin typeface="Tahoma" panose="020B0604030504040204" pitchFamily="34" charset="0"/>
                <a:ea typeface="Tahoma" panose="020B0604030504040204" pitchFamily="34" charset="0"/>
                <a:cs typeface="Tahoma" panose="020B0604030504040204" pitchFamily="34" charset="0"/>
              </a:rPr>
              <a:t>change</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smtClean="0">
                <a:latin typeface="Tahoma" panose="020B0604030504040204" pitchFamily="34" charset="0"/>
                <a:ea typeface="Tahoma" panose="020B0604030504040204" pitchFamily="34" charset="0"/>
                <a:cs typeface="Tahoma" panose="020B0604030504040204" pitchFamily="34" charset="0"/>
              </a:rPr>
              <a:t>advises</a:t>
            </a:r>
            <a:r>
              <a:rPr lang="de-DE" altLang="de-DE" b="0" dirty="0">
                <a:latin typeface="Tahoma" panose="020B0604030504040204" pitchFamily="34" charset="0"/>
                <a:ea typeface="Tahoma" panose="020B0604030504040204" pitchFamily="34" charset="0"/>
                <a:cs typeface="Tahoma" panose="020B0604030504040204" pitchFamily="34" charset="0"/>
              </a:rPr>
              <a:t>)</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lvl="0">
              <a:defRP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de-DE" altLang="de-DE" dirty="0">
              <a:latin typeface="Arial" charset="0"/>
            </a:endParaRPr>
          </a:p>
          <a:p>
            <a:pPr>
              <a:defRPr/>
            </a:pPr>
            <a:r>
              <a:rPr lang="de-DE" altLang="de-DE" dirty="0" err="1" smtClean="0">
                <a:latin typeface="Arial" charset="0"/>
              </a:rPr>
              <a:t>Automated</a:t>
            </a:r>
            <a:r>
              <a:rPr lang="de-DE" altLang="de-DE" dirty="0" smtClean="0">
                <a:latin typeface="Arial" charset="0"/>
              </a:rPr>
              <a:t> </a:t>
            </a:r>
            <a:r>
              <a:rPr lang="de-DE" altLang="de-DE" dirty="0" err="1" smtClean="0">
                <a:latin typeface="Arial" charset="0"/>
              </a:rPr>
              <a:t>transmission</a:t>
            </a:r>
            <a:r>
              <a:rPr lang="de-DE" altLang="de-DE" dirty="0" smtClean="0">
                <a:latin typeface="Arial" charset="0"/>
              </a:rPr>
              <a:t> of </a:t>
            </a:r>
            <a:r>
              <a:rPr lang="de-DE" altLang="de-DE" dirty="0" err="1">
                <a:latin typeface="Arial" charset="0"/>
              </a:rPr>
              <a:t>messages</a:t>
            </a:r>
            <a:r>
              <a:rPr lang="de-DE" altLang="de-DE" dirty="0">
                <a:latin typeface="Arial" charset="0"/>
              </a:rPr>
              <a:t> </a:t>
            </a:r>
            <a:r>
              <a:rPr lang="de-DE" altLang="de-DE" dirty="0" err="1">
                <a:latin typeface="Arial" charset="0"/>
              </a:rPr>
              <a:t>from</a:t>
            </a:r>
            <a:r>
              <a:rPr lang="de-DE" altLang="de-DE" dirty="0">
                <a:latin typeface="Arial" charset="0"/>
              </a:rPr>
              <a:t> </a:t>
            </a:r>
            <a:r>
              <a:rPr lang="de-DE" altLang="de-DE" dirty="0" err="1">
                <a:latin typeface="Arial" charset="0"/>
              </a:rPr>
              <a:t>your</a:t>
            </a:r>
            <a:r>
              <a:rPr lang="de-DE" altLang="de-DE" dirty="0">
                <a:latin typeface="Arial" charset="0"/>
              </a:rPr>
              <a:t> </a:t>
            </a:r>
            <a:r>
              <a:rPr lang="de-DE" altLang="de-DE" dirty="0" err="1">
                <a:latin typeface="Arial" charset="0"/>
              </a:rPr>
              <a:t>system</a:t>
            </a:r>
            <a:r>
              <a:rPr lang="de-DE" altLang="de-DE" dirty="0">
                <a:latin typeface="Arial" charset="0"/>
              </a:rPr>
              <a:t> to MIP and </a:t>
            </a:r>
            <a:r>
              <a:rPr lang="de-DE" altLang="de-DE" dirty="0" err="1">
                <a:latin typeface="Arial" charset="0"/>
              </a:rPr>
              <a:t>vice</a:t>
            </a:r>
            <a:r>
              <a:rPr lang="de-DE" altLang="de-DE" dirty="0">
                <a:latin typeface="Arial" charset="0"/>
              </a:rPr>
              <a:t> </a:t>
            </a:r>
            <a:r>
              <a:rPr lang="de-DE" altLang="de-DE" dirty="0" err="1" smtClean="0">
                <a:latin typeface="Arial" charset="0"/>
              </a:rPr>
              <a:t>versa</a:t>
            </a:r>
            <a:r>
              <a:rPr lang="de-DE" altLang="de-DE" dirty="0" smtClean="0">
                <a:latin typeface="Arial" charset="0"/>
              </a:rPr>
              <a:t>.</a:t>
            </a:r>
            <a:endParaRPr lang="de-DE" altLang="de-DE" dirty="0">
              <a:latin typeface="Arial" charset="0"/>
            </a:endParaRPr>
          </a:p>
          <a:p>
            <a:pPr lvl="0"/>
            <a:endParaRPr lang="de-DE" altLang="de-DE" b="0" dirty="0">
              <a:latin typeface="Arial" charset="0"/>
            </a:endParaRPr>
          </a:p>
          <a:p>
            <a:endParaRPr lang="de-DE" dirty="0"/>
          </a:p>
        </p:txBody>
      </p:sp>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Functional</a:t>
            </a:r>
            <a:r>
              <a:rPr lang="de-DE" dirty="0" smtClean="0"/>
              <a:t> </a:t>
            </a:r>
            <a:r>
              <a:rPr lang="de-DE" dirty="0" err="1" smtClean="0"/>
              <a:t>Overview</a:t>
            </a: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7</a:t>
            </a:fld>
            <a:endParaRPr lang="de-AT" dirty="0"/>
          </a:p>
        </p:txBody>
      </p:sp>
      <p:sp>
        <p:nvSpPr>
          <p:cNvPr id="6"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spTree>
    <p:extLst>
      <p:ext uri="{BB962C8B-B14F-4D97-AF65-F5344CB8AC3E}">
        <p14:creationId xmlns:p14="http://schemas.microsoft.com/office/powerpoint/2010/main" val="375395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285750" indent="-285750">
              <a:lnSpc>
                <a:spcPct val="90000"/>
              </a:lnSpc>
              <a:buFont typeface="Wingdings" panose="05000000000000000000" pitchFamily="2" charset="2"/>
              <a:buChar char="§"/>
              <a:defRPr/>
            </a:pPr>
            <a:r>
              <a:rPr lang="de-DE" altLang="de-DE" b="0" dirty="0" err="1">
                <a:latin typeface="Tahoma" panose="020B0604030504040204" pitchFamily="34" charset="0"/>
                <a:ea typeface="Tahoma" panose="020B0604030504040204" pitchFamily="34" charset="0"/>
                <a:cs typeface="Tahoma" panose="020B0604030504040204" pitchFamily="34" charset="0"/>
              </a:rPr>
              <a:t>S</a:t>
            </a:r>
            <a:r>
              <a:rPr lang="de-DE" altLang="de-DE" b="0" dirty="0" err="1" smtClean="0">
                <a:latin typeface="Tahoma" panose="020B0604030504040204" pitchFamily="34" charset="0"/>
                <a:ea typeface="Tahoma" panose="020B0604030504040204" pitchFamily="34" charset="0"/>
                <a:cs typeface="Tahoma" panose="020B0604030504040204" pitchFamily="34" charset="0"/>
              </a:rPr>
              <a:t>ignificantly</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lower</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price</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than</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smtClean="0">
                <a:latin typeface="Tahoma" panose="020B0604030504040204" pitchFamily="34" charset="0"/>
                <a:ea typeface="Tahoma" panose="020B0604030504040204" pitchFamily="34" charset="0"/>
                <a:cs typeface="Tahoma" panose="020B0604030504040204" pitchFamily="34" charset="0"/>
              </a:rPr>
              <a:t>SWIFT</a:t>
            </a:r>
          </a:p>
          <a:p>
            <a:pPr marL="285750" indent="-285750">
              <a:lnSpc>
                <a:spcPct val="90000"/>
              </a:lnSpc>
              <a:buFont typeface="Wingdings" panose="05000000000000000000" pitchFamily="2" charset="2"/>
              <a:buChar char="§"/>
              <a:defRPr/>
            </a:pPr>
            <a:endParaRPr lang="de-DE" altLang="de-DE" b="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90000"/>
              </a:lnSpc>
              <a:buFont typeface="Wingdings" panose="05000000000000000000" pitchFamily="2" charset="2"/>
              <a:buChar char="§"/>
              <a:defRPr/>
            </a:pPr>
            <a:r>
              <a:rPr lang="de-DE" altLang="de-DE" b="0" dirty="0" smtClean="0">
                <a:latin typeface="Tahoma" panose="020B0604030504040204" pitchFamily="34" charset="0"/>
                <a:ea typeface="Tahoma" panose="020B0604030504040204" pitchFamily="34" charset="0"/>
                <a:cs typeface="Tahoma" panose="020B0604030504040204" pitchFamily="34" charset="0"/>
              </a:rPr>
              <a:t>Runs on </a:t>
            </a:r>
            <a:r>
              <a:rPr lang="de-DE" altLang="de-DE" b="0" dirty="0" err="1" smtClean="0">
                <a:latin typeface="Tahoma" panose="020B0604030504040204" pitchFamily="34" charset="0"/>
                <a:ea typeface="Tahoma" panose="020B0604030504040204" pitchFamily="34" charset="0"/>
                <a:cs typeface="Tahoma" panose="020B0604030504040204" pitchFamily="34" charset="0"/>
              </a:rPr>
              <a:t>completly</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independent</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platform</a:t>
            </a:r>
            <a:r>
              <a:rPr lang="de-DE" altLang="de-DE" b="0" dirty="0">
                <a:latin typeface="Tahoma" panose="020B0604030504040204" pitchFamily="34" charset="0"/>
                <a:ea typeface="Tahoma" panose="020B0604030504040204" pitchFamily="34" charset="0"/>
                <a:cs typeface="Tahoma" panose="020B0604030504040204" pitchFamily="34" charset="0"/>
              </a:rPr>
              <a:t> and </a:t>
            </a:r>
            <a:r>
              <a:rPr lang="de-DE" altLang="de-DE" b="0" dirty="0" err="1">
                <a:latin typeface="Tahoma" panose="020B0604030504040204" pitchFamily="34" charset="0"/>
                <a:ea typeface="Tahoma" panose="020B0604030504040204" pitchFamily="34" charset="0"/>
                <a:cs typeface="Tahoma" panose="020B0604030504040204" pitchFamily="34" charset="0"/>
              </a:rPr>
              <a:t>can</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therefore</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act</a:t>
            </a:r>
            <a:r>
              <a:rPr lang="de-DE" altLang="de-DE" b="0" dirty="0">
                <a:latin typeface="Tahoma" panose="020B0604030504040204" pitchFamily="34" charset="0"/>
                <a:ea typeface="Tahoma" panose="020B0604030504040204" pitchFamily="34" charset="0"/>
                <a:cs typeface="Tahoma" panose="020B0604030504040204" pitchFamily="34" charset="0"/>
              </a:rPr>
              <a:t> </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defRPr/>
            </a:pP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smtClean="0">
                <a:latin typeface="Tahoma" panose="020B0604030504040204" pitchFamily="34" charset="0"/>
                <a:ea typeface="Tahoma" panose="020B0604030504040204" pitchFamily="34" charset="0"/>
                <a:cs typeface="Tahoma" panose="020B0604030504040204" pitchFamily="34" charset="0"/>
              </a:rPr>
              <a:t>   </a:t>
            </a:r>
            <a:r>
              <a:rPr lang="de-DE" altLang="de-DE" b="0" dirty="0" err="1" smtClean="0">
                <a:latin typeface="Tahoma" panose="020B0604030504040204" pitchFamily="34" charset="0"/>
                <a:ea typeface="Tahoma" panose="020B0604030504040204" pitchFamily="34" charset="0"/>
                <a:cs typeface="Tahoma" panose="020B0604030504040204" pitchFamily="34" charset="0"/>
              </a:rPr>
              <a:t>as</a:t>
            </a:r>
            <a:r>
              <a:rPr lang="de-DE" altLang="de-DE" b="0" dirty="0" smtClean="0">
                <a:latin typeface="Tahoma" panose="020B0604030504040204" pitchFamily="34" charset="0"/>
                <a:ea typeface="Tahoma" panose="020B0604030504040204" pitchFamily="34" charset="0"/>
                <a:cs typeface="Tahoma" panose="020B0604030504040204" pitchFamily="34" charset="0"/>
              </a:rPr>
              <a:t> SWIFT </a:t>
            </a:r>
            <a:r>
              <a:rPr lang="de-DE" altLang="de-DE" b="0" dirty="0" err="1" smtClean="0">
                <a:latin typeface="Tahoma" panose="020B0604030504040204" pitchFamily="34" charset="0"/>
                <a:ea typeface="Tahoma" panose="020B0604030504040204" pitchFamily="34" charset="0"/>
                <a:cs typeface="Tahoma" panose="020B0604030504040204" pitchFamily="34" charset="0"/>
              </a:rPr>
              <a:t>back-up</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defRP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lvl="1" indent="-285750">
              <a:lnSpc>
                <a:spcPct val="90000"/>
              </a:lnSpc>
              <a:buFont typeface="Wingdings" panose="05000000000000000000" pitchFamily="2" charset="2"/>
              <a:buChar char="§"/>
              <a:defRPr/>
            </a:pPr>
            <a:r>
              <a:rPr lang="de-DE" altLang="de-DE" dirty="0" smtClean="0">
                <a:latin typeface="Tahoma" panose="020B0604030504040204" pitchFamily="34" charset="0"/>
                <a:ea typeface="Tahoma" panose="020B0604030504040204" pitchFamily="34" charset="0"/>
                <a:cs typeface="Tahoma" panose="020B0604030504040204" pitchFamily="34" charset="0"/>
              </a:rPr>
              <a:t>No </a:t>
            </a:r>
            <a:r>
              <a:rPr lang="de-DE" altLang="de-DE" dirty="0" err="1">
                <a:latin typeface="Tahoma" panose="020B0604030504040204" pitchFamily="34" charset="0"/>
                <a:ea typeface="Tahoma" panose="020B0604030504040204" pitchFamily="34" charset="0"/>
                <a:cs typeface="Tahoma" panose="020B0604030504040204" pitchFamily="34" charset="0"/>
              </a:rPr>
              <a:t>efforts</a:t>
            </a:r>
            <a:r>
              <a:rPr lang="de-DE" altLang="de-DE" dirty="0">
                <a:latin typeface="Tahoma" panose="020B0604030504040204" pitchFamily="34" charset="0"/>
                <a:ea typeface="Tahoma" panose="020B0604030504040204" pitchFamily="34" charset="0"/>
                <a:cs typeface="Tahoma" panose="020B0604030504040204" pitchFamily="34" charset="0"/>
              </a:rPr>
              <a:t> for </a:t>
            </a:r>
            <a:r>
              <a:rPr lang="de-DE" altLang="de-DE" dirty="0" err="1">
                <a:latin typeface="Tahoma" panose="020B0604030504040204" pitchFamily="34" charset="0"/>
                <a:ea typeface="Tahoma" panose="020B0604030504040204" pitchFamily="34" charset="0"/>
                <a:cs typeface="Tahoma" panose="020B0604030504040204" pitchFamily="34" charset="0"/>
              </a:rPr>
              <a:t>you</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access</a:t>
            </a:r>
            <a:r>
              <a:rPr lang="de-DE" altLang="de-DE" dirty="0">
                <a:latin typeface="Tahoma" panose="020B0604030504040204" pitchFamily="34" charset="0"/>
                <a:ea typeface="Tahoma" panose="020B0604030504040204" pitchFamily="34" charset="0"/>
                <a:cs typeface="Tahoma" panose="020B0604030504040204" pitchFamily="34" charset="0"/>
              </a:rPr>
              <a:t> will </a:t>
            </a:r>
            <a:r>
              <a:rPr lang="de-DE" altLang="de-DE" dirty="0" err="1">
                <a:latin typeface="Tahoma" panose="020B0604030504040204" pitchFamily="34" charset="0"/>
                <a:ea typeface="Tahoma" panose="020B0604030504040204" pitchFamily="34" charset="0"/>
                <a:cs typeface="Tahoma" panose="020B0604030504040204" pitchFamily="34" charset="0"/>
              </a:rPr>
              <a:t>be</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activated</a:t>
            </a:r>
            <a:r>
              <a:rPr lang="de-DE" altLang="de-DE" dirty="0">
                <a:latin typeface="Tahoma" panose="020B0604030504040204" pitchFamily="34" charset="0"/>
                <a:ea typeface="Tahoma" panose="020B0604030504040204" pitchFamily="34" charset="0"/>
                <a:cs typeface="Tahoma" panose="020B0604030504040204" pitchFamily="34" charset="0"/>
              </a:rPr>
              <a:t> after </a:t>
            </a:r>
            <a:r>
              <a:rPr lang="de-DE" altLang="de-DE" dirty="0" err="1">
                <a:latin typeface="Tahoma" panose="020B0604030504040204" pitchFamily="34" charset="0"/>
                <a:ea typeface="Tahoma" panose="020B0604030504040204" pitchFamily="34" charset="0"/>
                <a:cs typeface="Tahoma" panose="020B0604030504040204" pitchFamily="34" charset="0"/>
              </a:rPr>
              <a:t>signing</a:t>
            </a:r>
            <a:r>
              <a:rPr lang="de-DE" altLang="de-DE" dirty="0">
                <a:latin typeface="Tahoma" panose="020B0604030504040204" pitchFamily="34" charset="0"/>
                <a:ea typeface="Tahoma" panose="020B0604030504040204" pitchFamily="34" charset="0"/>
                <a:cs typeface="Tahoma" panose="020B0604030504040204" pitchFamily="34" charset="0"/>
              </a:rPr>
              <a:t> MIP VTBD </a:t>
            </a:r>
            <a:endParaRPr lang="de-DE" altLang="de-DE" dirty="0" smtClean="0">
              <a:latin typeface="Tahoma" panose="020B0604030504040204" pitchFamily="34" charset="0"/>
              <a:ea typeface="Tahoma" panose="020B0604030504040204" pitchFamily="34" charset="0"/>
              <a:cs typeface="Tahoma" panose="020B0604030504040204" pitchFamily="34" charset="0"/>
            </a:endParaRPr>
          </a:p>
          <a:p>
            <a:pPr lvl="1">
              <a:lnSpc>
                <a:spcPct val="90000"/>
              </a:lnSpc>
              <a:defRPr/>
            </a:pP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smtClean="0">
                <a:latin typeface="Tahoma" panose="020B0604030504040204" pitchFamily="34" charset="0"/>
                <a:ea typeface="Tahoma" panose="020B0604030504040204" pitchFamily="34" charset="0"/>
                <a:cs typeface="Tahoma" panose="020B0604030504040204" pitchFamily="34" charset="0"/>
              </a:rPr>
              <a:t>   agreement</a:t>
            </a:r>
            <a:r>
              <a:rPr lang="de-DE" altLang="de-DE" dirty="0">
                <a:latin typeface="Tahoma" panose="020B0604030504040204" pitchFamily="34" charset="0"/>
                <a:ea typeface="Tahoma" panose="020B0604030504040204" pitchFamily="34" charset="0"/>
                <a:cs typeface="Tahoma" panose="020B0604030504040204" pitchFamily="34" charset="0"/>
              </a:rPr>
              <a:t>, just </a:t>
            </a:r>
            <a:r>
              <a:rPr lang="de-DE" altLang="de-DE" dirty="0" err="1">
                <a:latin typeface="Tahoma" panose="020B0604030504040204" pitchFamily="34" charset="0"/>
                <a:ea typeface="Tahoma" panose="020B0604030504040204" pitchFamily="34" charset="0"/>
                <a:cs typeface="Tahoma" panose="020B0604030504040204" pitchFamily="34" charset="0"/>
              </a:rPr>
              <a:t>login</a:t>
            </a:r>
            <a:r>
              <a:rPr lang="de-DE" altLang="de-DE" dirty="0">
                <a:latin typeface="Tahoma" panose="020B0604030504040204" pitchFamily="34" charset="0"/>
                <a:ea typeface="Tahoma" panose="020B0604030504040204" pitchFamily="34" charset="0"/>
                <a:cs typeface="Tahoma" panose="020B0604030504040204" pitchFamily="34" charset="0"/>
              </a:rPr>
              <a:t> – </a:t>
            </a:r>
            <a:r>
              <a:rPr lang="de-DE" altLang="de-DE" dirty="0" err="1">
                <a:latin typeface="Tahoma" panose="020B0604030504040204" pitchFamily="34" charset="0"/>
                <a:ea typeface="Tahoma" panose="020B0604030504040204" pitchFamily="34" charset="0"/>
                <a:cs typeface="Tahoma" panose="020B0604030504040204" pitchFamily="34" charset="0"/>
              </a:rPr>
              <a:t>that‘s</a:t>
            </a:r>
            <a:r>
              <a:rPr lang="de-DE" altLang="de-DE" dirty="0">
                <a:latin typeface="Tahoma" panose="020B0604030504040204" pitchFamily="34" charset="0"/>
                <a:ea typeface="Tahoma" panose="020B0604030504040204" pitchFamily="34" charset="0"/>
                <a:cs typeface="Tahoma" panose="020B0604030504040204" pitchFamily="34" charset="0"/>
              </a:rPr>
              <a:t> all</a:t>
            </a:r>
            <a:r>
              <a:rPr lang="de-DE" altLang="de-DE" dirty="0" smtClean="0">
                <a:latin typeface="Tahoma" panose="020B0604030504040204" pitchFamily="34" charset="0"/>
                <a:ea typeface="Tahoma" panose="020B0604030504040204" pitchFamily="34" charset="0"/>
                <a:cs typeface="Tahoma" panose="020B0604030504040204" pitchFamily="34" charset="0"/>
              </a:rPr>
              <a:t>!</a:t>
            </a:r>
            <a:endParaRPr lang="de-DE" altLang="de-DE" b="0" dirty="0">
              <a:latin typeface="Tahoma" panose="020B0604030504040204" pitchFamily="34" charset="0"/>
              <a:ea typeface="Tahoma" panose="020B0604030504040204" pitchFamily="34" charset="0"/>
              <a:cs typeface="Tahoma" panose="020B0604030504040204" pitchFamily="34" charset="0"/>
            </a:endParaRPr>
          </a:p>
          <a:p>
            <a:pPr marL="285750" lvl="1" indent="-285750">
              <a:lnSpc>
                <a:spcPct val="90000"/>
              </a:lnSpc>
              <a:buFont typeface="Wingdings" panose="05000000000000000000" pitchFamily="2" charset="2"/>
              <a:buChar char="§"/>
              <a:defRPr/>
            </a:pPr>
            <a:endParaRPr lang="de-DE" alt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de-DE" altLang="de-DE" b="0" dirty="0" smtClean="0">
                <a:latin typeface="Tahoma" panose="020B0604030504040204" pitchFamily="34" charset="0"/>
                <a:ea typeface="Tahoma" panose="020B0604030504040204" pitchFamily="34" charset="0"/>
                <a:cs typeface="Tahoma" panose="020B0604030504040204" pitchFamily="34" charset="0"/>
              </a:rPr>
              <a:t>Easy </a:t>
            </a:r>
            <a:r>
              <a:rPr lang="de-DE" altLang="de-DE" b="0" dirty="0" err="1">
                <a:latin typeface="Tahoma" panose="020B0604030504040204" pitchFamily="34" charset="0"/>
                <a:ea typeface="Tahoma" panose="020B0604030504040204" pitchFamily="34" charset="0"/>
                <a:cs typeface="Tahoma" panose="020B0604030504040204" pitchFamily="34" charset="0"/>
              </a:rPr>
              <a:t>creation</a:t>
            </a:r>
            <a:r>
              <a:rPr lang="de-DE" altLang="de-DE" b="0" dirty="0">
                <a:latin typeface="Tahoma" panose="020B0604030504040204" pitchFamily="34" charset="0"/>
                <a:ea typeface="Tahoma" panose="020B0604030504040204" pitchFamily="34" charset="0"/>
                <a:cs typeface="Tahoma" panose="020B0604030504040204" pitchFamily="34" charset="0"/>
              </a:rPr>
              <a:t> of STP-Investigation </a:t>
            </a:r>
            <a:r>
              <a:rPr lang="de-DE" altLang="de-DE" b="0" dirty="0" err="1" smtClean="0">
                <a:latin typeface="Tahoma" panose="020B0604030504040204" pitchFamily="34" charset="0"/>
                <a:ea typeface="Tahoma" panose="020B0604030504040204" pitchFamily="34" charset="0"/>
                <a:cs typeface="Tahoma" panose="020B0604030504040204" pitchFamily="34" charset="0"/>
              </a:rPr>
              <a:t>request</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de-DE" altLang="de-DE" b="0" dirty="0" smtClean="0">
                <a:latin typeface="Tahoma" panose="020B0604030504040204" pitchFamily="34" charset="0"/>
                <a:ea typeface="Tahoma" panose="020B0604030504040204" pitchFamily="34" charset="0"/>
                <a:cs typeface="Tahoma" panose="020B0604030504040204" pitchFamily="34" charset="0"/>
              </a:rPr>
              <a:t>User-</a:t>
            </a:r>
            <a:r>
              <a:rPr lang="de-DE" altLang="de-DE" b="0" dirty="0" err="1" smtClean="0">
                <a:latin typeface="Tahoma" panose="020B0604030504040204" pitchFamily="34" charset="0"/>
                <a:ea typeface="Tahoma" panose="020B0604030504040204" pitchFamily="34" charset="0"/>
                <a:cs typeface="Tahoma" panose="020B0604030504040204" pitchFamily="34" charset="0"/>
              </a:rPr>
              <a:t>Friendly</a:t>
            </a:r>
            <a:r>
              <a:rPr lang="de-DE" altLang="de-DE" b="0" dirty="0" smtClean="0">
                <a:latin typeface="Tahoma" panose="020B0604030504040204" pitchFamily="34" charset="0"/>
                <a:ea typeface="Tahoma" panose="020B0604030504040204" pitchFamily="34" charset="0"/>
                <a:cs typeface="Tahoma" panose="020B0604030504040204" pitchFamily="34" charset="0"/>
              </a:rPr>
              <a:t> &amp; </a:t>
            </a:r>
            <a:r>
              <a:rPr lang="de-DE" altLang="de-DE" b="0" dirty="0" err="1" smtClean="0">
                <a:latin typeface="Tahoma" panose="020B0604030504040204" pitchFamily="34" charset="0"/>
                <a:ea typeface="Tahoma" panose="020B0604030504040204" pitchFamily="34" charset="0"/>
                <a:cs typeface="Tahoma" panose="020B0604030504040204" pitchFamily="34" charset="0"/>
              </a:rPr>
              <a:t>self-explanatory</a:t>
            </a:r>
            <a:endParaRPr lang="ru-RU" altLang="de-DE" b="0" dirty="0" smtClean="0">
              <a:latin typeface="Tahoma" panose="020B0604030504040204" pitchFamily="34" charset="0"/>
              <a:ea typeface="Tahoma" panose="020B0604030504040204" pitchFamily="34" charset="0"/>
              <a:cs typeface="Tahoma" panose="020B0604030504040204" pitchFamily="34" charset="0"/>
            </a:endParaRPr>
          </a:p>
          <a:p>
            <a:endParaRPr lang="ru-RU" altLang="de-DE" b="0"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
            </a:pPr>
            <a:r>
              <a:rPr lang="de-DE" altLang="de-DE" b="0" dirty="0">
                <a:latin typeface="Tahoma" panose="020B0604030504040204" pitchFamily="34" charset="0"/>
                <a:ea typeface="Tahoma" panose="020B0604030504040204" pitchFamily="34" charset="0"/>
                <a:cs typeface="Tahoma" panose="020B0604030504040204" pitchFamily="34" charset="0"/>
              </a:rPr>
              <a:t>In German / English / </a:t>
            </a:r>
            <a:r>
              <a:rPr lang="de-DE" altLang="de-DE" b="0" dirty="0" err="1">
                <a:latin typeface="Tahoma" panose="020B0604030504040204" pitchFamily="34" charset="0"/>
                <a:ea typeface="Tahoma" panose="020B0604030504040204" pitchFamily="34" charset="0"/>
                <a:cs typeface="Tahoma" panose="020B0604030504040204" pitchFamily="34" charset="0"/>
              </a:rPr>
              <a:t>Russian</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a:latin typeface="Tahoma" panose="020B0604030504040204" pitchFamily="34" charset="0"/>
                <a:ea typeface="Tahoma" panose="020B0604030504040204" pitchFamily="34" charset="0"/>
                <a:cs typeface="Tahoma" panose="020B0604030504040204" pitchFamily="34" charset="0"/>
              </a:rPr>
              <a:t>language</a:t>
            </a:r>
            <a:endParaRPr lang="de-DE" altLang="de-DE" b="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endParaRPr lang="de-DE" altLang="de-DE" b="0" dirty="0">
              <a:latin typeface="Tahoma" panose="020B0604030504040204" pitchFamily="34" charset="0"/>
              <a:ea typeface="Tahoma" panose="020B0604030504040204" pitchFamily="34" charset="0"/>
              <a:cs typeface="Tahoma" panose="020B0604030504040204" pitchFamily="34" charset="0"/>
            </a:endParaRPr>
          </a:p>
          <a:p>
            <a:r>
              <a:rPr lang="de-DE" altLang="de-DE" dirty="0">
                <a:latin typeface="Tahoma" panose="020B0604030504040204" pitchFamily="34" charset="0"/>
                <a:ea typeface="Tahoma" panose="020B0604030504040204" pitchFamily="34" charset="0"/>
                <a:cs typeface="Tahoma" panose="020B0604030504040204" pitchFamily="34" charset="0"/>
              </a:rPr>
              <a:t>No </a:t>
            </a:r>
            <a:r>
              <a:rPr lang="de-DE" altLang="de-DE" dirty="0" err="1">
                <a:latin typeface="Tahoma" panose="020B0604030504040204" pitchFamily="34" charset="0"/>
                <a:ea typeface="Tahoma" panose="020B0604030504040204" pitchFamily="34" charset="0"/>
                <a:cs typeface="Tahoma" panose="020B0604030504040204" pitchFamily="34" charset="0"/>
              </a:rPr>
              <a:t>own</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efforts</a:t>
            </a:r>
            <a:r>
              <a:rPr lang="de-DE" altLang="de-DE" dirty="0">
                <a:latin typeface="Tahoma" panose="020B0604030504040204" pitchFamily="34" charset="0"/>
                <a:ea typeface="Tahoma" panose="020B0604030504040204" pitchFamily="34" charset="0"/>
                <a:cs typeface="Tahoma" panose="020B0604030504040204" pitchFamily="34" charset="0"/>
              </a:rPr>
              <a:t> in </a:t>
            </a:r>
            <a:r>
              <a:rPr lang="de-DE" altLang="de-DE" dirty="0" err="1">
                <a:latin typeface="Tahoma" panose="020B0604030504040204" pitchFamily="34" charset="0"/>
                <a:ea typeface="Tahoma" panose="020B0604030504040204" pitchFamily="34" charset="0"/>
                <a:cs typeface="Tahoma" panose="020B0604030504040204" pitchFamily="34" charset="0"/>
              </a:rPr>
              <a:t>terms</a:t>
            </a:r>
            <a:r>
              <a:rPr lang="de-DE" altLang="de-DE" dirty="0">
                <a:latin typeface="Tahoma" panose="020B0604030504040204" pitchFamily="34" charset="0"/>
                <a:ea typeface="Tahoma" panose="020B0604030504040204" pitchFamily="34" charset="0"/>
                <a:cs typeface="Tahoma" panose="020B0604030504040204" pitchFamily="34" charset="0"/>
              </a:rPr>
              <a:t> of </a:t>
            </a:r>
            <a:r>
              <a:rPr lang="de-DE" altLang="de-DE" dirty="0" err="1">
                <a:latin typeface="Tahoma" panose="020B0604030504040204" pitchFamily="34" charset="0"/>
                <a:ea typeface="Tahoma" panose="020B0604030504040204" pitchFamily="34" charset="0"/>
                <a:cs typeface="Tahoma" panose="020B0604030504040204" pitchFamily="34" charset="0"/>
              </a:rPr>
              <a:t>installation</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administration</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maintenance</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backup</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smtClean="0">
                <a:latin typeface="Tahoma" panose="020B0604030504040204" pitchFamily="34" charset="0"/>
                <a:ea typeface="Tahoma" panose="020B0604030504040204" pitchFamily="34" charset="0"/>
                <a:cs typeface="Tahoma" panose="020B0604030504040204" pitchFamily="34" charset="0"/>
              </a:rPr>
              <a:t>the</a:t>
            </a:r>
            <a:r>
              <a:rPr lang="de-DE" altLang="de-DE" dirty="0" smtClean="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system</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is</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always</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up</a:t>
            </a:r>
            <a:r>
              <a:rPr lang="de-DE" altLang="de-DE" dirty="0">
                <a:latin typeface="Tahoma" panose="020B0604030504040204" pitchFamily="34" charset="0"/>
                <a:ea typeface="Tahoma" panose="020B0604030504040204" pitchFamily="34" charset="0"/>
                <a:cs typeface="Tahoma" panose="020B0604030504040204" pitchFamily="34" charset="0"/>
              </a:rPr>
              <a:t>-to-date </a:t>
            </a:r>
            <a:r>
              <a:rPr lang="de-DE" altLang="de-DE" dirty="0" err="1">
                <a:latin typeface="Tahoma" panose="020B0604030504040204" pitchFamily="34" charset="0"/>
                <a:ea typeface="Tahoma" panose="020B0604030504040204" pitchFamily="34" charset="0"/>
                <a:cs typeface="Tahoma" panose="020B0604030504040204" pitchFamily="34" charset="0"/>
              </a:rPr>
              <a:t>as</a:t>
            </a:r>
            <a:r>
              <a:rPr lang="de-DE" altLang="de-DE" dirty="0">
                <a:latin typeface="Tahoma" panose="020B0604030504040204" pitchFamily="34" charset="0"/>
                <a:ea typeface="Tahoma" panose="020B0604030504040204" pitchFamily="34" charset="0"/>
                <a:cs typeface="Tahoma" panose="020B0604030504040204" pitchFamily="34" charset="0"/>
              </a:rPr>
              <a:t> VTBD </a:t>
            </a:r>
            <a:r>
              <a:rPr lang="de-DE" altLang="de-DE" dirty="0" err="1">
                <a:latin typeface="Tahoma" panose="020B0604030504040204" pitchFamily="34" charset="0"/>
                <a:ea typeface="Tahoma" panose="020B0604030504040204" pitchFamily="34" charset="0"/>
                <a:cs typeface="Tahoma" panose="020B0604030504040204" pitchFamily="34" charset="0"/>
              </a:rPr>
              <a:t>cares</a:t>
            </a:r>
            <a:r>
              <a:rPr lang="de-DE" altLang="de-DE" dirty="0">
                <a:latin typeface="Tahoma" panose="020B0604030504040204" pitchFamily="34" charset="0"/>
                <a:ea typeface="Tahoma" panose="020B0604030504040204" pitchFamily="34" charset="0"/>
                <a:cs typeface="Tahoma" panose="020B0604030504040204" pitchFamily="34" charset="0"/>
              </a:rPr>
              <a:t> for </a:t>
            </a:r>
            <a:r>
              <a:rPr lang="de-DE" altLang="de-DE" dirty="0" err="1">
                <a:latin typeface="Tahoma" panose="020B0604030504040204" pitchFamily="34" charset="0"/>
                <a:ea typeface="Tahoma" panose="020B0604030504040204" pitchFamily="34" charset="0"/>
                <a:cs typeface="Tahoma" panose="020B0604030504040204" pitchFamily="34" charset="0"/>
              </a:rPr>
              <a:t>you</a:t>
            </a:r>
            <a:endParaRPr lang="de-DE" altLang="de-DE" dirty="0">
              <a:latin typeface="Tahoma" panose="020B0604030504040204" pitchFamily="34" charset="0"/>
              <a:ea typeface="Tahoma" panose="020B0604030504040204" pitchFamily="34" charset="0"/>
              <a:cs typeface="Tahoma" panose="020B0604030504040204" pitchFamily="34" charset="0"/>
            </a:endParaRPr>
          </a:p>
          <a:p>
            <a:endParaRPr lang="de-DE" dirty="0"/>
          </a:p>
        </p:txBody>
      </p:sp>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Your</a:t>
            </a:r>
            <a:r>
              <a:rPr lang="de-DE" dirty="0" smtClean="0"/>
              <a:t> </a:t>
            </a:r>
            <a:r>
              <a:rPr lang="de-DE" dirty="0" err="1" smtClean="0"/>
              <a:t>Benefits</a:t>
            </a: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smtClean="0"/>
              <a:t>Slide #</a:t>
            </a:r>
            <a:fld id="{A7A29CBC-B88E-48C0-BFB0-17E17004B14F}" type="slidenum">
              <a:rPr lang="de-AT" smtClean="0"/>
              <a:pPr/>
              <a:t>8</a:t>
            </a:fld>
            <a:endParaRPr lang="de-AT" dirty="0"/>
          </a:p>
        </p:txBody>
      </p:sp>
      <p:pic>
        <p:nvPicPr>
          <p:cNvPr id="7" name="Picture 9" descr="Vollbild anzei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00" y="177281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Vollbild anzei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00" y="463217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Vollbild anzei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00" y="355205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Vollbild anzei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00" y="285293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Vollbild anzei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00" y="225591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pic>
        <p:nvPicPr>
          <p:cNvPr id="14" name="Picture 9" descr="Vollbild anzei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00" y="407707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97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95263"/>
            <a:ext cx="8157394" cy="4226025"/>
          </a:xfrm>
        </p:spPr>
        <p:txBody>
          <a:bodyPr/>
          <a:lstStyle/>
          <a:p>
            <a:pPr marL="285750" indent="-285750">
              <a:buFont typeface="Wingdings" panose="05000000000000000000" pitchFamily="2" charset="2"/>
              <a:buChar char="§"/>
            </a:pPr>
            <a:r>
              <a:rPr lang="de-DE" altLang="de-DE" b="0" dirty="0">
                <a:latin typeface="Tahoma" panose="020B0604030504040204" pitchFamily="34" charset="0"/>
                <a:ea typeface="Tahoma" panose="020B0604030504040204" pitchFamily="34" charset="0"/>
                <a:cs typeface="Tahoma" panose="020B0604030504040204" pitchFamily="34" charset="0"/>
              </a:rPr>
              <a:t>Validation of payment order </a:t>
            </a:r>
            <a:r>
              <a:rPr lang="de-DE" altLang="de-DE" b="0" dirty="0" err="1">
                <a:latin typeface="Tahoma" panose="020B0604030504040204" pitchFamily="34" charset="0"/>
                <a:ea typeface="Tahoma" panose="020B0604030504040204" pitchFamily="34" charset="0"/>
                <a:cs typeface="Tahoma" panose="020B0604030504040204" pitchFamily="34" charset="0"/>
              </a:rPr>
              <a:t>before</a:t>
            </a:r>
            <a:r>
              <a:rPr lang="de-DE" altLang="de-DE" b="0" dirty="0">
                <a:latin typeface="Tahoma" panose="020B0604030504040204" pitchFamily="34" charset="0"/>
                <a:ea typeface="Tahoma" panose="020B0604030504040204" pitchFamily="34" charset="0"/>
                <a:cs typeface="Tahoma" panose="020B0604030504040204" pitchFamily="34" charset="0"/>
              </a:rPr>
              <a:t> </a:t>
            </a:r>
            <a:r>
              <a:rPr lang="de-DE" altLang="de-DE" b="0" dirty="0" err="1" smtClean="0">
                <a:latin typeface="Tahoma" panose="020B0604030504040204" pitchFamily="34" charset="0"/>
                <a:ea typeface="Tahoma" panose="020B0604030504040204" pitchFamily="34" charset="0"/>
                <a:cs typeface="Tahoma" panose="020B0604030504040204" pitchFamily="34" charset="0"/>
              </a:rPr>
              <a:t>sending</a:t>
            </a: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
            </a:pPr>
            <a:r>
              <a:rPr lang="de-DE" altLang="de-DE" dirty="0">
                <a:latin typeface="Tahoma" panose="020B0604030504040204" pitchFamily="34" charset="0"/>
                <a:ea typeface="Tahoma" panose="020B0604030504040204" pitchFamily="34" charset="0"/>
                <a:cs typeface="Tahoma" panose="020B0604030504040204" pitchFamily="34" charset="0"/>
              </a:rPr>
              <a:t>SWIFT </a:t>
            </a:r>
            <a:r>
              <a:rPr lang="de-DE" altLang="de-DE" dirty="0" err="1">
                <a:latin typeface="Tahoma" panose="020B0604030504040204" pitchFamily="34" charset="0"/>
                <a:ea typeface="Tahoma" panose="020B0604030504040204" pitchFamily="34" charset="0"/>
                <a:cs typeface="Tahoma" panose="020B0604030504040204" pitchFamily="34" charset="0"/>
              </a:rPr>
              <a:t>conform</a:t>
            </a:r>
            <a:r>
              <a:rPr lang="de-DE" altLang="de-DE" dirty="0">
                <a:latin typeface="Tahoma" panose="020B0604030504040204" pitchFamily="34" charset="0"/>
                <a:ea typeface="Tahoma" panose="020B0604030504040204" pitchFamily="34" charset="0"/>
                <a:cs typeface="Tahoma" panose="020B0604030504040204" pitchFamily="34" charset="0"/>
              </a:rPr>
              <a:t>? Yes/</a:t>
            </a:r>
            <a:r>
              <a:rPr lang="de-DE" altLang="de-DE" dirty="0" err="1">
                <a:latin typeface="Tahoma" panose="020B0604030504040204" pitchFamily="34" charset="0"/>
                <a:ea typeface="Tahoma" panose="020B0604030504040204" pitchFamily="34" charset="0"/>
                <a:cs typeface="Tahoma" panose="020B0604030504040204" pitchFamily="34" charset="0"/>
              </a:rPr>
              <a:t>No</a:t>
            </a:r>
            <a:endParaRPr lang="de-DE" altLang="de-DE"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
            </a:pPr>
            <a:r>
              <a:rPr lang="de-DE" altLang="de-DE" dirty="0">
                <a:latin typeface="Tahoma" panose="020B0604030504040204" pitchFamily="34" charset="0"/>
                <a:ea typeface="Tahoma" panose="020B0604030504040204" pitchFamily="34" charset="0"/>
                <a:cs typeface="Tahoma" panose="020B0604030504040204" pitchFamily="34" charset="0"/>
              </a:rPr>
              <a:t>Integrated </a:t>
            </a:r>
            <a:r>
              <a:rPr lang="de-DE" altLang="de-DE" dirty="0" err="1">
                <a:latin typeface="Tahoma" panose="020B0604030504040204" pitchFamily="34" charset="0"/>
                <a:ea typeface="Tahoma" panose="020B0604030504040204" pitchFamily="34" charset="0"/>
                <a:cs typeface="Tahoma" panose="020B0604030504040204" pitchFamily="34" charset="0"/>
              </a:rPr>
              <a:t>directories</a:t>
            </a:r>
            <a:r>
              <a:rPr lang="de-DE" altLang="de-DE" dirty="0">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Wingdings" panose="05000000000000000000" pitchFamily="2" charset="2"/>
              <a:buChar char="Ø"/>
            </a:pPr>
            <a:r>
              <a:rPr lang="de-DE" altLang="de-DE" dirty="0">
                <a:solidFill>
                  <a:schemeClr val="tx1"/>
                </a:solidFill>
                <a:latin typeface="Tahoma" panose="020B0604030504040204" pitchFamily="34" charset="0"/>
                <a:ea typeface="Tahoma" panose="020B0604030504040204" pitchFamily="34" charset="0"/>
                <a:cs typeface="Tahoma" panose="020B0604030504040204" pitchFamily="34" charset="0"/>
              </a:rPr>
              <a:t>BIC </a:t>
            </a:r>
            <a:r>
              <a:rPr lang="de-DE" altLang="de-DE" dirty="0" err="1">
                <a:solidFill>
                  <a:schemeClr val="tx1"/>
                </a:solidFill>
                <a:latin typeface="Tahoma" panose="020B0604030504040204" pitchFamily="34" charset="0"/>
                <a:ea typeface="Tahoma" panose="020B0604030504040204" pitchFamily="34" charset="0"/>
                <a:cs typeface="Tahoma" panose="020B0604030504040204" pitchFamily="34" charset="0"/>
              </a:rPr>
              <a:t>correct</a:t>
            </a:r>
            <a:r>
              <a:rPr lang="de-DE" altLang="de-DE" dirty="0">
                <a:solidFill>
                  <a:schemeClr val="tx1"/>
                </a:solidFill>
                <a:latin typeface="Tahoma" panose="020B0604030504040204" pitchFamily="34" charset="0"/>
                <a:ea typeface="Tahoma" panose="020B0604030504040204" pitchFamily="34" charset="0"/>
                <a:cs typeface="Tahoma" panose="020B0604030504040204" pitchFamily="34" charset="0"/>
              </a:rPr>
              <a:t>?   Yes/</a:t>
            </a:r>
            <a:r>
              <a:rPr lang="de-DE" altLang="de-DE" dirty="0" err="1">
                <a:solidFill>
                  <a:schemeClr val="tx1"/>
                </a:solidFill>
                <a:latin typeface="Tahoma" panose="020B0604030504040204" pitchFamily="34" charset="0"/>
                <a:ea typeface="Tahoma" panose="020B0604030504040204" pitchFamily="34" charset="0"/>
                <a:cs typeface="Tahoma" panose="020B0604030504040204" pitchFamily="34" charset="0"/>
              </a:rPr>
              <a:t>No</a:t>
            </a:r>
            <a:endParaRPr lang="de-DE" altLang="de-DE"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200150" lvl="2" indent="-285750">
              <a:buFont typeface="Wingdings" panose="05000000000000000000" pitchFamily="2" charset="2"/>
              <a:buChar char="Ø"/>
            </a:pPr>
            <a:r>
              <a:rPr lang="de-DE" altLang="de-DE" dirty="0">
                <a:solidFill>
                  <a:schemeClr val="tx1"/>
                </a:solidFill>
                <a:latin typeface="Tahoma" panose="020B0604030504040204" pitchFamily="34" charset="0"/>
                <a:ea typeface="Tahoma" panose="020B0604030504040204" pitchFamily="34" charset="0"/>
                <a:cs typeface="Tahoma" panose="020B0604030504040204" pitchFamily="34" charset="0"/>
              </a:rPr>
              <a:t>IBAN </a:t>
            </a:r>
            <a:r>
              <a:rPr lang="de-DE" altLang="de-DE" dirty="0" err="1">
                <a:solidFill>
                  <a:schemeClr val="tx1"/>
                </a:solidFill>
                <a:latin typeface="Tahoma" panose="020B0604030504040204" pitchFamily="34" charset="0"/>
                <a:ea typeface="Tahoma" panose="020B0604030504040204" pitchFamily="34" charset="0"/>
                <a:cs typeface="Tahoma" panose="020B0604030504040204" pitchFamily="34" charset="0"/>
              </a:rPr>
              <a:t>correct</a:t>
            </a:r>
            <a:r>
              <a:rPr lang="de-DE" altLang="de-DE" dirty="0">
                <a:solidFill>
                  <a:schemeClr val="tx1"/>
                </a:solidFill>
                <a:latin typeface="Tahoma" panose="020B0604030504040204" pitchFamily="34" charset="0"/>
                <a:ea typeface="Tahoma" panose="020B0604030504040204" pitchFamily="34" charset="0"/>
                <a:cs typeface="Tahoma" panose="020B0604030504040204" pitchFamily="34" charset="0"/>
              </a:rPr>
              <a:t>? Yes/</a:t>
            </a:r>
            <a:r>
              <a:rPr lang="de-DE" altLang="de-DE" dirty="0" err="1">
                <a:solidFill>
                  <a:schemeClr val="tx1"/>
                </a:solidFill>
                <a:latin typeface="Tahoma" panose="020B0604030504040204" pitchFamily="34" charset="0"/>
                <a:ea typeface="Tahoma" panose="020B0604030504040204" pitchFamily="34" charset="0"/>
                <a:cs typeface="Tahoma" panose="020B0604030504040204" pitchFamily="34" charset="0"/>
              </a:rPr>
              <a:t>No</a:t>
            </a:r>
            <a:r>
              <a:rPr lang="de-DE" altLang="de-DE"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Wingdings" panose="05000000000000000000" pitchFamily="2" charset="2"/>
              <a:buChar char="§"/>
            </a:pPr>
            <a:r>
              <a:rPr lang="de-DE" altLang="de-DE" dirty="0">
                <a:latin typeface="Tahoma" panose="020B0604030504040204" pitchFamily="34" charset="0"/>
                <a:ea typeface="Tahoma" panose="020B0604030504040204" pitchFamily="34" charset="0"/>
                <a:cs typeface="Tahoma" panose="020B0604030504040204" pitchFamily="34" charset="0"/>
              </a:rPr>
              <a:t>STP-Rules </a:t>
            </a:r>
            <a:r>
              <a:rPr lang="de-DE" altLang="de-DE" dirty="0" err="1">
                <a:latin typeface="Tahoma" panose="020B0604030504040204" pitchFamily="34" charset="0"/>
                <a:ea typeface="Tahoma" panose="020B0604030504040204" pitchFamily="34" charset="0"/>
                <a:cs typeface="Tahoma" panose="020B0604030504040204" pitchFamily="34" charset="0"/>
              </a:rPr>
              <a:t>of</a:t>
            </a:r>
            <a:r>
              <a:rPr lang="de-DE" altLang="de-DE" dirty="0">
                <a:latin typeface="Tahoma" panose="020B0604030504040204" pitchFamily="34" charset="0"/>
                <a:ea typeface="Tahoma" panose="020B0604030504040204" pitchFamily="34" charset="0"/>
                <a:cs typeface="Tahoma" panose="020B0604030504040204" pitchFamily="34" charset="0"/>
              </a:rPr>
              <a:t> VTBD </a:t>
            </a:r>
            <a:r>
              <a:rPr lang="de-DE" altLang="de-DE" dirty="0" err="1">
                <a:latin typeface="Tahoma" panose="020B0604030504040204" pitchFamily="34" charset="0"/>
                <a:ea typeface="Tahoma" panose="020B0604030504040204" pitchFamily="34" charset="0"/>
                <a:cs typeface="Tahoma" panose="020B0604030504040204" pitchFamily="34" charset="0"/>
              </a:rPr>
              <a:t>compliant</a:t>
            </a:r>
            <a:r>
              <a:rPr lang="de-DE" altLang="de-DE" dirty="0">
                <a:latin typeface="Tahoma" panose="020B0604030504040204" pitchFamily="34" charset="0"/>
                <a:ea typeface="Tahoma" panose="020B0604030504040204" pitchFamily="34" charset="0"/>
                <a:cs typeface="Tahoma" panose="020B0604030504040204" pitchFamily="34" charset="0"/>
              </a:rPr>
              <a:t>?  Yes/</a:t>
            </a:r>
            <a:r>
              <a:rPr lang="de-DE" altLang="de-DE" dirty="0" err="1">
                <a:latin typeface="Tahoma" panose="020B0604030504040204" pitchFamily="34" charset="0"/>
                <a:ea typeface="Tahoma" panose="020B0604030504040204" pitchFamily="34" charset="0"/>
                <a:cs typeface="Tahoma" panose="020B0604030504040204" pitchFamily="34" charset="0"/>
              </a:rPr>
              <a:t>No</a:t>
            </a:r>
            <a:r>
              <a:rPr lang="de-DE" altLang="de-DE" dirty="0">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Wingdings" panose="05000000000000000000" pitchFamily="2" charset="2"/>
              <a:buChar char="§"/>
            </a:pPr>
            <a:r>
              <a:rPr lang="de-DE" altLang="de-DE" dirty="0" err="1">
                <a:latin typeface="Tahoma" panose="020B0604030504040204" pitchFamily="34" charset="0"/>
                <a:ea typeface="Tahoma" panose="020B0604030504040204" pitchFamily="34" charset="0"/>
                <a:cs typeface="Tahoma" panose="020B0604030504040204" pitchFamily="34" charset="0"/>
              </a:rPr>
              <a:t>Mistakes</a:t>
            </a:r>
            <a:r>
              <a:rPr lang="de-DE" altLang="de-DE" dirty="0">
                <a:latin typeface="Tahoma" panose="020B0604030504040204" pitchFamily="34" charset="0"/>
                <a:ea typeface="Tahoma" panose="020B0604030504040204" pitchFamily="34" charset="0"/>
                <a:cs typeface="Tahoma" panose="020B0604030504040204" pitchFamily="34" charset="0"/>
              </a:rPr>
              <a:t> in </a:t>
            </a:r>
            <a:r>
              <a:rPr lang="de-DE" altLang="de-DE" dirty="0" err="1">
                <a:latin typeface="Tahoma" panose="020B0604030504040204" pitchFamily="34" charset="0"/>
                <a:ea typeface="Tahoma" panose="020B0604030504040204" pitchFamily="34" charset="0"/>
                <a:cs typeface="Tahoma" panose="020B0604030504040204" pitchFamily="34" charset="0"/>
              </a:rPr>
              <a:t>payment</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order</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de-DE" altLang="de-DE" dirty="0" err="1">
                <a:latin typeface="Tahoma" panose="020B0604030504040204" pitchFamily="34" charset="0"/>
                <a:ea typeface="Tahoma" panose="020B0604030504040204" pitchFamily="34" charset="0"/>
                <a:cs typeface="Tahoma" panose="020B0604030504040204" pitchFamily="34" charset="0"/>
              </a:rPr>
              <a:t>Warning</a:t>
            </a:r>
            <a:r>
              <a:rPr lang="de-DE" altLang="de-DE" dirty="0">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Wingdings" panose="05000000000000000000" pitchFamily="2" charset="2"/>
              <a:buChar char="§"/>
            </a:pPr>
            <a:r>
              <a:rPr lang="de-DE" altLang="de-DE" dirty="0">
                <a:latin typeface="Tahoma" panose="020B0604030504040204" pitchFamily="34" charset="0"/>
                <a:ea typeface="Tahoma" panose="020B0604030504040204" pitchFamily="34" charset="0"/>
                <a:cs typeface="Tahoma" panose="020B0604030504040204" pitchFamily="34" charset="0"/>
              </a:rPr>
              <a:t>Payment </a:t>
            </a:r>
            <a:r>
              <a:rPr lang="de-DE" altLang="de-DE" dirty="0" err="1">
                <a:latin typeface="Tahoma" panose="020B0604030504040204" pitchFamily="34" charset="0"/>
                <a:ea typeface="Tahoma" panose="020B0604030504040204" pitchFamily="34" charset="0"/>
                <a:cs typeface="Tahoma" panose="020B0604030504040204" pitchFamily="34" charset="0"/>
              </a:rPr>
              <a:t>order</a:t>
            </a:r>
            <a:r>
              <a:rPr lang="de-DE" altLang="de-DE" dirty="0">
                <a:latin typeface="Tahoma" panose="020B0604030504040204" pitchFamily="34" charset="0"/>
                <a:ea typeface="Tahoma" panose="020B0604030504040204" pitchFamily="34" charset="0"/>
                <a:cs typeface="Tahoma" panose="020B0604030504040204" pitchFamily="34" charset="0"/>
              </a:rPr>
              <a:t> </a:t>
            </a:r>
            <a:r>
              <a:rPr lang="de-DE" altLang="de-DE" dirty="0" err="1">
                <a:latin typeface="Tahoma" panose="020B0604030504040204" pitchFamily="34" charset="0"/>
                <a:ea typeface="Tahoma" panose="020B0604030504040204" pitchFamily="34" charset="0"/>
                <a:cs typeface="Tahoma" panose="020B0604030504040204" pitchFamily="34" charset="0"/>
              </a:rPr>
              <a:t>correct</a:t>
            </a:r>
            <a:r>
              <a:rPr lang="de-DE" altLang="de-DE" dirty="0">
                <a:latin typeface="Tahoma" panose="020B0604030504040204" pitchFamily="34" charset="0"/>
                <a:ea typeface="Tahoma" panose="020B0604030504040204" pitchFamily="34" charset="0"/>
                <a:cs typeface="Tahoma" panose="020B0604030504040204" pitchFamily="34" charset="0"/>
              </a:rPr>
              <a:t>? Yes/</a:t>
            </a:r>
            <a:r>
              <a:rPr lang="de-DE" altLang="de-DE" dirty="0" err="1">
                <a:latin typeface="Tahoma" panose="020B0604030504040204" pitchFamily="34" charset="0"/>
                <a:ea typeface="Tahoma" panose="020B0604030504040204" pitchFamily="34" charset="0"/>
                <a:cs typeface="Tahoma" panose="020B0604030504040204" pitchFamily="34" charset="0"/>
              </a:rPr>
              <a:t>No</a:t>
            </a:r>
            <a:r>
              <a:rPr lang="de-DE" altLang="de-DE" dirty="0">
                <a:latin typeface="Tahoma" panose="020B0604030504040204" pitchFamily="34" charset="0"/>
                <a:ea typeface="Tahoma" panose="020B0604030504040204" pitchFamily="34" charset="0"/>
                <a:cs typeface="Tahoma" panose="020B0604030504040204" pitchFamily="34" charset="0"/>
              </a:rPr>
              <a:t> </a:t>
            </a:r>
          </a:p>
          <a:p>
            <a:pPr lvl="2" indent="0">
              <a:buNone/>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pPr marL="733425" lvl="2" indent="-285750">
              <a:buFont typeface="Wingdings" panose="05000000000000000000" pitchFamily="2" charset="2"/>
              <a:buChar char="§"/>
            </a:pPr>
            <a:endParaRPr lang="de-DE" altLang="de-DE" b="0" dirty="0" smtClean="0">
              <a:latin typeface="Tahoma" panose="020B0604030504040204" pitchFamily="34" charset="0"/>
              <a:ea typeface="Tahoma" panose="020B0604030504040204" pitchFamily="34" charset="0"/>
              <a:cs typeface="Tahoma" panose="020B0604030504040204" pitchFamily="34" charset="0"/>
            </a:endParaRPr>
          </a:p>
          <a:p>
            <a:endParaRPr lang="de-DE" dirty="0"/>
          </a:p>
        </p:txBody>
      </p:sp>
      <p:sp>
        <p:nvSpPr>
          <p:cNvPr id="3" name="Titel 2"/>
          <p:cNvSpPr>
            <a:spLocks noGrp="1"/>
          </p:cNvSpPr>
          <p:nvPr>
            <p:ph type="title"/>
          </p:nvPr>
        </p:nvSpPr>
        <p:spPr>
          <a:xfrm>
            <a:off x="446856" y="642405"/>
            <a:ext cx="7437512" cy="900100"/>
          </a:xfrm>
        </p:spPr>
        <p:txBody>
          <a:bodyPr/>
          <a:lstStyle/>
          <a:p>
            <a:r>
              <a:rPr lang="de-DE" dirty="0"/>
              <a:t>VTBD E-Banking Solution – </a:t>
            </a:r>
            <a:r>
              <a:rPr lang="de-DE" dirty="0" err="1" smtClean="0"/>
              <a:t>Your</a:t>
            </a:r>
            <a:r>
              <a:rPr lang="de-DE" dirty="0" smtClean="0"/>
              <a:t> </a:t>
            </a:r>
            <a:r>
              <a:rPr lang="de-DE" dirty="0" err="1" smtClean="0"/>
              <a:t>Benefits</a:t>
            </a:r>
            <a:r>
              <a:rPr lang="de-DE" dirty="0" smtClean="0"/>
              <a:t/>
            </a:r>
            <a:br>
              <a:rPr lang="de-DE" dirty="0" smtClean="0"/>
            </a:br>
            <a:endParaRPr lang="de-DE" dirty="0"/>
          </a:p>
        </p:txBody>
      </p:sp>
      <p:sp>
        <p:nvSpPr>
          <p:cNvPr id="5" name="Foliennummernplatzhalter 4"/>
          <p:cNvSpPr>
            <a:spLocks noGrp="1"/>
          </p:cNvSpPr>
          <p:nvPr>
            <p:ph type="sldNum" sz="quarter" idx="11"/>
          </p:nvPr>
        </p:nvSpPr>
        <p:spPr/>
        <p:txBody>
          <a:bodyPr/>
          <a:lstStyle/>
          <a:p>
            <a:r>
              <a:rPr lang="de-AT" dirty="0" smtClean="0"/>
              <a:t>Slide #</a:t>
            </a:r>
            <a:fld id="{A7A29CBC-B88E-48C0-BFB0-17E17004B14F}" type="slidenum">
              <a:rPr lang="de-AT" smtClean="0"/>
              <a:pPr/>
              <a:t>9</a:t>
            </a:fld>
            <a:endParaRPr lang="de-AT" dirty="0"/>
          </a:p>
        </p:txBody>
      </p:sp>
      <p:sp>
        <p:nvSpPr>
          <p:cNvPr id="8" name="Datumsplatzhalter 7"/>
          <p:cNvSpPr>
            <a:spLocks noGrp="1"/>
          </p:cNvSpPr>
          <p:nvPr/>
        </p:nvSpPr>
        <p:spPr>
          <a:xfrm>
            <a:off x="6444208" y="6290377"/>
            <a:ext cx="2257648" cy="365125"/>
          </a:xfrm>
          <a:prstGeom prst="rect">
            <a:avLst/>
          </a:prstGeom>
        </p:spPr>
        <p:txBody>
          <a:bodyPr vert="horz" lIns="91440" tIns="45720" rIns="91440" bIns="45720" rtlCol="0" anchor="ctr"/>
          <a:lstStyle>
            <a:defPPr>
              <a:defRPr lang="de-DE"/>
            </a:defPPr>
            <a:lvl1pPr marL="0" marR="0" indent="0" algn="r" defTabSz="914400" rtl="0" eaLnBrk="1" fontAlgn="auto" latinLnBrk="0" hangingPunct="1">
              <a:lnSpc>
                <a:spcPct val="100000"/>
              </a:lnSpc>
              <a:spcBef>
                <a:spcPts val="0"/>
              </a:spcBef>
              <a:spcAft>
                <a:spcPts val="0"/>
              </a:spcAft>
              <a:buClrTx/>
              <a:buSzTx/>
              <a:buFontTx/>
              <a:buNone/>
              <a:tabLs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VTB Bank (Deutschland) AG 2014</a:t>
            </a:r>
            <a:endParaRPr lang="de-AT" dirty="0" smtClean="0"/>
          </a:p>
          <a:p>
            <a:r>
              <a:rPr lang="de-AT" dirty="0" smtClean="0"/>
              <a:t> Natalja Shestaeva &amp; Björn Liebrecht</a:t>
            </a:r>
            <a:endParaRPr lang="de-AT"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132856"/>
            <a:ext cx="2451403" cy="2088232"/>
          </a:xfrm>
          <a:prstGeom prst="rect">
            <a:avLst/>
          </a:prstGeom>
        </p:spPr>
      </p:pic>
    </p:spTree>
    <p:extLst>
      <p:ext uri="{BB962C8B-B14F-4D97-AF65-F5344CB8AC3E}">
        <p14:creationId xmlns:p14="http://schemas.microsoft.com/office/powerpoint/2010/main" val="27218060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FqUX88fn0qQjmbqnhjoVQ"/>
</p:tagLst>
</file>

<file path=ppt/theme/theme1.xml><?xml version="1.0" encoding="utf-8"?>
<a:theme xmlns:a="http://schemas.openxmlformats.org/drawingml/2006/main" name="20141007_MIP_Präsentation_v_0_2">
  <a:themeElements>
    <a:clrScheme name="VTB">
      <a:dk1>
        <a:srgbClr val="0A2973"/>
      </a:dk1>
      <a:lt1>
        <a:sysClr val="window" lastClr="FFFFFF"/>
      </a:lt1>
      <a:dk2>
        <a:srgbClr val="000000"/>
      </a:dk2>
      <a:lt2>
        <a:srgbClr val="FFFFFF"/>
      </a:lt2>
      <a:accent1>
        <a:srgbClr val="3A4B8C"/>
      </a:accent1>
      <a:accent2>
        <a:srgbClr val="FC1921"/>
      </a:accent2>
      <a:accent3>
        <a:srgbClr val="9B9BC3"/>
      </a:accent3>
      <a:accent4>
        <a:srgbClr val="999999"/>
      </a:accent4>
      <a:accent5>
        <a:srgbClr val="C64C9B"/>
      </a:accent5>
      <a:accent6>
        <a:srgbClr val="D4E1F0"/>
      </a:accent6>
      <a:hlink>
        <a:srgbClr val="0000FF"/>
      </a:hlink>
      <a:folHlink>
        <a:srgbClr val="800080"/>
      </a:folHlink>
    </a:clrScheme>
    <a:fontScheme name="IRRM">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Design">
  <a:themeElements>
    <a:clrScheme name="VTB">
      <a:dk1>
        <a:srgbClr val="0A2973"/>
      </a:dk1>
      <a:lt1>
        <a:sysClr val="window" lastClr="FFFFFF"/>
      </a:lt1>
      <a:dk2>
        <a:srgbClr val="000000"/>
      </a:dk2>
      <a:lt2>
        <a:srgbClr val="FFFFFF"/>
      </a:lt2>
      <a:accent1>
        <a:srgbClr val="3A4B8C"/>
      </a:accent1>
      <a:accent2>
        <a:srgbClr val="FC1921"/>
      </a:accent2>
      <a:accent3>
        <a:srgbClr val="D4E1F0"/>
      </a:accent3>
      <a:accent4>
        <a:srgbClr val="999999"/>
      </a:accent4>
      <a:accent5>
        <a:srgbClr val="C64C9B"/>
      </a:accent5>
      <a:accent6>
        <a:srgbClr val="9B9BC3"/>
      </a:accent6>
      <a:hlink>
        <a:srgbClr val="0000FF"/>
      </a:hlink>
      <a:folHlink>
        <a:srgbClr val="800080"/>
      </a:folHlink>
    </a:clrScheme>
    <a:fontScheme name="IRRM">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9EBB44DADB0C44AA3411F5E65A4DEA" ma:contentTypeVersion="0" ma:contentTypeDescription="Create a new document." ma:contentTypeScope="" ma:versionID="3b9b818e5d61f020f2f2070f6b1d59b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5EAEEA-F1A2-4FBB-98A6-74DD6B61940F}">
  <ds:schemaRefs>
    <ds:schemaRef ds:uri="http://schemas.microsoft.com/sharepoint/v3/contenttype/forms"/>
  </ds:schemaRefs>
</ds:datastoreItem>
</file>

<file path=customXml/itemProps2.xml><?xml version="1.0" encoding="utf-8"?>
<ds:datastoreItem xmlns:ds="http://schemas.openxmlformats.org/officeDocument/2006/customXml" ds:itemID="{62261345-A7A4-493D-A588-F39B5BE0A0DA}">
  <ds:schemaRef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EB438EB-E688-4195-8B54-A9494027F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20141007_MIP_Präsentation_v_0_2</Template>
  <TotalTime>0</TotalTime>
  <Words>2189</Words>
  <Application>Microsoft Office PowerPoint</Application>
  <PresentationFormat>Экран (4:3)</PresentationFormat>
  <Paragraphs>288</Paragraphs>
  <Slides>18</Slides>
  <Notes>18</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20141007_MIP_Präsentation_v_0_2</vt:lpstr>
      <vt:lpstr>1_Larissa-Design</vt:lpstr>
      <vt:lpstr>VTB Bank (Deutschland) AG </vt:lpstr>
      <vt:lpstr>VTB Group – Leading Player in Russia</vt:lpstr>
      <vt:lpstr>VTB Bank (Deutschland) AG</vt:lpstr>
      <vt:lpstr>VTBD E-Banking Solution – MIP VTB</vt:lpstr>
      <vt:lpstr>VTBD E-Banking Solution – MIP VTB </vt:lpstr>
      <vt:lpstr>VTBD E-Banking Solution – Security </vt:lpstr>
      <vt:lpstr>VTBD E-Banking Solution – Functional Overview</vt:lpstr>
      <vt:lpstr>VTBD E-Banking Solution – Your Benefits </vt:lpstr>
      <vt:lpstr>VTBD E-Banking Solution – Your Benefits </vt:lpstr>
      <vt:lpstr>VTBD E-Banking Solution – Your Benefits </vt:lpstr>
      <vt:lpstr>VTBD E-Banking Solution – СВИФТ without SWIFT  </vt:lpstr>
      <vt:lpstr>VTBD E-Banking Solution – Contacts  </vt:lpstr>
      <vt:lpstr>Thank you!   And have a look at our „Demo Account“ on   https://mip.vtb.de  …no risk, but surely well invested time </vt:lpstr>
      <vt:lpstr>VTBD E-Banking Solution – Impressions </vt:lpstr>
      <vt:lpstr>VTBD E-Banking Solution – Impressions </vt:lpstr>
      <vt:lpstr>VTBD E-Banking Solution – Impressions </vt:lpstr>
      <vt:lpstr>VTBD E-Banking Solution – Impressions </vt:lpstr>
      <vt:lpstr>Презентация PowerPoint</vt:lpstr>
    </vt:vector>
  </TitlesOfParts>
  <Company>VTB Bank (Deutschland)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VTB Bank (Deutschland) AG</dc:title>
  <dc:creator>Liebrecht, Björn</dc:creator>
  <cp:lastModifiedBy>Shestaeva, Natalja</cp:lastModifiedBy>
  <cp:revision>84</cp:revision>
  <cp:lastPrinted>2014-02-27T14:35:22Z</cp:lastPrinted>
  <dcterms:created xsi:type="dcterms:W3CDTF">2014-10-07T16:21:03Z</dcterms:created>
  <dcterms:modified xsi:type="dcterms:W3CDTF">2014-10-13T05:24:49Z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0x0101000D9EBB44DADB0C44AA3411F5E65A4DEA</vt:lpwstr>
  </property>
</Properties>
</file>