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7" r:id="rId5"/>
    <p:sldId id="260" r:id="rId6"/>
    <p:sldId id="261" r:id="rId7"/>
    <p:sldId id="262" r:id="rId8"/>
    <p:sldId id="263" r:id="rId9"/>
    <p:sldId id="264" r:id="rId10"/>
    <p:sldId id="268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4629" autoAdjust="0"/>
  </p:normalViewPr>
  <p:slideViewPr>
    <p:cSldViewPr>
      <p:cViewPr varScale="1">
        <p:scale>
          <a:sx n="63" d="100"/>
          <a:sy n="63" d="100"/>
        </p:scale>
        <p:origin x="-888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D77FD5-2032-41E6-8975-432C2091731A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E6B43-8647-47E9-9328-DA35E27185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196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A572CF-E08E-4D79-86AE-D270900D0C1E}" type="slidenum">
              <a:rPr lang="ru-RU" smtClean="0"/>
              <a:pPr eaLnBrk="1" hangingPunct="1"/>
              <a:t>1</a:t>
            </a:fld>
            <a:endParaRPr lang="ru-RU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57EA-10E6-42D6-A132-B8D8012823F3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2C4D2-D35C-4905-A7E6-D9E2EFFA21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57EA-10E6-42D6-A132-B8D8012823F3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2C4D2-D35C-4905-A7E6-D9E2EFFA21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57EA-10E6-42D6-A132-B8D8012823F3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2C4D2-D35C-4905-A7E6-D9E2EFFA21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57EA-10E6-42D6-A132-B8D8012823F3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2C4D2-D35C-4905-A7E6-D9E2EFFA21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57EA-10E6-42D6-A132-B8D8012823F3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2C4D2-D35C-4905-A7E6-D9E2EFFA21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57EA-10E6-42D6-A132-B8D8012823F3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2C4D2-D35C-4905-A7E6-D9E2EFFA21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57EA-10E6-42D6-A132-B8D8012823F3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2C4D2-D35C-4905-A7E6-D9E2EFFA21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57EA-10E6-42D6-A132-B8D8012823F3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2C4D2-D35C-4905-A7E6-D9E2EFFA21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57EA-10E6-42D6-A132-B8D8012823F3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2C4D2-D35C-4905-A7E6-D9E2EFFA21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57EA-10E6-42D6-A132-B8D8012823F3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2C4D2-D35C-4905-A7E6-D9E2EFFA21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57EA-10E6-42D6-A132-B8D8012823F3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2C4D2-D35C-4905-A7E6-D9E2EFFA21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857EA-10E6-42D6-A132-B8D8012823F3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2C4D2-D35C-4905-A7E6-D9E2EFFA210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95513" y="19050"/>
            <a:ext cx="6948487" cy="16129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Российская академия народного хозяйства и государственной службы при президенте РФ</a:t>
            </a:r>
            <a:br>
              <a:rPr lang="ru-RU" sz="2800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2000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Центр агропродовольственной политики</a:t>
            </a:r>
            <a:endParaRPr lang="ru-RU" sz="2800" b="1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0063" y="4725144"/>
            <a:ext cx="8353425" cy="1664544"/>
          </a:xfrm>
        </p:spPr>
        <p:txBody>
          <a:bodyPr>
            <a:normAutofit/>
          </a:bodyPr>
          <a:lstStyle/>
          <a:p>
            <a:pPr algn="l"/>
            <a:r>
              <a:rPr lang="ru-RU" sz="2400" b="1" i="1" dirty="0" err="1" smtClean="0">
                <a:solidFill>
                  <a:schemeClr val="tx1"/>
                </a:solidFill>
              </a:rPr>
              <a:t>Шагайда</a:t>
            </a:r>
            <a:r>
              <a:rPr lang="ru-RU" sz="2400" b="1" i="1" dirty="0" smtClean="0">
                <a:solidFill>
                  <a:schemeClr val="tx1"/>
                </a:solidFill>
              </a:rPr>
              <a:t> Наталья Ивановна, д. э. н., директор центра, тел. 89161482226, </a:t>
            </a:r>
            <a:r>
              <a:rPr lang="en-US" sz="2400" b="1" i="1" dirty="0" smtClean="0">
                <a:solidFill>
                  <a:schemeClr val="tx1"/>
                </a:solidFill>
              </a:rPr>
              <a:t>E-mail: nshagaida@mail.ru</a:t>
            </a:r>
            <a:r>
              <a:rPr lang="ru-RU" sz="2400" b="1" i="1" dirty="0" smtClean="0">
                <a:solidFill>
                  <a:schemeClr val="tx1"/>
                </a:solidFill>
              </a:rPr>
              <a:t> </a:t>
            </a:r>
          </a:p>
          <a:p>
            <a:pPr algn="l" eaLnBrk="1" hangingPunct="1"/>
            <a:r>
              <a:rPr lang="ru-RU" sz="2400" b="1" i="1" dirty="0" smtClean="0">
                <a:solidFill>
                  <a:schemeClr val="tx1"/>
                </a:solidFill>
              </a:rPr>
              <a:t>Узун Василий Якимович, д. э. н., профессор </a:t>
            </a:r>
            <a:r>
              <a:rPr lang="en-US" sz="2400" b="1" i="1" dirty="0" smtClean="0">
                <a:solidFill>
                  <a:schemeClr val="tx1"/>
                </a:solidFill>
              </a:rPr>
              <a:t>,</a:t>
            </a:r>
            <a:r>
              <a:rPr lang="ru-RU" sz="2400" b="1" i="1" dirty="0" smtClean="0">
                <a:solidFill>
                  <a:schemeClr val="tx1"/>
                </a:solidFill>
              </a:rPr>
              <a:t> гл. н. с. тел. +79161656932, </a:t>
            </a:r>
            <a:r>
              <a:rPr lang="en-US" sz="2400" b="1" i="1" dirty="0" smtClean="0">
                <a:solidFill>
                  <a:schemeClr val="tx1"/>
                </a:solidFill>
              </a:rPr>
              <a:t>E-mail: vuzun@mail.ru</a:t>
            </a:r>
            <a:r>
              <a:rPr lang="ru-RU" sz="2400" b="1" i="1" dirty="0" smtClean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6148" name="Picture 98" descr="MPj0362810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79613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Прямоугольник 1"/>
          <p:cNvSpPr>
            <a:spLocks noChangeArrowheads="1"/>
          </p:cNvSpPr>
          <p:nvPr/>
        </p:nvSpPr>
        <p:spPr bwMode="auto">
          <a:xfrm>
            <a:off x="0" y="2071688"/>
            <a:ext cx="89281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3600" b="1" dirty="0"/>
              <a:t>О системе  оказания  несвязанной поддержки сельскохозяйственным  товаропроизводителям в области  растениеводства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10. Распределение несвязанной поддержки по субъектам РФ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0293604"/>
              </p:ext>
            </p:extLst>
          </p:nvPr>
        </p:nvGraphicFramePr>
        <p:xfrm>
          <a:off x="395536" y="1772816"/>
          <a:ext cx="82296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/>
                <a:gridCol w="1584176"/>
                <a:gridCol w="1090464"/>
                <a:gridCol w="1234480"/>
              </a:tblGrid>
              <a:tr h="648072"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Кол-во субъектов </a:t>
                      </a:r>
                      <a:endParaRPr lang="ru-RU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Несвязная поддержка, млрд.руб.</a:t>
                      </a:r>
                      <a:endParaRPr lang="ru-RU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88640"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2013 г.</a:t>
                      </a:r>
                      <a:endParaRPr lang="ru-RU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2018 г.</a:t>
                      </a:r>
                      <a:endParaRPr lang="ru-RU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579512">
                <a:tc rowSpan="2">
                  <a:txBody>
                    <a:bodyPr/>
                    <a:lstStyle/>
                    <a:p>
                      <a:r>
                        <a:rPr lang="ru-RU" sz="2400" dirty="0" smtClean="0"/>
                        <a:t>Субъекты с  благоприятными  условиями  ведения сельского  хозяйства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40(</a:t>
                      </a:r>
                      <a:r>
                        <a:rPr lang="en-US" sz="2400" dirty="0" smtClean="0"/>
                        <a:t>I)</a:t>
                      </a:r>
                      <a:endParaRPr lang="ru-RU" sz="2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15,6</a:t>
                      </a:r>
                      <a:endParaRPr lang="ru-RU" sz="2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30,1</a:t>
                      </a:r>
                      <a:endParaRPr lang="ru-RU" sz="2400" dirty="0"/>
                    </a:p>
                  </a:txBody>
                  <a:tcPr anchor="b"/>
                </a:tc>
              </a:tr>
              <a:tr h="579512">
                <a:tc vMerge="1"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18</a:t>
                      </a:r>
                      <a:r>
                        <a:rPr lang="en-US" sz="2400" dirty="0" smtClean="0"/>
                        <a:t>(II)</a:t>
                      </a:r>
                      <a:endParaRPr lang="ru-RU" sz="2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9,4</a:t>
                      </a:r>
                      <a:endParaRPr lang="ru-RU" sz="2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smtClean="0"/>
                        <a:t>18,2</a:t>
                      </a:r>
                      <a:endParaRPr lang="ru-RU" sz="2400" dirty="0"/>
                    </a:p>
                  </a:txBody>
                  <a:tcPr anchor="b"/>
                </a:tc>
              </a:tr>
              <a:tr h="549736">
                <a:tc rowSpan="2">
                  <a:txBody>
                    <a:bodyPr/>
                    <a:lstStyle/>
                    <a:p>
                      <a:pPr marL="0" indent="0"/>
                      <a:r>
                        <a:rPr lang="ru-RU" sz="2400" dirty="0" smtClean="0"/>
                        <a:t>Субъекты с неблагоприятными  условиями  ведения сельского  хозяйства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41</a:t>
                      </a:r>
                      <a:r>
                        <a:rPr lang="en-US" sz="2400" dirty="0" smtClean="0"/>
                        <a:t>(I)</a:t>
                      </a:r>
                      <a:endParaRPr lang="ru-RU" sz="2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6,5</a:t>
                      </a:r>
                      <a:endParaRPr lang="ru-RU" sz="2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12,6</a:t>
                      </a:r>
                      <a:endParaRPr lang="ru-RU" sz="2400" dirty="0"/>
                    </a:p>
                  </a:txBody>
                  <a:tcPr anchor="b"/>
                </a:tc>
              </a:tr>
              <a:tr h="576064">
                <a:tc vMerge="1">
                  <a:txBody>
                    <a:bodyPr/>
                    <a:lstStyle/>
                    <a:p>
                      <a:pPr marL="0" indent="0"/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63</a:t>
                      </a:r>
                      <a:r>
                        <a:rPr lang="en-US" sz="2400" dirty="0" smtClean="0"/>
                        <a:t>(II)</a:t>
                      </a:r>
                      <a:endParaRPr lang="ru-RU" sz="2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12,7</a:t>
                      </a:r>
                      <a:endParaRPr lang="ru-RU" sz="2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smtClean="0"/>
                        <a:t>24,5</a:t>
                      </a:r>
                      <a:endParaRPr lang="ru-RU" sz="2400" dirty="0"/>
                    </a:p>
                  </a:txBody>
                  <a:tcPr anchor="b"/>
                </a:tc>
              </a:tr>
              <a:tr h="456808">
                <a:tc>
                  <a:txBody>
                    <a:bodyPr/>
                    <a:lstStyle/>
                    <a:p>
                      <a:pPr marL="0" indent="0"/>
                      <a:r>
                        <a:rPr lang="ru-RU" sz="2400" b="1" dirty="0" smtClean="0"/>
                        <a:t>Всего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81</a:t>
                      </a:r>
                      <a:endParaRPr lang="ru-RU" sz="2400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22,1</a:t>
                      </a:r>
                      <a:endParaRPr lang="ru-RU" sz="2400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42,7</a:t>
                      </a:r>
                      <a:endParaRPr lang="ru-RU" sz="2400" b="1" dirty="0"/>
                    </a:p>
                  </a:txBody>
                  <a:tcPr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7543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108012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10. Предложение  по  совершенствованию механизмов  предоставления  несвязанных  субсидий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4006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300" dirty="0" smtClean="0"/>
              <a:t>Оставить  во всех  официальных  документах одну  цель  предоставления  несвязанной субсидии – повышение  доходов  сельхозпроизводителей.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300" dirty="0" smtClean="0"/>
              <a:t>Упростить процедуру  выдачи  субсидий:</a:t>
            </a:r>
          </a:p>
          <a:p>
            <a:pPr marL="514350" indent="-514350">
              <a:buFontTx/>
              <a:buChar char="-"/>
            </a:pPr>
            <a:r>
              <a:rPr lang="ru-RU" sz="2300" dirty="0" smtClean="0"/>
              <a:t>Минсельхозу  РФ  самому  рассчитать  ставки  субсидий  на 1 га  посевов  по субъектам РФ;</a:t>
            </a:r>
          </a:p>
          <a:p>
            <a:pPr marL="514350" indent="-514350">
              <a:buFontTx/>
              <a:buChar char="-"/>
            </a:pPr>
            <a:r>
              <a:rPr lang="ru-RU" sz="2300" dirty="0" smtClean="0"/>
              <a:t>региональным  </a:t>
            </a:r>
            <a:r>
              <a:rPr lang="ru-RU" sz="2300" dirty="0" err="1" smtClean="0"/>
              <a:t>Минсельхозам</a:t>
            </a:r>
            <a:r>
              <a:rPr lang="ru-RU" sz="2300" dirty="0" smtClean="0"/>
              <a:t>  дифференцировать ставки  до  хозяйств  и публиковать их  в  СМИ - в начале года;</a:t>
            </a:r>
          </a:p>
          <a:p>
            <a:pPr marL="514350" indent="-514350">
              <a:buFontTx/>
              <a:buChar char="-"/>
            </a:pPr>
            <a:r>
              <a:rPr lang="ru-RU" sz="2300" dirty="0" smtClean="0"/>
              <a:t>не требовать   от СХО и КФХ никаких  документов, кроме  заявления  на  субсидию.</a:t>
            </a:r>
          </a:p>
          <a:p>
            <a:pPr marL="514350" indent="-514350">
              <a:buAutoNum type="arabicPeriod" startAt="3"/>
            </a:pPr>
            <a:r>
              <a:rPr lang="ru-RU" sz="2300" dirty="0" smtClean="0"/>
              <a:t>Ввести  ограничения  на  сумму  субсидий,  получаемую одним  лицом (по   аналогии ЕС и США и др. странами);</a:t>
            </a:r>
          </a:p>
          <a:p>
            <a:pPr marL="514350" indent="-514350">
              <a:buAutoNum type="arabicPeriod" startAt="3"/>
            </a:pPr>
            <a:r>
              <a:rPr lang="ru-RU" sz="2300" dirty="0" smtClean="0"/>
              <a:t>Гарантировать  получение  субсидии всем  СХО и КФХ.</a:t>
            </a:r>
          </a:p>
          <a:p>
            <a:pPr marL="514350" indent="-514350">
              <a:buAutoNum type="arabicPeriod" startAt="3"/>
            </a:pPr>
            <a:endParaRPr lang="ru-RU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836712"/>
            <a:ext cx="8373616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1.Структура  совокупной  поддержки  сельского  хозяйства (2010 г., %)</a:t>
            </a:r>
            <a:endParaRPr lang="ru-RU" sz="3600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23528" y="2276872"/>
          <a:ext cx="82296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2832"/>
                <a:gridCol w="1368152"/>
                <a:gridCol w="1296144"/>
                <a:gridCol w="1162472"/>
              </a:tblGrid>
              <a:tr h="388640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Россия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ЕС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США</a:t>
                      </a:r>
                      <a:endParaRPr lang="ru-RU" sz="2400" dirty="0"/>
                    </a:p>
                  </a:txBody>
                  <a:tcPr/>
                </a:tc>
              </a:tr>
              <a:tr h="71248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1.Удельный вес  в совокупной  поддержке: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anchor="b"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сельхозпроизводителей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84,8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87,2</a:t>
                      </a:r>
                      <a:endParaRPr lang="ru-RU" sz="2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19,1</a:t>
                      </a:r>
                      <a:endParaRPr lang="ru-RU" sz="2400" dirty="0"/>
                    </a:p>
                  </a:txBody>
                  <a:tcPr anchor="b"/>
                </a:tc>
              </a:tr>
              <a:tr h="422676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инфраструктуры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15,2</a:t>
                      </a:r>
                      <a:endParaRPr lang="ru-RU" sz="2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11,5</a:t>
                      </a:r>
                      <a:endParaRPr lang="ru-RU" sz="2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52,3</a:t>
                      </a:r>
                      <a:endParaRPr lang="ru-RU" sz="2400" dirty="0"/>
                    </a:p>
                  </a:txBody>
                  <a:tcPr anchor="b"/>
                </a:tc>
              </a:tr>
              <a:tr h="40522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потребителей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1,3</a:t>
                      </a:r>
                      <a:endParaRPr lang="ru-RU" sz="2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28,5</a:t>
                      </a:r>
                      <a:endParaRPr lang="ru-RU" sz="2400" dirty="0"/>
                    </a:p>
                  </a:txBody>
                  <a:tcPr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3528" y="5085184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latin typeface="Arial" pitchFamily="34" charset="0"/>
                <a:cs typeface="Arial" pitchFamily="34" charset="0"/>
              </a:rPr>
              <a:t>Источник: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База  данных  ОЭСР</a:t>
            </a:r>
            <a:endParaRPr lang="ru-RU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2.Структура  поддержки сельхозпроизводителей (2010 г., %)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2083252"/>
              </p:ext>
            </p:extLst>
          </p:nvPr>
        </p:nvGraphicFramePr>
        <p:xfrm>
          <a:off x="395536" y="1793424"/>
          <a:ext cx="8229600" cy="4947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0864"/>
                <a:gridCol w="1152128"/>
                <a:gridCol w="1152128"/>
                <a:gridCol w="1234480"/>
              </a:tblGrid>
              <a:tr h="3886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Россия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ЕС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США</a:t>
                      </a:r>
                      <a:endParaRPr lang="ru-RU" sz="2400" dirty="0"/>
                    </a:p>
                  </a:txBody>
                  <a:tcPr anchor="ctr"/>
                </a:tc>
              </a:tr>
              <a:tr h="579512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1.Продуктово (ресурсно) специфическая поддержка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95,8</a:t>
                      </a:r>
                      <a:endParaRPr lang="ru-RU" sz="2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32,0</a:t>
                      </a:r>
                      <a:endParaRPr lang="ru-RU" sz="2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45,0</a:t>
                      </a:r>
                      <a:endParaRPr lang="ru-RU" sz="2400" dirty="0"/>
                    </a:p>
                  </a:txBody>
                  <a:tcPr anchor="b"/>
                </a:tc>
              </a:tr>
              <a:tr h="748849">
                <a:tc>
                  <a:txBody>
                    <a:bodyPr/>
                    <a:lstStyle/>
                    <a:p>
                      <a:pPr marL="174625" indent="0"/>
                      <a:r>
                        <a:rPr lang="ru-RU" sz="2400" dirty="0" smtClean="0"/>
                        <a:t>в</a:t>
                      </a:r>
                      <a:r>
                        <a:rPr lang="ru-RU" sz="2400" baseline="0" dirty="0" smtClean="0"/>
                        <a:t> т.ч. поддержка  рыночных  цен   и субсидии на конкретные  виды   продукции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61,4</a:t>
                      </a:r>
                      <a:endParaRPr lang="ru-RU" sz="2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15,9</a:t>
                      </a:r>
                      <a:endParaRPr lang="ru-RU" sz="2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7,5</a:t>
                      </a:r>
                      <a:endParaRPr lang="ru-RU" sz="2400" dirty="0"/>
                    </a:p>
                  </a:txBody>
                  <a:tcPr anchor="b"/>
                </a:tc>
              </a:tr>
              <a:tr h="771480">
                <a:tc>
                  <a:txBody>
                    <a:bodyPr/>
                    <a:lstStyle/>
                    <a:p>
                      <a:pPr marL="174625" indent="0"/>
                      <a:r>
                        <a:rPr lang="ru-RU" sz="2400" dirty="0" smtClean="0"/>
                        <a:t>субсидии  на  ресурсы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34,4</a:t>
                      </a:r>
                      <a:endParaRPr lang="ru-RU" sz="2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16,1</a:t>
                      </a:r>
                      <a:endParaRPr lang="ru-RU" sz="2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37,5</a:t>
                      </a:r>
                      <a:endParaRPr lang="ru-RU" sz="2400" dirty="0"/>
                    </a:p>
                  </a:txBody>
                  <a:tcPr anchor="b"/>
                </a:tc>
              </a:tr>
              <a:tr h="1250384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2. Субсидии  на  площади,  поголовье</a:t>
                      </a:r>
                      <a:r>
                        <a:rPr lang="ru-RU" sz="2400" baseline="0" dirty="0" smtClean="0"/>
                        <a:t> и т.д.</a:t>
                      </a:r>
                      <a:r>
                        <a:rPr lang="ru-RU" sz="2400" dirty="0" smtClean="0"/>
                        <a:t>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2,1</a:t>
                      </a:r>
                      <a:endParaRPr lang="ru-RU" sz="2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66,1</a:t>
                      </a:r>
                      <a:endParaRPr lang="ru-RU" sz="2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44,9</a:t>
                      </a:r>
                      <a:endParaRPr lang="ru-RU" sz="2400" dirty="0"/>
                    </a:p>
                  </a:txBody>
                  <a:tcPr anchor="b"/>
                </a:tc>
              </a:tr>
              <a:tr h="405800">
                <a:tc>
                  <a:txBody>
                    <a:bodyPr/>
                    <a:lstStyle/>
                    <a:p>
                      <a:pPr marL="174625" indent="0"/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5536" y="6093296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latin typeface="Arial" pitchFamily="34" charset="0"/>
                <a:cs typeface="Arial" pitchFamily="34" charset="0"/>
              </a:rPr>
              <a:t>Источник: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База  данных  ОЭСР</a:t>
            </a:r>
            <a:endParaRPr lang="ru-RU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3.Что такое  «несвязанная поддержка» доходов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3000" dirty="0"/>
              <a:t>Право на такие выплаты определяется четко </a:t>
            </a:r>
            <a:r>
              <a:rPr lang="ru-RU" sz="3000" dirty="0" smtClean="0"/>
              <a:t>установленными критериями (</a:t>
            </a:r>
            <a:r>
              <a:rPr lang="ru-RU" sz="3000" dirty="0"/>
              <a:t>доход</a:t>
            </a:r>
            <a:r>
              <a:rPr lang="ru-RU" sz="3000" dirty="0" smtClean="0"/>
              <a:t>, статус производителя или </a:t>
            </a:r>
            <a:r>
              <a:rPr lang="ru-RU" sz="3000" dirty="0"/>
              <a:t>уровень производства в фиксированный базовый </a:t>
            </a:r>
            <a:r>
              <a:rPr lang="ru-RU" sz="3000" dirty="0" smtClean="0"/>
              <a:t>период)</a:t>
            </a:r>
          </a:p>
          <a:p>
            <a:r>
              <a:rPr lang="ru-RU" sz="3000" dirty="0"/>
              <a:t>Сумма таких </a:t>
            </a:r>
            <a:r>
              <a:rPr lang="ru-RU" sz="3000" dirty="0" smtClean="0"/>
              <a:t>выплат не </a:t>
            </a:r>
            <a:r>
              <a:rPr lang="ru-RU" sz="3000" dirty="0"/>
              <a:t>основывается  на  виде или объеме </a:t>
            </a:r>
            <a:r>
              <a:rPr lang="ru-RU" sz="3000" dirty="0" smtClean="0"/>
              <a:t>продукции, на  ценах,</a:t>
            </a:r>
            <a:r>
              <a:rPr lang="ru-RU" sz="3000" dirty="0"/>
              <a:t> относящихся  к любой продукции</a:t>
            </a:r>
          </a:p>
          <a:p>
            <a:r>
              <a:rPr lang="ru-RU" sz="3000" dirty="0"/>
              <a:t>Сумма таких выплат в любом данном году не связана с   и не основывается  на  факторах производства, задействованных в любом году после базового </a:t>
            </a:r>
            <a:r>
              <a:rPr lang="ru-RU" sz="3000" dirty="0" smtClean="0"/>
              <a:t>периода</a:t>
            </a:r>
          </a:p>
          <a:p>
            <a:r>
              <a:rPr lang="ru-RU" sz="3000" dirty="0"/>
              <a:t>Для получения таких выплат производства  не требуется</a:t>
            </a:r>
            <a:endParaRPr lang="ru-RU" sz="3000" dirty="0" smtClean="0"/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C00000"/>
                </a:solidFill>
              </a:rPr>
              <a:t>Источник: соглашение по с/х ВТО</a:t>
            </a:r>
            <a:endParaRPr lang="ru-RU" sz="2000" dirty="0">
              <a:solidFill>
                <a:srgbClr val="C0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146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784976" cy="1143000"/>
          </a:xfrm>
        </p:spPr>
        <p:txBody>
          <a:bodyPr>
            <a:noAutofit/>
          </a:bodyPr>
          <a:lstStyle/>
          <a:p>
            <a:r>
              <a:rPr lang="ru-RU" sz="2600" b="1" dirty="0" smtClean="0"/>
              <a:t>4.Поддержка  доходов  (несвязанная поддержка) сельскохозяйственных  товаропроизводителей в  области  растениеводства, млрд.руб.</a:t>
            </a:r>
            <a:endParaRPr lang="ru-RU" sz="26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124744"/>
          <a:ext cx="8568952" cy="52177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64778"/>
                <a:gridCol w="878867"/>
                <a:gridCol w="1611256"/>
                <a:gridCol w="1830973"/>
                <a:gridCol w="2783078"/>
              </a:tblGrid>
              <a:tr h="216024"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Всего</a:t>
                      </a:r>
                      <a:endParaRPr lang="ru-RU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 т.ч. </a:t>
                      </a:r>
                      <a:endParaRPr lang="ru-RU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9833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млрд.руб.</a:t>
                      </a:r>
                      <a:endParaRPr lang="ru-RU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 % ко всем  расходам ГП</a:t>
                      </a:r>
                      <a:endParaRPr lang="ru-RU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федеральный  бюджет</a:t>
                      </a:r>
                      <a:endParaRPr lang="ru-RU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Консолидированные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бюджеты  субъектов РФ</a:t>
                      </a:r>
                      <a:endParaRPr lang="ru-RU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2012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13,1</a:t>
                      </a:r>
                      <a:endParaRPr lang="ru-RU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4,7</a:t>
                      </a:r>
                      <a:endParaRPr lang="ru-RU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9,7</a:t>
                      </a:r>
                      <a:endParaRPr lang="ru-RU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3,4</a:t>
                      </a:r>
                      <a:endParaRPr lang="ru-RU" sz="2000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2013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20,5</a:t>
                      </a:r>
                      <a:endParaRPr lang="ru-RU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7,3</a:t>
                      </a:r>
                      <a:endParaRPr lang="ru-RU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15,2</a:t>
                      </a:r>
                      <a:endParaRPr lang="ru-RU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5,3</a:t>
                      </a:r>
                      <a:endParaRPr lang="ru-RU" sz="2000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2014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20,6</a:t>
                      </a:r>
                      <a:endParaRPr lang="ru-RU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7,4</a:t>
                      </a:r>
                      <a:endParaRPr lang="ru-RU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15,3</a:t>
                      </a:r>
                      <a:endParaRPr lang="ru-RU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5,3</a:t>
                      </a:r>
                      <a:endParaRPr lang="ru-RU" sz="2000" dirty="0"/>
                    </a:p>
                  </a:txBody>
                  <a:tcPr anchor="b"/>
                </a:tc>
              </a:tr>
              <a:tr h="40192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2015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21,6</a:t>
                      </a:r>
                      <a:endParaRPr lang="ru-RU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7,7</a:t>
                      </a:r>
                      <a:endParaRPr lang="ru-RU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16,0</a:t>
                      </a:r>
                      <a:endParaRPr lang="ru-RU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5,6</a:t>
                      </a:r>
                      <a:endParaRPr lang="ru-RU" sz="2000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2016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28,2</a:t>
                      </a:r>
                      <a:endParaRPr lang="ru-RU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10,1</a:t>
                      </a:r>
                      <a:endParaRPr lang="ru-RU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20,9</a:t>
                      </a:r>
                      <a:endParaRPr lang="ru-RU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7,3</a:t>
                      </a:r>
                      <a:endParaRPr lang="ru-RU" sz="2000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2017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33,7</a:t>
                      </a:r>
                      <a:endParaRPr lang="ru-RU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12,0</a:t>
                      </a:r>
                      <a:endParaRPr lang="ru-RU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25,3</a:t>
                      </a:r>
                      <a:endParaRPr lang="ru-RU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8,4</a:t>
                      </a:r>
                      <a:endParaRPr lang="ru-RU" sz="2000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2018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42,7</a:t>
                      </a:r>
                      <a:endParaRPr lang="ru-RU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15,3</a:t>
                      </a:r>
                      <a:endParaRPr lang="ru-RU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31,6</a:t>
                      </a:r>
                      <a:endParaRPr lang="ru-RU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11,1</a:t>
                      </a:r>
                      <a:endParaRPr lang="ru-RU" sz="2000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2019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48,7</a:t>
                      </a:r>
                      <a:endParaRPr lang="ru-RU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17,4</a:t>
                      </a:r>
                      <a:endParaRPr lang="ru-RU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36,1</a:t>
                      </a:r>
                      <a:endParaRPr lang="ru-RU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12,6</a:t>
                      </a:r>
                      <a:endParaRPr lang="ru-RU" sz="2000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2020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50,7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18,1</a:t>
                      </a:r>
                      <a:endParaRPr lang="ru-RU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37,6</a:t>
                      </a:r>
                      <a:endParaRPr lang="ru-RU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13,1</a:t>
                      </a:r>
                      <a:endParaRPr lang="ru-RU" sz="2000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Всего  за</a:t>
                      </a:r>
                      <a:r>
                        <a:rPr lang="ru-RU" b="1" baseline="0" dirty="0" smtClean="0"/>
                        <a:t>  2013-2020 гг.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279,8</a:t>
                      </a:r>
                      <a:endParaRPr lang="ru-RU" sz="2000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100</a:t>
                      </a:r>
                      <a:endParaRPr lang="ru-RU" sz="2000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207,7</a:t>
                      </a:r>
                      <a:endParaRPr lang="ru-RU" sz="2000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72,1</a:t>
                      </a:r>
                      <a:endParaRPr lang="ru-RU" sz="2000" b="1" dirty="0"/>
                    </a:p>
                  </a:txBody>
                  <a:tcPr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9512" y="6309320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latin typeface="Arial" pitchFamily="34" charset="0"/>
                <a:cs typeface="Arial" pitchFamily="34" charset="0"/>
              </a:rPr>
              <a:t>Источник: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ГП 2013-2020</a:t>
            </a:r>
            <a:endParaRPr lang="ru-RU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5. Условия  предоставления  несвязанной поддержки  из  федерального   субъекта  РФ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ru-RU" dirty="0" smtClean="0"/>
              <a:t>Наличие региональной и (или)  муниципальной  программ поддержки</a:t>
            </a:r>
          </a:p>
          <a:p>
            <a:pPr marL="514350" indent="-514350">
              <a:buFont typeface="+mj-lt"/>
              <a:buAutoNum type="alphaLcParenR"/>
            </a:pPr>
            <a:r>
              <a:rPr lang="ru-RU" dirty="0" smtClean="0"/>
              <a:t>Наличие  средств  в   бюджете   субъекта  РФ на  несвязанную  поддержку</a:t>
            </a:r>
          </a:p>
          <a:p>
            <a:pPr marL="514350" indent="-514350">
              <a:buFont typeface="+mj-lt"/>
              <a:buAutoNum type="alphaLcParenR"/>
            </a:pPr>
            <a:r>
              <a:rPr lang="ru-RU" dirty="0" smtClean="0"/>
              <a:t>Наличие  нормативно-правового  акта, устанавливающего порядок  предоставления несвязной  субсидии  сельхозтоваропроизводителям</a:t>
            </a:r>
          </a:p>
          <a:p>
            <a:pPr marL="514350" indent="-514350">
              <a:buFont typeface="+mj-lt"/>
              <a:buAutoNum type="alphaLcParenR"/>
            </a:pPr>
            <a:r>
              <a:rPr lang="ru-RU" dirty="0" smtClean="0"/>
              <a:t>Соответствие  индикаторов  результативности  госпрограммы субъектов  РФ индикаторам, включенным  в  соглашение  с Минсельхозом РФ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6237312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latin typeface="Arial" pitchFamily="34" charset="0"/>
                <a:cs typeface="Arial" pitchFamily="34" charset="0"/>
              </a:rPr>
              <a:t>Источник: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Постановление  Правительства  РФ от  27.12.2012 г. №1431</a:t>
            </a:r>
            <a:endParaRPr lang="ru-RU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1417638"/>
          </a:xfrm>
        </p:spPr>
        <p:txBody>
          <a:bodyPr>
            <a:noAutofit/>
          </a:bodyPr>
          <a:lstStyle/>
          <a:p>
            <a:r>
              <a:rPr lang="ru-RU" sz="3100" b="1" dirty="0" smtClean="0"/>
              <a:t>6. Методика  распределения  субсидий  из федерального  бюджета  между  субъектами РФ </a:t>
            </a:r>
            <a:endParaRPr lang="ru-RU" sz="31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47260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ru-RU" sz="2300" dirty="0" smtClean="0"/>
              <a:t>60% средств  из федерального  бюджета  распределяется  между  субъектами  пропорционально  посевной площади (наш  расчет – 15200 млн. руб.*0,6: (55665 т. га в СХО+17155 т. га  в КФХ и ИП в  2012 г.)=</a:t>
            </a:r>
            <a:r>
              <a:rPr lang="ru-RU" sz="2300" b="1" dirty="0" smtClean="0"/>
              <a:t>125 руб на 1 га</a:t>
            </a:r>
            <a:r>
              <a:rPr lang="ru-RU" sz="2300" dirty="0" smtClean="0"/>
              <a:t>)</a:t>
            </a:r>
          </a:p>
          <a:p>
            <a:pPr marL="514350" indent="-514350">
              <a:buFont typeface="+mj-lt"/>
              <a:buAutoNum type="alphaLcParenR"/>
            </a:pPr>
            <a:r>
              <a:rPr lang="ru-RU" sz="2300" dirty="0" smtClean="0"/>
              <a:t>При  распределении  остальных   средств  кроме   посевной  площади  учитываются  интенсивность производства  за последние  5 лет (урожайность  в зерновых  единицах в   субъекте  делится на  среднюю  урожайность  в стране, чем выше   урожайность, тем выше  субсидии) и почвенное  плодородие (чем  меньше  плодородие, тем   больше  субсидий). Средняя  ставка: </a:t>
            </a:r>
            <a:r>
              <a:rPr lang="ru-RU" sz="2300" b="1" dirty="0" smtClean="0"/>
              <a:t>84 руб. на 1 га</a:t>
            </a:r>
            <a:r>
              <a:rPr lang="ru-RU" sz="2300" dirty="0" smtClean="0"/>
              <a:t>. Ради дифференциации этого показателя по регионам написаны горы бумаг</a:t>
            </a:r>
          </a:p>
          <a:p>
            <a:pPr marL="514350" indent="-514350">
              <a:buFont typeface="+mj-lt"/>
              <a:buAutoNum type="alphaLcParenR"/>
            </a:pPr>
            <a:r>
              <a:rPr lang="ru-RU" sz="2300" dirty="0" smtClean="0"/>
              <a:t>Вся  поддержка  на 1  средний  га   посевной площади  - </a:t>
            </a:r>
            <a:r>
              <a:rPr lang="ru-RU" sz="2300" b="1" dirty="0" smtClean="0"/>
              <a:t>210 руб. на 1 га</a:t>
            </a:r>
            <a:endParaRPr lang="ru-RU" sz="23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504056"/>
          </a:xfrm>
        </p:spPr>
        <p:txBody>
          <a:bodyPr>
            <a:noAutofit/>
          </a:bodyPr>
          <a:lstStyle/>
          <a:p>
            <a:r>
              <a:rPr lang="ru-RU" b="1" dirty="0" smtClean="0"/>
              <a:t>7.Субъект РФ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760640"/>
          </a:xfrm>
        </p:spPr>
        <p:txBody>
          <a:bodyPr>
            <a:noAutofit/>
          </a:bodyPr>
          <a:lstStyle/>
          <a:p>
            <a:pPr marL="514350" indent="-514350">
              <a:buFont typeface="Calibri" pitchFamily="34" charset="0"/>
              <a:buChar char="−"/>
            </a:pPr>
            <a:r>
              <a:rPr lang="ru-RU" sz="2800" dirty="0" smtClean="0"/>
              <a:t>Получив  трансферт, добавляет  к  федеральным  деньгам региональные (от 10 коп. до 1 руб. на руб.);</a:t>
            </a:r>
          </a:p>
          <a:p>
            <a:pPr marL="514350" indent="-514350">
              <a:buFont typeface="Calibri" pitchFamily="34" charset="0"/>
              <a:buChar char="−"/>
            </a:pPr>
            <a:r>
              <a:rPr lang="ru-RU" sz="2800" dirty="0" smtClean="0"/>
              <a:t>Разрабатывает  и утверждает  Постановлением  Правительства   порядок  распределения  средств между   сельхозпроизводителями;</a:t>
            </a:r>
          </a:p>
          <a:p>
            <a:pPr marL="514350" indent="-514350">
              <a:buFont typeface="Calibri" pitchFamily="34" charset="0"/>
              <a:buChar char="−"/>
            </a:pPr>
            <a:r>
              <a:rPr lang="ru-RU" sz="2800" dirty="0" smtClean="0"/>
              <a:t>Разрабатывает  и утверждает  Приказом Минсельхоза  ставки  финансирования на  1 га;</a:t>
            </a:r>
          </a:p>
          <a:p>
            <a:pPr marL="514350" indent="-514350">
              <a:buFont typeface="Calibri" pitchFamily="34" charset="0"/>
              <a:buChar char="−"/>
            </a:pPr>
            <a:r>
              <a:rPr lang="ru-RU" sz="2800" dirty="0" smtClean="0"/>
              <a:t>Собирает  от  сельхозпроизводителей  заявки  на  получение  несвязной  субсидии,  принимает  решения  о выделении  субсидий, принимает и контролирует отчеты.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114300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8.Документы,  которые  СХО и КФХ представляют  для  получения  несвязанной  субсидии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256584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Заявление;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Копию  формы  29-сх (отчет  о посевах за  2012 г.), заверенную в  органах  статистики;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Справку –расчет  о размере   субсидий;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Копии  форм  годовой  отчетности (формы 1, 2, 6 АПК);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Выписку  из  ЕГРЮЛ;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Копию  </a:t>
            </a:r>
            <a:r>
              <a:rPr lang="ru-RU" sz="2800" dirty="0" err="1" smtClean="0"/>
              <a:t>госрегистрации</a:t>
            </a:r>
            <a:r>
              <a:rPr lang="ru-RU" sz="2800" dirty="0" smtClean="0"/>
              <a:t>, выданную  не ранее  30 дней,  предшествующих дате  подачи  заявления;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Выписку  из  </a:t>
            </a:r>
            <a:r>
              <a:rPr lang="ru-RU" sz="2800" dirty="0" err="1" smtClean="0"/>
              <a:t>Россреестра</a:t>
            </a:r>
            <a:r>
              <a:rPr lang="ru-RU" sz="2800" dirty="0" smtClean="0"/>
              <a:t>  о  наличии  прав  на землю.</a:t>
            </a:r>
          </a:p>
          <a:p>
            <a:pPr marL="514350" indent="-514350">
              <a:buFont typeface="+mj-lt"/>
              <a:buAutoNum type="arabicPeriod"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839</Words>
  <Application>Microsoft Office PowerPoint</Application>
  <PresentationFormat>Экран (4:3)</PresentationFormat>
  <Paragraphs>162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Российская академия народного хозяйства и государственной службы при президенте РФ Центр агропродовольственной политики</vt:lpstr>
      <vt:lpstr>1.Структура  совокупной  поддержки  сельского  хозяйства (2010 г., %)</vt:lpstr>
      <vt:lpstr>2.Структура  поддержки сельхозпроизводителей (2010 г., %)</vt:lpstr>
      <vt:lpstr>3.Что такое  «несвязанная поддержка» доходов</vt:lpstr>
      <vt:lpstr>4.Поддержка  доходов  (несвязанная поддержка) сельскохозяйственных  товаропроизводителей в  области  растениеводства, млрд.руб.</vt:lpstr>
      <vt:lpstr>5. Условия  предоставления  несвязанной поддержки  из  федерального   субъекта  РФ</vt:lpstr>
      <vt:lpstr>6. Методика  распределения  субсидий  из федерального  бюджета  между  субъектами РФ </vt:lpstr>
      <vt:lpstr>7.Субъект РФ</vt:lpstr>
      <vt:lpstr>8.Документы,  которые  СХО и КФХ представляют  для  получения  несвязанной  субсидии</vt:lpstr>
      <vt:lpstr>10. Распределение несвязанной поддержки по субъектам РФ</vt:lpstr>
      <vt:lpstr>10. Предложение  по  совершенствованию механизмов  предоставления  несвязанных  субсидий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Российская академия народного хозяйства и государственной службы при президенте РФ Центр агропродовольственной политики</dc:title>
  <dc:creator>shi</dc:creator>
  <cp:lastModifiedBy>Узун Василий Якимович</cp:lastModifiedBy>
  <cp:revision>25</cp:revision>
  <dcterms:created xsi:type="dcterms:W3CDTF">2013-04-11T10:12:54Z</dcterms:created>
  <dcterms:modified xsi:type="dcterms:W3CDTF">2013-04-24T08:48:10Z</dcterms:modified>
</cp:coreProperties>
</file>