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311" r:id="rId3"/>
    <p:sldId id="312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3" r:id="rId13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00"/>
    <a:srgbClr val="00EA00"/>
    <a:srgbClr val="00CC66"/>
    <a:srgbClr val="3F5089"/>
    <a:srgbClr val="2EC4D3"/>
    <a:srgbClr val="DA3D3D"/>
    <a:srgbClr val="B6CCEA"/>
    <a:srgbClr val="97675D"/>
    <a:srgbClr val="FFA2A0"/>
    <a:srgbClr val="FF8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88F82254-BC1A-4D74-84E6-4A507B98CCC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4BD2A286-AF3B-45E2-A29D-1896170F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286-AF3B-45E2-A29D-1896170F98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7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286-AF3B-45E2-A29D-1896170F98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3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4536-A46D-42CE-A01A-5FF4803C8FA6}" type="datetime1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2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1C07-3169-4306-8CBC-5300FADAFA30}" type="datetime1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8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6EDB-FCCF-4EEA-9437-BB4311DD08C2}" type="datetime1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269A-320A-4EFE-9F3C-FE6F5937AB53}" type="datetime1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6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EA69-060C-4528-AB1C-104C005A09AB}" type="datetime1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2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D53A-DF41-4A86-A15F-18A943422CF9}" type="datetime1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1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9D1-4C99-4740-A179-858C8FABEA5D}" type="datetime1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C530-826F-46EE-9641-2EB2EC25AF1C}" type="datetime1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4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391056" cy="63408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E676-66B4-4E2B-AE2F-91BEAA22A84B}" type="datetime1">
              <a:rPr lang="ru-RU" smtClean="0"/>
              <a:t>12.03.2017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979C-BDED-4328-A8CC-748C41D43382}" type="datetime1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5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ADB-DC8C-4C1A-8C76-5012BFE8639A}" type="datetime1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1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E676-66B4-4E2B-AE2F-91BEAA22A84B}" type="datetime1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3AC6-A09E-41B0-9234-A685F88795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64813" y="980728"/>
            <a:ext cx="11395817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5152" tIns="72576" rIns="145152" bIns="72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2359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14081"/>
          <a:stretch/>
        </p:blipFill>
        <p:spPr>
          <a:xfrm>
            <a:off x="-34201" y="-33504"/>
            <a:ext cx="12273483" cy="69127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52083" y="5085978"/>
            <a:ext cx="12273483" cy="1800200"/>
          </a:xfrm>
          <a:prstGeom prst="rect">
            <a:avLst/>
          </a:prstGeom>
          <a:solidFill>
            <a:srgbClr val="226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"/>
          <p:cNvSpPr/>
          <p:nvPr/>
        </p:nvSpPr>
        <p:spPr>
          <a:xfrm>
            <a:off x="10265421" y="19379"/>
            <a:ext cx="1952846" cy="6866799"/>
          </a:xfrm>
          <a:custGeom>
            <a:avLst/>
            <a:gdLst>
              <a:gd name="connsiteX0" fmla="*/ 0 w 942753"/>
              <a:gd name="connsiteY0" fmla="*/ 0 h 6858000"/>
              <a:gd name="connsiteX1" fmla="*/ 942753 w 942753"/>
              <a:gd name="connsiteY1" fmla="*/ 0 h 6858000"/>
              <a:gd name="connsiteX2" fmla="*/ 942753 w 942753"/>
              <a:gd name="connsiteY2" fmla="*/ 6858000 h 6858000"/>
              <a:gd name="connsiteX3" fmla="*/ 0 w 942753"/>
              <a:gd name="connsiteY3" fmla="*/ 6858000 h 6858000"/>
              <a:gd name="connsiteX4" fmla="*/ 0 w 942753"/>
              <a:gd name="connsiteY4" fmla="*/ 0 h 6858000"/>
              <a:gd name="connsiteX0" fmla="*/ 1010093 w 1952846"/>
              <a:gd name="connsiteY0" fmla="*/ 0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010093 w 1952846"/>
              <a:gd name="connsiteY4" fmla="*/ 0 h 6858000"/>
              <a:gd name="connsiteX0" fmla="*/ 1095153 w 1952846"/>
              <a:gd name="connsiteY0" fmla="*/ 10633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095153 w 1952846"/>
              <a:gd name="connsiteY4" fmla="*/ 10633 h 6858000"/>
              <a:gd name="connsiteX0" fmla="*/ 1190846 w 1952846"/>
              <a:gd name="connsiteY0" fmla="*/ 10633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190846 w 1952846"/>
              <a:gd name="connsiteY4" fmla="*/ 10633 h 6858000"/>
              <a:gd name="connsiteX0" fmla="*/ 1233377 w 1952846"/>
              <a:gd name="connsiteY0" fmla="*/ 10633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233377 w 1952846"/>
              <a:gd name="connsiteY4" fmla="*/ 10633 h 6858000"/>
              <a:gd name="connsiteX0" fmla="*/ 1244009 w 1952846"/>
              <a:gd name="connsiteY0" fmla="*/ 1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244009 w 1952846"/>
              <a:gd name="connsiteY4" fmla="*/ 1 h 6858000"/>
              <a:gd name="connsiteX0" fmla="*/ 1222744 w 1952846"/>
              <a:gd name="connsiteY0" fmla="*/ 1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222744 w 1952846"/>
              <a:gd name="connsiteY4" fmla="*/ 1 h 6858000"/>
              <a:gd name="connsiteX0" fmla="*/ 1201478 w 1952846"/>
              <a:gd name="connsiteY0" fmla="*/ 1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201478 w 1952846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846" h="6858000">
                <a:moveTo>
                  <a:pt x="1201478" y="1"/>
                </a:moveTo>
                <a:lnTo>
                  <a:pt x="1952846" y="0"/>
                </a:lnTo>
                <a:lnTo>
                  <a:pt x="1952846" y="6858000"/>
                </a:lnTo>
                <a:lnTo>
                  <a:pt x="0" y="6858000"/>
                </a:lnTo>
                <a:lnTo>
                  <a:pt x="1201478" y="1"/>
                </a:ln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204" y="5479119"/>
            <a:ext cx="8779767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СОЦТЕХ СТРАТЕГИЯ ПАРТНЕРСТВА </a:t>
            </a:r>
          </a:p>
          <a:p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Развитие негосударственного сектора в сфере социальных услуг </a:t>
            </a:r>
            <a:endParaRPr lang="ru-RU" altLang="ru-RU" sz="20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8859" y="-23911"/>
            <a:ext cx="4810423" cy="73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19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СОЦТЕХ</a:t>
            </a:r>
            <a:b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</a:br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Архитектура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9" b="22735"/>
          <a:stretch/>
        </p:blipFill>
        <p:spPr>
          <a:xfrm>
            <a:off x="2599" y="1989635"/>
            <a:ext cx="12192575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1989634"/>
            <a:ext cx="12195174" cy="4315473"/>
          </a:xfrm>
          <a:prstGeom prst="rect">
            <a:avLst/>
          </a:prstGeom>
          <a:solidFill>
            <a:srgbClr val="BAEAF4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8796" y="1395971"/>
            <a:ext cx="10920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451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charset="0"/>
                <a:cs typeface="Helvetica" charset="0"/>
              </a:rPr>
              <a:t>Процессинговый  центр  диспетчеризации и маршрутизации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Helvetica" charset="0"/>
                <a:cs typeface="Helvetica" charset="0"/>
              </a:rPr>
              <a:t>медико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charset="0"/>
                <a:cs typeface="Helvetica" charset="0"/>
              </a:rPr>
              <a:t> – социальной услуги  и подключение его к федеральной телемедицинской системе с аккредитованными медицинскими и социальными работниками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378711" y="2102734"/>
            <a:ext cx="9903452" cy="4036929"/>
            <a:chOff x="1229281" y="2133650"/>
            <a:chExt cx="10069109" cy="4104456"/>
          </a:xfrm>
        </p:grpSpPr>
        <p:sp>
          <p:nvSpPr>
            <p:cNvPr id="8" name="Скругленный прямоугольник 280"/>
            <p:cNvSpPr/>
            <p:nvPr/>
          </p:nvSpPr>
          <p:spPr>
            <a:xfrm rot="16200000">
              <a:off x="-438835" y="3801766"/>
              <a:ext cx="4089717" cy="753486"/>
            </a:xfrm>
            <a:prstGeom prst="roundRect">
              <a:avLst/>
            </a:prstGeom>
            <a:solidFill>
              <a:srgbClr val="0C9C8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ФЕДЕРАЛЬНЫЙ ДИСПЕТЧЕРНЫЙ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ЦЕНТР </a:t>
              </a:r>
              <a:r>
                <a:rPr lang="ru-RU" sz="1200" dirty="0"/>
                <a:t>  </a:t>
              </a:r>
              <a:r>
                <a:rPr lang="ru-RU" sz="1200" b="1" dirty="0"/>
                <a:t>СОЦТЕХ</a:t>
              </a:r>
              <a:r>
                <a:rPr lang="ru-RU" sz="1200" dirty="0"/>
                <a:t> – </a:t>
              </a:r>
              <a:r>
                <a:rPr lang="ru-RU" sz="1200" b="1" dirty="0">
                  <a:solidFill>
                    <a:schemeClr val="bg1"/>
                  </a:solidFill>
                </a:rPr>
                <a:t>ЗАЩИТА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185774" y="3553694"/>
              <a:ext cx="3672408" cy="1100236"/>
              <a:chOff x="3185774" y="3697710"/>
              <a:chExt cx="3672408" cy="1100236"/>
            </a:xfrm>
          </p:grpSpPr>
          <p:sp>
            <p:nvSpPr>
              <p:cNvPr id="20" name="Скругленный прямоугольник 29"/>
              <p:cNvSpPr/>
              <p:nvPr/>
            </p:nvSpPr>
            <p:spPr>
              <a:xfrm>
                <a:off x="3185774" y="3697710"/>
                <a:ext cx="3672408" cy="1100236"/>
              </a:xfrm>
              <a:prstGeom prst="roundRect">
                <a:avLst/>
              </a:prstGeom>
              <a:solidFill>
                <a:srgbClr val="22658E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                       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                       ДИСПЕТЧЕРСКИЙ ЦЕНТР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                  СОЦТЕХ  РЕГИОН </a:t>
                </a:r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3401798" y="3789834"/>
                <a:ext cx="875854" cy="873955"/>
                <a:chOff x="3968030" y="1628775"/>
                <a:chExt cx="731838" cy="730251"/>
              </a:xfrm>
              <a:solidFill>
                <a:schemeClr val="bg1"/>
              </a:solidFill>
            </p:grpSpPr>
            <p:sp>
              <p:nvSpPr>
                <p:cNvPr id="22" name="Freeform 429"/>
                <p:cNvSpPr>
                  <a:spLocks/>
                </p:cNvSpPr>
                <p:nvPr/>
              </p:nvSpPr>
              <p:spPr bwMode="auto">
                <a:xfrm>
                  <a:off x="4268067" y="1733550"/>
                  <a:ext cx="73025" cy="73025"/>
                </a:xfrm>
                <a:custGeom>
                  <a:avLst/>
                  <a:gdLst>
                    <a:gd name="T0" fmla="*/ 10 w 46"/>
                    <a:gd name="T1" fmla="*/ 0 h 46"/>
                    <a:gd name="T2" fmla="*/ 46 w 46"/>
                    <a:gd name="T3" fmla="*/ 37 h 46"/>
                    <a:gd name="T4" fmla="*/ 36 w 46"/>
                    <a:gd name="T5" fmla="*/ 46 h 46"/>
                    <a:gd name="T6" fmla="*/ 0 w 46"/>
                    <a:gd name="T7" fmla="*/ 11 h 46"/>
                    <a:gd name="T8" fmla="*/ 10 w 46"/>
                    <a:gd name="T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10" y="0"/>
                      </a:moveTo>
                      <a:lnTo>
                        <a:pt x="46" y="37"/>
                      </a:lnTo>
                      <a:lnTo>
                        <a:pt x="36" y="46"/>
                      </a:lnTo>
                      <a:lnTo>
                        <a:pt x="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Rectangle 430"/>
                <p:cNvSpPr>
                  <a:spLocks noChangeArrowheads="1"/>
                </p:cNvSpPr>
                <p:nvPr/>
              </p:nvSpPr>
              <p:spPr bwMode="auto">
                <a:xfrm>
                  <a:off x="4322042" y="1719263"/>
                  <a:ext cx="22225" cy="42386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431"/>
                <p:cNvSpPr>
                  <a:spLocks/>
                </p:cNvSpPr>
                <p:nvPr/>
              </p:nvSpPr>
              <p:spPr bwMode="auto">
                <a:xfrm>
                  <a:off x="4276005" y="1947863"/>
                  <a:ext cx="114300" cy="296863"/>
                </a:xfrm>
                <a:custGeom>
                  <a:avLst/>
                  <a:gdLst>
                    <a:gd name="T0" fmla="*/ 0 w 72"/>
                    <a:gd name="T1" fmla="*/ 0 h 187"/>
                    <a:gd name="T2" fmla="*/ 14 w 72"/>
                    <a:gd name="T3" fmla="*/ 0 h 187"/>
                    <a:gd name="T4" fmla="*/ 14 w 72"/>
                    <a:gd name="T5" fmla="*/ 121 h 187"/>
                    <a:gd name="T6" fmla="*/ 37 w 72"/>
                    <a:gd name="T7" fmla="*/ 164 h 187"/>
                    <a:gd name="T8" fmla="*/ 58 w 72"/>
                    <a:gd name="T9" fmla="*/ 121 h 187"/>
                    <a:gd name="T10" fmla="*/ 58 w 72"/>
                    <a:gd name="T11" fmla="*/ 0 h 187"/>
                    <a:gd name="T12" fmla="*/ 72 w 72"/>
                    <a:gd name="T13" fmla="*/ 0 h 187"/>
                    <a:gd name="T14" fmla="*/ 72 w 72"/>
                    <a:gd name="T15" fmla="*/ 123 h 187"/>
                    <a:gd name="T16" fmla="*/ 71 w 72"/>
                    <a:gd name="T17" fmla="*/ 126 h 187"/>
                    <a:gd name="T18" fmla="*/ 42 w 72"/>
                    <a:gd name="T19" fmla="*/ 183 h 187"/>
                    <a:gd name="T20" fmla="*/ 41 w 72"/>
                    <a:gd name="T21" fmla="*/ 186 h 187"/>
                    <a:gd name="T22" fmla="*/ 38 w 72"/>
                    <a:gd name="T23" fmla="*/ 187 h 187"/>
                    <a:gd name="T24" fmla="*/ 37 w 72"/>
                    <a:gd name="T25" fmla="*/ 187 h 187"/>
                    <a:gd name="T26" fmla="*/ 34 w 72"/>
                    <a:gd name="T27" fmla="*/ 187 h 187"/>
                    <a:gd name="T28" fmla="*/ 31 w 72"/>
                    <a:gd name="T29" fmla="*/ 186 h 187"/>
                    <a:gd name="T30" fmla="*/ 30 w 72"/>
                    <a:gd name="T31" fmla="*/ 183 h 187"/>
                    <a:gd name="T32" fmla="*/ 1 w 72"/>
                    <a:gd name="T33" fmla="*/ 126 h 187"/>
                    <a:gd name="T34" fmla="*/ 0 w 72"/>
                    <a:gd name="T35" fmla="*/ 123 h 187"/>
                    <a:gd name="T36" fmla="*/ 0 w 72"/>
                    <a:gd name="T37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" h="187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121"/>
                      </a:lnTo>
                      <a:lnTo>
                        <a:pt x="37" y="164"/>
                      </a:lnTo>
                      <a:lnTo>
                        <a:pt x="58" y="121"/>
                      </a:lnTo>
                      <a:lnTo>
                        <a:pt x="58" y="0"/>
                      </a:lnTo>
                      <a:lnTo>
                        <a:pt x="72" y="0"/>
                      </a:lnTo>
                      <a:lnTo>
                        <a:pt x="72" y="123"/>
                      </a:lnTo>
                      <a:lnTo>
                        <a:pt x="71" y="126"/>
                      </a:lnTo>
                      <a:lnTo>
                        <a:pt x="42" y="183"/>
                      </a:lnTo>
                      <a:lnTo>
                        <a:pt x="41" y="186"/>
                      </a:lnTo>
                      <a:lnTo>
                        <a:pt x="38" y="187"/>
                      </a:lnTo>
                      <a:lnTo>
                        <a:pt x="37" y="187"/>
                      </a:lnTo>
                      <a:lnTo>
                        <a:pt x="34" y="187"/>
                      </a:lnTo>
                      <a:lnTo>
                        <a:pt x="31" y="186"/>
                      </a:lnTo>
                      <a:lnTo>
                        <a:pt x="30" y="183"/>
                      </a:lnTo>
                      <a:lnTo>
                        <a:pt x="1" y="126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Rectangle 432"/>
                <p:cNvSpPr>
                  <a:spLocks noChangeArrowheads="1"/>
                </p:cNvSpPr>
                <p:nvPr/>
              </p:nvSpPr>
              <p:spPr bwMode="auto">
                <a:xfrm>
                  <a:off x="4288705" y="2130425"/>
                  <a:ext cx="90488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Freeform 433"/>
                <p:cNvSpPr>
                  <a:spLocks/>
                </p:cNvSpPr>
                <p:nvPr/>
              </p:nvSpPr>
              <p:spPr bwMode="auto">
                <a:xfrm>
                  <a:off x="4325217" y="1770063"/>
                  <a:ext cx="84138" cy="82550"/>
                </a:xfrm>
                <a:custGeom>
                  <a:avLst/>
                  <a:gdLst>
                    <a:gd name="T0" fmla="*/ 44 w 53"/>
                    <a:gd name="T1" fmla="*/ 0 h 52"/>
                    <a:gd name="T2" fmla="*/ 53 w 53"/>
                    <a:gd name="T3" fmla="*/ 9 h 52"/>
                    <a:gd name="T4" fmla="*/ 10 w 53"/>
                    <a:gd name="T5" fmla="*/ 52 h 52"/>
                    <a:gd name="T6" fmla="*/ 0 w 53"/>
                    <a:gd name="T7" fmla="*/ 43 h 52"/>
                    <a:gd name="T8" fmla="*/ 44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4" y="0"/>
                      </a:moveTo>
                      <a:lnTo>
                        <a:pt x="53" y="9"/>
                      </a:lnTo>
                      <a:lnTo>
                        <a:pt x="10" y="52"/>
                      </a:lnTo>
                      <a:lnTo>
                        <a:pt x="0" y="4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Freeform 434"/>
                <p:cNvSpPr>
                  <a:spLocks noEditPoints="1"/>
                </p:cNvSpPr>
                <p:nvPr/>
              </p:nvSpPr>
              <p:spPr bwMode="auto">
                <a:xfrm>
                  <a:off x="4183930" y="1628775"/>
                  <a:ext cx="298450" cy="296863"/>
                </a:xfrm>
                <a:custGeom>
                  <a:avLst/>
                  <a:gdLst>
                    <a:gd name="T0" fmla="*/ 95 w 188"/>
                    <a:gd name="T1" fmla="*/ 14 h 187"/>
                    <a:gd name="T2" fmla="*/ 72 w 188"/>
                    <a:gd name="T3" fmla="*/ 17 h 187"/>
                    <a:gd name="T4" fmla="*/ 54 w 188"/>
                    <a:gd name="T5" fmla="*/ 24 h 187"/>
                    <a:gd name="T6" fmla="*/ 38 w 188"/>
                    <a:gd name="T7" fmla="*/ 38 h 187"/>
                    <a:gd name="T8" fmla="*/ 25 w 188"/>
                    <a:gd name="T9" fmla="*/ 53 h 187"/>
                    <a:gd name="T10" fmla="*/ 17 w 188"/>
                    <a:gd name="T11" fmla="*/ 72 h 187"/>
                    <a:gd name="T12" fmla="*/ 15 w 188"/>
                    <a:gd name="T13" fmla="*/ 94 h 187"/>
                    <a:gd name="T14" fmla="*/ 17 w 188"/>
                    <a:gd name="T15" fmla="*/ 115 h 187"/>
                    <a:gd name="T16" fmla="*/ 25 w 188"/>
                    <a:gd name="T17" fmla="*/ 133 h 187"/>
                    <a:gd name="T18" fmla="*/ 38 w 188"/>
                    <a:gd name="T19" fmla="*/ 149 h 187"/>
                    <a:gd name="T20" fmla="*/ 54 w 188"/>
                    <a:gd name="T21" fmla="*/ 162 h 187"/>
                    <a:gd name="T22" fmla="*/ 72 w 188"/>
                    <a:gd name="T23" fmla="*/ 170 h 187"/>
                    <a:gd name="T24" fmla="*/ 95 w 188"/>
                    <a:gd name="T25" fmla="*/ 172 h 187"/>
                    <a:gd name="T26" fmla="*/ 116 w 188"/>
                    <a:gd name="T27" fmla="*/ 170 h 187"/>
                    <a:gd name="T28" fmla="*/ 134 w 188"/>
                    <a:gd name="T29" fmla="*/ 162 h 187"/>
                    <a:gd name="T30" fmla="*/ 150 w 188"/>
                    <a:gd name="T31" fmla="*/ 149 h 187"/>
                    <a:gd name="T32" fmla="*/ 163 w 188"/>
                    <a:gd name="T33" fmla="*/ 133 h 187"/>
                    <a:gd name="T34" fmla="*/ 171 w 188"/>
                    <a:gd name="T35" fmla="*/ 115 h 187"/>
                    <a:gd name="T36" fmla="*/ 173 w 188"/>
                    <a:gd name="T37" fmla="*/ 94 h 187"/>
                    <a:gd name="T38" fmla="*/ 171 w 188"/>
                    <a:gd name="T39" fmla="*/ 72 h 187"/>
                    <a:gd name="T40" fmla="*/ 163 w 188"/>
                    <a:gd name="T41" fmla="*/ 53 h 187"/>
                    <a:gd name="T42" fmla="*/ 150 w 188"/>
                    <a:gd name="T43" fmla="*/ 38 h 187"/>
                    <a:gd name="T44" fmla="*/ 134 w 188"/>
                    <a:gd name="T45" fmla="*/ 24 h 187"/>
                    <a:gd name="T46" fmla="*/ 116 w 188"/>
                    <a:gd name="T47" fmla="*/ 17 h 187"/>
                    <a:gd name="T48" fmla="*/ 95 w 188"/>
                    <a:gd name="T49" fmla="*/ 14 h 187"/>
                    <a:gd name="T50" fmla="*/ 95 w 188"/>
                    <a:gd name="T51" fmla="*/ 0 h 187"/>
                    <a:gd name="T52" fmla="*/ 118 w 188"/>
                    <a:gd name="T53" fmla="*/ 4 h 187"/>
                    <a:gd name="T54" fmla="*/ 142 w 188"/>
                    <a:gd name="T55" fmla="*/ 13 h 187"/>
                    <a:gd name="T56" fmla="*/ 160 w 188"/>
                    <a:gd name="T57" fmla="*/ 27 h 187"/>
                    <a:gd name="T58" fmla="*/ 175 w 188"/>
                    <a:gd name="T59" fmla="*/ 45 h 187"/>
                    <a:gd name="T60" fmla="*/ 184 w 188"/>
                    <a:gd name="T61" fmla="*/ 69 h 187"/>
                    <a:gd name="T62" fmla="*/ 188 w 188"/>
                    <a:gd name="T63" fmla="*/ 94 h 187"/>
                    <a:gd name="T64" fmla="*/ 184 w 188"/>
                    <a:gd name="T65" fmla="*/ 117 h 187"/>
                    <a:gd name="T66" fmla="*/ 175 w 188"/>
                    <a:gd name="T67" fmla="*/ 141 h 187"/>
                    <a:gd name="T68" fmla="*/ 160 w 188"/>
                    <a:gd name="T69" fmla="*/ 159 h 187"/>
                    <a:gd name="T70" fmla="*/ 142 w 188"/>
                    <a:gd name="T71" fmla="*/ 174 h 187"/>
                    <a:gd name="T72" fmla="*/ 118 w 188"/>
                    <a:gd name="T73" fmla="*/ 183 h 187"/>
                    <a:gd name="T74" fmla="*/ 95 w 188"/>
                    <a:gd name="T75" fmla="*/ 187 h 187"/>
                    <a:gd name="T76" fmla="*/ 70 w 188"/>
                    <a:gd name="T77" fmla="*/ 183 h 187"/>
                    <a:gd name="T78" fmla="*/ 46 w 188"/>
                    <a:gd name="T79" fmla="*/ 174 h 187"/>
                    <a:gd name="T80" fmla="*/ 28 w 188"/>
                    <a:gd name="T81" fmla="*/ 159 h 187"/>
                    <a:gd name="T82" fmla="*/ 13 w 188"/>
                    <a:gd name="T83" fmla="*/ 141 h 187"/>
                    <a:gd name="T84" fmla="*/ 4 w 188"/>
                    <a:gd name="T85" fmla="*/ 117 h 187"/>
                    <a:gd name="T86" fmla="*/ 0 w 188"/>
                    <a:gd name="T87" fmla="*/ 94 h 187"/>
                    <a:gd name="T88" fmla="*/ 4 w 188"/>
                    <a:gd name="T89" fmla="*/ 69 h 187"/>
                    <a:gd name="T90" fmla="*/ 13 w 188"/>
                    <a:gd name="T91" fmla="*/ 45 h 187"/>
                    <a:gd name="T92" fmla="*/ 28 w 188"/>
                    <a:gd name="T93" fmla="*/ 27 h 187"/>
                    <a:gd name="T94" fmla="*/ 46 w 188"/>
                    <a:gd name="T95" fmla="*/ 13 h 187"/>
                    <a:gd name="T96" fmla="*/ 70 w 188"/>
                    <a:gd name="T97" fmla="*/ 4 h 187"/>
                    <a:gd name="T98" fmla="*/ 95 w 188"/>
                    <a:gd name="T99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8" h="187">
                      <a:moveTo>
                        <a:pt x="95" y="14"/>
                      </a:moveTo>
                      <a:lnTo>
                        <a:pt x="72" y="17"/>
                      </a:lnTo>
                      <a:lnTo>
                        <a:pt x="54" y="24"/>
                      </a:lnTo>
                      <a:lnTo>
                        <a:pt x="38" y="38"/>
                      </a:lnTo>
                      <a:lnTo>
                        <a:pt x="25" y="53"/>
                      </a:lnTo>
                      <a:lnTo>
                        <a:pt x="17" y="72"/>
                      </a:lnTo>
                      <a:lnTo>
                        <a:pt x="15" y="94"/>
                      </a:lnTo>
                      <a:lnTo>
                        <a:pt x="17" y="115"/>
                      </a:lnTo>
                      <a:lnTo>
                        <a:pt x="25" y="133"/>
                      </a:lnTo>
                      <a:lnTo>
                        <a:pt x="38" y="149"/>
                      </a:lnTo>
                      <a:lnTo>
                        <a:pt x="54" y="162"/>
                      </a:lnTo>
                      <a:lnTo>
                        <a:pt x="72" y="170"/>
                      </a:lnTo>
                      <a:lnTo>
                        <a:pt x="95" y="172"/>
                      </a:lnTo>
                      <a:lnTo>
                        <a:pt x="116" y="170"/>
                      </a:lnTo>
                      <a:lnTo>
                        <a:pt x="134" y="162"/>
                      </a:lnTo>
                      <a:lnTo>
                        <a:pt x="150" y="149"/>
                      </a:lnTo>
                      <a:lnTo>
                        <a:pt x="163" y="133"/>
                      </a:lnTo>
                      <a:lnTo>
                        <a:pt x="171" y="115"/>
                      </a:lnTo>
                      <a:lnTo>
                        <a:pt x="173" y="94"/>
                      </a:lnTo>
                      <a:lnTo>
                        <a:pt x="171" y="72"/>
                      </a:lnTo>
                      <a:lnTo>
                        <a:pt x="163" y="53"/>
                      </a:lnTo>
                      <a:lnTo>
                        <a:pt x="150" y="38"/>
                      </a:lnTo>
                      <a:lnTo>
                        <a:pt x="134" y="24"/>
                      </a:lnTo>
                      <a:lnTo>
                        <a:pt x="116" y="17"/>
                      </a:lnTo>
                      <a:lnTo>
                        <a:pt x="95" y="14"/>
                      </a:lnTo>
                      <a:close/>
                      <a:moveTo>
                        <a:pt x="95" y="0"/>
                      </a:moveTo>
                      <a:lnTo>
                        <a:pt x="118" y="4"/>
                      </a:lnTo>
                      <a:lnTo>
                        <a:pt x="142" y="13"/>
                      </a:lnTo>
                      <a:lnTo>
                        <a:pt x="160" y="27"/>
                      </a:lnTo>
                      <a:lnTo>
                        <a:pt x="175" y="45"/>
                      </a:lnTo>
                      <a:lnTo>
                        <a:pt x="184" y="69"/>
                      </a:lnTo>
                      <a:lnTo>
                        <a:pt x="188" y="94"/>
                      </a:lnTo>
                      <a:lnTo>
                        <a:pt x="184" y="117"/>
                      </a:lnTo>
                      <a:lnTo>
                        <a:pt x="175" y="141"/>
                      </a:lnTo>
                      <a:lnTo>
                        <a:pt x="160" y="159"/>
                      </a:lnTo>
                      <a:lnTo>
                        <a:pt x="142" y="174"/>
                      </a:lnTo>
                      <a:lnTo>
                        <a:pt x="118" y="183"/>
                      </a:lnTo>
                      <a:lnTo>
                        <a:pt x="95" y="187"/>
                      </a:lnTo>
                      <a:lnTo>
                        <a:pt x="70" y="183"/>
                      </a:lnTo>
                      <a:lnTo>
                        <a:pt x="46" y="174"/>
                      </a:lnTo>
                      <a:lnTo>
                        <a:pt x="28" y="159"/>
                      </a:lnTo>
                      <a:lnTo>
                        <a:pt x="13" y="141"/>
                      </a:lnTo>
                      <a:lnTo>
                        <a:pt x="4" y="117"/>
                      </a:lnTo>
                      <a:lnTo>
                        <a:pt x="0" y="94"/>
                      </a:lnTo>
                      <a:lnTo>
                        <a:pt x="4" y="69"/>
                      </a:lnTo>
                      <a:lnTo>
                        <a:pt x="13" y="45"/>
                      </a:lnTo>
                      <a:lnTo>
                        <a:pt x="28" y="27"/>
                      </a:lnTo>
                      <a:lnTo>
                        <a:pt x="46" y="13"/>
                      </a:lnTo>
                      <a:lnTo>
                        <a:pt x="70" y="4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Freeform 435"/>
                <p:cNvSpPr>
                  <a:spLocks noEditPoints="1"/>
                </p:cNvSpPr>
                <p:nvPr/>
              </p:nvSpPr>
              <p:spPr bwMode="auto">
                <a:xfrm>
                  <a:off x="3968030" y="2268538"/>
                  <a:ext cx="731838" cy="90488"/>
                </a:xfrm>
                <a:custGeom>
                  <a:avLst/>
                  <a:gdLst>
                    <a:gd name="T0" fmla="*/ 15 w 461"/>
                    <a:gd name="T1" fmla="*/ 14 h 57"/>
                    <a:gd name="T2" fmla="*/ 15 w 461"/>
                    <a:gd name="T3" fmla="*/ 18 h 57"/>
                    <a:gd name="T4" fmla="*/ 38 w 461"/>
                    <a:gd name="T5" fmla="*/ 43 h 57"/>
                    <a:gd name="T6" fmla="*/ 422 w 461"/>
                    <a:gd name="T7" fmla="*/ 43 h 57"/>
                    <a:gd name="T8" fmla="*/ 447 w 461"/>
                    <a:gd name="T9" fmla="*/ 18 h 57"/>
                    <a:gd name="T10" fmla="*/ 447 w 461"/>
                    <a:gd name="T11" fmla="*/ 14 h 57"/>
                    <a:gd name="T12" fmla="*/ 283 w 461"/>
                    <a:gd name="T13" fmla="*/ 14 h 57"/>
                    <a:gd name="T14" fmla="*/ 269 w 461"/>
                    <a:gd name="T15" fmla="*/ 29 h 57"/>
                    <a:gd name="T16" fmla="*/ 191 w 461"/>
                    <a:gd name="T17" fmla="*/ 29 h 57"/>
                    <a:gd name="T18" fmla="*/ 177 w 461"/>
                    <a:gd name="T19" fmla="*/ 14 h 57"/>
                    <a:gd name="T20" fmla="*/ 15 w 461"/>
                    <a:gd name="T21" fmla="*/ 14 h 57"/>
                    <a:gd name="T22" fmla="*/ 0 w 461"/>
                    <a:gd name="T23" fmla="*/ 0 h 57"/>
                    <a:gd name="T24" fmla="*/ 182 w 461"/>
                    <a:gd name="T25" fmla="*/ 0 h 57"/>
                    <a:gd name="T26" fmla="*/ 197 w 461"/>
                    <a:gd name="T27" fmla="*/ 14 h 57"/>
                    <a:gd name="T28" fmla="*/ 263 w 461"/>
                    <a:gd name="T29" fmla="*/ 14 h 57"/>
                    <a:gd name="T30" fmla="*/ 278 w 461"/>
                    <a:gd name="T31" fmla="*/ 0 h 57"/>
                    <a:gd name="T32" fmla="*/ 461 w 461"/>
                    <a:gd name="T33" fmla="*/ 0 h 57"/>
                    <a:gd name="T34" fmla="*/ 461 w 461"/>
                    <a:gd name="T35" fmla="*/ 25 h 57"/>
                    <a:gd name="T36" fmla="*/ 427 w 461"/>
                    <a:gd name="T37" fmla="*/ 57 h 57"/>
                    <a:gd name="T38" fmla="*/ 33 w 461"/>
                    <a:gd name="T39" fmla="*/ 57 h 57"/>
                    <a:gd name="T40" fmla="*/ 0 w 461"/>
                    <a:gd name="T41" fmla="*/ 25 h 57"/>
                    <a:gd name="T42" fmla="*/ 0 w 461"/>
                    <a:gd name="T4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1" h="57">
                      <a:moveTo>
                        <a:pt x="15" y="14"/>
                      </a:moveTo>
                      <a:lnTo>
                        <a:pt x="15" y="18"/>
                      </a:lnTo>
                      <a:lnTo>
                        <a:pt x="38" y="43"/>
                      </a:lnTo>
                      <a:lnTo>
                        <a:pt x="422" y="43"/>
                      </a:lnTo>
                      <a:lnTo>
                        <a:pt x="447" y="18"/>
                      </a:lnTo>
                      <a:lnTo>
                        <a:pt x="447" y="14"/>
                      </a:lnTo>
                      <a:lnTo>
                        <a:pt x="283" y="14"/>
                      </a:lnTo>
                      <a:lnTo>
                        <a:pt x="269" y="29"/>
                      </a:lnTo>
                      <a:lnTo>
                        <a:pt x="191" y="29"/>
                      </a:lnTo>
                      <a:lnTo>
                        <a:pt x="177" y="14"/>
                      </a:lnTo>
                      <a:lnTo>
                        <a:pt x="15" y="14"/>
                      </a:lnTo>
                      <a:close/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97" y="14"/>
                      </a:lnTo>
                      <a:lnTo>
                        <a:pt x="263" y="14"/>
                      </a:lnTo>
                      <a:lnTo>
                        <a:pt x="278" y="0"/>
                      </a:lnTo>
                      <a:lnTo>
                        <a:pt x="461" y="0"/>
                      </a:lnTo>
                      <a:lnTo>
                        <a:pt x="461" y="25"/>
                      </a:lnTo>
                      <a:lnTo>
                        <a:pt x="427" y="57"/>
                      </a:lnTo>
                      <a:lnTo>
                        <a:pt x="33" y="57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Freeform 436"/>
                <p:cNvSpPr>
                  <a:spLocks/>
                </p:cNvSpPr>
                <p:nvPr/>
              </p:nvSpPr>
              <p:spPr bwMode="auto">
                <a:xfrm>
                  <a:off x="4014067" y="1857375"/>
                  <a:ext cx="169863" cy="387350"/>
                </a:xfrm>
                <a:custGeom>
                  <a:avLst/>
                  <a:gdLst>
                    <a:gd name="T0" fmla="*/ 29 w 107"/>
                    <a:gd name="T1" fmla="*/ 0 h 244"/>
                    <a:gd name="T2" fmla="*/ 107 w 107"/>
                    <a:gd name="T3" fmla="*/ 0 h 244"/>
                    <a:gd name="T4" fmla="*/ 107 w 107"/>
                    <a:gd name="T5" fmla="*/ 14 h 244"/>
                    <a:gd name="T6" fmla="*/ 29 w 107"/>
                    <a:gd name="T7" fmla="*/ 14 h 244"/>
                    <a:gd name="T8" fmla="*/ 24 w 107"/>
                    <a:gd name="T9" fmla="*/ 15 h 244"/>
                    <a:gd name="T10" fmla="*/ 20 w 107"/>
                    <a:gd name="T11" fmla="*/ 17 h 244"/>
                    <a:gd name="T12" fmla="*/ 17 w 107"/>
                    <a:gd name="T13" fmla="*/ 21 h 244"/>
                    <a:gd name="T14" fmla="*/ 14 w 107"/>
                    <a:gd name="T15" fmla="*/ 24 h 244"/>
                    <a:gd name="T16" fmla="*/ 13 w 107"/>
                    <a:gd name="T17" fmla="*/ 28 h 244"/>
                    <a:gd name="T18" fmla="*/ 13 w 107"/>
                    <a:gd name="T19" fmla="*/ 244 h 244"/>
                    <a:gd name="T20" fmla="*/ 0 w 107"/>
                    <a:gd name="T21" fmla="*/ 244 h 244"/>
                    <a:gd name="T22" fmla="*/ 0 w 107"/>
                    <a:gd name="T23" fmla="*/ 28 h 244"/>
                    <a:gd name="T24" fmla="*/ 1 w 107"/>
                    <a:gd name="T25" fmla="*/ 17 h 244"/>
                    <a:gd name="T26" fmla="*/ 8 w 107"/>
                    <a:gd name="T27" fmla="*/ 7 h 244"/>
                    <a:gd name="T28" fmla="*/ 17 w 107"/>
                    <a:gd name="T29" fmla="*/ 2 h 244"/>
                    <a:gd name="T30" fmla="*/ 29 w 107"/>
                    <a:gd name="T31" fmla="*/ 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7" h="244">
                      <a:moveTo>
                        <a:pt x="29" y="0"/>
                      </a:moveTo>
                      <a:lnTo>
                        <a:pt x="107" y="0"/>
                      </a:lnTo>
                      <a:lnTo>
                        <a:pt x="107" y="14"/>
                      </a:lnTo>
                      <a:lnTo>
                        <a:pt x="29" y="14"/>
                      </a:lnTo>
                      <a:lnTo>
                        <a:pt x="24" y="15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4" y="24"/>
                      </a:lnTo>
                      <a:lnTo>
                        <a:pt x="13" y="28"/>
                      </a:lnTo>
                      <a:lnTo>
                        <a:pt x="13" y="244"/>
                      </a:lnTo>
                      <a:lnTo>
                        <a:pt x="0" y="244"/>
                      </a:lnTo>
                      <a:lnTo>
                        <a:pt x="0" y="28"/>
                      </a:lnTo>
                      <a:lnTo>
                        <a:pt x="1" y="17"/>
                      </a:lnTo>
                      <a:lnTo>
                        <a:pt x="8" y="7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Freeform 437"/>
                <p:cNvSpPr>
                  <a:spLocks/>
                </p:cNvSpPr>
                <p:nvPr/>
              </p:nvSpPr>
              <p:spPr bwMode="auto">
                <a:xfrm>
                  <a:off x="4482380" y="1857375"/>
                  <a:ext cx="171450" cy="387350"/>
                </a:xfrm>
                <a:custGeom>
                  <a:avLst/>
                  <a:gdLst>
                    <a:gd name="T0" fmla="*/ 0 w 108"/>
                    <a:gd name="T1" fmla="*/ 0 h 244"/>
                    <a:gd name="T2" fmla="*/ 79 w 108"/>
                    <a:gd name="T3" fmla="*/ 0 h 244"/>
                    <a:gd name="T4" fmla="*/ 90 w 108"/>
                    <a:gd name="T5" fmla="*/ 2 h 244"/>
                    <a:gd name="T6" fmla="*/ 99 w 108"/>
                    <a:gd name="T7" fmla="*/ 7 h 244"/>
                    <a:gd name="T8" fmla="*/ 106 w 108"/>
                    <a:gd name="T9" fmla="*/ 17 h 244"/>
                    <a:gd name="T10" fmla="*/ 108 w 108"/>
                    <a:gd name="T11" fmla="*/ 28 h 244"/>
                    <a:gd name="T12" fmla="*/ 108 w 108"/>
                    <a:gd name="T13" fmla="*/ 244 h 244"/>
                    <a:gd name="T14" fmla="*/ 94 w 108"/>
                    <a:gd name="T15" fmla="*/ 244 h 244"/>
                    <a:gd name="T16" fmla="*/ 94 w 108"/>
                    <a:gd name="T17" fmla="*/ 28 h 244"/>
                    <a:gd name="T18" fmla="*/ 93 w 108"/>
                    <a:gd name="T19" fmla="*/ 24 h 244"/>
                    <a:gd name="T20" fmla="*/ 90 w 108"/>
                    <a:gd name="T21" fmla="*/ 21 h 244"/>
                    <a:gd name="T22" fmla="*/ 87 w 108"/>
                    <a:gd name="T23" fmla="*/ 17 h 244"/>
                    <a:gd name="T24" fmla="*/ 83 w 108"/>
                    <a:gd name="T25" fmla="*/ 15 h 244"/>
                    <a:gd name="T26" fmla="*/ 79 w 108"/>
                    <a:gd name="T27" fmla="*/ 14 h 244"/>
                    <a:gd name="T28" fmla="*/ 0 w 108"/>
                    <a:gd name="T29" fmla="*/ 14 h 244"/>
                    <a:gd name="T30" fmla="*/ 0 w 108"/>
                    <a:gd name="T31" fmla="*/ 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8" h="244">
                      <a:moveTo>
                        <a:pt x="0" y="0"/>
                      </a:moveTo>
                      <a:lnTo>
                        <a:pt x="79" y="0"/>
                      </a:lnTo>
                      <a:lnTo>
                        <a:pt x="90" y="2"/>
                      </a:lnTo>
                      <a:lnTo>
                        <a:pt x="99" y="7"/>
                      </a:lnTo>
                      <a:lnTo>
                        <a:pt x="106" y="17"/>
                      </a:lnTo>
                      <a:lnTo>
                        <a:pt x="108" y="28"/>
                      </a:lnTo>
                      <a:lnTo>
                        <a:pt x="108" y="244"/>
                      </a:lnTo>
                      <a:lnTo>
                        <a:pt x="94" y="244"/>
                      </a:lnTo>
                      <a:lnTo>
                        <a:pt x="94" y="28"/>
                      </a:lnTo>
                      <a:lnTo>
                        <a:pt x="93" y="24"/>
                      </a:lnTo>
                      <a:lnTo>
                        <a:pt x="90" y="21"/>
                      </a:lnTo>
                      <a:lnTo>
                        <a:pt x="87" y="17"/>
                      </a:lnTo>
                      <a:lnTo>
                        <a:pt x="83" y="15"/>
                      </a:lnTo>
                      <a:lnTo>
                        <a:pt x="79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Freeform 438"/>
                <p:cNvSpPr>
                  <a:spLocks/>
                </p:cNvSpPr>
                <p:nvPr/>
              </p:nvSpPr>
              <p:spPr bwMode="auto">
                <a:xfrm>
                  <a:off x="4390305" y="1901825"/>
                  <a:ext cx="217488" cy="320675"/>
                </a:xfrm>
                <a:custGeom>
                  <a:avLst/>
                  <a:gdLst>
                    <a:gd name="T0" fmla="*/ 37 w 137"/>
                    <a:gd name="T1" fmla="*/ 0 h 202"/>
                    <a:gd name="T2" fmla="*/ 137 w 137"/>
                    <a:gd name="T3" fmla="*/ 0 h 202"/>
                    <a:gd name="T4" fmla="*/ 137 w 137"/>
                    <a:gd name="T5" fmla="*/ 202 h 202"/>
                    <a:gd name="T6" fmla="*/ 0 w 137"/>
                    <a:gd name="T7" fmla="*/ 202 h 202"/>
                    <a:gd name="T8" fmla="*/ 0 w 137"/>
                    <a:gd name="T9" fmla="*/ 188 h 202"/>
                    <a:gd name="T10" fmla="*/ 123 w 137"/>
                    <a:gd name="T11" fmla="*/ 188 h 202"/>
                    <a:gd name="T12" fmla="*/ 123 w 137"/>
                    <a:gd name="T13" fmla="*/ 15 h 202"/>
                    <a:gd name="T14" fmla="*/ 37 w 137"/>
                    <a:gd name="T15" fmla="*/ 15 h 202"/>
                    <a:gd name="T16" fmla="*/ 37 w 137"/>
                    <a:gd name="T17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7" h="202">
                      <a:moveTo>
                        <a:pt x="37" y="0"/>
                      </a:moveTo>
                      <a:lnTo>
                        <a:pt x="137" y="0"/>
                      </a:lnTo>
                      <a:lnTo>
                        <a:pt x="137" y="202"/>
                      </a:lnTo>
                      <a:lnTo>
                        <a:pt x="0" y="202"/>
                      </a:lnTo>
                      <a:lnTo>
                        <a:pt x="0" y="188"/>
                      </a:lnTo>
                      <a:lnTo>
                        <a:pt x="123" y="188"/>
                      </a:lnTo>
                      <a:lnTo>
                        <a:pt x="123" y="15"/>
                      </a:lnTo>
                      <a:lnTo>
                        <a:pt x="37" y="15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Freeform 439"/>
                <p:cNvSpPr>
                  <a:spLocks/>
                </p:cNvSpPr>
                <p:nvPr/>
              </p:nvSpPr>
              <p:spPr bwMode="auto">
                <a:xfrm>
                  <a:off x="4060105" y="1901825"/>
                  <a:ext cx="215900" cy="320675"/>
                </a:xfrm>
                <a:custGeom>
                  <a:avLst/>
                  <a:gdLst>
                    <a:gd name="T0" fmla="*/ 0 w 136"/>
                    <a:gd name="T1" fmla="*/ 0 h 202"/>
                    <a:gd name="T2" fmla="*/ 101 w 136"/>
                    <a:gd name="T3" fmla="*/ 0 h 202"/>
                    <a:gd name="T4" fmla="*/ 101 w 136"/>
                    <a:gd name="T5" fmla="*/ 15 h 202"/>
                    <a:gd name="T6" fmla="*/ 14 w 136"/>
                    <a:gd name="T7" fmla="*/ 15 h 202"/>
                    <a:gd name="T8" fmla="*/ 14 w 136"/>
                    <a:gd name="T9" fmla="*/ 188 h 202"/>
                    <a:gd name="T10" fmla="*/ 136 w 136"/>
                    <a:gd name="T11" fmla="*/ 188 h 202"/>
                    <a:gd name="T12" fmla="*/ 136 w 136"/>
                    <a:gd name="T13" fmla="*/ 202 h 202"/>
                    <a:gd name="T14" fmla="*/ 0 w 136"/>
                    <a:gd name="T15" fmla="*/ 202 h 202"/>
                    <a:gd name="T16" fmla="*/ 0 w 136"/>
                    <a:gd name="T17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6" h="202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101" y="15"/>
                      </a:lnTo>
                      <a:lnTo>
                        <a:pt x="14" y="15"/>
                      </a:lnTo>
                      <a:lnTo>
                        <a:pt x="14" y="188"/>
                      </a:lnTo>
                      <a:lnTo>
                        <a:pt x="136" y="188"/>
                      </a:lnTo>
                      <a:lnTo>
                        <a:pt x="136" y="202"/>
                      </a:lnTo>
                      <a:lnTo>
                        <a:pt x="0" y="2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Rectangle 440"/>
                <p:cNvSpPr>
                  <a:spLocks noChangeArrowheads="1"/>
                </p:cNvSpPr>
                <p:nvPr/>
              </p:nvSpPr>
              <p:spPr bwMode="auto">
                <a:xfrm>
                  <a:off x="4220442" y="2052638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Rectangle 441"/>
                <p:cNvSpPr>
                  <a:spLocks noChangeArrowheads="1"/>
                </p:cNvSpPr>
                <p:nvPr/>
              </p:nvSpPr>
              <p:spPr bwMode="auto">
                <a:xfrm>
                  <a:off x="4174405" y="2052638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Rectangle 442"/>
                <p:cNvSpPr>
                  <a:spLocks noChangeArrowheads="1"/>
                </p:cNvSpPr>
                <p:nvPr/>
              </p:nvSpPr>
              <p:spPr bwMode="auto">
                <a:xfrm>
                  <a:off x="4128367" y="2052638"/>
                  <a:ext cx="20638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Rectangle 443"/>
                <p:cNvSpPr>
                  <a:spLocks noChangeArrowheads="1"/>
                </p:cNvSpPr>
                <p:nvPr/>
              </p:nvSpPr>
              <p:spPr bwMode="auto">
                <a:xfrm>
                  <a:off x="4517305" y="2052638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Rectangle 444"/>
                <p:cNvSpPr>
                  <a:spLocks noChangeArrowheads="1"/>
                </p:cNvSpPr>
                <p:nvPr/>
              </p:nvSpPr>
              <p:spPr bwMode="auto">
                <a:xfrm>
                  <a:off x="4471267" y="2052638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25230" y="2052638"/>
                  <a:ext cx="23813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10" name="Прямая со стрелкой 9"/>
            <p:cNvCxnSpPr/>
            <p:nvPr/>
          </p:nvCxnSpPr>
          <p:spPr>
            <a:xfrm>
              <a:off x="2133936" y="4149874"/>
              <a:ext cx="864096" cy="32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/>
            <p:cNvGrpSpPr/>
            <p:nvPr/>
          </p:nvGrpSpPr>
          <p:grpSpPr>
            <a:xfrm>
              <a:off x="8000019" y="2155590"/>
              <a:ext cx="3298371" cy="4082516"/>
              <a:chOff x="8000019" y="2299606"/>
              <a:chExt cx="3298371" cy="4082516"/>
            </a:xfrm>
          </p:grpSpPr>
          <p:sp>
            <p:nvSpPr>
              <p:cNvPr id="16" name="Скругленный прямоугольник 282"/>
              <p:cNvSpPr/>
              <p:nvPr/>
            </p:nvSpPr>
            <p:spPr>
              <a:xfrm>
                <a:off x="8000019" y="2299606"/>
                <a:ext cx="3266184" cy="648072"/>
              </a:xfrm>
              <a:prstGeom prst="roundRect">
                <a:avLst/>
              </a:prstGeom>
              <a:solidFill>
                <a:srgbClr val="22658E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Мобильное телемедицинское место</a:t>
                </a:r>
                <a:br>
                  <a:rPr lang="ru-RU" sz="1200" dirty="0">
                    <a:solidFill>
                      <a:schemeClr val="bg1"/>
                    </a:solidFill>
                  </a:rPr>
                </a:br>
                <a:r>
                  <a:rPr lang="ru-RU" sz="1200" dirty="0">
                    <a:solidFill>
                      <a:schemeClr val="bg1"/>
                    </a:solidFill>
                  </a:rPr>
                  <a:t>(ПАК на проходной завода)</a:t>
                </a:r>
              </a:p>
            </p:txBody>
          </p:sp>
          <p:sp>
            <p:nvSpPr>
              <p:cNvPr id="17" name="Скругленный прямоугольник 30"/>
              <p:cNvSpPr/>
              <p:nvPr/>
            </p:nvSpPr>
            <p:spPr>
              <a:xfrm>
                <a:off x="8010310" y="3501802"/>
                <a:ext cx="3266184" cy="648072"/>
              </a:xfrm>
              <a:prstGeom prst="roundRect">
                <a:avLst/>
              </a:prstGeom>
              <a:solidFill>
                <a:srgbClr val="22658E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Мобильное телемедицинское место</a:t>
                </a:r>
                <a:br>
                  <a:rPr lang="ru-RU" sz="1200" dirty="0">
                    <a:solidFill>
                      <a:schemeClr val="bg1"/>
                    </a:solidFill>
                  </a:rPr>
                </a:br>
                <a:r>
                  <a:rPr lang="ru-RU" sz="1200" dirty="0">
                    <a:solidFill>
                      <a:schemeClr val="bg1"/>
                    </a:solidFill>
                  </a:rPr>
                  <a:t>(ПАК в подъезде жилого дома)</a:t>
                </a:r>
              </a:p>
            </p:txBody>
          </p:sp>
          <p:sp>
            <p:nvSpPr>
              <p:cNvPr id="18" name="Скругленный прямоугольник 31"/>
              <p:cNvSpPr/>
              <p:nvPr/>
            </p:nvSpPr>
            <p:spPr>
              <a:xfrm>
                <a:off x="8021253" y="4663789"/>
                <a:ext cx="3266184" cy="902050"/>
              </a:xfrm>
              <a:prstGeom prst="roundRect">
                <a:avLst/>
              </a:prstGeom>
              <a:solidFill>
                <a:srgbClr val="22658E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</a:endParaRPr>
              </a:p>
              <a:p>
                <a:pPr algn="ctr"/>
                <a:endParaRPr lang="ru-RU" sz="12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Стационарный телемедицинский</a:t>
                </a: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 комплекс  ( МО)</a:t>
                </a:r>
              </a:p>
              <a:p>
                <a:pPr algn="ctr"/>
                <a:endParaRPr lang="ru-RU" sz="12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19" name="Скругленный прямоугольник 32"/>
              <p:cNvSpPr/>
              <p:nvPr/>
            </p:nvSpPr>
            <p:spPr>
              <a:xfrm>
                <a:off x="8032206" y="5734050"/>
                <a:ext cx="3266184" cy="648072"/>
              </a:xfrm>
              <a:prstGeom prst="roundRect">
                <a:avLst/>
              </a:prstGeom>
              <a:solidFill>
                <a:srgbClr val="22658E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Мобильное телемедицинское приложение</a:t>
                </a: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(гаджет у  получателя услуги)</a:t>
                </a:r>
              </a:p>
            </p:txBody>
          </p:sp>
        </p:grpSp>
        <p:cxnSp>
          <p:nvCxnSpPr>
            <p:cNvPr id="12" name="Прямая со стрелкой 11"/>
            <p:cNvCxnSpPr/>
            <p:nvPr/>
          </p:nvCxnSpPr>
          <p:spPr>
            <a:xfrm flipV="1">
              <a:off x="6958472" y="2637706"/>
              <a:ext cx="864096" cy="7200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6958472" y="5013970"/>
              <a:ext cx="934412" cy="7580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7060957" y="3681822"/>
              <a:ext cx="761611" cy="303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7053466" y="4391192"/>
              <a:ext cx="769102" cy="2908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87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5"/>
          <a:stretch/>
        </p:blipFill>
        <p:spPr>
          <a:xfrm>
            <a:off x="-16560" y="1053530"/>
            <a:ext cx="12188641" cy="5832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3093" y="1069011"/>
            <a:ext cx="12195174" cy="5817167"/>
          </a:xfrm>
          <a:prstGeom prst="rect">
            <a:avLst/>
          </a:prstGeom>
          <a:solidFill>
            <a:srgbClr val="0C9C8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СОЦТЕХ и Программа «Безопасный труд»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3093" y="1917625"/>
            <a:ext cx="12195174" cy="3746195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50555" y="2833567"/>
            <a:ext cx="9662003" cy="1112846"/>
            <a:chOff x="1150555" y="2956367"/>
            <a:chExt cx="9662003" cy="84602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8979140" y="2956615"/>
              <a:ext cx="0" cy="84578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150555" y="2956615"/>
              <a:ext cx="0" cy="84578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155187" y="2956615"/>
              <a:ext cx="0" cy="84578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122119" y="2956615"/>
              <a:ext cx="0" cy="84578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979232" y="2956615"/>
              <a:ext cx="0" cy="84578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0812558" y="2956367"/>
              <a:ext cx="0" cy="84578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ятиугольник 358"/>
          <p:cNvSpPr/>
          <p:nvPr/>
        </p:nvSpPr>
        <p:spPr>
          <a:xfrm>
            <a:off x="9551589" y="2586466"/>
            <a:ext cx="2378646" cy="247100"/>
          </a:xfrm>
          <a:prstGeom prst="homePlate">
            <a:avLst/>
          </a:prstGeom>
          <a:solidFill>
            <a:srgbClr val="6DC3E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216"/>
          <p:cNvSpPr/>
          <p:nvPr/>
        </p:nvSpPr>
        <p:spPr>
          <a:xfrm>
            <a:off x="7718171" y="2586714"/>
            <a:ext cx="2378646" cy="247100"/>
          </a:xfrm>
          <a:prstGeom prst="homePlate">
            <a:avLst/>
          </a:prstGeom>
          <a:solidFill>
            <a:srgbClr val="22658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185819" y="2104610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26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600" dirty="0">
                <a:solidFill>
                  <a:srgbClr val="226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квартал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7788" y="4834535"/>
            <a:ext cx="212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25000"/>
            </a:pPr>
            <a:r>
              <a:rPr lang="ru-RU" sz="1200" dirty="0">
                <a:ea typeface="Times New Roman"/>
                <a:cs typeface="Times New Roman"/>
                <a:sym typeface="Times New Roman"/>
              </a:rPr>
              <a:t>Подготовка ФЭО и плана создания СУ ПБ и ОТ  для предприятий  1-2х отраслей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20494" y="4834535"/>
            <a:ext cx="193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ea typeface="Times New Roman"/>
                <a:cs typeface="Times New Roman"/>
                <a:sym typeface="Times New Roman"/>
              </a:rPr>
              <a:t>Подготовка изменений в 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dirty="0">
                <a:ea typeface="Times New Roman"/>
                <a:cs typeface="Times New Roman"/>
                <a:sym typeface="Times New Roman"/>
              </a:rPr>
              <a:t>региональные НПА</a:t>
            </a:r>
          </a:p>
          <a:p>
            <a:endParaRPr lang="ru-RU" sz="1200" dirty="0"/>
          </a:p>
        </p:txBody>
      </p:sp>
      <p:sp>
        <p:nvSpPr>
          <p:cNvPr id="19" name="Пятиугольник 220"/>
          <p:cNvSpPr/>
          <p:nvPr/>
        </p:nvSpPr>
        <p:spPr>
          <a:xfrm>
            <a:off x="5718263" y="2586714"/>
            <a:ext cx="2378646" cy="247100"/>
          </a:xfrm>
          <a:prstGeom prst="homePlate">
            <a:avLst/>
          </a:prstGeom>
          <a:solidFill>
            <a:srgbClr val="96C8E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221"/>
          <p:cNvSpPr/>
          <p:nvPr/>
        </p:nvSpPr>
        <p:spPr>
          <a:xfrm>
            <a:off x="3811978" y="2586714"/>
            <a:ext cx="2378646" cy="247100"/>
          </a:xfrm>
          <a:prstGeom prst="homePlate">
            <a:avLst/>
          </a:prstGeom>
          <a:solidFill>
            <a:srgbClr val="0C9C8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22"/>
          <p:cNvSpPr/>
          <p:nvPr/>
        </p:nvSpPr>
        <p:spPr>
          <a:xfrm>
            <a:off x="1905692" y="2586714"/>
            <a:ext cx="2378646" cy="247100"/>
          </a:xfrm>
          <a:prstGeom prst="homePlate">
            <a:avLst/>
          </a:prstGeom>
          <a:solidFill>
            <a:srgbClr val="6DC3E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23"/>
          <p:cNvSpPr/>
          <p:nvPr/>
        </p:nvSpPr>
        <p:spPr>
          <a:xfrm>
            <a:off x="-593" y="2586714"/>
            <a:ext cx="2378646" cy="247100"/>
          </a:xfrm>
          <a:prstGeom prst="homePlate">
            <a:avLst/>
          </a:prstGeom>
          <a:solidFill>
            <a:srgbClr val="356C9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18156" y="2104610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26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квартал 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8803" y="2104610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4787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квартал 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69395" y="2104610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C9C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dirty="0">
                <a:solidFill>
                  <a:srgbClr val="0C9C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квартал 2017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5227" y="2104610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787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600" dirty="0">
                <a:solidFill>
                  <a:srgbClr val="4787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квартал 2017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3794" y="4834535"/>
            <a:ext cx="193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25000"/>
            </a:pPr>
            <a:r>
              <a:rPr lang="ru-RU" sz="1200" dirty="0">
                <a:ea typeface="Calibri"/>
                <a:cs typeface="Times New Roman" panose="02020603050405020304" pitchFamily="18" charset="0"/>
                <a:sym typeface="Calibri"/>
              </a:rPr>
              <a:t>Проведение</a:t>
            </a:r>
          </a:p>
          <a:p>
            <a:pPr lvl="0" algn="ctr">
              <a:buSzPct val="25000"/>
            </a:pPr>
            <a:r>
              <a:rPr lang="ru-RU" sz="1200" dirty="0">
                <a:ea typeface="Calibri"/>
                <a:cs typeface="Times New Roman" panose="02020603050405020304" pitchFamily="18" charset="0"/>
                <a:sym typeface="Calibri"/>
              </a:rPr>
              <a:t> «пилота» решения</a:t>
            </a:r>
            <a:endParaRPr lang="en-US" sz="1200" dirty="0"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883" y="4834535"/>
            <a:ext cx="2024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25000"/>
            </a:pPr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Разработка </a:t>
            </a: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концепции</a:t>
            </a:r>
            <a:endParaRPr lang="en-US" sz="1200" dirty="0"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5579" y="4834535"/>
            <a:ext cx="193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25000"/>
            </a:pPr>
            <a:r>
              <a:rPr lang="ru-RU" sz="1200" dirty="0">
                <a:ea typeface="Calibri"/>
                <a:cs typeface="Times New Roman" panose="02020603050405020304" pitchFamily="18" charset="0"/>
                <a:sym typeface="Calibri"/>
              </a:rPr>
              <a:t>Подведение </a:t>
            </a:r>
          </a:p>
          <a:p>
            <a:pPr lvl="0" algn="ctr">
              <a:buSzPct val="25000"/>
            </a:pPr>
            <a:r>
              <a:rPr lang="ru-RU" sz="1200" dirty="0">
                <a:ea typeface="Calibri"/>
                <a:cs typeface="Times New Roman" panose="02020603050405020304" pitchFamily="18" charset="0"/>
                <a:sym typeface="Calibri"/>
              </a:rPr>
              <a:t>итогов «пилота»</a:t>
            </a:r>
            <a:endParaRPr lang="en-US" sz="1200" dirty="0"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63659" y="2104362"/>
            <a:ext cx="162256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4787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квартал 2018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03525" y="3667987"/>
            <a:ext cx="894060" cy="894060"/>
            <a:chOff x="703525" y="3667987"/>
            <a:chExt cx="894060" cy="894060"/>
          </a:xfrm>
        </p:grpSpPr>
        <p:sp>
          <p:nvSpPr>
            <p:cNvPr id="32" name="Овал 31"/>
            <p:cNvSpPr/>
            <p:nvPr/>
          </p:nvSpPr>
          <p:spPr>
            <a:xfrm>
              <a:off x="703525" y="3667987"/>
              <a:ext cx="894060" cy="8940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56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875782" y="3821391"/>
              <a:ext cx="549546" cy="504847"/>
              <a:chOff x="2039938" y="1212850"/>
              <a:chExt cx="663575" cy="609601"/>
            </a:xfrm>
            <a:solidFill>
              <a:srgbClr val="356C91"/>
            </a:solidFill>
          </p:grpSpPr>
          <p:sp>
            <p:nvSpPr>
              <p:cNvPr id="34" name="Freeform 42"/>
              <p:cNvSpPr>
                <a:spLocks noEditPoints="1"/>
              </p:cNvSpPr>
              <p:nvPr/>
            </p:nvSpPr>
            <p:spPr bwMode="auto">
              <a:xfrm>
                <a:off x="2184400" y="1212850"/>
                <a:ext cx="374650" cy="282575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333"/>
                  </a:cxn>
                  <a:cxn ang="0">
                    <a:pos x="451" y="333"/>
                  </a:cxn>
                  <a:cxn ang="0">
                    <a:pos x="451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471" y="0"/>
                  </a:cxn>
                  <a:cxn ang="0">
                    <a:pos x="471" y="355"/>
                  </a:cxn>
                  <a:cxn ang="0">
                    <a:pos x="0" y="355"/>
                  </a:cxn>
                  <a:cxn ang="0">
                    <a:pos x="0" y="0"/>
                  </a:cxn>
                </a:cxnLst>
                <a:rect l="0" t="0" r="r" b="b"/>
                <a:pathLst>
                  <a:path w="471" h="355">
                    <a:moveTo>
                      <a:pt x="22" y="22"/>
                    </a:moveTo>
                    <a:lnTo>
                      <a:pt x="22" y="333"/>
                    </a:lnTo>
                    <a:lnTo>
                      <a:pt x="451" y="333"/>
                    </a:lnTo>
                    <a:lnTo>
                      <a:pt x="451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471" y="0"/>
                    </a:lnTo>
                    <a:lnTo>
                      <a:pt x="471" y="355"/>
                    </a:lnTo>
                    <a:lnTo>
                      <a:pt x="0" y="3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2238375" y="1416050"/>
                <a:ext cx="268288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29" y="0"/>
                  </a:cxn>
                  <a:cxn ang="0">
                    <a:pos x="332" y="2"/>
                  </a:cxn>
                  <a:cxn ang="0">
                    <a:pos x="334" y="5"/>
                  </a:cxn>
                  <a:cxn ang="0">
                    <a:pos x="336" y="11"/>
                  </a:cxn>
                  <a:cxn ang="0">
                    <a:pos x="335" y="16"/>
                  </a:cxn>
                  <a:cxn ang="0">
                    <a:pos x="333" y="19"/>
                  </a:cxn>
                  <a:cxn ang="0">
                    <a:pos x="330" y="21"/>
                  </a:cxn>
                  <a:cxn ang="0">
                    <a:pos x="325" y="22"/>
                  </a:cxn>
                  <a:cxn ang="0">
                    <a:pos x="11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336" h="22">
                    <a:moveTo>
                      <a:pt x="7" y="0"/>
                    </a:moveTo>
                    <a:lnTo>
                      <a:pt x="329" y="0"/>
                    </a:lnTo>
                    <a:lnTo>
                      <a:pt x="332" y="2"/>
                    </a:lnTo>
                    <a:lnTo>
                      <a:pt x="334" y="5"/>
                    </a:lnTo>
                    <a:lnTo>
                      <a:pt x="336" y="11"/>
                    </a:lnTo>
                    <a:lnTo>
                      <a:pt x="335" y="16"/>
                    </a:lnTo>
                    <a:lnTo>
                      <a:pt x="333" y="19"/>
                    </a:lnTo>
                    <a:lnTo>
                      <a:pt x="330" y="21"/>
                    </a:lnTo>
                    <a:lnTo>
                      <a:pt x="325" y="22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2238375" y="1322388"/>
                <a:ext cx="268288" cy="174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25" y="0"/>
                  </a:cxn>
                  <a:cxn ang="0">
                    <a:pos x="330" y="2"/>
                  </a:cxn>
                  <a:cxn ang="0">
                    <a:pos x="333" y="4"/>
                  </a:cxn>
                  <a:cxn ang="0">
                    <a:pos x="335" y="7"/>
                  </a:cxn>
                  <a:cxn ang="0">
                    <a:pos x="336" y="11"/>
                  </a:cxn>
                  <a:cxn ang="0">
                    <a:pos x="334" y="18"/>
                  </a:cxn>
                  <a:cxn ang="0">
                    <a:pos x="332" y="20"/>
                  </a:cxn>
                  <a:cxn ang="0">
                    <a:pos x="329" y="22"/>
                  </a:cxn>
                  <a:cxn ang="0">
                    <a:pos x="7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11" y="0"/>
                  </a:cxn>
                </a:cxnLst>
                <a:rect l="0" t="0" r="r" b="b"/>
                <a:pathLst>
                  <a:path w="336" h="22">
                    <a:moveTo>
                      <a:pt x="11" y="0"/>
                    </a:moveTo>
                    <a:lnTo>
                      <a:pt x="325" y="0"/>
                    </a:lnTo>
                    <a:lnTo>
                      <a:pt x="330" y="2"/>
                    </a:lnTo>
                    <a:lnTo>
                      <a:pt x="333" y="4"/>
                    </a:lnTo>
                    <a:lnTo>
                      <a:pt x="335" y="7"/>
                    </a:lnTo>
                    <a:lnTo>
                      <a:pt x="336" y="11"/>
                    </a:lnTo>
                    <a:lnTo>
                      <a:pt x="334" y="18"/>
                    </a:lnTo>
                    <a:lnTo>
                      <a:pt x="332" y="20"/>
                    </a:lnTo>
                    <a:lnTo>
                      <a:pt x="329" y="22"/>
                    </a:lnTo>
                    <a:lnTo>
                      <a:pt x="7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45"/>
              <p:cNvSpPr>
                <a:spLocks/>
              </p:cNvSpPr>
              <p:nvPr/>
            </p:nvSpPr>
            <p:spPr bwMode="auto">
              <a:xfrm>
                <a:off x="2238375" y="1370013"/>
                <a:ext cx="177800" cy="158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6" y="0"/>
                  </a:cxn>
                  <a:cxn ang="0">
                    <a:pos x="221" y="4"/>
                  </a:cxn>
                  <a:cxn ang="0">
                    <a:pos x="223" y="8"/>
                  </a:cxn>
                  <a:cxn ang="0">
                    <a:pos x="223" y="11"/>
                  </a:cxn>
                  <a:cxn ang="0">
                    <a:pos x="222" y="15"/>
                  </a:cxn>
                  <a:cxn ang="0">
                    <a:pos x="218" y="20"/>
                  </a:cxn>
                  <a:cxn ang="0">
                    <a:pos x="213" y="21"/>
                  </a:cxn>
                  <a:cxn ang="0">
                    <a:pos x="7" y="21"/>
                  </a:cxn>
                  <a:cxn ang="0">
                    <a:pos x="4" y="19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23" h="21">
                    <a:moveTo>
                      <a:pt x="7" y="0"/>
                    </a:moveTo>
                    <a:lnTo>
                      <a:pt x="216" y="0"/>
                    </a:lnTo>
                    <a:lnTo>
                      <a:pt x="221" y="4"/>
                    </a:lnTo>
                    <a:lnTo>
                      <a:pt x="223" y="8"/>
                    </a:lnTo>
                    <a:lnTo>
                      <a:pt x="223" y="11"/>
                    </a:lnTo>
                    <a:lnTo>
                      <a:pt x="222" y="15"/>
                    </a:lnTo>
                    <a:lnTo>
                      <a:pt x="218" y="20"/>
                    </a:lnTo>
                    <a:lnTo>
                      <a:pt x="213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46"/>
              <p:cNvSpPr>
                <a:spLocks/>
              </p:cNvSpPr>
              <p:nvPr/>
            </p:nvSpPr>
            <p:spPr bwMode="auto">
              <a:xfrm>
                <a:off x="2238375" y="1276350"/>
                <a:ext cx="177800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6" y="0"/>
                  </a:cxn>
                  <a:cxn ang="0">
                    <a:pos x="221" y="4"/>
                  </a:cxn>
                  <a:cxn ang="0">
                    <a:pos x="223" y="8"/>
                  </a:cxn>
                  <a:cxn ang="0">
                    <a:pos x="223" y="14"/>
                  </a:cxn>
                  <a:cxn ang="0">
                    <a:pos x="221" y="18"/>
                  </a:cxn>
                  <a:cxn ang="0">
                    <a:pos x="219" y="20"/>
                  </a:cxn>
                  <a:cxn ang="0">
                    <a:pos x="216" y="21"/>
                  </a:cxn>
                  <a:cxn ang="0">
                    <a:pos x="213" y="22"/>
                  </a:cxn>
                  <a:cxn ang="0">
                    <a:pos x="11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23" h="22">
                    <a:moveTo>
                      <a:pt x="7" y="0"/>
                    </a:moveTo>
                    <a:lnTo>
                      <a:pt x="216" y="0"/>
                    </a:lnTo>
                    <a:lnTo>
                      <a:pt x="221" y="4"/>
                    </a:lnTo>
                    <a:lnTo>
                      <a:pt x="223" y="8"/>
                    </a:lnTo>
                    <a:lnTo>
                      <a:pt x="223" y="14"/>
                    </a:lnTo>
                    <a:lnTo>
                      <a:pt x="221" y="18"/>
                    </a:lnTo>
                    <a:lnTo>
                      <a:pt x="219" y="20"/>
                    </a:lnTo>
                    <a:lnTo>
                      <a:pt x="216" y="21"/>
                    </a:lnTo>
                    <a:lnTo>
                      <a:pt x="213" y="22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7"/>
              <p:cNvSpPr>
                <a:spLocks noEditPoints="1"/>
              </p:cNvSpPr>
              <p:nvPr/>
            </p:nvSpPr>
            <p:spPr bwMode="auto">
              <a:xfrm>
                <a:off x="2039938" y="1643063"/>
                <a:ext cx="190500" cy="179388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205"/>
                  </a:cxn>
                  <a:cxn ang="0">
                    <a:pos x="219" y="205"/>
                  </a:cxn>
                  <a:cxn ang="0">
                    <a:pos x="219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241" y="0"/>
                  </a:cxn>
                  <a:cxn ang="0">
                    <a:pos x="241" y="226"/>
                  </a:cxn>
                  <a:cxn ang="0">
                    <a:pos x="0" y="226"/>
                  </a:cxn>
                  <a:cxn ang="0">
                    <a:pos x="0" y="0"/>
                  </a:cxn>
                </a:cxnLst>
                <a:rect l="0" t="0" r="r" b="b"/>
                <a:pathLst>
                  <a:path w="241" h="226">
                    <a:moveTo>
                      <a:pt x="22" y="22"/>
                    </a:moveTo>
                    <a:lnTo>
                      <a:pt x="22" y="205"/>
                    </a:lnTo>
                    <a:lnTo>
                      <a:pt x="219" y="205"/>
                    </a:lnTo>
                    <a:lnTo>
                      <a:pt x="219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241" y="0"/>
                    </a:lnTo>
                    <a:lnTo>
                      <a:pt x="241" y="226"/>
                    </a:lnTo>
                    <a:lnTo>
                      <a:pt x="0" y="2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8"/>
              <p:cNvSpPr>
                <a:spLocks noEditPoints="1"/>
              </p:cNvSpPr>
              <p:nvPr/>
            </p:nvSpPr>
            <p:spPr bwMode="auto">
              <a:xfrm>
                <a:off x="2276475" y="1643063"/>
                <a:ext cx="190500" cy="179388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205"/>
                  </a:cxn>
                  <a:cxn ang="0">
                    <a:pos x="219" y="205"/>
                  </a:cxn>
                  <a:cxn ang="0">
                    <a:pos x="219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241" y="0"/>
                  </a:cxn>
                  <a:cxn ang="0">
                    <a:pos x="241" y="226"/>
                  </a:cxn>
                  <a:cxn ang="0">
                    <a:pos x="0" y="226"/>
                  </a:cxn>
                  <a:cxn ang="0">
                    <a:pos x="0" y="0"/>
                  </a:cxn>
                </a:cxnLst>
                <a:rect l="0" t="0" r="r" b="b"/>
                <a:pathLst>
                  <a:path w="241" h="226">
                    <a:moveTo>
                      <a:pt x="22" y="22"/>
                    </a:moveTo>
                    <a:lnTo>
                      <a:pt x="22" y="205"/>
                    </a:lnTo>
                    <a:lnTo>
                      <a:pt x="219" y="205"/>
                    </a:lnTo>
                    <a:lnTo>
                      <a:pt x="219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241" y="0"/>
                    </a:lnTo>
                    <a:lnTo>
                      <a:pt x="241" y="226"/>
                    </a:lnTo>
                    <a:lnTo>
                      <a:pt x="0" y="2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9"/>
              <p:cNvSpPr>
                <a:spLocks noEditPoints="1"/>
              </p:cNvSpPr>
              <p:nvPr/>
            </p:nvSpPr>
            <p:spPr bwMode="auto">
              <a:xfrm>
                <a:off x="2513013" y="1643063"/>
                <a:ext cx="190500" cy="179388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205"/>
                  </a:cxn>
                  <a:cxn ang="0">
                    <a:pos x="219" y="205"/>
                  </a:cxn>
                  <a:cxn ang="0">
                    <a:pos x="219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241" y="0"/>
                  </a:cxn>
                  <a:cxn ang="0">
                    <a:pos x="241" y="226"/>
                  </a:cxn>
                  <a:cxn ang="0">
                    <a:pos x="0" y="226"/>
                  </a:cxn>
                  <a:cxn ang="0">
                    <a:pos x="0" y="0"/>
                  </a:cxn>
                </a:cxnLst>
                <a:rect l="0" t="0" r="r" b="b"/>
                <a:pathLst>
                  <a:path w="241" h="226">
                    <a:moveTo>
                      <a:pt x="22" y="22"/>
                    </a:moveTo>
                    <a:lnTo>
                      <a:pt x="22" y="205"/>
                    </a:lnTo>
                    <a:lnTo>
                      <a:pt x="219" y="205"/>
                    </a:lnTo>
                    <a:lnTo>
                      <a:pt x="219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241" y="0"/>
                    </a:lnTo>
                    <a:lnTo>
                      <a:pt x="241" y="226"/>
                    </a:lnTo>
                    <a:lnTo>
                      <a:pt x="0" y="2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50"/>
              <p:cNvSpPr>
                <a:spLocks/>
              </p:cNvSpPr>
              <p:nvPr/>
            </p:nvSpPr>
            <p:spPr bwMode="auto">
              <a:xfrm>
                <a:off x="2109788" y="1554163"/>
                <a:ext cx="523875" cy="103188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74" y="0"/>
                  </a:cxn>
                  <a:cxn ang="0">
                    <a:pos x="597" y="3"/>
                  </a:cxn>
                  <a:cxn ang="0">
                    <a:pos x="618" y="12"/>
                  </a:cxn>
                  <a:cxn ang="0">
                    <a:pos x="636" y="25"/>
                  </a:cxn>
                  <a:cxn ang="0">
                    <a:pos x="649" y="43"/>
                  </a:cxn>
                  <a:cxn ang="0">
                    <a:pos x="658" y="64"/>
                  </a:cxn>
                  <a:cxn ang="0">
                    <a:pos x="661" y="87"/>
                  </a:cxn>
                  <a:cxn ang="0">
                    <a:pos x="661" y="123"/>
                  </a:cxn>
                  <a:cxn ang="0">
                    <a:pos x="659" y="127"/>
                  </a:cxn>
                  <a:cxn ang="0">
                    <a:pos x="657" y="129"/>
                  </a:cxn>
                  <a:cxn ang="0">
                    <a:pos x="650" y="131"/>
                  </a:cxn>
                  <a:cxn ang="0">
                    <a:pos x="646" y="130"/>
                  </a:cxn>
                  <a:cxn ang="0">
                    <a:pos x="642" y="128"/>
                  </a:cxn>
                  <a:cxn ang="0">
                    <a:pos x="640" y="124"/>
                  </a:cxn>
                  <a:cxn ang="0">
                    <a:pos x="639" y="120"/>
                  </a:cxn>
                  <a:cxn ang="0">
                    <a:pos x="639" y="87"/>
                  </a:cxn>
                  <a:cxn ang="0">
                    <a:pos x="637" y="70"/>
                  </a:cxn>
                  <a:cxn ang="0">
                    <a:pos x="630" y="54"/>
                  </a:cxn>
                  <a:cxn ang="0">
                    <a:pos x="620" y="41"/>
                  </a:cxn>
                  <a:cxn ang="0">
                    <a:pos x="607" y="31"/>
                  </a:cxn>
                  <a:cxn ang="0">
                    <a:pos x="592" y="24"/>
                  </a:cxn>
                  <a:cxn ang="0">
                    <a:pos x="574" y="22"/>
                  </a:cxn>
                  <a:cxn ang="0">
                    <a:pos x="88" y="22"/>
                  </a:cxn>
                  <a:cxn ang="0">
                    <a:pos x="67" y="25"/>
                  </a:cxn>
                  <a:cxn ang="0">
                    <a:pos x="50" y="35"/>
                  </a:cxn>
                  <a:cxn ang="0">
                    <a:pos x="35" y="48"/>
                  </a:cxn>
                  <a:cxn ang="0">
                    <a:pos x="25" y="67"/>
                  </a:cxn>
                  <a:cxn ang="0">
                    <a:pos x="22" y="87"/>
                  </a:cxn>
                  <a:cxn ang="0">
                    <a:pos x="22" y="123"/>
                  </a:cxn>
                  <a:cxn ang="0">
                    <a:pos x="20" y="127"/>
                  </a:cxn>
                  <a:cxn ang="0">
                    <a:pos x="18" y="129"/>
                  </a:cxn>
                  <a:cxn ang="0">
                    <a:pos x="11" y="131"/>
                  </a:cxn>
                  <a:cxn ang="0">
                    <a:pos x="7" y="130"/>
                  </a:cxn>
                  <a:cxn ang="0">
                    <a:pos x="3" y="128"/>
                  </a:cxn>
                  <a:cxn ang="0">
                    <a:pos x="1" y="124"/>
                  </a:cxn>
                  <a:cxn ang="0">
                    <a:pos x="0" y="120"/>
                  </a:cxn>
                  <a:cxn ang="0">
                    <a:pos x="0" y="87"/>
                  </a:cxn>
                  <a:cxn ang="0">
                    <a:pos x="3" y="64"/>
                  </a:cxn>
                  <a:cxn ang="0">
                    <a:pos x="12" y="43"/>
                  </a:cxn>
                  <a:cxn ang="0">
                    <a:pos x="26" y="25"/>
                  </a:cxn>
                  <a:cxn ang="0">
                    <a:pos x="44" y="12"/>
                  </a:cxn>
                  <a:cxn ang="0">
                    <a:pos x="65" y="3"/>
                  </a:cxn>
                  <a:cxn ang="0">
                    <a:pos x="88" y="0"/>
                  </a:cxn>
                </a:cxnLst>
                <a:rect l="0" t="0" r="r" b="b"/>
                <a:pathLst>
                  <a:path w="661" h="131">
                    <a:moveTo>
                      <a:pt x="88" y="0"/>
                    </a:moveTo>
                    <a:lnTo>
                      <a:pt x="574" y="0"/>
                    </a:lnTo>
                    <a:lnTo>
                      <a:pt x="597" y="3"/>
                    </a:lnTo>
                    <a:lnTo>
                      <a:pt x="618" y="12"/>
                    </a:lnTo>
                    <a:lnTo>
                      <a:pt x="636" y="25"/>
                    </a:lnTo>
                    <a:lnTo>
                      <a:pt x="649" y="43"/>
                    </a:lnTo>
                    <a:lnTo>
                      <a:pt x="658" y="64"/>
                    </a:lnTo>
                    <a:lnTo>
                      <a:pt x="661" y="87"/>
                    </a:lnTo>
                    <a:lnTo>
                      <a:pt x="661" y="123"/>
                    </a:lnTo>
                    <a:lnTo>
                      <a:pt x="659" y="127"/>
                    </a:lnTo>
                    <a:lnTo>
                      <a:pt x="657" y="129"/>
                    </a:lnTo>
                    <a:lnTo>
                      <a:pt x="650" y="131"/>
                    </a:lnTo>
                    <a:lnTo>
                      <a:pt x="646" y="130"/>
                    </a:lnTo>
                    <a:lnTo>
                      <a:pt x="642" y="128"/>
                    </a:lnTo>
                    <a:lnTo>
                      <a:pt x="640" y="124"/>
                    </a:lnTo>
                    <a:lnTo>
                      <a:pt x="639" y="120"/>
                    </a:lnTo>
                    <a:lnTo>
                      <a:pt x="639" y="87"/>
                    </a:lnTo>
                    <a:lnTo>
                      <a:pt x="637" y="70"/>
                    </a:lnTo>
                    <a:lnTo>
                      <a:pt x="630" y="54"/>
                    </a:lnTo>
                    <a:lnTo>
                      <a:pt x="620" y="41"/>
                    </a:lnTo>
                    <a:lnTo>
                      <a:pt x="607" y="31"/>
                    </a:lnTo>
                    <a:lnTo>
                      <a:pt x="592" y="24"/>
                    </a:lnTo>
                    <a:lnTo>
                      <a:pt x="574" y="22"/>
                    </a:lnTo>
                    <a:lnTo>
                      <a:pt x="88" y="22"/>
                    </a:lnTo>
                    <a:lnTo>
                      <a:pt x="67" y="25"/>
                    </a:lnTo>
                    <a:lnTo>
                      <a:pt x="50" y="35"/>
                    </a:lnTo>
                    <a:lnTo>
                      <a:pt x="35" y="48"/>
                    </a:lnTo>
                    <a:lnTo>
                      <a:pt x="25" y="67"/>
                    </a:lnTo>
                    <a:lnTo>
                      <a:pt x="22" y="87"/>
                    </a:lnTo>
                    <a:lnTo>
                      <a:pt x="22" y="123"/>
                    </a:lnTo>
                    <a:lnTo>
                      <a:pt x="20" y="127"/>
                    </a:lnTo>
                    <a:lnTo>
                      <a:pt x="18" y="129"/>
                    </a:lnTo>
                    <a:lnTo>
                      <a:pt x="11" y="131"/>
                    </a:lnTo>
                    <a:lnTo>
                      <a:pt x="7" y="130"/>
                    </a:lnTo>
                    <a:lnTo>
                      <a:pt x="3" y="128"/>
                    </a:lnTo>
                    <a:lnTo>
                      <a:pt x="1" y="124"/>
                    </a:lnTo>
                    <a:lnTo>
                      <a:pt x="0" y="120"/>
                    </a:lnTo>
                    <a:lnTo>
                      <a:pt x="0" y="87"/>
                    </a:lnTo>
                    <a:lnTo>
                      <a:pt x="3" y="64"/>
                    </a:lnTo>
                    <a:lnTo>
                      <a:pt x="12" y="43"/>
                    </a:lnTo>
                    <a:lnTo>
                      <a:pt x="26" y="25"/>
                    </a:lnTo>
                    <a:lnTo>
                      <a:pt x="44" y="12"/>
                    </a:lnTo>
                    <a:lnTo>
                      <a:pt x="65" y="3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51"/>
              <p:cNvSpPr>
                <a:spLocks/>
              </p:cNvSpPr>
              <p:nvPr/>
            </p:nvSpPr>
            <p:spPr bwMode="auto">
              <a:xfrm>
                <a:off x="2363788" y="1487488"/>
                <a:ext cx="17463" cy="1730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1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2" y="11"/>
                  </a:cxn>
                  <a:cxn ang="0">
                    <a:pos x="22" y="207"/>
                  </a:cxn>
                  <a:cxn ang="0">
                    <a:pos x="20" y="214"/>
                  </a:cxn>
                  <a:cxn ang="0">
                    <a:pos x="18" y="216"/>
                  </a:cxn>
                  <a:cxn ang="0">
                    <a:pos x="14" y="218"/>
                  </a:cxn>
                  <a:cxn ang="0">
                    <a:pos x="8" y="218"/>
                  </a:cxn>
                  <a:cxn ang="0">
                    <a:pos x="4" y="216"/>
                  </a:cxn>
                  <a:cxn ang="0">
                    <a:pos x="2" y="214"/>
                  </a:cxn>
                  <a:cxn ang="0">
                    <a:pos x="0" y="211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11" y="0"/>
                  </a:cxn>
                </a:cxnLst>
                <a:rect l="0" t="0" r="r" b="b"/>
                <a:pathLst>
                  <a:path w="22" h="218">
                    <a:moveTo>
                      <a:pt x="11" y="0"/>
                    </a:moveTo>
                    <a:lnTo>
                      <a:pt x="15" y="1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2" y="11"/>
                    </a:lnTo>
                    <a:lnTo>
                      <a:pt x="22" y="207"/>
                    </a:lnTo>
                    <a:lnTo>
                      <a:pt x="20" y="214"/>
                    </a:lnTo>
                    <a:lnTo>
                      <a:pt x="18" y="216"/>
                    </a:lnTo>
                    <a:lnTo>
                      <a:pt x="14" y="218"/>
                    </a:lnTo>
                    <a:lnTo>
                      <a:pt x="8" y="218"/>
                    </a:lnTo>
                    <a:lnTo>
                      <a:pt x="4" y="216"/>
                    </a:lnTo>
                    <a:lnTo>
                      <a:pt x="2" y="214"/>
                    </a:lnTo>
                    <a:lnTo>
                      <a:pt x="0" y="2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2708157" y="3682739"/>
            <a:ext cx="894060" cy="894060"/>
            <a:chOff x="2708157" y="3682739"/>
            <a:chExt cx="894060" cy="894060"/>
          </a:xfrm>
        </p:grpSpPr>
        <p:sp>
          <p:nvSpPr>
            <p:cNvPr id="45" name="Овал 44"/>
            <p:cNvSpPr/>
            <p:nvPr/>
          </p:nvSpPr>
          <p:spPr>
            <a:xfrm>
              <a:off x="2708157" y="3682739"/>
              <a:ext cx="894060" cy="8940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67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2885053" y="3912106"/>
              <a:ext cx="537714" cy="475922"/>
              <a:chOff x="217488" y="3168650"/>
              <a:chExt cx="649288" cy="574675"/>
            </a:xfrm>
            <a:solidFill>
              <a:srgbClr val="26709E"/>
            </a:solidFill>
          </p:grpSpPr>
          <p:sp>
            <p:nvSpPr>
              <p:cNvPr id="47" name="Freeform 35"/>
              <p:cNvSpPr>
                <a:spLocks noEditPoints="1"/>
              </p:cNvSpPr>
              <p:nvPr/>
            </p:nvSpPr>
            <p:spPr bwMode="auto">
              <a:xfrm>
                <a:off x="217488" y="3168650"/>
                <a:ext cx="649288" cy="441325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21" y="533"/>
                  </a:cxn>
                  <a:cxn ang="0">
                    <a:pos x="796" y="533"/>
                  </a:cxn>
                  <a:cxn ang="0">
                    <a:pos x="796" y="22"/>
                  </a:cxn>
                  <a:cxn ang="0">
                    <a:pos x="21" y="22"/>
                  </a:cxn>
                  <a:cxn ang="0">
                    <a:pos x="0" y="0"/>
                  </a:cxn>
                  <a:cxn ang="0">
                    <a:pos x="818" y="0"/>
                  </a:cxn>
                  <a:cxn ang="0">
                    <a:pos x="818" y="555"/>
                  </a:cxn>
                  <a:cxn ang="0">
                    <a:pos x="0" y="555"/>
                  </a:cxn>
                  <a:cxn ang="0">
                    <a:pos x="0" y="0"/>
                  </a:cxn>
                </a:cxnLst>
                <a:rect l="0" t="0" r="r" b="b"/>
                <a:pathLst>
                  <a:path w="818" h="555">
                    <a:moveTo>
                      <a:pt x="21" y="22"/>
                    </a:moveTo>
                    <a:lnTo>
                      <a:pt x="21" y="533"/>
                    </a:lnTo>
                    <a:lnTo>
                      <a:pt x="796" y="533"/>
                    </a:lnTo>
                    <a:lnTo>
                      <a:pt x="796" y="22"/>
                    </a:lnTo>
                    <a:lnTo>
                      <a:pt x="21" y="22"/>
                    </a:lnTo>
                    <a:close/>
                    <a:moveTo>
                      <a:pt x="0" y="0"/>
                    </a:moveTo>
                    <a:lnTo>
                      <a:pt x="818" y="0"/>
                    </a:lnTo>
                    <a:lnTo>
                      <a:pt x="818" y="555"/>
                    </a:lnTo>
                    <a:lnTo>
                      <a:pt x="0" y="5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6"/>
              <p:cNvSpPr>
                <a:spLocks/>
              </p:cNvSpPr>
              <p:nvPr/>
            </p:nvSpPr>
            <p:spPr bwMode="auto">
              <a:xfrm>
                <a:off x="360363" y="3594100"/>
                <a:ext cx="363538" cy="149225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72" y="28"/>
                  </a:cxn>
                  <a:cxn ang="0">
                    <a:pos x="185" y="67"/>
                  </a:cxn>
                  <a:cxn ang="0">
                    <a:pos x="172" y="107"/>
                  </a:cxn>
                  <a:cxn ang="0">
                    <a:pos x="139" y="131"/>
                  </a:cxn>
                  <a:cxn ang="0">
                    <a:pos x="22" y="135"/>
                  </a:cxn>
                  <a:cxn ang="0">
                    <a:pos x="438" y="166"/>
                  </a:cxn>
                  <a:cxn ang="0">
                    <a:pos x="342" y="135"/>
                  </a:cxn>
                  <a:cxn ang="0">
                    <a:pos x="308" y="126"/>
                  </a:cxn>
                  <a:cxn ang="0">
                    <a:pos x="284" y="100"/>
                  </a:cxn>
                  <a:cxn ang="0">
                    <a:pos x="275" y="67"/>
                  </a:cxn>
                  <a:cxn ang="0">
                    <a:pos x="284" y="34"/>
                  </a:cxn>
                  <a:cxn ang="0">
                    <a:pos x="308" y="9"/>
                  </a:cxn>
                  <a:cxn ang="0">
                    <a:pos x="342" y="0"/>
                  </a:cxn>
                  <a:cxn ang="0">
                    <a:pos x="350" y="4"/>
                  </a:cxn>
                  <a:cxn ang="0">
                    <a:pos x="353" y="11"/>
                  </a:cxn>
                  <a:cxn ang="0">
                    <a:pos x="349" y="20"/>
                  </a:cxn>
                  <a:cxn ang="0">
                    <a:pos x="342" y="22"/>
                  </a:cxn>
                  <a:cxn ang="0">
                    <a:pos x="316" y="31"/>
                  </a:cxn>
                  <a:cxn ang="0">
                    <a:pos x="299" y="53"/>
                  </a:cxn>
                  <a:cxn ang="0">
                    <a:pos x="299" y="82"/>
                  </a:cxn>
                  <a:cxn ang="0">
                    <a:pos x="316" y="104"/>
                  </a:cxn>
                  <a:cxn ang="0">
                    <a:pos x="342" y="113"/>
                  </a:cxn>
                  <a:cxn ang="0">
                    <a:pos x="460" y="188"/>
                  </a:cxn>
                  <a:cxn ang="0">
                    <a:pos x="0" y="113"/>
                  </a:cxn>
                  <a:cxn ang="0">
                    <a:pos x="132" y="110"/>
                  </a:cxn>
                  <a:cxn ang="0">
                    <a:pos x="154" y="94"/>
                  </a:cxn>
                  <a:cxn ang="0">
                    <a:pos x="163" y="67"/>
                  </a:cxn>
                  <a:cxn ang="0">
                    <a:pos x="154" y="41"/>
                  </a:cxn>
                  <a:cxn ang="0">
                    <a:pos x="132" y="24"/>
                  </a:cxn>
                  <a:cxn ang="0">
                    <a:pos x="114" y="22"/>
                  </a:cxn>
                  <a:cxn ang="0">
                    <a:pos x="109" y="18"/>
                  </a:cxn>
                  <a:cxn ang="0">
                    <a:pos x="107" y="8"/>
                  </a:cxn>
                  <a:cxn ang="0">
                    <a:pos x="111" y="2"/>
                  </a:cxn>
                </a:cxnLst>
                <a:rect l="0" t="0" r="r" b="b"/>
                <a:pathLst>
                  <a:path w="460" h="188">
                    <a:moveTo>
                      <a:pt x="118" y="0"/>
                    </a:moveTo>
                    <a:lnTo>
                      <a:pt x="139" y="4"/>
                    </a:lnTo>
                    <a:lnTo>
                      <a:pt x="157" y="13"/>
                    </a:lnTo>
                    <a:lnTo>
                      <a:pt x="172" y="28"/>
                    </a:lnTo>
                    <a:lnTo>
                      <a:pt x="182" y="46"/>
                    </a:lnTo>
                    <a:lnTo>
                      <a:pt x="185" y="67"/>
                    </a:lnTo>
                    <a:lnTo>
                      <a:pt x="182" y="88"/>
                    </a:lnTo>
                    <a:lnTo>
                      <a:pt x="172" y="107"/>
                    </a:lnTo>
                    <a:lnTo>
                      <a:pt x="157" y="121"/>
                    </a:lnTo>
                    <a:lnTo>
                      <a:pt x="139" y="131"/>
                    </a:lnTo>
                    <a:lnTo>
                      <a:pt x="118" y="135"/>
                    </a:lnTo>
                    <a:lnTo>
                      <a:pt x="22" y="135"/>
                    </a:lnTo>
                    <a:lnTo>
                      <a:pt x="22" y="166"/>
                    </a:lnTo>
                    <a:lnTo>
                      <a:pt x="438" y="166"/>
                    </a:lnTo>
                    <a:lnTo>
                      <a:pt x="438" y="135"/>
                    </a:lnTo>
                    <a:lnTo>
                      <a:pt x="342" y="135"/>
                    </a:lnTo>
                    <a:lnTo>
                      <a:pt x="325" y="132"/>
                    </a:lnTo>
                    <a:lnTo>
                      <a:pt x="308" y="126"/>
                    </a:lnTo>
                    <a:lnTo>
                      <a:pt x="295" y="115"/>
                    </a:lnTo>
                    <a:lnTo>
                      <a:pt x="284" y="100"/>
                    </a:lnTo>
                    <a:lnTo>
                      <a:pt x="277" y="85"/>
                    </a:lnTo>
                    <a:lnTo>
                      <a:pt x="275" y="67"/>
                    </a:lnTo>
                    <a:lnTo>
                      <a:pt x="277" y="50"/>
                    </a:lnTo>
                    <a:lnTo>
                      <a:pt x="284" y="34"/>
                    </a:lnTo>
                    <a:lnTo>
                      <a:pt x="295" y="20"/>
                    </a:lnTo>
                    <a:lnTo>
                      <a:pt x="308" y="9"/>
                    </a:lnTo>
                    <a:lnTo>
                      <a:pt x="325" y="2"/>
                    </a:lnTo>
                    <a:lnTo>
                      <a:pt x="342" y="0"/>
                    </a:lnTo>
                    <a:lnTo>
                      <a:pt x="347" y="1"/>
                    </a:lnTo>
                    <a:lnTo>
                      <a:pt x="350" y="4"/>
                    </a:lnTo>
                    <a:lnTo>
                      <a:pt x="352" y="7"/>
                    </a:lnTo>
                    <a:lnTo>
                      <a:pt x="353" y="11"/>
                    </a:lnTo>
                    <a:lnTo>
                      <a:pt x="351" y="18"/>
                    </a:lnTo>
                    <a:lnTo>
                      <a:pt x="349" y="20"/>
                    </a:lnTo>
                    <a:lnTo>
                      <a:pt x="345" y="22"/>
                    </a:lnTo>
                    <a:lnTo>
                      <a:pt x="342" y="22"/>
                    </a:lnTo>
                    <a:lnTo>
                      <a:pt x="328" y="24"/>
                    </a:lnTo>
                    <a:lnTo>
                      <a:pt x="316" y="31"/>
                    </a:lnTo>
                    <a:lnTo>
                      <a:pt x="306" y="41"/>
                    </a:lnTo>
                    <a:lnTo>
                      <a:pt x="299" y="53"/>
                    </a:lnTo>
                    <a:lnTo>
                      <a:pt x="297" y="67"/>
                    </a:lnTo>
                    <a:lnTo>
                      <a:pt x="299" y="82"/>
                    </a:lnTo>
                    <a:lnTo>
                      <a:pt x="306" y="94"/>
                    </a:lnTo>
                    <a:lnTo>
                      <a:pt x="316" y="104"/>
                    </a:lnTo>
                    <a:lnTo>
                      <a:pt x="328" y="110"/>
                    </a:lnTo>
                    <a:lnTo>
                      <a:pt x="342" y="113"/>
                    </a:lnTo>
                    <a:lnTo>
                      <a:pt x="460" y="113"/>
                    </a:lnTo>
                    <a:lnTo>
                      <a:pt x="460" y="188"/>
                    </a:lnTo>
                    <a:lnTo>
                      <a:pt x="0" y="188"/>
                    </a:lnTo>
                    <a:lnTo>
                      <a:pt x="0" y="113"/>
                    </a:lnTo>
                    <a:lnTo>
                      <a:pt x="118" y="113"/>
                    </a:lnTo>
                    <a:lnTo>
                      <a:pt x="132" y="110"/>
                    </a:lnTo>
                    <a:lnTo>
                      <a:pt x="144" y="104"/>
                    </a:lnTo>
                    <a:lnTo>
                      <a:pt x="154" y="94"/>
                    </a:lnTo>
                    <a:lnTo>
                      <a:pt x="161" y="82"/>
                    </a:lnTo>
                    <a:lnTo>
                      <a:pt x="163" y="67"/>
                    </a:lnTo>
                    <a:lnTo>
                      <a:pt x="161" y="53"/>
                    </a:lnTo>
                    <a:lnTo>
                      <a:pt x="154" y="41"/>
                    </a:lnTo>
                    <a:lnTo>
                      <a:pt x="144" y="31"/>
                    </a:lnTo>
                    <a:lnTo>
                      <a:pt x="132" y="24"/>
                    </a:lnTo>
                    <a:lnTo>
                      <a:pt x="118" y="22"/>
                    </a:lnTo>
                    <a:lnTo>
                      <a:pt x="114" y="22"/>
                    </a:lnTo>
                    <a:lnTo>
                      <a:pt x="111" y="20"/>
                    </a:lnTo>
                    <a:lnTo>
                      <a:pt x="109" y="18"/>
                    </a:lnTo>
                    <a:lnTo>
                      <a:pt x="107" y="15"/>
                    </a:lnTo>
                    <a:lnTo>
                      <a:pt x="107" y="8"/>
                    </a:lnTo>
                    <a:lnTo>
                      <a:pt x="109" y="5"/>
                    </a:lnTo>
                    <a:lnTo>
                      <a:pt x="111" y="2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7"/>
              <p:cNvSpPr>
                <a:spLocks noEditPoints="1"/>
              </p:cNvSpPr>
              <p:nvPr/>
            </p:nvSpPr>
            <p:spPr bwMode="auto">
              <a:xfrm>
                <a:off x="285750" y="3395663"/>
                <a:ext cx="139700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6"/>
                  </a:cxn>
                  <a:cxn ang="0">
                    <a:pos x="154" y="146"/>
                  </a:cxn>
                  <a:cxn ang="0">
                    <a:pos x="154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68"/>
                  </a:cxn>
                  <a:cxn ang="0">
                    <a:pos x="0" y="168"/>
                  </a:cxn>
                  <a:cxn ang="0">
                    <a:pos x="0" y="0"/>
                  </a:cxn>
                </a:cxnLst>
                <a:rect l="0" t="0" r="r" b="b"/>
                <a:pathLst>
                  <a:path w="176" h="168">
                    <a:moveTo>
                      <a:pt x="22" y="22"/>
                    </a:moveTo>
                    <a:lnTo>
                      <a:pt x="22" y="146"/>
                    </a:lnTo>
                    <a:lnTo>
                      <a:pt x="154" y="146"/>
                    </a:lnTo>
                    <a:lnTo>
                      <a:pt x="154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8"/>
              <p:cNvSpPr>
                <a:spLocks noEditPoints="1"/>
              </p:cNvSpPr>
              <p:nvPr/>
            </p:nvSpPr>
            <p:spPr bwMode="auto">
              <a:xfrm>
                <a:off x="471488" y="3395663"/>
                <a:ext cx="141288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6"/>
                  </a:cxn>
                  <a:cxn ang="0">
                    <a:pos x="155" y="146"/>
                  </a:cxn>
                  <a:cxn ang="0">
                    <a:pos x="155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177" y="168"/>
                  </a:cxn>
                  <a:cxn ang="0">
                    <a:pos x="0" y="168"/>
                  </a:cxn>
                  <a:cxn ang="0">
                    <a:pos x="0" y="0"/>
                  </a:cxn>
                </a:cxnLst>
                <a:rect l="0" t="0" r="r" b="b"/>
                <a:pathLst>
                  <a:path w="177" h="168">
                    <a:moveTo>
                      <a:pt x="22" y="22"/>
                    </a:moveTo>
                    <a:lnTo>
                      <a:pt x="22" y="146"/>
                    </a:lnTo>
                    <a:lnTo>
                      <a:pt x="155" y="146"/>
                    </a:lnTo>
                    <a:lnTo>
                      <a:pt x="155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7" y="0"/>
                    </a:lnTo>
                    <a:lnTo>
                      <a:pt x="177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9"/>
              <p:cNvSpPr>
                <a:spLocks noEditPoints="1"/>
              </p:cNvSpPr>
              <p:nvPr/>
            </p:nvSpPr>
            <p:spPr bwMode="auto">
              <a:xfrm>
                <a:off x="660400" y="3394075"/>
                <a:ext cx="139700" cy="133350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22" y="147"/>
                  </a:cxn>
                  <a:cxn ang="0">
                    <a:pos x="154" y="147"/>
                  </a:cxn>
                  <a:cxn ang="0">
                    <a:pos x="154" y="22"/>
                  </a:cxn>
                  <a:cxn ang="0">
                    <a:pos x="22" y="22"/>
                  </a:cxn>
                  <a:cxn ang="0">
                    <a:pos x="0" y="0"/>
                  </a:cxn>
                  <a:cxn ang="0">
                    <a:pos x="176" y="0"/>
                  </a:cxn>
                  <a:cxn ang="0">
                    <a:pos x="176" y="169"/>
                  </a:cxn>
                  <a:cxn ang="0">
                    <a:pos x="0" y="169"/>
                  </a:cxn>
                  <a:cxn ang="0">
                    <a:pos x="0" y="0"/>
                  </a:cxn>
                </a:cxnLst>
                <a:rect l="0" t="0" r="r" b="b"/>
                <a:pathLst>
                  <a:path w="176" h="169">
                    <a:moveTo>
                      <a:pt x="22" y="22"/>
                    </a:moveTo>
                    <a:lnTo>
                      <a:pt x="22" y="147"/>
                    </a:lnTo>
                    <a:lnTo>
                      <a:pt x="154" y="147"/>
                    </a:lnTo>
                    <a:lnTo>
                      <a:pt x="154" y="22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0"/>
              <p:cNvSpPr>
                <a:spLocks/>
              </p:cNvSpPr>
              <p:nvPr/>
            </p:nvSpPr>
            <p:spPr bwMode="auto">
              <a:xfrm>
                <a:off x="285750" y="3308350"/>
                <a:ext cx="365125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52" y="0"/>
                  </a:cxn>
                  <a:cxn ang="0">
                    <a:pos x="455" y="3"/>
                  </a:cxn>
                  <a:cxn ang="0">
                    <a:pos x="457" y="5"/>
                  </a:cxn>
                  <a:cxn ang="0">
                    <a:pos x="459" y="8"/>
                  </a:cxn>
                  <a:cxn ang="0">
                    <a:pos x="459" y="15"/>
                  </a:cxn>
                  <a:cxn ang="0">
                    <a:pos x="457" y="18"/>
                  </a:cxn>
                  <a:cxn ang="0">
                    <a:pos x="455" y="20"/>
                  </a:cxn>
                  <a:cxn ang="0">
                    <a:pos x="448" y="22"/>
                  </a:cxn>
                  <a:cxn ang="0">
                    <a:pos x="11" y="22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0"/>
                  </a:cxn>
                </a:cxnLst>
                <a:rect l="0" t="0" r="r" b="b"/>
                <a:pathLst>
                  <a:path w="459" h="22">
                    <a:moveTo>
                      <a:pt x="7" y="0"/>
                    </a:moveTo>
                    <a:lnTo>
                      <a:pt x="452" y="0"/>
                    </a:lnTo>
                    <a:lnTo>
                      <a:pt x="455" y="3"/>
                    </a:lnTo>
                    <a:lnTo>
                      <a:pt x="457" y="5"/>
                    </a:lnTo>
                    <a:lnTo>
                      <a:pt x="459" y="8"/>
                    </a:lnTo>
                    <a:lnTo>
                      <a:pt x="459" y="15"/>
                    </a:lnTo>
                    <a:lnTo>
                      <a:pt x="457" y="18"/>
                    </a:lnTo>
                    <a:lnTo>
                      <a:pt x="455" y="20"/>
                    </a:lnTo>
                    <a:lnTo>
                      <a:pt x="448" y="22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41"/>
              <p:cNvSpPr>
                <a:spLocks/>
              </p:cNvSpPr>
              <p:nvPr/>
            </p:nvSpPr>
            <p:spPr bwMode="auto">
              <a:xfrm>
                <a:off x="285750" y="3262313"/>
                <a:ext cx="230188" cy="158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81" y="0"/>
                  </a:cxn>
                  <a:cxn ang="0">
                    <a:pos x="285" y="2"/>
                  </a:cxn>
                  <a:cxn ang="0">
                    <a:pos x="289" y="7"/>
                  </a:cxn>
                  <a:cxn ang="0">
                    <a:pos x="289" y="13"/>
                  </a:cxn>
                  <a:cxn ang="0">
                    <a:pos x="287" y="17"/>
                  </a:cxn>
                  <a:cxn ang="0">
                    <a:pos x="285" y="19"/>
                  </a:cxn>
                  <a:cxn ang="0">
                    <a:pos x="281" y="21"/>
                  </a:cxn>
                  <a:cxn ang="0">
                    <a:pos x="7" y="21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89" h="21">
                    <a:moveTo>
                      <a:pt x="7" y="0"/>
                    </a:moveTo>
                    <a:lnTo>
                      <a:pt x="281" y="0"/>
                    </a:lnTo>
                    <a:lnTo>
                      <a:pt x="285" y="2"/>
                    </a:lnTo>
                    <a:lnTo>
                      <a:pt x="289" y="7"/>
                    </a:lnTo>
                    <a:lnTo>
                      <a:pt x="289" y="13"/>
                    </a:lnTo>
                    <a:lnTo>
                      <a:pt x="287" y="17"/>
                    </a:lnTo>
                    <a:lnTo>
                      <a:pt x="285" y="19"/>
                    </a:lnTo>
                    <a:lnTo>
                      <a:pt x="281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4" name="Овал 53"/>
          <p:cNvSpPr/>
          <p:nvPr/>
        </p:nvSpPr>
        <p:spPr>
          <a:xfrm>
            <a:off x="6532202" y="3667987"/>
            <a:ext cx="894060" cy="8940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267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6730569" y="3855574"/>
            <a:ext cx="499587" cy="496957"/>
            <a:chOff x="4054476" y="3160713"/>
            <a:chExt cx="603250" cy="600074"/>
          </a:xfrm>
          <a:solidFill>
            <a:srgbClr val="26709E"/>
          </a:solidFill>
        </p:grpSpPr>
        <p:sp>
          <p:nvSpPr>
            <p:cNvPr id="56" name="Freeform 157"/>
            <p:cNvSpPr>
              <a:spLocks noEditPoints="1"/>
            </p:cNvSpPr>
            <p:nvPr/>
          </p:nvSpPr>
          <p:spPr bwMode="auto">
            <a:xfrm>
              <a:off x="4054476" y="3289300"/>
              <a:ext cx="542925" cy="471487"/>
            </a:xfrm>
            <a:custGeom>
              <a:avLst/>
              <a:gdLst/>
              <a:ahLst/>
              <a:cxnLst>
                <a:cxn ang="0">
                  <a:pos x="162" y="127"/>
                </a:cxn>
                <a:cxn ang="0">
                  <a:pos x="133" y="151"/>
                </a:cxn>
                <a:cxn ang="0">
                  <a:pos x="102" y="197"/>
                </a:cxn>
                <a:cxn ang="0">
                  <a:pos x="21" y="203"/>
                </a:cxn>
                <a:cxn ang="0">
                  <a:pos x="85" y="331"/>
                </a:cxn>
                <a:cxn ang="0">
                  <a:pos x="99" y="370"/>
                </a:cxn>
                <a:cxn ang="0">
                  <a:pos x="138" y="425"/>
                </a:cxn>
                <a:cxn ang="0">
                  <a:pos x="193" y="464"/>
                </a:cxn>
                <a:cxn ang="0">
                  <a:pos x="199" y="574"/>
                </a:cxn>
                <a:cxn ang="0">
                  <a:pos x="297" y="482"/>
                </a:cxn>
                <a:cxn ang="0">
                  <a:pos x="429" y="574"/>
                </a:cxn>
                <a:cxn ang="0">
                  <a:pos x="527" y="473"/>
                </a:cxn>
                <a:cxn ang="0">
                  <a:pos x="562" y="458"/>
                </a:cxn>
                <a:cxn ang="0">
                  <a:pos x="610" y="422"/>
                </a:cxn>
                <a:cxn ang="0">
                  <a:pos x="643" y="373"/>
                </a:cxn>
                <a:cxn ang="0">
                  <a:pos x="661" y="316"/>
                </a:cxn>
                <a:cxn ang="0">
                  <a:pos x="660" y="251"/>
                </a:cxn>
                <a:cxn ang="0">
                  <a:pos x="637" y="188"/>
                </a:cxn>
                <a:cxn ang="0">
                  <a:pos x="594" y="136"/>
                </a:cxn>
                <a:cxn ang="0">
                  <a:pos x="536" y="102"/>
                </a:cxn>
                <a:cxn ang="0">
                  <a:pos x="468" y="90"/>
                </a:cxn>
                <a:cxn ang="0">
                  <a:pos x="270" y="91"/>
                </a:cxn>
                <a:cxn ang="0">
                  <a:pos x="263" y="87"/>
                </a:cxn>
                <a:cxn ang="0">
                  <a:pos x="209" y="57"/>
                </a:cxn>
                <a:cxn ang="0">
                  <a:pos x="151" y="37"/>
                </a:cxn>
                <a:cxn ang="0">
                  <a:pos x="103" y="27"/>
                </a:cxn>
                <a:cxn ang="0">
                  <a:pos x="83" y="3"/>
                </a:cxn>
                <a:cxn ang="0">
                  <a:pos x="116" y="7"/>
                </a:cxn>
                <a:cxn ang="0">
                  <a:pos x="164" y="18"/>
                </a:cxn>
                <a:cxn ang="0">
                  <a:pos x="220" y="38"/>
                </a:cxn>
                <a:cxn ang="0">
                  <a:pos x="273" y="69"/>
                </a:cxn>
                <a:cxn ang="0">
                  <a:pos x="503" y="72"/>
                </a:cxn>
                <a:cxn ang="0">
                  <a:pos x="568" y="93"/>
                </a:cxn>
                <a:cxn ang="0">
                  <a:pos x="622" y="133"/>
                </a:cxn>
                <a:cxn ang="0">
                  <a:pos x="661" y="186"/>
                </a:cxn>
                <a:cxn ang="0">
                  <a:pos x="682" y="251"/>
                </a:cxn>
                <a:cxn ang="0">
                  <a:pos x="683" y="320"/>
                </a:cxn>
                <a:cxn ang="0">
                  <a:pos x="663" y="380"/>
                </a:cxn>
                <a:cxn ang="0">
                  <a:pos x="628" y="433"/>
                </a:cxn>
                <a:cxn ang="0">
                  <a:pos x="579" y="474"/>
                </a:cxn>
                <a:cxn ang="0">
                  <a:pos x="549" y="596"/>
                </a:cxn>
                <a:cxn ang="0">
                  <a:pos x="407" y="504"/>
                </a:cxn>
                <a:cxn ang="0">
                  <a:pos x="319" y="596"/>
                </a:cxn>
                <a:cxn ang="0">
                  <a:pos x="177" y="480"/>
                </a:cxn>
                <a:cxn ang="0">
                  <a:pos x="121" y="439"/>
                </a:cxn>
                <a:cxn ang="0">
                  <a:pos x="82" y="384"/>
                </a:cxn>
                <a:cxn ang="0">
                  <a:pos x="0" y="353"/>
                </a:cxn>
                <a:cxn ang="0">
                  <a:pos x="85" y="181"/>
                </a:cxn>
                <a:cxn ang="0">
                  <a:pos x="115" y="140"/>
                </a:cxn>
                <a:cxn ang="0">
                  <a:pos x="61" y="0"/>
                </a:cxn>
              </a:cxnLst>
              <a:rect l="0" t="0" r="r" b="b"/>
              <a:pathLst>
                <a:path w="685" h="596">
                  <a:moveTo>
                    <a:pt x="103" y="27"/>
                  </a:moveTo>
                  <a:lnTo>
                    <a:pt x="162" y="127"/>
                  </a:lnTo>
                  <a:lnTo>
                    <a:pt x="154" y="133"/>
                  </a:lnTo>
                  <a:lnTo>
                    <a:pt x="133" y="151"/>
                  </a:lnTo>
                  <a:lnTo>
                    <a:pt x="116" y="173"/>
                  </a:lnTo>
                  <a:lnTo>
                    <a:pt x="102" y="197"/>
                  </a:lnTo>
                  <a:lnTo>
                    <a:pt x="98" y="203"/>
                  </a:lnTo>
                  <a:lnTo>
                    <a:pt x="21" y="203"/>
                  </a:lnTo>
                  <a:lnTo>
                    <a:pt x="21" y="331"/>
                  </a:lnTo>
                  <a:lnTo>
                    <a:pt x="85" y="331"/>
                  </a:lnTo>
                  <a:lnTo>
                    <a:pt x="87" y="338"/>
                  </a:lnTo>
                  <a:lnTo>
                    <a:pt x="99" y="370"/>
                  </a:lnTo>
                  <a:lnTo>
                    <a:pt x="116" y="399"/>
                  </a:lnTo>
                  <a:lnTo>
                    <a:pt x="138" y="425"/>
                  </a:lnTo>
                  <a:lnTo>
                    <a:pt x="163" y="446"/>
                  </a:lnTo>
                  <a:lnTo>
                    <a:pt x="193" y="464"/>
                  </a:lnTo>
                  <a:lnTo>
                    <a:pt x="199" y="467"/>
                  </a:lnTo>
                  <a:lnTo>
                    <a:pt x="199" y="574"/>
                  </a:lnTo>
                  <a:lnTo>
                    <a:pt x="297" y="574"/>
                  </a:lnTo>
                  <a:lnTo>
                    <a:pt x="297" y="482"/>
                  </a:lnTo>
                  <a:lnTo>
                    <a:pt x="429" y="482"/>
                  </a:lnTo>
                  <a:lnTo>
                    <a:pt x="429" y="574"/>
                  </a:lnTo>
                  <a:lnTo>
                    <a:pt x="527" y="574"/>
                  </a:lnTo>
                  <a:lnTo>
                    <a:pt x="527" y="473"/>
                  </a:lnTo>
                  <a:lnTo>
                    <a:pt x="535" y="470"/>
                  </a:lnTo>
                  <a:lnTo>
                    <a:pt x="562" y="458"/>
                  </a:lnTo>
                  <a:lnTo>
                    <a:pt x="588" y="442"/>
                  </a:lnTo>
                  <a:lnTo>
                    <a:pt x="610" y="422"/>
                  </a:lnTo>
                  <a:lnTo>
                    <a:pt x="628" y="399"/>
                  </a:lnTo>
                  <a:lnTo>
                    <a:pt x="643" y="373"/>
                  </a:lnTo>
                  <a:lnTo>
                    <a:pt x="655" y="346"/>
                  </a:lnTo>
                  <a:lnTo>
                    <a:pt x="661" y="316"/>
                  </a:lnTo>
                  <a:lnTo>
                    <a:pt x="663" y="287"/>
                  </a:lnTo>
                  <a:lnTo>
                    <a:pt x="660" y="251"/>
                  </a:lnTo>
                  <a:lnTo>
                    <a:pt x="651" y="217"/>
                  </a:lnTo>
                  <a:lnTo>
                    <a:pt x="637" y="188"/>
                  </a:lnTo>
                  <a:lnTo>
                    <a:pt x="617" y="160"/>
                  </a:lnTo>
                  <a:lnTo>
                    <a:pt x="594" y="136"/>
                  </a:lnTo>
                  <a:lnTo>
                    <a:pt x="567" y="116"/>
                  </a:lnTo>
                  <a:lnTo>
                    <a:pt x="536" y="102"/>
                  </a:lnTo>
                  <a:lnTo>
                    <a:pt x="503" y="93"/>
                  </a:lnTo>
                  <a:lnTo>
                    <a:pt x="468" y="90"/>
                  </a:lnTo>
                  <a:lnTo>
                    <a:pt x="273" y="90"/>
                  </a:lnTo>
                  <a:lnTo>
                    <a:pt x="270" y="91"/>
                  </a:lnTo>
                  <a:lnTo>
                    <a:pt x="266" y="91"/>
                  </a:lnTo>
                  <a:lnTo>
                    <a:pt x="263" y="87"/>
                  </a:lnTo>
                  <a:lnTo>
                    <a:pt x="237" y="70"/>
                  </a:lnTo>
                  <a:lnTo>
                    <a:pt x="209" y="57"/>
                  </a:lnTo>
                  <a:lnTo>
                    <a:pt x="180" y="46"/>
                  </a:lnTo>
                  <a:lnTo>
                    <a:pt x="151" y="37"/>
                  </a:lnTo>
                  <a:lnTo>
                    <a:pt x="125" y="31"/>
                  </a:lnTo>
                  <a:lnTo>
                    <a:pt x="103" y="27"/>
                  </a:lnTo>
                  <a:close/>
                  <a:moveTo>
                    <a:pt x="61" y="0"/>
                  </a:moveTo>
                  <a:lnTo>
                    <a:pt x="83" y="3"/>
                  </a:lnTo>
                  <a:lnTo>
                    <a:pt x="97" y="5"/>
                  </a:lnTo>
                  <a:lnTo>
                    <a:pt x="116" y="7"/>
                  </a:lnTo>
                  <a:lnTo>
                    <a:pt x="139" y="11"/>
                  </a:lnTo>
                  <a:lnTo>
                    <a:pt x="164" y="18"/>
                  </a:lnTo>
                  <a:lnTo>
                    <a:pt x="193" y="27"/>
                  </a:lnTo>
                  <a:lnTo>
                    <a:pt x="220" y="38"/>
                  </a:lnTo>
                  <a:lnTo>
                    <a:pt x="248" y="52"/>
                  </a:lnTo>
                  <a:lnTo>
                    <a:pt x="273" y="69"/>
                  </a:lnTo>
                  <a:lnTo>
                    <a:pt x="468" y="69"/>
                  </a:lnTo>
                  <a:lnTo>
                    <a:pt x="503" y="72"/>
                  </a:lnTo>
                  <a:lnTo>
                    <a:pt x="536" y="80"/>
                  </a:lnTo>
                  <a:lnTo>
                    <a:pt x="568" y="93"/>
                  </a:lnTo>
                  <a:lnTo>
                    <a:pt x="596" y="110"/>
                  </a:lnTo>
                  <a:lnTo>
                    <a:pt x="622" y="133"/>
                  </a:lnTo>
                  <a:lnTo>
                    <a:pt x="644" y="158"/>
                  </a:lnTo>
                  <a:lnTo>
                    <a:pt x="661" y="186"/>
                  </a:lnTo>
                  <a:lnTo>
                    <a:pt x="674" y="217"/>
                  </a:lnTo>
                  <a:lnTo>
                    <a:pt x="682" y="251"/>
                  </a:lnTo>
                  <a:lnTo>
                    <a:pt x="685" y="287"/>
                  </a:lnTo>
                  <a:lnTo>
                    <a:pt x="683" y="320"/>
                  </a:lnTo>
                  <a:lnTo>
                    <a:pt x="676" y="350"/>
                  </a:lnTo>
                  <a:lnTo>
                    <a:pt x="663" y="380"/>
                  </a:lnTo>
                  <a:lnTo>
                    <a:pt x="648" y="408"/>
                  </a:lnTo>
                  <a:lnTo>
                    <a:pt x="628" y="433"/>
                  </a:lnTo>
                  <a:lnTo>
                    <a:pt x="605" y="455"/>
                  </a:lnTo>
                  <a:lnTo>
                    <a:pt x="579" y="474"/>
                  </a:lnTo>
                  <a:lnTo>
                    <a:pt x="549" y="488"/>
                  </a:lnTo>
                  <a:lnTo>
                    <a:pt x="549" y="596"/>
                  </a:lnTo>
                  <a:lnTo>
                    <a:pt x="407" y="596"/>
                  </a:lnTo>
                  <a:lnTo>
                    <a:pt x="407" y="504"/>
                  </a:lnTo>
                  <a:lnTo>
                    <a:pt x="319" y="504"/>
                  </a:lnTo>
                  <a:lnTo>
                    <a:pt x="319" y="596"/>
                  </a:lnTo>
                  <a:lnTo>
                    <a:pt x="177" y="596"/>
                  </a:lnTo>
                  <a:lnTo>
                    <a:pt x="177" y="480"/>
                  </a:lnTo>
                  <a:lnTo>
                    <a:pt x="148" y="463"/>
                  </a:lnTo>
                  <a:lnTo>
                    <a:pt x="121" y="439"/>
                  </a:lnTo>
                  <a:lnTo>
                    <a:pt x="99" y="414"/>
                  </a:lnTo>
                  <a:lnTo>
                    <a:pt x="82" y="384"/>
                  </a:lnTo>
                  <a:lnTo>
                    <a:pt x="69" y="353"/>
                  </a:lnTo>
                  <a:lnTo>
                    <a:pt x="0" y="353"/>
                  </a:lnTo>
                  <a:lnTo>
                    <a:pt x="0" y="181"/>
                  </a:lnTo>
                  <a:lnTo>
                    <a:pt x="85" y="181"/>
                  </a:lnTo>
                  <a:lnTo>
                    <a:pt x="99" y="160"/>
                  </a:lnTo>
                  <a:lnTo>
                    <a:pt x="115" y="140"/>
                  </a:lnTo>
                  <a:lnTo>
                    <a:pt x="133" y="121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58"/>
            <p:cNvSpPr>
              <a:spLocks noEditPoints="1"/>
            </p:cNvSpPr>
            <p:nvPr/>
          </p:nvSpPr>
          <p:spPr bwMode="auto">
            <a:xfrm>
              <a:off x="4271963" y="3160713"/>
              <a:ext cx="168275" cy="166687"/>
            </a:xfrm>
            <a:custGeom>
              <a:avLst/>
              <a:gdLst/>
              <a:ahLst/>
              <a:cxnLst>
                <a:cxn ang="0">
                  <a:pos x="106" y="21"/>
                </a:cxn>
                <a:cxn ang="0">
                  <a:pos x="84" y="24"/>
                </a:cxn>
                <a:cxn ang="0">
                  <a:pos x="64" y="32"/>
                </a:cxn>
                <a:cxn ang="0">
                  <a:pos x="46" y="45"/>
                </a:cxn>
                <a:cxn ang="0">
                  <a:pos x="33" y="63"/>
                </a:cxn>
                <a:cxn ang="0">
                  <a:pos x="26" y="82"/>
                </a:cxn>
                <a:cxn ang="0">
                  <a:pos x="22" y="104"/>
                </a:cxn>
                <a:cxn ang="0">
                  <a:pos x="26" y="126"/>
                </a:cxn>
                <a:cxn ang="0">
                  <a:pos x="33" y="146"/>
                </a:cxn>
                <a:cxn ang="0">
                  <a:pos x="46" y="164"/>
                </a:cxn>
                <a:cxn ang="0">
                  <a:pos x="64" y="177"/>
                </a:cxn>
                <a:cxn ang="0">
                  <a:pos x="84" y="185"/>
                </a:cxn>
                <a:cxn ang="0">
                  <a:pos x="106" y="188"/>
                </a:cxn>
                <a:cxn ang="0">
                  <a:pos x="128" y="185"/>
                </a:cxn>
                <a:cxn ang="0">
                  <a:pos x="148" y="177"/>
                </a:cxn>
                <a:cxn ang="0">
                  <a:pos x="165" y="164"/>
                </a:cxn>
                <a:cxn ang="0">
                  <a:pos x="178" y="146"/>
                </a:cxn>
                <a:cxn ang="0">
                  <a:pos x="186" y="126"/>
                </a:cxn>
                <a:cxn ang="0">
                  <a:pos x="189" y="104"/>
                </a:cxn>
                <a:cxn ang="0">
                  <a:pos x="186" y="82"/>
                </a:cxn>
                <a:cxn ang="0">
                  <a:pos x="178" y="63"/>
                </a:cxn>
                <a:cxn ang="0">
                  <a:pos x="165" y="45"/>
                </a:cxn>
                <a:cxn ang="0">
                  <a:pos x="148" y="32"/>
                </a:cxn>
                <a:cxn ang="0">
                  <a:pos x="128" y="24"/>
                </a:cxn>
                <a:cxn ang="0">
                  <a:pos x="106" y="21"/>
                </a:cxn>
                <a:cxn ang="0">
                  <a:pos x="106" y="0"/>
                </a:cxn>
                <a:cxn ang="0">
                  <a:pos x="130" y="3"/>
                </a:cxn>
                <a:cxn ang="0">
                  <a:pos x="152" y="11"/>
                </a:cxn>
                <a:cxn ang="0">
                  <a:pos x="172" y="23"/>
                </a:cxn>
                <a:cxn ang="0">
                  <a:pos x="188" y="39"/>
                </a:cxn>
                <a:cxn ang="0">
                  <a:pos x="200" y="58"/>
                </a:cxn>
                <a:cxn ang="0">
                  <a:pos x="208" y="80"/>
                </a:cxn>
                <a:cxn ang="0">
                  <a:pos x="211" y="104"/>
                </a:cxn>
                <a:cxn ang="0">
                  <a:pos x="208" y="129"/>
                </a:cxn>
                <a:cxn ang="0">
                  <a:pos x="200" y="151"/>
                </a:cxn>
                <a:cxn ang="0">
                  <a:pos x="188" y="170"/>
                </a:cxn>
                <a:cxn ang="0">
                  <a:pos x="172" y="187"/>
                </a:cxn>
                <a:cxn ang="0">
                  <a:pos x="152" y="199"/>
                </a:cxn>
                <a:cxn ang="0">
                  <a:pos x="130" y="207"/>
                </a:cxn>
                <a:cxn ang="0">
                  <a:pos x="106" y="210"/>
                </a:cxn>
                <a:cxn ang="0">
                  <a:pos x="82" y="207"/>
                </a:cxn>
                <a:cxn ang="0">
                  <a:pos x="60" y="199"/>
                </a:cxn>
                <a:cxn ang="0">
                  <a:pos x="40" y="187"/>
                </a:cxn>
                <a:cxn ang="0">
                  <a:pos x="23" y="170"/>
                </a:cxn>
                <a:cxn ang="0">
                  <a:pos x="11" y="151"/>
                </a:cxn>
                <a:cxn ang="0">
                  <a:pos x="4" y="129"/>
                </a:cxn>
                <a:cxn ang="0">
                  <a:pos x="0" y="104"/>
                </a:cxn>
                <a:cxn ang="0">
                  <a:pos x="4" y="80"/>
                </a:cxn>
                <a:cxn ang="0">
                  <a:pos x="11" y="58"/>
                </a:cxn>
                <a:cxn ang="0">
                  <a:pos x="23" y="39"/>
                </a:cxn>
                <a:cxn ang="0">
                  <a:pos x="40" y="23"/>
                </a:cxn>
                <a:cxn ang="0">
                  <a:pos x="60" y="11"/>
                </a:cxn>
                <a:cxn ang="0">
                  <a:pos x="82" y="3"/>
                </a:cxn>
                <a:cxn ang="0">
                  <a:pos x="106" y="0"/>
                </a:cxn>
              </a:cxnLst>
              <a:rect l="0" t="0" r="r" b="b"/>
              <a:pathLst>
                <a:path w="211" h="210">
                  <a:moveTo>
                    <a:pt x="106" y="21"/>
                  </a:moveTo>
                  <a:lnTo>
                    <a:pt x="84" y="24"/>
                  </a:lnTo>
                  <a:lnTo>
                    <a:pt x="64" y="32"/>
                  </a:lnTo>
                  <a:lnTo>
                    <a:pt x="46" y="45"/>
                  </a:lnTo>
                  <a:lnTo>
                    <a:pt x="33" y="63"/>
                  </a:lnTo>
                  <a:lnTo>
                    <a:pt x="26" y="82"/>
                  </a:lnTo>
                  <a:lnTo>
                    <a:pt x="22" y="104"/>
                  </a:lnTo>
                  <a:lnTo>
                    <a:pt x="26" y="126"/>
                  </a:lnTo>
                  <a:lnTo>
                    <a:pt x="33" y="146"/>
                  </a:lnTo>
                  <a:lnTo>
                    <a:pt x="46" y="164"/>
                  </a:lnTo>
                  <a:lnTo>
                    <a:pt x="64" y="177"/>
                  </a:lnTo>
                  <a:lnTo>
                    <a:pt x="84" y="185"/>
                  </a:lnTo>
                  <a:lnTo>
                    <a:pt x="106" y="188"/>
                  </a:lnTo>
                  <a:lnTo>
                    <a:pt x="128" y="185"/>
                  </a:lnTo>
                  <a:lnTo>
                    <a:pt x="148" y="177"/>
                  </a:lnTo>
                  <a:lnTo>
                    <a:pt x="165" y="164"/>
                  </a:lnTo>
                  <a:lnTo>
                    <a:pt x="178" y="146"/>
                  </a:lnTo>
                  <a:lnTo>
                    <a:pt x="186" y="126"/>
                  </a:lnTo>
                  <a:lnTo>
                    <a:pt x="189" y="104"/>
                  </a:lnTo>
                  <a:lnTo>
                    <a:pt x="186" y="82"/>
                  </a:lnTo>
                  <a:lnTo>
                    <a:pt x="178" y="63"/>
                  </a:lnTo>
                  <a:lnTo>
                    <a:pt x="165" y="45"/>
                  </a:lnTo>
                  <a:lnTo>
                    <a:pt x="148" y="32"/>
                  </a:lnTo>
                  <a:lnTo>
                    <a:pt x="128" y="24"/>
                  </a:lnTo>
                  <a:lnTo>
                    <a:pt x="106" y="21"/>
                  </a:lnTo>
                  <a:close/>
                  <a:moveTo>
                    <a:pt x="106" y="0"/>
                  </a:moveTo>
                  <a:lnTo>
                    <a:pt x="130" y="3"/>
                  </a:lnTo>
                  <a:lnTo>
                    <a:pt x="152" y="11"/>
                  </a:lnTo>
                  <a:lnTo>
                    <a:pt x="172" y="23"/>
                  </a:lnTo>
                  <a:lnTo>
                    <a:pt x="188" y="39"/>
                  </a:lnTo>
                  <a:lnTo>
                    <a:pt x="200" y="58"/>
                  </a:lnTo>
                  <a:lnTo>
                    <a:pt x="208" y="80"/>
                  </a:lnTo>
                  <a:lnTo>
                    <a:pt x="211" y="104"/>
                  </a:lnTo>
                  <a:lnTo>
                    <a:pt x="208" y="129"/>
                  </a:lnTo>
                  <a:lnTo>
                    <a:pt x="200" y="151"/>
                  </a:lnTo>
                  <a:lnTo>
                    <a:pt x="188" y="170"/>
                  </a:lnTo>
                  <a:lnTo>
                    <a:pt x="172" y="187"/>
                  </a:lnTo>
                  <a:lnTo>
                    <a:pt x="152" y="199"/>
                  </a:lnTo>
                  <a:lnTo>
                    <a:pt x="130" y="207"/>
                  </a:lnTo>
                  <a:lnTo>
                    <a:pt x="106" y="210"/>
                  </a:lnTo>
                  <a:lnTo>
                    <a:pt x="82" y="207"/>
                  </a:lnTo>
                  <a:lnTo>
                    <a:pt x="60" y="199"/>
                  </a:lnTo>
                  <a:lnTo>
                    <a:pt x="40" y="187"/>
                  </a:lnTo>
                  <a:lnTo>
                    <a:pt x="23" y="170"/>
                  </a:lnTo>
                  <a:lnTo>
                    <a:pt x="11" y="151"/>
                  </a:lnTo>
                  <a:lnTo>
                    <a:pt x="4" y="12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60" y="11"/>
                  </a:lnTo>
                  <a:lnTo>
                    <a:pt x="82" y="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59"/>
            <p:cNvSpPr>
              <a:spLocks/>
            </p:cNvSpPr>
            <p:nvPr/>
          </p:nvSpPr>
          <p:spPr bwMode="auto">
            <a:xfrm>
              <a:off x="4337051" y="3203575"/>
              <a:ext cx="30163" cy="857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6" y="0"/>
                </a:cxn>
                <a:cxn ang="0">
                  <a:pos x="36" y="106"/>
                </a:cxn>
                <a:cxn ang="0">
                  <a:pos x="22" y="106"/>
                </a:cxn>
                <a:cxn ang="0">
                  <a:pos x="22" y="13"/>
                </a:cxn>
                <a:cxn ang="0">
                  <a:pos x="3" y="23"/>
                </a:cxn>
                <a:cxn ang="0">
                  <a:pos x="0" y="12"/>
                </a:cxn>
                <a:cxn ang="0">
                  <a:pos x="23" y="0"/>
                </a:cxn>
              </a:cxnLst>
              <a:rect l="0" t="0" r="r" b="b"/>
              <a:pathLst>
                <a:path w="36" h="106">
                  <a:moveTo>
                    <a:pt x="23" y="0"/>
                  </a:moveTo>
                  <a:lnTo>
                    <a:pt x="36" y="0"/>
                  </a:lnTo>
                  <a:lnTo>
                    <a:pt x="36" y="106"/>
                  </a:lnTo>
                  <a:lnTo>
                    <a:pt x="22" y="106"/>
                  </a:lnTo>
                  <a:lnTo>
                    <a:pt x="22" y="13"/>
                  </a:lnTo>
                  <a:lnTo>
                    <a:pt x="3" y="23"/>
                  </a:lnTo>
                  <a:lnTo>
                    <a:pt x="0" y="1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60"/>
            <p:cNvSpPr>
              <a:spLocks/>
            </p:cNvSpPr>
            <p:nvPr/>
          </p:nvSpPr>
          <p:spPr bwMode="auto">
            <a:xfrm>
              <a:off x="4298951" y="3392488"/>
              <a:ext cx="127000" cy="1746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0" y="0"/>
                </a:cxn>
                <a:cxn ang="0">
                  <a:pos x="154" y="2"/>
                </a:cxn>
                <a:cxn ang="0">
                  <a:pos x="158" y="4"/>
                </a:cxn>
                <a:cxn ang="0">
                  <a:pos x="160" y="7"/>
                </a:cxn>
                <a:cxn ang="0">
                  <a:pos x="161" y="11"/>
                </a:cxn>
                <a:cxn ang="0">
                  <a:pos x="159" y="18"/>
                </a:cxn>
                <a:cxn ang="0">
                  <a:pos x="157" y="20"/>
                </a:cxn>
                <a:cxn ang="0">
                  <a:pos x="153" y="22"/>
                </a:cxn>
                <a:cxn ang="0">
                  <a:pos x="8" y="22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</a:cxnLst>
              <a:rect l="0" t="0" r="r" b="b"/>
              <a:pathLst>
                <a:path w="161" h="22">
                  <a:moveTo>
                    <a:pt x="11" y="0"/>
                  </a:moveTo>
                  <a:lnTo>
                    <a:pt x="150" y="0"/>
                  </a:lnTo>
                  <a:lnTo>
                    <a:pt x="154" y="2"/>
                  </a:lnTo>
                  <a:lnTo>
                    <a:pt x="158" y="4"/>
                  </a:lnTo>
                  <a:lnTo>
                    <a:pt x="160" y="7"/>
                  </a:lnTo>
                  <a:lnTo>
                    <a:pt x="161" y="11"/>
                  </a:lnTo>
                  <a:lnTo>
                    <a:pt x="159" y="18"/>
                  </a:lnTo>
                  <a:lnTo>
                    <a:pt x="157" y="20"/>
                  </a:lnTo>
                  <a:lnTo>
                    <a:pt x="153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61"/>
            <p:cNvSpPr>
              <a:spLocks/>
            </p:cNvSpPr>
            <p:nvPr/>
          </p:nvSpPr>
          <p:spPr bwMode="auto">
            <a:xfrm>
              <a:off x="4584701" y="3509963"/>
              <a:ext cx="73025" cy="1746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1" y="0"/>
                </a:cxn>
                <a:cxn ang="0">
                  <a:pos x="86" y="1"/>
                </a:cxn>
                <a:cxn ang="0">
                  <a:pos x="89" y="3"/>
                </a:cxn>
                <a:cxn ang="0">
                  <a:pos x="91" y="7"/>
                </a:cxn>
                <a:cxn ang="0">
                  <a:pos x="92" y="11"/>
                </a:cxn>
                <a:cxn ang="0">
                  <a:pos x="91" y="15"/>
                </a:cxn>
                <a:cxn ang="0">
                  <a:pos x="89" y="19"/>
                </a:cxn>
                <a:cxn ang="0">
                  <a:pos x="86" y="21"/>
                </a:cxn>
                <a:cxn ang="0">
                  <a:pos x="81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92" h="22">
                  <a:moveTo>
                    <a:pt x="11" y="0"/>
                  </a:moveTo>
                  <a:lnTo>
                    <a:pt x="81" y="0"/>
                  </a:lnTo>
                  <a:lnTo>
                    <a:pt x="86" y="1"/>
                  </a:lnTo>
                  <a:lnTo>
                    <a:pt x="89" y="3"/>
                  </a:lnTo>
                  <a:lnTo>
                    <a:pt x="91" y="7"/>
                  </a:lnTo>
                  <a:lnTo>
                    <a:pt x="92" y="11"/>
                  </a:lnTo>
                  <a:lnTo>
                    <a:pt x="91" y="15"/>
                  </a:lnTo>
                  <a:lnTo>
                    <a:pt x="89" y="19"/>
                  </a:lnTo>
                  <a:lnTo>
                    <a:pt x="86" y="21"/>
                  </a:lnTo>
                  <a:lnTo>
                    <a:pt x="81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62"/>
            <p:cNvSpPr>
              <a:spLocks/>
            </p:cNvSpPr>
            <p:nvPr/>
          </p:nvSpPr>
          <p:spPr bwMode="auto">
            <a:xfrm>
              <a:off x="4160838" y="3433763"/>
              <a:ext cx="50800" cy="3968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1" y="7"/>
                </a:cxn>
                <a:cxn ang="0">
                  <a:pos x="22" y="9"/>
                </a:cxn>
                <a:cxn ang="0">
                  <a:pos x="27" y="14"/>
                </a:cxn>
                <a:cxn ang="0">
                  <a:pos x="32" y="21"/>
                </a:cxn>
                <a:cxn ang="0">
                  <a:pos x="42" y="25"/>
                </a:cxn>
                <a:cxn ang="0">
                  <a:pos x="54" y="28"/>
                </a:cxn>
                <a:cxn ang="0">
                  <a:pos x="59" y="29"/>
                </a:cxn>
                <a:cxn ang="0">
                  <a:pos x="62" y="31"/>
                </a:cxn>
                <a:cxn ang="0">
                  <a:pos x="64" y="34"/>
                </a:cxn>
                <a:cxn ang="0">
                  <a:pos x="65" y="39"/>
                </a:cxn>
                <a:cxn ang="0">
                  <a:pos x="64" y="43"/>
                </a:cxn>
                <a:cxn ang="0">
                  <a:pos x="59" y="49"/>
                </a:cxn>
                <a:cxn ang="0">
                  <a:pos x="54" y="50"/>
                </a:cxn>
                <a:cxn ang="0">
                  <a:pos x="53" y="50"/>
                </a:cxn>
                <a:cxn ang="0">
                  <a:pos x="39" y="47"/>
                </a:cxn>
                <a:cxn ang="0">
                  <a:pos x="27" y="43"/>
                </a:cxn>
                <a:cxn ang="0">
                  <a:pos x="18" y="36"/>
                </a:cxn>
                <a:cxn ang="0">
                  <a:pos x="10" y="30"/>
                </a:cxn>
                <a:cxn ang="0">
                  <a:pos x="6" y="23"/>
                </a:cxn>
                <a:cxn ang="0">
                  <a:pos x="3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65" h="50">
                  <a:moveTo>
                    <a:pt x="11" y="0"/>
                  </a:moveTo>
                  <a:lnTo>
                    <a:pt x="15" y="1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7" y="14"/>
                  </a:lnTo>
                  <a:lnTo>
                    <a:pt x="32" y="21"/>
                  </a:lnTo>
                  <a:lnTo>
                    <a:pt x="42" y="25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2" y="31"/>
                  </a:lnTo>
                  <a:lnTo>
                    <a:pt x="64" y="34"/>
                  </a:lnTo>
                  <a:lnTo>
                    <a:pt x="65" y="39"/>
                  </a:lnTo>
                  <a:lnTo>
                    <a:pt x="64" y="43"/>
                  </a:lnTo>
                  <a:lnTo>
                    <a:pt x="59" y="49"/>
                  </a:lnTo>
                  <a:lnTo>
                    <a:pt x="54" y="50"/>
                  </a:lnTo>
                  <a:lnTo>
                    <a:pt x="53" y="50"/>
                  </a:lnTo>
                  <a:lnTo>
                    <a:pt x="39" y="47"/>
                  </a:lnTo>
                  <a:lnTo>
                    <a:pt x="27" y="43"/>
                  </a:lnTo>
                  <a:lnTo>
                    <a:pt x="18" y="36"/>
                  </a:lnTo>
                  <a:lnTo>
                    <a:pt x="10" y="30"/>
                  </a:lnTo>
                  <a:lnTo>
                    <a:pt x="6" y="23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9927310" y="4834287"/>
            <a:ext cx="207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25000"/>
            </a:pPr>
            <a:r>
              <a:rPr lang="ru-RU" sz="1200" dirty="0">
                <a:ea typeface="Calibri"/>
                <a:cs typeface="Times New Roman" panose="02020603050405020304" pitchFamily="18" charset="0"/>
                <a:sym typeface="Calibri"/>
              </a:rPr>
              <a:t>Старт полномасшабного создания регионального </a:t>
            </a:r>
          </a:p>
          <a:p>
            <a:pPr lvl="0" algn="ctr">
              <a:buSzPct val="25000"/>
            </a:pPr>
            <a:r>
              <a:rPr lang="ru-RU" sz="1200" dirty="0">
                <a:ea typeface="Calibri"/>
                <a:cs typeface="Times New Roman" panose="02020603050405020304" pitchFamily="18" charset="0"/>
                <a:sym typeface="Calibri"/>
              </a:rPr>
              <a:t>сегмента СОЦТЕХ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8532110" y="3667986"/>
            <a:ext cx="894060" cy="894060"/>
            <a:chOff x="8532110" y="3667986"/>
            <a:chExt cx="894060" cy="894060"/>
          </a:xfrm>
        </p:grpSpPr>
        <p:sp>
          <p:nvSpPr>
            <p:cNvPr id="64" name="Овал 63"/>
            <p:cNvSpPr/>
            <p:nvPr/>
          </p:nvSpPr>
          <p:spPr>
            <a:xfrm>
              <a:off x="8532110" y="3667986"/>
              <a:ext cx="894060" cy="8940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26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8761883" y="3923068"/>
              <a:ext cx="465668" cy="514838"/>
              <a:chOff x="1222375" y="6143625"/>
              <a:chExt cx="511175" cy="565150"/>
            </a:xfrm>
            <a:solidFill>
              <a:srgbClr val="22658E"/>
            </a:solidFill>
          </p:grpSpPr>
          <p:sp>
            <p:nvSpPr>
              <p:cNvPr id="66" name="Freeform 430"/>
              <p:cNvSpPr>
                <a:spLocks noEditPoints="1"/>
              </p:cNvSpPr>
              <p:nvPr/>
            </p:nvSpPr>
            <p:spPr bwMode="auto">
              <a:xfrm>
                <a:off x="1222375" y="6143625"/>
                <a:ext cx="511175" cy="565150"/>
              </a:xfrm>
              <a:custGeom>
                <a:avLst/>
                <a:gdLst/>
                <a:ahLst/>
                <a:cxnLst>
                  <a:cxn ang="0">
                    <a:pos x="189" y="22"/>
                  </a:cxn>
                  <a:cxn ang="0">
                    <a:pos x="155" y="26"/>
                  </a:cxn>
                  <a:cxn ang="0">
                    <a:pos x="124" y="36"/>
                  </a:cxn>
                  <a:cxn ang="0">
                    <a:pos x="95" y="51"/>
                  </a:cxn>
                  <a:cxn ang="0">
                    <a:pos x="70" y="72"/>
                  </a:cxn>
                  <a:cxn ang="0">
                    <a:pos x="50" y="96"/>
                  </a:cxn>
                  <a:cxn ang="0">
                    <a:pos x="35" y="125"/>
                  </a:cxn>
                  <a:cxn ang="0">
                    <a:pos x="25" y="155"/>
                  </a:cxn>
                  <a:cxn ang="0">
                    <a:pos x="22" y="189"/>
                  </a:cxn>
                  <a:cxn ang="0">
                    <a:pos x="22" y="524"/>
                  </a:cxn>
                  <a:cxn ang="0">
                    <a:pos x="102" y="524"/>
                  </a:cxn>
                  <a:cxn ang="0">
                    <a:pos x="102" y="660"/>
                  </a:cxn>
                  <a:cxn ang="0">
                    <a:pos x="238" y="524"/>
                  </a:cxn>
                  <a:cxn ang="0">
                    <a:pos x="453" y="524"/>
                  </a:cxn>
                  <a:cxn ang="0">
                    <a:pos x="482" y="522"/>
                  </a:cxn>
                  <a:cxn ang="0">
                    <a:pos x="511" y="513"/>
                  </a:cxn>
                  <a:cxn ang="0">
                    <a:pos x="537" y="501"/>
                  </a:cxn>
                  <a:cxn ang="0">
                    <a:pos x="561" y="484"/>
                  </a:cxn>
                  <a:cxn ang="0">
                    <a:pos x="581" y="464"/>
                  </a:cxn>
                  <a:cxn ang="0">
                    <a:pos x="598" y="440"/>
                  </a:cxn>
                  <a:cxn ang="0">
                    <a:pos x="610" y="415"/>
                  </a:cxn>
                  <a:cxn ang="0">
                    <a:pos x="619" y="386"/>
                  </a:cxn>
                  <a:cxn ang="0">
                    <a:pos x="621" y="356"/>
                  </a:cxn>
                  <a:cxn ang="0">
                    <a:pos x="621" y="22"/>
                  </a:cxn>
                  <a:cxn ang="0">
                    <a:pos x="189" y="22"/>
                  </a:cxn>
                  <a:cxn ang="0">
                    <a:pos x="189" y="0"/>
                  </a:cxn>
                  <a:cxn ang="0">
                    <a:pos x="643" y="0"/>
                  </a:cxn>
                  <a:cxn ang="0">
                    <a:pos x="643" y="356"/>
                  </a:cxn>
                  <a:cxn ang="0">
                    <a:pos x="640" y="390"/>
                  </a:cxn>
                  <a:cxn ang="0">
                    <a:pos x="631" y="423"/>
                  </a:cxn>
                  <a:cxn ang="0">
                    <a:pos x="617" y="452"/>
                  </a:cxn>
                  <a:cxn ang="0">
                    <a:pos x="598" y="479"/>
                  </a:cxn>
                  <a:cxn ang="0">
                    <a:pos x="575" y="501"/>
                  </a:cxn>
                  <a:cxn ang="0">
                    <a:pos x="548" y="519"/>
                  </a:cxn>
                  <a:cxn ang="0">
                    <a:pos x="519" y="534"/>
                  </a:cxn>
                  <a:cxn ang="0">
                    <a:pos x="487" y="542"/>
                  </a:cxn>
                  <a:cxn ang="0">
                    <a:pos x="453" y="546"/>
                  </a:cxn>
                  <a:cxn ang="0">
                    <a:pos x="247" y="546"/>
                  </a:cxn>
                  <a:cxn ang="0">
                    <a:pos x="80" y="713"/>
                  </a:cxn>
                  <a:cxn ang="0">
                    <a:pos x="80" y="546"/>
                  </a:cxn>
                  <a:cxn ang="0">
                    <a:pos x="0" y="546"/>
                  </a:cxn>
                  <a:cxn ang="0">
                    <a:pos x="0" y="189"/>
                  </a:cxn>
                  <a:cxn ang="0">
                    <a:pos x="3" y="155"/>
                  </a:cxn>
                  <a:cxn ang="0">
                    <a:pos x="12" y="123"/>
                  </a:cxn>
                  <a:cxn ang="0">
                    <a:pos x="25" y="94"/>
                  </a:cxn>
                  <a:cxn ang="0">
                    <a:pos x="44" y="67"/>
                  </a:cxn>
                  <a:cxn ang="0">
                    <a:pos x="67" y="44"/>
                  </a:cxn>
                  <a:cxn ang="0">
                    <a:pos x="93" y="26"/>
                  </a:cxn>
                  <a:cxn ang="0">
                    <a:pos x="123" y="12"/>
                  </a:cxn>
                  <a:cxn ang="0">
                    <a:pos x="155" y="4"/>
                  </a:cxn>
                  <a:cxn ang="0">
                    <a:pos x="189" y="0"/>
                  </a:cxn>
                </a:cxnLst>
                <a:rect l="0" t="0" r="r" b="b"/>
                <a:pathLst>
                  <a:path w="643" h="713">
                    <a:moveTo>
                      <a:pt x="189" y="22"/>
                    </a:moveTo>
                    <a:lnTo>
                      <a:pt x="155" y="26"/>
                    </a:lnTo>
                    <a:lnTo>
                      <a:pt x="124" y="36"/>
                    </a:lnTo>
                    <a:lnTo>
                      <a:pt x="95" y="51"/>
                    </a:lnTo>
                    <a:lnTo>
                      <a:pt x="70" y="72"/>
                    </a:lnTo>
                    <a:lnTo>
                      <a:pt x="50" y="96"/>
                    </a:lnTo>
                    <a:lnTo>
                      <a:pt x="35" y="125"/>
                    </a:lnTo>
                    <a:lnTo>
                      <a:pt x="25" y="155"/>
                    </a:lnTo>
                    <a:lnTo>
                      <a:pt x="22" y="189"/>
                    </a:lnTo>
                    <a:lnTo>
                      <a:pt x="22" y="524"/>
                    </a:lnTo>
                    <a:lnTo>
                      <a:pt x="102" y="524"/>
                    </a:lnTo>
                    <a:lnTo>
                      <a:pt x="102" y="660"/>
                    </a:lnTo>
                    <a:lnTo>
                      <a:pt x="238" y="524"/>
                    </a:lnTo>
                    <a:lnTo>
                      <a:pt x="453" y="524"/>
                    </a:lnTo>
                    <a:lnTo>
                      <a:pt x="482" y="522"/>
                    </a:lnTo>
                    <a:lnTo>
                      <a:pt x="511" y="513"/>
                    </a:lnTo>
                    <a:lnTo>
                      <a:pt x="537" y="501"/>
                    </a:lnTo>
                    <a:lnTo>
                      <a:pt x="561" y="484"/>
                    </a:lnTo>
                    <a:lnTo>
                      <a:pt x="581" y="464"/>
                    </a:lnTo>
                    <a:lnTo>
                      <a:pt x="598" y="440"/>
                    </a:lnTo>
                    <a:lnTo>
                      <a:pt x="610" y="415"/>
                    </a:lnTo>
                    <a:lnTo>
                      <a:pt x="619" y="386"/>
                    </a:lnTo>
                    <a:lnTo>
                      <a:pt x="621" y="356"/>
                    </a:lnTo>
                    <a:lnTo>
                      <a:pt x="621" y="22"/>
                    </a:lnTo>
                    <a:lnTo>
                      <a:pt x="189" y="22"/>
                    </a:lnTo>
                    <a:close/>
                    <a:moveTo>
                      <a:pt x="189" y="0"/>
                    </a:moveTo>
                    <a:lnTo>
                      <a:pt x="643" y="0"/>
                    </a:lnTo>
                    <a:lnTo>
                      <a:pt x="643" y="356"/>
                    </a:lnTo>
                    <a:lnTo>
                      <a:pt x="640" y="390"/>
                    </a:lnTo>
                    <a:lnTo>
                      <a:pt x="631" y="423"/>
                    </a:lnTo>
                    <a:lnTo>
                      <a:pt x="617" y="452"/>
                    </a:lnTo>
                    <a:lnTo>
                      <a:pt x="598" y="479"/>
                    </a:lnTo>
                    <a:lnTo>
                      <a:pt x="575" y="501"/>
                    </a:lnTo>
                    <a:lnTo>
                      <a:pt x="548" y="519"/>
                    </a:lnTo>
                    <a:lnTo>
                      <a:pt x="519" y="534"/>
                    </a:lnTo>
                    <a:lnTo>
                      <a:pt x="487" y="542"/>
                    </a:lnTo>
                    <a:lnTo>
                      <a:pt x="453" y="546"/>
                    </a:lnTo>
                    <a:lnTo>
                      <a:pt x="247" y="546"/>
                    </a:lnTo>
                    <a:lnTo>
                      <a:pt x="80" y="713"/>
                    </a:lnTo>
                    <a:lnTo>
                      <a:pt x="80" y="546"/>
                    </a:lnTo>
                    <a:lnTo>
                      <a:pt x="0" y="546"/>
                    </a:lnTo>
                    <a:lnTo>
                      <a:pt x="0" y="189"/>
                    </a:lnTo>
                    <a:lnTo>
                      <a:pt x="3" y="155"/>
                    </a:lnTo>
                    <a:lnTo>
                      <a:pt x="12" y="123"/>
                    </a:lnTo>
                    <a:lnTo>
                      <a:pt x="25" y="94"/>
                    </a:lnTo>
                    <a:lnTo>
                      <a:pt x="44" y="67"/>
                    </a:lnTo>
                    <a:lnTo>
                      <a:pt x="67" y="44"/>
                    </a:lnTo>
                    <a:lnTo>
                      <a:pt x="93" y="26"/>
                    </a:lnTo>
                    <a:lnTo>
                      <a:pt x="123" y="12"/>
                    </a:lnTo>
                    <a:lnTo>
                      <a:pt x="155" y="4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431"/>
              <p:cNvSpPr>
                <a:spLocks noEditPoints="1"/>
              </p:cNvSpPr>
              <p:nvPr/>
            </p:nvSpPr>
            <p:spPr bwMode="auto">
              <a:xfrm>
                <a:off x="1457325" y="6218238"/>
                <a:ext cx="44450" cy="269875"/>
              </a:xfrm>
              <a:custGeom>
                <a:avLst/>
                <a:gdLst/>
                <a:ahLst/>
                <a:cxnLst>
                  <a:cxn ang="0">
                    <a:pos x="5" y="96"/>
                  </a:cxn>
                  <a:cxn ang="0">
                    <a:pos x="49" y="96"/>
                  </a:cxn>
                  <a:cxn ang="0">
                    <a:pos x="49" y="340"/>
                  </a:cxn>
                  <a:cxn ang="0">
                    <a:pos x="5" y="340"/>
                  </a:cxn>
                  <a:cxn ang="0">
                    <a:pos x="5" y="96"/>
                  </a:cxn>
                  <a:cxn ang="0">
                    <a:pos x="27" y="0"/>
                  </a:cxn>
                  <a:cxn ang="0">
                    <a:pos x="38" y="2"/>
                  </a:cxn>
                  <a:cxn ang="0">
                    <a:pos x="47" y="8"/>
                  </a:cxn>
                  <a:cxn ang="0">
                    <a:pos x="52" y="16"/>
                  </a:cxn>
                  <a:cxn ang="0">
                    <a:pos x="55" y="27"/>
                  </a:cxn>
                  <a:cxn ang="0">
                    <a:pos x="52" y="38"/>
                  </a:cxn>
                  <a:cxn ang="0">
                    <a:pos x="47" y="47"/>
                  </a:cxn>
                  <a:cxn ang="0">
                    <a:pos x="38" y="53"/>
                  </a:cxn>
                  <a:cxn ang="0">
                    <a:pos x="26" y="55"/>
                  </a:cxn>
                  <a:cxn ang="0">
                    <a:pos x="15" y="53"/>
                  </a:cxn>
                  <a:cxn ang="0">
                    <a:pos x="7" y="47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7" y="8"/>
                  </a:cxn>
                  <a:cxn ang="0">
                    <a:pos x="16" y="2"/>
                  </a:cxn>
                  <a:cxn ang="0">
                    <a:pos x="27" y="0"/>
                  </a:cxn>
                </a:cxnLst>
                <a:rect l="0" t="0" r="r" b="b"/>
                <a:pathLst>
                  <a:path w="55" h="340">
                    <a:moveTo>
                      <a:pt x="5" y="96"/>
                    </a:moveTo>
                    <a:lnTo>
                      <a:pt x="49" y="96"/>
                    </a:lnTo>
                    <a:lnTo>
                      <a:pt x="49" y="340"/>
                    </a:lnTo>
                    <a:lnTo>
                      <a:pt x="5" y="340"/>
                    </a:lnTo>
                    <a:lnTo>
                      <a:pt x="5" y="96"/>
                    </a:lnTo>
                    <a:close/>
                    <a:moveTo>
                      <a:pt x="27" y="0"/>
                    </a:moveTo>
                    <a:lnTo>
                      <a:pt x="38" y="2"/>
                    </a:lnTo>
                    <a:lnTo>
                      <a:pt x="47" y="8"/>
                    </a:lnTo>
                    <a:lnTo>
                      <a:pt x="52" y="16"/>
                    </a:lnTo>
                    <a:lnTo>
                      <a:pt x="55" y="27"/>
                    </a:lnTo>
                    <a:lnTo>
                      <a:pt x="52" y="38"/>
                    </a:lnTo>
                    <a:lnTo>
                      <a:pt x="47" y="47"/>
                    </a:lnTo>
                    <a:lnTo>
                      <a:pt x="38" y="53"/>
                    </a:lnTo>
                    <a:lnTo>
                      <a:pt x="26" y="55"/>
                    </a:lnTo>
                    <a:lnTo>
                      <a:pt x="15" y="53"/>
                    </a:lnTo>
                    <a:lnTo>
                      <a:pt x="7" y="47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8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Rectangle 432"/>
              <p:cNvSpPr>
                <a:spLocks noChangeArrowheads="1"/>
              </p:cNvSpPr>
              <p:nvPr/>
            </p:nvSpPr>
            <p:spPr bwMode="auto">
              <a:xfrm>
                <a:off x="1439863" y="6469063"/>
                <a:ext cx="76200" cy="19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0365528" y="3667738"/>
            <a:ext cx="894060" cy="894060"/>
            <a:chOff x="10365528" y="3667738"/>
            <a:chExt cx="894060" cy="894060"/>
          </a:xfrm>
        </p:grpSpPr>
        <p:sp>
          <p:nvSpPr>
            <p:cNvPr id="70" name="Овал 69"/>
            <p:cNvSpPr/>
            <p:nvPr/>
          </p:nvSpPr>
          <p:spPr>
            <a:xfrm>
              <a:off x="10365528" y="3667738"/>
              <a:ext cx="894060" cy="8940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67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Freeform 430"/>
            <p:cNvSpPr>
              <a:spLocks noEditPoints="1"/>
            </p:cNvSpPr>
            <p:nvPr/>
          </p:nvSpPr>
          <p:spPr bwMode="auto">
            <a:xfrm>
              <a:off x="10576903" y="3872102"/>
              <a:ext cx="465668" cy="514838"/>
            </a:xfrm>
            <a:custGeom>
              <a:avLst/>
              <a:gdLst/>
              <a:ahLst/>
              <a:cxnLst>
                <a:cxn ang="0">
                  <a:pos x="189" y="22"/>
                </a:cxn>
                <a:cxn ang="0">
                  <a:pos x="155" y="26"/>
                </a:cxn>
                <a:cxn ang="0">
                  <a:pos x="124" y="36"/>
                </a:cxn>
                <a:cxn ang="0">
                  <a:pos x="95" y="51"/>
                </a:cxn>
                <a:cxn ang="0">
                  <a:pos x="70" y="72"/>
                </a:cxn>
                <a:cxn ang="0">
                  <a:pos x="50" y="96"/>
                </a:cxn>
                <a:cxn ang="0">
                  <a:pos x="35" y="125"/>
                </a:cxn>
                <a:cxn ang="0">
                  <a:pos x="25" y="155"/>
                </a:cxn>
                <a:cxn ang="0">
                  <a:pos x="22" y="189"/>
                </a:cxn>
                <a:cxn ang="0">
                  <a:pos x="22" y="524"/>
                </a:cxn>
                <a:cxn ang="0">
                  <a:pos x="102" y="524"/>
                </a:cxn>
                <a:cxn ang="0">
                  <a:pos x="102" y="660"/>
                </a:cxn>
                <a:cxn ang="0">
                  <a:pos x="238" y="524"/>
                </a:cxn>
                <a:cxn ang="0">
                  <a:pos x="453" y="524"/>
                </a:cxn>
                <a:cxn ang="0">
                  <a:pos x="482" y="522"/>
                </a:cxn>
                <a:cxn ang="0">
                  <a:pos x="511" y="513"/>
                </a:cxn>
                <a:cxn ang="0">
                  <a:pos x="537" y="501"/>
                </a:cxn>
                <a:cxn ang="0">
                  <a:pos x="561" y="484"/>
                </a:cxn>
                <a:cxn ang="0">
                  <a:pos x="581" y="464"/>
                </a:cxn>
                <a:cxn ang="0">
                  <a:pos x="598" y="440"/>
                </a:cxn>
                <a:cxn ang="0">
                  <a:pos x="610" y="415"/>
                </a:cxn>
                <a:cxn ang="0">
                  <a:pos x="619" y="386"/>
                </a:cxn>
                <a:cxn ang="0">
                  <a:pos x="621" y="356"/>
                </a:cxn>
                <a:cxn ang="0">
                  <a:pos x="621" y="22"/>
                </a:cxn>
                <a:cxn ang="0">
                  <a:pos x="189" y="22"/>
                </a:cxn>
                <a:cxn ang="0">
                  <a:pos x="189" y="0"/>
                </a:cxn>
                <a:cxn ang="0">
                  <a:pos x="643" y="0"/>
                </a:cxn>
                <a:cxn ang="0">
                  <a:pos x="643" y="356"/>
                </a:cxn>
                <a:cxn ang="0">
                  <a:pos x="640" y="390"/>
                </a:cxn>
                <a:cxn ang="0">
                  <a:pos x="631" y="423"/>
                </a:cxn>
                <a:cxn ang="0">
                  <a:pos x="617" y="452"/>
                </a:cxn>
                <a:cxn ang="0">
                  <a:pos x="598" y="479"/>
                </a:cxn>
                <a:cxn ang="0">
                  <a:pos x="575" y="501"/>
                </a:cxn>
                <a:cxn ang="0">
                  <a:pos x="548" y="519"/>
                </a:cxn>
                <a:cxn ang="0">
                  <a:pos x="519" y="534"/>
                </a:cxn>
                <a:cxn ang="0">
                  <a:pos x="487" y="542"/>
                </a:cxn>
                <a:cxn ang="0">
                  <a:pos x="453" y="546"/>
                </a:cxn>
                <a:cxn ang="0">
                  <a:pos x="247" y="546"/>
                </a:cxn>
                <a:cxn ang="0">
                  <a:pos x="80" y="713"/>
                </a:cxn>
                <a:cxn ang="0">
                  <a:pos x="80" y="546"/>
                </a:cxn>
                <a:cxn ang="0">
                  <a:pos x="0" y="546"/>
                </a:cxn>
                <a:cxn ang="0">
                  <a:pos x="0" y="189"/>
                </a:cxn>
                <a:cxn ang="0">
                  <a:pos x="3" y="155"/>
                </a:cxn>
                <a:cxn ang="0">
                  <a:pos x="12" y="123"/>
                </a:cxn>
                <a:cxn ang="0">
                  <a:pos x="25" y="94"/>
                </a:cxn>
                <a:cxn ang="0">
                  <a:pos x="44" y="67"/>
                </a:cxn>
                <a:cxn ang="0">
                  <a:pos x="67" y="44"/>
                </a:cxn>
                <a:cxn ang="0">
                  <a:pos x="93" y="26"/>
                </a:cxn>
                <a:cxn ang="0">
                  <a:pos x="123" y="12"/>
                </a:cxn>
                <a:cxn ang="0">
                  <a:pos x="155" y="4"/>
                </a:cxn>
                <a:cxn ang="0">
                  <a:pos x="189" y="0"/>
                </a:cxn>
              </a:cxnLst>
              <a:rect l="0" t="0" r="r" b="b"/>
              <a:pathLst>
                <a:path w="643" h="713">
                  <a:moveTo>
                    <a:pt x="189" y="22"/>
                  </a:moveTo>
                  <a:lnTo>
                    <a:pt x="155" y="26"/>
                  </a:lnTo>
                  <a:lnTo>
                    <a:pt x="124" y="36"/>
                  </a:lnTo>
                  <a:lnTo>
                    <a:pt x="95" y="51"/>
                  </a:lnTo>
                  <a:lnTo>
                    <a:pt x="70" y="72"/>
                  </a:lnTo>
                  <a:lnTo>
                    <a:pt x="50" y="96"/>
                  </a:lnTo>
                  <a:lnTo>
                    <a:pt x="35" y="125"/>
                  </a:lnTo>
                  <a:lnTo>
                    <a:pt x="25" y="155"/>
                  </a:lnTo>
                  <a:lnTo>
                    <a:pt x="22" y="189"/>
                  </a:lnTo>
                  <a:lnTo>
                    <a:pt x="22" y="524"/>
                  </a:lnTo>
                  <a:lnTo>
                    <a:pt x="102" y="524"/>
                  </a:lnTo>
                  <a:lnTo>
                    <a:pt x="102" y="660"/>
                  </a:lnTo>
                  <a:lnTo>
                    <a:pt x="238" y="524"/>
                  </a:lnTo>
                  <a:lnTo>
                    <a:pt x="453" y="524"/>
                  </a:lnTo>
                  <a:lnTo>
                    <a:pt x="482" y="522"/>
                  </a:lnTo>
                  <a:lnTo>
                    <a:pt x="511" y="513"/>
                  </a:lnTo>
                  <a:lnTo>
                    <a:pt x="537" y="501"/>
                  </a:lnTo>
                  <a:lnTo>
                    <a:pt x="561" y="484"/>
                  </a:lnTo>
                  <a:lnTo>
                    <a:pt x="581" y="464"/>
                  </a:lnTo>
                  <a:lnTo>
                    <a:pt x="598" y="440"/>
                  </a:lnTo>
                  <a:lnTo>
                    <a:pt x="610" y="415"/>
                  </a:lnTo>
                  <a:lnTo>
                    <a:pt x="619" y="386"/>
                  </a:lnTo>
                  <a:lnTo>
                    <a:pt x="621" y="356"/>
                  </a:lnTo>
                  <a:lnTo>
                    <a:pt x="621" y="22"/>
                  </a:lnTo>
                  <a:lnTo>
                    <a:pt x="189" y="22"/>
                  </a:lnTo>
                  <a:close/>
                  <a:moveTo>
                    <a:pt x="189" y="0"/>
                  </a:moveTo>
                  <a:lnTo>
                    <a:pt x="643" y="0"/>
                  </a:lnTo>
                  <a:lnTo>
                    <a:pt x="643" y="356"/>
                  </a:lnTo>
                  <a:lnTo>
                    <a:pt x="640" y="390"/>
                  </a:lnTo>
                  <a:lnTo>
                    <a:pt x="631" y="423"/>
                  </a:lnTo>
                  <a:lnTo>
                    <a:pt x="617" y="452"/>
                  </a:lnTo>
                  <a:lnTo>
                    <a:pt x="598" y="479"/>
                  </a:lnTo>
                  <a:lnTo>
                    <a:pt x="575" y="501"/>
                  </a:lnTo>
                  <a:lnTo>
                    <a:pt x="548" y="519"/>
                  </a:lnTo>
                  <a:lnTo>
                    <a:pt x="519" y="534"/>
                  </a:lnTo>
                  <a:lnTo>
                    <a:pt x="487" y="542"/>
                  </a:lnTo>
                  <a:lnTo>
                    <a:pt x="453" y="546"/>
                  </a:lnTo>
                  <a:lnTo>
                    <a:pt x="247" y="546"/>
                  </a:lnTo>
                  <a:lnTo>
                    <a:pt x="80" y="713"/>
                  </a:lnTo>
                  <a:lnTo>
                    <a:pt x="80" y="546"/>
                  </a:lnTo>
                  <a:lnTo>
                    <a:pt x="0" y="546"/>
                  </a:lnTo>
                  <a:lnTo>
                    <a:pt x="0" y="189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5" y="94"/>
                  </a:lnTo>
                  <a:lnTo>
                    <a:pt x="44" y="67"/>
                  </a:lnTo>
                  <a:lnTo>
                    <a:pt x="67" y="44"/>
                  </a:lnTo>
                  <a:lnTo>
                    <a:pt x="93" y="26"/>
                  </a:lnTo>
                  <a:lnTo>
                    <a:pt x="123" y="12"/>
                  </a:lnTo>
                  <a:lnTo>
                    <a:pt x="155" y="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26709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34091" y="3861842"/>
              <a:ext cx="32733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26709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  <a:endParaRPr lang="ru-RU" sz="2000" dirty="0">
                <a:solidFill>
                  <a:srgbClr val="2670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675090" y="3687862"/>
            <a:ext cx="894060" cy="894060"/>
            <a:chOff x="4675090" y="3399830"/>
            <a:chExt cx="894060" cy="894060"/>
          </a:xfrm>
        </p:grpSpPr>
        <p:sp>
          <p:nvSpPr>
            <p:cNvPr id="74" name="Овал 73"/>
            <p:cNvSpPr/>
            <p:nvPr/>
          </p:nvSpPr>
          <p:spPr>
            <a:xfrm>
              <a:off x="4675090" y="3399830"/>
              <a:ext cx="894060" cy="8940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C9C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4873451" y="3635036"/>
              <a:ext cx="465668" cy="514838"/>
              <a:chOff x="1222375" y="6143625"/>
              <a:chExt cx="511175" cy="565150"/>
            </a:xfrm>
            <a:solidFill>
              <a:srgbClr val="0C9C8B"/>
            </a:solidFill>
          </p:grpSpPr>
          <p:sp>
            <p:nvSpPr>
              <p:cNvPr id="76" name="Freeform 430"/>
              <p:cNvSpPr>
                <a:spLocks noEditPoints="1"/>
              </p:cNvSpPr>
              <p:nvPr/>
            </p:nvSpPr>
            <p:spPr bwMode="auto">
              <a:xfrm>
                <a:off x="1222375" y="6143625"/>
                <a:ext cx="511175" cy="565150"/>
              </a:xfrm>
              <a:custGeom>
                <a:avLst/>
                <a:gdLst/>
                <a:ahLst/>
                <a:cxnLst>
                  <a:cxn ang="0">
                    <a:pos x="189" y="22"/>
                  </a:cxn>
                  <a:cxn ang="0">
                    <a:pos x="155" y="26"/>
                  </a:cxn>
                  <a:cxn ang="0">
                    <a:pos x="124" y="36"/>
                  </a:cxn>
                  <a:cxn ang="0">
                    <a:pos x="95" y="51"/>
                  </a:cxn>
                  <a:cxn ang="0">
                    <a:pos x="70" y="72"/>
                  </a:cxn>
                  <a:cxn ang="0">
                    <a:pos x="50" y="96"/>
                  </a:cxn>
                  <a:cxn ang="0">
                    <a:pos x="35" y="125"/>
                  </a:cxn>
                  <a:cxn ang="0">
                    <a:pos x="25" y="155"/>
                  </a:cxn>
                  <a:cxn ang="0">
                    <a:pos x="22" y="189"/>
                  </a:cxn>
                  <a:cxn ang="0">
                    <a:pos x="22" y="524"/>
                  </a:cxn>
                  <a:cxn ang="0">
                    <a:pos x="102" y="524"/>
                  </a:cxn>
                  <a:cxn ang="0">
                    <a:pos x="102" y="660"/>
                  </a:cxn>
                  <a:cxn ang="0">
                    <a:pos x="238" y="524"/>
                  </a:cxn>
                  <a:cxn ang="0">
                    <a:pos x="453" y="524"/>
                  </a:cxn>
                  <a:cxn ang="0">
                    <a:pos x="482" y="522"/>
                  </a:cxn>
                  <a:cxn ang="0">
                    <a:pos x="511" y="513"/>
                  </a:cxn>
                  <a:cxn ang="0">
                    <a:pos x="537" y="501"/>
                  </a:cxn>
                  <a:cxn ang="0">
                    <a:pos x="561" y="484"/>
                  </a:cxn>
                  <a:cxn ang="0">
                    <a:pos x="581" y="464"/>
                  </a:cxn>
                  <a:cxn ang="0">
                    <a:pos x="598" y="440"/>
                  </a:cxn>
                  <a:cxn ang="0">
                    <a:pos x="610" y="415"/>
                  </a:cxn>
                  <a:cxn ang="0">
                    <a:pos x="619" y="386"/>
                  </a:cxn>
                  <a:cxn ang="0">
                    <a:pos x="621" y="356"/>
                  </a:cxn>
                  <a:cxn ang="0">
                    <a:pos x="621" y="22"/>
                  </a:cxn>
                  <a:cxn ang="0">
                    <a:pos x="189" y="22"/>
                  </a:cxn>
                  <a:cxn ang="0">
                    <a:pos x="189" y="0"/>
                  </a:cxn>
                  <a:cxn ang="0">
                    <a:pos x="643" y="0"/>
                  </a:cxn>
                  <a:cxn ang="0">
                    <a:pos x="643" y="356"/>
                  </a:cxn>
                  <a:cxn ang="0">
                    <a:pos x="640" y="390"/>
                  </a:cxn>
                  <a:cxn ang="0">
                    <a:pos x="631" y="423"/>
                  </a:cxn>
                  <a:cxn ang="0">
                    <a:pos x="617" y="452"/>
                  </a:cxn>
                  <a:cxn ang="0">
                    <a:pos x="598" y="479"/>
                  </a:cxn>
                  <a:cxn ang="0">
                    <a:pos x="575" y="501"/>
                  </a:cxn>
                  <a:cxn ang="0">
                    <a:pos x="548" y="519"/>
                  </a:cxn>
                  <a:cxn ang="0">
                    <a:pos x="519" y="534"/>
                  </a:cxn>
                  <a:cxn ang="0">
                    <a:pos x="487" y="542"/>
                  </a:cxn>
                  <a:cxn ang="0">
                    <a:pos x="453" y="546"/>
                  </a:cxn>
                  <a:cxn ang="0">
                    <a:pos x="247" y="546"/>
                  </a:cxn>
                  <a:cxn ang="0">
                    <a:pos x="80" y="713"/>
                  </a:cxn>
                  <a:cxn ang="0">
                    <a:pos x="80" y="546"/>
                  </a:cxn>
                  <a:cxn ang="0">
                    <a:pos x="0" y="546"/>
                  </a:cxn>
                  <a:cxn ang="0">
                    <a:pos x="0" y="189"/>
                  </a:cxn>
                  <a:cxn ang="0">
                    <a:pos x="3" y="155"/>
                  </a:cxn>
                  <a:cxn ang="0">
                    <a:pos x="12" y="123"/>
                  </a:cxn>
                  <a:cxn ang="0">
                    <a:pos x="25" y="94"/>
                  </a:cxn>
                  <a:cxn ang="0">
                    <a:pos x="44" y="67"/>
                  </a:cxn>
                  <a:cxn ang="0">
                    <a:pos x="67" y="44"/>
                  </a:cxn>
                  <a:cxn ang="0">
                    <a:pos x="93" y="26"/>
                  </a:cxn>
                  <a:cxn ang="0">
                    <a:pos x="123" y="12"/>
                  </a:cxn>
                  <a:cxn ang="0">
                    <a:pos x="155" y="4"/>
                  </a:cxn>
                  <a:cxn ang="0">
                    <a:pos x="189" y="0"/>
                  </a:cxn>
                </a:cxnLst>
                <a:rect l="0" t="0" r="r" b="b"/>
                <a:pathLst>
                  <a:path w="643" h="713">
                    <a:moveTo>
                      <a:pt x="189" y="22"/>
                    </a:moveTo>
                    <a:lnTo>
                      <a:pt x="155" y="26"/>
                    </a:lnTo>
                    <a:lnTo>
                      <a:pt x="124" y="36"/>
                    </a:lnTo>
                    <a:lnTo>
                      <a:pt x="95" y="51"/>
                    </a:lnTo>
                    <a:lnTo>
                      <a:pt x="70" y="72"/>
                    </a:lnTo>
                    <a:lnTo>
                      <a:pt x="50" y="96"/>
                    </a:lnTo>
                    <a:lnTo>
                      <a:pt x="35" y="125"/>
                    </a:lnTo>
                    <a:lnTo>
                      <a:pt x="25" y="155"/>
                    </a:lnTo>
                    <a:lnTo>
                      <a:pt x="22" y="189"/>
                    </a:lnTo>
                    <a:lnTo>
                      <a:pt x="22" y="524"/>
                    </a:lnTo>
                    <a:lnTo>
                      <a:pt x="102" y="524"/>
                    </a:lnTo>
                    <a:lnTo>
                      <a:pt x="102" y="660"/>
                    </a:lnTo>
                    <a:lnTo>
                      <a:pt x="238" y="524"/>
                    </a:lnTo>
                    <a:lnTo>
                      <a:pt x="453" y="524"/>
                    </a:lnTo>
                    <a:lnTo>
                      <a:pt x="482" y="522"/>
                    </a:lnTo>
                    <a:lnTo>
                      <a:pt x="511" y="513"/>
                    </a:lnTo>
                    <a:lnTo>
                      <a:pt x="537" y="501"/>
                    </a:lnTo>
                    <a:lnTo>
                      <a:pt x="561" y="484"/>
                    </a:lnTo>
                    <a:lnTo>
                      <a:pt x="581" y="464"/>
                    </a:lnTo>
                    <a:lnTo>
                      <a:pt x="598" y="440"/>
                    </a:lnTo>
                    <a:lnTo>
                      <a:pt x="610" y="415"/>
                    </a:lnTo>
                    <a:lnTo>
                      <a:pt x="619" y="386"/>
                    </a:lnTo>
                    <a:lnTo>
                      <a:pt x="621" y="356"/>
                    </a:lnTo>
                    <a:lnTo>
                      <a:pt x="621" y="22"/>
                    </a:lnTo>
                    <a:lnTo>
                      <a:pt x="189" y="22"/>
                    </a:lnTo>
                    <a:close/>
                    <a:moveTo>
                      <a:pt x="189" y="0"/>
                    </a:moveTo>
                    <a:lnTo>
                      <a:pt x="643" y="0"/>
                    </a:lnTo>
                    <a:lnTo>
                      <a:pt x="643" y="356"/>
                    </a:lnTo>
                    <a:lnTo>
                      <a:pt x="640" y="390"/>
                    </a:lnTo>
                    <a:lnTo>
                      <a:pt x="631" y="423"/>
                    </a:lnTo>
                    <a:lnTo>
                      <a:pt x="617" y="452"/>
                    </a:lnTo>
                    <a:lnTo>
                      <a:pt x="598" y="479"/>
                    </a:lnTo>
                    <a:lnTo>
                      <a:pt x="575" y="501"/>
                    </a:lnTo>
                    <a:lnTo>
                      <a:pt x="548" y="519"/>
                    </a:lnTo>
                    <a:lnTo>
                      <a:pt x="519" y="534"/>
                    </a:lnTo>
                    <a:lnTo>
                      <a:pt x="487" y="542"/>
                    </a:lnTo>
                    <a:lnTo>
                      <a:pt x="453" y="546"/>
                    </a:lnTo>
                    <a:lnTo>
                      <a:pt x="247" y="546"/>
                    </a:lnTo>
                    <a:lnTo>
                      <a:pt x="80" y="713"/>
                    </a:lnTo>
                    <a:lnTo>
                      <a:pt x="80" y="546"/>
                    </a:lnTo>
                    <a:lnTo>
                      <a:pt x="0" y="546"/>
                    </a:lnTo>
                    <a:lnTo>
                      <a:pt x="0" y="189"/>
                    </a:lnTo>
                    <a:lnTo>
                      <a:pt x="3" y="155"/>
                    </a:lnTo>
                    <a:lnTo>
                      <a:pt x="12" y="123"/>
                    </a:lnTo>
                    <a:lnTo>
                      <a:pt x="25" y="94"/>
                    </a:lnTo>
                    <a:lnTo>
                      <a:pt x="44" y="67"/>
                    </a:lnTo>
                    <a:lnTo>
                      <a:pt x="67" y="44"/>
                    </a:lnTo>
                    <a:lnTo>
                      <a:pt x="93" y="26"/>
                    </a:lnTo>
                    <a:lnTo>
                      <a:pt x="123" y="12"/>
                    </a:lnTo>
                    <a:lnTo>
                      <a:pt x="155" y="4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431"/>
              <p:cNvSpPr>
                <a:spLocks noEditPoints="1"/>
              </p:cNvSpPr>
              <p:nvPr/>
            </p:nvSpPr>
            <p:spPr bwMode="auto">
              <a:xfrm>
                <a:off x="1457325" y="6218238"/>
                <a:ext cx="44450" cy="269875"/>
              </a:xfrm>
              <a:custGeom>
                <a:avLst/>
                <a:gdLst/>
                <a:ahLst/>
                <a:cxnLst>
                  <a:cxn ang="0">
                    <a:pos x="5" y="96"/>
                  </a:cxn>
                  <a:cxn ang="0">
                    <a:pos x="49" y="96"/>
                  </a:cxn>
                  <a:cxn ang="0">
                    <a:pos x="49" y="340"/>
                  </a:cxn>
                  <a:cxn ang="0">
                    <a:pos x="5" y="340"/>
                  </a:cxn>
                  <a:cxn ang="0">
                    <a:pos x="5" y="96"/>
                  </a:cxn>
                  <a:cxn ang="0">
                    <a:pos x="27" y="0"/>
                  </a:cxn>
                  <a:cxn ang="0">
                    <a:pos x="38" y="2"/>
                  </a:cxn>
                  <a:cxn ang="0">
                    <a:pos x="47" y="8"/>
                  </a:cxn>
                  <a:cxn ang="0">
                    <a:pos x="52" y="16"/>
                  </a:cxn>
                  <a:cxn ang="0">
                    <a:pos x="55" y="27"/>
                  </a:cxn>
                  <a:cxn ang="0">
                    <a:pos x="52" y="38"/>
                  </a:cxn>
                  <a:cxn ang="0">
                    <a:pos x="47" y="47"/>
                  </a:cxn>
                  <a:cxn ang="0">
                    <a:pos x="38" y="53"/>
                  </a:cxn>
                  <a:cxn ang="0">
                    <a:pos x="26" y="55"/>
                  </a:cxn>
                  <a:cxn ang="0">
                    <a:pos x="15" y="53"/>
                  </a:cxn>
                  <a:cxn ang="0">
                    <a:pos x="7" y="47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7" y="8"/>
                  </a:cxn>
                  <a:cxn ang="0">
                    <a:pos x="16" y="2"/>
                  </a:cxn>
                  <a:cxn ang="0">
                    <a:pos x="27" y="0"/>
                  </a:cxn>
                </a:cxnLst>
                <a:rect l="0" t="0" r="r" b="b"/>
                <a:pathLst>
                  <a:path w="55" h="340">
                    <a:moveTo>
                      <a:pt x="5" y="96"/>
                    </a:moveTo>
                    <a:lnTo>
                      <a:pt x="49" y="96"/>
                    </a:lnTo>
                    <a:lnTo>
                      <a:pt x="49" y="340"/>
                    </a:lnTo>
                    <a:lnTo>
                      <a:pt x="5" y="340"/>
                    </a:lnTo>
                    <a:lnTo>
                      <a:pt x="5" y="96"/>
                    </a:lnTo>
                    <a:close/>
                    <a:moveTo>
                      <a:pt x="27" y="0"/>
                    </a:moveTo>
                    <a:lnTo>
                      <a:pt x="38" y="2"/>
                    </a:lnTo>
                    <a:lnTo>
                      <a:pt x="47" y="8"/>
                    </a:lnTo>
                    <a:lnTo>
                      <a:pt x="52" y="16"/>
                    </a:lnTo>
                    <a:lnTo>
                      <a:pt x="55" y="27"/>
                    </a:lnTo>
                    <a:lnTo>
                      <a:pt x="52" y="38"/>
                    </a:lnTo>
                    <a:lnTo>
                      <a:pt x="47" y="47"/>
                    </a:lnTo>
                    <a:lnTo>
                      <a:pt x="38" y="53"/>
                    </a:lnTo>
                    <a:lnTo>
                      <a:pt x="26" y="55"/>
                    </a:lnTo>
                    <a:lnTo>
                      <a:pt x="15" y="53"/>
                    </a:lnTo>
                    <a:lnTo>
                      <a:pt x="7" y="47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8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Rectangle 432"/>
              <p:cNvSpPr>
                <a:spLocks noChangeArrowheads="1"/>
              </p:cNvSpPr>
              <p:nvPr/>
            </p:nvSpPr>
            <p:spPr bwMode="auto">
              <a:xfrm>
                <a:off x="1439863" y="6469063"/>
                <a:ext cx="76200" cy="19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75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14081"/>
          <a:stretch/>
        </p:blipFill>
        <p:spPr>
          <a:xfrm>
            <a:off x="-34201" y="-33504"/>
            <a:ext cx="12273483" cy="69127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52083" y="5085978"/>
            <a:ext cx="12273483" cy="1800200"/>
          </a:xfrm>
          <a:prstGeom prst="rect">
            <a:avLst/>
          </a:prstGeom>
          <a:solidFill>
            <a:srgbClr val="226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"/>
          <p:cNvSpPr/>
          <p:nvPr/>
        </p:nvSpPr>
        <p:spPr>
          <a:xfrm>
            <a:off x="10265421" y="19379"/>
            <a:ext cx="1952846" cy="6866799"/>
          </a:xfrm>
          <a:custGeom>
            <a:avLst/>
            <a:gdLst>
              <a:gd name="connsiteX0" fmla="*/ 0 w 942753"/>
              <a:gd name="connsiteY0" fmla="*/ 0 h 6858000"/>
              <a:gd name="connsiteX1" fmla="*/ 942753 w 942753"/>
              <a:gd name="connsiteY1" fmla="*/ 0 h 6858000"/>
              <a:gd name="connsiteX2" fmla="*/ 942753 w 942753"/>
              <a:gd name="connsiteY2" fmla="*/ 6858000 h 6858000"/>
              <a:gd name="connsiteX3" fmla="*/ 0 w 942753"/>
              <a:gd name="connsiteY3" fmla="*/ 6858000 h 6858000"/>
              <a:gd name="connsiteX4" fmla="*/ 0 w 942753"/>
              <a:gd name="connsiteY4" fmla="*/ 0 h 6858000"/>
              <a:gd name="connsiteX0" fmla="*/ 1010093 w 1952846"/>
              <a:gd name="connsiteY0" fmla="*/ 0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010093 w 1952846"/>
              <a:gd name="connsiteY4" fmla="*/ 0 h 6858000"/>
              <a:gd name="connsiteX0" fmla="*/ 1095153 w 1952846"/>
              <a:gd name="connsiteY0" fmla="*/ 10633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095153 w 1952846"/>
              <a:gd name="connsiteY4" fmla="*/ 10633 h 6858000"/>
              <a:gd name="connsiteX0" fmla="*/ 1190846 w 1952846"/>
              <a:gd name="connsiteY0" fmla="*/ 10633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190846 w 1952846"/>
              <a:gd name="connsiteY4" fmla="*/ 10633 h 6858000"/>
              <a:gd name="connsiteX0" fmla="*/ 1233377 w 1952846"/>
              <a:gd name="connsiteY0" fmla="*/ 10633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233377 w 1952846"/>
              <a:gd name="connsiteY4" fmla="*/ 10633 h 6858000"/>
              <a:gd name="connsiteX0" fmla="*/ 1244009 w 1952846"/>
              <a:gd name="connsiteY0" fmla="*/ 1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244009 w 1952846"/>
              <a:gd name="connsiteY4" fmla="*/ 1 h 6858000"/>
              <a:gd name="connsiteX0" fmla="*/ 1222744 w 1952846"/>
              <a:gd name="connsiteY0" fmla="*/ 1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222744 w 1952846"/>
              <a:gd name="connsiteY4" fmla="*/ 1 h 6858000"/>
              <a:gd name="connsiteX0" fmla="*/ 1201478 w 1952846"/>
              <a:gd name="connsiteY0" fmla="*/ 1 h 6858000"/>
              <a:gd name="connsiteX1" fmla="*/ 1952846 w 1952846"/>
              <a:gd name="connsiteY1" fmla="*/ 0 h 6858000"/>
              <a:gd name="connsiteX2" fmla="*/ 1952846 w 1952846"/>
              <a:gd name="connsiteY2" fmla="*/ 6858000 h 6858000"/>
              <a:gd name="connsiteX3" fmla="*/ 0 w 1952846"/>
              <a:gd name="connsiteY3" fmla="*/ 6858000 h 6858000"/>
              <a:gd name="connsiteX4" fmla="*/ 1201478 w 1952846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846" h="6858000">
                <a:moveTo>
                  <a:pt x="1201478" y="1"/>
                </a:moveTo>
                <a:lnTo>
                  <a:pt x="1952846" y="0"/>
                </a:lnTo>
                <a:lnTo>
                  <a:pt x="1952846" y="6858000"/>
                </a:lnTo>
                <a:lnTo>
                  <a:pt x="0" y="6858000"/>
                </a:lnTo>
                <a:lnTo>
                  <a:pt x="1201478" y="1"/>
                </a:lnTo>
                <a:close/>
              </a:path>
            </a:pathLst>
          </a:custGeom>
          <a:solidFill>
            <a:srgbClr val="FFFF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8859" y="-23911"/>
            <a:ext cx="4810423" cy="7353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-34201" y="5247415"/>
            <a:ext cx="10450681" cy="14773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</a:t>
            </a:r>
          </a:p>
          <a:p>
            <a:r>
              <a:rPr lang="ru-RU" sz="2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УШАКОВА НАТАЛИЯ </a:t>
            </a:r>
          </a:p>
          <a:p>
            <a:r>
              <a:rPr lang="ru-RU" sz="2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Вице президент </a:t>
            </a:r>
          </a:p>
          <a:p>
            <a:endParaRPr lang="ru-RU" altLang="ru-RU" sz="180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68F13AC6-A09E-41B0-9234-A685F8879526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391056" cy="634082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СОЦТЕХ</a:t>
            </a:r>
            <a:br>
              <a:rPr lang="ru-RU" dirty="0"/>
            </a:br>
            <a:r>
              <a:rPr lang="ru-RU" dirty="0"/>
              <a:t>Доступная среда без ментальных и архитектурных барьеров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r="35112"/>
          <a:stretch/>
        </p:blipFill>
        <p:spPr>
          <a:xfrm>
            <a:off x="14408" y="1039084"/>
            <a:ext cx="5145488" cy="5820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337" y="2286649"/>
            <a:ext cx="7525129" cy="2437343"/>
          </a:xfrm>
          <a:prstGeom prst="rect">
            <a:avLst/>
          </a:prstGeom>
          <a:solidFill>
            <a:srgbClr val="0C9C8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965168" y="1441536"/>
            <a:ext cx="475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Помощь в нужное время в нужном месте  </a:t>
            </a:r>
          </a:p>
        </p:txBody>
      </p:sp>
      <p:grpSp>
        <p:nvGrpSpPr>
          <p:cNvPr id="7" name="Группа 6"/>
          <p:cNvGrpSpPr/>
          <p:nvPr/>
        </p:nvGrpSpPr>
        <p:grpSpPr>
          <a:xfrm rot="7288754">
            <a:off x="5723727" y="1097459"/>
            <a:ext cx="840374" cy="840374"/>
            <a:chOff x="5953571" y="1413293"/>
            <a:chExt cx="914400" cy="914400"/>
          </a:xfrm>
        </p:grpSpPr>
        <p:sp>
          <p:nvSpPr>
            <p:cNvPr id="8" name="Овал 7"/>
            <p:cNvSpPr/>
            <p:nvPr/>
          </p:nvSpPr>
          <p:spPr>
            <a:xfrm>
              <a:off x="5953571" y="1413293"/>
              <a:ext cx="914400" cy="914400"/>
            </a:xfrm>
            <a:prstGeom prst="ellipse">
              <a:avLst/>
            </a:prstGeom>
            <a:solidFill>
              <a:srgbClr val="0C9C8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36931" y="1598463"/>
              <a:ext cx="347679" cy="547450"/>
              <a:chOff x="4557713" y="4065588"/>
              <a:chExt cx="287338" cy="452438"/>
            </a:xfrm>
            <a:solidFill>
              <a:schemeClr val="bg1"/>
            </a:solidFill>
          </p:grpSpPr>
          <p:sp>
            <p:nvSpPr>
              <p:cNvPr id="10" name="Freeform 476"/>
              <p:cNvSpPr>
                <a:spLocks/>
              </p:cNvSpPr>
              <p:nvPr/>
            </p:nvSpPr>
            <p:spPr bwMode="auto">
              <a:xfrm>
                <a:off x="4557713" y="4065588"/>
                <a:ext cx="244475" cy="357188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67" y="11"/>
                  </a:cxn>
                  <a:cxn ang="0">
                    <a:pos x="69" y="76"/>
                  </a:cxn>
                  <a:cxn ang="0">
                    <a:pos x="74" y="73"/>
                  </a:cxn>
                  <a:cxn ang="0">
                    <a:pos x="86" y="74"/>
                  </a:cxn>
                  <a:cxn ang="0">
                    <a:pos x="95" y="84"/>
                  </a:cxn>
                  <a:cxn ang="0">
                    <a:pos x="103" y="80"/>
                  </a:cxn>
                  <a:cxn ang="0">
                    <a:pos x="116" y="83"/>
                  </a:cxn>
                  <a:cxn ang="0">
                    <a:pos x="128" y="88"/>
                  </a:cxn>
                  <a:cxn ang="0">
                    <a:pos x="141" y="88"/>
                  </a:cxn>
                  <a:cxn ang="0">
                    <a:pos x="152" y="99"/>
                  </a:cxn>
                  <a:cxn ang="0">
                    <a:pos x="154" y="186"/>
                  </a:cxn>
                  <a:cxn ang="0">
                    <a:pos x="145" y="214"/>
                  </a:cxn>
                  <a:cxn ang="0">
                    <a:pos x="130" y="216"/>
                  </a:cxn>
                  <a:cxn ang="0">
                    <a:pos x="141" y="198"/>
                  </a:cxn>
                  <a:cxn ang="0">
                    <a:pos x="143" y="107"/>
                  </a:cxn>
                  <a:cxn ang="0">
                    <a:pos x="138" y="99"/>
                  </a:cxn>
                  <a:cxn ang="0">
                    <a:pos x="131" y="98"/>
                  </a:cxn>
                  <a:cxn ang="0">
                    <a:pos x="125" y="102"/>
                  </a:cxn>
                  <a:cxn ang="0">
                    <a:pos x="115" y="103"/>
                  </a:cxn>
                  <a:cxn ang="0">
                    <a:pos x="114" y="96"/>
                  </a:cxn>
                  <a:cxn ang="0">
                    <a:pos x="106" y="90"/>
                  </a:cxn>
                  <a:cxn ang="0">
                    <a:pos x="98" y="96"/>
                  </a:cxn>
                  <a:cxn ang="0">
                    <a:pos x="87" y="100"/>
                  </a:cxn>
                  <a:cxn ang="0">
                    <a:pos x="86" y="88"/>
                  </a:cxn>
                  <a:cxn ang="0">
                    <a:pos x="81" y="84"/>
                  </a:cxn>
                  <a:cxn ang="0">
                    <a:pos x="74" y="84"/>
                  </a:cxn>
                  <a:cxn ang="0">
                    <a:pos x="69" y="93"/>
                  </a:cxn>
                  <a:cxn ang="0">
                    <a:pos x="61" y="105"/>
                  </a:cxn>
                  <a:cxn ang="0">
                    <a:pos x="59" y="19"/>
                  </a:cxn>
                  <a:cxn ang="0">
                    <a:pos x="54" y="11"/>
                  </a:cxn>
                  <a:cxn ang="0">
                    <a:pos x="46" y="10"/>
                  </a:cxn>
                  <a:cxn ang="0">
                    <a:pos x="41" y="14"/>
                  </a:cxn>
                  <a:cxn ang="0">
                    <a:pos x="39" y="19"/>
                  </a:cxn>
                  <a:cxn ang="0">
                    <a:pos x="29" y="162"/>
                  </a:cxn>
                  <a:cxn ang="0">
                    <a:pos x="27" y="117"/>
                  </a:cxn>
                  <a:cxn ang="0">
                    <a:pos x="12" y="109"/>
                  </a:cxn>
                  <a:cxn ang="0">
                    <a:pos x="10" y="131"/>
                  </a:cxn>
                  <a:cxn ang="0">
                    <a:pos x="10" y="135"/>
                  </a:cxn>
                  <a:cxn ang="0">
                    <a:pos x="51" y="215"/>
                  </a:cxn>
                  <a:cxn ang="0">
                    <a:pos x="0" y="169"/>
                  </a:cxn>
                  <a:cxn ang="0">
                    <a:pos x="1" y="100"/>
                  </a:cxn>
                  <a:cxn ang="0">
                    <a:pos x="12" y="99"/>
                  </a:cxn>
                  <a:cxn ang="0">
                    <a:pos x="29" y="105"/>
                  </a:cxn>
                  <a:cxn ang="0">
                    <a:pos x="32" y="9"/>
                  </a:cxn>
                  <a:cxn ang="0">
                    <a:pos x="49" y="0"/>
                  </a:cxn>
                </a:cxnLst>
                <a:rect l="0" t="0" r="r" b="b"/>
                <a:pathLst>
                  <a:path w="154" h="225">
                    <a:moveTo>
                      <a:pt x="49" y="0"/>
                    </a:moveTo>
                    <a:lnTo>
                      <a:pt x="57" y="1"/>
                    </a:lnTo>
                    <a:lnTo>
                      <a:pt x="63" y="5"/>
                    </a:lnTo>
                    <a:lnTo>
                      <a:pt x="67" y="11"/>
                    </a:lnTo>
                    <a:lnTo>
                      <a:pt x="69" y="19"/>
                    </a:lnTo>
                    <a:lnTo>
                      <a:pt x="69" y="76"/>
                    </a:lnTo>
                    <a:lnTo>
                      <a:pt x="71" y="74"/>
                    </a:lnTo>
                    <a:lnTo>
                      <a:pt x="74" y="73"/>
                    </a:lnTo>
                    <a:lnTo>
                      <a:pt x="78" y="73"/>
                    </a:lnTo>
                    <a:lnTo>
                      <a:pt x="86" y="74"/>
                    </a:lnTo>
                    <a:lnTo>
                      <a:pt x="91" y="78"/>
                    </a:lnTo>
                    <a:lnTo>
                      <a:pt x="95" y="84"/>
                    </a:lnTo>
                    <a:lnTo>
                      <a:pt x="97" y="82"/>
                    </a:lnTo>
                    <a:lnTo>
                      <a:pt x="103" y="80"/>
                    </a:lnTo>
                    <a:lnTo>
                      <a:pt x="106" y="80"/>
                    </a:lnTo>
                    <a:lnTo>
                      <a:pt x="116" y="83"/>
                    </a:lnTo>
                    <a:lnTo>
                      <a:pt x="123" y="89"/>
                    </a:lnTo>
                    <a:lnTo>
                      <a:pt x="128" y="88"/>
                    </a:lnTo>
                    <a:lnTo>
                      <a:pt x="134" y="87"/>
                    </a:lnTo>
                    <a:lnTo>
                      <a:pt x="141" y="88"/>
                    </a:lnTo>
                    <a:lnTo>
                      <a:pt x="147" y="93"/>
                    </a:lnTo>
                    <a:lnTo>
                      <a:pt x="152" y="99"/>
                    </a:lnTo>
                    <a:lnTo>
                      <a:pt x="154" y="107"/>
                    </a:lnTo>
                    <a:lnTo>
                      <a:pt x="154" y="186"/>
                    </a:lnTo>
                    <a:lnTo>
                      <a:pt x="152" y="201"/>
                    </a:lnTo>
                    <a:lnTo>
                      <a:pt x="145" y="214"/>
                    </a:lnTo>
                    <a:lnTo>
                      <a:pt x="136" y="225"/>
                    </a:lnTo>
                    <a:lnTo>
                      <a:pt x="130" y="216"/>
                    </a:lnTo>
                    <a:lnTo>
                      <a:pt x="137" y="208"/>
                    </a:lnTo>
                    <a:lnTo>
                      <a:pt x="141" y="198"/>
                    </a:lnTo>
                    <a:lnTo>
                      <a:pt x="143" y="186"/>
                    </a:lnTo>
                    <a:lnTo>
                      <a:pt x="143" y="107"/>
                    </a:lnTo>
                    <a:lnTo>
                      <a:pt x="142" y="103"/>
                    </a:lnTo>
                    <a:lnTo>
                      <a:pt x="138" y="99"/>
                    </a:lnTo>
                    <a:lnTo>
                      <a:pt x="134" y="98"/>
                    </a:lnTo>
                    <a:lnTo>
                      <a:pt x="131" y="98"/>
                    </a:lnTo>
                    <a:lnTo>
                      <a:pt x="128" y="99"/>
                    </a:lnTo>
                    <a:lnTo>
                      <a:pt x="125" y="102"/>
                    </a:lnTo>
                    <a:lnTo>
                      <a:pt x="125" y="103"/>
                    </a:lnTo>
                    <a:lnTo>
                      <a:pt x="115" y="103"/>
                    </a:lnTo>
                    <a:lnTo>
                      <a:pt x="115" y="100"/>
                    </a:lnTo>
                    <a:lnTo>
                      <a:pt x="114" y="96"/>
                    </a:lnTo>
                    <a:lnTo>
                      <a:pt x="110" y="92"/>
                    </a:lnTo>
                    <a:lnTo>
                      <a:pt x="106" y="90"/>
                    </a:lnTo>
                    <a:lnTo>
                      <a:pt x="102" y="92"/>
                    </a:lnTo>
                    <a:lnTo>
                      <a:pt x="98" y="96"/>
                    </a:lnTo>
                    <a:lnTo>
                      <a:pt x="97" y="100"/>
                    </a:lnTo>
                    <a:lnTo>
                      <a:pt x="87" y="100"/>
                    </a:lnTo>
                    <a:lnTo>
                      <a:pt x="87" y="93"/>
                    </a:lnTo>
                    <a:lnTo>
                      <a:pt x="86" y="88"/>
                    </a:lnTo>
                    <a:lnTo>
                      <a:pt x="84" y="86"/>
                    </a:lnTo>
                    <a:lnTo>
                      <a:pt x="81" y="84"/>
                    </a:lnTo>
                    <a:lnTo>
                      <a:pt x="78" y="83"/>
                    </a:lnTo>
                    <a:lnTo>
                      <a:pt x="74" y="84"/>
                    </a:lnTo>
                    <a:lnTo>
                      <a:pt x="70" y="88"/>
                    </a:lnTo>
                    <a:lnTo>
                      <a:pt x="69" y="93"/>
                    </a:lnTo>
                    <a:lnTo>
                      <a:pt x="69" y="111"/>
                    </a:lnTo>
                    <a:lnTo>
                      <a:pt x="61" y="105"/>
                    </a:lnTo>
                    <a:lnTo>
                      <a:pt x="59" y="103"/>
                    </a:lnTo>
                    <a:lnTo>
                      <a:pt x="59" y="19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9" y="10"/>
                    </a:lnTo>
                    <a:lnTo>
                      <a:pt x="46" y="10"/>
                    </a:lnTo>
                    <a:lnTo>
                      <a:pt x="43" y="12"/>
                    </a:lnTo>
                    <a:lnTo>
                      <a:pt x="41" y="14"/>
                    </a:lnTo>
                    <a:lnTo>
                      <a:pt x="40" y="16"/>
                    </a:lnTo>
                    <a:lnTo>
                      <a:pt x="39" y="19"/>
                    </a:lnTo>
                    <a:lnTo>
                      <a:pt x="39" y="162"/>
                    </a:lnTo>
                    <a:lnTo>
                      <a:pt x="29" y="162"/>
                    </a:lnTo>
                    <a:lnTo>
                      <a:pt x="29" y="126"/>
                    </a:lnTo>
                    <a:lnTo>
                      <a:pt x="27" y="117"/>
                    </a:lnTo>
                    <a:lnTo>
                      <a:pt x="21" y="111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10" y="131"/>
                    </a:lnTo>
                    <a:lnTo>
                      <a:pt x="11" y="135"/>
                    </a:lnTo>
                    <a:lnTo>
                      <a:pt x="10" y="135"/>
                    </a:lnTo>
                    <a:lnTo>
                      <a:pt x="10" y="165"/>
                    </a:lnTo>
                    <a:lnTo>
                      <a:pt x="51" y="215"/>
                    </a:lnTo>
                    <a:lnTo>
                      <a:pt x="43" y="221"/>
                    </a:lnTo>
                    <a:lnTo>
                      <a:pt x="0" y="169"/>
                    </a:lnTo>
                    <a:lnTo>
                      <a:pt x="0" y="100"/>
                    </a:lnTo>
                    <a:lnTo>
                      <a:pt x="1" y="100"/>
                    </a:lnTo>
                    <a:lnTo>
                      <a:pt x="1" y="99"/>
                    </a:lnTo>
                    <a:lnTo>
                      <a:pt x="12" y="99"/>
                    </a:lnTo>
                    <a:lnTo>
                      <a:pt x="22" y="101"/>
                    </a:lnTo>
                    <a:lnTo>
                      <a:pt x="29" y="105"/>
                    </a:lnTo>
                    <a:lnTo>
                      <a:pt x="30" y="19"/>
                    </a:lnTo>
                    <a:lnTo>
                      <a:pt x="32" y="9"/>
                    </a:lnTo>
                    <a:lnTo>
                      <a:pt x="39" y="2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477"/>
              <p:cNvSpPr>
                <a:spLocks/>
              </p:cNvSpPr>
              <p:nvPr/>
            </p:nvSpPr>
            <p:spPr bwMode="auto">
              <a:xfrm>
                <a:off x="4605338" y="4406901"/>
                <a:ext cx="217488" cy="396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" y="0"/>
                  </a:cxn>
                  <a:cxn ang="0">
                    <a:pos x="137" y="25"/>
                  </a:cxn>
                  <a:cxn ang="0">
                    <a:pos x="127" y="25"/>
                  </a:cxn>
                  <a:cxn ang="0">
                    <a:pos x="127" y="10"/>
                  </a:cxn>
                  <a:cxn ang="0">
                    <a:pos x="10" y="10"/>
                  </a:cxn>
                  <a:cxn ang="0">
                    <a:pos x="10" y="22"/>
                  </a:cxn>
                  <a:cxn ang="0">
                    <a:pos x="0" y="22"/>
                  </a:cxn>
                  <a:cxn ang="0">
                    <a:pos x="0" y="0"/>
                  </a:cxn>
                </a:cxnLst>
                <a:rect l="0" t="0" r="r" b="b"/>
                <a:pathLst>
                  <a:path w="137" h="25">
                    <a:moveTo>
                      <a:pt x="0" y="0"/>
                    </a:moveTo>
                    <a:lnTo>
                      <a:pt x="137" y="0"/>
                    </a:lnTo>
                    <a:lnTo>
                      <a:pt x="137" y="25"/>
                    </a:lnTo>
                    <a:lnTo>
                      <a:pt x="127" y="25"/>
                    </a:lnTo>
                    <a:lnTo>
                      <a:pt x="127" y="10"/>
                    </a:lnTo>
                    <a:lnTo>
                      <a:pt x="10" y="10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478"/>
              <p:cNvSpPr>
                <a:spLocks/>
              </p:cNvSpPr>
              <p:nvPr/>
            </p:nvSpPr>
            <p:spPr bwMode="auto">
              <a:xfrm>
                <a:off x="4602163" y="4435476"/>
                <a:ext cx="242888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53" y="52"/>
                  </a:cxn>
                  <a:cxn ang="0">
                    <a:pos x="143" y="52"/>
                  </a:cxn>
                  <a:cxn ang="0">
                    <a:pos x="143" y="10"/>
                  </a:cxn>
                  <a:cxn ang="0">
                    <a:pos x="10" y="10"/>
                  </a:cxn>
                  <a:cxn ang="0">
                    <a:pos x="10" y="52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153" h="52">
                    <a:moveTo>
                      <a:pt x="0" y="0"/>
                    </a:moveTo>
                    <a:lnTo>
                      <a:pt x="153" y="0"/>
                    </a:lnTo>
                    <a:lnTo>
                      <a:pt x="153" y="52"/>
                    </a:lnTo>
                    <a:lnTo>
                      <a:pt x="143" y="52"/>
                    </a:lnTo>
                    <a:lnTo>
                      <a:pt x="143" y="10"/>
                    </a:lnTo>
                    <a:lnTo>
                      <a:pt x="10" y="10"/>
                    </a:lnTo>
                    <a:lnTo>
                      <a:pt x="10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 flipH="1">
            <a:off x="4648510" y="2337490"/>
            <a:ext cx="712879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Соцтех – комплекс сетевых инфраструктурных решений и социальных инноваций обеспечивающий адресность , качество и доступность   социальных услуг с  эффективным  расходованием  бюджетных средств в интересах улучшения жизни населения и развития местных сообществ на базе   преимуществ информационно- коммуникационных технологий  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5631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600" y="6283551"/>
            <a:ext cx="2844800" cy="365125"/>
          </a:xfrm>
        </p:spPr>
        <p:txBody>
          <a:bodyPr/>
          <a:lstStyle/>
          <a:p>
            <a:fld id="{68F13AC6-A09E-41B0-9234-A685F8879526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/>
              <a:t>СОЦТЕХ</a:t>
            </a:r>
            <a:br>
              <a:rPr lang="ru-RU" dirty="0"/>
            </a:br>
            <a:r>
              <a:rPr lang="ru-RU" dirty="0"/>
              <a:t>Структура и сервисы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25179" y="2185709"/>
            <a:ext cx="7671059" cy="307187"/>
            <a:chOff x="2425179" y="2330519"/>
            <a:chExt cx="7671059" cy="307187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6241603" y="2330519"/>
              <a:ext cx="0" cy="28803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10096238" y="2349674"/>
              <a:ext cx="0" cy="28803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2425179" y="2349674"/>
              <a:ext cx="0" cy="28803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>
            <a:off x="6241603" y="1484784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29112" y="1052736"/>
            <a:ext cx="3312368" cy="421169"/>
          </a:xfrm>
          <a:prstGeom prst="rect">
            <a:avLst/>
          </a:prstGeom>
          <a:solidFill>
            <a:srgbClr val="6DC3E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СОЦТЕХ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1375" y="1772816"/>
            <a:ext cx="10893533" cy="412893"/>
          </a:xfrm>
          <a:prstGeom prst="rect">
            <a:avLst/>
          </a:prstGeom>
          <a:solidFill>
            <a:srgbClr val="6DC3E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КОМПЛЕКС  МЕРОПРИЯТИЙ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09355" y="5446421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617867" y="5436949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56193" y="5465576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13611" y="5436949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778107" y="5432411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096238" y="4808032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41603" y="4817504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25179" y="4808032"/>
            <a:ext cx="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096238" y="3905092"/>
            <a:ext cx="0" cy="67909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41603" y="3905626"/>
            <a:ext cx="0" cy="73923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25179" y="3905092"/>
            <a:ext cx="0" cy="90294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425179" y="2844661"/>
            <a:ext cx="7671059" cy="307187"/>
            <a:chOff x="2425179" y="2330519"/>
            <a:chExt cx="7671059" cy="307187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10096238" y="2349674"/>
              <a:ext cx="0" cy="28803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6241603" y="2330519"/>
              <a:ext cx="0" cy="28803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425179" y="2349674"/>
              <a:ext cx="0" cy="28803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841375" y="2505334"/>
            <a:ext cx="3312368" cy="390560"/>
          </a:xfrm>
          <a:prstGeom prst="rect">
            <a:avLst/>
          </a:prstGeom>
          <a:solidFill>
            <a:srgbClr val="0C9C8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Организационные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29112" y="2484621"/>
            <a:ext cx="3312368" cy="390560"/>
          </a:xfrm>
          <a:prstGeom prst="rect">
            <a:avLst/>
          </a:prstGeom>
          <a:solidFill>
            <a:srgbClr val="12809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Технологические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16850" y="2485159"/>
            <a:ext cx="3312368" cy="390560"/>
          </a:xfrm>
          <a:prstGeom prst="rect">
            <a:avLst/>
          </a:prstGeom>
          <a:solidFill>
            <a:srgbClr val="356C9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Финансовые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1375" y="3142438"/>
            <a:ext cx="3312368" cy="782343"/>
          </a:xfrm>
          <a:prstGeom prst="rect">
            <a:avLst/>
          </a:prstGeom>
          <a:solidFill>
            <a:srgbClr val="0C9C8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Нормативно-правовое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обеспечение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29112" y="3142438"/>
            <a:ext cx="3312368" cy="782343"/>
          </a:xfrm>
          <a:prstGeom prst="rect">
            <a:avLst/>
          </a:prstGeom>
          <a:solidFill>
            <a:srgbClr val="12809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Информационно-телекоммуникационные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технологии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416850" y="3142438"/>
            <a:ext cx="3312368" cy="782343"/>
          </a:xfrm>
          <a:prstGeom prst="rect">
            <a:avLst/>
          </a:prstGeom>
          <a:solidFill>
            <a:srgbClr val="356C9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Финансовая модель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оплаты услуги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41375" y="4193125"/>
            <a:ext cx="3312368" cy="288032"/>
          </a:xfrm>
          <a:prstGeom prst="rect">
            <a:avLst/>
          </a:prstGeom>
          <a:solidFill>
            <a:srgbClr val="0C9C8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Межотраслевые стандарты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1375" y="4584188"/>
            <a:ext cx="3312368" cy="252471"/>
          </a:xfrm>
          <a:prstGeom prst="rect">
            <a:avLst/>
          </a:prstGeom>
          <a:solidFill>
            <a:srgbClr val="0C9C8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Аккредитация  специалистов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29112" y="4193124"/>
            <a:ext cx="3305312" cy="679095"/>
          </a:xfrm>
          <a:prstGeom prst="rect">
            <a:avLst/>
          </a:prstGeom>
          <a:solidFill>
            <a:srgbClr val="12809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 Формирование сетевой инфраструктуры   коллективного доступа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416850" y="4193124"/>
            <a:ext cx="3305312" cy="679095"/>
          </a:xfrm>
          <a:prstGeom prst="rect">
            <a:avLst/>
          </a:prstGeom>
          <a:solidFill>
            <a:srgbClr val="356C9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Массовые услуги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для населения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28629" y="5105536"/>
            <a:ext cx="10893533" cy="331413"/>
          </a:xfrm>
          <a:prstGeom prst="rect">
            <a:avLst/>
          </a:prstGeom>
          <a:solidFill>
            <a:srgbClr val="AFDEE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АГРЕГАТОР СОЦИАЛЬНЫХ ИННОВАЦИЙ  С ФУНКЦИЕЙ  СОЦИАЛЬНОГО НАВИГАТОРА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42290" y="5446421"/>
            <a:ext cx="1876359" cy="1340365"/>
          </a:xfrm>
          <a:prstGeom prst="rect">
            <a:avLst/>
          </a:prstGeom>
          <a:solidFill>
            <a:srgbClr val="AFDEE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Персональный мониторинг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Дистанционная реабилитация виртуальная реальность 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81084" y="5448499"/>
            <a:ext cx="1829636" cy="1338287"/>
          </a:xfrm>
          <a:prstGeom prst="rect">
            <a:avLst/>
          </a:prstGeom>
          <a:solidFill>
            <a:srgbClr val="AFDEE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ЗОЖ и  активное  управление здоровьем независимая оценка качества   соц услуги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53510" y="5446421"/>
            <a:ext cx="1829636" cy="1340365"/>
          </a:xfrm>
          <a:prstGeom prst="rect">
            <a:avLst/>
          </a:prstGeom>
          <a:solidFill>
            <a:srgbClr val="AFDEE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Трансфер технологий социальной инноватики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Эл биржы при ЭТП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892526" y="5446421"/>
            <a:ext cx="1829636" cy="1357812"/>
          </a:xfrm>
          <a:prstGeom prst="rect">
            <a:avLst/>
          </a:prstGeom>
          <a:solidFill>
            <a:srgbClr val="AFDEE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Единый портал грантополучателей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Федеральный реестр адресных получателей 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61283" y="5471549"/>
            <a:ext cx="1972090" cy="1315238"/>
          </a:xfrm>
          <a:prstGeom prst="rect">
            <a:avLst/>
          </a:prstGeom>
          <a:solidFill>
            <a:srgbClr val="AFDEE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Аутентификация /адресность биометрическая диагностика , медосмотры и МСЭ </a:t>
            </a:r>
          </a:p>
        </p:txBody>
      </p:sp>
    </p:spTree>
    <p:extLst>
      <p:ext uri="{BB962C8B-B14F-4D97-AF65-F5344CB8AC3E}">
        <p14:creationId xmlns:p14="http://schemas.microsoft.com/office/powerpoint/2010/main" val="267824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r="31299"/>
          <a:stretch/>
        </p:blipFill>
        <p:spPr>
          <a:xfrm>
            <a:off x="7021976" y="1057010"/>
            <a:ext cx="5196291" cy="58025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68F13AC6-A09E-41B0-9234-A685F8879526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СОЦТЕХ</a:t>
            </a:r>
            <a:br>
              <a:rPr lang="ru-RU" dirty="0"/>
            </a:br>
            <a:r>
              <a:rPr lang="ru-RU" dirty="0"/>
              <a:t>Пилоты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06" y="1050878"/>
            <a:ext cx="1821222" cy="5807122"/>
          </a:xfrm>
          <a:prstGeom prst="rect">
            <a:avLst/>
          </a:prstGeom>
          <a:solidFill>
            <a:srgbClr val="0C9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43058" y="1215449"/>
            <a:ext cx="513771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ru-RU" sz="1400" dirty="0"/>
              <a:t>Создание и развитие  платформы агрегатора социальных инноваций в Республике Татарстан   (оснащение необходимым оборудованием и интеграция в  республиканскую  инфраструктуру: удаленный мониторинг здоровья  беременных и пациентов, страдающих хроническими заболеваниями, адресная помощь маломобильным группам  населения республики </a:t>
            </a:r>
          </a:p>
          <a:p>
            <a:pPr marL="177800" algn="just"/>
            <a:endParaRPr lang="ru-RU" sz="1400" dirty="0"/>
          </a:p>
          <a:p>
            <a:pPr marL="177800" algn="just"/>
            <a:r>
              <a:rPr lang="ru-RU" sz="1400" dirty="0"/>
              <a:t>Московская агломерация: тестирование </a:t>
            </a:r>
            <a:r>
              <a:rPr lang="ru-RU" sz="1400" dirty="0" err="1"/>
              <a:t>внутриподьездной</a:t>
            </a:r>
            <a:r>
              <a:rPr lang="ru-RU" sz="1400" dirty="0"/>
              <a:t> инфраструктуры точек коллективного доступа к дистанционным медико-социальным услугам в Сколково и ГБУ Больница Кузнечики ДЗ города Москвы </a:t>
            </a:r>
          </a:p>
          <a:p>
            <a:pPr marL="177800" algn="just"/>
            <a:endParaRPr lang="ru-RU" sz="1400" dirty="0"/>
          </a:p>
          <a:p>
            <a:pPr marL="177800" algn="just"/>
            <a:r>
              <a:rPr lang="ru-RU" sz="1400" dirty="0"/>
              <a:t>Переход от ПМО к  технологиям производственного  мониторинга безопасности  работников  на промышленных, транспортных предприятиях и при производстве хлебобулочных изделий </a:t>
            </a:r>
          </a:p>
          <a:p>
            <a:pPr marL="177800" algn="just"/>
            <a:endParaRPr lang="ru-RU" sz="1400" dirty="0"/>
          </a:p>
          <a:p>
            <a:pPr marL="177800" algn="just"/>
            <a:r>
              <a:rPr lang="ru-RU" sz="1400" dirty="0"/>
              <a:t>Организация СУ ПБ и ОТ на предприятиях Горного-добывающего  Союза Казахстана </a:t>
            </a:r>
          </a:p>
          <a:p>
            <a:pPr marL="177800" algn="just"/>
            <a:endParaRPr lang="ru-RU" sz="1400" dirty="0"/>
          </a:p>
          <a:p>
            <a:pPr marL="177800" algn="just"/>
            <a:endParaRPr lang="ru-RU" sz="1400" dirty="0"/>
          </a:p>
          <a:p>
            <a:pPr marL="177800" algn="just"/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5408" y="1050878"/>
            <a:ext cx="584347" cy="5807122"/>
          </a:xfrm>
          <a:prstGeom prst="rect">
            <a:avLst/>
          </a:prstGeom>
          <a:solidFill>
            <a:schemeClr val="bg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93818" y="4939414"/>
            <a:ext cx="393775" cy="570255"/>
            <a:chOff x="1558926" y="5377788"/>
            <a:chExt cx="342900" cy="639762"/>
          </a:xfrm>
          <a:solidFill>
            <a:schemeClr val="bg1"/>
          </a:solidFill>
        </p:grpSpPr>
        <p:sp>
          <p:nvSpPr>
            <p:cNvPr id="11" name="Freeform 440"/>
            <p:cNvSpPr>
              <a:spLocks/>
            </p:cNvSpPr>
            <p:nvPr/>
          </p:nvSpPr>
          <p:spPr bwMode="auto">
            <a:xfrm>
              <a:off x="1558926" y="5377788"/>
              <a:ext cx="342900" cy="479425"/>
            </a:xfrm>
            <a:custGeom>
              <a:avLst/>
              <a:gdLst>
                <a:gd name="T0" fmla="*/ 23 w 216"/>
                <a:gd name="T1" fmla="*/ 0 h 302"/>
                <a:gd name="T2" fmla="*/ 195 w 216"/>
                <a:gd name="T3" fmla="*/ 0 h 302"/>
                <a:gd name="T4" fmla="*/ 206 w 216"/>
                <a:gd name="T5" fmla="*/ 2 h 302"/>
                <a:gd name="T6" fmla="*/ 214 w 216"/>
                <a:gd name="T7" fmla="*/ 10 h 302"/>
                <a:gd name="T8" fmla="*/ 216 w 216"/>
                <a:gd name="T9" fmla="*/ 22 h 302"/>
                <a:gd name="T10" fmla="*/ 216 w 216"/>
                <a:gd name="T11" fmla="*/ 302 h 302"/>
                <a:gd name="T12" fmla="*/ 202 w 216"/>
                <a:gd name="T13" fmla="*/ 302 h 302"/>
                <a:gd name="T14" fmla="*/ 202 w 216"/>
                <a:gd name="T15" fmla="*/ 22 h 302"/>
                <a:gd name="T16" fmla="*/ 202 w 216"/>
                <a:gd name="T17" fmla="*/ 18 h 302"/>
                <a:gd name="T18" fmla="*/ 199 w 216"/>
                <a:gd name="T19" fmla="*/ 17 h 302"/>
                <a:gd name="T20" fmla="*/ 198 w 216"/>
                <a:gd name="T21" fmla="*/ 14 h 302"/>
                <a:gd name="T22" fmla="*/ 195 w 216"/>
                <a:gd name="T23" fmla="*/ 14 h 302"/>
                <a:gd name="T24" fmla="*/ 23 w 216"/>
                <a:gd name="T25" fmla="*/ 14 h 302"/>
                <a:gd name="T26" fmla="*/ 19 w 216"/>
                <a:gd name="T27" fmla="*/ 14 h 302"/>
                <a:gd name="T28" fmla="*/ 17 w 216"/>
                <a:gd name="T29" fmla="*/ 17 h 302"/>
                <a:gd name="T30" fmla="*/ 15 w 216"/>
                <a:gd name="T31" fmla="*/ 18 h 302"/>
                <a:gd name="T32" fmla="*/ 15 w 216"/>
                <a:gd name="T33" fmla="*/ 22 h 302"/>
                <a:gd name="T34" fmla="*/ 15 w 216"/>
                <a:gd name="T35" fmla="*/ 43 h 302"/>
                <a:gd name="T36" fmla="*/ 0 w 216"/>
                <a:gd name="T37" fmla="*/ 43 h 302"/>
                <a:gd name="T38" fmla="*/ 0 w 216"/>
                <a:gd name="T39" fmla="*/ 22 h 302"/>
                <a:gd name="T40" fmla="*/ 3 w 216"/>
                <a:gd name="T41" fmla="*/ 10 h 302"/>
                <a:gd name="T42" fmla="*/ 11 w 216"/>
                <a:gd name="T43" fmla="*/ 2 h 302"/>
                <a:gd name="T44" fmla="*/ 23 w 21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302">
                  <a:moveTo>
                    <a:pt x="23" y="0"/>
                  </a:moveTo>
                  <a:lnTo>
                    <a:pt x="195" y="0"/>
                  </a:lnTo>
                  <a:lnTo>
                    <a:pt x="206" y="2"/>
                  </a:lnTo>
                  <a:lnTo>
                    <a:pt x="214" y="10"/>
                  </a:lnTo>
                  <a:lnTo>
                    <a:pt x="216" y="22"/>
                  </a:lnTo>
                  <a:lnTo>
                    <a:pt x="216" y="302"/>
                  </a:lnTo>
                  <a:lnTo>
                    <a:pt x="202" y="302"/>
                  </a:lnTo>
                  <a:lnTo>
                    <a:pt x="202" y="22"/>
                  </a:lnTo>
                  <a:lnTo>
                    <a:pt x="202" y="18"/>
                  </a:lnTo>
                  <a:lnTo>
                    <a:pt x="199" y="17"/>
                  </a:lnTo>
                  <a:lnTo>
                    <a:pt x="198" y="14"/>
                  </a:lnTo>
                  <a:lnTo>
                    <a:pt x="195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43"/>
                  </a:lnTo>
                  <a:lnTo>
                    <a:pt x="0" y="43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11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441"/>
            <p:cNvSpPr>
              <a:spLocks/>
            </p:cNvSpPr>
            <p:nvPr/>
          </p:nvSpPr>
          <p:spPr bwMode="auto">
            <a:xfrm>
              <a:off x="1558926" y="5468275"/>
              <a:ext cx="342900" cy="549275"/>
            </a:xfrm>
            <a:custGeom>
              <a:avLst/>
              <a:gdLst>
                <a:gd name="T0" fmla="*/ 0 w 216"/>
                <a:gd name="T1" fmla="*/ 0 h 346"/>
                <a:gd name="T2" fmla="*/ 188 w 216"/>
                <a:gd name="T3" fmla="*/ 0 h 346"/>
                <a:gd name="T4" fmla="*/ 188 w 216"/>
                <a:gd name="T5" fmla="*/ 15 h 346"/>
                <a:gd name="T6" fmla="*/ 15 w 216"/>
                <a:gd name="T7" fmla="*/ 15 h 346"/>
                <a:gd name="T8" fmla="*/ 15 w 216"/>
                <a:gd name="T9" fmla="*/ 325 h 346"/>
                <a:gd name="T10" fmla="*/ 15 w 216"/>
                <a:gd name="T11" fmla="*/ 328 h 346"/>
                <a:gd name="T12" fmla="*/ 17 w 216"/>
                <a:gd name="T13" fmla="*/ 329 h 346"/>
                <a:gd name="T14" fmla="*/ 19 w 216"/>
                <a:gd name="T15" fmla="*/ 332 h 346"/>
                <a:gd name="T16" fmla="*/ 23 w 216"/>
                <a:gd name="T17" fmla="*/ 332 h 346"/>
                <a:gd name="T18" fmla="*/ 195 w 216"/>
                <a:gd name="T19" fmla="*/ 332 h 346"/>
                <a:gd name="T20" fmla="*/ 198 w 216"/>
                <a:gd name="T21" fmla="*/ 332 h 346"/>
                <a:gd name="T22" fmla="*/ 199 w 216"/>
                <a:gd name="T23" fmla="*/ 329 h 346"/>
                <a:gd name="T24" fmla="*/ 202 w 216"/>
                <a:gd name="T25" fmla="*/ 328 h 346"/>
                <a:gd name="T26" fmla="*/ 202 w 216"/>
                <a:gd name="T27" fmla="*/ 325 h 346"/>
                <a:gd name="T28" fmla="*/ 202 w 216"/>
                <a:gd name="T29" fmla="*/ 274 h 346"/>
                <a:gd name="T30" fmla="*/ 29 w 216"/>
                <a:gd name="T31" fmla="*/ 274 h 346"/>
                <a:gd name="T32" fmla="*/ 29 w 216"/>
                <a:gd name="T33" fmla="*/ 260 h 346"/>
                <a:gd name="T34" fmla="*/ 216 w 216"/>
                <a:gd name="T35" fmla="*/ 260 h 346"/>
                <a:gd name="T36" fmla="*/ 216 w 216"/>
                <a:gd name="T37" fmla="*/ 325 h 346"/>
                <a:gd name="T38" fmla="*/ 214 w 216"/>
                <a:gd name="T39" fmla="*/ 336 h 346"/>
                <a:gd name="T40" fmla="*/ 206 w 216"/>
                <a:gd name="T41" fmla="*/ 343 h 346"/>
                <a:gd name="T42" fmla="*/ 195 w 216"/>
                <a:gd name="T43" fmla="*/ 346 h 346"/>
                <a:gd name="T44" fmla="*/ 23 w 216"/>
                <a:gd name="T45" fmla="*/ 346 h 346"/>
                <a:gd name="T46" fmla="*/ 11 w 216"/>
                <a:gd name="T47" fmla="*/ 343 h 346"/>
                <a:gd name="T48" fmla="*/ 3 w 216"/>
                <a:gd name="T49" fmla="*/ 336 h 346"/>
                <a:gd name="T50" fmla="*/ 0 w 216"/>
                <a:gd name="T51" fmla="*/ 325 h 346"/>
                <a:gd name="T52" fmla="*/ 0 w 216"/>
                <a:gd name="T5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346">
                  <a:moveTo>
                    <a:pt x="0" y="0"/>
                  </a:moveTo>
                  <a:lnTo>
                    <a:pt x="188" y="0"/>
                  </a:lnTo>
                  <a:lnTo>
                    <a:pt x="188" y="15"/>
                  </a:lnTo>
                  <a:lnTo>
                    <a:pt x="15" y="15"/>
                  </a:lnTo>
                  <a:lnTo>
                    <a:pt x="15" y="325"/>
                  </a:lnTo>
                  <a:lnTo>
                    <a:pt x="15" y="328"/>
                  </a:lnTo>
                  <a:lnTo>
                    <a:pt x="17" y="329"/>
                  </a:lnTo>
                  <a:lnTo>
                    <a:pt x="19" y="332"/>
                  </a:lnTo>
                  <a:lnTo>
                    <a:pt x="23" y="332"/>
                  </a:lnTo>
                  <a:lnTo>
                    <a:pt x="195" y="332"/>
                  </a:lnTo>
                  <a:lnTo>
                    <a:pt x="198" y="332"/>
                  </a:lnTo>
                  <a:lnTo>
                    <a:pt x="199" y="329"/>
                  </a:lnTo>
                  <a:lnTo>
                    <a:pt x="202" y="328"/>
                  </a:lnTo>
                  <a:lnTo>
                    <a:pt x="202" y="325"/>
                  </a:lnTo>
                  <a:lnTo>
                    <a:pt x="202" y="274"/>
                  </a:lnTo>
                  <a:lnTo>
                    <a:pt x="29" y="274"/>
                  </a:lnTo>
                  <a:lnTo>
                    <a:pt x="29" y="260"/>
                  </a:lnTo>
                  <a:lnTo>
                    <a:pt x="216" y="260"/>
                  </a:lnTo>
                  <a:lnTo>
                    <a:pt x="216" y="325"/>
                  </a:lnTo>
                  <a:lnTo>
                    <a:pt x="214" y="336"/>
                  </a:lnTo>
                  <a:lnTo>
                    <a:pt x="206" y="343"/>
                  </a:lnTo>
                  <a:lnTo>
                    <a:pt x="195" y="346"/>
                  </a:lnTo>
                  <a:lnTo>
                    <a:pt x="23" y="346"/>
                  </a:lnTo>
                  <a:lnTo>
                    <a:pt x="11" y="343"/>
                  </a:lnTo>
                  <a:lnTo>
                    <a:pt x="3" y="336"/>
                  </a:lnTo>
                  <a:lnTo>
                    <a:pt x="0" y="3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42"/>
            <p:cNvSpPr>
              <a:spLocks noChangeArrowheads="1"/>
            </p:cNvSpPr>
            <p:nvPr/>
          </p:nvSpPr>
          <p:spPr bwMode="auto">
            <a:xfrm>
              <a:off x="1719263" y="5423825"/>
              <a:ext cx="2381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3"/>
            <p:cNvSpPr>
              <a:spLocks noChangeArrowheads="1"/>
            </p:cNvSpPr>
            <p:nvPr/>
          </p:nvSpPr>
          <p:spPr bwMode="auto">
            <a:xfrm>
              <a:off x="1673226" y="5423825"/>
              <a:ext cx="2381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4"/>
            <p:cNvSpPr>
              <a:spLocks noChangeArrowheads="1"/>
            </p:cNvSpPr>
            <p:nvPr/>
          </p:nvSpPr>
          <p:spPr bwMode="auto">
            <a:xfrm>
              <a:off x="1765301" y="5423825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5"/>
            <p:cNvSpPr>
              <a:spLocks noChangeArrowheads="1"/>
            </p:cNvSpPr>
            <p:nvPr/>
          </p:nvSpPr>
          <p:spPr bwMode="auto">
            <a:xfrm>
              <a:off x="1673226" y="5938175"/>
              <a:ext cx="114300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46"/>
            <p:cNvSpPr>
              <a:spLocks noChangeArrowheads="1"/>
            </p:cNvSpPr>
            <p:nvPr/>
          </p:nvSpPr>
          <p:spPr bwMode="auto">
            <a:xfrm>
              <a:off x="1604963" y="5527013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47"/>
            <p:cNvSpPr>
              <a:spLocks noChangeArrowheads="1"/>
            </p:cNvSpPr>
            <p:nvPr/>
          </p:nvSpPr>
          <p:spPr bwMode="auto">
            <a:xfrm>
              <a:off x="1673226" y="5527013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48"/>
            <p:cNvSpPr>
              <a:spLocks noChangeArrowheads="1"/>
            </p:cNvSpPr>
            <p:nvPr/>
          </p:nvSpPr>
          <p:spPr bwMode="auto">
            <a:xfrm>
              <a:off x="1743076" y="5527013"/>
              <a:ext cx="44450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49"/>
            <p:cNvSpPr>
              <a:spLocks noChangeArrowheads="1"/>
            </p:cNvSpPr>
            <p:nvPr/>
          </p:nvSpPr>
          <p:spPr bwMode="auto">
            <a:xfrm>
              <a:off x="1811338" y="5527013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50"/>
            <p:cNvSpPr>
              <a:spLocks noChangeArrowheads="1"/>
            </p:cNvSpPr>
            <p:nvPr/>
          </p:nvSpPr>
          <p:spPr bwMode="auto">
            <a:xfrm>
              <a:off x="1604963" y="5606388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51"/>
            <p:cNvSpPr>
              <a:spLocks noChangeArrowheads="1"/>
            </p:cNvSpPr>
            <p:nvPr/>
          </p:nvSpPr>
          <p:spPr bwMode="auto">
            <a:xfrm>
              <a:off x="1673226" y="5606388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52"/>
            <p:cNvSpPr>
              <a:spLocks noChangeArrowheads="1"/>
            </p:cNvSpPr>
            <p:nvPr/>
          </p:nvSpPr>
          <p:spPr bwMode="auto">
            <a:xfrm>
              <a:off x="1743076" y="5606388"/>
              <a:ext cx="44450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53"/>
            <p:cNvSpPr>
              <a:spLocks noChangeArrowheads="1"/>
            </p:cNvSpPr>
            <p:nvPr/>
          </p:nvSpPr>
          <p:spPr bwMode="auto">
            <a:xfrm>
              <a:off x="1811338" y="5606388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454"/>
            <p:cNvSpPr>
              <a:spLocks noChangeArrowheads="1"/>
            </p:cNvSpPr>
            <p:nvPr/>
          </p:nvSpPr>
          <p:spPr bwMode="auto">
            <a:xfrm>
              <a:off x="1604963" y="5687350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455"/>
            <p:cNvSpPr>
              <a:spLocks noChangeArrowheads="1"/>
            </p:cNvSpPr>
            <p:nvPr/>
          </p:nvSpPr>
          <p:spPr bwMode="auto">
            <a:xfrm>
              <a:off x="1673226" y="5687350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456"/>
            <p:cNvSpPr>
              <a:spLocks noChangeArrowheads="1"/>
            </p:cNvSpPr>
            <p:nvPr/>
          </p:nvSpPr>
          <p:spPr bwMode="auto">
            <a:xfrm>
              <a:off x="1604963" y="5801650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457"/>
            <p:cNvSpPr>
              <a:spLocks noChangeArrowheads="1"/>
            </p:cNvSpPr>
            <p:nvPr/>
          </p:nvSpPr>
          <p:spPr bwMode="auto">
            <a:xfrm>
              <a:off x="1673226" y="5801650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458"/>
            <p:cNvSpPr>
              <a:spLocks noChangeArrowheads="1"/>
            </p:cNvSpPr>
            <p:nvPr/>
          </p:nvSpPr>
          <p:spPr bwMode="auto">
            <a:xfrm>
              <a:off x="1743076" y="5801650"/>
              <a:ext cx="44450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459"/>
            <p:cNvSpPr>
              <a:spLocks noChangeArrowheads="1"/>
            </p:cNvSpPr>
            <p:nvPr/>
          </p:nvSpPr>
          <p:spPr bwMode="auto">
            <a:xfrm>
              <a:off x="1811338" y="5801650"/>
              <a:ext cx="46038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6013" y="1743485"/>
            <a:ext cx="663575" cy="917508"/>
            <a:chOff x="5191311" y="1637740"/>
            <a:chExt cx="733425" cy="731838"/>
          </a:xfrm>
          <a:solidFill>
            <a:schemeClr val="bg1"/>
          </a:solidFill>
        </p:grpSpPr>
        <p:sp>
          <p:nvSpPr>
            <p:cNvPr id="32" name="Freeform 296"/>
            <p:cNvSpPr>
              <a:spLocks noEditPoints="1"/>
            </p:cNvSpPr>
            <p:nvPr/>
          </p:nvSpPr>
          <p:spPr bwMode="auto">
            <a:xfrm>
              <a:off x="5307198" y="1752040"/>
              <a:ext cx="503238" cy="503238"/>
            </a:xfrm>
            <a:custGeom>
              <a:avLst/>
              <a:gdLst>
                <a:gd name="T0" fmla="*/ 159 w 317"/>
                <a:gd name="T1" fmla="*/ 14 h 317"/>
                <a:gd name="T2" fmla="*/ 125 w 317"/>
                <a:gd name="T3" fmla="*/ 18 h 317"/>
                <a:gd name="T4" fmla="*/ 95 w 317"/>
                <a:gd name="T5" fmla="*/ 29 h 317"/>
                <a:gd name="T6" fmla="*/ 69 w 317"/>
                <a:gd name="T7" fmla="*/ 46 h 317"/>
                <a:gd name="T8" fmla="*/ 46 w 317"/>
                <a:gd name="T9" fmla="*/ 68 h 317"/>
                <a:gd name="T10" fmla="*/ 29 w 317"/>
                <a:gd name="T11" fmla="*/ 96 h 317"/>
                <a:gd name="T12" fmla="*/ 17 w 317"/>
                <a:gd name="T13" fmla="*/ 126 h 317"/>
                <a:gd name="T14" fmla="*/ 15 w 317"/>
                <a:gd name="T15" fmla="*/ 158 h 317"/>
                <a:gd name="T16" fmla="*/ 17 w 317"/>
                <a:gd name="T17" fmla="*/ 191 h 317"/>
                <a:gd name="T18" fmla="*/ 29 w 317"/>
                <a:gd name="T19" fmla="*/ 221 h 317"/>
                <a:gd name="T20" fmla="*/ 46 w 317"/>
                <a:gd name="T21" fmla="*/ 249 h 317"/>
                <a:gd name="T22" fmla="*/ 69 w 317"/>
                <a:gd name="T23" fmla="*/ 271 h 317"/>
                <a:gd name="T24" fmla="*/ 95 w 317"/>
                <a:gd name="T25" fmla="*/ 288 h 317"/>
                <a:gd name="T26" fmla="*/ 125 w 317"/>
                <a:gd name="T27" fmla="*/ 298 h 317"/>
                <a:gd name="T28" fmla="*/ 159 w 317"/>
                <a:gd name="T29" fmla="*/ 302 h 317"/>
                <a:gd name="T30" fmla="*/ 192 w 317"/>
                <a:gd name="T31" fmla="*/ 298 h 317"/>
                <a:gd name="T32" fmla="*/ 222 w 317"/>
                <a:gd name="T33" fmla="*/ 288 h 317"/>
                <a:gd name="T34" fmla="*/ 248 w 317"/>
                <a:gd name="T35" fmla="*/ 271 h 317"/>
                <a:gd name="T36" fmla="*/ 270 w 317"/>
                <a:gd name="T37" fmla="*/ 249 h 317"/>
                <a:gd name="T38" fmla="*/ 287 w 317"/>
                <a:gd name="T39" fmla="*/ 221 h 317"/>
                <a:gd name="T40" fmla="*/ 299 w 317"/>
                <a:gd name="T41" fmla="*/ 191 h 317"/>
                <a:gd name="T42" fmla="*/ 303 w 317"/>
                <a:gd name="T43" fmla="*/ 158 h 317"/>
                <a:gd name="T44" fmla="*/ 299 w 317"/>
                <a:gd name="T45" fmla="*/ 126 h 317"/>
                <a:gd name="T46" fmla="*/ 287 w 317"/>
                <a:gd name="T47" fmla="*/ 96 h 317"/>
                <a:gd name="T48" fmla="*/ 270 w 317"/>
                <a:gd name="T49" fmla="*/ 68 h 317"/>
                <a:gd name="T50" fmla="*/ 248 w 317"/>
                <a:gd name="T51" fmla="*/ 46 h 317"/>
                <a:gd name="T52" fmla="*/ 222 w 317"/>
                <a:gd name="T53" fmla="*/ 29 h 317"/>
                <a:gd name="T54" fmla="*/ 192 w 317"/>
                <a:gd name="T55" fmla="*/ 18 h 317"/>
                <a:gd name="T56" fmla="*/ 159 w 317"/>
                <a:gd name="T57" fmla="*/ 14 h 317"/>
                <a:gd name="T58" fmla="*/ 159 w 317"/>
                <a:gd name="T59" fmla="*/ 0 h 317"/>
                <a:gd name="T60" fmla="*/ 190 w 317"/>
                <a:gd name="T61" fmla="*/ 3 h 317"/>
                <a:gd name="T62" fmla="*/ 220 w 317"/>
                <a:gd name="T63" fmla="*/ 13 h 317"/>
                <a:gd name="T64" fmla="*/ 247 w 317"/>
                <a:gd name="T65" fmla="*/ 27 h 317"/>
                <a:gd name="T66" fmla="*/ 270 w 317"/>
                <a:gd name="T67" fmla="*/ 46 h 317"/>
                <a:gd name="T68" fmla="*/ 290 w 317"/>
                <a:gd name="T69" fmla="*/ 69 h 317"/>
                <a:gd name="T70" fmla="*/ 304 w 317"/>
                <a:gd name="T71" fmla="*/ 97 h 317"/>
                <a:gd name="T72" fmla="*/ 313 w 317"/>
                <a:gd name="T73" fmla="*/ 127 h 317"/>
                <a:gd name="T74" fmla="*/ 317 w 317"/>
                <a:gd name="T75" fmla="*/ 158 h 317"/>
                <a:gd name="T76" fmla="*/ 313 w 317"/>
                <a:gd name="T77" fmla="*/ 190 h 317"/>
                <a:gd name="T78" fmla="*/ 304 w 317"/>
                <a:gd name="T79" fmla="*/ 220 h 317"/>
                <a:gd name="T80" fmla="*/ 290 w 317"/>
                <a:gd name="T81" fmla="*/ 247 h 317"/>
                <a:gd name="T82" fmla="*/ 270 w 317"/>
                <a:gd name="T83" fmla="*/ 271 h 317"/>
                <a:gd name="T84" fmla="*/ 247 w 317"/>
                <a:gd name="T85" fmla="*/ 289 h 317"/>
                <a:gd name="T86" fmla="*/ 220 w 317"/>
                <a:gd name="T87" fmla="*/ 304 h 317"/>
                <a:gd name="T88" fmla="*/ 190 w 317"/>
                <a:gd name="T89" fmla="*/ 314 h 317"/>
                <a:gd name="T90" fmla="*/ 159 w 317"/>
                <a:gd name="T91" fmla="*/ 317 h 317"/>
                <a:gd name="T92" fmla="*/ 126 w 317"/>
                <a:gd name="T93" fmla="*/ 314 h 317"/>
                <a:gd name="T94" fmla="*/ 96 w 317"/>
                <a:gd name="T95" fmla="*/ 304 h 317"/>
                <a:gd name="T96" fmla="*/ 70 w 317"/>
                <a:gd name="T97" fmla="*/ 289 h 317"/>
                <a:gd name="T98" fmla="*/ 46 w 317"/>
                <a:gd name="T99" fmla="*/ 271 h 317"/>
                <a:gd name="T100" fmla="*/ 27 w 317"/>
                <a:gd name="T101" fmla="*/ 247 h 317"/>
                <a:gd name="T102" fmla="*/ 12 w 317"/>
                <a:gd name="T103" fmla="*/ 220 h 317"/>
                <a:gd name="T104" fmla="*/ 3 w 317"/>
                <a:gd name="T105" fmla="*/ 190 h 317"/>
                <a:gd name="T106" fmla="*/ 0 w 317"/>
                <a:gd name="T107" fmla="*/ 158 h 317"/>
                <a:gd name="T108" fmla="*/ 3 w 317"/>
                <a:gd name="T109" fmla="*/ 127 h 317"/>
                <a:gd name="T110" fmla="*/ 12 w 317"/>
                <a:gd name="T111" fmla="*/ 97 h 317"/>
                <a:gd name="T112" fmla="*/ 27 w 317"/>
                <a:gd name="T113" fmla="*/ 69 h 317"/>
                <a:gd name="T114" fmla="*/ 46 w 317"/>
                <a:gd name="T115" fmla="*/ 46 h 317"/>
                <a:gd name="T116" fmla="*/ 70 w 317"/>
                <a:gd name="T117" fmla="*/ 27 h 317"/>
                <a:gd name="T118" fmla="*/ 96 w 317"/>
                <a:gd name="T119" fmla="*/ 13 h 317"/>
                <a:gd name="T120" fmla="*/ 126 w 317"/>
                <a:gd name="T121" fmla="*/ 3 h 317"/>
                <a:gd name="T122" fmla="*/ 159 w 317"/>
                <a:gd name="T12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7" h="317">
                  <a:moveTo>
                    <a:pt x="159" y="14"/>
                  </a:moveTo>
                  <a:lnTo>
                    <a:pt x="125" y="18"/>
                  </a:lnTo>
                  <a:lnTo>
                    <a:pt x="95" y="29"/>
                  </a:lnTo>
                  <a:lnTo>
                    <a:pt x="69" y="46"/>
                  </a:lnTo>
                  <a:lnTo>
                    <a:pt x="46" y="68"/>
                  </a:lnTo>
                  <a:lnTo>
                    <a:pt x="29" y="96"/>
                  </a:lnTo>
                  <a:lnTo>
                    <a:pt x="17" y="126"/>
                  </a:lnTo>
                  <a:lnTo>
                    <a:pt x="15" y="158"/>
                  </a:lnTo>
                  <a:lnTo>
                    <a:pt x="17" y="191"/>
                  </a:lnTo>
                  <a:lnTo>
                    <a:pt x="29" y="221"/>
                  </a:lnTo>
                  <a:lnTo>
                    <a:pt x="46" y="249"/>
                  </a:lnTo>
                  <a:lnTo>
                    <a:pt x="69" y="271"/>
                  </a:lnTo>
                  <a:lnTo>
                    <a:pt x="95" y="288"/>
                  </a:lnTo>
                  <a:lnTo>
                    <a:pt x="125" y="298"/>
                  </a:lnTo>
                  <a:lnTo>
                    <a:pt x="159" y="302"/>
                  </a:lnTo>
                  <a:lnTo>
                    <a:pt x="192" y="298"/>
                  </a:lnTo>
                  <a:lnTo>
                    <a:pt x="222" y="288"/>
                  </a:lnTo>
                  <a:lnTo>
                    <a:pt x="248" y="271"/>
                  </a:lnTo>
                  <a:lnTo>
                    <a:pt x="270" y="249"/>
                  </a:lnTo>
                  <a:lnTo>
                    <a:pt x="287" y="221"/>
                  </a:lnTo>
                  <a:lnTo>
                    <a:pt x="299" y="191"/>
                  </a:lnTo>
                  <a:lnTo>
                    <a:pt x="303" y="158"/>
                  </a:lnTo>
                  <a:lnTo>
                    <a:pt x="299" y="126"/>
                  </a:lnTo>
                  <a:lnTo>
                    <a:pt x="287" y="96"/>
                  </a:lnTo>
                  <a:lnTo>
                    <a:pt x="270" y="68"/>
                  </a:lnTo>
                  <a:lnTo>
                    <a:pt x="248" y="46"/>
                  </a:lnTo>
                  <a:lnTo>
                    <a:pt x="222" y="29"/>
                  </a:lnTo>
                  <a:lnTo>
                    <a:pt x="192" y="18"/>
                  </a:lnTo>
                  <a:lnTo>
                    <a:pt x="159" y="14"/>
                  </a:lnTo>
                  <a:close/>
                  <a:moveTo>
                    <a:pt x="159" y="0"/>
                  </a:moveTo>
                  <a:lnTo>
                    <a:pt x="190" y="3"/>
                  </a:lnTo>
                  <a:lnTo>
                    <a:pt x="220" y="13"/>
                  </a:lnTo>
                  <a:lnTo>
                    <a:pt x="247" y="27"/>
                  </a:lnTo>
                  <a:lnTo>
                    <a:pt x="270" y="46"/>
                  </a:lnTo>
                  <a:lnTo>
                    <a:pt x="290" y="69"/>
                  </a:lnTo>
                  <a:lnTo>
                    <a:pt x="304" y="97"/>
                  </a:lnTo>
                  <a:lnTo>
                    <a:pt x="313" y="127"/>
                  </a:lnTo>
                  <a:lnTo>
                    <a:pt x="317" y="158"/>
                  </a:lnTo>
                  <a:lnTo>
                    <a:pt x="313" y="190"/>
                  </a:lnTo>
                  <a:lnTo>
                    <a:pt x="304" y="220"/>
                  </a:lnTo>
                  <a:lnTo>
                    <a:pt x="290" y="247"/>
                  </a:lnTo>
                  <a:lnTo>
                    <a:pt x="270" y="271"/>
                  </a:lnTo>
                  <a:lnTo>
                    <a:pt x="247" y="289"/>
                  </a:lnTo>
                  <a:lnTo>
                    <a:pt x="220" y="304"/>
                  </a:lnTo>
                  <a:lnTo>
                    <a:pt x="190" y="314"/>
                  </a:lnTo>
                  <a:lnTo>
                    <a:pt x="159" y="317"/>
                  </a:lnTo>
                  <a:lnTo>
                    <a:pt x="126" y="314"/>
                  </a:lnTo>
                  <a:lnTo>
                    <a:pt x="96" y="304"/>
                  </a:lnTo>
                  <a:lnTo>
                    <a:pt x="70" y="289"/>
                  </a:lnTo>
                  <a:lnTo>
                    <a:pt x="46" y="271"/>
                  </a:lnTo>
                  <a:lnTo>
                    <a:pt x="27" y="247"/>
                  </a:lnTo>
                  <a:lnTo>
                    <a:pt x="12" y="220"/>
                  </a:lnTo>
                  <a:lnTo>
                    <a:pt x="3" y="190"/>
                  </a:lnTo>
                  <a:lnTo>
                    <a:pt x="0" y="158"/>
                  </a:lnTo>
                  <a:lnTo>
                    <a:pt x="3" y="127"/>
                  </a:lnTo>
                  <a:lnTo>
                    <a:pt x="12" y="97"/>
                  </a:lnTo>
                  <a:lnTo>
                    <a:pt x="27" y="69"/>
                  </a:lnTo>
                  <a:lnTo>
                    <a:pt x="46" y="46"/>
                  </a:lnTo>
                  <a:lnTo>
                    <a:pt x="70" y="27"/>
                  </a:lnTo>
                  <a:lnTo>
                    <a:pt x="96" y="13"/>
                  </a:lnTo>
                  <a:lnTo>
                    <a:pt x="126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97"/>
            <p:cNvSpPr>
              <a:spLocks noChangeArrowheads="1"/>
            </p:cNvSpPr>
            <p:nvPr/>
          </p:nvSpPr>
          <p:spPr bwMode="auto">
            <a:xfrm>
              <a:off x="5546911" y="1650440"/>
              <a:ext cx="22225" cy="1936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98"/>
            <p:cNvSpPr>
              <a:spLocks/>
            </p:cNvSpPr>
            <p:nvPr/>
          </p:nvSpPr>
          <p:spPr bwMode="auto">
            <a:xfrm>
              <a:off x="5505636" y="1637740"/>
              <a:ext cx="106363" cy="65088"/>
            </a:xfrm>
            <a:custGeom>
              <a:avLst/>
              <a:gdLst>
                <a:gd name="T0" fmla="*/ 34 w 67"/>
                <a:gd name="T1" fmla="*/ 0 h 41"/>
                <a:gd name="T2" fmla="*/ 36 w 67"/>
                <a:gd name="T3" fmla="*/ 0 h 41"/>
                <a:gd name="T4" fmla="*/ 38 w 67"/>
                <a:gd name="T5" fmla="*/ 3 h 41"/>
                <a:gd name="T6" fmla="*/ 67 w 67"/>
                <a:gd name="T7" fmla="*/ 31 h 41"/>
                <a:gd name="T8" fmla="*/ 57 w 67"/>
                <a:gd name="T9" fmla="*/ 41 h 41"/>
                <a:gd name="T10" fmla="*/ 34 w 67"/>
                <a:gd name="T11" fmla="*/ 17 h 41"/>
                <a:gd name="T12" fmla="*/ 9 w 67"/>
                <a:gd name="T13" fmla="*/ 41 h 41"/>
                <a:gd name="T14" fmla="*/ 0 w 67"/>
                <a:gd name="T15" fmla="*/ 31 h 41"/>
                <a:gd name="T16" fmla="*/ 29 w 67"/>
                <a:gd name="T17" fmla="*/ 3 h 41"/>
                <a:gd name="T18" fmla="*/ 30 w 67"/>
                <a:gd name="T19" fmla="*/ 0 h 41"/>
                <a:gd name="T20" fmla="*/ 34 w 6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1">
                  <a:moveTo>
                    <a:pt x="34" y="0"/>
                  </a:moveTo>
                  <a:lnTo>
                    <a:pt x="36" y="0"/>
                  </a:lnTo>
                  <a:lnTo>
                    <a:pt x="38" y="3"/>
                  </a:lnTo>
                  <a:lnTo>
                    <a:pt x="67" y="31"/>
                  </a:lnTo>
                  <a:lnTo>
                    <a:pt x="57" y="41"/>
                  </a:lnTo>
                  <a:lnTo>
                    <a:pt x="34" y="17"/>
                  </a:lnTo>
                  <a:lnTo>
                    <a:pt x="9" y="41"/>
                  </a:lnTo>
                  <a:lnTo>
                    <a:pt x="0" y="31"/>
                  </a:lnTo>
                  <a:lnTo>
                    <a:pt x="29" y="3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299"/>
            <p:cNvSpPr>
              <a:spLocks noChangeArrowheads="1"/>
            </p:cNvSpPr>
            <p:nvPr/>
          </p:nvSpPr>
          <p:spPr bwMode="auto">
            <a:xfrm>
              <a:off x="5546911" y="2163203"/>
              <a:ext cx="22225" cy="1952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00"/>
            <p:cNvSpPr>
              <a:spLocks/>
            </p:cNvSpPr>
            <p:nvPr/>
          </p:nvSpPr>
          <p:spPr bwMode="auto">
            <a:xfrm>
              <a:off x="5505636" y="2304490"/>
              <a:ext cx="106363" cy="65088"/>
            </a:xfrm>
            <a:custGeom>
              <a:avLst/>
              <a:gdLst>
                <a:gd name="T0" fmla="*/ 9 w 67"/>
                <a:gd name="T1" fmla="*/ 0 h 41"/>
                <a:gd name="T2" fmla="*/ 34 w 67"/>
                <a:gd name="T3" fmla="*/ 24 h 41"/>
                <a:gd name="T4" fmla="*/ 57 w 67"/>
                <a:gd name="T5" fmla="*/ 0 h 41"/>
                <a:gd name="T6" fmla="*/ 67 w 67"/>
                <a:gd name="T7" fmla="*/ 9 h 41"/>
                <a:gd name="T8" fmla="*/ 38 w 67"/>
                <a:gd name="T9" fmla="*/ 38 h 41"/>
                <a:gd name="T10" fmla="*/ 36 w 67"/>
                <a:gd name="T11" fmla="*/ 41 h 41"/>
                <a:gd name="T12" fmla="*/ 34 w 67"/>
                <a:gd name="T13" fmla="*/ 41 h 41"/>
                <a:gd name="T14" fmla="*/ 30 w 67"/>
                <a:gd name="T15" fmla="*/ 41 h 41"/>
                <a:gd name="T16" fmla="*/ 29 w 67"/>
                <a:gd name="T17" fmla="*/ 38 h 41"/>
                <a:gd name="T18" fmla="*/ 0 w 67"/>
                <a:gd name="T19" fmla="*/ 9 h 41"/>
                <a:gd name="T20" fmla="*/ 9 w 6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1">
                  <a:moveTo>
                    <a:pt x="9" y="0"/>
                  </a:moveTo>
                  <a:lnTo>
                    <a:pt x="34" y="24"/>
                  </a:lnTo>
                  <a:lnTo>
                    <a:pt x="57" y="0"/>
                  </a:lnTo>
                  <a:lnTo>
                    <a:pt x="67" y="9"/>
                  </a:lnTo>
                  <a:lnTo>
                    <a:pt x="38" y="38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9" y="38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301"/>
            <p:cNvSpPr>
              <a:spLocks noChangeArrowheads="1"/>
            </p:cNvSpPr>
            <p:nvPr/>
          </p:nvSpPr>
          <p:spPr bwMode="auto">
            <a:xfrm>
              <a:off x="5204011" y="1993340"/>
              <a:ext cx="19526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02"/>
            <p:cNvSpPr>
              <a:spLocks/>
            </p:cNvSpPr>
            <p:nvPr/>
          </p:nvSpPr>
          <p:spPr bwMode="auto">
            <a:xfrm>
              <a:off x="5191311" y="1948890"/>
              <a:ext cx="66675" cy="107950"/>
            </a:xfrm>
            <a:custGeom>
              <a:avLst/>
              <a:gdLst>
                <a:gd name="T0" fmla="*/ 32 w 42"/>
                <a:gd name="T1" fmla="*/ 0 h 68"/>
                <a:gd name="T2" fmla="*/ 42 w 42"/>
                <a:gd name="T3" fmla="*/ 11 h 68"/>
                <a:gd name="T4" fmla="*/ 18 w 42"/>
                <a:gd name="T5" fmla="*/ 34 h 68"/>
                <a:gd name="T6" fmla="*/ 42 w 42"/>
                <a:gd name="T7" fmla="*/ 58 h 68"/>
                <a:gd name="T8" fmla="*/ 32 w 42"/>
                <a:gd name="T9" fmla="*/ 68 h 68"/>
                <a:gd name="T10" fmla="*/ 3 w 42"/>
                <a:gd name="T11" fmla="*/ 40 h 68"/>
                <a:gd name="T12" fmla="*/ 1 w 42"/>
                <a:gd name="T13" fmla="*/ 37 h 68"/>
                <a:gd name="T14" fmla="*/ 0 w 42"/>
                <a:gd name="T15" fmla="*/ 34 h 68"/>
                <a:gd name="T16" fmla="*/ 1 w 42"/>
                <a:gd name="T17" fmla="*/ 32 h 68"/>
                <a:gd name="T18" fmla="*/ 3 w 42"/>
                <a:gd name="T19" fmla="*/ 29 h 68"/>
                <a:gd name="T20" fmla="*/ 32 w 4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68">
                  <a:moveTo>
                    <a:pt x="32" y="0"/>
                  </a:moveTo>
                  <a:lnTo>
                    <a:pt x="42" y="11"/>
                  </a:lnTo>
                  <a:lnTo>
                    <a:pt x="18" y="34"/>
                  </a:lnTo>
                  <a:lnTo>
                    <a:pt x="42" y="58"/>
                  </a:lnTo>
                  <a:lnTo>
                    <a:pt x="32" y="68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303"/>
            <p:cNvSpPr>
              <a:spLocks noChangeArrowheads="1"/>
            </p:cNvSpPr>
            <p:nvPr/>
          </p:nvSpPr>
          <p:spPr bwMode="auto">
            <a:xfrm>
              <a:off x="5719948" y="1993340"/>
              <a:ext cx="19208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04"/>
            <p:cNvSpPr>
              <a:spLocks/>
            </p:cNvSpPr>
            <p:nvPr/>
          </p:nvSpPr>
          <p:spPr bwMode="auto">
            <a:xfrm>
              <a:off x="5858061" y="1948890"/>
              <a:ext cx="66675" cy="107950"/>
            </a:xfrm>
            <a:custGeom>
              <a:avLst/>
              <a:gdLst>
                <a:gd name="T0" fmla="*/ 11 w 42"/>
                <a:gd name="T1" fmla="*/ 0 h 68"/>
                <a:gd name="T2" fmla="*/ 40 w 42"/>
                <a:gd name="T3" fmla="*/ 29 h 68"/>
                <a:gd name="T4" fmla="*/ 41 w 42"/>
                <a:gd name="T5" fmla="*/ 32 h 68"/>
                <a:gd name="T6" fmla="*/ 42 w 42"/>
                <a:gd name="T7" fmla="*/ 34 h 68"/>
                <a:gd name="T8" fmla="*/ 41 w 42"/>
                <a:gd name="T9" fmla="*/ 37 h 68"/>
                <a:gd name="T10" fmla="*/ 40 w 42"/>
                <a:gd name="T11" fmla="*/ 40 h 68"/>
                <a:gd name="T12" fmla="*/ 11 w 42"/>
                <a:gd name="T13" fmla="*/ 68 h 68"/>
                <a:gd name="T14" fmla="*/ 0 w 42"/>
                <a:gd name="T15" fmla="*/ 58 h 68"/>
                <a:gd name="T16" fmla="*/ 24 w 42"/>
                <a:gd name="T17" fmla="*/ 34 h 68"/>
                <a:gd name="T18" fmla="*/ 0 w 42"/>
                <a:gd name="T19" fmla="*/ 11 h 68"/>
                <a:gd name="T20" fmla="*/ 11 w 4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68">
                  <a:moveTo>
                    <a:pt x="11" y="0"/>
                  </a:moveTo>
                  <a:lnTo>
                    <a:pt x="40" y="29"/>
                  </a:lnTo>
                  <a:lnTo>
                    <a:pt x="41" y="32"/>
                  </a:lnTo>
                  <a:lnTo>
                    <a:pt x="42" y="34"/>
                  </a:lnTo>
                  <a:lnTo>
                    <a:pt x="41" y="37"/>
                  </a:lnTo>
                  <a:lnTo>
                    <a:pt x="40" y="40"/>
                  </a:lnTo>
                  <a:lnTo>
                    <a:pt x="11" y="68"/>
                  </a:lnTo>
                  <a:lnTo>
                    <a:pt x="0" y="58"/>
                  </a:lnTo>
                  <a:lnTo>
                    <a:pt x="24" y="34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05"/>
            <p:cNvSpPr>
              <a:spLocks/>
            </p:cNvSpPr>
            <p:nvPr/>
          </p:nvSpPr>
          <p:spPr bwMode="auto">
            <a:xfrm>
              <a:off x="5278623" y="1725053"/>
              <a:ext cx="160338" cy="160338"/>
            </a:xfrm>
            <a:custGeom>
              <a:avLst/>
              <a:gdLst>
                <a:gd name="T0" fmla="*/ 11 w 101"/>
                <a:gd name="T1" fmla="*/ 0 h 101"/>
                <a:gd name="T2" fmla="*/ 101 w 101"/>
                <a:gd name="T3" fmla="*/ 90 h 101"/>
                <a:gd name="T4" fmla="*/ 92 w 101"/>
                <a:gd name="T5" fmla="*/ 101 h 101"/>
                <a:gd name="T6" fmla="*/ 0 w 101"/>
                <a:gd name="T7" fmla="*/ 10 h 101"/>
                <a:gd name="T8" fmla="*/ 11 w 10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11" y="0"/>
                  </a:moveTo>
                  <a:lnTo>
                    <a:pt x="101" y="90"/>
                  </a:lnTo>
                  <a:lnTo>
                    <a:pt x="92" y="101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06"/>
            <p:cNvSpPr>
              <a:spLocks/>
            </p:cNvSpPr>
            <p:nvPr/>
          </p:nvSpPr>
          <p:spPr bwMode="auto">
            <a:xfrm>
              <a:off x="5272273" y="1718703"/>
              <a:ext cx="80963" cy="79375"/>
            </a:xfrm>
            <a:custGeom>
              <a:avLst/>
              <a:gdLst>
                <a:gd name="T0" fmla="*/ 8 w 51"/>
                <a:gd name="T1" fmla="*/ 0 h 50"/>
                <a:gd name="T2" fmla="*/ 51 w 51"/>
                <a:gd name="T3" fmla="*/ 0 h 50"/>
                <a:gd name="T4" fmla="*/ 51 w 51"/>
                <a:gd name="T5" fmla="*/ 14 h 50"/>
                <a:gd name="T6" fmla="*/ 15 w 51"/>
                <a:gd name="T7" fmla="*/ 14 h 50"/>
                <a:gd name="T8" fmla="*/ 15 w 51"/>
                <a:gd name="T9" fmla="*/ 50 h 50"/>
                <a:gd name="T10" fmla="*/ 0 w 51"/>
                <a:gd name="T11" fmla="*/ 50 h 50"/>
                <a:gd name="T12" fmla="*/ 0 w 51"/>
                <a:gd name="T13" fmla="*/ 7 h 50"/>
                <a:gd name="T14" fmla="*/ 0 w 51"/>
                <a:gd name="T15" fmla="*/ 4 h 50"/>
                <a:gd name="T16" fmla="*/ 3 w 51"/>
                <a:gd name="T17" fmla="*/ 1 h 50"/>
                <a:gd name="T18" fmla="*/ 4 w 51"/>
                <a:gd name="T19" fmla="*/ 0 h 50"/>
                <a:gd name="T20" fmla="*/ 8 w 51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0">
                  <a:moveTo>
                    <a:pt x="8" y="0"/>
                  </a:moveTo>
                  <a:lnTo>
                    <a:pt x="51" y="0"/>
                  </a:lnTo>
                  <a:lnTo>
                    <a:pt x="51" y="14"/>
                  </a:lnTo>
                  <a:lnTo>
                    <a:pt x="15" y="14"/>
                  </a:lnTo>
                  <a:lnTo>
                    <a:pt x="15" y="50"/>
                  </a:lnTo>
                  <a:lnTo>
                    <a:pt x="0" y="50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07"/>
            <p:cNvSpPr>
              <a:spLocks/>
            </p:cNvSpPr>
            <p:nvPr/>
          </p:nvSpPr>
          <p:spPr bwMode="auto">
            <a:xfrm>
              <a:off x="5677086" y="2121928"/>
              <a:ext cx="160338" cy="160338"/>
            </a:xfrm>
            <a:custGeom>
              <a:avLst/>
              <a:gdLst>
                <a:gd name="T0" fmla="*/ 10 w 101"/>
                <a:gd name="T1" fmla="*/ 0 h 101"/>
                <a:gd name="T2" fmla="*/ 101 w 101"/>
                <a:gd name="T3" fmla="*/ 90 h 101"/>
                <a:gd name="T4" fmla="*/ 91 w 101"/>
                <a:gd name="T5" fmla="*/ 101 h 101"/>
                <a:gd name="T6" fmla="*/ 0 w 101"/>
                <a:gd name="T7" fmla="*/ 10 h 101"/>
                <a:gd name="T8" fmla="*/ 10 w 10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10" y="0"/>
                  </a:moveTo>
                  <a:lnTo>
                    <a:pt x="101" y="90"/>
                  </a:lnTo>
                  <a:lnTo>
                    <a:pt x="91" y="101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08"/>
            <p:cNvSpPr>
              <a:spLocks/>
            </p:cNvSpPr>
            <p:nvPr/>
          </p:nvSpPr>
          <p:spPr bwMode="auto">
            <a:xfrm>
              <a:off x="5764398" y="2209240"/>
              <a:ext cx="79375" cy="80963"/>
            </a:xfrm>
            <a:custGeom>
              <a:avLst/>
              <a:gdLst>
                <a:gd name="T0" fmla="*/ 36 w 50"/>
                <a:gd name="T1" fmla="*/ 0 h 51"/>
                <a:gd name="T2" fmla="*/ 50 w 50"/>
                <a:gd name="T3" fmla="*/ 0 h 51"/>
                <a:gd name="T4" fmla="*/ 50 w 50"/>
                <a:gd name="T5" fmla="*/ 43 h 51"/>
                <a:gd name="T6" fmla="*/ 50 w 50"/>
                <a:gd name="T7" fmla="*/ 46 h 51"/>
                <a:gd name="T8" fmla="*/ 48 w 50"/>
                <a:gd name="T9" fmla="*/ 48 h 51"/>
                <a:gd name="T10" fmla="*/ 46 w 50"/>
                <a:gd name="T11" fmla="*/ 50 h 51"/>
                <a:gd name="T12" fmla="*/ 44 w 50"/>
                <a:gd name="T13" fmla="*/ 51 h 51"/>
                <a:gd name="T14" fmla="*/ 0 w 50"/>
                <a:gd name="T15" fmla="*/ 51 h 51"/>
                <a:gd name="T16" fmla="*/ 0 w 50"/>
                <a:gd name="T17" fmla="*/ 37 h 51"/>
                <a:gd name="T18" fmla="*/ 36 w 50"/>
                <a:gd name="T19" fmla="*/ 37 h 51"/>
                <a:gd name="T20" fmla="*/ 36 w 50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1">
                  <a:moveTo>
                    <a:pt x="36" y="0"/>
                  </a:moveTo>
                  <a:lnTo>
                    <a:pt x="50" y="0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09"/>
            <p:cNvSpPr>
              <a:spLocks/>
            </p:cNvSpPr>
            <p:nvPr/>
          </p:nvSpPr>
          <p:spPr bwMode="auto">
            <a:xfrm>
              <a:off x="5278623" y="2121928"/>
              <a:ext cx="160338" cy="160338"/>
            </a:xfrm>
            <a:custGeom>
              <a:avLst/>
              <a:gdLst>
                <a:gd name="T0" fmla="*/ 92 w 101"/>
                <a:gd name="T1" fmla="*/ 0 h 101"/>
                <a:gd name="T2" fmla="*/ 101 w 101"/>
                <a:gd name="T3" fmla="*/ 10 h 101"/>
                <a:gd name="T4" fmla="*/ 11 w 101"/>
                <a:gd name="T5" fmla="*/ 101 h 101"/>
                <a:gd name="T6" fmla="*/ 0 w 101"/>
                <a:gd name="T7" fmla="*/ 90 h 101"/>
                <a:gd name="T8" fmla="*/ 92 w 10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92" y="0"/>
                  </a:moveTo>
                  <a:lnTo>
                    <a:pt x="101" y="10"/>
                  </a:lnTo>
                  <a:lnTo>
                    <a:pt x="11" y="101"/>
                  </a:lnTo>
                  <a:lnTo>
                    <a:pt x="0" y="9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10"/>
            <p:cNvSpPr>
              <a:spLocks/>
            </p:cNvSpPr>
            <p:nvPr/>
          </p:nvSpPr>
          <p:spPr bwMode="auto">
            <a:xfrm>
              <a:off x="5272273" y="2209240"/>
              <a:ext cx="80963" cy="80963"/>
            </a:xfrm>
            <a:custGeom>
              <a:avLst/>
              <a:gdLst>
                <a:gd name="T0" fmla="*/ 0 w 51"/>
                <a:gd name="T1" fmla="*/ 0 h 51"/>
                <a:gd name="T2" fmla="*/ 15 w 51"/>
                <a:gd name="T3" fmla="*/ 0 h 51"/>
                <a:gd name="T4" fmla="*/ 15 w 51"/>
                <a:gd name="T5" fmla="*/ 37 h 51"/>
                <a:gd name="T6" fmla="*/ 51 w 51"/>
                <a:gd name="T7" fmla="*/ 37 h 51"/>
                <a:gd name="T8" fmla="*/ 51 w 51"/>
                <a:gd name="T9" fmla="*/ 51 h 51"/>
                <a:gd name="T10" fmla="*/ 8 w 51"/>
                <a:gd name="T11" fmla="*/ 51 h 51"/>
                <a:gd name="T12" fmla="*/ 4 w 51"/>
                <a:gd name="T13" fmla="*/ 50 h 51"/>
                <a:gd name="T14" fmla="*/ 3 w 51"/>
                <a:gd name="T15" fmla="*/ 48 h 51"/>
                <a:gd name="T16" fmla="*/ 0 w 51"/>
                <a:gd name="T17" fmla="*/ 46 h 51"/>
                <a:gd name="T18" fmla="*/ 0 w 51"/>
                <a:gd name="T19" fmla="*/ 43 h 51"/>
                <a:gd name="T20" fmla="*/ 0 w 51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15" y="0"/>
                  </a:lnTo>
                  <a:lnTo>
                    <a:pt x="15" y="37"/>
                  </a:lnTo>
                  <a:lnTo>
                    <a:pt x="51" y="37"/>
                  </a:lnTo>
                  <a:lnTo>
                    <a:pt x="51" y="51"/>
                  </a:lnTo>
                  <a:lnTo>
                    <a:pt x="8" y="51"/>
                  </a:lnTo>
                  <a:lnTo>
                    <a:pt x="4" y="50"/>
                  </a:lnTo>
                  <a:lnTo>
                    <a:pt x="3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11"/>
            <p:cNvSpPr>
              <a:spLocks/>
            </p:cNvSpPr>
            <p:nvPr/>
          </p:nvSpPr>
          <p:spPr bwMode="auto">
            <a:xfrm>
              <a:off x="5677086" y="1725053"/>
              <a:ext cx="160338" cy="160338"/>
            </a:xfrm>
            <a:custGeom>
              <a:avLst/>
              <a:gdLst>
                <a:gd name="T0" fmla="*/ 91 w 101"/>
                <a:gd name="T1" fmla="*/ 0 h 101"/>
                <a:gd name="T2" fmla="*/ 101 w 101"/>
                <a:gd name="T3" fmla="*/ 10 h 101"/>
                <a:gd name="T4" fmla="*/ 10 w 101"/>
                <a:gd name="T5" fmla="*/ 101 h 101"/>
                <a:gd name="T6" fmla="*/ 0 w 101"/>
                <a:gd name="T7" fmla="*/ 90 h 101"/>
                <a:gd name="T8" fmla="*/ 91 w 10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91" y="0"/>
                  </a:moveTo>
                  <a:lnTo>
                    <a:pt x="101" y="10"/>
                  </a:lnTo>
                  <a:lnTo>
                    <a:pt x="10" y="101"/>
                  </a:lnTo>
                  <a:lnTo>
                    <a:pt x="0" y="9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12"/>
            <p:cNvSpPr>
              <a:spLocks/>
            </p:cNvSpPr>
            <p:nvPr/>
          </p:nvSpPr>
          <p:spPr bwMode="auto">
            <a:xfrm>
              <a:off x="5764398" y="1718703"/>
              <a:ext cx="79375" cy="79375"/>
            </a:xfrm>
            <a:custGeom>
              <a:avLst/>
              <a:gdLst>
                <a:gd name="T0" fmla="*/ 0 w 50"/>
                <a:gd name="T1" fmla="*/ 0 h 50"/>
                <a:gd name="T2" fmla="*/ 44 w 50"/>
                <a:gd name="T3" fmla="*/ 0 h 50"/>
                <a:gd name="T4" fmla="*/ 46 w 50"/>
                <a:gd name="T5" fmla="*/ 0 h 50"/>
                <a:gd name="T6" fmla="*/ 48 w 50"/>
                <a:gd name="T7" fmla="*/ 1 h 50"/>
                <a:gd name="T8" fmla="*/ 50 w 50"/>
                <a:gd name="T9" fmla="*/ 4 h 50"/>
                <a:gd name="T10" fmla="*/ 50 w 50"/>
                <a:gd name="T11" fmla="*/ 7 h 50"/>
                <a:gd name="T12" fmla="*/ 50 w 50"/>
                <a:gd name="T13" fmla="*/ 50 h 50"/>
                <a:gd name="T14" fmla="*/ 36 w 50"/>
                <a:gd name="T15" fmla="*/ 50 h 50"/>
                <a:gd name="T16" fmla="*/ 36 w 50"/>
                <a:gd name="T17" fmla="*/ 14 h 50"/>
                <a:gd name="T18" fmla="*/ 0 w 50"/>
                <a:gd name="T19" fmla="*/ 14 h 50"/>
                <a:gd name="T20" fmla="*/ 0 w 50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44" y="0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50" y="4"/>
                  </a:lnTo>
                  <a:lnTo>
                    <a:pt x="50" y="7"/>
                  </a:lnTo>
                  <a:lnTo>
                    <a:pt x="50" y="50"/>
                  </a:lnTo>
                  <a:lnTo>
                    <a:pt x="36" y="50"/>
                  </a:lnTo>
                  <a:lnTo>
                    <a:pt x="36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13"/>
            <p:cNvSpPr>
              <a:spLocks noEditPoints="1"/>
            </p:cNvSpPr>
            <p:nvPr/>
          </p:nvSpPr>
          <p:spPr bwMode="auto">
            <a:xfrm>
              <a:off x="5445311" y="1888565"/>
              <a:ext cx="228600" cy="228600"/>
            </a:xfrm>
            <a:custGeom>
              <a:avLst/>
              <a:gdLst>
                <a:gd name="T0" fmla="*/ 72 w 144"/>
                <a:gd name="T1" fmla="*/ 15 h 144"/>
                <a:gd name="T2" fmla="*/ 54 w 144"/>
                <a:gd name="T3" fmla="*/ 17 h 144"/>
                <a:gd name="T4" fmla="*/ 38 w 144"/>
                <a:gd name="T5" fmla="*/ 27 h 144"/>
                <a:gd name="T6" fmla="*/ 25 w 144"/>
                <a:gd name="T7" fmla="*/ 38 h 144"/>
                <a:gd name="T8" fmla="*/ 17 w 144"/>
                <a:gd name="T9" fmla="*/ 54 h 144"/>
                <a:gd name="T10" fmla="*/ 14 w 144"/>
                <a:gd name="T11" fmla="*/ 72 h 144"/>
                <a:gd name="T12" fmla="*/ 17 w 144"/>
                <a:gd name="T13" fmla="*/ 91 h 144"/>
                <a:gd name="T14" fmla="*/ 25 w 144"/>
                <a:gd name="T15" fmla="*/ 106 h 144"/>
                <a:gd name="T16" fmla="*/ 38 w 144"/>
                <a:gd name="T17" fmla="*/ 118 h 144"/>
                <a:gd name="T18" fmla="*/ 54 w 144"/>
                <a:gd name="T19" fmla="*/ 127 h 144"/>
                <a:gd name="T20" fmla="*/ 72 w 144"/>
                <a:gd name="T21" fmla="*/ 130 h 144"/>
                <a:gd name="T22" fmla="*/ 89 w 144"/>
                <a:gd name="T23" fmla="*/ 127 h 144"/>
                <a:gd name="T24" fmla="*/ 105 w 144"/>
                <a:gd name="T25" fmla="*/ 118 h 144"/>
                <a:gd name="T26" fmla="*/ 118 w 144"/>
                <a:gd name="T27" fmla="*/ 106 h 144"/>
                <a:gd name="T28" fmla="*/ 126 w 144"/>
                <a:gd name="T29" fmla="*/ 91 h 144"/>
                <a:gd name="T30" fmla="*/ 129 w 144"/>
                <a:gd name="T31" fmla="*/ 72 h 144"/>
                <a:gd name="T32" fmla="*/ 126 w 144"/>
                <a:gd name="T33" fmla="*/ 54 h 144"/>
                <a:gd name="T34" fmla="*/ 118 w 144"/>
                <a:gd name="T35" fmla="*/ 38 h 144"/>
                <a:gd name="T36" fmla="*/ 105 w 144"/>
                <a:gd name="T37" fmla="*/ 27 h 144"/>
                <a:gd name="T38" fmla="*/ 89 w 144"/>
                <a:gd name="T39" fmla="*/ 17 h 144"/>
                <a:gd name="T40" fmla="*/ 72 w 144"/>
                <a:gd name="T41" fmla="*/ 15 h 144"/>
                <a:gd name="T42" fmla="*/ 72 w 144"/>
                <a:gd name="T43" fmla="*/ 0 h 144"/>
                <a:gd name="T44" fmla="*/ 94 w 144"/>
                <a:gd name="T45" fmla="*/ 4 h 144"/>
                <a:gd name="T46" fmla="*/ 114 w 144"/>
                <a:gd name="T47" fmla="*/ 15 h 144"/>
                <a:gd name="T48" fmla="*/ 129 w 144"/>
                <a:gd name="T49" fmla="*/ 31 h 144"/>
                <a:gd name="T50" fmla="*/ 140 w 144"/>
                <a:gd name="T51" fmla="*/ 50 h 144"/>
                <a:gd name="T52" fmla="*/ 144 w 144"/>
                <a:gd name="T53" fmla="*/ 72 h 144"/>
                <a:gd name="T54" fmla="*/ 140 w 144"/>
                <a:gd name="T55" fmla="*/ 95 h 144"/>
                <a:gd name="T56" fmla="*/ 129 w 144"/>
                <a:gd name="T57" fmla="*/ 114 h 144"/>
                <a:gd name="T58" fmla="*/ 114 w 144"/>
                <a:gd name="T59" fmla="*/ 130 h 144"/>
                <a:gd name="T60" fmla="*/ 94 w 144"/>
                <a:gd name="T61" fmla="*/ 140 h 144"/>
                <a:gd name="T62" fmla="*/ 72 w 144"/>
                <a:gd name="T63" fmla="*/ 144 h 144"/>
                <a:gd name="T64" fmla="*/ 48 w 144"/>
                <a:gd name="T65" fmla="*/ 140 h 144"/>
                <a:gd name="T66" fmla="*/ 29 w 144"/>
                <a:gd name="T67" fmla="*/ 130 h 144"/>
                <a:gd name="T68" fmla="*/ 13 w 144"/>
                <a:gd name="T69" fmla="*/ 114 h 144"/>
                <a:gd name="T70" fmla="*/ 2 w 144"/>
                <a:gd name="T71" fmla="*/ 95 h 144"/>
                <a:gd name="T72" fmla="*/ 0 w 144"/>
                <a:gd name="T73" fmla="*/ 72 h 144"/>
                <a:gd name="T74" fmla="*/ 2 w 144"/>
                <a:gd name="T75" fmla="*/ 50 h 144"/>
                <a:gd name="T76" fmla="*/ 13 w 144"/>
                <a:gd name="T77" fmla="*/ 31 h 144"/>
                <a:gd name="T78" fmla="*/ 29 w 144"/>
                <a:gd name="T79" fmla="*/ 15 h 144"/>
                <a:gd name="T80" fmla="*/ 48 w 144"/>
                <a:gd name="T81" fmla="*/ 4 h 144"/>
                <a:gd name="T82" fmla="*/ 72 w 144"/>
                <a:gd name="T8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44">
                  <a:moveTo>
                    <a:pt x="72" y="15"/>
                  </a:moveTo>
                  <a:lnTo>
                    <a:pt x="54" y="17"/>
                  </a:lnTo>
                  <a:lnTo>
                    <a:pt x="38" y="27"/>
                  </a:lnTo>
                  <a:lnTo>
                    <a:pt x="25" y="38"/>
                  </a:lnTo>
                  <a:lnTo>
                    <a:pt x="17" y="54"/>
                  </a:lnTo>
                  <a:lnTo>
                    <a:pt x="14" y="72"/>
                  </a:lnTo>
                  <a:lnTo>
                    <a:pt x="17" y="91"/>
                  </a:lnTo>
                  <a:lnTo>
                    <a:pt x="25" y="106"/>
                  </a:lnTo>
                  <a:lnTo>
                    <a:pt x="38" y="118"/>
                  </a:lnTo>
                  <a:lnTo>
                    <a:pt x="54" y="127"/>
                  </a:lnTo>
                  <a:lnTo>
                    <a:pt x="72" y="130"/>
                  </a:lnTo>
                  <a:lnTo>
                    <a:pt x="89" y="127"/>
                  </a:lnTo>
                  <a:lnTo>
                    <a:pt x="105" y="118"/>
                  </a:lnTo>
                  <a:lnTo>
                    <a:pt x="118" y="106"/>
                  </a:lnTo>
                  <a:lnTo>
                    <a:pt x="126" y="91"/>
                  </a:lnTo>
                  <a:lnTo>
                    <a:pt x="129" y="72"/>
                  </a:lnTo>
                  <a:lnTo>
                    <a:pt x="126" y="54"/>
                  </a:lnTo>
                  <a:lnTo>
                    <a:pt x="118" y="38"/>
                  </a:lnTo>
                  <a:lnTo>
                    <a:pt x="105" y="27"/>
                  </a:lnTo>
                  <a:lnTo>
                    <a:pt x="89" y="17"/>
                  </a:lnTo>
                  <a:lnTo>
                    <a:pt x="72" y="15"/>
                  </a:lnTo>
                  <a:close/>
                  <a:moveTo>
                    <a:pt x="72" y="0"/>
                  </a:moveTo>
                  <a:lnTo>
                    <a:pt x="94" y="4"/>
                  </a:lnTo>
                  <a:lnTo>
                    <a:pt x="114" y="15"/>
                  </a:lnTo>
                  <a:lnTo>
                    <a:pt x="129" y="31"/>
                  </a:lnTo>
                  <a:lnTo>
                    <a:pt x="140" y="50"/>
                  </a:lnTo>
                  <a:lnTo>
                    <a:pt x="144" y="72"/>
                  </a:lnTo>
                  <a:lnTo>
                    <a:pt x="140" y="95"/>
                  </a:lnTo>
                  <a:lnTo>
                    <a:pt x="129" y="114"/>
                  </a:lnTo>
                  <a:lnTo>
                    <a:pt x="114" y="130"/>
                  </a:lnTo>
                  <a:lnTo>
                    <a:pt x="94" y="140"/>
                  </a:lnTo>
                  <a:lnTo>
                    <a:pt x="72" y="144"/>
                  </a:lnTo>
                  <a:lnTo>
                    <a:pt x="48" y="140"/>
                  </a:lnTo>
                  <a:lnTo>
                    <a:pt x="29" y="130"/>
                  </a:lnTo>
                  <a:lnTo>
                    <a:pt x="13" y="114"/>
                  </a:lnTo>
                  <a:lnTo>
                    <a:pt x="2" y="95"/>
                  </a:lnTo>
                  <a:lnTo>
                    <a:pt x="0" y="72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14"/>
            <p:cNvSpPr>
              <a:spLocks noEditPoints="1"/>
            </p:cNvSpPr>
            <p:nvPr/>
          </p:nvSpPr>
          <p:spPr bwMode="auto">
            <a:xfrm>
              <a:off x="5500873" y="1947303"/>
              <a:ext cx="114300" cy="114300"/>
            </a:xfrm>
            <a:custGeom>
              <a:avLst/>
              <a:gdLst>
                <a:gd name="T0" fmla="*/ 37 w 72"/>
                <a:gd name="T1" fmla="*/ 14 h 72"/>
                <a:gd name="T2" fmla="*/ 25 w 72"/>
                <a:gd name="T3" fmla="*/ 17 h 72"/>
                <a:gd name="T4" fmla="*/ 17 w 72"/>
                <a:gd name="T5" fmla="*/ 25 h 72"/>
                <a:gd name="T6" fmla="*/ 15 w 72"/>
                <a:gd name="T7" fmla="*/ 35 h 72"/>
                <a:gd name="T8" fmla="*/ 17 w 72"/>
                <a:gd name="T9" fmla="*/ 46 h 72"/>
                <a:gd name="T10" fmla="*/ 25 w 72"/>
                <a:gd name="T11" fmla="*/ 54 h 72"/>
                <a:gd name="T12" fmla="*/ 37 w 72"/>
                <a:gd name="T13" fmla="*/ 58 h 72"/>
                <a:gd name="T14" fmla="*/ 47 w 72"/>
                <a:gd name="T15" fmla="*/ 54 h 72"/>
                <a:gd name="T16" fmla="*/ 55 w 72"/>
                <a:gd name="T17" fmla="*/ 46 h 72"/>
                <a:gd name="T18" fmla="*/ 58 w 72"/>
                <a:gd name="T19" fmla="*/ 35 h 72"/>
                <a:gd name="T20" fmla="*/ 55 w 72"/>
                <a:gd name="T21" fmla="*/ 25 h 72"/>
                <a:gd name="T22" fmla="*/ 47 w 72"/>
                <a:gd name="T23" fmla="*/ 17 h 72"/>
                <a:gd name="T24" fmla="*/ 37 w 72"/>
                <a:gd name="T25" fmla="*/ 14 h 72"/>
                <a:gd name="T26" fmla="*/ 37 w 72"/>
                <a:gd name="T27" fmla="*/ 0 h 72"/>
                <a:gd name="T28" fmla="*/ 50 w 72"/>
                <a:gd name="T29" fmla="*/ 3 h 72"/>
                <a:gd name="T30" fmla="*/ 62 w 72"/>
                <a:gd name="T31" fmla="*/ 11 h 72"/>
                <a:gd name="T32" fmla="*/ 70 w 72"/>
                <a:gd name="T33" fmla="*/ 21 h 72"/>
                <a:gd name="T34" fmla="*/ 72 w 72"/>
                <a:gd name="T35" fmla="*/ 35 h 72"/>
                <a:gd name="T36" fmla="*/ 70 w 72"/>
                <a:gd name="T37" fmla="*/ 50 h 72"/>
                <a:gd name="T38" fmla="*/ 62 w 72"/>
                <a:gd name="T39" fmla="*/ 60 h 72"/>
                <a:gd name="T40" fmla="*/ 50 w 72"/>
                <a:gd name="T41" fmla="*/ 68 h 72"/>
                <a:gd name="T42" fmla="*/ 37 w 72"/>
                <a:gd name="T43" fmla="*/ 72 h 72"/>
                <a:gd name="T44" fmla="*/ 22 w 72"/>
                <a:gd name="T45" fmla="*/ 68 h 72"/>
                <a:gd name="T46" fmla="*/ 11 w 72"/>
                <a:gd name="T47" fmla="*/ 60 h 72"/>
                <a:gd name="T48" fmla="*/ 3 w 72"/>
                <a:gd name="T49" fmla="*/ 50 h 72"/>
                <a:gd name="T50" fmla="*/ 0 w 72"/>
                <a:gd name="T51" fmla="*/ 35 h 72"/>
                <a:gd name="T52" fmla="*/ 3 w 72"/>
                <a:gd name="T53" fmla="*/ 21 h 72"/>
                <a:gd name="T54" fmla="*/ 11 w 72"/>
                <a:gd name="T55" fmla="*/ 11 h 72"/>
                <a:gd name="T56" fmla="*/ 22 w 72"/>
                <a:gd name="T57" fmla="*/ 3 h 72"/>
                <a:gd name="T58" fmla="*/ 37 w 72"/>
                <a:gd name="T5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72">
                  <a:moveTo>
                    <a:pt x="37" y="14"/>
                  </a:moveTo>
                  <a:lnTo>
                    <a:pt x="25" y="17"/>
                  </a:lnTo>
                  <a:lnTo>
                    <a:pt x="17" y="25"/>
                  </a:lnTo>
                  <a:lnTo>
                    <a:pt x="15" y="35"/>
                  </a:lnTo>
                  <a:lnTo>
                    <a:pt x="17" y="46"/>
                  </a:lnTo>
                  <a:lnTo>
                    <a:pt x="25" y="54"/>
                  </a:lnTo>
                  <a:lnTo>
                    <a:pt x="37" y="58"/>
                  </a:lnTo>
                  <a:lnTo>
                    <a:pt x="47" y="54"/>
                  </a:lnTo>
                  <a:lnTo>
                    <a:pt x="55" y="46"/>
                  </a:lnTo>
                  <a:lnTo>
                    <a:pt x="58" y="35"/>
                  </a:lnTo>
                  <a:lnTo>
                    <a:pt x="55" y="25"/>
                  </a:lnTo>
                  <a:lnTo>
                    <a:pt x="47" y="17"/>
                  </a:lnTo>
                  <a:lnTo>
                    <a:pt x="37" y="14"/>
                  </a:lnTo>
                  <a:close/>
                  <a:moveTo>
                    <a:pt x="37" y="0"/>
                  </a:moveTo>
                  <a:lnTo>
                    <a:pt x="50" y="3"/>
                  </a:lnTo>
                  <a:lnTo>
                    <a:pt x="62" y="11"/>
                  </a:lnTo>
                  <a:lnTo>
                    <a:pt x="70" y="21"/>
                  </a:lnTo>
                  <a:lnTo>
                    <a:pt x="72" y="35"/>
                  </a:lnTo>
                  <a:lnTo>
                    <a:pt x="70" y="50"/>
                  </a:lnTo>
                  <a:lnTo>
                    <a:pt x="62" y="60"/>
                  </a:lnTo>
                  <a:lnTo>
                    <a:pt x="50" y="68"/>
                  </a:lnTo>
                  <a:lnTo>
                    <a:pt x="37" y="72"/>
                  </a:lnTo>
                  <a:lnTo>
                    <a:pt x="22" y="68"/>
                  </a:lnTo>
                  <a:lnTo>
                    <a:pt x="11" y="60"/>
                  </a:lnTo>
                  <a:lnTo>
                    <a:pt x="3" y="50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83537" y="2995198"/>
            <a:ext cx="689514" cy="583090"/>
            <a:chOff x="2760663" y="4156075"/>
            <a:chExt cx="730250" cy="617538"/>
          </a:xfrm>
          <a:solidFill>
            <a:schemeClr val="bg1"/>
          </a:solidFill>
        </p:grpSpPr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2760663" y="4613275"/>
              <a:ext cx="330200" cy="90488"/>
            </a:xfrm>
            <a:custGeom>
              <a:avLst/>
              <a:gdLst>
                <a:gd name="T0" fmla="*/ 0 w 208"/>
                <a:gd name="T1" fmla="*/ 0 h 57"/>
                <a:gd name="T2" fmla="*/ 182 w 208"/>
                <a:gd name="T3" fmla="*/ 0 h 57"/>
                <a:gd name="T4" fmla="*/ 196 w 208"/>
                <a:gd name="T5" fmla="*/ 14 h 57"/>
                <a:gd name="T6" fmla="*/ 208 w 208"/>
                <a:gd name="T7" fmla="*/ 14 h 57"/>
                <a:gd name="T8" fmla="*/ 208 w 208"/>
                <a:gd name="T9" fmla="*/ 29 h 57"/>
                <a:gd name="T10" fmla="*/ 191 w 208"/>
                <a:gd name="T11" fmla="*/ 29 h 57"/>
                <a:gd name="T12" fmla="*/ 177 w 208"/>
                <a:gd name="T13" fmla="*/ 14 h 57"/>
                <a:gd name="T14" fmla="*/ 14 w 208"/>
                <a:gd name="T15" fmla="*/ 14 h 57"/>
                <a:gd name="T16" fmla="*/ 14 w 208"/>
                <a:gd name="T17" fmla="*/ 18 h 57"/>
                <a:gd name="T18" fmla="*/ 38 w 208"/>
                <a:gd name="T19" fmla="*/ 43 h 57"/>
                <a:gd name="T20" fmla="*/ 208 w 208"/>
                <a:gd name="T21" fmla="*/ 43 h 57"/>
                <a:gd name="T22" fmla="*/ 208 w 208"/>
                <a:gd name="T23" fmla="*/ 57 h 57"/>
                <a:gd name="T24" fmla="*/ 33 w 208"/>
                <a:gd name="T25" fmla="*/ 57 h 57"/>
                <a:gd name="T26" fmla="*/ 0 w 208"/>
                <a:gd name="T27" fmla="*/ 23 h 57"/>
                <a:gd name="T28" fmla="*/ 0 w 208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57">
                  <a:moveTo>
                    <a:pt x="0" y="0"/>
                  </a:moveTo>
                  <a:lnTo>
                    <a:pt x="182" y="0"/>
                  </a:lnTo>
                  <a:lnTo>
                    <a:pt x="196" y="14"/>
                  </a:lnTo>
                  <a:lnTo>
                    <a:pt x="208" y="14"/>
                  </a:lnTo>
                  <a:lnTo>
                    <a:pt x="208" y="29"/>
                  </a:lnTo>
                  <a:lnTo>
                    <a:pt x="191" y="29"/>
                  </a:lnTo>
                  <a:lnTo>
                    <a:pt x="177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38" y="43"/>
                  </a:lnTo>
                  <a:lnTo>
                    <a:pt x="208" y="43"/>
                  </a:lnTo>
                  <a:lnTo>
                    <a:pt x="208" y="57"/>
                  </a:lnTo>
                  <a:lnTo>
                    <a:pt x="33" y="57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2828925" y="4178300"/>
              <a:ext cx="261938" cy="411163"/>
            </a:xfrm>
            <a:custGeom>
              <a:avLst/>
              <a:gdLst>
                <a:gd name="T0" fmla="*/ 29 w 165"/>
                <a:gd name="T1" fmla="*/ 0 h 259"/>
                <a:gd name="T2" fmla="*/ 165 w 165"/>
                <a:gd name="T3" fmla="*/ 0 h 259"/>
                <a:gd name="T4" fmla="*/ 165 w 165"/>
                <a:gd name="T5" fmla="*/ 15 h 259"/>
                <a:gd name="T6" fmla="*/ 29 w 165"/>
                <a:gd name="T7" fmla="*/ 15 h 259"/>
                <a:gd name="T8" fmla="*/ 24 w 165"/>
                <a:gd name="T9" fmla="*/ 15 h 259"/>
                <a:gd name="T10" fmla="*/ 20 w 165"/>
                <a:gd name="T11" fmla="*/ 17 h 259"/>
                <a:gd name="T12" fmla="*/ 17 w 165"/>
                <a:gd name="T13" fmla="*/ 20 h 259"/>
                <a:gd name="T14" fmla="*/ 15 w 165"/>
                <a:gd name="T15" fmla="*/ 24 h 259"/>
                <a:gd name="T16" fmla="*/ 15 w 165"/>
                <a:gd name="T17" fmla="*/ 29 h 259"/>
                <a:gd name="T18" fmla="*/ 15 w 165"/>
                <a:gd name="T19" fmla="*/ 259 h 259"/>
                <a:gd name="T20" fmla="*/ 0 w 165"/>
                <a:gd name="T21" fmla="*/ 259 h 259"/>
                <a:gd name="T22" fmla="*/ 0 w 165"/>
                <a:gd name="T23" fmla="*/ 29 h 259"/>
                <a:gd name="T24" fmla="*/ 2 w 165"/>
                <a:gd name="T25" fmla="*/ 17 h 259"/>
                <a:gd name="T26" fmla="*/ 8 w 165"/>
                <a:gd name="T27" fmla="*/ 8 h 259"/>
                <a:gd name="T28" fmla="*/ 17 w 165"/>
                <a:gd name="T29" fmla="*/ 2 h 259"/>
                <a:gd name="T30" fmla="*/ 29 w 165"/>
                <a:gd name="T3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259">
                  <a:moveTo>
                    <a:pt x="29" y="0"/>
                  </a:moveTo>
                  <a:lnTo>
                    <a:pt x="165" y="0"/>
                  </a:lnTo>
                  <a:lnTo>
                    <a:pt x="165" y="15"/>
                  </a:lnTo>
                  <a:lnTo>
                    <a:pt x="29" y="15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5" y="259"/>
                  </a:lnTo>
                  <a:lnTo>
                    <a:pt x="0" y="259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3159125" y="4659313"/>
              <a:ext cx="331788" cy="90488"/>
            </a:xfrm>
            <a:custGeom>
              <a:avLst/>
              <a:gdLst>
                <a:gd name="T0" fmla="*/ 27 w 209"/>
                <a:gd name="T1" fmla="*/ 0 h 57"/>
                <a:gd name="T2" fmla="*/ 209 w 209"/>
                <a:gd name="T3" fmla="*/ 0 h 57"/>
                <a:gd name="T4" fmla="*/ 209 w 209"/>
                <a:gd name="T5" fmla="*/ 23 h 57"/>
                <a:gd name="T6" fmla="*/ 176 w 209"/>
                <a:gd name="T7" fmla="*/ 57 h 57"/>
                <a:gd name="T8" fmla="*/ 0 w 209"/>
                <a:gd name="T9" fmla="*/ 57 h 57"/>
                <a:gd name="T10" fmla="*/ 0 w 209"/>
                <a:gd name="T11" fmla="*/ 43 h 57"/>
                <a:gd name="T12" fmla="*/ 171 w 209"/>
                <a:gd name="T13" fmla="*/ 43 h 57"/>
                <a:gd name="T14" fmla="*/ 195 w 209"/>
                <a:gd name="T15" fmla="*/ 18 h 57"/>
                <a:gd name="T16" fmla="*/ 195 w 209"/>
                <a:gd name="T17" fmla="*/ 14 h 57"/>
                <a:gd name="T18" fmla="*/ 32 w 209"/>
                <a:gd name="T19" fmla="*/ 14 h 57"/>
                <a:gd name="T20" fmla="*/ 17 w 209"/>
                <a:gd name="T21" fmla="*/ 28 h 57"/>
                <a:gd name="T22" fmla="*/ 0 w 209"/>
                <a:gd name="T23" fmla="*/ 28 h 57"/>
                <a:gd name="T24" fmla="*/ 0 w 209"/>
                <a:gd name="T25" fmla="*/ 14 h 57"/>
                <a:gd name="T26" fmla="*/ 12 w 209"/>
                <a:gd name="T27" fmla="*/ 14 h 57"/>
                <a:gd name="T28" fmla="*/ 27 w 209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57">
                  <a:moveTo>
                    <a:pt x="27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17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71" y="43"/>
                  </a:lnTo>
                  <a:lnTo>
                    <a:pt x="195" y="18"/>
                  </a:lnTo>
                  <a:lnTo>
                    <a:pt x="195" y="14"/>
                  </a:lnTo>
                  <a:lnTo>
                    <a:pt x="32" y="14"/>
                  </a:lnTo>
                  <a:lnTo>
                    <a:pt x="17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3159125" y="4224338"/>
              <a:ext cx="265113" cy="411163"/>
            </a:xfrm>
            <a:custGeom>
              <a:avLst/>
              <a:gdLst>
                <a:gd name="T0" fmla="*/ 0 w 167"/>
                <a:gd name="T1" fmla="*/ 0 h 259"/>
                <a:gd name="T2" fmla="*/ 137 w 167"/>
                <a:gd name="T3" fmla="*/ 0 h 259"/>
                <a:gd name="T4" fmla="*/ 148 w 167"/>
                <a:gd name="T5" fmla="*/ 1 h 259"/>
                <a:gd name="T6" fmla="*/ 157 w 167"/>
                <a:gd name="T7" fmla="*/ 8 h 259"/>
                <a:gd name="T8" fmla="*/ 164 w 167"/>
                <a:gd name="T9" fmla="*/ 17 h 259"/>
                <a:gd name="T10" fmla="*/ 167 w 167"/>
                <a:gd name="T11" fmla="*/ 29 h 259"/>
                <a:gd name="T12" fmla="*/ 167 w 167"/>
                <a:gd name="T13" fmla="*/ 259 h 259"/>
                <a:gd name="T14" fmla="*/ 151 w 167"/>
                <a:gd name="T15" fmla="*/ 259 h 259"/>
                <a:gd name="T16" fmla="*/ 151 w 167"/>
                <a:gd name="T17" fmla="*/ 29 h 259"/>
                <a:gd name="T18" fmla="*/ 151 w 167"/>
                <a:gd name="T19" fmla="*/ 24 h 259"/>
                <a:gd name="T20" fmla="*/ 148 w 167"/>
                <a:gd name="T21" fmla="*/ 20 h 259"/>
                <a:gd name="T22" fmla="*/ 146 w 167"/>
                <a:gd name="T23" fmla="*/ 17 h 259"/>
                <a:gd name="T24" fmla="*/ 142 w 167"/>
                <a:gd name="T25" fmla="*/ 14 h 259"/>
                <a:gd name="T26" fmla="*/ 137 w 167"/>
                <a:gd name="T27" fmla="*/ 13 h 259"/>
                <a:gd name="T28" fmla="*/ 0 w 167"/>
                <a:gd name="T29" fmla="*/ 13 h 259"/>
                <a:gd name="T30" fmla="*/ 0 w 167"/>
                <a:gd name="T3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259">
                  <a:moveTo>
                    <a:pt x="0" y="0"/>
                  </a:moveTo>
                  <a:lnTo>
                    <a:pt x="137" y="0"/>
                  </a:lnTo>
                  <a:lnTo>
                    <a:pt x="148" y="1"/>
                  </a:lnTo>
                  <a:lnTo>
                    <a:pt x="157" y="8"/>
                  </a:lnTo>
                  <a:lnTo>
                    <a:pt x="164" y="17"/>
                  </a:lnTo>
                  <a:lnTo>
                    <a:pt x="167" y="29"/>
                  </a:lnTo>
                  <a:lnTo>
                    <a:pt x="167" y="259"/>
                  </a:lnTo>
                  <a:lnTo>
                    <a:pt x="151" y="259"/>
                  </a:lnTo>
                  <a:lnTo>
                    <a:pt x="151" y="29"/>
                  </a:lnTo>
                  <a:lnTo>
                    <a:pt x="151" y="24"/>
                  </a:lnTo>
                  <a:lnTo>
                    <a:pt x="148" y="20"/>
                  </a:lnTo>
                  <a:lnTo>
                    <a:pt x="146" y="17"/>
                  </a:lnTo>
                  <a:lnTo>
                    <a:pt x="142" y="14"/>
                  </a:lnTo>
                  <a:lnTo>
                    <a:pt x="13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79"/>
            <p:cNvSpPr>
              <a:spLocks noChangeArrowheads="1"/>
            </p:cNvSpPr>
            <p:nvPr/>
          </p:nvSpPr>
          <p:spPr bwMode="auto">
            <a:xfrm>
              <a:off x="3114675" y="4545013"/>
              <a:ext cx="22225" cy="2286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0"/>
            <p:cNvSpPr>
              <a:spLocks noChangeArrowheads="1"/>
            </p:cNvSpPr>
            <p:nvPr/>
          </p:nvSpPr>
          <p:spPr bwMode="auto">
            <a:xfrm>
              <a:off x="3114675" y="4384675"/>
              <a:ext cx="22225" cy="904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1"/>
            <p:cNvSpPr>
              <a:spLocks noChangeArrowheads="1"/>
            </p:cNvSpPr>
            <p:nvPr/>
          </p:nvSpPr>
          <p:spPr bwMode="auto">
            <a:xfrm>
              <a:off x="3114675" y="4156075"/>
              <a:ext cx="22225" cy="160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3035300" y="4430713"/>
              <a:ext cx="90488" cy="90488"/>
            </a:xfrm>
            <a:custGeom>
              <a:avLst/>
              <a:gdLst>
                <a:gd name="T0" fmla="*/ 0 w 57"/>
                <a:gd name="T1" fmla="*/ 0 h 57"/>
                <a:gd name="T2" fmla="*/ 14 w 57"/>
                <a:gd name="T3" fmla="*/ 0 h 57"/>
                <a:gd name="T4" fmla="*/ 17 w 57"/>
                <a:gd name="T5" fmla="*/ 15 h 57"/>
                <a:gd name="T6" fmla="*/ 26 w 57"/>
                <a:gd name="T7" fmla="*/ 30 h 57"/>
                <a:gd name="T8" fmla="*/ 40 w 57"/>
                <a:gd name="T9" fmla="*/ 39 h 57"/>
                <a:gd name="T10" fmla="*/ 57 w 57"/>
                <a:gd name="T11" fmla="*/ 43 h 57"/>
                <a:gd name="T12" fmla="*/ 57 w 57"/>
                <a:gd name="T13" fmla="*/ 57 h 57"/>
                <a:gd name="T14" fmla="*/ 39 w 57"/>
                <a:gd name="T15" fmla="*/ 53 h 57"/>
                <a:gd name="T16" fmla="*/ 23 w 57"/>
                <a:gd name="T17" fmla="*/ 45 h 57"/>
                <a:gd name="T18" fmla="*/ 10 w 57"/>
                <a:gd name="T19" fmla="*/ 32 h 57"/>
                <a:gd name="T20" fmla="*/ 2 w 57"/>
                <a:gd name="T21" fmla="*/ 17 h 57"/>
                <a:gd name="T22" fmla="*/ 0 w 57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14" y="0"/>
                  </a:lnTo>
                  <a:lnTo>
                    <a:pt x="17" y="15"/>
                  </a:lnTo>
                  <a:lnTo>
                    <a:pt x="26" y="30"/>
                  </a:lnTo>
                  <a:lnTo>
                    <a:pt x="40" y="39"/>
                  </a:lnTo>
                  <a:lnTo>
                    <a:pt x="57" y="43"/>
                  </a:lnTo>
                  <a:lnTo>
                    <a:pt x="57" y="57"/>
                  </a:lnTo>
                  <a:lnTo>
                    <a:pt x="39" y="53"/>
                  </a:lnTo>
                  <a:lnTo>
                    <a:pt x="23" y="45"/>
                  </a:lnTo>
                  <a:lnTo>
                    <a:pt x="10" y="32"/>
                  </a:lnTo>
                  <a:lnTo>
                    <a:pt x="2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3125788" y="4338638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17 w 58"/>
                <a:gd name="T3" fmla="*/ 3 h 58"/>
                <a:gd name="T4" fmla="*/ 33 w 58"/>
                <a:gd name="T5" fmla="*/ 11 h 58"/>
                <a:gd name="T6" fmla="*/ 46 w 58"/>
                <a:gd name="T7" fmla="*/ 24 h 58"/>
                <a:gd name="T8" fmla="*/ 54 w 58"/>
                <a:gd name="T9" fmla="*/ 39 h 58"/>
                <a:gd name="T10" fmla="*/ 58 w 58"/>
                <a:gd name="T11" fmla="*/ 58 h 58"/>
                <a:gd name="T12" fmla="*/ 44 w 58"/>
                <a:gd name="T13" fmla="*/ 58 h 58"/>
                <a:gd name="T14" fmla="*/ 40 w 58"/>
                <a:gd name="T15" fmla="*/ 41 h 58"/>
                <a:gd name="T16" fmla="*/ 31 w 58"/>
                <a:gd name="T17" fmla="*/ 26 h 58"/>
                <a:gd name="T18" fmla="*/ 16 w 58"/>
                <a:gd name="T19" fmla="*/ 17 h 58"/>
                <a:gd name="T20" fmla="*/ 0 w 58"/>
                <a:gd name="T21" fmla="*/ 13 h 58"/>
                <a:gd name="T22" fmla="*/ 0 w 58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7" y="3"/>
                  </a:lnTo>
                  <a:lnTo>
                    <a:pt x="33" y="11"/>
                  </a:lnTo>
                  <a:lnTo>
                    <a:pt x="46" y="24"/>
                  </a:lnTo>
                  <a:lnTo>
                    <a:pt x="54" y="39"/>
                  </a:lnTo>
                  <a:lnTo>
                    <a:pt x="58" y="58"/>
                  </a:lnTo>
                  <a:lnTo>
                    <a:pt x="44" y="58"/>
                  </a:lnTo>
                  <a:lnTo>
                    <a:pt x="40" y="41"/>
                  </a:lnTo>
                  <a:lnTo>
                    <a:pt x="31" y="26"/>
                  </a:lnTo>
                  <a:lnTo>
                    <a:pt x="16" y="1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4"/>
            <p:cNvSpPr>
              <a:spLocks noChangeArrowheads="1"/>
            </p:cNvSpPr>
            <p:nvPr/>
          </p:nvSpPr>
          <p:spPr bwMode="auto">
            <a:xfrm>
              <a:off x="3125788" y="4498975"/>
              <a:ext cx="9207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5"/>
            <p:cNvSpPr>
              <a:spLocks noChangeArrowheads="1"/>
            </p:cNvSpPr>
            <p:nvPr/>
          </p:nvSpPr>
          <p:spPr bwMode="auto">
            <a:xfrm>
              <a:off x="3035300" y="4338638"/>
              <a:ext cx="90488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86"/>
            <p:cNvSpPr>
              <a:spLocks/>
            </p:cNvSpPr>
            <p:nvPr/>
          </p:nvSpPr>
          <p:spPr bwMode="auto">
            <a:xfrm>
              <a:off x="3163888" y="4454525"/>
              <a:ext cx="68263" cy="107950"/>
            </a:xfrm>
            <a:custGeom>
              <a:avLst/>
              <a:gdLst>
                <a:gd name="T0" fmla="*/ 9 w 43"/>
                <a:gd name="T1" fmla="*/ 0 h 68"/>
                <a:gd name="T2" fmla="*/ 43 w 43"/>
                <a:gd name="T3" fmla="*/ 34 h 68"/>
                <a:gd name="T4" fmla="*/ 9 w 43"/>
                <a:gd name="T5" fmla="*/ 68 h 68"/>
                <a:gd name="T6" fmla="*/ 0 w 43"/>
                <a:gd name="T7" fmla="*/ 58 h 68"/>
                <a:gd name="T8" fmla="*/ 24 w 43"/>
                <a:gd name="T9" fmla="*/ 34 h 68"/>
                <a:gd name="T10" fmla="*/ 0 w 43"/>
                <a:gd name="T11" fmla="*/ 11 h 68"/>
                <a:gd name="T12" fmla="*/ 9 w 4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8">
                  <a:moveTo>
                    <a:pt x="9" y="0"/>
                  </a:moveTo>
                  <a:lnTo>
                    <a:pt x="43" y="34"/>
                  </a:lnTo>
                  <a:lnTo>
                    <a:pt x="9" y="68"/>
                  </a:lnTo>
                  <a:lnTo>
                    <a:pt x="0" y="58"/>
                  </a:lnTo>
                  <a:lnTo>
                    <a:pt x="24" y="34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3017838" y="4295775"/>
              <a:ext cx="69850" cy="107950"/>
            </a:xfrm>
            <a:custGeom>
              <a:avLst/>
              <a:gdLst>
                <a:gd name="T0" fmla="*/ 34 w 44"/>
                <a:gd name="T1" fmla="*/ 0 h 68"/>
                <a:gd name="T2" fmla="*/ 44 w 44"/>
                <a:gd name="T3" fmla="*/ 10 h 68"/>
                <a:gd name="T4" fmla="*/ 20 w 44"/>
                <a:gd name="T5" fmla="*/ 34 h 68"/>
                <a:gd name="T6" fmla="*/ 44 w 44"/>
                <a:gd name="T7" fmla="*/ 57 h 68"/>
                <a:gd name="T8" fmla="*/ 34 w 44"/>
                <a:gd name="T9" fmla="*/ 68 h 68"/>
                <a:gd name="T10" fmla="*/ 0 w 44"/>
                <a:gd name="T11" fmla="*/ 34 h 68"/>
                <a:gd name="T12" fmla="*/ 34 w 4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68">
                  <a:moveTo>
                    <a:pt x="34" y="0"/>
                  </a:moveTo>
                  <a:lnTo>
                    <a:pt x="44" y="10"/>
                  </a:lnTo>
                  <a:lnTo>
                    <a:pt x="20" y="34"/>
                  </a:lnTo>
                  <a:lnTo>
                    <a:pt x="44" y="57"/>
                  </a:lnTo>
                  <a:lnTo>
                    <a:pt x="34" y="68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2874963" y="4224338"/>
              <a:ext cx="215900" cy="365125"/>
            </a:xfrm>
            <a:custGeom>
              <a:avLst/>
              <a:gdLst>
                <a:gd name="T0" fmla="*/ 0 w 136"/>
                <a:gd name="T1" fmla="*/ 0 h 230"/>
                <a:gd name="T2" fmla="*/ 136 w 136"/>
                <a:gd name="T3" fmla="*/ 0 h 230"/>
                <a:gd name="T4" fmla="*/ 136 w 136"/>
                <a:gd name="T5" fmla="*/ 13 h 230"/>
                <a:gd name="T6" fmla="*/ 14 w 136"/>
                <a:gd name="T7" fmla="*/ 13 h 230"/>
                <a:gd name="T8" fmla="*/ 14 w 136"/>
                <a:gd name="T9" fmla="*/ 216 h 230"/>
                <a:gd name="T10" fmla="*/ 136 w 136"/>
                <a:gd name="T11" fmla="*/ 216 h 230"/>
                <a:gd name="T12" fmla="*/ 136 w 136"/>
                <a:gd name="T13" fmla="*/ 230 h 230"/>
                <a:gd name="T14" fmla="*/ 0 w 136"/>
                <a:gd name="T15" fmla="*/ 230 h 230"/>
                <a:gd name="T16" fmla="*/ 0 w 136"/>
                <a:gd name="T1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30">
                  <a:moveTo>
                    <a:pt x="0" y="0"/>
                  </a:moveTo>
                  <a:lnTo>
                    <a:pt x="136" y="0"/>
                  </a:lnTo>
                  <a:lnTo>
                    <a:pt x="136" y="13"/>
                  </a:lnTo>
                  <a:lnTo>
                    <a:pt x="14" y="13"/>
                  </a:lnTo>
                  <a:lnTo>
                    <a:pt x="14" y="216"/>
                  </a:lnTo>
                  <a:lnTo>
                    <a:pt x="136" y="216"/>
                  </a:lnTo>
                  <a:lnTo>
                    <a:pt x="136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3159125" y="4270375"/>
              <a:ext cx="217488" cy="365125"/>
            </a:xfrm>
            <a:custGeom>
              <a:avLst/>
              <a:gdLst>
                <a:gd name="T0" fmla="*/ 0 w 137"/>
                <a:gd name="T1" fmla="*/ 0 h 230"/>
                <a:gd name="T2" fmla="*/ 137 w 137"/>
                <a:gd name="T3" fmla="*/ 0 h 230"/>
                <a:gd name="T4" fmla="*/ 137 w 137"/>
                <a:gd name="T5" fmla="*/ 230 h 230"/>
                <a:gd name="T6" fmla="*/ 0 w 137"/>
                <a:gd name="T7" fmla="*/ 230 h 230"/>
                <a:gd name="T8" fmla="*/ 0 w 137"/>
                <a:gd name="T9" fmla="*/ 216 h 230"/>
                <a:gd name="T10" fmla="*/ 123 w 137"/>
                <a:gd name="T11" fmla="*/ 216 h 230"/>
                <a:gd name="T12" fmla="*/ 123 w 137"/>
                <a:gd name="T13" fmla="*/ 14 h 230"/>
                <a:gd name="T14" fmla="*/ 0 w 137"/>
                <a:gd name="T15" fmla="*/ 14 h 230"/>
                <a:gd name="T16" fmla="*/ 0 w 137"/>
                <a:gd name="T1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30">
                  <a:moveTo>
                    <a:pt x="0" y="0"/>
                  </a:moveTo>
                  <a:lnTo>
                    <a:pt x="137" y="0"/>
                  </a:lnTo>
                  <a:lnTo>
                    <a:pt x="137" y="230"/>
                  </a:lnTo>
                  <a:lnTo>
                    <a:pt x="0" y="230"/>
                  </a:lnTo>
                  <a:lnTo>
                    <a:pt x="0" y="216"/>
                  </a:lnTo>
                  <a:lnTo>
                    <a:pt x="123" y="216"/>
                  </a:lnTo>
                  <a:lnTo>
                    <a:pt x="123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83537" y="3931302"/>
            <a:ext cx="627707" cy="627707"/>
            <a:chOff x="9967911" y="5283331"/>
            <a:chExt cx="731838" cy="731838"/>
          </a:xfrm>
          <a:solidFill>
            <a:schemeClr val="bg1"/>
          </a:solidFill>
        </p:grpSpPr>
        <p:sp>
          <p:nvSpPr>
            <p:cNvPr id="68" name="Rectangle 1399"/>
            <p:cNvSpPr>
              <a:spLocks noChangeArrowheads="1"/>
            </p:cNvSpPr>
            <p:nvPr/>
          </p:nvSpPr>
          <p:spPr bwMode="auto">
            <a:xfrm>
              <a:off x="10093324" y="5740531"/>
              <a:ext cx="22225" cy="263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1400"/>
            <p:cNvSpPr>
              <a:spLocks noChangeArrowheads="1"/>
            </p:cNvSpPr>
            <p:nvPr/>
          </p:nvSpPr>
          <p:spPr bwMode="auto">
            <a:xfrm>
              <a:off x="10013949" y="5808793"/>
              <a:ext cx="20638" cy="1952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401"/>
            <p:cNvSpPr>
              <a:spLocks noEditPoints="1"/>
            </p:cNvSpPr>
            <p:nvPr/>
          </p:nvSpPr>
          <p:spPr bwMode="auto">
            <a:xfrm>
              <a:off x="10013949" y="5283331"/>
              <a:ext cx="114300" cy="114300"/>
            </a:xfrm>
            <a:custGeom>
              <a:avLst/>
              <a:gdLst>
                <a:gd name="T0" fmla="*/ 35 w 72"/>
                <a:gd name="T1" fmla="*/ 15 h 72"/>
                <a:gd name="T2" fmla="*/ 25 w 72"/>
                <a:gd name="T3" fmla="*/ 17 h 72"/>
                <a:gd name="T4" fmla="*/ 17 w 72"/>
                <a:gd name="T5" fmla="*/ 25 h 72"/>
                <a:gd name="T6" fmla="*/ 13 w 72"/>
                <a:gd name="T7" fmla="*/ 37 h 72"/>
                <a:gd name="T8" fmla="*/ 17 w 72"/>
                <a:gd name="T9" fmla="*/ 47 h 72"/>
                <a:gd name="T10" fmla="*/ 25 w 72"/>
                <a:gd name="T11" fmla="*/ 55 h 72"/>
                <a:gd name="T12" fmla="*/ 35 w 72"/>
                <a:gd name="T13" fmla="*/ 58 h 72"/>
                <a:gd name="T14" fmla="*/ 46 w 72"/>
                <a:gd name="T15" fmla="*/ 55 h 72"/>
                <a:gd name="T16" fmla="*/ 54 w 72"/>
                <a:gd name="T17" fmla="*/ 47 h 72"/>
                <a:gd name="T18" fmla="*/ 58 w 72"/>
                <a:gd name="T19" fmla="*/ 37 h 72"/>
                <a:gd name="T20" fmla="*/ 54 w 72"/>
                <a:gd name="T21" fmla="*/ 25 h 72"/>
                <a:gd name="T22" fmla="*/ 46 w 72"/>
                <a:gd name="T23" fmla="*/ 17 h 72"/>
                <a:gd name="T24" fmla="*/ 35 w 72"/>
                <a:gd name="T25" fmla="*/ 15 h 72"/>
                <a:gd name="T26" fmla="*/ 35 w 72"/>
                <a:gd name="T27" fmla="*/ 0 h 72"/>
                <a:gd name="T28" fmla="*/ 50 w 72"/>
                <a:gd name="T29" fmla="*/ 3 h 72"/>
                <a:gd name="T30" fmla="*/ 60 w 72"/>
                <a:gd name="T31" fmla="*/ 11 h 72"/>
                <a:gd name="T32" fmla="*/ 68 w 72"/>
                <a:gd name="T33" fmla="*/ 22 h 72"/>
                <a:gd name="T34" fmla="*/ 72 w 72"/>
                <a:gd name="T35" fmla="*/ 37 h 72"/>
                <a:gd name="T36" fmla="*/ 68 w 72"/>
                <a:gd name="T37" fmla="*/ 50 h 72"/>
                <a:gd name="T38" fmla="*/ 60 w 72"/>
                <a:gd name="T39" fmla="*/ 62 h 72"/>
                <a:gd name="T40" fmla="*/ 50 w 72"/>
                <a:gd name="T41" fmla="*/ 70 h 72"/>
                <a:gd name="T42" fmla="*/ 35 w 72"/>
                <a:gd name="T43" fmla="*/ 72 h 72"/>
                <a:gd name="T44" fmla="*/ 21 w 72"/>
                <a:gd name="T45" fmla="*/ 70 h 72"/>
                <a:gd name="T46" fmla="*/ 11 w 72"/>
                <a:gd name="T47" fmla="*/ 62 h 72"/>
                <a:gd name="T48" fmla="*/ 3 w 72"/>
                <a:gd name="T49" fmla="*/ 50 h 72"/>
                <a:gd name="T50" fmla="*/ 0 w 72"/>
                <a:gd name="T51" fmla="*/ 37 h 72"/>
                <a:gd name="T52" fmla="*/ 3 w 72"/>
                <a:gd name="T53" fmla="*/ 22 h 72"/>
                <a:gd name="T54" fmla="*/ 11 w 72"/>
                <a:gd name="T55" fmla="*/ 11 h 72"/>
                <a:gd name="T56" fmla="*/ 21 w 72"/>
                <a:gd name="T57" fmla="*/ 3 h 72"/>
                <a:gd name="T58" fmla="*/ 35 w 72"/>
                <a:gd name="T5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72">
                  <a:moveTo>
                    <a:pt x="35" y="15"/>
                  </a:moveTo>
                  <a:lnTo>
                    <a:pt x="25" y="17"/>
                  </a:lnTo>
                  <a:lnTo>
                    <a:pt x="17" y="25"/>
                  </a:lnTo>
                  <a:lnTo>
                    <a:pt x="13" y="37"/>
                  </a:lnTo>
                  <a:lnTo>
                    <a:pt x="17" y="47"/>
                  </a:lnTo>
                  <a:lnTo>
                    <a:pt x="25" y="55"/>
                  </a:lnTo>
                  <a:lnTo>
                    <a:pt x="35" y="58"/>
                  </a:lnTo>
                  <a:lnTo>
                    <a:pt x="46" y="55"/>
                  </a:lnTo>
                  <a:lnTo>
                    <a:pt x="54" y="47"/>
                  </a:lnTo>
                  <a:lnTo>
                    <a:pt x="58" y="37"/>
                  </a:lnTo>
                  <a:lnTo>
                    <a:pt x="54" y="25"/>
                  </a:lnTo>
                  <a:lnTo>
                    <a:pt x="46" y="17"/>
                  </a:lnTo>
                  <a:lnTo>
                    <a:pt x="35" y="15"/>
                  </a:lnTo>
                  <a:close/>
                  <a:moveTo>
                    <a:pt x="35" y="0"/>
                  </a:moveTo>
                  <a:lnTo>
                    <a:pt x="50" y="3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2" y="37"/>
                  </a:lnTo>
                  <a:lnTo>
                    <a:pt x="68" y="50"/>
                  </a:lnTo>
                  <a:lnTo>
                    <a:pt x="60" y="62"/>
                  </a:lnTo>
                  <a:lnTo>
                    <a:pt x="50" y="70"/>
                  </a:lnTo>
                  <a:lnTo>
                    <a:pt x="35" y="72"/>
                  </a:lnTo>
                  <a:lnTo>
                    <a:pt x="21" y="70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7"/>
                  </a:lnTo>
                  <a:lnTo>
                    <a:pt x="3" y="22"/>
                  </a:lnTo>
                  <a:lnTo>
                    <a:pt x="11" y="11"/>
                  </a:lnTo>
                  <a:lnTo>
                    <a:pt x="21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402"/>
            <p:cNvSpPr>
              <a:spLocks/>
            </p:cNvSpPr>
            <p:nvPr/>
          </p:nvSpPr>
          <p:spPr bwMode="auto">
            <a:xfrm>
              <a:off x="9991724" y="5421443"/>
              <a:ext cx="284163" cy="400050"/>
            </a:xfrm>
            <a:custGeom>
              <a:avLst/>
              <a:gdLst>
                <a:gd name="T0" fmla="*/ 27 w 179"/>
                <a:gd name="T1" fmla="*/ 0 h 252"/>
                <a:gd name="T2" fmla="*/ 57 w 179"/>
                <a:gd name="T3" fmla="*/ 0 h 252"/>
                <a:gd name="T4" fmla="*/ 73 w 179"/>
                <a:gd name="T5" fmla="*/ 4 h 252"/>
                <a:gd name="T6" fmla="*/ 87 w 179"/>
                <a:gd name="T7" fmla="*/ 13 h 252"/>
                <a:gd name="T8" fmla="*/ 97 w 179"/>
                <a:gd name="T9" fmla="*/ 26 h 252"/>
                <a:gd name="T10" fmla="*/ 99 w 179"/>
                <a:gd name="T11" fmla="*/ 43 h 252"/>
                <a:gd name="T12" fmla="*/ 99 w 179"/>
                <a:gd name="T13" fmla="*/ 86 h 252"/>
                <a:gd name="T14" fmla="*/ 179 w 179"/>
                <a:gd name="T15" fmla="*/ 86 h 252"/>
                <a:gd name="T16" fmla="*/ 179 w 179"/>
                <a:gd name="T17" fmla="*/ 129 h 252"/>
                <a:gd name="T18" fmla="*/ 59 w 179"/>
                <a:gd name="T19" fmla="*/ 129 h 252"/>
                <a:gd name="T20" fmla="*/ 28 w 179"/>
                <a:gd name="T21" fmla="*/ 53 h 252"/>
                <a:gd name="T22" fmla="*/ 42 w 179"/>
                <a:gd name="T23" fmla="*/ 47 h 252"/>
                <a:gd name="T24" fmla="*/ 69 w 179"/>
                <a:gd name="T25" fmla="*/ 115 h 252"/>
                <a:gd name="T26" fmla="*/ 165 w 179"/>
                <a:gd name="T27" fmla="*/ 115 h 252"/>
                <a:gd name="T28" fmla="*/ 165 w 179"/>
                <a:gd name="T29" fmla="*/ 100 h 252"/>
                <a:gd name="T30" fmla="*/ 86 w 179"/>
                <a:gd name="T31" fmla="*/ 100 h 252"/>
                <a:gd name="T32" fmla="*/ 86 w 179"/>
                <a:gd name="T33" fmla="*/ 43 h 252"/>
                <a:gd name="T34" fmla="*/ 83 w 179"/>
                <a:gd name="T35" fmla="*/ 31 h 252"/>
                <a:gd name="T36" fmla="*/ 77 w 179"/>
                <a:gd name="T37" fmla="*/ 22 h 252"/>
                <a:gd name="T38" fmla="*/ 68 w 179"/>
                <a:gd name="T39" fmla="*/ 17 h 252"/>
                <a:gd name="T40" fmla="*/ 57 w 179"/>
                <a:gd name="T41" fmla="*/ 14 h 252"/>
                <a:gd name="T42" fmla="*/ 27 w 179"/>
                <a:gd name="T43" fmla="*/ 14 h 252"/>
                <a:gd name="T44" fmla="*/ 23 w 179"/>
                <a:gd name="T45" fmla="*/ 15 h 252"/>
                <a:gd name="T46" fmla="*/ 19 w 179"/>
                <a:gd name="T47" fmla="*/ 17 h 252"/>
                <a:gd name="T48" fmla="*/ 17 w 179"/>
                <a:gd name="T49" fmla="*/ 21 h 252"/>
                <a:gd name="T50" fmla="*/ 14 w 179"/>
                <a:gd name="T51" fmla="*/ 24 h 252"/>
                <a:gd name="T52" fmla="*/ 14 w 179"/>
                <a:gd name="T53" fmla="*/ 28 h 252"/>
                <a:gd name="T54" fmla="*/ 14 w 179"/>
                <a:gd name="T55" fmla="*/ 238 h 252"/>
                <a:gd name="T56" fmla="*/ 25 w 179"/>
                <a:gd name="T57" fmla="*/ 238 h 252"/>
                <a:gd name="T58" fmla="*/ 86 w 179"/>
                <a:gd name="T59" fmla="*/ 176 h 252"/>
                <a:gd name="T60" fmla="*/ 86 w 179"/>
                <a:gd name="T61" fmla="*/ 144 h 252"/>
                <a:gd name="T62" fmla="*/ 99 w 179"/>
                <a:gd name="T63" fmla="*/ 144 h 252"/>
                <a:gd name="T64" fmla="*/ 99 w 179"/>
                <a:gd name="T65" fmla="*/ 183 h 252"/>
                <a:gd name="T66" fmla="*/ 31 w 179"/>
                <a:gd name="T67" fmla="*/ 252 h 252"/>
                <a:gd name="T68" fmla="*/ 0 w 179"/>
                <a:gd name="T69" fmla="*/ 252 h 252"/>
                <a:gd name="T70" fmla="*/ 0 w 179"/>
                <a:gd name="T71" fmla="*/ 28 h 252"/>
                <a:gd name="T72" fmla="*/ 1 w 179"/>
                <a:gd name="T73" fmla="*/ 17 h 252"/>
                <a:gd name="T74" fmla="*/ 8 w 179"/>
                <a:gd name="T75" fmla="*/ 7 h 252"/>
                <a:gd name="T76" fmla="*/ 17 w 179"/>
                <a:gd name="T77" fmla="*/ 2 h 252"/>
                <a:gd name="T78" fmla="*/ 27 w 179"/>
                <a:gd name="T7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" h="252">
                  <a:moveTo>
                    <a:pt x="27" y="0"/>
                  </a:moveTo>
                  <a:lnTo>
                    <a:pt x="57" y="0"/>
                  </a:lnTo>
                  <a:lnTo>
                    <a:pt x="73" y="4"/>
                  </a:lnTo>
                  <a:lnTo>
                    <a:pt x="87" y="13"/>
                  </a:lnTo>
                  <a:lnTo>
                    <a:pt x="97" y="26"/>
                  </a:lnTo>
                  <a:lnTo>
                    <a:pt x="99" y="43"/>
                  </a:lnTo>
                  <a:lnTo>
                    <a:pt x="99" y="86"/>
                  </a:lnTo>
                  <a:lnTo>
                    <a:pt x="179" y="86"/>
                  </a:lnTo>
                  <a:lnTo>
                    <a:pt x="179" y="129"/>
                  </a:lnTo>
                  <a:lnTo>
                    <a:pt x="59" y="129"/>
                  </a:lnTo>
                  <a:lnTo>
                    <a:pt x="28" y="53"/>
                  </a:lnTo>
                  <a:lnTo>
                    <a:pt x="42" y="47"/>
                  </a:lnTo>
                  <a:lnTo>
                    <a:pt x="69" y="115"/>
                  </a:lnTo>
                  <a:lnTo>
                    <a:pt x="165" y="115"/>
                  </a:lnTo>
                  <a:lnTo>
                    <a:pt x="165" y="100"/>
                  </a:lnTo>
                  <a:lnTo>
                    <a:pt x="86" y="100"/>
                  </a:lnTo>
                  <a:lnTo>
                    <a:pt x="86" y="43"/>
                  </a:lnTo>
                  <a:lnTo>
                    <a:pt x="83" y="31"/>
                  </a:lnTo>
                  <a:lnTo>
                    <a:pt x="77" y="22"/>
                  </a:lnTo>
                  <a:lnTo>
                    <a:pt x="68" y="17"/>
                  </a:lnTo>
                  <a:lnTo>
                    <a:pt x="57" y="14"/>
                  </a:lnTo>
                  <a:lnTo>
                    <a:pt x="27" y="14"/>
                  </a:lnTo>
                  <a:lnTo>
                    <a:pt x="23" y="15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4" y="238"/>
                  </a:lnTo>
                  <a:lnTo>
                    <a:pt x="25" y="238"/>
                  </a:lnTo>
                  <a:lnTo>
                    <a:pt x="86" y="176"/>
                  </a:lnTo>
                  <a:lnTo>
                    <a:pt x="86" y="144"/>
                  </a:lnTo>
                  <a:lnTo>
                    <a:pt x="99" y="144"/>
                  </a:lnTo>
                  <a:lnTo>
                    <a:pt x="99" y="183"/>
                  </a:lnTo>
                  <a:lnTo>
                    <a:pt x="31" y="252"/>
                  </a:lnTo>
                  <a:lnTo>
                    <a:pt x="0" y="252"/>
                  </a:lnTo>
                  <a:lnTo>
                    <a:pt x="0" y="28"/>
                  </a:lnTo>
                  <a:lnTo>
                    <a:pt x="1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403"/>
            <p:cNvSpPr>
              <a:spLocks noChangeArrowheads="1"/>
            </p:cNvSpPr>
            <p:nvPr/>
          </p:nvSpPr>
          <p:spPr bwMode="auto">
            <a:xfrm>
              <a:off x="10550524" y="5740531"/>
              <a:ext cx="22225" cy="263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404"/>
            <p:cNvSpPr>
              <a:spLocks noChangeArrowheads="1"/>
            </p:cNvSpPr>
            <p:nvPr/>
          </p:nvSpPr>
          <p:spPr bwMode="auto">
            <a:xfrm>
              <a:off x="10631486" y="5821493"/>
              <a:ext cx="22225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405"/>
            <p:cNvSpPr>
              <a:spLocks noEditPoints="1"/>
            </p:cNvSpPr>
            <p:nvPr/>
          </p:nvSpPr>
          <p:spPr bwMode="auto">
            <a:xfrm>
              <a:off x="10539411" y="5283331"/>
              <a:ext cx="114300" cy="114300"/>
            </a:xfrm>
            <a:custGeom>
              <a:avLst/>
              <a:gdLst>
                <a:gd name="T0" fmla="*/ 36 w 72"/>
                <a:gd name="T1" fmla="*/ 15 h 72"/>
                <a:gd name="T2" fmla="*/ 25 w 72"/>
                <a:gd name="T3" fmla="*/ 17 h 72"/>
                <a:gd name="T4" fmla="*/ 17 w 72"/>
                <a:gd name="T5" fmla="*/ 25 h 72"/>
                <a:gd name="T6" fmla="*/ 15 w 72"/>
                <a:gd name="T7" fmla="*/ 37 h 72"/>
                <a:gd name="T8" fmla="*/ 17 w 72"/>
                <a:gd name="T9" fmla="*/ 47 h 72"/>
                <a:gd name="T10" fmla="*/ 25 w 72"/>
                <a:gd name="T11" fmla="*/ 55 h 72"/>
                <a:gd name="T12" fmla="*/ 36 w 72"/>
                <a:gd name="T13" fmla="*/ 58 h 72"/>
                <a:gd name="T14" fmla="*/ 46 w 72"/>
                <a:gd name="T15" fmla="*/ 55 h 72"/>
                <a:gd name="T16" fmla="*/ 54 w 72"/>
                <a:gd name="T17" fmla="*/ 47 h 72"/>
                <a:gd name="T18" fmla="*/ 58 w 72"/>
                <a:gd name="T19" fmla="*/ 37 h 72"/>
                <a:gd name="T20" fmla="*/ 54 w 72"/>
                <a:gd name="T21" fmla="*/ 25 h 72"/>
                <a:gd name="T22" fmla="*/ 46 w 72"/>
                <a:gd name="T23" fmla="*/ 17 h 72"/>
                <a:gd name="T24" fmla="*/ 36 w 72"/>
                <a:gd name="T25" fmla="*/ 15 h 72"/>
                <a:gd name="T26" fmla="*/ 36 w 72"/>
                <a:gd name="T27" fmla="*/ 0 h 72"/>
                <a:gd name="T28" fmla="*/ 50 w 72"/>
                <a:gd name="T29" fmla="*/ 3 h 72"/>
                <a:gd name="T30" fmla="*/ 60 w 72"/>
                <a:gd name="T31" fmla="*/ 11 h 72"/>
                <a:gd name="T32" fmla="*/ 68 w 72"/>
                <a:gd name="T33" fmla="*/ 22 h 72"/>
                <a:gd name="T34" fmla="*/ 72 w 72"/>
                <a:gd name="T35" fmla="*/ 37 h 72"/>
                <a:gd name="T36" fmla="*/ 68 w 72"/>
                <a:gd name="T37" fmla="*/ 50 h 72"/>
                <a:gd name="T38" fmla="*/ 60 w 72"/>
                <a:gd name="T39" fmla="*/ 62 h 72"/>
                <a:gd name="T40" fmla="*/ 50 w 72"/>
                <a:gd name="T41" fmla="*/ 70 h 72"/>
                <a:gd name="T42" fmla="*/ 36 w 72"/>
                <a:gd name="T43" fmla="*/ 72 h 72"/>
                <a:gd name="T44" fmla="*/ 21 w 72"/>
                <a:gd name="T45" fmla="*/ 70 h 72"/>
                <a:gd name="T46" fmla="*/ 11 w 72"/>
                <a:gd name="T47" fmla="*/ 62 h 72"/>
                <a:gd name="T48" fmla="*/ 3 w 72"/>
                <a:gd name="T49" fmla="*/ 50 h 72"/>
                <a:gd name="T50" fmla="*/ 0 w 72"/>
                <a:gd name="T51" fmla="*/ 37 h 72"/>
                <a:gd name="T52" fmla="*/ 3 w 72"/>
                <a:gd name="T53" fmla="*/ 22 h 72"/>
                <a:gd name="T54" fmla="*/ 11 w 72"/>
                <a:gd name="T55" fmla="*/ 11 h 72"/>
                <a:gd name="T56" fmla="*/ 21 w 72"/>
                <a:gd name="T57" fmla="*/ 3 h 72"/>
                <a:gd name="T58" fmla="*/ 36 w 72"/>
                <a:gd name="T5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72">
                  <a:moveTo>
                    <a:pt x="36" y="15"/>
                  </a:moveTo>
                  <a:lnTo>
                    <a:pt x="25" y="17"/>
                  </a:lnTo>
                  <a:lnTo>
                    <a:pt x="17" y="25"/>
                  </a:lnTo>
                  <a:lnTo>
                    <a:pt x="15" y="37"/>
                  </a:lnTo>
                  <a:lnTo>
                    <a:pt x="17" y="47"/>
                  </a:lnTo>
                  <a:lnTo>
                    <a:pt x="25" y="55"/>
                  </a:lnTo>
                  <a:lnTo>
                    <a:pt x="36" y="58"/>
                  </a:lnTo>
                  <a:lnTo>
                    <a:pt x="46" y="55"/>
                  </a:lnTo>
                  <a:lnTo>
                    <a:pt x="54" y="47"/>
                  </a:lnTo>
                  <a:lnTo>
                    <a:pt x="58" y="37"/>
                  </a:lnTo>
                  <a:lnTo>
                    <a:pt x="54" y="25"/>
                  </a:lnTo>
                  <a:lnTo>
                    <a:pt x="46" y="17"/>
                  </a:lnTo>
                  <a:lnTo>
                    <a:pt x="36" y="15"/>
                  </a:lnTo>
                  <a:close/>
                  <a:moveTo>
                    <a:pt x="36" y="0"/>
                  </a:moveTo>
                  <a:lnTo>
                    <a:pt x="50" y="3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2" y="37"/>
                  </a:lnTo>
                  <a:lnTo>
                    <a:pt x="68" y="50"/>
                  </a:lnTo>
                  <a:lnTo>
                    <a:pt x="60" y="62"/>
                  </a:lnTo>
                  <a:lnTo>
                    <a:pt x="50" y="70"/>
                  </a:lnTo>
                  <a:lnTo>
                    <a:pt x="36" y="72"/>
                  </a:lnTo>
                  <a:lnTo>
                    <a:pt x="21" y="70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7"/>
                  </a:lnTo>
                  <a:lnTo>
                    <a:pt x="3" y="22"/>
                  </a:lnTo>
                  <a:lnTo>
                    <a:pt x="11" y="11"/>
                  </a:lnTo>
                  <a:lnTo>
                    <a:pt x="21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406"/>
            <p:cNvSpPr>
              <a:spLocks/>
            </p:cNvSpPr>
            <p:nvPr/>
          </p:nvSpPr>
          <p:spPr bwMode="auto">
            <a:xfrm>
              <a:off x="10390186" y="5421443"/>
              <a:ext cx="287338" cy="411163"/>
            </a:xfrm>
            <a:custGeom>
              <a:avLst/>
              <a:gdLst>
                <a:gd name="T0" fmla="*/ 123 w 181"/>
                <a:gd name="T1" fmla="*/ 0 h 259"/>
                <a:gd name="T2" fmla="*/ 152 w 181"/>
                <a:gd name="T3" fmla="*/ 0 h 259"/>
                <a:gd name="T4" fmla="*/ 162 w 181"/>
                <a:gd name="T5" fmla="*/ 2 h 259"/>
                <a:gd name="T6" fmla="*/ 171 w 181"/>
                <a:gd name="T7" fmla="*/ 7 h 259"/>
                <a:gd name="T8" fmla="*/ 178 w 181"/>
                <a:gd name="T9" fmla="*/ 17 h 259"/>
                <a:gd name="T10" fmla="*/ 181 w 181"/>
                <a:gd name="T11" fmla="*/ 28 h 259"/>
                <a:gd name="T12" fmla="*/ 181 w 181"/>
                <a:gd name="T13" fmla="*/ 259 h 259"/>
                <a:gd name="T14" fmla="*/ 156 w 181"/>
                <a:gd name="T15" fmla="*/ 259 h 259"/>
                <a:gd name="T16" fmla="*/ 80 w 181"/>
                <a:gd name="T17" fmla="*/ 183 h 259"/>
                <a:gd name="T18" fmla="*/ 80 w 181"/>
                <a:gd name="T19" fmla="*/ 144 h 259"/>
                <a:gd name="T20" fmla="*/ 94 w 181"/>
                <a:gd name="T21" fmla="*/ 144 h 259"/>
                <a:gd name="T22" fmla="*/ 94 w 181"/>
                <a:gd name="T23" fmla="*/ 176 h 259"/>
                <a:gd name="T24" fmla="*/ 161 w 181"/>
                <a:gd name="T25" fmla="*/ 244 h 259"/>
                <a:gd name="T26" fmla="*/ 166 w 181"/>
                <a:gd name="T27" fmla="*/ 244 h 259"/>
                <a:gd name="T28" fmla="*/ 166 w 181"/>
                <a:gd name="T29" fmla="*/ 28 h 259"/>
                <a:gd name="T30" fmla="*/ 165 w 181"/>
                <a:gd name="T31" fmla="*/ 24 h 259"/>
                <a:gd name="T32" fmla="*/ 162 w 181"/>
                <a:gd name="T33" fmla="*/ 21 h 259"/>
                <a:gd name="T34" fmla="*/ 160 w 181"/>
                <a:gd name="T35" fmla="*/ 17 h 259"/>
                <a:gd name="T36" fmla="*/ 156 w 181"/>
                <a:gd name="T37" fmla="*/ 15 h 259"/>
                <a:gd name="T38" fmla="*/ 152 w 181"/>
                <a:gd name="T39" fmla="*/ 14 h 259"/>
                <a:gd name="T40" fmla="*/ 123 w 181"/>
                <a:gd name="T41" fmla="*/ 14 h 259"/>
                <a:gd name="T42" fmla="*/ 111 w 181"/>
                <a:gd name="T43" fmla="*/ 17 h 259"/>
                <a:gd name="T44" fmla="*/ 102 w 181"/>
                <a:gd name="T45" fmla="*/ 22 h 259"/>
                <a:gd name="T46" fmla="*/ 96 w 181"/>
                <a:gd name="T47" fmla="*/ 31 h 259"/>
                <a:gd name="T48" fmla="*/ 94 w 181"/>
                <a:gd name="T49" fmla="*/ 43 h 259"/>
                <a:gd name="T50" fmla="*/ 94 w 181"/>
                <a:gd name="T51" fmla="*/ 100 h 259"/>
                <a:gd name="T52" fmla="*/ 14 w 181"/>
                <a:gd name="T53" fmla="*/ 100 h 259"/>
                <a:gd name="T54" fmla="*/ 14 w 181"/>
                <a:gd name="T55" fmla="*/ 115 h 259"/>
                <a:gd name="T56" fmla="*/ 110 w 181"/>
                <a:gd name="T57" fmla="*/ 115 h 259"/>
                <a:gd name="T58" fmla="*/ 137 w 181"/>
                <a:gd name="T59" fmla="*/ 47 h 259"/>
                <a:gd name="T60" fmla="*/ 151 w 181"/>
                <a:gd name="T61" fmla="*/ 53 h 259"/>
                <a:gd name="T62" fmla="*/ 120 w 181"/>
                <a:gd name="T63" fmla="*/ 129 h 259"/>
                <a:gd name="T64" fmla="*/ 0 w 181"/>
                <a:gd name="T65" fmla="*/ 129 h 259"/>
                <a:gd name="T66" fmla="*/ 0 w 181"/>
                <a:gd name="T67" fmla="*/ 86 h 259"/>
                <a:gd name="T68" fmla="*/ 80 w 181"/>
                <a:gd name="T69" fmla="*/ 86 h 259"/>
                <a:gd name="T70" fmla="*/ 80 w 181"/>
                <a:gd name="T71" fmla="*/ 43 h 259"/>
                <a:gd name="T72" fmla="*/ 82 w 181"/>
                <a:gd name="T73" fmla="*/ 26 h 259"/>
                <a:gd name="T74" fmla="*/ 92 w 181"/>
                <a:gd name="T75" fmla="*/ 13 h 259"/>
                <a:gd name="T76" fmla="*/ 106 w 181"/>
                <a:gd name="T77" fmla="*/ 4 h 259"/>
                <a:gd name="T78" fmla="*/ 123 w 181"/>
                <a:gd name="T7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259">
                  <a:moveTo>
                    <a:pt x="123" y="0"/>
                  </a:moveTo>
                  <a:lnTo>
                    <a:pt x="152" y="0"/>
                  </a:lnTo>
                  <a:lnTo>
                    <a:pt x="162" y="2"/>
                  </a:lnTo>
                  <a:lnTo>
                    <a:pt x="171" y="7"/>
                  </a:lnTo>
                  <a:lnTo>
                    <a:pt x="178" y="17"/>
                  </a:lnTo>
                  <a:lnTo>
                    <a:pt x="181" y="28"/>
                  </a:lnTo>
                  <a:lnTo>
                    <a:pt x="181" y="259"/>
                  </a:lnTo>
                  <a:lnTo>
                    <a:pt x="156" y="259"/>
                  </a:lnTo>
                  <a:lnTo>
                    <a:pt x="80" y="183"/>
                  </a:lnTo>
                  <a:lnTo>
                    <a:pt x="80" y="144"/>
                  </a:lnTo>
                  <a:lnTo>
                    <a:pt x="94" y="144"/>
                  </a:lnTo>
                  <a:lnTo>
                    <a:pt x="94" y="176"/>
                  </a:lnTo>
                  <a:lnTo>
                    <a:pt x="161" y="244"/>
                  </a:lnTo>
                  <a:lnTo>
                    <a:pt x="166" y="244"/>
                  </a:lnTo>
                  <a:lnTo>
                    <a:pt x="166" y="28"/>
                  </a:lnTo>
                  <a:lnTo>
                    <a:pt x="165" y="24"/>
                  </a:lnTo>
                  <a:lnTo>
                    <a:pt x="162" y="21"/>
                  </a:lnTo>
                  <a:lnTo>
                    <a:pt x="160" y="17"/>
                  </a:lnTo>
                  <a:lnTo>
                    <a:pt x="156" y="15"/>
                  </a:lnTo>
                  <a:lnTo>
                    <a:pt x="152" y="14"/>
                  </a:lnTo>
                  <a:lnTo>
                    <a:pt x="123" y="14"/>
                  </a:lnTo>
                  <a:lnTo>
                    <a:pt x="111" y="17"/>
                  </a:lnTo>
                  <a:lnTo>
                    <a:pt x="102" y="22"/>
                  </a:lnTo>
                  <a:lnTo>
                    <a:pt x="96" y="31"/>
                  </a:lnTo>
                  <a:lnTo>
                    <a:pt x="94" y="43"/>
                  </a:lnTo>
                  <a:lnTo>
                    <a:pt x="94" y="100"/>
                  </a:lnTo>
                  <a:lnTo>
                    <a:pt x="14" y="100"/>
                  </a:lnTo>
                  <a:lnTo>
                    <a:pt x="14" y="115"/>
                  </a:lnTo>
                  <a:lnTo>
                    <a:pt x="110" y="115"/>
                  </a:lnTo>
                  <a:lnTo>
                    <a:pt x="137" y="47"/>
                  </a:lnTo>
                  <a:lnTo>
                    <a:pt x="151" y="53"/>
                  </a:lnTo>
                  <a:lnTo>
                    <a:pt x="120" y="129"/>
                  </a:lnTo>
                  <a:lnTo>
                    <a:pt x="0" y="129"/>
                  </a:lnTo>
                  <a:lnTo>
                    <a:pt x="0" y="86"/>
                  </a:lnTo>
                  <a:lnTo>
                    <a:pt x="80" y="86"/>
                  </a:lnTo>
                  <a:lnTo>
                    <a:pt x="80" y="43"/>
                  </a:lnTo>
                  <a:lnTo>
                    <a:pt x="82" y="26"/>
                  </a:lnTo>
                  <a:lnTo>
                    <a:pt x="92" y="13"/>
                  </a:lnTo>
                  <a:lnTo>
                    <a:pt x="106" y="4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407"/>
            <p:cNvSpPr>
              <a:spLocks noChangeArrowheads="1"/>
            </p:cNvSpPr>
            <p:nvPr/>
          </p:nvSpPr>
          <p:spPr bwMode="auto">
            <a:xfrm>
              <a:off x="10183811" y="5616706"/>
              <a:ext cx="23813" cy="1016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408"/>
            <p:cNvSpPr>
              <a:spLocks noChangeArrowheads="1"/>
            </p:cNvSpPr>
            <p:nvPr/>
          </p:nvSpPr>
          <p:spPr bwMode="auto">
            <a:xfrm>
              <a:off x="10458449" y="5786568"/>
              <a:ext cx="23813" cy="2174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409"/>
            <p:cNvSpPr>
              <a:spLocks noChangeArrowheads="1"/>
            </p:cNvSpPr>
            <p:nvPr/>
          </p:nvSpPr>
          <p:spPr bwMode="auto">
            <a:xfrm>
              <a:off x="10321924" y="5786568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410"/>
            <p:cNvSpPr>
              <a:spLocks noChangeArrowheads="1"/>
            </p:cNvSpPr>
            <p:nvPr/>
          </p:nvSpPr>
          <p:spPr bwMode="auto">
            <a:xfrm>
              <a:off x="10275886" y="5786568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411"/>
            <p:cNvSpPr>
              <a:spLocks noChangeArrowheads="1"/>
            </p:cNvSpPr>
            <p:nvPr/>
          </p:nvSpPr>
          <p:spPr bwMode="auto">
            <a:xfrm>
              <a:off x="10367961" y="5786568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412"/>
            <p:cNvSpPr>
              <a:spLocks/>
            </p:cNvSpPr>
            <p:nvPr/>
          </p:nvSpPr>
          <p:spPr bwMode="auto">
            <a:xfrm>
              <a:off x="10183811" y="5638931"/>
              <a:ext cx="298450" cy="365125"/>
            </a:xfrm>
            <a:custGeom>
              <a:avLst/>
              <a:gdLst>
                <a:gd name="T0" fmla="*/ 95 w 188"/>
                <a:gd name="T1" fmla="*/ 0 h 230"/>
                <a:gd name="T2" fmla="*/ 108 w 188"/>
                <a:gd name="T3" fmla="*/ 3 h 230"/>
                <a:gd name="T4" fmla="*/ 120 w 188"/>
                <a:gd name="T5" fmla="*/ 11 h 230"/>
                <a:gd name="T6" fmla="*/ 127 w 188"/>
                <a:gd name="T7" fmla="*/ 21 h 230"/>
                <a:gd name="T8" fmla="*/ 130 w 188"/>
                <a:gd name="T9" fmla="*/ 35 h 230"/>
                <a:gd name="T10" fmla="*/ 129 w 188"/>
                <a:gd name="T11" fmla="*/ 46 h 230"/>
                <a:gd name="T12" fmla="*/ 123 w 188"/>
                <a:gd name="T13" fmla="*/ 54 h 230"/>
                <a:gd name="T14" fmla="*/ 120 w 188"/>
                <a:gd name="T15" fmla="*/ 59 h 230"/>
                <a:gd name="T16" fmla="*/ 118 w 188"/>
                <a:gd name="T17" fmla="*/ 62 h 230"/>
                <a:gd name="T18" fmla="*/ 117 w 188"/>
                <a:gd name="T19" fmla="*/ 63 h 230"/>
                <a:gd name="T20" fmla="*/ 116 w 188"/>
                <a:gd name="T21" fmla="*/ 64 h 230"/>
                <a:gd name="T22" fmla="*/ 173 w 188"/>
                <a:gd name="T23" fmla="*/ 64 h 230"/>
                <a:gd name="T24" fmla="*/ 173 w 188"/>
                <a:gd name="T25" fmla="*/ 7 h 230"/>
                <a:gd name="T26" fmla="*/ 188 w 188"/>
                <a:gd name="T27" fmla="*/ 7 h 230"/>
                <a:gd name="T28" fmla="*/ 188 w 188"/>
                <a:gd name="T29" fmla="*/ 79 h 230"/>
                <a:gd name="T30" fmla="*/ 101 w 188"/>
                <a:gd name="T31" fmla="*/ 79 h 230"/>
                <a:gd name="T32" fmla="*/ 101 w 188"/>
                <a:gd name="T33" fmla="*/ 64 h 230"/>
                <a:gd name="T34" fmla="*/ 101 w 188"/>
                <a:gd name="T35" fmla="*/ 60 h 230"/>
                <a:gd name="T36" fmla="*/ 104 w 188"/>
                <a:gd name="T37" fmla="*/ 56 h 230"/>
                <a:gd name="T38" fmla="*/ 105 w 188"/>
                <a:gd name="T39" fmla="*/ 54 h 230"/>
                <a:gd name="T40" fmla="*/ 108 w 188"/>
                <a:gd name="T41" fmla="*/ 50 h 230"/>
                <a:gd name="T42" fmla="*/ 110 w 188"/>
                <a:gd name="T43" fmla="*/ 47 h 230"/>
                <a:gd name="T44" fmla="*/ 113 w 188"/>
                <a:gd name="T45" fmla="*/ 43 h 230"/>
                <a:gd name="T46" fmla="*/ 116 w 188"/>
                <a:gd name="T47" fmla="*/ 39 h 230"/>
                <a:gd name="T48" fmla="*/ 116 w 188"/>
                <a:gd name="T49" fmla="*/ 35 h 230"/>
                <a:gd name="T50" fmla="*/ 113 w 188"/>
                <a:gd name="T51" fmla="*/ 25 h 230"/>
                <a:gd name="T52" fmla="*/ 105 w 188"/>
                <a:gd name="T53" fmla="*/ 17 h 230"/>
                <a:gd name="T54" fmla="*/ 95 w 188"/>
                <a:gd name="T55" fmla="*/ 14 h 230"/>
                <a:gd name="T56" fmla="*/ 83 w 188"/>
                <a:gd name="T57" fmla="*/ 17 h 230"/>
                <a:gd name="T58" fmla="*/ 75 w 188"/>
                <a:gd name="T59" fmla="*/ 25 h 230"/>
                <a:gd name="T60" fmla="*/ 72 w 188"/>
                <a:gd name="T61" fmla="*/ 35 h 230"/>
                <a:gd name="T62" fmla="*/ 72 w 188"/>
                <a:gd name="T63" fmla="*/ 39 h 230"/>
                <a:gd name="T64" fmla="*/ 75 w 188"/>
                <a:gd name="T65" fmla="*/ 43 h 230"/>
                <a:gd name="T66" fmla="*/ 78 w 188"/>
                <a:gd name="T67" fmla="*/ 47 h 230"/>
                <a:gd name="T68" fmla="*/ 80 w 188"/>
                <a:gd name="T69" fmla="*/ 50 h 230"/>
                <a:gd name="T70" fmla="*/ 83 w 188"/>
                <a:gd name="T71" fmla="*/ 54 h 230"/>
                <a:gd name="T72" fmla="*/ 84 w 188"/>
                <a:gd name="T73" fmla="*/ 56 h 230"/>
                <a:gd name="T74" fmla="*/ 87 w 188"/>
                <a:gd name="T75" fmla="*/ 60 h 230"/>
                <a:gd name="T76" fmla="*/ 87 w 188"/>
                <a:gd name="T77" fmla="*/ 64 h 230"/>
                <a:gd name="T78" fmla="*/ 87 w 188"/>
                <a:gd name="T79" fmla="*/ 79 h 230"/>
                <a:gd name="T80" fmla="*/ 15 w 188"/>
                <a:gd name="T81" fmla="*/ 79 h 230"/>
                <a:gd name="T82" fmla="*/ 15 w 188"/>
                <a:gd name="T83" fmla="*/ 230 h 230"/>
                <a:gd name="T84" fmla="*/ 0 w 188"/>
                <a:gd name="T85" fmla="*/ 230 h 230"/>
                <a:gd name="T86" fmla="*/ 0 w 188"/>
                <a:gd name="T87" fmla="*/ 64 h 230"/>
                <a:gd name="T88" fmla="*/ 72 w 188"/>
                <a:gd name="T89" fmla="*/ 64 h 230"/>
                <a:gd name="T90" fmla="*/ 71 w 188"/>
                <a:gd name="T91" fmla="*/ 63 h 230"/>
                <a:gd name="T92" fmla="*/ 70 w 188"/>
                <a:gd name="T93" fmla="*/ 62 h 230"/>
                <a:gd name="T94" fmla="*/ 68 w 188"/>
                <a:gd name="T95" fmla="*/ 59 h 230"/>
                <a:gd name="T96" fmla="*/ 65 w 188"/>
                <a:gd name="T97" fmla="*/ 54 h 230"/>
                <a:gd name="T98" fmla="*/ 59 w 188"/>
                <a:gd name="T99" fmla="*/ 46 h 230"/>
                <a:gd name="T100" fmla="*/ 58 w 188"/>
                <a:gd name="T101" fmla="*/ 35 h 230"/>
                <a:gd name="T102" fmla="*/ 61 w 188"/>
                <a:gd name="T103" fmla="*/ 21 h 230"/>
                <a:gd name="T104" fmla="*/ 68 w 188"/>
                <a:gd name="T105" fmla="*/ 11 h 230"/>
                <a:gd name="T106" fmla="*/ 80 w 188"/>
                <a:gd name="T107" fmla="*/ 3 h 230"/>
                <a:gd name="T108" fmla="*/ 95 w 188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230">
                  <a:moveTo>
                    <a:pt x="95" y="0"/>
                  </a:moveTo>
                  <a:lnTo>
                    <a:pt x="108" y="3"/>
                  </a:lnTo>
                  <a:lnTo>
                    <a:pt x="120" y="11"/>
                  </a:lnTo>
                  <a:lnTo>
                    <a:pt x="127" y="21"/>
                  </a:lnTo>
                  <a:lnTo>
                    <a:pt x="130" y="35"/>
                  </a:lnTo>
                  <a:lnTo>
                    <a:pt x="129" y="46"/>
                  </a:lnTo>
                  <a:lnTo>
                    <a:pt x="123" y="54"/>
                  </a:lnTo>
                  <a:lnTo>
                    <a:pt x="120" y="59"/>
                  </a:lnTo>
                  <a:lnTo>
                    <a:pt x="118" y="62"/>
                  </a:lnTo>
                  <a:lnTo>
                    <a:pt x="117" y="63"/>
                  </a:lnTo>
                  <a:lnTo>
                    <a:pt x="116" y="64"/>
                  </a:lnTo>
                  <a:lnTo>
                    <a:pt x="173" y="64"/>
                  </a:lnTo>
                  <a:lnTo>
                    <a:pt x="173" y="7"/>
                  </a:lnTo>
                  <a:lnTo>
                    <a:pt x="188" y="7"/>
                  </a:lnTo>
                  <a:lnTo>
                    <a:pt x="188" y="79"/>
                  </a:lnTo>
                  <a:lnTo>
                    <a:pt x="101" y="79"/>
                  </a:lnTo>
                  <a:lnTo>
                    <a:pt x="101" y="64"/>
                  </a:lnTo>
                  <a:lnTo>
                    <a:pt x="101" y="60"/>
                  </a:lnTo>
                  <a:lnTo>
                    <a:pt x="104" y="56"/>
                  </a:lnTo>
                  <a:lnTo>
                    <a:pt x="105" y="54"/>
                  </a:lnTo>
                  <a:lnTo>
                    <a:pt x="108" y="50"/>
                  </a:lnTo>
                  <a:lnTo>
                    <a:pt x="110" y="47"/>
                  </a:lnTo>
                  <a:lnTo>
                    <a:pt x="113" y="43"/>
                  </a:lnTo>
                  <a:lnTo>
                    <a:pt x="116" y="39"/>
                  </a:lnTo>
                  <a:lnTo>
                    <a:pt x="116" y="35"/>
                  </a:lnTo>
                  <a:lnTo>
                    <a:pt x="113" y="25"/>
                  </a:lnTo>
                  <a:lnTo>
                    <a:pt x="105" y="17"/>
                  </a:lnTo>
                  <a:lnTo>
                    <a:pt x="95" y="14"/>
                  </a:lnTo>
                  <a:lnTo>
                    <a:pt x="83" y="17"/>
                  </a:lnTo>
                  <a:lnTo>
                    <a:pt x="75" y="25"/>
                  </a:lnTo>
                  <a:lnTo>
                    <a:pt x="72" y="35"/>
                  </a:lnTo>
                  <a:lnTo>
                    <a:pt x="72" y="39"/>
                  </a:lnTo>
                  <a:lnTo>
                    <a:pt x="75" y="43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3" y="54"/>
                  </a:lnTo>
                  <a:lnTo>
                    <a:pt x="84" y="56"/>
                  </a:lnTo>
                  <a:lnTo>
                    <a:pt x="87" y="60"/>
                  </a:lnTo>
                  <a:lnTo>
                    <a:pt x="87" y="64"/>
                  </a:lnTo>
                  <a:lnTo>
                    <a:pt x="87" y="79"/>
                  </a:lnTo>
                  <a:lnTo>
                    <a:pt x="15" y="79"/>
                  </a:lnTo>
                  <a:lnTo>
                    <a:pt x="15" y="230"/>
                  </a:lnTo>
                  <a:lnTo>
                    <a:pt x="0" y="230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1" y="63"/>
                  </a:lnTo>
                  <a:lnTo>
                    <a:pt x="70" y="62"/>
                  </a:lnTo>
                  <a:lnTo>
                    <a:pt x="68" y="59"/>
                  </a:lnTo>
                  <a:lnTo>
                    <a:pt x="65" y="54"/>
                  </a:lnTo>
                  <a:lnTo>
                    <a:pt x="59" y="46"/>
                  </a:lnTo>
                  <a:lnTo>
                    <a:pt x="58" y="35"/>
                  </a:lnTo>
                  <a:lnTo>
                    <a:pt x="61" y="21"/>
                  </a:lnTo>
                  <a:lnTo>
                    <a:pt x="68" y="11"/>
                  </a:lnTo>
                  <a:lnTo>
                    <a:pt x="80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413"/>
            <p:cNvSpPr>
              <a:spLocks/>
            </p:cNvSpPr>
            <p:nvPr/>
          </p:nvSpPr>
          <p:spPr bwMode="auto">
            <a:xfrm>
              <a:off x="9967911" y="5889756"/>
              <a:ext cx="731838" cy="125413"/>
            </a:xfrm>
            <a:custGeom>
              <a:avLst/>
              <a:gdLst>
                <a:gd name="T0" fmla="*/ 231 w 461"/>
                <a:gd name="T1" fmla="*/ 0 h 79"/>
                <a:gd name="T2" fmla="*/ 244 w 461"/>
                <a:gd name="T3" fmla="*/ 3 h 79"/>
                <a:gd name="T4" fmla="*/ 256 w 461"/>
                <a:gd name="T5" fmla="*/ 11 h 79"/>
                <a:gd name="T6" fmla="*/ 263 w 461"/>
                <a:gd name="T7" fmla="*/ 21 h 79"/>
                <a:gd name="T8" fmla="*/ 266 w 461"/>
                <a:gd name="T9" fmla="*/ 36 h 79"/>
                <a:gd name="T10" fmla="*/ 265 w 461"/>
                <a:gd name="T11" fmla="*/ 46 h 79"/>
                <a:gd name="T12" fmla="*/ 259 w 461"/>
                <a:gd name="T13" fmla="*/ 54 h 79"/>
                <a:gd name="T14" fmla="*/ 256 w 461"/>
                <a:gd name="T15" fmla="*/ 59 h 79"/>
                <a:gd name="T16" fmla="*/ 254 w 461"/>
                <a:gd name="T17" fmla="*/ 62 h 79"/>
                <a:gd name="T18" fmla="*/ 253 w 461"/>
                <a:gd name="T19" fmla="*/ 63 h 79"/>
                <a:gd name="T20" fmla="*/ 252 w 461"/>
                <a:gd name="T21" fmla="*/ 65 h 79"/>
                <a:gd name="T22" fmla="*/ 461 w 461"/>
                <a:gd name="T23" fmla="*/ 65 h 79"/>
                <a:gd name="T24" fmla="*/ 461 w 461"/>
                <a:gd name="T25" fmla="*/ 79 h 79"/>
                <a:gd name="T26" fmla="*/ 237 w 461"/>
                <a:gd name="T27" fmla="*/ 79 h 79"/>
                <a:gd name="T28" fmla="*/ 237 w 461"/>
                <a:gd name="T29" fmla="*/ 65 h 79"/>
                <a:gd name="T30" fmla="*/ 237 w 461"/>
                <a:gd name="T31" fmla="*/ 61 h 79"/>
                <a:gd name="T32" fmla="*/ 240 w 461"/>
                <a:gd name="T33" fmla="*/ 57 h 79"/>
                <a:gd name="T34" fmla="*/ 241 w 461"/>
                <a:gd name="T35" fmla="*/ 54 h 79"/>
                <a:gd name="T36" fmla="*/ 244 w 461"/>
                <a:gd name="T37" fmla="*/ 50 h 79"/>
                <a:gd name="T38" fmla="*/ 246 w 461"/>
                <a:gd name="T39" fmla="*/ 48 h 79"/>
                <a:gd name="T40" fmla="*/ 249 w 461"/>
                <a:gd name="T41" fmla="*/ 44 h 79"/>
                <a:gd name="T42" fmla="*/ 252 w 461"/>
                <a:gd name="T43" fmla="*/ 40 h 79"/>
                <a:gd name="T44" fmla="*/ 252 w 461"/>
                <a:gd name="T45" fmla="*/ 36 h 79"/>
                <a:gd name="T46" fmla="*/ 249 w 461"/>
                <a:gd name="T47" fmla="*/ 25 h 79"/>
                <a:gd name="T48" fmla="*/ 241 w 461"/>
                <a:gd name="T49" fmla="*/ 17 h 79"/>
                <a:gd name="T50" fmla="*/ 231 w 461"/>
                <a:gd name="T51" fmla="*/ 15 h 79"/>
                <a:gd name="T52" fmla="*/ 219 w 461"/>
                <a:gd name="T53" fmla="*/ 17 h 79"/>
                <a:gd name="T54" fmla="*/ 211 w 461"/>
                <a:gd name="T55" fmla="*/ 25 h 79"/>
                <a:gd name="T56" fmla="*/ 208 w 461"/>
                <a:gd name="T57" fmla="*/ 36 h 79"/>
                <a:gd name="T58" fmla="*/ 208 w 461"/>
                <a:gd name="T59" fmla="*/ 40 h 79"/>
                <a:gd name="T60" fmla="*/ 211 w 461"/>
                <a:gd name="T61" fmla="*/ 44 h 79"/>
                <a:gd name="T62" fmla="*/ 214 w 461"/>
                <a:gd name="T63" fmla="*/ 48 h 79"/>
                <a:gd name="T64" fmla="*/ 216 w 461"/>
                <a:gd name="T65" fmla="*/ 50 h 79"/>
                <a:gd name="T66" fmla="*/ 219 w 461"/>
                <a:gd name="T67" fmla="*/ 54 h 79"/>
                <a:gd name="T68" fmla="*/ 220 w 461"/>
                <a:gd name="T69" fmla="*/ 57 h 79"/>
                <a:gd name="T70" fmla="*/ 223 w 461"/>
                <a:gd name="T71" fmla="*/ 61 h 79"/>
                <a:gd name="T72" fmla="*/ 223 w 461"/>
                <a:gd name="T73" fmla="*/ 65 h 79"/>
                <a:gd name="T74" fmla="*/ 223 w 461"/>
                <a:gd name="T75" fmla="*/ 79 h 79"/>
                <a:gd name="T76" fmla="*/ 0 w 461"/>
                <a:gd name="T77" fmla="*/ 79 h 79"/>
                <a:gd name="T78" fmla="*/ 0 w 461"/>
                <a:gd name="T79" fmla="*/ 65 h 79"/>
                <a:gd name="T80" fmla="*/ 208 w 461"/>
                <a:gd name="T81" fmla="*/ 65 h 79"/>
                <a:gd name="T82" fmla="*/ 207 w 461"/>
                <a:gd name="T83" fmla="*/ 63 h 79"/>
                <a:gd name="T84" fmla="*/ 206 w 461"/>
                <a:gd name="T85" fmla="*/ 62 h 79"/>
                <a:gd name="T86" fmla="*/ 204 w 461"/>
                <a:gd name="T87" fmla="*/ 59 h 79"/>
                <a:gd name="T88" fmla="*/ 201 w 461"/>
                <a:gd name="T89" fmla="*/ 54 h 79"/>
                <a:gd name="T90" fmla="*/ 195 w 461"/>
                <a:gd name="T91" fmla="*/ 46 h 79"/>
                <a:gd name="T92" fmla="*/ 194 w 461"/>
                <a:gd name="T93" fmla="*/ 36 h 79"/>
                <a:gd name="T94" fmla="*/ 197 w 461"/>
                <a:gd name="T95" fmla="*/ 21 h 79"/>
                <a:gd name="T96" fmla="*/ 204 w 461"/>
                <a:gd name="T97" fmla="*/ 11 h 79"/>
                <a:gd name="T98" fmla="*/ 216 w 461"/>
                <a:gd name="T99" fmla="*/ 3 h 79"/>
                <a:gd name="T100" fmla="*/ 231 w 461"/>
                <a:gd name="T10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1" h="79">
                  <a:moveTo>
                    <a:pt x="231" y="0"/>
                  </a:moveTo>
                  <a:lnTo>
                    <a:pt x="244" y="3"/>
                  </a:lnTo>
                  <a:lnTo>
                    <a:pt x="256" y="11"/>
                  </a:lnTo>
                  <a:lnTo>
                    <a:pt x="263" y="21"/>
                  </a:lnTo>
                  <a:lnTo>
                    <a:pt x="266" y="36"/>
                  </a:lnTo>
                  <a:lnTo>
                    <a:pt x="265" y="46"/>
                  </a:lnTo>
                  <a:lnTo>
                    <a:pt x="259" y="54"/>
                  </a:lnTo>
                  <a:lnTo>
                    <a:pt x="256" y="59"/>
                  </a:lnTo>
                  <a:lnTo>
                    <a:pt x="254" y="62"/>
                  </a:lnTo>
                  <a:lnTo>
                    <a:pt x="253" y="63"/>
                  </a:lnTo>
                  <a:lnTo>
                    <a:pt x="252" y="65"/>
                  </a:lnTo>
                  <a:lnTo>
                    <a:pt x="461" y="65"/>
                  </a:lnTo>
                  <a:lnTo>
                    <a:pt x="461" y="79"/>
                  </a:lnTo>
                  <a:lnTo>
                    <a:pt x="237" y="79"/>
                  </a:lnTo>
                  <a:lnTo>
                    <a:pt x="237" y="65"/>
                  </a:lnTo>
                  <a:lnTo>
                    <a:pt x="237" y="61"/>
                  </a:lnTo>
                  <a:lnTo>
                    <a:pt x="240" y="57"/>
                  </a:lnTo>
                  <a:lnTo>
                    <a:pt x="241" y="54"/>
                  </a:lnTo>
                  <a:lnTo>
                    <a:pt x="244" y="50"/>
                  </a:lnTo>
                  <a:lnTo>
                    <a:pt x="246" y="48"/>
                  </a:lnTo>
                  <a:lnTo>
                    <a:pt x="249" y="44"/>
                  </a:lnTo>
                  <a:lnTo>
                    <a:pt x="252" y="40"/>
                  </a:lnTo>
                  <a:lnTo>
                    <a:pt x="252" y="36"/>
                  </a:lnTo>
                  <a:lnTo>
                    <a:pt x="249" y="25"/>
                  </a:lnTo>
                  <a:lnTo>
                    <a:pt x="241" y="17"/>
                  </a:lnTo>
                  <a:lnTo>
                    <a:pt x="231" y="15"/>
                  </a:lnTo>
                  <a:lnTo>
                    <a:pt x="219" y="17"/>
                  </a:lnTo>
                  <a:lnTo>
                    <a:pt x="211" y="25"/>
                  </a:lnTo>
                  <a:lnTo>
                    <a:pt x="208" y="36"/>
                  </a:lnTo>
                  <a:lnTo>
                    <a:pt x="208" y="40"/>
                  </a:lnTo>
                  <a:lnTo>
                    <a:pt x="211" y="44"/>
                  </a:lnTo>
                  <a:lnTo>
                    <a:pt x="214" y="48"/>
                  </a:lnTo>
                  <a:lnTo>
                    <a:pt x="216" y="50"/>
                  </a:lnTo>
                  <a:lnTo>
                    <a:pt x="219" y="54"/>
                  </a:lnTo>
                  <a:lnTo>
                    <a:pt x="220" y="57"/>
                  </a:lnTo>
                  <a:lnTo>
                    <a:pt x="223" y="61"/>
                  </a:lnTo>
                  <a:lnTo>
                    <a:pt x="223" y="65"/>
                  </a:lnTo>
                  <a:lnTo>
                    <a:pt x="223" y="79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208" y="65"/>
                  </a:lnTo>
                  <a:lnTo>
                    <a:pt x="207" y="63"/>
                  </a:lnTo>
                  <a:lnTo>
                    <a:pt x="206" y="62"/>
                  </a:lnTo>
                  <a:lnTo>
                    <a:pt x="204" y="59"/>
                  </a:lnTo>
                  <a:lnTo>
                    <a:pt x="201" y="54"/>
                  </a:lnTo>
                  <a:lnTo>
                    <a:pt x="195" y="46"/>
                  </a:lnTo>
                  <a:lnTo>
                    <a:pt x="194" y="36"/>
                  </a:lnTo>
                  <a:lnTo>
                    <a:pt x="197" y="21"/>
                  </a:lnTo>
                  <a:lnTo>
                    <a:pt x="204" y="11"/>
                  </a:lnTo>
                  <a:lnTo>
                    <a:pt x="216" y="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414"/>
            <p:cNvSpPr>
              <a:spLocks/>
            </p:cNvSpPr>
            <p:nvPr/>
          </p:nvSpPr>
          <p:spPr bwMode="auto">
            <a:xfrm>
              <a:off x="10183811" y="5351593"/>
              <a:ext cx="298450" cy="219075"/>
            </a:xfrm>
            <a:custGeom>
              <a:avLst/>
              <a:gdLst>
                <a:gd name="T0" fmla="*/ 95 w 188"/>
                <a:gd name="T1" fmla="*/ 0 h 138"/>
                <a:gd name="T2" fmla="*/ 108 w 188"/>
                <a:gd name="T3" fmla="*/ 3 h 138"/>
                <a:gd name="T4" fmla="*/ 120 w 188"/>
                <a:gd name="T5" fmla="*/ 11 h 138"/>
                <a:gd name="T6" fmla="*/ 127 w 188"/>
                <a:gd name="T7" fmla="*/ 23 h 138"/>
                <a:gd name="T8" fmla="*/ 130 w 188"/>
                <a:gd name="T9" fmla="*/ 37 h 138"/>
                <a:gd name="T10" fmla="*/ 129 w 188"/>
                <a:gd name="T11" fmla="*/ 46 h 138"/>
                <a:gd name="T12" fmla="*/ 123 w 188"/>
                <a:gd name="T13" fmla="*/ 54 h 138"/>
                <a:gd name="T14" fmla="*/ 120 w 188"/>
                <a:gd name="T15" fmla="*/ 61 h 138"/>
                <a:gd name="T16" fmla="*/ 118 w 188"/>
                <a:gd name="T17" fmla="*/ 62 h 138"/>
                <a:gd name="T18" fmla="*/ 117 w 188"/>
                <a:gd name="T19" fmla="*/ 63 h 138"/>
                <a:gd name="T20" fmla="*/ 116 w 188"/>
                <a:gd name="T21" fmla="*/ 66 h 138"/>
                <a:gd name="T22" fmla="*/ 188 w 188"/>
                <a:gd name="T23" fmla="*/ 66 h 138"/>
                <a:gd name="T24" fmla="*/ 188 w 188"/>
                <a:gd name="T25" fmla="*/ 138 h 138"/>
                <a:gd name="T26" fmla="*/ 173 w 188"/>
                <a:gd name="T27" fmla="*/ 138 h 138"/>
                <a:gd name="T28" fmla="*/ 173 w 188"/>
                <a:gd name="T29" fmla="*/ 80 h 138"/>
                <a:gd name="T30" fmla="*/ 101 w 188"/>
                <a:gd name="T31" fmla="*/ 80 h 138"/>
                <a:gd name="T32" fmla="*/ 101 w 188"/>
                <a:gd name="T33" fmla="*/ 66 h 138"/>
                <a:gd name="T34" fmla="*/ 101 w 188"/>
                <a:gd name="T35" fmla="*/ 61 h 138"/>
                <a:gd name="T36" fmla="*/ 104 w 188"/>
                <a:gd name="T37" fmla="*/ 58 h 138"/>
                <a:gd name="T38" fmla="*/ 105 w 188"/>
                <a:gd name="T39" fmla="*/ 54 h 138"/>
                <a:gd name="T40" fmla="*/ 108 w 188"/>
                <a:gd name="T41" fmla="*/ 51 h 138"/>
                <a:gd name="T42" fmla="*/ 110 w 188"/>
                <a:gd name="T43" fmla="*/ 48 h 138"/>
                <a:gd name="T44" fmla="*/ 113 w 188"/>
                <a:gd name="T45" fmla="*/ 45 h 138"/>
                <a:gd name="T46" fmla="*/ 116 w 188"/>
                <a:gd name="T47" fmla="*/ 41 h 138"/>
                <a:gd name="T48" fmla="*/ 116 w 188"/>
                <a:gd name="T49" fmla="*/ 37 h 138"/>
                <a:gd name="T50" fmla="*/ 113 w 188"/>
                <a:gd name="T51" fmla="*/ 25 h 138"/>
                <a:gd name="T52" fmla="*/ 105 w 188"/>
                <a:gd name="T53" fmla="*/ 17 h 138"/>
                <a:gd name="T54" fmla="*/ 95 w 188"/>
                <a:gd name="T55" fmla="*/ 15 h 138"/>
                <a:gd name="T56" fmla="*/ 83 w 188"/>
                <a:gd name="T57" fmla="*/ 17 h 138"/>
                <a:gd name="T58" fmla="*/ 75 w 188"/>
                <a:gd name="T59" fmla="*/ 25 h 138"/>
                <a:gd name="T60" fmla="*/ 72 w 188"/>
                <a:gd name="T61" fmla="*/ 37 h 138"/>
                <a:gd name="T62" fmla="*/ 72 w 188"/>
                <a:gd name="T63" fmla="*/ 41 h 138"/>
                <a:gd name="T64" fmla="*/ 75 w 188"/>
                <a:gd name="T65" fmla="*/ 45 h 138"/>
                <a:gd name="T66" fmla="*/ 78 w 188"/>
                <a:gd name="T67" fmla="*/ 48 h 138"/>
                <a:gd name="T68" fmla="*/ 80 w 188"/>
                <a:gd name="T69" fmla="*/ 51 h 138"/>
                <a:gd name="T70" fmla="*/ 83 w 188"/>
                <a:gd name="T71" fmla="*/ 54 h 138"/>
                <a:gd name="T72" fmla="*/ 84 w 188"/>
                <a:gd name="T73" fmla="*/ 58 h 138"/>
                <a:gd name="T74" fmla="*/ 87 w 188"/>
                <a:gd name="T75" fmla="*/ 61 h 138"/>
                <a:gd name="T76" fmla="*/ 87 w 188"/>
                <a:gd name="T77" fmla="*/ 66 h 138"/>
                <a:gd name="T78" fmla="*/ 87 w 188"/>
                <a:gd name="T79" fmla="*/ 80 h 138"/>
                <a:gd name="T80" fmla="*/ 15 w 188"/>
                <a:gd name="T81" fmla="*/ 80 h 138"/>
                <a:gd name="T82" fmla="*/ 15 w 188"/>
                <a:gd name="T83" fmla="*/ 116 h 138"/>
                <a:gd name="T84" fmla="*/ 0 w 188"/>
                <a:gd name="T85" fmla="*/ 116 h 138"/>
                <a:gd name="T86" fmla="*/ 0 w 188"/>
                <a:gd name="T87" fmla="*/ 66 h 138"/>
                <a:gd name="T88" fmla="*/ 72 w 188"/>
                <a:gd name="T89" fmla="*/ 66 h 138"/>
                <a:gd name="T90" fmla="*/ 71 w 188"/>
                <a:gd name="T91" fmla="*/ 65 h 138"/>
                <a:gd name="T92" fmla="*/ 70 w 188"/>
                <a:gd name="T93" fmla="*/ 62 h 138"/>
                <a:gd name="T94" fmla="*/ 68 w 188"/>
                <a:gd name="T95" fmla="*/ 61 h 138"/>
                <a:gd name="T96" fmla="*/ 65 w 188"/>
                <a:gd name="T97" fmla="*/ 54 h 138"/>
                <a:gd name="T98" fmla="*/ 59 w 188"/>
                <a:gd name="T99" fmla="*/ 46 h 138"/>
                <a:gd name="T100" fmla="*/ 58 w 188"/>
                <a:gd name="T101" fmla="*/ 37 h 138"/>
                <a:gd name="T102" fmla="*/ 61 w 188"/>
                <a:gd name="T103" fmla="*/ 23 h 138"/>
                <a:gd name="T104" fmla="*/ 68 w 188"/>
                <a:gd name="T105" fmla="*/ 11 h 138"/>
                <a:gd name="T106" fmla="*/ 80 w 188"/>
                <a:gd name="T107" fmla="*/ 3 h 138"/>
                <a:gd name="T108" fmla="*/ 95 w 188"/>
                <a:gd name="T10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138">
                  <a:moveTo>
                    <a:pt x="95" y="0"/>
                  </a:moveTo>
                  <a:lnTo>
                    <a:pt x="108" y="3"/>
                  </a:lnTo>
                  <a:lnTo>
                    <a:pt x="120" y="11"/>
                  </a:lnTo>
                  <a:lnTo>
                    <a:pt x="127" y="23"/>
                  </a:lnTo>
                  <a:lnTo>
                    <a:pt x="130" y="37"/>
                  </a:lnTo>
                  <a:lnTo>
                    <a:pt x="129" y="46"/>
                  </a:lnTo>
                  <a:lnTo>
                    <a:pt x="123" y="54"/>
                  </a:lnTo>
                  <a:lnTo>
                    <a:pt x="120" y="61"/>
                  </a:lnTo>
                  <a:lnTo>
                    <a:pt x="118" y="62"/>
                  </a:lnTo>
                  <a:lnTo>
                    <a:pt x="117" y="63"/>
                  </a:lnTo>
                  <a:lnTo>
                    <a:pt x="116" y="66"/>
                  </a:lnTo>
                  <a:lnTo>
                    <a:pt x="188" y="66"/>
                  </a:lnTo>
                  <a:lnTo>
                    <a:pt x="188" y="138"/>
                  </a:lnTo>
                  <a:lnTo>
                    <a:pt x="173" y="138"/>
                  </a:lnTo>
                  <a:lnTo>
                    <a:pt x="173" y="80"/>
                  </a:lnTo>
                  <a:lnTo>
                    <a:pt x="101" y="80"/>
                  </a:lnTo>
                  <a:lnTo>
                    <a:pt x="101" y="66"/>
                  </a:lnTo>
                  <a:lnTo>
                    <a:pt x="101" y="61"/>
                  </a:lnTo>
                  <a:lnTo>
                    <a:pt x="104" y="58"/>
                  </a:lnTo>
                  <a:lnTo>
                    <a:pt x="105" y="54"/>
                  </a:lnTo>
                  <a:lnTo>
                    <a:pt x="108" y="51"/>
                  </a:lnTo>
                  <a:lnTo>
                    <a:pt x="110" y="48"/>
                  </a:lnTo>
                  <a:lnTo>
                    <a:pt x="113" y="45"/>
                  </a:lnTo>
                  <a:lnTo>
                    <a:pt x="116" y="41"/>
                  </a:lnTo>
                  <a:lnTo>
                    <a:pt x="116" y="37"/>
                  </a:lnTo>
                  <a:lnTo>
                    <a:pt x="113" y="25"/>
                  </a:lnTo>
                  <a:lnTo>
                    <a:pt x="105" y="17"/>
                  </a:lnTo>
                  <a:lnTo>
                    <a:pt x="95" y="15"/>
                  </a:lnTo>
                  <a:lnTo>
                    <a:pt x="83" y="17"/>
                  </a:lnTo>
                  <a:lnTo>
                    <a:pt x="75" y="25"/>
                  </a:lnTo>
                  <a:lnTo>
                    <a:pt x="72" y="37"/>
                  </a:lnTo>
                  <a:lnTo>
                    <a:pt x="72" y="41"/>
                  </a:lnTo>
                  <a:lnTo>
                    <a:pt x="75" y="45"/>
                  </a:lnTo>
                  <a:lnTo>
                    <a:pt x="78" y="48"/>
                  </a:lnTo>
                  <a:lnTo>
                    <a:pt x="80" y="51"/>
                  </a:lnTo>
                  <a:lnTo>
                    <a:pt x="83" y="54"/>
                  </a:lnTo>
                  <a:lnTo>
                    <a:pt x="84" y="58"/>
                  </a:lnTo>
                  <a:lnTo>
                    <a:pt x="87" y="61"/>
                  </a:lnTo>
                  <a:lnTo>
                    <a:pt x="87" y="66"/>
                  </a:lnTo>
                  <a:lnTo>
                    <a:pt x="87" y="80"/>
                  </a:lnTo>
                  <a:lnTo>
                    <a:pt x="15" y="80"/>
                  </a:lnTo>
                  <a:lnTo>
                    <a:pt x="15" y="116"/>
                  </a:lnTo>
                  <a:lnTo>
                    <a:pt x="0" y="116"/>
                  </a:lnTo>
                  <a:lnTo>
                    <a:pt x="0" y="66"/>
                  </a:lnTo>
                  <a:lnTo>
                    <a:pt x="72" y="66"/>
                  </a:lnTo>
                  <a:lnTo>
                    <a:pt x="71" y="65"/>
                  </a:lnTo>
                  <a:lnTo>
                    <a:pt x="70" y="62"/>
                  </a:lnTo>
                  <a:lnTo>
                    <a:pt x="68" y="61"/>
                  </a:lnTo>
                  <a:lnTo>
                    <a:pt x="65" y="54"/>
                  </a:lnTo>
                  <a:lnTo>
                    <a:pt x="59" y="46"/>
                  </a:lnTo>
                  <a:lnTo>
                    <a:pt x="58" y="37"/>
                  </a:lnTo>
                  <a:lnTo>
                    <a:pt x="61" y="23"/>
                  </a:lnTo>
                  <a:lnTo>
                    <a:pt x="68" y="11"/>
                  </a:lnTo>
                  <a:lnTo>
                    <a:pt x="80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11529" y="5803510"/>
            <a:ext cx="690566" cy="506604"/>
            <a:chOff x="2771776" y="4130675"/>
            <a:chExt cx="708025" cy="642938"/>
          </a:xfrm>
          <a:solidFill>
            <a:schemeClr val="bg1"/>
          </a:solidFill>
        </p:grpSpPr>
        <p:sp>
          <p:nvSpPr>
            <p:cNvPr id="85" name="Freeform 272"/>
            <p:cNvSpPr>
              <a:spLocks noEditPoints="1"/>
            </p:cNvSpPr>
            <p:nvPr/>
          </p:nvSpPr>
          <p:spPr bwMode="auto">
            <a:xfrm>
              <a:off x="2771776" y="4659313"/>
              <a:ext cx="571500" cy="68263"/>
            </a:xfrm>
            <a:custGeom>
              <a:avLst/>
              <a:gdLst>
                <a:gd name="T0" fmla="*/ 14 w 360"/>
                <a:gd name="T1" fmla="*/ 14 h 43"/>
                <a:gd name="T2" fmla="*/ 14 w 360"/>
                <a:gd name="T3" fmla="*/ 28 h 43"/>
                <a:gd name="T4" fmla="*/ 345 w 360"/>
                <a:gd name="T5" fmla="*/ 28 h 43"/>
                <a:gd name="T6" fmla="*/ 345 w 360"/>
                <a:gd name="T7" fmla="*/ 14 h 43"/>
                <a:gd name="T8" fmla="*/ 14 w 360"/>
                <a:gd name="T9" fmla="*/ 14 h 43"/>
                <a:gd name="T10" fmla="*/ 0 w 360"/>
                <a:gd name="T11" fmla="*/ 0 h 43"/>
                <a:gd name="T12" fmla="*/ 360 w 360"/>
                <a:gd name="T13" fmla="*/ 0 h 43"/>
                <a:gd name="T14" fmla="*/ 360 w 360"/>
                <a:gd name="T15" fmla="*/ 43 h 43"/>
                <a:gd name="T16" fmla="*/ 0 w 360"/>
                <a:gd name="T17" fmla="*/ 43 h 43"/>
                <a:gd name="T18" fmla="*/ 0 w 360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43">
                  <a:moveTo>
                    <a:pt x="14" y="14"/>
                  </a:moveTo>
                  <a:lnTo>
                    <a:pt x="14" y="28"/>
                  </a:lnTo>
                  <a:lnTo>
                    <a:pt x="345" y="28"/>
                  </a:lnTo>
                  <a:lnTo>
                    <a:pt x="345" y="14"/>
                  </a:lnTo>
                  <a:lnTo>
                    <a:pt x="14" y="14"/>
                  </a:lnTo>
                  <a:close/>
                  <a:moveTo>
                    <a:pt x="0" y="0"/>
                  </a:moveTo>
                  <a:lnTo>
                    <a:pt x="360" y="0"/>
                  </a:lnTo>
                  <a:lnTo>
                    <a:pt x="36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273"/>
            <p:cNvSpPr>
              <a:spLocks/>
            </p:cNvSpPr>
            <p:nvPr/>
          </p:nvSpPr>
          <p:spPr bwMode="auto">
            <a:xfrm>
              <a:off x="2771776" y="4270375"/>
              <a:ext cx="217488" cy="365125"/>
            </a:xfrm>
            <a:custGeom>
              <a:avLst/>
              <a:gdLst>
                <a:gd name="T0" fmla="*/ 0 w 137"/>
                <a:gd name="T1" fmla="*/ 0 h 230"/>
                <a:gd name="T2" fmla="*/ 137 w 137"/>
                <a:gd name="T3" fmla="*/ 0 h 230"/>
                <a:gd name="T4" fmla="*/ 137 w 137"/>
                <a:gd name="T5" fmla="*/ 14 h 230"/>
                <a:gd name="T6" fmla="*/ 14 w 137"/>
                <a:gd name="T7" fmla="*/ 14 h 230"/>
                <a:gd name="T8" fmla="*/ 14 w 137"/>
                <a:gd name="T9" fmla="*/ 230 h 230"/>
                <a:gd name="T10" fmla="*/ 0 w 137"/>
                <a:gd name="T11" fmla="*/ 230 h 230"/>
                <a:gd name="T12" fmla="*/ 0 w 137"/>
                <a:gd name="T1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230">
                  <a:moveTo>
                    <a:pt x="0" y="0"/>
                  </a:moveTo>
                  <a:lnTo>
                    <a:pt x="137" y="0"/>
                  </a:lnTo>
                  <a:lnTo>
                    <a:pt x="137" y="14"/>
                  </a:lnTo>
                  <a:lnTo>
                    <a:pt x="14" y="14"/>
                  </a:lnTo>
                  <a:lnTo>
                    <a:pt x="14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274"/>
            <p:cNvSpPr>
              <a:spLocks/>
            </p:cNvSpPr>
            <p:nvPr/>
          </p:nvSpPr>
          <p:spPr bwMode="auto">
            <a:xfrm>
              <a:off x="2976563" y="4130675"/>
              <a:ext cx="366713" cy="504825"/>
            </a:xfrm>
            <a:custGeom>
              <a:avLst/>
              <a:gdLst>
                <a:gd name="T0" fmla="*/ 0 w 231"/>
                <a:gd name="T1" fmla="*/ 0 h 318"/>
                <a:gd name="T2" fmla="*/ 231 w 231"/>
                <a:gd name="T3" fmla="*/ 0 h 318"/>
                <a:gd name="T4" fmla="*/ 231 w 231"/>
                <a:gd name="T5" fmla="*/ 318 h 318"/>
                <a:gd name="T6" fmla="*/ 216 w 231"/>
                <a:gd name="T7" fmla="*/ 318 h 318"/>
                <a:gd name="T8" fmla="*/ 216 w 231"/>
                <a:gd name="T9" fmla="*/ 16 h 318"/>
                <a:gd name="T10" fmla="*/ 15 w 231"/>
                <a:gd name="T11" fmla="*/ 16 h 318"/>
                <a:gd name="T12" fmla="*/ 15 w 231"/>
                <a:gd name="T13" fmla="*/ 318 h 318"/>
                <a:gd name="T14" fmla="*/ 0 w 231"/>
                <a:gd name="T15" fmla="*/ 318 h 318"/>
                <a:gd name="T16" fmla="*/ 0 w 231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8">
                  <a:moveTo>
                    <a:pt x="0" y="0"/>
                  </a:moveTo>
                  <a:lnTo>
                    <a:pt x="231" y="0"/>
                  </a:lnTo>
                  <a:lnTo>
                    <a:pt x="231" y="318"/>
                  </a:lnTo>
                  <a:lnTo>
                    <a:pt x="216" y="318"/>
                  </a:lnTo>
                  <a:lnTo>
                    <a:pt x="216" y="16"/>
                  </a:lnTo>
                  <a:lnTo>
                    <a:pt x="15" y="16"/>
                  </a:lnTo>
                  <a:lnTo>
                    <a:pt x="15" y="318"/>
                  </a:lnTo>
                  <a:lnTo>
                    <a:pt x="0" y="3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275"/>
            <p:cNvSpPr>
              <a:spLocks noChangeArrowheads="1"/>
            </p:cNvSpPr>
            <p:nvPr/>
          </p:nvSpPr>
          <p:spPr bwMode="auto">
            <a:xfrm>
              <a:off x="2828926" y="4338638"/>
              <a:ext cx="23813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276"/>
            <p:cNvSpPr>
              <a:spLocks noChangeArrowheads="1"/>
            </p:cNvSpPr>
            <p:nvPr/>
          </p:nvSpPr>
          <p:spPr bwMode="auto">
            <a:xfrm>
              <a:off x="2874963" y="4338638"/>
              <a:ext cx="22225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277"/>
            <p:cNvSpPr>
              <a:spLocks noChangeArrowheads="1"/>
            </p:cNvSpPr>
            <p:nvPr/>
          </p:nvSpPr>
          <p:spPr bwMode="auto">
            <a:xfrm>
              <a:off x="2921001" y="4338638"/>
              <a:ext cx="22225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278"/>
            <p:cNvSpPr>
              <a:spLocks noChangeArrowheads="1"/>
            </p:cNvSpPr>
            <p:nvPr/>
          </p:nvSpPr>
          <p:spPr bwMode="auto">
            <a:xfrm>
              <a:off x="2828926" y="4384675"/>
              <a:ext cx="2381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279"/>
            <p:cNvSpPr>
              <a:spLocks noChangeArrowheads="1"/>
            </p:cNvSpPr>
            <p:nvPr/>
          </p:nvSpPr>
          <p:spPr bwMode="auto">
            <a:xfrm>
              <a:off x="2874963" y="4384675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280"/>
            <p:cNvSpPr>
              <a:spLocks noChangeArrowheads="1"/>
            </p:cNvSpPr>
            <p:nvPr/>
          </p:nvSpPr>
          <p:spPr bwMode="auto">
            <a:xfrm>
              <a:off x="2921001" y="4384675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281"/>
            <p:cNvSpPr>
              <a:spLocks noChangeArrowheads="1"/>
            </p:cNvSpPr>
            <p:nvPr/>
          </p:nvSpPr>
          <p:spPr bwMode="auto">
            <a:xfrm>
              <a:off x="2828926" y="4430713"/>
              <a:ext cx="2381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282"/>
            <p:cNvSpPr>
              <a:spLocks noChangeArrowheads="1"/>
            </p:cNvSpPr>
            <p:nvPr/>
          </p:nvSpPr>
          <p:spPr bwMode="auto">
            <a:xfrm>
              <a:off x="2874963" y="4430713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283"/>
            <p:cNvSpPr>
              <a:spLocks noChangeArrowheads="1"/>
            </p:cNvSpPr>
            <p:nvPr/>
          </p:nvSpPr>
          <p:spPr bwMode="auto">
            <a:xfrm>
              <a:off x="2921001" y="4430713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284"/>
            <p:cNvSpPr>
              <a:spLocks noChangeArrowheads="1"/>
            </p:cNvSpPr>
            <p:nvPr/>
          </p:nvSpPr>
          <p:spPr bwMode="auto">
            <a:xfrm>
              <a:off x="2828926" y="4475163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285"/>
            <p:cNvSpPr>
              <a:spLocks noChangeArrowheads="1"/>
            </p:cNvSpPr>
            <p:nvPr/>
          </p:nvSpPr>
          <p:spPr bwMode="auto">
            <a:xfrm>
              <a:off x="2874963" y="4475163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286"/>
            <p:cNvSpPr>
              <a:spLocks noChangeArrowheads="1"/>
            </p:cNvSpPr>
            <p:nvPr/>
          </p:nvSpPr>
          <p:spPr bwMode="auto">
            <a:xfrm>
              <a:off x="2921001" y="4475163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287"/>
            <p:cNvSpPr>
              <a:spLocks noChangeArrowheads="1"/>
            </p:cNvSpPr>
            <p:nvPr/>
          </p:nvSpPr>
          <p:spPr bwMode="auto">
            <a:xfrm>
              <a:off x="2828926" y="4521200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288"/>
            <p:cNvSpPr>
              <a:spLocks noChangeArrowheads="1"/>
            </p:cNvSpPr>
            <p:nvPr/>
          </p:nvSpPr>
          <p:spPr bwMode="auto">
            <a:xfrm>
              <a:off x="2874963" y="45212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289"/>
            <p:cNvSpPr>
              <a:spLocks noChangeArrowheads="1"/>
            </p:cNvSpPr>
            <p:nvPr/>
          </p:nvSpPr>
          <p:spPr bwMode="auto">
            <a:xfrm>
              <a:off x="2921001" y="45212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290"/>
            <p:cNvSpPr>
              <a:spLocks noChangeArrowheads="1"/>
            </p:cNvSpPr>
            <p:nvPr/>
          </p:nvSpPr>
          <p:spPr bwMode="auto">
            <a:xfrm>
              <a:off x="2828926" y="4567238"/>
              <a:ext cx="2381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291"/>
            <p:cNvSpPr>
              <a:spLocks noChangeArrowheads="1"/>
            </p:cNvSpPr>
            <p:nvPr/>
          </p:nvSpPr>
          <p:spPr bwMode="auto">
            <a:xfrm>
              <a:off x="2874963" y="4567238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292"/>
            <p:cNvSpPr>
              <a:spLocks noChangeArrowheads="1"/>
            </p:cNvSpPr>
            <p:nvPr/>
          </p:nvSpPr>
          <p:spPr bwMode="auto">
            <a:xfrm>
              <a:off x="2921001" y="4567238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293"/>
            <p:cNvSpPr>
              <a:spLocks noEditPoints="1"/>
            </p:cNvSpPr>
            <p:nvPr/>
          </p:nvSpPr>
          <p:spPr bwMode="auto">
            <a:xfrm>
              <a:off x="3035301" y="4202113"/>
              <a:ext cx="68263" cy="68263"/>
            </a:xfrm>
            <a:custGeom>
              <a:avLst/>
              <a:gdLst>
                <a:gd name="T0" fmla="*/ 14 w 43"/>
                <a:gd name="T1" fmla="*/ 14 h 43"/>
                <a:gd name="T2" fmla="*/ 14 w 43"/>
                <a:gd name="T3" fmla="*/ 27 h 43"/>
                <a:gd name="T4" fmla="*/ 29 w 43"/>
                <a:gd name="T5" fmla="*/ 27 h 43"/>
                <a:gd name="T6" fmla="*/ 29 w 43"/>
                <a:gd name="T7" fmla="*/ 14 h 43"/>
                <a:gd name="T8" fmla="*/ 14 w 43"/>
                <a:gd name="T9" fmla="*/ 14 h 43"/>
                <a:gd name="T10" fmla="*/ 0 w 43"/>
                <a:gd name="T11" fmla="*/ 0 h 43"/>
                <a:gd name="T12" fmla="*/ 43 w 43"/>
                <a:gd name="T13" fmla="*/ 0 h 43"/>
                <a:gd name="T14" fmla="*/ 43 w 43"/>
                <a:gd name="T15" fmla="*/ 43 h 43"/>
                <a:gd name="T16" fmla="*/ 0 w 43"/>
                <a:gd name="T17" fmla="*/ 43 h 43"/>
                <a:gd name="T18" fmla="*/ 0 w 43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14" y="14"/>
                  </a:moveTo>
                  <a:lnTo>
                    <a:pt x="14" y="27"/>
                  </a:lnTo>
                  <a:lnTo>
                    <a:pt x="29" y="27"/>
                  </a:lnTo>
                  <a:lnTo>
                    <a:pt x="29" y="14"/>
                  </a:lnTo>
                  <a:lnTo>
                    <a:pt x="14" y="14"/>
                  </a:lnTo>
                  <a:close/>
                  <a:moveTo>
                    <a:pt x="0" y="0"/>
                  </a:move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294"/>
            <p:cNvSpPr>
              <a:spLocks noEditPoints="1"/>
            </p:cNvSpPr>
            <p:nvPr/>
          </p:nvSpPr>
          <p:spPr bwMode="auto">
            <a:xfrm>
              <a:off x="3125788" y="4202113"/>
              <a:ext cx="69850" cy="68263"/>
            </a:xfrm>
            <a:custGeom>
              <a:avLst/>
              <a:gdLst>
                <a:gd name="T0" fmla="*/ 14 w 44"/>
                <a:gd name="T1" fmla="*/ 14 h 43"/>
                <a:gd name="T2" fmla="*/ 14 w 44"/>
                <a:gd name="T3" fmla="*/ 27 h 43"/>
                <a:gd name="T4" fmla="*/ 28 w 44"/>
                <a:gd name="T5" fmla="*/ 27 h 43"/>
                <a:gd name="T6" fmla="*/ 28 w 44"/>
                <a:gd name="T7" fmla="*/ 14 h 43"/>
                <a:gd name="T8" fmla="*/ 14 w 44"/>
                <a:gd name="T9" fmla="*/ 14 h 43"/>
                <a:gd name="T10" fmla="*/ 0 w 44"/>
                <a:gd name="T11" fmla="*/ 0 h 43"/>
                <a:gd name="T12" fmla="*/ 44 w 44"/>
                <a:gd name="T13" fmla="*/ 0 h 43"/>
                <a:gd name="T14" fmla="*/ 44 w 44"/>
                <a:gd name="T15" fmla="*/ 43 h 43"/>
                <a:gd name="T16" fmla="*/ 0 w 44"/>
                <a:gd name="T17" fmla="*/ 43 h 43"/>
                <a:gd name="T18" fmla="*/ 0 w 44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14" y="14"/>
                  </a:moveTo>
                  <a:lnTo>
                    <a:pt x="14" y="27"/>
                  </a:lnTo>
                  <a:lnTo>
                    <a:pt x="28" y="27"/>
                  </a:lnTo>
                  <a:lnTo>
                    <a:pt x="28" y="14"/>
                  </a:lnTo>
                  <a:lnTo>
                    <a:pt x="14" y="14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295"/>
            <p:cNvSpPr>
              <a:spLocks noEditPoints="1"/>
            </p:cNvSpPr>
            <p:nvPr/>
          </p:nvSpPr>
          <p:spPr bwMode="auto">
            <a:xfrm>
              <a:off x="3217863" y="4202113"/>
              <a:ext cx="66675" cy="68263"/>
            </a:xfrm>
            <a:custGeom>
              <a:avLst/>
              <a:gdLst>
                <a:gd name="T0" fmla="*/ 14 w 42"/>
                <a:gd name="T1" fmla="*/ 14 h 43"/>
                <a:gd name="T2" fmla="*/ 14 w 42"/>
                <a:gd name="T3" fmla="*/ 27 h 43"/>
                <a:gd name="T4" fmla="*/ 28 w 42"/>
                <a:gd name="T5" fmla="*/ 27 h 43"/>
                <a:gd name="T6" fmla="*/ 28 w 42"/>
                <a:gd name="T7" fmla="*/ 14 h 43"/>
                <a:gd name="T8" fmla="*/ 14 w 42"/>
                <a:gd name="T9" fmla="*/ 14 h 43"/>
                <a:gd name="T10" fmla="*/ 0 w 42"/>
                <a:gd name="T11" fmla="*/ 0 h 43"/>
                <a:gd name="T12" fmla="*/ 42 w 42"/>
                <a:gd name="T13" fmla="*/ 0 h 43"/>
                <a:gd name="T14" fmla="*/ 42 w 42"/>
                <a:gd name="T15" fmla="*/ 43 h 43"/>
                <a:gd name="T16" fmla="*/ 0 w 42"/>
                <a:gd name="T17" fmla="*/ 43 h 43"/>
                <a:gd name="T18" fmla="*/ 0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14" y="14"/>
                  </a:moveTo>
                  <a:lnTo>
                    <a:pt x="14" y="27"/>
                  </a:lnTo>
                  <a:lnTo>
                    <a:pt x="28" y="27"/>
                  </a:lnTo>
                  <a:lnTo>
                    <a:pt x="28" y="14"/>
                  </a:lnTo>
                  <a:lnTo>
                    <a:pt x="14" y="14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42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296"/>
            <p:cNvSpPr>
              <a:spLocks noEditPoints="1"/>
            </p:cNvSpPr>
            <p:nvPr/>
          </p:nvSpPr>
          <p:spPr bwMode="auto">
            <a:xfrm>
              <a:off x="3035301" y="4292600"/>
              <a:ext cx="68263" cy="66675"/>
            </a:xfrm>
            <a:custGeom>
              <a:avLst/>
              <a:gdLst>
                <a:gd name="T0" fmla="*/ 14 w 43"/>
                <a:gd name="T1" fmla="*/ 15 h 42"/>
                <a:gd name="T2" fmla="*/ 14 w 43"/>
                <a:gd name="T3" fmla="*/ 29 h 42"/>
                <a:gd name="T4" fmla="*/ 29 w 43"/>
                <a:gd name="T5" fmla="*/ 29 h 42"/>
                <a:gd name="T6" fmla="*/ 29 w 43"/>
                <a:gd name="T7" fmla="*/ 15 h 42"/>
                <a:gd name="T8" fmla="*/ 14 w 43"/>
                <a:gd name="T9" fmla="*/ 15 h 42"/>
                <a:gd name="T10" fmla="*/ 0 w 43"/>
                <a:gd name="T11" fmla="*/ 0 h 42"/>
                <a:gd name="T12" fmla="*/ 43 w 43"/>
                <a:gd name="T13" fmla="*/ 0 h 42"/>
                <a:gd name="T14" fmla="*/ 43 w 43"/>
                <a:gd name="T15" fmla="*/ 42 h 42"/>
                <a:gd name="T16" fmla="*/ 0 w 43"/>
                <a:gd name="T17" fmla="*/ 42 h 42"/>
                <a:gd name="T18" fmla="*/ 0 w 43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14" y="15"/>
                  </a:moveTo>
                  <a:lnTo>
                    <a:pt x="14" y="29"/>
                  </a:lnTo>
                  <a:lnTo>
                    <a:pt x="29" y="29"/>
                  </a:lnTo>
                  <a:lnTo>
                    <a:pt x="29" y="15"/>
                  </a:lnTo>
                  <a:lnTo>
                    <a:pt x="14" y="15"/>
                  </a:lnTo>
                  <a:close/>
                  <a:moveTo>
                    <a:pt x="0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297"/>
            <p:cNvSpPr>
              <a:spLocks noEditPoints="1"/>
            </p:cNvSpPr>
            <p:nvPr/>
          </p:nvSpPr>
          <p:spPr bwMode="auto">
            <a:xfrm>
              <a:off x="3125788" y="4292600"/>
              <a:ext cx="69850" cy="66675"/>
            </a:xfrm>
            <a:custGeom>
              <a:avLst/>
              <a:gdLst>
                <a:gd name="T0" fmla="*/ 14 w 44"/>
                <a:gd name="T1" fmla="*/ 15 h 42"/>
                <a:gd name="T2" fmla="*/ 14 w 44"/>
                <a:gd name="T3" fmla="*/ 29 h 42"/>
                <a:gd name="T4" fmla="*/ 28 w 44"/>
                <a:gd name="T5" fmla="*/ 29 h 42"/>
                <a:gd name="T6" fmla="*/ 28 w 44"/>
                <a:gd name="T7" fmla="*/ 15 h 42"/>
                <a:gd name="T8" fmla="*/ 14 w 44"/>
                <a:gd name="T9" fmla="*/ 15 h 42"/>
                <a:gd name="T10" fmla="*/ 0 w 44"/>
                <a:gd name="T11" fmla="*/ 0 h 42"/>
                <a:gd name="T12" fmla="*/ 44 w 44"/>
                <a:gd name="T13" fmla="*/ 0 h 42"/>
                <a:gd name="T14" fmla="*/ 44 w 44"/>
                <a:gd name="T15" fmla="*/ 42 h 42"/>
                <a:gd name="T16" fmla="*/ 0 w 44"/>
                <a:gd name="T17" fmla="*/ 42 h 42"/>
                <a:gd name="T18" fmla="*/ 0 w 4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2">
                  <a:moveTo>
                    <a:pt x="14" y="15"/>
                  </a:moveTo>
                  <a:lnTo>
                    <a:pt x="14" y="29"/>
                  </a:lnTo>
                  <a:lnTo>
                    <a:pt x="28" y="29"/>
                  </a:lnTo>
                  <a:lnTo>
                    <a:pt x="28" y="15"/>
                  </a:lnTo>
                  <a:lnTo>
                    <a:pt x="14" y="15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298"/>
            <p:cNvSpPr>
              <a:spLocks noEditPoints="1"/>
            </p:cNvSpPr>
            <p:nvPr/>
          </p:nvSpPr>
          <p:spPr bwMode="auto">
            <a:xfrm>
              <a:off x="3217863" y="4292600"/>
              <a:ext cx="66675" cy="66675"/>
            </a:xfrm>
            <a:custGeom>
              <a:avLst/>
              <a:gdLst>
                <a:gd name="T0" fmla="*/ 14 w 42"/>
                <a:gd name="T1" fmla="*/ 15 h 42"/>
                <a:gd name="T2" fmla="*/ 14 w 42"/>
                <a:gd name="T3" fmla="*/ 29 h 42"/>
                <a:gd name="T4" fmla="*/ 28 w 42"/>
                <a:gd name="T5" fmla="*/ 29 h 42"/>
                <a:gd name="T6" fmla="*/ 28 w 42"/>
                <a:gd name="T7" fmla="*/ 15 h 42"/>
                <a:gd name="T8" fmla="*/ 14 w 42"/>
                <a:gd name="T9" fmla="*/ 15 h 42"/>
                <a:gd name="T10" fmla="*/ 0 w 42"/>
                <a:gd name="T11" fmla="*/ 0 h 42"/>
                <a:gd name="T12" fmla="*/ 42 w 42"/>
                <a:gd name="T13" fmla="*/ 0 h 42"/>
                <a:gd name="T14" fmla="*/ 42 w 42"/>
                <a:gd name="T15" fmla="*/ 42 h 42"/>
                <a:gd name="T16" fmla="*/ 0 w 42"/>
                <a:gd name="T17" fmla="*/ 42 h 42"/>
                <a:gd name="T18" fmla="*/ 0 w 42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14" y="15"/>
                  </a:moveTo>
                  <a:lnTo>
                    <a:pt x="14" y="29"/>
                  </a:lnTo>
                  <a:lnTo>
                    <a:pt x="28" y="29"/>
                  </a:lnTo>
                  <a:lnTo>
                    <a:pt x="28" y="15"/>
                  </a:lnTo>
                  <a:lnTo>
                    <a:pt x="14" y="15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299"/>
            <p:cNvSpPr>
              <a:spLocks noEditPoints="1"/>
            </p:cNvSpPr>
            <p:nvPr/>
          </p:nvSpPr>
          <p:spPr bwMode="auto">
            <a:xfrm>
              <a:off x="3035301" y="4384675"/>
              <a:ext cx="68263" cy="68263"/>
            </a:xfrm>
            <a:custGeom>
              <a:avLst/>
              <a:gdLst>
                <a:gd name="T0" fmla="*/ 14 w 43"/>
                <a:gd name="T1" fmla="*/ 14 h 43"/>
                <a:gd name="T2" fmla="*/ 14 w 43"/>
                <a:gd name="T3" fmla="*/ 29 h 43"/>
                <a:gd name="T4" fmla="*/ 29 w 43"/>
                <a:gd name="T5" fmla="*/ 29 h 43"/>
                <a:gd name="T6" fmla="*/ 29 w 43"/>
                <a:gd name="T7" fmla="*/ 14 h 43"/>
                <a:gd name="T8" fmla="*/ 14 w 43"/>
                <a:gd name="T9" fmla="*/ 14 h 43"/>
                <a:gd name="T10" fmla="*/ 0 w 43"/>
                <a:gd name="T11" fmla="*/ 0 h 43"/>
                <a:gd name="T12" fmla="*/ 43 w 43"/>
                <a:gd name="T13" fmla="*/ 0 h 43"/>
                <a:gd name="T14" fmla="*/ 43 w 43"/>
                <a:gd name="T15" fmla="*/ 43 h 43"/>
                <a:gd name="T16" fmla="*/ 0 w 43"/>
                <a:gd name="T17" fmla="*/ 43 h 43"/>
                <a:gd name="T18" fmla="*/ 0 w 43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14" y="14"/>
                  </a:moveTo>
                  <a:lnTo>
                    <a:pt x="14" y="29"/>
                  </a:lnTo>
                  <a:lnTo>
                    <a:pt x="29" y="29"/>
                  </a:lnTo>
                  <a:lnTo>
                    <a:pt x="29" y="14"/>
                  </a:lnTo>
                  <a:lnTo>
                    <a:pt x="14" y="14"/>
                  </a:lnTo>
                  <a:close/>
                  <a:moveTo>
                    <a:pt x="0" y="0"/>
                  </a:move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300"/>
            <p:cNvSpPr>
              <a:spLocks noEditPoints="1"/>
            </p:cNvSpPr>
            <p:nvPr/>
          </p:nvSpPr>
          <p:spPr bwMode="auto">
            <a:xfrm>
              <a:off x="3125788" y="4384675"/>
              <a:ext cx="69850" cy="68263"/>
            </a:xfrm>
            <a:custGeom>
              <a:avLst/>
              <a:gdLst>
                <a:gd name="T0" fmla="*/ 14 w 44"/>
                <a:gd name="T1" fmla="*/ 14 h 43"/>
                <a:gd name="T2" fmla="*/ 14 w 44"/>
                <a:gd name="T3" fmla="*/ 29 h 43"/>
                <a:gd name="T4" fmla="*/ 28 w 44"/>
                <a:gd name="T5" fmla="*/ 29 h 43"/>
                <a:gd name="T6" fmla="*/ 28 w 44"/>
                <a:gd name="T7" fmla="*/ 14 h 43"/>
                <a:gd name="T8" fmla="*/ 14 w 44"/>
                <a:gd name="T9" fmla="*/ 14 h 43"/>
                <a:gd name="T10" fmla="*/ 0 w 44"/>
                <a:gd name="T11" fmla="*/ 0 h 43"/>
                <a:gd name="T12" fmla="*/ 44 w 44"/>
                <a:gd name="T13" fmla="*/ 0 h 43"/>
                <a:gd name="T14" fmla="*/ 44 w 44"/>
                <a:gd name="T15" fmla="*/ 43 h 43"/>
                <a:gd name="T16" fmla="*/ 0 w 44"/>
                <a:gd name="T17" fmla="*/ 43 h 43"/>
                <a:gd name="T18" fmla="*/ 0 w 44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14" y="14"/>
                  </a:moveTo>
                  <a:lnTo>
                    <a:pt x="14" y="29"/>
                  </a:lnTo>
                  <a:lnTo>
                    <a:pt x="28" y="29"/>
                  </a:lnTo>
                  <a:lnTo>
                    <a:pt x="28" y="14"/>
                  </a:lnTo>
                  <a:lnTo>
                    <a:pt x="14" y="14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301"/>
            <p:cNvSpPr>
              <a:spLocks noEditPoints="1"/>
            </p:cNvSpPr>
            <p:nvPr/>
          </p:nvSpPr>
          <p:spPr bwMode="auto">
            <a:xfrm>
              <a:off x="3217863" y="4384675"/>
              <a:ext cx="66675" cy="68263"/>
            </a:xfrm>
            <a:custGeom>
              <a:avLst/>
              <a:gdLst>
                <a:gd name="T0" fmla="*/ 14 w 42"/>
                <a:gd name="T1" fmla="*/ 14 h 43"/>
                <a:gd name="T2" fmla="*/ 14 w 42"/>
                <a:gd name="T3" fmla="*/ 29 h 43"/>
                <a:gd name="T4" fmla="*/ 28 w 42"/>
                <a:gd name="T5" fmla="*/ 29 h 43"/>
                <a:gd name="T6" fmla="*/ 28 w 42"/>
                <a:gd name="T7" fmla="*/ 14 h 43"/>
                <a:gd name="T8" fmla="*/ 14 w 42"/>
                <a:gd name="T9" fmla="*/ 14 h 43"/>
                <a:gd name="T10" fmla="*/ 0 w 42"/>
                <a:gd name="T11" fmla="*/ 0 h 43"/>
                <a:gd name="T12" fmla="*/ 42 w 42"/>
                <a:gd name="T13" fmla="*/ 0 h 43"/>
                <a:gd name="T14" fmla="*/ 42 w 42"/>
                <a:gd name="T15" fmla="*/ 43 h 43"/>
                <a:gd name="T16" fmla="*/ 0 w 42"/>
                <a:gd name="T17" fmla="*/ 43 h 43"/>
                <a:gd name="T18" fmla="*/ 0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14" y="14"/>
                  </a:moveTo>
                  <a:lnTo>
                    <a:pt x="14" y="29"/>
                  </a:lnTo>
                  <a:lnTo>
                    <a:pt x="28" y="29"/>
                  </a:lnTo>
                  <a:lnTo>
                    <a:pt x="28" y="14"/>
                  </a:lnTo>
                  <a:lnTo>
                    <a:pt x="14" y="14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42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302"/>
            <p:cNvSpPr>
              <a:spLocks noEditPoints="1"/>
            </p:cNvSpPr>
            <p:nvPr/>
          </p:nvSpPr>
          <p:spPr bwMode="auto">
            <a:xfrm>
              <a:off x="3035301" y="4475163"/>
              <a:ext cx="68263" cy="69850"/>
            </a:xfrm>
            <a:custGeom>
              <a:avLst/>
              <a:gdLst>
                <a:gd name="T0" fmla="*/ 14 w 43"/>
                <a:gd name="T1" fmla="*/ 15 h 44"/>
                <a:gd name="T2" fmla="*/ 14 w 43"/>
                <a:gd name="T3" fmla="*/ 29 h 44"/>
                <a:gd name="T4" fmla="*/ 29 w 43"/>
                <a:gd name="T5" fmla="*/ 29 h 44"/>
                <a:gd name="T6" fmla="*/ 29 w 43"/>
                <a:gd name="T7" fmla="*/ 15 h 44"/>
                <a:gd name="T8" fmla="*/ 14 w 43"/>
                <a:gd name="T9" fmla="*/ 15 h 44"/>
                <a:gd name="T10" fmla="*/ 0 w 43"/>
                <a:gd name="T11" fmla="*/ 0 h 44"/>
                <a:gd name="T12" fmla="*/ 43 w 43"/>
                <a:gd name="T13" fmla="*/ 0 h 44"/>
                <a:gd name="T14" fmla="*/ 43 w 43"/>
                <a:gd name="T15" fmla="*/ 44 h 44"/>
                <a:gd name="T16" fmla="*/ 0 w 43"/>
                <a:gd name="T17" fmla="*/ 44 h 44"/>
                <a:gd name="T18" fmla="*/ 0 w 43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14" y="15"/>
                  </a:moveTo>
                  <a:lnTo>
                    <a:pt x="14" y="29"/>
                  </a:lnTo>
                  <a:lnTo>
                    <a:pt x="29" y="29"/>
                  </a:lnTo>
                  <a:lnTo>
                    <a:pt x="29" y="15"/>
                  </a:lnTo>
                  <a:lnTo>
                    <a:pt x="14" y="15"/>
                  </a:lnTo>
                  <a:close/>
                  <a:moveTo>
                    <a:pt x="0" y="0"/>
                  </a:moveTo>
                  <a:lnTo>
                    <a:pt x="43" y="0"/>
                  </a:lnTo>
                  <a:lnTo>
                    <a:pt x="43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303"/>
            <p:cNvSpPr>
              <a:spLocks noEditPoints="1"/>
            </p:cNvSpPr>
            <p:nvPr/>
          </p:nvSpPr>
          <p:spPr bwMode="auto">
            <a:xfrm>
              <a:off x="3125788" y="4475163"/>
              <a:ext cx="69850" cy="69850"/>
            </a:xfrm>
            <a:custGeom>
              <a:avLst/>
              <a:gdLst>
                <a:gd name="T0" fmla="*/ 14 w 44"/>
                <a:gd name="T1" fmla="*/ 15 h 44"/>
                <a:gd name="T2" fmla="*/ 14 w 44"/>
                <a:gd name="T3" fmla="*/ 29 h 44"/>
                <a:gd name="T4" fmla="*/ 28 w 44"/>
                <a:gd name="T5" fmla="*/ 29 h 44"/>
                <a:gd name="T6" fmla="*/ 28 w 44"/>
                <a:gd name="T7" fmla="*/ 15 h 44"/>
                <a:gd name="T8" fmla="*/ 14 w 44"/>
                <a:gd name="T9" fmla="*/ 15 h 44"/>
                <a:gd name="T10" fmla="*/ 0 w 44"/>
                <a:gd name="T11" fmla="*/ 0 h 44"/>
                <a:gd name="T12" fmla="*/ 44 w 44"/>
                <a:gd name="T13" fmla="*/ 0 h 44"/>
                <a:gd name="T14" fmla="*/ 44 w 44"/>
                <a:gd name="T15" fmla="*/ 44 h 44"/>
                <a:gd name="T16" fmla="*/ 0 w 44"/>
                <a:gd name="T17" fmla="*/ 44 h 44"/>
                <a:gd name="T18" fmla="*/ 0 w 44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14" y="15"/>
                  </a:moveTo>
                  <a:lnTo>
                    <a:pt x="14" y="29"/>
                  </a:lnTo>
                  <a:lnTo>
                    <a:pt x="28" y="29"/>
                  </a:lnTo>
                  <a:lnTo>
                    <a:pt x="28" y="15"/>
                  </a:lnTo>
                  <a:lnTo>
                    <a:pt x="14" y="15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304"/>
            <p:cNvSpPr>
              <a:spLocks noEditPoints="1"/>
            </p:cNvSpPr>
            <p:nvPr/>
          </p:nvSpPr>
          <p:spPr bwMode="auto">
            <a:xfrm>
              <a:off x="3217863" y="4475163"/>
              <a:ext cx="66675" cy="69850"/>
            </a:xfrm>
            <a:custGeom>
              <a:avLst/>
              <a:gdLst>
                <a:gd name="T0" fmla="*/ 14 w 42"/>
                <a:gd name="T1" fmla="*/ 15 h 44"/>
                <a:gd name="T2" fmla="*/ 14 w 42"/>
                <a:gd name="T3" fmla="*/ 29 h 44"/>
                <a:gd name="T4" fmla="*/ 28 w 42"/>
                <a:gd name="T5" fmla="*/ 29 h 44"/>
                <a:gd name="T6" fmla="*/ 28 w 42"/>
                <a:gd name="T7" fmla="*/ 15 h 44"/>
                <a:gd name="T8" fmla="*/ 14 w 42"/>
                <a:gd name="T9" fmla="*/ 15 h 44"/>
                <a:gd name="T10" fmla="*/ 0 w 42"/>
                <a:gd name="T11" fmla="*/ 0 h 44"/>
                <a:gd name="T12" fmla="*/ 42 w 42"/>
                <a:gd name="T13" fmla="*/ 0 h 44"/>
                <a:gd name="T14" fmla="*/ 42 w 42"/>
                <a:gd name="T15" fmla="*/ 44 h 44"/>
                <a:gd name="T16" fmla="*/ 0 w 42"/>
                <a:gd name="T17" fmla="*/ 44 h 44"/>
                <a:gd name="T18" fmla="*/ 0 w 4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4">
                  <a:moveTo>
                    <a:pt x="14" y="15"/>
                  </a:moveTo>
                  <a:lnTo>
                    <a:pt x="14" y="29"/>
                  </a:lnTo>
                  <a:lnTo>
                    <a:pt x="28" y="29"/>
                  </a:lnTo>
                  <a:lnTo>
                    <a:pt x="28" y="15"/>
                  </a:lnTo>
                  <a:lnTo>
                    <a:pt x="14" y="15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4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305"/>
            <p:cNvSpPr>
              <a:spLocks/>
            </p:cNvSpPr>
            <p:nvPr/>
          </p:nvSpPr>
          <p:spPr bwMode="auto">
            <a:xfrm>
              <a:off x="3035301" y="4567238"/>
              <a:ext cx="249238" cy="68263"/>
            </a:xfrm>
            <a:custGeom>
              <a:avLst/>
              <a:gdLst>
                <a:gd name="T0" fmla="*/ 0 w 157"/>
                <a:gd name="T1" fmla="*/ 0 h 43"/>
                <a:gd name="T2" fmla="*/ 157 w 157"/>
                <a:gd name="T3" fmla="*/ 0 h 43"/>
                <a:gd name="T4" fmla="*/ 157 w 157"/>
                <a:gd name="T5" fmla="*/ 43 h 43"/>
                <a:gd name="T6" fmla="*/ 143 w 157"/>
                <a:gd name="T7" fmla="*/ 43 h 43"/>
                <a:gd name="T8" fmla="*/ 143 w 157"/>
                <a:gd name="T9" fmla="*/ 14 h 43"/>
                <a:gd name="T10" fmla="*/ 14 w 157"/>
                <a:gd name="T11" fmla="*/ 14 h 43"/>
                <a:gd name="T12" fmla="*/ 14 w 157"/>
                <a:gd name="T13" fmla="*/ 43 h 43"/>
                <a:gd name="T14" fmla="*/ 0 w 157"/>
                <a:gd name="T15" fmla="*/ 43 h 43"/>
                <a:gd name="T16" fmla="*/ 0 w 157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43">
                  <a:moveTo>
                    <a:pt x="0" y="0"/>
                  </a:moveTo>
                  <a:lnTo>
                    <a:pt x="157" y="0"/>
                  </a:lnTo>
                  <a:lnTo>
                    <a:pt x="157" y="43"/>
                  </a:lnTo>
                  <a:lnTo>
                    <a:pt x="143" y="43"/>
                  </a:lnTo>
                  <a:lnTo>
                    <a:pt x="143" y="14"/>
                  </a:lnTo>
                  <a:lnTo>
                    <a:pt x="14" y="14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306"/>
            <p:cNvSpPr>
              <a:spLocks noChangeArrowheads="1"/>
            </p:cNvSpPr>
            <p:nvPr/>
          </p:nvSpPr>
          <p:spPr bwMode="auto">
            <a:xfrm>
              <a:off x="3170238" y="4578350"/>
              <a:ext cx="25400" cy="57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307"/>
            <p:cNvSpPr>
              <a:spLocks noEditPoints="1"/>
            </p:cNvSpPr>
            <p:nvPr/>
          </p:nvSpPr>
          <p:spPr bwMode="auto">
            <a:xfrm>
              <a:off x="3365501" y="4130675"/>
              <a:ext cx="114300" cy="596900"/>
            </a:xfrm>
            <a:custGeom>
              <a:avLst/>
              <a:gdLst>
                <a:gd name="T0" fmla="*/ 14 w 72"/>
                <a:gd name="T1" fmla="*/ 16 h 376"/>
                <a:gd name="T2" fmla="*/ 14 w 72"/>
                <a:gd name="T3" fmla="*/ 361 h 376"/>
                <a:gd name="T4" fmla="*/ 58 w 72"/>
                <a:gd name="T5" fmla="*/ 361 h 376"/>
                <a:gd name="T6" fmla="*/ 58 w 72"/>
                <a:gd name="T7" fmla="*/ 16 h 376"/>
                <a:gd name="T8" fmla="*/ 14 w 72"/>
                <a:gd name="T9" fmla="*/ 16 h 376"/>
                <a:gd name="T10" fmla="*/ 0 w 72"/>
                <a:gd name="T11" fmla="*/ 0 h 376"/>
                <a:gd name="T12" fmla="*/ 72 w 72"/>
                <a:gd name="T13" fmla="*/ 0 h 376"/>
                <a:gd name="T14" fmla="*/ 72 w 72"/>
                <a:gd name="T15" fmla="*/ 376 h 376"/>
                <a:gd name="T16" fmla="*/ 0 w 72"/>
                <a:gd name="T17" fmla="*/ 376 h 376"/>
                <a:gd name="T18" fmla="*/ 0 w 72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376">
                  <a:moveTo>
                    <a:pt x="14" y="16"/>
                  </a:moveTo>
                  <a:lnTo>
                    <a:pt x="14" y="361"/>
                  </a:lnTo>
                  <a:lnTo>
                    <a:pt x="58" y="361"/>
                  </a:lnTo>
                  <a:lnTo>
                    <a:pt x="58" y="16"/>
                  </a:lnTo>
                  <a:lnTo>
                    <a:pt x="14" y="16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376"/>
                  </a:lnTo>
                  <a:lnTo>
                    <a:pt x="0" y="3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308"/>
            <p:cNvSpPr>
              <a:spLocks noChangeArrowheads="1"/>
            </p:cNvSpPr>
            <p:nvPr/>
          </p:nvSpPr>
          <p:spPr bwMode="auto">
            <a:xfrm>
              <a:off x="3376613" y="4270375"/>
              <a:ext cx="349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309"/>
            <p:cNvSpPr>
              <a:spLocks noChangeArrowheads="1"/>
            </p:cNvSpPr>
            <p:nvPr/>
          </p:nvSpPr>
          <p:spPr bwMode="auto">
            <a:xfrm>
              <a:off x="3376613" y="4316413"/>
              <a:ext cx="349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Rectangle 310"/>
            <p:cNvSpPr>
              <a:spLocks noChangeArrowheads="1"/>
            </p:cNvSpPr>
            <p:nvPr/>
          </p:nvSpPr>
          <p:spPr bwMode="auto">
            <a:xfrm>
              <a:off x="3376613" y="4359275"/>
              <a:ext cx="34925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Rectangle 311"/>
            <p:cNvSpPr>
              <a:spLocks noChangeArrowheads="1"/>
            </p:cNvSpPr>
            <p:nvPr/>
          </p:nvSpPr>
          <p:spPr bwMode="auto">
            <a:xfrm>
              <a:off x="3376613" y="4406900"/>
              <a:ext cx="349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312"/>
            <p:cNvSpPr>
              <a:spLocks noChangeArrowheads="1"/>
            </p:cNvSpPr>
            <p:nvPr/>
          </p:nvSpPr>
          <p:spPr bwMode="auto">
            <a:xfrm>
              <a:off x="3376613" y="4452938"/>
              <a:ext cx="349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313"/>
            <p:cNvSpPr>
              <a:spLocks noChangeArrowheads="1"/>
            </p:cNvSpPr>
            <p:nvPr/>
          </p:nvSpPr>
          <p:spPr bwMode="auto">
            <a:xfrm>
              <a:off x="3376613" y="4498975"/>
              <a:ext cx="349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314"/>
            <p:cNvSpPr>
              <a:spLocks noChangeArrowheads="1"/>
            </p:cNvSpPr>
            <p:nvPr/>
          </p:nvSpPr>
          <p:spPr bwMode="auto">
            <a:xfrm>
              <a:off x="3376613" y="4545013"/>
              <a:ext cx="349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376613" y="4589463"/>
              <a:ext cx="349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316"/>
            <p:cNvSpPr>
              <a:spLocks noChangeArrowheads="1"/>
            </p:cNvSpPr>
            <p:nvPr/>
          </p:nvSpPr>
          <p:spPr bwMode="auto">
            <a:xfrm>
              <a:off x="3376613" y="4635500"/>
              <a:ext cx="349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317"/>
            <p:cNvSpPr>
              <a:spLocks noChangeArrowheads="1"/>
            </p:cNvSpPr>
            <p:nvPr/>
          </p:nvSpPr>
          <p:spPr bwMode="auto">
            <a:xfrm>
              <a:off x="3411538" y="41783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318"/>
            <p:cNvSpPr>
              <a:spLocks noChangeArrowheads="1"/>
            </p:cNvSpPr>
            <p:nvPr/>
          </p:nvSpPr>
          <p:spPr bwMode="auto">
            <a:xfrm>
              <a:off x="2771776" y="47498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319"/>
            <p:cNvSpPr>
              <a:spLocks noChangeArrowheads="1"/>
            </p:cNvSpPr>
            <p:nvPr/>
          </p:nvSpPr>
          <p:spPr bwMode="auto">
            <a:xfrm>
              <a:off x="2816226" y="4749800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320"/>
            <p:cNvSpPr>
              <a:spLocks noChangeArrowheads="1"/>
            </p:cNvSpPr>
            <p:nvPr/>
          </p:nvSpPr>
          <p:spPr bwMode="auto">
            <a:xfrm>
              <a:off x="2862263" y="4749800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321"/>
            <p:cNvSpPr>
              <a:spLocks noChangeArrowheads="1"/>
            </p:cNvSpPr>
            <p:nvPr/>
          </p:nvSpPr>
          <p:spPr bwMode="auto">
            <a:xfrm>
              <a:off x="2908301" y="47498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322"/>
            <p:cNvSpPr>
              <a:spLocks noChangeArrowheads="1"/>
            </p:cNvSpPr>
            <p:nvPr/>
          </p:nvSpPr>
          <p:spPr bwMode="auto">
            <a:xfrm>
              <a:off x="2954338" y="47498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Rectangle 323"/>
            <p:cNvSpPr>
              <a:spLocks noChangeArrowheads="1"/>
            </p:cNvSpPr>
            <p:nvPr/>
          </p:nvSpPr>
          <p:spPr bwMode="auto">
            <a:xfrm>
              <a:off x="3000376" y="47498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Rectangle 324"/>
            <p:cNvSpPr>
              <a:spLocks noChangeArrowheads="1"/>
            </p:cNvSpPr>
            <p:nvPr/>
          </p:nvSpPr>
          <p:spPr bwMode="auto">
            <a:xfrm>
              <a:off x="3044826" y="4749800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Rectangle 325"/>
            <p:cNvSpPr>
              <a:spLocks noChangeArrowheads="1"/>
            </p:cNvSpPr>
            <p:nvPr/>
          </p:nvSpPr>
          <p:spPr bwMode="auto">
            <a:xfrm>
              <a:off x="3090863" y="4749800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326"/>
            <p:cNvSpPr>
              <a:spLocks noChangeArrowheads="1"/>
            </p:cNvSpPr>
            <p:nvPr/>
          </p:nvSpPr>
          <p:spPr bwMode="auto">
            <a:xfrm>
              <a:off x="3136901" y="47498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327"/>
            <p:cNvSpPr>
              <a:spLocks noChangeArrowheads="1"/>
            </p:cNvSpPr>
            <p:nvPr/>
          </p:nvSpPr>
          <p:spPr bwMode="auto">
            <a:xfrm>
              <a:off x="3182938" y="47498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328"/>
            <p:cNvSpPr>
              <a:spLocks noChangeArrowheads="1"/>
            </p:cNvSpPr>
            <p:nvPr/>
          </p:nvSpPr>
          <p:spPr bwMode="auto">
            <a:xfrm>
              <a:off x="3228976" y="47498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329"/>
            <p:cNvSpPr>
              <a:spLocks noChangeArrowheads="1"/>
            </p:cNvSpPr>
            <p:nvPr/>
          </p:nvSpPr>
          <p:spPr bwMode="auto">
            <a:xfrm>
              <a:off x="3273426" y="4749800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Rectangle 330"/>
            <p:cNvSpPr>
              <a:spLocks noChangeArrowheads="1"/>
            </p:cNvSpPr>
            <p:nvPr/>
          </p:nvSpPr>
          <p:spPr bwMode="auto">
            <a:xfrm>
              <a:off x="3319463" y="4749800"/>
              <a:ext cx="23813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4345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7"/>
          <a:stretch/>
        </p:blipFill>
        <p:spPr>
          <a:xfrm>
            <a:off x="7033691" y="1048455"/>
            <a:ext cx="5161484" cy="580954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68F13AC6-A09E-41B0-9234-A685F8879526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93288" cy="634082"/>
          </a:xfrm>
        </p:spPr>
        <p:txBody>
          <a:bodyPr>
            <a:noAutofit/>
          </a:bodyPr>
          <a:lstStyle/>
          <a:p>
            <a:r>
              <a:rPr lang="ru-RU" dirty="0">
                <a:ea typeface="Tahoma" pitchFamily="34" charset="0"/>
                <a:cs typeface="Tahoma" pitchFamily="34" charset="0"/>
              </a:rPr>
              <a:t>СОЦТЕХ             </a:t>
            </a:r>
            <a:br>
              <a:rPr lang="ru-RU" dirty="0">
                <a:ea typeface="Tahoma" pitchFamily="34" charset="0"/>
                <a:cs typeface="Tahoma" pitchFamily="34" charset="0"/>
              </a:rPr>
            </a:br>
            <a:r>
              <a:rPr lang="ru-RU" dirty="0">
                <a:ea typeface="Tahoma" pitchFamily="34" charset="0"/>
                <a:cs typeface="Tahoma" pitchFamily="34" charset="0"/>
              </a:rPr>
              <a:t>Сегмент  </a:t>
            </a:r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системы  управления  производственной безопасностью и охраной труда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500" y="1152293"/>
            <a:ext cx="61844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ym typeface="Calibri" pitchFamily="34" charset="0"/>
              </a:rPr>
              <a:t>Переход от мало эффективных   предсменных и послесменных  медицинских осмотров к  производственному  мониторингу </a:t>
            </a:r>
          </a:p>
          <a:p>
            <a:pPr lvl="0"/>
            <a:r>
              <a:rPr lang="ru-RU" sz="1400" dirty="0">
                <a:sym typeface="Calibri" pitchFamily="34" charset="0"/>
              </a:rPr>
              <a:t>Дистанционный  контроль статуса  здоровья работника  в течение всей рабочей смены в  т.ч. на работах  с вредными и опасными производственными  факторами   с целью выявления предвестников патологических   состояний  возникающих вследствие острого   заболевания, усталости,  монотонии, употребления  алкоголя  или наркотических и психотропных веществ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1001" y="3414112"/>
            <a:ext cx="60486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ym typeface="Calibri" pitchFamily="34" charset="0"/>
              </a:rPr>
              <a:t>Организация унифицированного учета  данных с помощью электронного документооборота: </a:t>
            </a:r>
            <a:r>
              <a:rPr lang="ru-RU" sz="1400" dirty="0">
                <a:sym typeface="Calibri" pitchFamily="34" charset="0"/>
              </a:rPr>
              <a:t> электронный трудовой договор электронная личная   медицинская книжка   работника  (ЭЛМКР), формируемая  при достижении  14-ти летнего возраста на основании   результатов   диспансеризации и группы  здоровья  для целей </a:t>
            </a:r>
            <a:r>
              <a:rPr lang="ru-RU" sz="1400" b="1" dirty="0">
                <a:sym typeface="Calibri" pitchFamily="34" charset="0"/>
              </a:rPr>
              <a:t>метрического контроля базовых параметров психофизиологического статуса работника    в течение</a:t>
            </a:r>
            <a:r>
              <a:rPr lang="ru-RU" sz="1400" dirty="0">
                <a:sym typeface="Calibri" pitchFamily="34" charset="0"/>
              </a:rPr>
              <a:t> </a:t>
            </a:r>
            <a:r>
              <a:rPr lang="ru-RU" sz="1400" b="1" dirty="0">
                <a:sym typeface="Calibri" pitchFamily="34" charset="0"/>
              </a:rPr>
              <a:t> рабочей смены в целях производственной безопасности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5408" y="1050878"/>
            <a:ext cx="584347" cy="5807122"/>
          </a:xfrm>
          <a:prstGeom prst="rect">
            <a:avLst/>
          </a:prstGeom>
          <a:solidFill>
            <a:schemeClr val="bg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360828"/>
            <a:ext cx="7025407" cy="949485"/>
          </a:xfrm>
          <a:prstGeom prst="rect">
            <a:avLst/>
          </a:prstGeom>
          <a:solidFill>
            <a:srgbClr val="0C9C8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1003" y="5407109"/>
            <a:ext cx="6193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sym typeface="Calibri" pitchFamily="34" charset="0"/>
              </a:rPr>
              <a:t>Данные ЭЛМКР должны быть  интегрированы в  электронную персональную  медицинскую карту и позволят  в случаях заболевания оформлять  электронный лист временной нетрудоспособности  прямо на рабочем месте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8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68F13AC6-A09E-41B0-9234-A685F8879526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СОЦТЕХ</a:t>
            </a:r>
            <a:b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</a:br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СУПБ и ОТ решение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8995" y="3717826"/>
            <a:ext cx="11232876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-25000" dirty="0"/>
              <a:t>1. </a:t>
            </a:r>
            <a:r>
              <a:rPr lang="ru-RU" sz="2000" baseline="-25000" dirty="0"/>
              <a:t>Сбор биометрических данных  по технологии «свой- чужой"</a:t>
            </a:r>
            <a:r>
              <a:rPr lang="ru-RU" sz="2000" dirty="0"/>
              <a:t> </a:t>
            </a:r>
            <a:r>
              <a:rPr lang="ru-RU" sz="2000" baseline="-25000" dirty="0"/>
              <a:t> не требует присутствия медицинского специалиста на  каждом объекте</a:t>
            </a:r>
            <a:endParaRPr lang="en-US" sz="2000" baseline="-25000" dirty="0"/>
          </a:p>
          <a:p>
            <a:r>
              <a:rPr lang="ru-RU" sz="2000" baseline="-25000" dirty="0"/>
              <a:t> </a:t>
            </a:r>
          </a:p>
          <a:p>
            <a:r>
              <a:rPr lang="en-US" sz="2000" baseline="-25000" dirty="0"/>
              <a:t>2. </a:t>
            </a:r>
            <a:r>
              <a:rPr lang="ru-RU" sz="2000" baseline="-25000" dirty="0"/>
              <a:t>Система  архивирует  собранные видео- и фотоматериалы, и формирует статистические отчеты для  целей администрирования</a:t>
            </a:r>
            <a:endParaRPr lang="en-US" sz="2000" baseline="-25000" dirty="0"/>
          </a:p>
          <a:p>
            <a:endParaRPr lang="en-US" sz="2000" baseline="-25000" dirty="0"/>
          </a:p>
          <a:p>
            <a:r>
              <a:rPr lang="en-US" sz="2000" baseline="-25000" dirty="0"/>
              <a:t>3. </a:t>
            </a:r>
            <a:r>
              <a:rPr lang="ru-RU" sz="2000" baseline="-25000" dirty="0"/>
              <a:t>Информация  может быть извлечена  в случаях возникновения   спорных ситуаций, несчастного случая и пр. («черный ящик»)</a:t>
            </a:r>
            <a:endParaRPr lang="en-US" sz="2000" baseline="-25000" dirty="0"/>
          </a:p>
          <a:p>
            <a:endParaRPr lang="en-US" sz="2000" baseline="-25000" dirty="0"/>
          </a:p>
          <a:p>
            <a:r>
              <a:rPr lang="en-US" sz="2000" baseline="-25000" dirty="0"/>
              <a:t>4. </a:t>
            </a:r>
            <a:r>
              <a:rPr lang="ru-RU" sz="2000" baseline="-25000" dirty="0"/>
              <a:t>В итоге на производственный объект (или на маршрут) попадает работник, который:</a:t>
            </a:r>
          </a:p>
          <a:p>
            <a:pPr marL="285750" indent="-285750">
              <a:spcBef>
                <a:spcPts val="1451"/>
              </a:spcBef>
              <a:buClr>
                <a:srgbClr val="22658E"/>
              </a:buClr>
              <a:buSzPct val="60000"/>
              <a:buFont typeface="Arial" panose="020B0604020202020204" pitchFamily="34" charset="0"/>
              <a:buChar char="•"/>
            </a:pPr>
            <a:r>
              <a:rPr lang="ru-RU" sz="1400" b="1" dirty="0">
                <a:ea typeface="Helvetica" charset="0"/>
                <a:cs typeface="Helvetica" charset="0"/>
              </a:rPr>
              <a:t>имеет допуск на объект в данный день</a:t>
            </a:r>
          </a:p>
          <a:p>
            <a:pPr marL="285750" indent="-285750">
              <a:spcBef>
                <a:spcPts val="726"/>
              </a:spcBef>
              <a:buClr>
                <a:srgbClr val="22658E"/>
              </a:buClr>
              <a:buSzPct val="60000"/>
              <a:buFont typeface="Arial" panose="020B0604020202020204" pitchFamily="34" charset="0"/>
              <a:buChar char="•"/>
            </a:pPr>
            <a:r>
              <a:rPr lang="ru-RU" sz="1400" b="1" dirty="0">
                <a:ea typeface="Helvetica" charset="0"/>
                <a:cs typeface="Helvetica" charset="0"/>
              </a:rPr>
              <a:t>не имеет медицинских противопоказаний к выполнению обязанностей </a:t>
            </a:r>
          </a:p>
          <a:p>
            <a:pPr marL="285750" indent="-285750">
              <a:spcBef>
                <a:spcPts val="726"/>
              </a:spcBef>
              <a:buClr>
                <a:srgbClr val="22658E"/>
              </a:buClr>
              <a:buSzPct val="60000"/>
              <a:buFont typeface="Arial" panose="020B0604020202020204" pitchFamily="34" charset="0"/>
              <a:buChar char="•"/>
            </a:pPr>
            <a:r>
              <a:rPr lang="ru-RU" sz="1400" b="1" dirty="0">
                <a:ea typeface="Helvetica" charset="0"/>
                <a:cs typeface="Helvetica" charset="0"/>
              </a:rPr>
              <a:t>не находится в состоянии алкогольного или наркотического опьянения</a:t>
            </a:r>
          </a:p>
          <a:p>
            <a:pPr>
              <a:spcBef>
                <a:spcPts val="2177"/>
              </a:spcBef>
              <a:buClr>
                <a:srgbClr val="0070C0"/>
              </a:buClr>
            </a:pPr>
            <a:endParaRPr lang="ru-RU" sz="1400" dirty="0"/>
          </a:p>
        </p:txBody>
      </p:sp>
      <p:sp>
        <p:nvSpPr>
          <p:cNvPr id="5" name="Rounded Rectangle 46"/>
          <p:cNvSpPr/>
          <p:nvPr/>
        </p:nvSpPr>
        <p:spPr>
          <a:xfrm>
            <a:off x="1705099" y="1485578"/>
            <a:ext cx="8347282" cy="348365"/>
          </a:xfrm>
          <a:prstGeom prst="roundRect">
            <a:avLst/>
          </a:prstGeom>
          <a:solidFill>
            <a:srgbClr val="12809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Исключается человеческий фактор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1994933"/>
            <a:ext cx="12195174" cy="1584176"/>
          </a:xfrm>
          <a:prstGeom prst="rect">
            <a:avLst/>
          </a:prstGeom>
          <a:solidFill>
            <a:srgbClr val="6DC3E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532564" y="2168320"/>
            <a:ext cx="9386678" cy="1289650"/>
            <a:chOff x="1163300" y="3285779"/>
            <a:chExt cx="8336727" cy="1289650"/>
          </a:xfrm>
        </p:grpSpPr>
        <p:sp>
          <p:nvSpPr>
            <p:cNvPr id="8" name="TextBox 7"/>
            <p:cNvSpPr txBox="1"/>
            <p:nvPr/>
          </p:nvSpPr>
          <p:spPr>
            <a:xfrm>
              <a:off x="7096736" y="4132231"/>
              <a:ext cx="2403291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920" algn="ctr">
                <a:lnSpc>
                  <a:spcPct val="90000"/>
                </a:lnSpc>
                <a:buClr>
                  <a:srgbClr val="FF9021"/>
                </a:buClr>
              </a:pPr>
              <a:r>
                <a:rPr lang="ru-RU" sz="800" b="1" dirty="0">
                  <a:latin typeface="+mj-lt"/>
                </a:rPr>
                <a:t>Э</a:t>
              </a:r>
              <a:r>
                <a:rPr lang="en-US" sz="800" b="1" dirty="0">
                  <a:latin typeface="+mj-lt"/>
                </a:rPr>
                <a:t> </a:t>
              </a:r>
              <a:r>
                <a:rPr lang="ru-RU" sz="800" b="1" dirty="0">
                  <a:latin typeface="+mj-lt"/>
                </a:rPr>
                <a:t>- личная медицинская книжка работника - приложение  к  интегрированной</a:t>
              </a:r>
              <a:endParaRPr lang="en-US" sz="800" b="1" dirty="0">
                <a:latin typeface="+mj-lt"/>
              </a:endParaRPr>
            </a:p>
            <a:p>
              <a:pPr marL="1920" algn="ctr">
                <a:lnSpc>
                  <a:spcPct val="90000"/>
                </a:lnSpc>
                <a:buClr>
                  <a:srgbClr val="FF9021"/>
                </a:buClr>
              </a:pPr>
              <a:r>
                <a:rPr lang="ru-RU" sz="800" b="1" dirty="0">
                  <a:latin typeface="+mj-lt"/>
                </a:rPr>
                <a:t> Э</a:t>
              </a:r>
              <a:r>
                <a:rPr lang="en-US" sz="800" b="1" dirty="0">
                  <a:latin typeface="+mj-lt"/>
                </a:rPr>
                <a:t> </a:t>
              </a:r>
              <a:r>
                <a:rPr lang="ru-RU" sz="800" b="1" dirty="0">
                  <a:latin typeface="+mj-lt"/>
                </a:rPr>
                <a:t>- медицинской карте </a:t>
              </a:r>
            </a:p>
            <a:p>
              <a:pPr marL="1920" algn="ctr">
                <a:lnSpc>
                  <a:spcPct val="90000"/>
                </a:lnSpc>
                <a:buClr>
                  <a:srgbClr val="FF9021"/>
                </a:buClr>
              </a:pPr>
              <a:r>
                <a:rPr lang="ru-RU" sz="800" b="1" dirty="0">
                  <a:latin typeface="+mj-lt"/>
                </a:rPr>
                <a:t>Архив данных</a:t>
              </a:r>
            </a:p>
          </p:txBody>
        </p:sp>
        <p:grpSp>
          <p:nvGrpSpPr>
            <p:cNvPr id="9" name="Group 68"/>
            <p:cNvGrpSpPr>
              <a:grpSpLocks noChangeAspect="1"/>
            </p:cNvGrpSpPr>
            <p:nvPr/>
          </p:nvGrpSpPr>
          <p:grpSpPr>
            <a:xfrm>
              <a:off x="7884363" y="3600786"/>
              <a:ext cx="124109" cy="131165"/>
              <a:chOff x="3052959" y="2222923"/>
              <a:chExt cx="839959" cy="887710"/>
            </a:xfrm>
            <a:solidFill>
              <a:schemeClr val="bg1"/>
            </a:solidFill>
          </p:grpSpPr>
          <p:sp>
            <p:nvSpPr>
              <p:cNvPr id="113" name="Rectangle 75"/>
              <p:cNvSpPr/>
              <p:nvPr/>
            </p:nvSpPr>
            <p:spPr>
              <a:xfrm rot="8400000">
                <a:off x="3052959" y="2222923"/>
                <a:ext cx="165351" cy="858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/>
              </a:p>
            </p:txBody>
          </p:sp>
          <p:sp>
            <p:nvSpPr>
              <p:cNvPr id="114" name="Rectangle 76"/>
              <p:cNvSpPr/>
              <p:nvPr/>
            </p:nvSpPr>
            <p:spPr>
              <a:xfrm rot="8400000">
                <a:off x="3226710" y="2421249"/>
                <a:ext cx="165351" cy="858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/>
              </a:p>
            </p:txBody>
          </p:sp>
          <p:sp>
            <p:nvSpPr>
              <p:cNvPr id="115" name="Rectangle 77"/>
              <p:cNvSpPr/>
              <p:nvPr/>
            </p:nvSpPr>
            <p:spPr>
              <a:xfrm rot="8400000">
                <a:off x="3386815" y="2615334"/>
                <a:ext cx="165351" cy="858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/>
              </a:p>
            </p:txBody>
          </p:sp>
          <p:sp>
            <p:nvSpPr>
              <p:cNvPr id="116" name="Rectangle 79"/>
              <p:cNvSpPr/>
              <p:nvPr/>
            </p:nvSpPr>
            <p:spPr>
              <a:xfrm rot="8400000">
                <a:off x="3727567" y="3024749"/>
                <a:ext cx="165351" cy="858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/>
              </a:p>
            </p:txBody>
          </p:sp>
        </p:grpSp>
        <p:sp>
          <p:nvSpPr>
            <p:cNvPr id="10" name="Стрелка вправо 166"/>
            <p:cNvSpPr/>
            <p:nvPr/>
          </p:nvSpPr>
          <p:spPr>
            <a:xfrm>
              <a:off x="6452898" y="3501803"/>
              <a:ext cx="696893" cy="392049"/>
            </a:xfrm>
            <a:prstGeom prst="rightArrow">
              <a:avLst/>
            </a:prstGeom>
            <a:solidFill>
              <a:srgbClr val="128096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ounded Rectangle 46"/>
            <p:cNvSpPr/>
            <p:nvPr/>
          </p:nvSpPr>
          <p:spPr>
            <a:xfrm>
              <a:off x="7661428" y="3285779"/>
              <a:ext cx="1273909" cy="739788"/>
            </a:xfrm>
            <a:prstGeom prst="roundRect">
              <a:avLst/>
            </a:prstGeom>
            <a:solidFill>
              <a:srgbClr val="128096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ЭЛМКР 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569195" y="3296894"/>
              <a:ext cx="1056840" cy="969564"/>
              <a:chOff x="2603460" y="3285778"/>
              <a:chExt cx="1056840" cy="969564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2603460" y="4132231"/>
                <a:ext cx="10568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920" algn="ctr">
                  <a:spcBef>
                    <a:spcPts val="363"/>
                  </a:spcBef>
                  <a:buClr>
                    <a:srgbClr val="FF9021"/>
                  </a:buClr>
                </a:pPr>
                <a:r>
                  <a:rPr lang="ru-RU" sz="800" b="1" dirty="0"/>
                  <a:t>ФОТОСЪЕМКА</a:t>
                </a:r>
              </a:p>
            </p:txBody>
          </p:sp>
          <p:sp>
            <p:nvSpPr>
              <p:cNvPr id="111" name="Rounded Rectangle 47"/>
              <p:cNvSpPr/>
              <p:nvPr/>
            </p:nvSpPr>
            <p:spPr>
              <a:xfrm>
                <a:off x="2752975" y="3285778"/>
                <a:ext cx="696893" cy="739788"/>
              </a:xfrm>
              <a:prstGeom prst="roundRect">
                <a:avLst/>
              </a:prstGeom>
              <a:solidFill>
                <a:srgbClr val="0C9C8B"/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/>
              </a:p>
            </p:txBody>
          </p:sp>
          <p:pic>
            <p:nvPicPr>
              <p:cNvPr id="112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227" y="3462362"/>
                <a:ext cx="491866" cy="343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3749388" y="3303628"/>
              <a:ext cx="1056840" cy="972412"/>
              <a:chOff x="3749388" y="3277707"/>
              <a:chExt cx="1056840" cy="972412"/>
            </a:xfrm>
          </p:grpSpPr>
          <p:sp>
            <p:nvSpPr>
              <p:cNvPr id="107" name="Rounded Rectangle 48"/>
              <p:cNvSpPr/>
              <p:nvPr/>
            </p:nvSpPr>
            <p:spPr>
              <a:xfrm>
                <a:off x="3914658" y="3277707"/>
                <a:ext cx="739788" cy="739788"/>
              </a:xfrm>
              <a:prstGeom prst="roundRect">
                <a:avLst/>
              </a:prstGeom>
              <a:solidFill>
                <a:srgbClr val="0C9C8B"/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749388" y="4127008"/>
                <a:ext cx="105684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920" algn="ctr">
                  <a:spcBef>
                    <a:spcPts val="363"/>
                  </a:spcBef>
                  <a:buClr>
                    <a:srgbClr val="FF9021"/>
                  </a:buClr>
                </a:pPr>
                <a:r>
                  <a:rPr lang="ru-RU" sz="800" b="1" dirty="0">
                    <a:latin typeface="+mj-lt"/>
                  </a:rPr>
                  <a:t>ВИДЕОСЪЕМКА</a:t>
                </a:r>
              </a:p>
            </p:txBody>
          </p:sp>
          <p:pic>
            <p:nvPicPr>
              <p:cNvPr id="10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347" y="3516665"/>
                <a:ext cx="530767" cy="345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4976562" y="3314223"/>
              <a:ext cx="1118433" cy="1068052"/>
              <a:chOff x="6188658" y="3285778"/>
              <a:chExt cx="1118433" cy="106805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188658" y="4132231"/>
                <a:ext cx="1118433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920" algn="ctr">
                  <a:lnSpc>
                    <a:spcPct val="90000"/>
                  </a:lnSpc>
                  <a:buClr>
                    <a:srgbClr val="FF9021"/>
                  </a:buClr>
                </a:pPr>
                <a:r>
                  <a:rPr lang="ru-RU" sz="800" b="1" dirty="0"/>
                  <a:t>ОТПРАВКА</a:t>
                </a:r>
                <a:br>
                  <a:rPr lang="ru-RU" sz="800" b="1" dirty="0"/>
                </a:br>
                <a:r>
                  <a:rPr lang="ru-RU" sz="800" b="1" dirty="0"/>
                  <a:t>ОТЧЕТОВ</a:t>
                </a:r>
              </a:p>
            </p:txBody>
          </p:sp>
          <p:sp>
            <p:nvSpPr>
              <p:cNvPr id="74" name="Rounded Rectangle 52"/>
              <p:cNvSpPr/>
              <p:nvPr/>
            </p:nvSpPr>
            <p:spPr>
              <a:xfrm>
                <a:off x="6377981" y="3285778"/>
                <a:ext cx="739788" cy="739788"/>
              </a:xfrm>
              <a:prstGeom prst="roundRect">
                <a:avLst/>
              </a:prstGeom>
              <a:solidFill>
                <a:srgbClr val="0C9C8B"/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/>
              </a:p>
            </p:txBody>
          </p:sp>
          <p:grpSp>
            <p:nvGrpSpPr>
              <p:cNvPr id="75" name="Группа 74"/>
              <p:cNvGrpSpPr/>
              <p:nvPr/>
            </p:nvGrpSpPr>
            <p:grpSpPr>
              <a:xfrm>
                <a:off x="6557825" y="3416264"/>
                <a:ext cx="361498" cy="517586"/>
                <a:chOff x="10975216" y="2584344"/>
                <a:chExt cx="431863" cy="618333"/>
              </a:xfrm>
            </p:grpSpPr>
            <p:sp>
              <p:nvSpPr>
                <p:cNvPr id="76" name="Скругленный прямоугольник 39"/>
                <p:cNvSpPr/>
                <p:nvPr/>
              </p:nvSpPr>
              <p:spPr>
                <a:xfrm>
                  <a:off x="10975216" y="2584344"/>
                  <a:ext cx="431863" cy="618333"/>
                </a:xfrm>
                <a:prstGeom prst="roundRect">
                  <a:avLst>
                    <a:gd name="adj" fmla="val 4629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 dirty="0"/>
                </a:p>
              </p:txBody>
            </p:sp>
            <p:sp>
              <p:nvSpPr>
                <p:cNvPr id="77" name="Прямоугольник 40"/>
                <p:cNvSpPr/>
                <p:nvPr/>
              </p:nvSpPr>
              <p:spPr>
                <a:xfrm>
                  <a:off x="10992465" y="2611124"/>
                  <a:ext cx="398959" cy="571540"/>
                </a:xfrm>
                <a:prstGeom prst="rect">
                  <a:avLst/>
                </a:prstGeom>
                <a:solidFill>
                  <a:srgbClr val="0C9C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 dirty="0"/>
                </a:p>
              </p:txBody>
            </p:sp>
            <p:sp>
              <p:nvSpPr>
                <p:cNvPr id="78" name="Rounded Rectangle 3"/>
                <p:cNvSpPr/>
                <p:nvPr/>
              </p:nvSpPr>
              <p:spPr>
                <a:xfrm>
                  <a:off x="11024062" y="2698308"/>
                  <a:ext cx="56316" cy="59603"/>
                </a:xfrm>
                <a:prstGeom prst="roundRect">
                  <a:avLst>
                    <a:gd name="adj" fmla="val 8118"/>
                  </a:avLst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1451">
                    <a:defRPr/>
                  </a:pPr>
                  <a:endParaRPr lang="en-US" sz="2419" kern="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Полилиния 72"/>
                <p:cNvSpPr/>
                <p:nvPr/>
              </p:nvSpPr>
              <p:spPr>
                <a:xfrm>
                  <a:off x="11028961" y="2686838"/>
                  <a:ext cx="67075" cy="78722"/>
                </a:xfrm>
                <a:custGeom>
                  <a:avLst/>
                  <a:gdLst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247135 w 654908"/>
                    <a:gd name="connsiteY3" fmla="*/ 432487 h 766119"/>
                    <a:gd name="connsiteX4" fmla="*/ 0 w 654908"/>
                    <a:gd name="connsiteY4" fmla="*/ 296563 h 766119"/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178079 w 654908"/>
                    <a:gd name="connsiteY3" fmla="*/ 518212 h 766119"/>
                    <a:gd name="connsiteX4" fmla="*/ 0 w 654908"/>
                    <a:gd name="connsiteY4" fmla="*/ 296563 h 766119"/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209036 w 654908"/>
                    <a:gd name="connsiteY3" fmla="*/ 537262 h 766119"/>
                    <a:gd name="connsiteX4" fmla="*/ 0 w 654908"/>
                    <a:gd name="connsiteY4" fmla="*/ 296563 h 766119"/>
                    <a:gd name="connsiteX0" fmla="*/ 0 w 485839"/>
                    <a:gd name="connsiteY0" fmla="*/ 158450 h 628006"/>
                    <a:gd name="connsiteX1" fmla="*/ 197708 w 485839"/>
                    <a:gd name="connsiteY1" fmla="*/ 628006 h 628006"/>
                    <a:gd name="connsiteX2" fmla="*/ 485839 w 485839"/>
                    <a:gd name="connsiteY2" fmla="*/ 0 h 628006"/>
                    <a:gd name="connsiteX3" fmla="*/ 209036 w 485839"/>
                    <a:gd name="connsiteY3" fmla="*/ 399149 h 628006"/>
                    <a:gd name="connsiteX4" fmla="*/ 0 w 485839"/>
                    <a:gd name="connsiteY4" fmla="*/ 158450 h 628006"/>
                    <a:gd name="connsiteX0" fmla="*/ 0 w 454883"/>
                    <a:gd name="connsiteY0" fmla="*/ 270368 h 628006"/>
                    <a:gd name="connsiteX1" fmla="*/ 166752 w 454883"/>
                    <a:gd name="connsiteY1" fmla="*/ 628006 h 628006"/>
                    <a:gd name="connsiteX2" fmla="*/ 454883 w 454883"/>
                    <a:gd name="connsiteY2" fmla="*/ 0 h 628006"/>
                    <a:gd name="connsiteX3" fmla="*/ 178080 w 454883"/>
                    <a:gd name="connsiteY3" fmla="*/ 399149 h 628006"/>
                    <a:gd name="connsiteX4" fmla="*/ 0 w 454883"/>
                    <a:gd name="connsiteY4" fmla="*/ 270368 h 628006"/>
                    <a:gd name="connsiteX0" fmla="*/ 0 w 454883"/>
                    <a:gd name="connsiteY0" fmla="*/ 270368 h 628006"/>
                    <a:gd name="connsiteX1" fmla="*/ 166752 w 454883"/>
                    <a:gd name="connsiteY1" fmla="*/ 628006 h 628006"/>
                    <a:gd name="connsiteX2" fmla="*/ 454883 w 454883"/>
                    <a:gd name="connsiteY2" fmla="*/ 0 h 628006"/>
                    <a:gd name="connsiteX3" fmla="*/ 142362 w 454883"/>
                    <a:gd name="connsiteY3" fmla="*/ 420580 h 628006"/>
                    <a:gd name="connsiteX4" fmla="*/ 0 w 454883"/>
                    <a:gd name="connsiteY4" fmla="*/ 270368 h 628006"/>
                    <a:gd name="connsiteX0" fmla="*/ 0 w 528701"/>
                    <a:gd name="connsiteY0" fmla="*/ 194168 h 551806"/>
                    <a:gd name="connsiteX1" fmla="*/ 166752 w 528701"/>
                    <a:gd name="connsiteY1" fmla="*/ 551806 h 551806"/>
                    <a:gd name="connsiteX2" fmla="*/ 528701 w 528701"/>
                    <a:gd name="connsiteY2" fmla="*/ 0 h 551806"/>
                    <a:gd name="connsiteX3" fmla="*/ 142362 w 528701"/>
                    <a:gd name="connsiteY3" fmla="*/ 344380 h 551806"/>
                    <a:gd name="connsiteX4" fmla="*/ 0 w 528701"/>
                    <a:gd name="connsiteY4" fmla="*/ 194168 h 55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8701" h="551806">
                      <a:moveTo>
                        <a:pt x="0" y="194168"/>
                      </a:moveTo>
                      <a:lnTo>
                        <a:pt x="166752" y="551806"/>
                      </a:lnTo>
                      <a:lnTo>
                        <a:pt x="528701" y="0"/>
                      </a:lnTo>
                      <a:lnTo>
                        <a:pt x="142362" y="344380"/>
                      </a:lnTo>
                      <a:lnTo>
                        <a:pt x="0" y="194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217674" defTabSz="1211451">
                    <a:defRPr/>
                  </a:pPr>
                  <a:endParaRPr lang="ru-RU" sz="266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Rounded Rectangle 3"/>
                <p:cNvSpPr/>
                <p:nvPr/>
              </p:nvSpPr>
              <p:spPr>
                <a:xfrm>
                  <a:off x="11024062" y="2805834"/>
                  <a:ext cx="56316" cy="59603"/>
                </a:xfrm>
                <a:prstGeom prst="roundRect">
                  <a:avLst>
                    <a:gd name="adj" fmla="val 8118"/>
                  </a:avLst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1451">
                    <a:defRPr/>
                  </a:pPr>
                  <a:endParaRPr lang="en-US" sz="2419" kern="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Полилиния 70"/>
                <p:cNvSpPr/>
                <p:nvPr/>
              </p:nvSpPr>
              <p:spPr>
                <a:xfrm>
                  <a:off x="11028961" y="2794364"/>
                  <a:ext cx="67075" cy="78722"/>
                </a:xfrm>
                <a:custGeom>
                  <a:avLst/>
                  <a:gdLst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247135 w 654908"/>
                    <a:gd name="connsiteY3" fmla="*/ 432487 h 766119"/>
                    <a:gd name="connsiteX4" fmla="*/ 0 w 654908"/>
                    <a:gd name="connsiteY4" fmla="*/ 296563 h 766119"/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178079 w 654908"/>
                    <a:gd name="connsiteY3" fmla="*/ 518212 h 766119"/>
                    <a:gd name="connsiteX4" fmla="*/ 0 w 654908"/>
                    <a:gd name="connsiteY4" fmla="*/ 296563 h 766119"/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209036 w 654908"/>
                    <a:gd name="connsiteY3" fmla="*/ 537262 h 766119"/>
                    <a:gd name="connsiteX4" fmla="*/ 0 w 654908"/>
                    <a:gd name="connsiteY4" fmla="*/ 296563 h 766119"/>
                    <a:gd name="connsiteX0" fmla="*/ 0 w 485839"/>
                    <a:gd name="connsiteY0" fmla="*/ 158450 h 628006"/>
                    <a:gd name="connsiteX1" fmla="*/ 197708 w 485839"/>
                    <a:gd name="connsiteY1" fmla="*/ 628006 h 628006"/>
                    <a:gd name="connsiteX2" fmla="*/ 485839 w 485839"/>
                    <a:gd name="connsiteY2" fmla="*/ 0 h 628006"/>
                    <a:gd name="connsiteX3" fmla="*/ 209036 w 485839"/>
                    <a:gd name="connsiteY3" fmla="*/ 399149 h 628006"/>
                    <a:gd name="connsiteX4" fmla="*/ 0 w 485839"/>
                    <a:gd name="connsiteY4" fmla="*/ 158450 h 628006"/>
                    <a:gd name="connsiteX0" fmla="*/ 0 w 454883"/>
                    <a:gd name="connsiteY0" fmla="*/ 270368 h 628006"/>
                    <a:gd name="connsiteX1" fmla="*/ 166752 w 454883"/>
                    <a:gd name="connsiteY1" fmla="*/ 628006 h 628006"/>
                    <a:gd name="connsiteX2" fmla="*/ 454883 w 454883"/>
                    <a:gd name="connsiteY2" fmla="*/ 0 h 628006"/>
                    <a:gd name="connsiteX3" fmla="*/ 178080 w 454883"/>
                    <a:gd name="connsiteY3" fmla="*/ 399149 h 628006"/>
                    <a:gd name="connsiteX4" fmla="*/ 0 w 454883"/>
                    <a:gd name="connsiteY4" fmla="*/ 270368 h 628006"/>
                    <a:gd name="connsiteX0" fmla="*/ 0 w 454883"/>
                    <a:gd name="connsiteY0" fmla="*/ 270368 h 628006"/>
                    <a:gd name="connsiteX1" fmla="*/ 166752 w 454883"/>
                    <a:gd name="connsiteY1" fmla="*/ 628006 h 628006"/>
                    <a:gd name="connsiteX2" fmla="*/ 454883 w 454883"/>
                    <a:gd name="connsiteY2" fmla="*/ 0 h 628006"/>
                    <a:gd name="connsiteX3" fmla="*/ 142362 w 454883"/>
                    <a:gd name="connsiteY3" fmla="*/ 420580 h 628006"/>
                    <a:gd name="connsiteX4" fmla="*/ 0 w 454883"/>
                    <a:gd name="connsiteY4" fmla="*/ 270368 h 628006"/>
                    <a:gd name="connsiteX0" fmla="*/ 0 w 528701"/>
                    <a:gd name="connsiteY0" fmla="*/ 194168 h 551806"/>
                    <a:gd name="connsiteX1" fmla="*/ 166752 w 528701"/>
                    <a:gd name="connsiteY1" fmla="*/ 551806 h 551806"/>
                    <a:gd name="connsiteX2" fmla="*/ 528701 w 528701"/>
                    <a:gd name="connsiteY2" fmla="*/ 0 h 551806"/>
                    <a:gd name="connsiteX3" fmla="*/ 142362 w 528701"/>
                    <a:gd name="connsiteY3" fmla="*/ 344380 h 551806"/>
                    <a:gd name="connsiteX4" fmla="*/ 0 w 528701"/>
                    <a:gd name="connsiteY4" fmla="*/ 194168 h 55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8701" h="551806">
                      <a:moveTo>
                        <a:pt x="0" y="194168"/>
                      </a:moveTo>
                      <a:lnTo>
                        <a:pt x="166752" y="551806"/>
                      </a:lnTo>
                      <a:lnTo>
                        <a:pt x="528701" y="0"/>
                      </a:lnTo>
                      <a:lnTo>
                        <a:pt x="142362" y="344380"/>
                      </a:lnTo>
                      <a:lnTo>
                        <a:pt x="0" y="194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217674" defTabSz="1211451">
                    <a:defRPr/>
                  </a:pPr>
                  <a:endParaRPr lang="ru-RU" sz="266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Rounded Rectangle 3"/>
                <p:cNvSpPr/>
                <p:nvPr/>
              </p:nvSpPr>
              <p:spPr>
                <a:xfrm>
                  <a:off x="11024062" y="2913358"/>
                  <a:ext cx="56316" cy="59603"/>
                </a:xfrm>
                <a:prstGeom prst="roundRect">
                  <a:avLst>
                    <a:gd name="adj" fmla="val 8118"/>
                  </a:avLst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1451">
                    <a:defRPr/>
                  </a:pPr>
                  <a:endParaRPr lang="en-US" sz="2419" kern="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" name="Полилиния 68"/>
                <p:cNvSpPr/>
                <p:nvPr/>
              </p:nvSpPr>
              <p:spPr>
                <a:xfrm>
                  <a:off x="11028961" y="2901889"/>
                  <a:ext cx="67075" cy="78722"/>
                </a:xfrm>
                <a:custGeom>
                  <a:avLst/>
                  <a:gdLst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247135 w 654908"/>
                    <a:gd name="connsiteY3" fmla="*/ 432487 h 766119"/>
                    <a:gd name="connsiteX4" fmla="*/ 0 w 654908"/>
                    <a:gd name="connsiteY4" fmla="*/ 296563 h 766119"/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178079 w 654908"/>
                    <a:gd name="connsiteY3" fmla="*/ 518212 h 766119"/>
                    <a:gd name="connsiteX4" fmla="*/ 0 w 654908"/>
                    <a:gd name="connsiteY4" fmla="*/ 296563 h 766119"/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209036 w 654908"/>
                    <a:gd name="connsiteY3" fmla="*/ 537262 h 766119"/>
                    <a:gd name="connsiteX4" fmla="*/ 0 w 654908"/>
                    <a:gd name="connsiteY4" fmla="*/ 296563 h 766119"/>
                    <a:gd name="connsiteX0" fmla="*/ 0 w 485839"/>
                    <a:gd name="connsiteY0" fmla="*/ 158450 h 628006"/>
                    <a:gd name="connsiteX1" fmla="*/ 197708 w 485839"/>
                    <a:gd name="connsiteY1" fmla="*/ 628006 h 628006"/>
                    <a:gd name="connsiteX2" fmla="*/ 485839 w 485839"/>
                    <a:gd name="connsiteY2" fmla="*/ 0 h 628006"/>
                    <a:gd name="connsiteX3" fmla="*/ 209036 w 485839"/>
                    <a:gd name="connsiteY3" fmla="*/ 399149 h 628006"/>
                    <a:gd name="connsiteX4" fmla="*/ 0 w 485839"/>
                    <a:gd name="connsiteY4" fmla="*/ 158450 h 628006"/>
                    <a:gd name="connsiteX0" fmla="*/ 0 w 454883"/>
                    <a:gd name="connsiteY0" fmla="*/ 270368 h 628006"/>
                    <a:gd name="connsiteX1" fmla="*/ 166752 w 454883"/>
                    <a:gd name="connsiteY1" fmla="*/ 628006 h 628006"/>
                    <a:gd name="connsiteX2" fmla="*/ 454883 w 454883"/>
                    <a:gd name="connsiteY2" fmla="*/ 0 h 628006"/>
                    <a:gd name="connsiteX3" fmla="*/ 178080 w 454883"/>
                    <a:gd name="connsiteY3" fmla="*/ 399149 h 628006"/>
                    <a:gd name="connsiteX4" fmla="*/ 0 w 454883"/>
                    <a:gd name="connsiteY4" fmla="*/ 270368 h 628006"/>
                    <a:gd name="connsiteX0" fmla="*/ 0 w 454883"/>
                    <a:gd name="connsiteY0" fmla="*/ 270368 h 628006"/>
                    <a:gd name="connsiteX1" fmla="*/ 166752 w 454883"/>
                    <a:gd name="connsiteY1" fmla="*/ 628006 h 628006"/>
                    <a:gd name="connsiteX2" fmla="*/ 454883 w 454883"/>
                    <a:gd name="connsiteY2" fmla="*/ 0 h 628006"/>
                    <a:gd name="connsiteX3" fmla="*/ 142362 w 454883"/>
                    <a:gd name="connsiteY3" fmla="*/ 420580 h 628006"/>
                    <a:gd name="connsiteX4" fmla="*/ 0 w 454883"/>
                    <a:gd name="connsiteY4" fmla="*/ 270368 h 628006"/>
                    <a:gd name="connsiteX0" fmla="*/ 0 w 528701"/>
                    <a:gd name="connsiteY0" fmla="*/ 194168 h 551806"/>
                    <a:gd name="connsiteX1" fmla="*/ 166752 w 528701"/>
                    <a:gd name="connsiteY1" fmla="*/ 551806 h 551806"/>
                    <a:gd name="connsiteX2" fmla="*/ 528701 w 528701"/>
                    <a:gd name="connsiteY2" fmla="*/ 0 h 551806"/>
                    <a:gd name="connsiteX3" fmla="*/ 142362 w 528701"/>
                    <a:gd name="connsiteY3" fmla="*/ 344380 h 551806"/>
                    <a:gd name="connsiteX4" fmla="*/ 0 w 528701"/>
                    <a:gd name="connsiteY4" fmla="*/ 194168 h 55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8701" h="551806">
                      <a:moveTo>
                        <a:pt x="0" y="194168"/>
                      </a:moveTo>
                      <a:lnTo>
                        <a:pt x="166752" y="551806"/>
                      </a:lnTo>
                      <a:lnTo>
                        <a:pt x="528701" y="0"/>
                      </a:lnTo>
                      <a:lnTo>
                        <a:pt x="142362" y="344380"/>
                      </a:lnTo>
                      <a:lnTo>
                        <a:pt x="0" y="194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217674" defTabSz="1211451">
                    <a:defRPr/>
                  </a:pPr>
                  <a:endParaRPr lang="ru-RU" sz="266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" name="Rounded Rectangle 3"/>
                <p:cNvSpPr/>
                <p:nvPr/>
              </p:nvSpPr>
              <p:spPr>
                <a:xfrm>
                  <a:off x="11024062" y="3020883"/>
                  <a:ext cx="56316" cy="59603"/>
                </a:xfrm>
                <a:prstGeom prst="roundRect">
                  <a:avLst>
                    <a:gd name="adj" fmla="val 8118"/>
                  </a:avLst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1451">
                    <a:defRPr/>
                  </a:pPr>
                  <a:endParaRPr lang="en-US" sz="2419" kern="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" name="Полилиния 66"/>
                <p:cNvSpPr/>
                <p:nvPr/>
              </p:nvSpPr>
              <p:spPr>
                <a:xfrm>
                  <a:off x="11028961" y="3009413"/>
                  <a:ext cx="67075" cy="78722"/>
                </a:xfrm>
                <a:custGeom>
                  <a:avLst/>
                  <a:gdLst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247135 w 654908"/>
                    <a:gd name="connsiteY3" fmla="*/ 432487 h 766119"/>
                    <a:gd name="connsiteX4" fmla="*/ 0 w 654908"/>
                    <a:gd name="connsiteY4" fmla="*/ 296563 h 766119"/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178079 w 654908"/>
                    <a:gd name="connsiteY3" fmla="*/ 518212 h 766119"/>
                    <a:gd name="connsiteX4" fmla="*/ 0 w 654908"/>
                    <a:gd name="connsiteY4" fmla="*/ 296563 h 766119"/>
                    <a:gd name="connsiteX0" fmla="*/ 0 w 654908"/>
                    <a:gd name="connsiteY0" fmla="*/ 296563 h 766119"/>
                    <a:gd name="connsiteX1" fmla="*/ 197708 w 654908"/>
                    <a:gd name="connsiteY1" fmla="*/ 766119 h 766119"/>
                    <a:gd name="connsiteX2" fmla="*/ 654908 w 654908"/>
                    <a:gd name="connsiteY2" fmla="*/ 0 h 766119"/>
                    <a:gd name="connsiteX3" fmla="*/ 209036 w 654908"/>
                    <a:gd name="connsiteY3" fmla="*/ 537262 h 766119"/>
                    <a:gd name="connsiteX4" fmla="*/ 0 w 654908"/>
                    <a:gd name="connsiteY4" fmla="*/ 296563 h 766119"/>
                    <a:gd name="connsiteX0" fmla="*/ 0 w 485839"/>
                    <a:gd name="connsiteY0" fmla="*/ 158450 h 628006"/>
                    <a:gd name="connsiteX1" fmla="*/ 197708 w 485839"/>
                    <a:gd name="connsiteY1" fmla="*/ 628006 h 628006"/>
                    <a:gd name="connsiteX2" fmla="*/ 485839 w 485839"/>
                    <a:gd name="connsiteY2" fmla="*/ 0 h 628006"/>
                    <a:gd name="connsiteX3" fmla="*/ 209036 w 485839"/>
                    <a:gd name="connsiteY3" fmla="*/ 399149 h 628006"/>
                    <a:gd name="connsiteX4" fmla="*/ 0 w 485839"/>
                    <a:gd name="connsiteY4" fmla="*/ 158450 h 628006"/>
                    <a:gd name="connsiteX0" fmla="*/ 0 w 454883"/>
                    <a:gd name="connsiteY0" fmla="*/ 270368 h 628006"/>
                    <a:gd name="connsiteX1" fmla="*/ 166752 w 454883"/>
                    <a:gd name="connsiteY1" fmla="*/ 628006 h 628006"/>
                    <a:gd name="connsiteX2" fmla="*/ 454883 w 454883"/>
                    <a:gd name="connsiteY2" fmla="*/ 0 h 628006"/>
                    <a:gd name="connsiteX3" fmla="*/ 178080 w 454883"/>
                    <a:gd name="connsiteY3" fmla="*/ 399149 h 628006"/>
                    <a:gd name="connsiteX4" fmla="*/ 0 w 454883"/>
                    <a:gd name="connsiteY4" fmla="*/ 270368 h 628006"/>
                    <a:gd name="connsiteX0" fmla="*/ 0 w 454883"/>
                    <a:gd name="connsiteY0" fmla="*/ 270368 h 628006"/>
                    <a:gd name="connsiteX1" fmla="*/ 166752 w 454883"/>
                    <a:gd name="connsiteY1" fmla="*/ 628006 h 628006"/>
                    <a:gd name="connsiteX2" fmla="*/ 454883 w 454883"/>
                    <a:gd name="connsiteY2" fmla="*/ 0 h 628006"/>
                    <a:gd name="connsiteX3" fmla="*/ 142362 w 454883"/>
                    <a:gd name="connsiteY3" fmla="*/ 420580 h 628006"/>
                    <a:gd name="connsiteX4" fmla="*/ 0 w 454883"/>
                    <a:gd name="connsiteY4" fmla="*/ 270368 h 628006"/>
                    <a:gd name="connsiteX0" fmla="*/ 0 w 528701"/>
                    <a:gd name="connsiteY0" fmla="*/ 194168 h 551806"/>
                    <a:gd name="connsiteX1" fmla="*/ 166752 w 528701"/>
                    <a:gd name="connsiteY1" fmla="*/ 551806 h 551806"/>
                    <a:gd name="connsiteX2" fmla="*/ 528701 w 528701"/>
                    <a:gd name="connsiteY2" fmla="*/ 0 h 551806"/>
                    <a:gd name="connsiteX3" fmla="*/ 142362 w 528701"/>
                    <a:gd name="connsiteY3" fmla="*/ 344380 h 551806"/>
                    <a:gd name="connsiteX4" fmla="*/ 0 w 528701"/>
                    <a:gd name="connsiteY4" fmla="*/ 194168 h 551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8701" h="551806">
                      <a:moveTo>
                        <a:pt x="0" y="194168"/>
                      </a:moveTo>
                      <a:lnTo>
                        <a:pt x="166752" y="551806"/>
                      </a:lnTo>
                      <a:lnTo>
                        <a:pt x="528701" y="0"/>
                      </a:lnTo>
                      <a:lnTo>
                        <a:pt x="142362" y="344380"/>
                      </a:lnTo>
                      <a:lnTo>
                        <a:pt x="0" y="194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217674" defTabSz="1211451">
                    <a:defRPr/>
                  </a:pPr>
                  <a:endParaRPr lang="ru-RU" sz="266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6" name="Группа 45"/>
                <p:cNvGrpSpPr/>
                <p:nvPr/>
              </p:nvGrpSpPr>
              <p:grpSpPr>
                <a:xfrm>
                  <a:off x="11119165" y="2698308"/>
                  <a:ext cx="227894" cy="61714"/>
                  <a:chOff x="-252537" y="1732073"/>
                  <a:chExt cx="2052000" cy="555685"/>
                </a:xfrm>
              </p:grpSpPr>
              <p:cxnSp>
                <p:nvCxnSpPr>
                  <p:cNvPr id="103" name="Прямая соединительная линия 61"/>
                  <p:cNvCxnSpPr/>
                  <p:nvPr/>
                </p:nvCxnSpPr>
                <p:spPr>
                  <a:xfrm>
                    <a:off x="-252537" y="1732073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Прямая соединительная линия 62"/>
                  <p:cNvCxnSpPr/>
                  <p:nvPr/>
                </p:nvCxnSpPr>
                <p:spPr>
                  <a:xfrm>
                    <a:off x="-252537" y="1917301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Прямая соединительная линия 63"/>
                  <p:cNvCxnSpPr/>
                  <p:nvPr/>
                </p:nvCxnSpPr>
                <p:spPr>
                  <a:xfrm>
                    <a:off x="-252537" y="2102529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Прямая соединительная линия 64"/>
                  <p:cNvCxnSpPr/>
                  <p:nvPr/>
                </p:nvCxnSpPr>
                <p:spPr>
                  <a:xfrm>
                    <a:off x="-252537" y="2287758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Группа 46"/>
                <p:cNvGrpSpPr/>
                <p:nvPr/>
              </p:nvGrpSpPr>
              <p:grpSpPr>
                <a:xfrm>
                  <a:off x="11119165" y="2805987"/>
                  <a:ext cx="227894" cy="61714"/>
                  <a:chOff x="-252537" y="1732073"/>
                  <a:chExt cx="2052000" cy="555685"/>
                </a:xfrm>
              </p:grpSpPr>
              <p:cxnSp>
                <p:nvCxnSpPr>
                  <p:cNvPr id="99" name="Прямая соединительная линия 57"/>
                  <p:cNvCxnSpPr/>
                  <p:nvPr/>
                </p:nvCxnSpPr>
                <p:spPr>
                  <a:xfrm>
                    <a:off x="-252537" y="1732073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Прямая соединительная линия 58"/>
                  <p:cNvCxnSpPr/>
                  <p:nvPr/>
                </p:nvCxnSpPr>
                <p:spPr>
                  <a:xfrm>
                    <a:off x="-252537" y="1917301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Прямая соединительная линия 59"/>
                  <p:cNvCxnSpPr/>
                  <p:nvPr/>
                </p:nvCxnSpPr>
                <p:spPr>
                  <a:xfrm>
                    <a:off x="-252537" y="2102529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60"/>
                  <p:cNvCxnSpPr/>
                  <p:nvPr/>
                </p:nvCxnSpPr>
                <p:spPr>
                  <a:xfrm>
                    <a:off x="-252537" y="2287758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Группа 47"/>
                <p:cNvGrpSpPr/>
                <p:nvPr/>
              </p:nvGrpSpPr>
              <p:grpSpPr>
                <a:xfrm>
                  <a:off x="11119165" y="2914795"/>
                  <a:ext cx="227894" cy="61714"/>
                  <a:chOff x="-252537" y="1732073"/>
                  <a:chExt cx="2052000" cy="555685"/>
                </a:xfrm>
              </p:grpSpPr>
              <p:cxnSp>
                <p:nvCxnSpPr>
                  <p:cNvPr id="95" name="Прямая соединительная линия 53"/>
                  <p:cNvCxnSpPr/>
                  <p:nvPr/>
                </p:nvCxnSpPr>
                <p:spPr>
                  <a:xfrm>
                    <a:off x="-252537" y="1732073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Прямая соединительная линия 54"/>
                  <p:cNvCxnSpPr/>
                  <p:nvPr/>
                </p:nvCxnSpPr>
                <p:spPr>
                  <a:xfrm>
                    <a:off x="-252537" y="1917301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55"/>
                  <p:cNvCxnSpPr/>
                  <p:nvPr/>
                </p:nvCxnSpPr>
                <p:spPr>
                  <a:xfrm>
                    <a:off x="-252537" y="2102529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Прямая соединительная линия 56"/>
                  <p:cNvCxnSpPr/>
                  <p:nvPr/>
                </p:nvCxnSpPr>
                <p:spPr>
                  <a:xfrm>
                    <a:off x="-252537" y="2287758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Группа 48"/>
                <p:cNvGrpSpPr/>
                <p:nvPr/>
              </p:nvGrpSpPr>
              <p:grpSpPr>
                <a:xfrm>
                  <a:off x="11119165" y="3023682"/>
                  <a:ext cx="227894" cy="61714"/>
                  <a:chOff x="-252537" y="1732073"/>
                  <a:chExt cx="2052000" cy="555685"/>
                </a:xfrm>
              </p:grpSpPr>
              <p:cxnSp>
                <p:nvCxnSpPr>
                  <p:cNvPr id="91" name="Прямая соединительная линия 49"/>
                  <p:cNvCxnSpPr/>
                  <p:nvPr/>
                </p:nvCxnSpPr>
                <p:spPr>
                  <a:xfrm>
                    <a:off x="-252537" y="1732073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Прямая соединительная линия 50"/>
                  <p:cNvCxnSpPr/>
                  <p:nvPr/>
                </p:nvCxnSpPr>
                <p:spPr>
                  <a:xfrm>
                    <a:off x="-252537" y="1917301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единительная линия 51"/>
                  <p:cNvCxnSpPr/>
                  <p:nvPr/>
                </p:nvCxnSpPr>
                <p:spPr>
                  <a:xfrm>
                    <a:off x="-252537" y="2102529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Прямая соединительная линия 52"/>
                  <p:cNvCxnSpPr/>
                  <p:nvPr/>
                </p:nvCxnSpPr>
                <p:spPr>
                  <a:xfrm>
                    <a:off x="-252537" y="2287758"/>
                    <a:ext cx="2052000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" name="Полилиния 37"/>
                <p:cNvSpPr/>
                <p:nvPr/>
              </p:nvSpPr>
              <p:spPr>
                <a:xfrm>
                  <a:off x="11056031" y="2591230"/>
                  <a:ext cx="271826" cy="68040"/>
                </a:xfrm>
                <a:custGeom>
                  <a:avLst/>
                  <a:gdLst>
                    <a:gd name="connsiteX0" fmla="*/ 82461 w 2447571"/>
                    <a:gd name="connsiteY0" fmla="*/ 14287 h 612641"/>
                    <a:gd name="connsiteX1" fmla="*/ 25311 w 2447571"/>
                    <a:gd name="connsiteY1" fmla="*/ 45243 h 612641"/>
                    <a:gd name="connsiteX2" fmla="*/ 3880 w 2447571"/>
                    <a:gd name="connsiteY2" fmla="*/ 104775 h 612641"/>
                    <a:gd name="connsiteX3" fmla="*/ 3880 w 2447571"/>
                    <a:gd name="connsiteY3" fmla="*/ 233362 h 612641"/>
                    <a:gd name="connsiteX4" fmla="*/ 3880 w 2447571"/>
                    <a:gd name="connsiteY4" fmla="*/ 319087 h 612641"/>
                    <a:gd name="connsiteX5" fmla="*/ 3880 w 2447571"/>
                    <a:gd name="connsiteY5" fmla="*/ 404812 h 612641"/>
                    <a:gd name="connsiteX6" fmla="*/ 56267 w 2447571"/>
                    <a:gd name="connsiteY6" fmla="*/ 471487 h 612641"/>
                    <a:gd name="connsiteX7" fmla="*/ 222955 w 2447571"/>
                    <a:gd name="connsiteY7" fmla="*/ 478631 h 612641"/>
                    <a:gd name="connsiteX8" fmla="*/ 439648 w 2447571"/>
                    <a:gd name="connsiteY8" fmla="*/ 478631 h 612641"/>
                    <a:gd name="connsiteX9" fmla="*/ 665867 w 2447571"/>
                    <a:gd name="connsiteY9" fmla="*/ 478631 h 612641"/>
                    <a:gd name="connsiteX10" fmla="*/ 813505 w 2447571"/>
                    <a:gd name="connsiteY10" fmla="*/ 478631 h 612641"/>
                    <a:gd name="connsiteX11" fmla="*/ 937330 w 2447571"/>
                    <a:gd name="connsiteY11" fmla="*/ 481012 h 612641"/>
                    <a:gd name="connsiteX12" fmla="*/ 1008767 w 2447571"/>
                    <a:gd name="connsiteY12" fmla="*/ 540543 h 612641"/>
                    <a:gd name="connsiteX13" fmla="*/ 1127830 w 2447571"/>
                    <a:gd name="connsiteY13" fmla="*/ 602456 h 612641"/>
                    <a:gd name="connsiteX14" fmla="*/ 1258798 w 2447571"/>
                    <a:gd name="connsiteY14" fmla="*/ 609600 h 612641"/>
                    <a:gd name="connsiteX15" fmla="*/ 1396911 w 2447571"/>
                    <a:gd name="connsiteY15" fmla="*/ 571500 h 612641"/>
                    <a:gd name="connsiteX16" fmla="*/ 1492161 w 2447571"/>
                    <a:gd name="connsiteY16" fmla="*/ 492918 h 612641"/>
                    <a:gd name="connsiteX17" fmla="*/ 1608842 w 2447571"/>
                    <a:gd name="connsiteY17" fmla="*/ 481012 h 612641"/>
                    <a:gd name="connsiteX18" fmla="*/ 2013655 w 2447571"/>
                    <a:gd name="connsiteY18" fmla="*/ 485775 h 612641"/>
                    <a:gd name="connsiteX19" fmla="*/ 2301786 w 2447571"/>
                    <a:gd name="connsiteY19" fmla="*/ 483393 h 612641"/>
                    <a:gd name="connsiteX20" fmla="*/ 2373223 w 2447571"/>
                    <a:gd name="connsiteY20" fmla="*/ 476250 h 612641"/>
                    <a:gd name="connsiteX21" fmla="*/ 2418467 w 2447571"/>
                    <a:gd name="connsiteY21" fmla="*/ 442912 h 612641"/>
                    <a:gd name="connsiteX22" fmla="*/ 2439898 w 2447571"/>
                    <a:gd name="connsiteY22" fmla="*/ 381000 h 612641"/>
                    <a:gd name="connsiteX23" fmla="*/ 2447042 w 2447571"/>
                    <a:gd name="connsiteY23" fmla="*/ 302418 h 612641"/>
                    <a:gd name="connsiteX24" fmla="*/ 2447042 w 2447571"/>
                    <a:gd name="connsiteY24" fmla="*/ 150018 h 612641"/>
                    <a:gd name="connsiteX25" fmla="*/ 2447042 w 2447571"/>
                    <a:gd name="connsiteY25" fmla="*/ 90487 h 612641"/>
                    <a:gd name="connsiteX26" fmla="*/ 2439898 w 2447571"/>
                    <a:gd name="connsiteY26" fmla="*/ 64293 h 612641"/>
                    <a:gd name="connsiteX27" fmla="*/ 2427992 w 2447571"/>
                    <a:gd name="connsiteY27" fmla="*/ 35718 h 612641"/>
                    <a:gd name="connsiteX28" fmla="*/ 2394655 w 2447571"/>
                    <a:gd name="connsiteY28" fmla="*/ 14287 h 612641"/>
                    <a:gd name="connsiteX29" fmla="*/ 2366080 w 2447571"/>
                    <a:gd name="connsiteY29" fmla="*/ 0 h 612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447571" h="612641">
                      <a:moveTo>
                        <a:pt x="82461" y="14287"/>
                      </a:moveTo>
                      <a:cubicBezTo>
                        <a:pt x="60434" y="22224"/>
                        <a:pt x="38408" y="30162"/>
                        <a:pt x="25311" y="45243"/>
                      </a:cubicBezTo>
                      <a:cubicBezTo>
                        <a:pt x="12214" y="60324"/>
                        <a:pt x="7452" y="73422"/>
                        <a:pt x="3880" y="104775"/>
                      </a:cubicBezTo>
                      <a:cubicBezTo>
                        <a:pt x="308" y="136128"/>
                        <a:pt x="3880" y="233362"/>
                        <a:pt x="3880" y="233362"/>
                      </a:cubicBezTo>
                      <a:lnTo>
                        <a:pt x="3880" y="319087"/>
                      </a:lnTo>
                      <a:cubicBezTo>
                        <a:pt x="3880" y="347662"/>
                        <a:pt x="-4851" y="379412"/>
                        <a:pt x="3880" y="404812"/>
                      </a:cubicBezTo>
                      <a:cubicBezTo>
                        <a:pt x="12611" y="430212"/>
                        <a:pt x="19755" y="459184"/>
                        <a:pt x="56267" y="471487"/>
                      </a:cubicBezTo>
                      <a:cubicBezTo>
                        <a:pt x="92779" y="483790"/>
                        <a:pt x="159058" y="477440"/>
                        <a:pt x="222955" y="478631"/>
                      </a:cubicBezTo>
                      <a:cubicBezTo>
                        <a:pt x="286852" y="479822"/>
                        <a:pt x="439648" y="478631"/>
                        <a:pt x="439648" y="478631"/>
                      </a:cubicBezTo>
                      <a:lnTo>
                        <a:pt x="665867" y="478631"/>
                      </a:lnTo>
                      <a:lnTo>
                        <a:pt x="813505" y="478631"/>
                      </a:lnTo>
                      <a:cubicBezTo>
                        <a:pt x="858749" y="479028"/>
                        <a:pt x="904786" y="470693"/>
                        <a:pt x="937330" y="481012"/>
                      </a:cubicBezTo>
                      <a:cubicBezTo>
                        <a:pt x="969874" y="491331"/>
                        <a:pt x="977017" y="520302"/>
                        <a:pt x="1008767" y="540543"/>
                      </a:cubicBezTo>
                      <a:cubicBezTo>
                        <a:pt x="1040517" y="560784"/>
                        <a:pt x="1086158" y="590947"/>
                        <a:pt x="1127830" y="602456"/>
                      </a:cubicBezTo>
                      <a:cubicBezTo>
                        <a:pt x="1169502" y="613966"/>
                        <a:pt x="1213951" y="614759"/>
                        <a:pt x="1258798" y="609600"/>
                      </a:cubicBezTo>
                      <a:cubicBezTo>
                        <a:pt x="1303645" y="604441"/>
                        <a:pt x="1358017" y="590947"/>
                        <a:pt x="1396911" y="571500"/>
                      </a:cubicBezTo>
                      <a:cubicBezTo>
                        <a:pt x="1435805" y="552053"/>
                        <a:pt x="1456839" y="507999"/>
                        <a:pt x="1492161" y="492918"/>
                      </a:cubicBezTo>
                      <a:cubicBezTo>
                        <a:pt x="1527483" y="477837"/>
                        <a:pt x="1608842" y="481012"/>
                        <a:pt x="1608842" y="481012"/>
                      </a:cubicBezTo>
                      <a:lnTo>
                        <a:pt x="2013655" y="485775"/>
                      </a:lnTo>
                      <a:lnTo>
                        <a:pt x="2301786" y="483393"/>
                      </a:lnTo>
                      <a:cubicBezTo>
                        <a:pt x="2361714" y="481806"/>
                        <a:pt x="2353776" y="482997"/>
                        <a:pt x="2373223" y="476250"/>
                      </a:cubicBezTo>
                      <a:cubicBezTo>
                        <a:pt x="2392670" y="469503"/>
                        <a:pt x="2407355" y="458787"/>
                        <a:pt x="2418467" y="442912"/>
                      </a:cubicBezTo>
                      <a:cubicBezTo>
                        <a:pt x="2429580" y="427037"/>
                        <a:pt x="2435136" y="404416"/>
                        <a:pt x="2439898" y="381000"/>
                      </a:cubicBezTo>
                      <a:cubicBezTo>
                        <a:pt x="2444660" y="357584"/>
                        <a:pt x="2445851" y="340915"/>
                        <a:pt x="2447042" y="302418"/>
                      </a:cubicBezTo>
                      <a:cubicBezTo>
                        <a:pt x="2448233" y="263921"/>
                        <a:pt x="2447042" y="150018"/>
                        <a:pt x="2447042" y="150018"/>
                      </a:cubicBezTo>
                      <a:cubicBezTo>
                        <a:pt x="2447042" y="114696"/>
                        <a:pt x="2448233" y="104774"/>
                        <a:pt x="2447042" y="90487"/>
                      </a:cubicBezTo>
                      <a:cubicBezTo>
                        <a:pt x="2445851" y="76200"/>
                        <a:pt x="2443073" y="73421"/>
                        <a:pt x="2439898" y="64293"/>
                      </a:cubicBezTo>
                      <a:cubicBezTo>
                        <a:pt x="2436723" y="55165"/>
                        <a:pt x="2435532" y="44052"/>
                        <a:pt x="2427992" y="35718"/>
                      </a:cubicBezTo>
                      <a:cubicBezTo>
                        <a:pt x="2420452" y="27384"/>
                        <a:pt x="2404974" y="20240"/>
                        <a:pt x="2394655" y="14287"/>
                      </a:cubicBezTo>
                      <a:cubicBezTo>
                        <a:pt x="2384336" y="8334"/>
                        <a:pt x="2375208" y="4167"/>
                        <a:pt x="2366080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 dirty="0"/>
                </a:p>
              </p:txBody>
            </p:sp>
          </p:grpSp>
        </p:grpSp>
        <p:grpSp>
          <p:nvGrpSpPr>
            <p:cNvPr id="15" name="Группа 14"/>
            <p:cNvGrpSpPr/>
            <p:nvPr/>
          </p:nvGrpSpPr>
          <p:grpSpPr>
            <a:xfrm>
              <a:off x="1163300" y="3316043"/>
              <a:ext cx="1321050" cy="1100745"/>
              <a:chOff x="1163300" y="3277707"/>
              <a:chExt cx="1321050" cy="110074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163300" y="4132231"/>
                <a:ext cx="13210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920" algn="ctr">
                  <a:spcBef>
                    <a:spcPts val="363"/>
                  </a:spcBef>
                  <a:buClr>
                    <a:srgbClr val="FF9021"/>
                  </a:buClr>
                </a:pPr>
                <a:r>
                  <a:rPr lang="ru-RU" sz="800" b="1" dirty="0"/>
                  <a:t>АВТОМАТИЧЕСКАЯ </a:t>
                </a:r>
                <a:br>
                  <a:rPr lang="ru-RU" sz="800" b="1" dirty="0"/>
                </a:br>
                <a:r>
                  <a:rPr lang="ru-RU" sz="800" b="1" dirty="0"/>
                  <a:t>РАБОТА</a:t>
                </a:r>
              </a:p>
            </p:txBody>
          </p:sp>
          <p:sp>
            <p:nvSpPr>
              <p:cNvPr id="17" name="Rounded Rectangle 46"/>
              <p:cNvSpPr/>
              <p:nvPr/>
            </p:nvSpPr>
            <p:spPr>
              <a:xfrm>
                <a:off x="1451332" y="3277707"/>
                <a:ext cx="739788" cy="739788"/>
              </a:xfrm>
              <a:prstGeom prst="roundRect">
                <a:avLst/>
              </a:prstGeom>
              <a:solidFill>
                <a:srgbClr val="0C9C8B"/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/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1581743" y="3418073"/>
                <a:ext cx="459054" cy="459054"/>
                <a:chOff x="5189538" y="2840038"/>
                <a:chExt cx="731838" cy="731838"/>
              </a:xfrm>
              <a:solidFill>
                <a:schemeClr val="bg1"/>
              </a:solidFill>
            </p:grpSpPr>
            <p:sp>
              <p:nvSpPr>
                <p:cNvPr id="19" name="Freeform 293"/>
                <p:cNvSpPr>
                  <a:spLocks noEditPoints="1"/>
                </p:cNvSpPr>
                <p:nvPr/>
              </p:nvSpPr>
              <p:spPr bwMode="auto">
                <a:xfrm>
                  <a:off x="5395913" y="32750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4 w 58"/>
                    <a:gd name="T3" fmla="*/ 16 h 57"/>
                    <a:gd name="T4" fmla="*/ 20 w 58"/>
                    <a:gd name="T5" fmla="*/ 17 h 57"/>
                    <a:gd name="T6" fmla="*/ 17 w 58"/>
                    <a:gd name="T7" fmla="*/ 21 h 57"/>
                    <a:gd name="T8" fmla="*/ 14 w 58"/>
                    <a:gd name="T9" fmla="*/ 25 h 57"/>
                    <a:gd name="T10" fmla="*/ 14 w 58"/>
                    <a:gd name="T11" fmla="*/ 29 h 57"/>
                    <a:gd name="T12" fmla="*/ 14 w 58"/>
                    <a:gd name="T13" fmla="*/ 33 h 57"/>
                    <a:gd name="T14" fmla="*/ 17 w 58"/>
                    <a:gd name="T15" fmla="*/ 36 h 57"/>
                    <a:gd name="T16" fmla="*/ 20 w 58"/>
                    <a:gd name="T17" fmla="*/ 40 h 57"/>
                    <a:gd name="T18" fmla="*/ 24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39 w 58"/>
                    <a:gd name="T27" fmla="*/ 36 h 57"/>
                    <a:gd name="T28" fmla="*/ 42 w 58"/>
                    <a:gd name="T29" fmla="*/ 33 h 57"/>
                    <a:gd name="T30" fmla="*/ 43 w 58"/>
                    <a:gd name="T31" fmla="*/ 29 h 57"/>
                    <a:gd name="T32" fmla="*/ 42 w 58"/>
                    <a:gd name="T33" fmla="*/ 25 h 57"/>
                    <a:gd name="T34" fmla="*/ 39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39 w 58"/>
                    <a:gd name="T45" fmla="*/ 2 h 57"/>
                    <a:gd name="T46" fmla="*/ 48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48 w 58"/>
                    <a:gd name="T55" fmla="*/ 50 h 57"/>
                    <a:gd name="T56" fmla="*/ 39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1 w 58"/>
                    <a:gd name="T65" fmla="*/ 40 h 57"/>
                    <a:gd name="T66" fmla="*/ 0 w 58"/>
                    <a:gd name="T67" fmla="*/ 29 h 57"/>
                    <a:gd name="T68" fmla="*/ 1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4" y="16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17" y="36"/>
                      </a:lnTo>
                      <a:lnTo>
                        <a:pt x="20" y="40"/>
                      </a:lnTo>
                      <a:lnTo>
                        <a:pt x="24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39" y="36"/>
                      </a:lnTo>
                      <a:lnTo>
                        <a:pt x="42" y="33"/>
                      </a:lnTo>
                      <a:lnTo>
                        <a:pt x="43" y="29"/>
                      </a:lnTo>
                      <a:lnTo>
                        <a:pt x="42" y="25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39" y="2"/>
                      </a:lnTo>
                      <a:lnTo>
                        <a:pt x="48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48" y="50"/>
                      </a:lnTo>
                      <a:lnTo>
                        <a:pt x="39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1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294"/>
                <p:cNvSpPr>
                  <a:spLocks noEditPoints="1"/>
                </p:cNvSpPr>
                <p:nvPr/>
              </p:nvSpPr>
              <p:spPr bwMode="auto">
                <a:xfrm>
                  <a:off x="5337176" y="31607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5 w 58"/>
                    <a:gd name="T3" fmla="*/ 16 h 57"/>
                    <a:gd name="T4" fmla="*/ 21 w 58"/>
                    <a:gd name="T5" fmla="*/ 17 h 57"/>
                    <a:gd name="T6" fmla="*/ 17 w 58"/>
                    <a:gd name="T7" fmla="*/ 21 h 57"/>
                    <a:gd name="T8" fmla="*/ 16 w 58"/>
                    <a:gd name="T9" fmla="*/ 25 h 57"/>
                    <a:gd name="T10" fmla="*/ 15 w 58"/>
                    <a:gd name="T11" fmla="*/ 29 h 57"/>
                    <a:gd name="T12" fmla="*/ 16 w 58"/>
                    <a:gd name="T13" fmla="*/ 33 h 57"/>
                    <a:gd name="T14" fmla="*/ 17 w 58"/>
                    <a:gd name="T15" fmla="*/ 36 h 57"/>
                    <a:gd name="T16" fmla="*/ 21 w 58"/>
                    <a:gd name="T17" fmla="*/ 40 h 57"/>
                    <a:gd name="T18" fmla="*/ 25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41 w 58"/>
                    <a:gd name="T27" fmla="*/ 36 h 57"/>
                    <a:gd name="T28" fmla="*/ 42 w 58"/>
                    <a:gd name="T29" fmla="*/ 33 h 57"/>
                    <a:gd name="T30" fmla="*/ 44 w 58"/>
                    <a:gd name="T31" fmla="*/ 29 h 57"/>
                    <a:gd name="T32" fmla="*/ 42 w 58"/>
                    <a:gd name="T33" fmla="*/ 25 h 57"/>
                    <a:gd name="T34" fmla="*/ 41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41 w 58"/>
                    <a:gd name="T45" fmla="*/ 2 h 57"/>
                    <a:gd name="T46" fmla="*/ 50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50 w 58"/>
                    <a:gd name="T55" fmla="*/ 50 h 57"/>
                    <a:gd name="T56" fmla="*/ 41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3 w 58"/>
                    <a:gd name="T65" fmla="*/ 40 h 57"/>
                    <a:gd name="T66" fmla="*/ 0 w 58"/>
                    <a:gd name="T67" fmla="*/ 29 h 57"/>
                    <a:gd name="T68" fmla="*/ 3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5" y="16"/>
                      </a:lnTo>
                      <a:lnTo>
                        <a:pt x="21" y="17"/>
                      </a:lnTo>
                      <a:lnTo>
                        <a:pt x="17" y="21"/>
                      </a:lnTo>
                      <a:lnTo>
                        <a:pt x="16" y="25"/>
                      </a:lnTo>
                      <a:lnTo>
                        <a:pt x="15" y="29"/>
                      </a:lnTo>
                      <a:lnTo>
                        <a:pt x="16" y="33"/>
                      </a:lnTo>
                      <a:lnTo>
                        <a:pt x="17" y="36"/>
                      </a:lnTo>
                      <a:lnTo>
                        <a:pt x="21" y="40"/>
                      </a:lnTo>
                      <a:lnTo>
                        <a:pt x="25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41" y="36"/>
                      </a:lnTo>
                      <a:lnTo>
                        <a:pt x="42" y="33"/>
                      </a:lnTo>
                      <a:lnTo>
                        <a:pt x="44" y="29"/>
                      </a:lnTo>
                      <a:lnTo>
                        <a:pt x="42" y="25"/>
                      </a:lnTo>
                      <a:lnTo>
                        <a:pt x="41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41" y="2"/>
                      </a:lnTo>
                      <a:lnTo>
                        <a:pt x="50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50" y="50"/>
                      </a:lnTo>
                      <a:lnTo>
                        <a:pt x="41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3" y="40"/>
                      </a:lnTo>
                      <a:lnTo>
                        <a:pt x="0" y="29"/>
                      </a:lnTo>
                      <a:lnTo>
                        <a:pt x="3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295"/>
                <p:cNvSpPr>
                  <a:spLocks noEditPoints="1"/>
                </p:cNvSpPr>
                <p:nvPr/>
              </p:nvSpPr>
              <p:spPr bwMode="auto">
                <a:xfrm>
                  <a:off x="5451476" y="31607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5 w 58"/>
                    <a:gd name="T3" fmla="*/ 16 h 57"/>
                    <a:gd name="T4" fmla="*/ 21 w 58"/>
                    <a:gd name="T5" fmla="*/ 17 h 57"/>
                    <a:gd name="T6" fmla="*/ 17 w 58"/>
                    <a:gd name="T7" fmla="*/ 21 h 57"/>
                    <a:gd name="T8" fmla="*/ 16 w 58"/>
                    <a:gd name="T9" fmla="*/ 25 h 57"/>
                    <a:gd name="T10" fmla="*/ 15 w 58"/>
                    <a:gd name="T11" fmla="*/ 29 h 57"/>
                    <a:gd name="T12" fmla="*/ 16 w 58"/>
                    <a:gd name="T13" fmla="*/ 33 h 57"/>
                    <a:gd name="T14" fmla="*/ 17 w 58"/>
                    <a:gd name="T15" fmla="*/ 36 h 57"/>
                    <a:gd name="T16" fmla="*/ 21 w 58"/>
                    <a:gd name="T17" fmla="*/ 40 h 57"/>
                    <a:gd name="T18" fmla="*/ 25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41 w 58"/>
                    <a:gd name="T27" fmla="*/ 36 h 57"/>
                    <a:gd name="T28" fmla="*/ 42 w 58"/>
                    <a:gd name="T29" fmla="*/ 33 h 57"/>
                    <a:gd name="T30" fmla="*/ 44 w 58"/>
                    <a:gd name="T31" fmla="*/ 29 h 57"/>
                    <a:gd name="T32" fmla="*/ 42 w 58"/>
                    <a:gd name="T33" fmla="*/ 25 h 57"/>
                    <a:gd name="T34" fmla="*/ 41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41 w 58"/>
                    <a:gd name="T45" fmla="*/ 2 h 57"/>
                    <a:gd name="T46" fmla="*/ 50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50 w 58"/>
                    <a:gd name="T55" fmla="*/ 50 h 57"/>
                    <a:gd name="T56" fmla="*/ 41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3 w 58"/>
                    <a:gd name="T65" fmla="*/ 40 h 57"/>
                    <a:gd name="T66" fmla="*/ 0 w 58"/>
                    <a:gd name="T67" fmla="*/ 29 h 57"/>
                    <a:gd name="T68" fmla="*/ 3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5" y="16"/>
                      </a:lnTo>
                      <a:lnTo>
                        <a:pt x="21" y="17"/>
                      </a:lnTo>
                      <a:lnTo>
                        <a:pt x="17" y="21"/>
                      </a:lnTo>
                      <a:lnTo>
                        <a:pt x="16" y="25"/>
                      </a:lnTo>
                      <a:lnTo>
                        <a:pt x="15" y="29"/>
                      </a:lnTo>
                      <a:lnTo>
                        <a:pt x="16" y="33"/>
                      </a:lnTo>
                      <a:lnTo>
                        <a:pt x="17" y="36"/>
                      </a:lnTo>
                      <a:lnTo>
                        <a:pt x="21" y="40"/>
                      </a:lnTo>
                      <a:lnTo>
                        <a:pt x="25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41" y="36"/>
                      </a:lnTo>
                      <a:lnTo>
                        <a:pt x="42" y="33"/>
                      </a:lnTo>
                      <a:lnTo>
                        <a:pt x="44" y="29"/>
                      </a:lnTo>
                      <a:lnTo>
                        <a:pt x="42" y="25"/>
                      </a:lnTo>
                      <a:lnTo>
                        <a:pt x="41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41" y="2"/>
                      </a:lnTo>
                      <a:lnTo>
                        <a:pt x="50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50" y="50"/>
                      </a:lnTo>
                      <a:lnTo>
                        <a:pt x="41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3" y="40"/>
                      </a:lnTo>
                      <a:lnTo>
                        <a:pt x="0" y="29"/>
                      </a:lnTo>
                      <a:lnTo>
                        <a:pt x="3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Freeform 296"/>
                <p:cNvSpPr>
                  <a:spLocks noEditPoints="1"/>
                </p:cNvSpPr>
                <p:nvPr/>
              </p:nvSpPr>
              <p:spPr bwMode="auto">
                <a:xfrm>
                  <a:off x="5565776" y="31607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5 w 58"/>
                    <a:gd name="T3" fmla="*/ 16 h 57"/>
                    <a:gd name="T4" fmla="*/ 21 w 58"/>
                    <a:gd name="T5" fmla="*/ 17 h 57"/>
                    <a:gd name="T6" fmla="*/ 17 w 58"/>
                    <a:gd name="T7" fmla="*/ 21 h 57"/>
                    <a:gd name="T8" fmla="*/ 16 w 58"/>
                    <a:gd name="T9" fmla="*/ 25 h 57"/>
                    <a:gd name="T10" fmla="*/ 15 w 58"/>
                    <a:gd name="T11" fmla="*/ 29 h 57"/>
                    <a:gd name="T12" fmla="*/ 16 w 58"/>
                    <a:gd name="T13" fmla="*/ 33 h 57"/>
                    <a:gd name="T14" fmla="*/ 17 w 58"/>
                    <a:gd name="T15" fmla="*/ 36 h 57"/>
                    <a:gd name="T16" fmla="*/ 21 w 58"/>
                    <a:gd name="T17" fmla="*/ 40 h 57"/>
                    <a:gd name="T18" fmla="*/ 25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41 w 58"/>
                    <a:gd name="T27" fmla="*/ 36 h 57"/>
                    <a:gd name="T28" fmla="*/ 42 w 58"/>
                    <a:gd name="T29" fmla="*/ 33 h 57"/>
                    <a:gd name="T30" fmla="*/ 44 w 58"/>
                    <a:gd name="T31" fmla="*/ 29 h 57"/>
                    <a:gd name="T32" fmla="*/ 42 w 58"/>
                    <a:gd name="T33" fmla="*/ 25 h 57"/>
                    <a:gd name="T34" fmla="*/ 41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41 w 58"/>
                    <a:gd name="T45" fmla="*/ 2 h 57"/>
                    <a:gd name="T46" fmla="*/ 50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50 w 58"/>
                    <a:gd name="T55" fmla="*/ 50 h 57"/>
                    <a:gd name="T56" fmla="*/ 41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3 w 58"/>
                    <a:gd name="T65" fmla="*/ 40 h 57"/>
                    <a:gd name="T66" fmla="*/ 0 w 58"/>
                    <a:gd name="T67" fmla="*/ 29 h 57"/>
                    <a:gd name="T68" fmla="*/ 3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5" y="16"/>
                      </a:lnTo>
                      <a:lnTo>
                        <a:pt x="21" y="17"/>
                      </a:lnTo>
                      <a:lnTo>
                        <a:pt x="17" y="21"/>
                      </a:lnTo>
                      <a:lnTo>
                        <a:pt x="16" y="25"/>
                      </a:lnTo>
                      <a:lnTo>
                        <a:pt x="15" y="29"/>
                      </a:lnTo>
                      <a:lnTo>
                        <a:pt x="16" y="33"/>
                      </a:lnTo>
                      <a:lnTo>
                        <a:pt x="17" y="36"/>
                      </a:lnTo>
                      <a:lnTo>
                        <a:pt x="21" y="40"/>
                      </a:lnTo>
                      <a:lnTo>
                        <a:pt x="25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41" y="36"/>
                      </a:lnTo>
                      <a:lnTo>
                        <a:pt x="42" y="33"/>
                      </a:lnTo>
                      <a:lnTo>
                        <a:pt x="44" y="29"/>
                      </a:lnTo>
                      <a:lnTo>
                        <a:pt x="42" y="25"/>
                      </a:lnTo>
                      <a:lnTo>
                        <a:pt x="41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41" y="2"/>
                      </a:lnTo>
                      <a:lnTo>
                        <a:pt x="50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50" y="50"/>
                      </a:lnTo>
                      <a:lnTo>
                        <a:pt x="41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3" y="40"/>
                      </a:lnTo>
                      <a:lnTo>
                        <a:pt x="0" y="29"/>
                      </a:lnTo>
                      <a:lnTo>
                        <a:pt x="3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297"/>
                <p:cNvSpPr>
                  <a:spLocks noEditPoints="1"/>
                </p:cNvSpPr>
                <p:nvPr/>
              </p:nvSpPr>
              <p:spPr bwMode="auto">
                <a:xfrm>
                  <a:off x="5510213" y="32750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4 w 58"/>
                    <a:gd name="T3" fmla="*/ 16 h 57"/>
                    <a:gd name="T4" fmla="*/ 20 w 58"/>
                    <a:gd name="T5" fmla="*/ 17 h 57"/>
                    <a:gd name="T6" fmla="*/ 17 w 58"/>
                    <a:gd name="T7" fmla="*/ 21 h 57"/>
                    <a:gd name="T8" fmla="*/ 14 w 58"/>
                    <a:gd name="T9" fmla="*/ 25 h 57"/>
                    <a:gd name="T10" fmla="*/ 14 w 58"/>
                    <a:gd name="T11" fmla="*/ 29 h 57"/>
                    <a:gd name="T12" fmla="*/ 14 w 58"/>
                    <a:gd name="T13" fmla="*/ 33 h 57"/>
                    <a:gd name="T14" fmla="*/ 17 w 58"/>
                    <a:gd name="T15" fmla="*/ 36 h 57"/>
                    <a:gd name="T16" fmla="*/ 20 w 58"/>
                    <a:gd name="T17" fmla="*/ 40 h 57"/>
                    <a:gd name="T18" fmla="*/ 24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39 w 58"/>
                    <a:gd name="T27" fmla="*/ 36 h 57"/>
                    <a:gd name="T28" fmla="*/ 42 w 58"/>
                    <a:gd name="T29" fmla="*/ 33 h 57"/>
                    <a:gd name="T30" fmla="*/ 43 w 58"/>
                    <a:gd name="T31" fmla="*/ 29 h 57"/>
                    <a:gd name="T32" fmla="*/ 42 w 58"/>
                    <a:gd name="T33" fmla="*/ 25 h 57"/>
                    <a:gd name="T34" fmla="*/ 39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39 w 58"/>
                    <a:gd name="T45" fmla="*/ 2 h 57"/>
                    <a:gd name="T46" fmla="*/ 48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48 w 58"/>
                    <a:gd name="T55" fmla="*/ 50 h 57"/>
                    <a:gd name="T56" fmla="*/ 39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1 w 58"/>
                    <a:gd name="T65" fmla="*/ 40 h 57"/>
                    <a:gd name="T66" fmla="*/ 0 w 58"/>
                    <a:gd name="T67" fmla="*/ 29 h 57"/>
                    <a:gd name="T68" fmla="*/ 1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4" y="16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17" y="36"/>
                      </a:lnTo>
                      <a:lnTo>
                        <a:pt x="20" y="40"/>
                      </a:lnTo>
                      <a:lnTo>
                        <a:pt x="24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39" y="36"/>
                      </a:lnTo>
                      <a:lnTo>
                        <a:pt x="42" y="33"/>
                      </a:lnTo>
                      <a:lnTo>
                        <a:pt x="43" y="29"/>
                      </a:lnTo>
                      <a:lnTo>
                        <a:pt x="42" y="25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39" y="2"/>
                      </a:lnTo>
                      <a:lnTo>
                        <a:pt x="48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48" y="50"/>
                      </a:lnTo>
                      <a:lnTo>
                        <a:pt x="39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1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298"/>
                <p:cNvSpPr>
                  <a:spLocks noEditPoints="1"/>
                </p:cNvSpPr>
                <p:nvPr/>
              </p:nvSpPr>
              <p:spPr bwMode="auto">
                <a:xfrm>
                  <a:off x="5624513" y="32750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4 w 58"/>
                    <a:gd name="T3" fmla="*/ 16 h 57"/>
                    <a:gd name="T4" fmla="*/ 20 w 58"/>
                    <a:gd name="T5" fmla="*/ 17 h 57"/>
                    <a:gd name="T6" fmla="*/ 17 w 58"/>
                    <a:gd name="T7" fmla="*/ 21 h 57"/>
                    <a:gd name="T8" fmla="*/ 14 w 58"/>
                    <a:gd name="T9" fmla="*/ 25 h 57"/>
                    <a:gd name="T10" fmla="*/ 14 w 58"/>
                    <a:gd name="T11" fmla="*/ 29 h 57"/>
                    <a:gd name="T12" fmla="*/ 14 w 58"/>
                    <a:gd name="T13" fmla="*/ 33 h 57"/>
                    <a:gd name="T14" fmla="*/ 17 w 58"/>
                    <a:gd name="T15" fmla="*/ 36 h 57"/>
                    <a:gd name="T16" fmla="*/ 20 w 58"/>
                    <a:gd name="T17" fmla="*/ 40 h 57"/>
                    <a:gd name="T18" fmla="*/ 24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39 w 58"/>
                    <a:gd name="T27" fmla="*/ 36 h 57"/>
                    <a:gd name="T28" fmla="*/ 42 w 58"/>
                    <a:gd name="T29" fmla="*/ 33 h 57"/>
                    <a:gd name="T30" fmla="*/ 43 w 58"/>
                    <a:gd name="T31" fmla="*/ 29 h 57"/>
                    <a:gd name="T32" fmla="*/ 42 w 58"/>
                    <a:gd name="T33" fmla="*/ 25 h 57"/>
                    <a:gd name="T34" fmla="*/ 39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39 w 58"/>
                    <a:gd name="T45" fmla="*/ 2 h 57"/>
                    <a:gd name="T46" fmla="*/ 48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48 w 58"/>
                    <a:gd name="T55" fmla="*/ 50 h 57"/>
                    <a:gd name="T56" fmla="*/ 39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1 w 58"/>
                    <a:gd name="T65" fmla="*/ 40 h 57"/>
                    <a:gd name="T66" fmla="*/ 0 w 58"/>
                    <a:gd name="T67" fmla="*/ 29 h 57"/>
                    <a:gd name="T68" fmla="*/ 1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4" y="16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17" y="36"/>
                      </a:lnTo>
                      <a:lnTo>
                        <a:pt x="20" y="40"/>
                      </a:lnTo>
                      <a:lnTo>
                        <a:pt x="24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39" y="36"/>
                      </a:lnTo>
                      <a:lnTo>
                        <a:pt x="42" y="33"/>
                      </a:lnTo>
                      <a:lnTo>
                        <a:pt x="43" y="29"/>
                      </a:lnTo>
                      <a:lnTo>
                        <a:pt x="42" y="25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39" y="2"/>
                      </a:lnTo>
                      <a:lnTo>
                        <a:pt x="48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48" y="50"/>
                      </a:lnTo>
                      <a:lnTo>
                        <a:pt x="39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1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299"/>
                <p:cNvSpPr>
                  <a:spLocks noEditPoints="1"/>
                </p:cNvSpPr>
                <p:nvPr/>
              </p:nvSpPr>
              <p:spPr bwMode="auto">
                <a:xfrm>
                  <a:off x="5395913" y="30464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4 w 58"/>
                    <a:gd name="T3" fmla="*/ 16 h 57"/>
                    <a:gd name="T4" fmla="*/ 20 w 58"/>
                    <a:gd name="T5" fmla="*/ 17 h 57"/>
                    <a:gd name="T6" fmla="*/ 17 w 58"/>
                    <a:gd name="T7" fmla="*/ 21 h 57"/>
                    <a:gd name="T8" fmla="*/ 14 w 58"/>
                    <a:gd name="T9" fmla="*/ 25 h 57"/>
                    <a:gd name="T10" fmla="*/ 14 w 58"/>
                    <a:gd name="T11" fmla="*/ 29 h 57"/>
                    <a:gd name="T12" fmla="*/ 14 w 58"/>
                    <a:gd name="T13" fmla="*/ 33 h 57"/>
                    <a:gd name="T14" fmla="*/ 17 w 58"/>
                    <a:gd name="T15" fmla="*/ 36 h 57"/>
                    <a:gd name="T16" fmla="*/ 20 w 58"/>
                    <a:gd name="T17" fmla="*/ 40 h 57"/>
                    <a:gd name="T18" fmla="*/ 24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39 w 58"/>
                    <a:gd name="T27" fmla="*/ 36 h 57"/>
                    <a:gd name="T28" fmla="*/ 42 w 58"/>
                    <a:gd name="T29" fmla="*/ 33 h 57"/>
                    <a:gd name="T30" fmla="*/ 43 w 58"/>
                    <a:gd name="T31" fmla="*/ 29 h 57"/>
                    <a:gd name="T32" fmla="*/ 42 w 58"/>
                    <a:gd name="T33" fmla="*/ 25 h 57"/>
                    <a:gd name="T34" fmla="*/ 39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39 w 58"/>
                    <a:gd name="T45" fmla="*/ 2 h 57"/>
                    <a:gd name="T46" fmla="*/ 48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48 w 58"/>
                    <a:gd name="T55" fmla="*/ 50 h 57"/>
                    <a:gd name="T56" fmla="*/ 39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1 w 58"/>
                    <a:gd name="T65" fmla="*/ 40 h 57"/>
                    <a:gd name="T66" fmla="*/ 0 w 58"/>
                    <a:gd name="T67" fmla="*/ 29 h 57"/>
                    <a:gd name="T68" fmla="*/ 1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4" y="16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17" y="36"/>
                      </a:lnTo>
                      <a:lnTo>
                        <a:pt x="20" y="40"/>
                      </a:lnTo>
                      <a:lnTo>
                        <a:pt x="24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39" y="36"/>
                      </a:lnTo>
                      <a:lnTo>
                        <a:pt x="42" y="33"/>
                      </a:lnTo>
                      <a:lnTo>
                        <a:pt x="43" y="29"/>
                      </a:lnTo>
                      <a:lnTo>
                        <a:pt x="42" y="25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39" y="2"/>
                      </a:lnTo>
                      <a:lnTo>
                        <a:pt x="48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48" y="50"/>
                      </a:lnTo>
                      <a:lnTo>
                        <a:pt x="39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1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Freeform 300"/>
                <p:cNvSpPr>
                  <a:spLocks noEditPoints="1"/>
                </p:cNvSpPr>
                <p:nvPr/>
              </p:nvSpPr>
              <p:spPr bwMode="auto">
                <a:xfrm>
                  <a:off x="5510213" y="30464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4 w 58"/>
                    <a:gd name="T3" fmla="*/ 16 h 57"/>
                    <a:gd name="T4" fmla="*/ 20 w 58"/>
                    <a:gd name="T5" fmla="*/ 17 h 57"/>
                    <a:gd name="T6" fmla="*/ 17 w 58"/>
                    <a:gd name="T7" fmla="*/ 21 h 57"/>
                    <a:gd name="T8" fmla="*/ 14 w 58"/>
                    <a:gd name="T9" fmla="*/ 25 h 57"/>
                    <a:gd name="T10" fmla="*/ 14 w 58"/>
                    <a:gd name="T11" fmla="*/ 29 h 57"/>
                    <a:gd name="T12" fmla="*/ 14 w 58"/>
                    <a:gd name="T13" fmla="*/ 33 h 57"/>
                    <a:gd name="T14" fmla="*/ 17 w 58"/>
                    <a:gd name="T15" fmla="*/ 36 h 57"/>
                    <a:gd name="T16" fmla="*/ 20 w 58"/>
                    <a:gd name="T17" fmla="*/ 40 h 57"/>
                    <a:gd name="T18" fmla="*/ 24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39 w 58"/>
                    <a:gd name="T27" fmla="*/ 36 h 57"/>
                    <a:gd name="T28" fmla="*/ 42 w 58"/>
                    <a:gd name="T29" fmla="*/ 33 h 57"/>
                    <a:gd name="T30" fmla="*/ 43 w 58"/>
                    <a:gd name="T31" fmla="*/ 29 h 57"/>
                    <a:gd name="T32" fmla="*/ 42 w 58"/>
                    <a:gd name="T33" fmla="*/ 25 h 57"/>
                    <a:gd name="T34" fmla="*/ 39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39 w 58"/>
                    <a:gd name="T45" fmla="*/ 2 h 57"/>
                    <a:gd name="T46" fmla="*/ 48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48 w 58"/>
                    <a:gd name="T55" fmla="*/ 50 h 57"/>
                    <a:gd name="T56" fmla="*/ 39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1 w 58"/>
                    <a:gd name="T65" fmla="*/ 40 h 57"/>
                    <a:gd name="T66" fmla="*/ 0 w 58"/>
                    <a:gd name="T67" fmla="*/ 29 h 57"/>
                    <a:gd name="T68" fmla="*/ 1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4" y="16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17" y="36"/>
                      </a:lnTo>
                      <a:lnTo>
                        <a:pt x="20" y="40"/>
                      </a:lnTo>
                      <a:lnTo>
                        <a:pt x="24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39" y="36"/>
                      </a:lnTo>
                      <a:lnTo>
                        <a:pt x="42" y="33"/>
                      </a:lnTo>
                      <a:lnTo>
                        <a:pt x="43" y="29"/>
                      </a:lnTo>
                      <a:lnTo>
                        <a:pt x="42" y="25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39" y="2"/>
                      </a:lnTo>
                      <a:lnTo>
                        <a:pt x="48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48" y="50"/>
                      </a:lnTo>
                      <a:lnTo>
                        <a:pt x="39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1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Freeform 301"/>
                <p:cNvSpPr>
                  <a:spLocks noEditPoints="1"/>
                </p:cNvSpPr>
                <p:nvPr/>
              </p:nvSpPr>
              <p:spPr bwMode="auto">
                <a:xfrm>
                  <a:off x="5624513" y="30464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4 w 58"/>
                    <a:gd name="T3" fmla="*/ 16 h 57"/>
                    <a:gd name="T4" fmla="*/ 20 w 58"/>
                    <a:gd name="T5" fmla="*/ 17 h 57"/>
                    <a:gd name="T6" fmla="*/ 17 w 58"/>
                    <a:gd name="T7" fmla="*/ 21 h 57"/>
                    <a:gd name="T8" fmla="*/ 14 w 58"/>
                    <a:gd name="T9" fmla="*/ 25 h 57"/>
                    <a:gd name="T10" fmla="*/ 14 w 58"/>
                    <a:gd name="T11" fmla="*/ 29 h 57"/>
                    <a:gd name="T12" fmla="*/ 14 w 58"/>
                    <a:gd name="T13" fmla="*/ 33 h 57"/>
                    <a:gd name="T14" fmla="*/ 17 w 58"/>
                    <a:gd name="T15" fmla="*/ 36 h 57"/>
                    <a:gd name="T16" fmla="*/ 20 w 58"/>
                    <a:gd name="T17" fmla="*/ 40 h 57"/>
                    <a:gd name="T18" fmla="*/ 24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39 w 58"/>
                    <a:gd name="T27" fmla="*/ 36 h 57"/>
                    <a:gd name="T28" fmla="*/ 42 w 58"/>
                    <a:gd name="T29" fmla="*/ 33 h 57"/>
                    <a:gd name="T30" fmla="*/ 43 w 58"/>
                    <a:gd name="T31" fmla="*/ 29 h 57"/>
                    <a:gd name="T32" fmla="*/ 42 w 58"/>
                    <a:gd name="T33" fmla="*/ 25 h 57"/>
                    <a:gd name="T34" fmla="*/ 39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39 w 58"/>
                    <a:gd name="T45" fmla="*/ 2 h 57"/>
                    <a:gd name="T46" fmla="*/ 48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48 w 58"/>
                    <a:gd name="T55" fmla="*/ 50 h 57"/>
                    <a:gd name="T56" fmla="*/ 39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1 w 58"/>
                    <a:gd name="T65" fmla="*/ 40 h 57"/>
                    <a:gd name="T66" fmla="*/ 0 w 58"/>
                    <a:gd name="T67" fmla="*/ 29 h 57"/>
                    <a:gd name="T68" fmla="*/ 1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4" y="16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17" y="36"/>
                      </a:lnTo>
                      <a:lnTo>
                        <a:pt x="20" y="40"/>
                      </a:lnTo>
                      <a:lnTo>
                        <a:pt x="24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39" y="36"/>
                      </a:lnTo>
                      <a:lnTo>
                        <a:pt x="42" y="33"/>
                      </a:lnTo>
                      <a:lnTo>
                        <a:pt x="43" y="29"/>
                      </a:lnTo>
                      <a:lnTo>
                        <a:pt x="42" y="25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39" y="2"/>
                      </a:lnTo>
                      <a:lnTo>
                        <a:pt x="48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48" y="50"/>
                      </a:lnTo>
                      <a:lnTo>
                        <a:pt x="39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1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Freeform 302"/>
                <p:cNvSpPr>
                  <a:spLocks noEditPoints="1"/>
                </p:cNvSpPr>
                <p:nvPr/>
              </p:nvSpPr>
              <p:spPr bwMode="auto">
                <a:xfrm>
                  <a:off x="5680076" y="3160713"/>
                  <a:ext cx="92075" cy="90488"/>
                </a:xfrm>
                <a:custGeom>
                  <a:avLst/>
                  <a:gdLst>
                    <a:gd name="T0" fmla="*/ 29 w 58"/>
                    <a:gd name="T1" fmla="*/ 14 h 57"/>
                    <a:gd name="T2" fmla="*/ 25 w 58"/>
                    <a:gd name="T3" fmla="*/ 16 h 57"/>
                    <a:gd name="T4" fmla="*/ 21 w 58"/>
                    <a:gd name="T5" fmla="*/ 17 h 57"/>
                    <a:gd name="T6" fmla="*/ 17 w 58"/>
                    <a:gd name="T7" fmla="*/ 21 h 57"/>
                    <a:gd name="T8" fmla="*/ 16 w 58"/>
                    <a:gd name="T9" fmla="*/ 25 h 57"/>
                    <a:gd name="T10" fmla="*/ 15 w 58"/>
                    <a:gd name="T11" fmla="*/ 29 h 57"/>
                    <a:gd name="T12" fmla="*/ 16 w 58"/>
                    <a:gd name="T13" fmla="*/ 33 h 57"/>
                    <a:gd name="T14" fmla="*/ 17 w 58"/>
                    <a:gd name="T15" fmla="*/ 36 h 57"/>
                    <a:gd name="T16" fmla="*/ 21 w 58"/>
                    <a:gd name="T17" fmla="*/ 40 h 57"/>
                    <a:gd name="T18" fmla="*/ 25 w 58"/>
                    <a:gd name="T19" fmla="*/ 42 h 57"/>
                    <a:gd name="T20" fmla="*/ 29 w 58"/>
                    <a:gd name="T21" fmla="*/ 43 h 57"/>
                    <a:gd name="T22" fmla="*/ 33 w 58"/>
                    <a:gd name="T23" fmla="*/ 42 h 57"/>
                    <a:gd name="T24" fmla="*/ 37 w 58"/>
                    <a:gd name="T25" fmla="*/ 40 h 57"/>
                    <a:gd name="T26" fmla="*/ 41 w 58"/>
                    <a:gd name="T27" fmla="*/ 36 h 57"/>
                    <a:gd name="T28" fmla="*/ 42 w 58"/>
                    <a:gd name="T29" fmla="*/ 33 h 57"/>
                    <a:gd name="T30" fmla="*/ 44 w 58"/>
                    <a:gd name="T31" fmla="*/ 29 h 57"/>
                    <a:gd name="T32" fmla="*/ 42 w 58"/>
                    <a:gd name="T33" fmla="*/ 25 h 57"/>
                    <a:gd name="T34" fmla="*/ 41 w 58"/>
                    <a:gd name="T35" fmla="*/ 21 h 57"/>
                    <a:gd name="T36" fmla="*/ 37 w 58"/>
                    <a:gd name="T37" fmla="*/ 17 h 57"/>
                    <a:gd name="T38" fmla="*/ 33 w 58"/>
                    <a:gd name="T39" fmla="*/ 16 h 57"/>
                    <a:gd name="T40" fmla="*/ 29 w 58"/>
                    <a:gd name="T41" fmla="*/ 14 h 57"/>
                    <a:gd name="T42" fmla="*/ 29 w 58"/>
                    <a:gd name="T43" fmla="*/ 0 h 57"/>
                    <a:gd name="T44" fmla="*/ 41 w 58"/>
                    <a:gd name="T45" fmla="*/ 2 h 57"/>
                    <a:gd name="T46" fmla="*/ 50 w 58"/>
                    <a:gd name="T47" fmla="*/ 8 h 57"/>
                    <a:gd name="T48" fmla="*/ 55 w 58"/>
                    <a:gd name="T49" fmla="*/ 17 h 57"/>
                    <a:gd name="T50" fmla="*/ 58 w 58"/>
                    <a:gd name="T51" fmla="*/ 29 h 57"/>
                    <a:gd name="T52" fmla="*/ 55 w 58"/>
                    <a:gd name="T53" fmla="*/ 40 h 57"/>
                    <a:gd name="T54" fmla="*/ 50 w 58"/>
                    <a:gd name="T55" fmla="*/ 50 h 57"/>
                    <a:gd name="T56" fmla="*/ 41 w 58"/>
                    <a:gd name="T57" fmla="*/ 55 h 57"/>
                    <a:gd name="T58" fmla="*/ 29 w 58"/>
                    <a:gd name="T59" fmla="*/ 57 h 57"/>
                    <a:gd name="T60" fmla="*/ 17 w 58"/>
                    <a:gd name="T61" fmla="*/ 55 h 57"/>
                    <a:gd name="T62" fmla="*/ 8 w 58"/>
                    <a:gd name="T63" fmla="*/ 50 h 57"/>
                    <a:gd name="T64" fmla="*/ 3 w 58"/>
                    <a:gd name="T65" fmla="*/ 40 h 57"/>
                    <a:gd name="T66" fmla="*/ 0 w 58"/>
                    <a:gd name="T67" fmla="*/ 29 h 57"/>
                    <a:gd name="T68" fmla="*/ 3 w 58"/>
                    <a:gd name="T69" fmla="*/ 17 h 57"/>
                    <a:gd name="T70" fmla="*/ 8 w 58"/>
                    <a:gd name="T71" fmla="*/ 8 h 57"/>
                    <a:gd name="T72" fmla="*/ 17 w 58"/>
                    <a:gd name="T73" fmla="*/ 2 h 57"/>
                    <a:gd name="T74" fmla="*/ 29 w 58"/>
                    <a:gd name="T7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57">
                      <a:moveTo>
                        <a:pt x="29" y="14"/>
                      </a:moveTo>
                      <a:lnTo>
                        <a:pt x="25" y="16"/>
                      </a:lnTo>
                      <a:lnTo>
                        <a:pt x="21" y="17"/>
                      </a:lnTo>
                      <a:lnTo>
                        <a:pt x="17" y="21"/>
                      </a:lnTo>
                      <a:lnTo>
                        <a:pt x="16" y="25"/>
                      </a:lnTo>
                      <a:lnTo>
                        <a:pt x="15" y="29"/>
                      </a:lnTo>
                      <a:lnTo>
                        <a:pt x="16" y="33"/>
                      </a:lnTo>
                      <a:lnTo>
                        <a:pt x="17" y="36"/>
                      </a:lnTo>
                      <a:lnTo>
                        <a:pt x="21" y="40"/>
                      </a:lnTo>
                      <a:lnTo>
                        <a:pt x="25" y="42"/>
                      </a:lnTo>
                      <a:lnTo>
                        <a:pt x="29" y="43"/>
                      </a:lnTo>
                      <a:lnTo>
                        <a:pt x="33" y="42"/>
                      </a:lnTo>
                      <a:lnTo>
                        <a:pt x="37" y="40"/>
                      </a:lnTo>
                      <a:lnTo>
                        <a:pt x="41" y="36"/>
                      </a:lnTo>
                      <a:lnTo>
                        <a:pt x="42" y="33"/>
                      </a:lnTo>
                      <a:lnTo>
                        <a:pt x="44" y="29"/>
                      </a:lnTo>
                      <a:lnTo>
                        <a:pt x="42" y="25"/>
                      </a:lnTo>
                      <a:lnTo>
                        <a:pt x="41" y="21"/>
                      </a:lnTo>
                      <a:lnTo>
                        <a:pt x="37" y="17"/>
                      </a:lnTo>
                      <a:lnTo>
                        <a:pt x="33" y="16"/>
                      </a:lnTo>
                      <a:lnTo>
                        <a:pt x="29" y="14"/>
                      </a:lnTo>
                      <a:close/>
                      <a:moveTo>
                        <a:pt x="29" y="0"/>
                      </a:moveTo>
                      <a:lnTo>
                        <a:pt x="41" y="2"/>
                      </a:lnTo>
                      <a:lnTo>
                        <a:pt x="50" y="8"/>
                      </a:lnTo>
                      <a:lnTo>
                        <a:pt x="55" y="17"/>
                      </a:lnTo>
                      <a:lnTo>
                        <a:pt x="58" y="29"/>
                      </a:lnTo>
                      <a:lnTo>
                        <a:pt x="55" y="40"/>
                      </a:lnTo>
                      <a:lnTo>
                        <a:pt x="50" y="50"/>
                      </a:lnTo>
                      <a:lnTo>
                        <a:pt x="41" y="55"/>
                      </a:lnTo>
                      <a:lnTo>
                        <a:pt x="29" y="57"/>
                      </a:lnTo>
                      <a:lnTo>
                        <a:pt x="17" y="55"/>
                      </a:lnTo>
                      <a:lnTo>
                        <a:pt x="8" y="50"/>
                      </a:lnTo>
                      <a:lnTo>
                        <a:pt x="3" y="40"/>
                      </a:lnTo>
                      <a:lnTo>
                        <a:pt x="0" y="29"/>
                      </a:lnTo>
                      <a:lnTo>
                        <a:pt x="3" y="17"/>
                      </a:lnTo>
                      <a:lnTo>
                        <a:pt x="8" y="8"/>
                      </a:lnTo>
                      <a:lnTo>
                        <a:pt x="1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Rectangle 303"/>
                <p:cNvSpPr>
                  <a:spLocks noChangeArrowheads="1"/>
                </p:cNvSpPr>
                <p:nvPr/>
              </p:nvSpPr>
              <p:spPr bwMode="auto">
                <a:xfrm>
                  <a:off x="5429251" y="3354388"/>
                  <a:ext cx="22225" cy="2174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Rectangle 304"/>
                <p:cNvSpPr>
                  <a:spLocks noChangeArrowheads="1"/>
                </p:cNvSpPr>
                <p:nvPr/>
              </p:nvSpPr>
              <p:spPr bwMode="auto">
                <a:xfrm>
                  <a:off x="5657851" y="3354388"/>
                  <a:ext cx="22225" cy="2174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Rectangle 305"/>
                <p:cNvSpPr>
                  <a:spLocks noChangeArrowheads="1"/>
                </p:cNvSpPr>
                <p:nvPr/>
              </p:nvSpPr>
              <p:spPr bwMode="auto">
                <a:xfrm>
                  <a:off x="5543551" y="3354388"/>
                  <a:ext cx="22225" cy="2174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Rectangle 306"/>
                <p:cNvSpPr>
                  <a:spLocks noChangeArrowheads="1"/>
                </p:cNvSpPr>
                <p:nvPr/>
              </p:nvSpPr>
              <p:spPr bwMode="auto">
                <a:xfrm>
                  <a:off x="5657851" y="2840038"/>
                  <a:ext cx="22225" cy="21907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Rectangle 307"/>
                <p:cNvSpPr>
                  <a:spLocks noChangeArrowheads="1"/>
                </p:cNvSpPr>
                <p:nvPr/>
              </p:nvSpPr>
              <p:spPr bwMode="auto">
                <a:xfrm>
                  <a:off x="5429251" y="2840038"/>
                  <a:ext cx="22225" cy="21907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Rectangle 308"/>
                <p:cNvSpPr>
                  <a:spLocks noChangeArrowheads="1"/>
                </p:cNvSpPr>
                <p:nvPr/>
              </p:nvSpPr>
              <p:spPr bwMode="auto">
                <a:xfrm>
                  <a:off x="5543551" y="2840038"/>
                  <a:ext cx="22225" cy="21907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Rectangle 309"/>
                <p:cNvSpPr>
                  <a:spLocks noChangeArrowheads="1"/>
                </p:cNvSpPr>
                <p:nvPr/>
              </p:nvSpPr>
              <p:spPr bwMode="auto">
                <a:xfrm>
                  <a:off x="5189538" y="3195638"/>
                  <a:ext cx="160338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Rectangle 310"/>
                <p:cNvSpPr>
                  <a:spLocks noChangeArrowheads="1"/>
                </p:cNvSpPr>
                <p:nvPr/>
              </p:nvSpPr>
              <p:spPr bwMode="auto">
                <a:xfrm>
                  <a:off x="5189538" y="3081338"/>
                  <a:ext cx="217488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Rectangle 311"/>
                <p:cNvSpPr>
                  <a:spLocks noChangeArrowheads="1"/>
                </p:cNvSpPr>
                <p:nvPr/>
              </p:nvSpPr>
              <p:spPr bwMode="auto">
                <a:xfrm>
                  <a:off x="5189538" y="3309938"/>
                  <a:ext cx="217488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Rectangle 312"/>
                <p:cNvSpPr>
                  <a:spLocks noChangeArrowheads="1"/>
                </p:cNvSpPr>
                <p:nvPr/>
              </p:nvSpPr>
              <p:spPr bwMode="auto">
                <a:xfrm>
                  <a:off x="5703888" y="3081338"/>
                  <a:ext cx="217488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Rectangle 313"/>
                <p:cNvSpPr>
                  <a:spLocks noChangeArrowheads="1"/>
                </p:cNvSpPr>
                <p:nvPr/>
              </p:nvSpPr>
              <p:spPr bwMode="auto">
                <a:xfrm>
                  <a:off x="5761038" y="3195638"/>
                  <a:ext cx="160338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Rectangle 314"/>
                <p:cNvSpPr>
                  <a:spLocks noChangeArrowheads="1"/>
                </p:cNvSpPr>
                <p:nvPr/>
              </p:nvSpPr>
              <p:spPr bwMode="auto">
                <a:xfrm>
                  <a:off x="5703888" y="3309938"/>
                  <a:ext cx="217488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Rectangle 315"/>
                <p:cNvSpPr>
                  <a:spLocks noChangeArrowheads="1"/>
                </p:cNvSpPr>
                <p:nvPr/>
              </p:nvSpPr>
              <p:spPr bwMode="auto">
                <a:xfrm>
                  <a:off x="5189538" y="3136900"/>
                  <a:ext cx="23813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Rectangle 316"/>
                <p:cNvSpPr>
                  <a:spLocks noChangeArrowheads="1"/>
                </p:cNvSpPr>
                <p:nvPr/>
              </p:nvSpPr>
              <p:spPr bwMode="auto">
                <a:xfrm>
                  <a:off x="5235576" y="3136900"/>
                  <a:ext cx="23813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Rectangle 317"/>
                <p:cNvSpPr>
                  <a:spLocks noChangeArrowheads="1"/>
                </p:cNvSpPr>
                <p:nvPr/>
              </p:nvSpPr>
              <p:spPr bwMode="auto">
                <a:xfrm>
                  <a:off x="5281613" y="3136900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Rectangle 318"/>
                <p:cNvSpPr>
                  <a:spLocks noChangeArrowheads="1"/>
                </p:cNvSpPr>
                <p:nvPr/>
              </p:nvSpPr>
              <p:spPr bwMode="auto">
                <a:xfrm>
                  <a:off x="5189538" y="3251200"/>
                  <a:ext cx="23813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Rectangle 319"/>
                <p:cNvSpPr>
                  <a:spLocks noChangeArrowheads="1"/>
                </p:cNvSpPr>
                <p:nvPr/>
              </p:nvSpPr>
              <p:spPr bwMode="auto">
                <a:xfrm>
                  <a:off x="5235576" y="3251200"/>
                  <a:ext cx="23813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Rectangle 320"/>
                <p:cNvSpPr>
                  <a:spLocks noChangeArrowheads="1"/>
                </p:cNvSpPr>
                <p:nvPr/>
              </p:nvSpPr>
              <p:spPr bwMode="auto">
                <a:xfrm>
                  <a:off x="5281613" y="3251200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Rectangle 321"/>
                <p:cNvSpPr>
                  <a:spLocks noChangeArrowheads="1"/>
                </p:cNvSpPr>
                <p:nvPr/>
              </p:nvSpPr>
              <p:spPr bwMode="auto">
                <a:xfrm>
                  <a:off x="5807076" y="3136900"/>
                  <a:ext cx="23813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Rectangle 322"/>
                <p:cNvSpPr>
                  <a:spLocks noChangeArrowheads="1"/>
                </p:cNvSpPr>
                <p:nvPr/>
              </p:nvSpPr>
              <p:spPr bwMode="auto">
                <a:xfrm>
                  <a:off x="5853113" y="3136900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Rectangle 323"/>
                <p:cNvSpPr>
                  <a:spLocks noChangeArrowheads="1"/>
                </p:cNvSpPr>
                <p:nvPr/>
              </p:nvSpPr>
              <p:spPr bwMode="auto">
                <a:xfrm>
                  <a:off x="5899151" y="3136900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Rectangle 324"/>
                <p:cNvSpPr>
                  <a:spLocks noChangeArrowheads="1"/>
                </p:cNvSpPr>
                <p:nvPr/>
              </p:nvSpPr>
              <p:spPr bwMode="auto">
                <a:xfrm>
                  <a:off x="5807076" y="3251200"/>
                  <a:ext cx="23813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Rectangle 325"/>
                <p:cNvSpPr>
                  <a:spLocks noChangeArrowheads="1"/>
                </p:cNvSpPr>
                <p:nvPr/>
              </p:nvSpPr>
              <p:spPr bwMode="auto">
                <a:xfrm>
                  <a:off x="5853113" y="3251200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Rectangle 326"/>
                <p:cNvSpPr>
                  <a:spLocks noChangeArrowheads="1"/>
                </p:cNvSpPr>
                <p:nvPr/>
              </p:nvSpPr>
              <p:spPr bwMode="auto">
                <a:xfrm>
                  <a:off x="5899151" y="3251200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Rectangle 327"/>
                <p:cNvSpPr>
                  <a:spLocks noChangeArrowheads="1"/>
                </p:cNvSpPr>
                <p:nvPr/>
              </p:nvSpPr>
              <p:spPr bwMode="auto">
                <a:xfrm>
                  <a:off x="5487988" y="3549650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Rectangle 328"/>
                <p:cNvSpPr>
                  <a:spLocks noChangeArrowheads="1"/>
                </p:cNvSpPr>
                <p:nvPr/>
              </p:nvSpPr>
              <p:spPr bwMode="auto">
                <a:xfrm>
                  <a:off x="5487988" y="3503613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Rectangle 329"/>
                <p:cNvSpPr>
                  <a:spLocks noChangeArrowheads="1"/>
                </p:cNvSpPr>
                <p:nvPr/>
              </p:nvSpPr>
              <p:spPr bwMode="auto">
                <a:xfrm>
                  <a:off x="5487988" y="3457575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Rectangle 330"/>
                <p:cNvSpPr>
                  <a:spLocks noChangeArrowheads="1"/>
                </p:cNvSpPr>
                <p:nvPr/>
              </p:nvSpPr>
              <p:spPr bwMode="auto">
                <a:xfrm>
                  <a:off x="5487988" y="3411538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Rectangle 331"/>
                <p:cNvSpPr>
                  <a:spLocks noChangeArrowheads="1"/>
                </p:cNvSpPr>
                <p:nvPr/>
              </p:nvSpPr>
              <p:spPr bwMode="auto">
                <a:xfrm>
                  <a:off x="5602288" y="3549650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Rectangle 332"/>
                <p:cNvSpPr>
                  <a:spLocks noChangeArrowheads="1"/>
                </p:cNvSpPr>
                <p:nvPr/>
              </p:nvSpPr>
              <p:spPr bwMode="auto">
                <a:xfrm>
                  <a:off x="5602288" y="3503613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Rectangle 333"/>
                <p:cNvSpPr>
                  <a:spLocks noChangeArrowheads="1"/>
                </p:cNvSpPr>
                <p:nvPr/>
              </p:nvSpPr>
              <p:spPr bwMode="auto">
                <a:xfrm>
                  <a:off x="5602288" y="3457575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0" name="Rectangle 334"/>
                <p:cNvSpPr>
                  <a:spLocks noChangeArrowheads="1"/>
                </p:cNvSpPr>
                <p:nvPr/>
              </p:nvSpPr>
              <p:spPr bwMode="auto">
                <a:xfrm>
                  <a:off x="5602288" y="3411538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Rectangle 335"/>
                <p:cNvSpPr>
                  <a:spLocks noChangeArrowheads="1"/>
                </p:cNvSpPr>
                <p:nvPr/>
              </p:nvSpPr>
              <p:spPr bwMode="auto">
                <a:xfrm>
                  <a:off x="5487988" y="2978150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Rectangle 336"/>
                <p:cNvSpPr>
                  <a:spLocks noChangeArrowheads="1"/>
                </p:cNvSpPr>
                <p:nvPr/>
              </p:nvSpPr>
              <p:spPr bwMode="auto">
                <a:xfrm>
                  <a:off x="5487988" y="2932113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" name="Rectangle 337"/>
                <p:cNvSpPr>
                  <a:spLocks noChangeArrowheads="1"/>
                </p:cNvSpPr>
                <p:nvPr/>
              </p:nvSpPr>
              <p:spPr bwMode="auto">
                <a:xfrm>
                  <a:off x="5487988" y="2886075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Rectangle 338"/>
                <p:cNvSpPr>
                  <a:spLocks noChangeArrowheads="1"/>
                </p:cNvSpPr>
                <p:nvPr/>
              </p:nvSpPr>
              <p:spPr bwMode="auto">
                <a:xfrm>
                  <a:off x="5487988" y="2840038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5" name="Rectangle 339"/>
                <p:cNvSpPr>
                  <a:spLocks noChangeArrowheads="1"/>
                </p:cNvSpPr>
                <p:nvPr/>
              </p:nvSpPr>
              <p:spPr bwMode="auto">
                <a:xfrm>
                  <a:off x="5602288" y="2978150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6" name="Rectangle 340"/>
                <p:cNvSpPr>
                  <a:spLocks noChangeArrowheads="1"/>
                </p:cNvSpPr>
                <p:nvPr/>
              </p:nvSpPr>
              <p:spPr bwMode="auto">
                <a:xfrm>
                  <a:off x="5602288" y="2932113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Rectangle 341"/>
                <p:cNvSpPr>
                  <a:spLocks noChangeArrowheads="1"/>
                </p:cNvSpPr>
                <p:nvPr/>
              </p:nvSpPr>
              <p:spPr bwMode="auto">
                <a:xfrm>
                  <a:off x="5602288" y="2886075"/>
                  <a:ext cx="22225" cy="222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Rectangle 342"/>
                <p:cNvSpPr>
                  <a:spLocks noChangeArrowheads="1"/>
                </p:cNvSpPr>
                <p:nvPr/>
              </p:nvSpPr>
              <p:spPr bwMode="auto">
                <a:xfrm>
                  <a:off x="5602288" y="2840038"/>
                  <a:ext cx="22225" cy="238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9" name="Freeform 343"/>
                <p:cNvSpPr>
                  <a:spLocks/>
                </p:cNvSpPr>
                <p:nvPr/>
              </p:nvSpPr>
              <p:spPr bwMode="auto">
                <a:xfrm>
                  <a:off x="5189538" y="3376613"/>
                  <a:ext cx="193675" cy="195263"/>
                </a:xfrm>
                <a:custGeom>
                  <a:avLst/>
                  <a:gdLst>
                    <a:gd name="T0" fmla="*/ 0 w 122"/>
                    <a:gd name="T1" fmla="*/ 0 h 123"/>
                    <a:gd name="T2" fmla="*/ 101 w 122"/>
                    <a:gd name="T3" fmla="*/ 0 h 123"/>
                    <a:gd name="T4" fmla="*/ 112 w 122"/>
                    <a:gd name="T5" fmla="*/ 4 h 123"/>
                    <a:gd name="T6" fmla="*/ 120 w 122"/>
                    <a:gd name="T7" fmla="*/ 12 h 123"/>
                    <a:gd name="T8" fmla="*/ 122 w 122"/>
                    <a:gd name="T9" fmla="*/ 22 h 123"/>
                    <a:gd name="T10" fmla="*/ 122 w 122"/>
                    <a:gd name="T11" fmla="*/ 123 h 123"/>
                    <a:gd name="T12" fmla="*/ 108 w 122"/>
                    <a:gd name="T13" fmla="*/ 123 h 123"/>
                    <a:gd name="T14" fmla="*/ 108 w 122"/>
                    <a:gd name="T15" fmla="*/ 22 h 123"/>
                    <a:gd name="T16" fmla="*/ 108 w 122"/>
                    <a:gd name="T17" fmla="*/ 20 h 123"/>
                    <a:gd name="T18" fmla="*/ 105 w 122"/>
                    <a:gd name="T19" fmla="*/ 17 h 123"/>
                    <a:gd name="T20" fmla="*/ 104 w 122"/>
                    <a:gd name="T21" fmla="*/ 16 h 123"/>
                    <a:gd name="T22" fmla="*/ 101 w 122"/>
                    <a:gd name="T23" fmla="*/ 16 h 123"/>
                    <a:gd name="T24" fmla="*/ 0 w 122"/>
                    <a:gd name="T25" fmla="*/ 16 h 123"/>
                    <a:gd name="T26" fmla="*/ 0 w 122"/>
                    <a:gd name="T2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2" h="123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112" y="4"/>
                      </a:lnTo>
                      <a:lnTo>
                        <a:pt x="120" y="12"/>
                      </a:lnTo>
                      <a:lnTo>
                        <a:pt x="122" y="22"/>
                      </a:lnTo>
                      <a:lnTo>
                        <a:pt x="122" y="123"/>
                      </a:lnTo>
                      <a:lnTo>
                        <a:pt x="108" y="123"/>
                      </a:lnTo>
                      <a:lnTo>
                        <a:pt x="108" y="22"/>
                      </a:lnTo>
                      <a:lnTo>
                        <a:pt x="108" y="20"/>
                      </a:lnTo>
                      <a:lnTo>
                        <a:pt x="105" y="17"/>
                      </a:lnTo>
                      <a:lnTo>
                        <a:pt x="104" y="16"/>
                      </a:lnTo>
                      <a:lnTo>
                        <a:pt x="101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Freeform 344"/>
                <p:cNvSpPr>
                  <a:spLocks/>
                </p:cNvSpPr>
                <p:nvPr/>
              </p:nvSpPr>
              <p:spPr bwMode="auto">
                <a:xfrm>
                  <a:off x="5189538" y="2840038"/>
                  <a:ext cx="193675" cy="195263"/>
                </a:xfrm>
                <a:custGeom>
                  <a:avLst/>
                  <a:gdLst>
                    <a:gd name="T0" fmla="*/ 108 w 122"/>
                    <a:gd name="T1" fmla="*/ 0 h 123"/>
                    <a:gd name="T2" fmla="*/ 122 w 122"/>
                    <a:gd name="T3" fmla="*/ 0 h 123"/>
                    <a:gd name="T4" fmla="*/ 122 w 122"/>
                    <a:gd name="T5" fmla="*/ 101 h 123"/>
                    <a:gd name="T6" fmla="*/ 120 w 122"/>
                    <a:gd name="T7" fmla="*/ 111 h 123"/>
                    <a:gd name="T8" fmla="*/ 112 w 122"/>
                    <a:gd name="T9" fmla="*/ 119 h 123"/>
                    <a:gd name="T10" fmla="*/ 101 w 122"/>
                    <a:gd name="T11" fmla="*/ 123 h 123"/>
                    <a:gd name="T12" fmla="*/ 0 w 122"/>
                    <a:gd name="T13" fmla="*/ 123 h 123"/>
                    <a:gd name="T14" fmla="*/ 0 w 122"/>
                    <a:gd name="T15" fmla="*/ 109 h 123"/>
                    <a:gd name="T16" fmla="*/ 101 w 122"/>
                    <a:gd name="T17" fmla="*/ 109 h 123"/>
                    <a:gd name="T18" fmla="*/ 104 w 122"/>
                    <a:gd name="T19" fmla="*/ 108 h 123"/>
                    <a:gd name="T20" fmla="*/ 105 w 122"/>
                    <a:gd name="T21" fmla="*/ 106 h 123"/>
                    <a:gd name="T22" fmla="*/ 108 w 122"/>
                    <a:gd name="T23" fmla="*/ 104 h 123"/>
                    <a:gd name="T24" fmla="*/ 108 w 122"/>
                    <a:gd name="T25" fmla="*/ 101 h 123"/>
                    <a:gd name="T26" fmla="*/ 108 w 122"/>
                    <a:gd name="T2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2" h="123">
                      <a:moveTo>
                        <a:pt x="108" y="0"/>
                      </a:moveTo>
                      <a:lnTo>
                        <a:pt x="122" y="0"/>
                      </a:lnTo>
                      <a:lnTo>
                        <a:pt x="122" y="101"/>
                      </a:lnTo>
                      <a:lnTo>
                        <a:pt x="120" y="111"/>
                      </a:lnTo>
                      <a:lnTo>
                        <a:pt x="112" y="119"/>
                      </a:lnTo>
                      <a:lnTo>
                        <a:pt x="101" y="123"/>
                      </a:lnTo>
                      <a:lnTo>
                        <a:pt x="0" y="123"/>
                      </a:lnTo>
                      <a:lnTo>
                        <a:pt x="0" y="109"/>
                      </a:lnTo>
                      <a:lnTo>
                        <a:pt x="101" y="109"/>
                      </a:lnTo>
                      <a:lnTo>
                        <a:pt x="104" y="108"/>
                      </a:lnTo>
                      <a:lnTo>
                        <a:pt x="105" y="106"/>
                      </a:lnTo>
                      <a:lnTo>
                        <a:pt x="108" y="104"/>
                      </a:lnTo>
                      <a:lnTo>
                        <a:pt x="108" y="10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Freeform 345"/>
                <p:cNvSpPr>
                  <a:spLocks/>
                </p:cNvSpPr>
                <p:nvPr/>
              </p:nvSpPr>
              <p:spPr bwMode="auto">
                <a:xfrm>
                  <a:off x="5726113" y="3376613"/>
                  <a:ext cx="195263" cy="195263"/>
                </a:xfrm>
                <a:custGeom>
                  <a:avLst/>
                  <a:gdLst>
                    <a:gd name="T0" fmla="*/ 22 w 123"/>
                    <a:gd name="T1" fmla="*/ 0 h 123"/>
                    <a:gd name="T2" fmla="*/ 123 w 123"/>
                    <a:gd name="T3" fmla="*/ 0 h 123"/>
                    <a:gd name="T4" fmla="*/ 123 w 123"/>
                    <a:gd name="T5" fmla="*/ 16 h 123"/>
                    <a:gd name="T6" fmla="*/ 22 w 123"/>
                    <a:gd name="T7" fmla="*/ 16 h 123"/>
                    <a:gd name="T8" fmla="*/ 19 w 123"/>
                    <a:gd name="T9" fmla="*/ 16 h 123"/>
                    <a:gd name="T10" fmla="*/ 17 w 123"/>
                    <a:gd name="T11" fmla="*/ 17 h 123"/>
                    <a:gd name="T12" fmla="*/ 15 w 123"/>
                    <a:gd name="T13" fmla="*/ 20 h 123"/>
                    <a:gd name="T14" fmla="*/ 15 w 123"/>
                    <a:gd name="T15" fmla="*/ 22 h 123"/>
                    <a:gd name="T16" fmla="*/ 15 w 123"/>
                    <a:gd name="T17" fmla="*/ 123 h 123"/>
                    <a:gd name="T18" fmla="*/ 0 w 123"/>
                    <a:gd name="T19" fmla="*/ 123 h 123"/>
                    <a:gd name="T20" fmla="*/ 0 w 123"/>
                    <a:gd name="T21" fmla="*/ 22 h 123"/>
                    <a:gd name="T22" fmla="*/ 3 w 123"/>
                    <a:gd name="T23" fmla="*/ 12 h 123"/>
                    <a:gd name="T24" fmla="*/ 11 w 123"/>
                    <a:gd name="T25" fmla="*/ 4 h 123"/>
                    <a:gd name="T26" fmla="*/ 22 w 123"/>
                    <a:gd name="T2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3" h="123">
                      <a:moveTo>
                        <a:pt x="22" y="0"/>
                      </a:moveTo>
                      <a:lnTo>
                        <a:pt x="123" y="0"/>
                      </a:lnTo>
                      <a:lnTo>
                        <a:pt x="123" y="16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7" y="17"/>
                      </a:lnTo>
                      <a:lnTo>
                        <a:pt x="15" y="20"/>
                      </a:lnTo>
                      <a:lnTo>
                        <a:pt x="15" y="22"/>
                      </a:lnTo>
                      <a:lnTo>
                        <a:pt x="15" y="123"/>
                      </a:lnTo>
                      <a:lnTo>
                        <a:pt x="0" y="123"/>
                      </a:lnTo>
                      <a:lnTo>
                        <a:pt x="0" y="22"/>
                      </a:lnTo>
                      <a:lnTo>
                        <a:pt x="3" y="12"/>
                      </a:lnTo>
                      <a:lnTo>
                        <a:pt x="11" y="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Freeform 346"/>
                <p:cNvSpPr>
                  <a:spLocks/>
                </p:cNvSpPr>
                <p:nvPr/>
              </p:nvSpPr>
              <p:spPr bwMode="auto">
                <a:xfrm>
                  <a:off x="5726113" y="2840038"/>
                  <a:ext cx="195263" cy="195263"/>
                </a:xfrm>
                <a:custGeom>
                  <a:avLst/>
                  <a:gdLst>
                    <a:gd name="T0" fmla="*/ 0 w 123"/>
                    <a:gd name="T1" fmla="*/ 0 h 123"/>
                    <a:gd name="T2" fmla="*/ 15 w 123"/>
                    <a:gd name="T3" fmla="*/ 0 h 123"/>
                    <a:gd name="T4" fmla="*/ 15 w 123"/>
                    <a:gd name="T5" fmla="*/ 101 h 123"/>
                    <a:gd name="T6" fmla="*/ 15 w 123"/>
                    <a:gd name="T7" fmla="*/ 104 h 123"/>
                    <a:gd name="T8" fmla="*/ 17 w 123"/>
                    <a:gd name="T9" fmla="*/ 106 h 123"/>
                    <a:gd name="T10" fmla="*/ 19 w 123"/>
                    <a:gd name="T11" fmla="*/ 108 h 123"/>
                    <a:gd name="T12" fmla="*/ 22 w 123"/>
                    <a:gd name="T13" fmla="*/ 109 h 123"/>
                    <a:gd name="T14" fmla="*/ 123 w 123"/>
                    <a:gd name="T15" fmla="*/ 109 h 123"/>
                    <a:gd name="T16" fmla="*/ 123 w 123"/>
                    <a:gd name="T17" fmla="*/ 123 h 123"/>
                    <a:gd name="T18" fmla="*/ 22 w 123"/>
                    <a:gd name="T19" fmla="*/ 123 h 123"/>
                    <a:gd name="T20" fmla="*/ 11 w 123"/>
                    <a:gd name="T21" fmla="*/ 119 h 123"/>
                    <a:gd name="T22" fmla="*/ 3 w 123"/>
                    <a:gd name="T23" fmla="*/ 111 h 123"/>
                    <a:gd name="T24" fmla="*/ 0 w 123"/>
                    <a:gd name="T25" fmla="*/ 101 h 123"/>
                    <a:gd name="T26" fmla="*/ 0 w 123"/>
                    <a:gd name="T2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3" h="123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01"/>
                      </a:lnTo>
                      <a:lnTo>
                        <a:pt x="15" y="104"/>
                      </a:lnTo>
                      <a:lnTo>
                        <a:pt x="17" y="106"/>
                      </a:lnTo>
                      <a:lnTo>
                        <a:pt x="19" y="108"/>
                      </a:lnTo>
                      <a:lnTo>
                        <a:pt x="22" y="109"/>
                      </a:lnTo>
                      <a:lnTo>
                        <a:pt x="123" y="109"/>
                      </a:lnTo>
                      <a:lnTo>
                        <a:pt x="123" y="123"/>
                      </a:lnTo>
                      <a:lnTo>
                        <a:pt x="22" y="123"/>
                      </a:lnTo>
                      <a:lnTo>
                        <a:pt x="11" y="119"/>
                      </a:lnTo>
                      <a:lnTo>
                        <a:pt x="3" y="11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0513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"/>
          <a:stretch/>
        </p:blipFill>
        <p:spPr>
          <a:xfrm>
            <a:off x="4241067" y="1039331"/>
            <a:ext cx="7954108" cy="5820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32661" y="1049250"/>
            <a:ext cx="7947333" cy="5810338"/>
          </a:xfrm>
          <a:prstGeom prst="rect">
            <a:avLst/>
          </a:prstGeom>
          <a:solidFill>
            <a:srgbClr val="0C9C8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СОЦТЕХ</a:t>
            </a:r>
            <a:b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</a:br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СУПБ и ОТ преимущества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9691" y="1785483"/>
            <a:ext cx="6640504" cy="738664"/>
          </a:xfrm>
          <a:prstGeom prst="rect">
            <a:avLst/>
          </a:prstGeom>
          <a:solidFill>
            <a:srgbClr val="128096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451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Когда требуется управление сложными механизмами, контроль за опасными процессами,  внимательность  и концентрация внимания   система  обеспечивает должный уровень безопасности.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5459" y="1341562"/>
            <a:ext cx="6596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51"/>
              </a:spcBef>
            </a:pPr>
            <a:r>
              <a:rPr lang="ru-RU" sz="1600" b="1" dirty="0">
                <a:solidFill>
                  <a:schemeClr val="bg1"/>
                </a:solidFill>
              </a:rPr>
              <a:t>ПРОЦЕСС масс скрининг работника  ЗАНИМАЕТ 7</a:t>
            </a:r>
            <a:r>
              <a:rPr lang="en-US" sz="1600" b="1" dirty="0">
                <a:solidFill>
                  <a:schemeClr val="bg1"/>
                </a:solidFill>
              </a:rPr>
              <a:t>0</a:t>
            </a:r>
            <a:r>
              <a:rPr lang="ru-RU" sz="1600" b="1" dirty="0">
                <a:solidFill>
                  <a:schemeClr val="bg1"/>
                </a:solidFill>
              </a:rPr>
              <a:t> СЕКУНД!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161483" y="3011065"/>
            <a:ext cx="6327908" cy="3485566"/>
            <a:chOff x="5499127" y="3509347"/>
            <a:chExt cx="5423297" cy="2987284"/>
          </a:xfrm>
        </p:grpSpPr>
        <p:grpSp>
          <p:nvGrpSpPr>
            <p:cNvPr id="9" name="Group 2"/>
            <p:cNvGrpSpPr>
              <a:grpSpLocks noChangeAspect="1"/>
            </p:cNvGrpSpPr>
            <p:nvPr/>
          </p:nvGrpSpPr>
          <p:grpSpPr>
            <a:xfrm>
              <a:off x="6830838" y="4484070"/>
              <a:ext cx="2012560" cy="2012561"/>
              <a:chOff x="2659478" y="1659623"/>
              <a:chExt cx="1728000" cy="1728001"/>
            </a:xfrm>
          </p:grpSpPr>
          <p:grpSp>
            <p:nvGrpSpPr>
              <p:cNvPr id="16" name="Group 1"/>
              <p:cNvGrpSpPr/>
              <p:nvPr/>
            </p:nvGrpSpPr>
            <p:grpSpPr>
              <a:xfrm>
                <a:off x="2659478" y="1659623"/>
                <a:ext cx="1728000" cy="1728001"/>
                <a:chOff x="4428895" y="2664810"/>
                <a:chExt cx="1728000" cy="1728001"/>
              </a:xfrm>
            </p:grpSpPr>
            <p:sp>
              <p:nvSpPr>
                <p:cNvPr id="47" name="Пирог 55"/>
                <p:cNvSpPr>
                  <a:spLocks noChangeAspect="1"/>
                </p:cNvSpPr>
                <p:nvPr/>
              </p:nvSpPr>
              <p:spPr>
                <a:xfrm>
                  <a:off x="4464895" y="2700811"/>
                  <a:ext cx="1656000" cy="1655999"/>
                </a:xfrm>
                <a:prstGeom prst="pie">
                  <a:avLst>
                    <a:gd name="adj1" fmla="val 15274921"/>
                    <a:gd name="adj2" fmla="val 1855318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Пирог 64"/>
                <p:cNvSpPr>
                  <a:spLocks noChangeAspect="1"/>
                </p:cNvSpPr>
                <p:nvPr/>
              </p:nvSpPr>
              <p:spPr>
                <a:xfrm>
                  <a:off x="4428895" y="2664810"/>
                  <a:ext cx="1728000" cy="1728001"/>
                </a:xfrm>
                <a:prstGeom prst="pie">
                  <a:avLst>
                    <a:gd name="adj1" fmla="val 18533619"/>
                    <a:gd name="adj2" fmla="val 1980452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Пирог 43"/>
                <p:cNvSpPr>
                  <a:spLocks noChangeAspect="1"/>
                </p:cNvSpPr>
                <p:nvPr/>
              </p:nvSpPr>
              <p:spPr>
                <a:xfrm>
                  <a:off x="4536895" y="2772810"/>
                  <a:ext cx="1512000" cy="1512001"/>
                </a:xfrm>
                <a:prstGeom prst="pie">
                  <a:avLst>
                    <a:gd name="adj1" fmla="val 16179081"/>
                    <a:gd name="adj2" fmla="val 17807558"/>
                  </a:avLst>
                </a:prstGeom>
                <a:solidFill>
                  <a:srgbClr val="1280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Пирог 52"/>
                <p:cNvSpPr>
                  <a:spLocks noChangeAspect="1"/>
                </p:cNvSpPr>
                <p:nvPr/>
              </p:nvSpPr>
              <p:spPr>
                <a:xfrm>
                  <a:off x="4500895" y="2736810"/>
                  <a:ext cx="1584000" cy="1584000"/>
                </a:xfrm>
                <a:prstGeom prst="pie">
                  <a:avLst>
                    <a:gd name="adj1" fmla="val 17527337"/>
                    <a:gd name="adj2" fmla="val 1526315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3"/>
              <p:cNvGrpSpPr>
                <a:grpSpLocks noChangeAspect="1"/>
              </p:cNvGrpSpPr>
              <p:nvPr/>
            </p:nvGrpSpPr>
            <p:grpSpPr>
              <a:xfrm>
                <a:off x="2733018" y="1822622"/>
                <a:ext cx="1413340" cy="1346049"/>
                <a:chOff x="2741843" y="2503048"/>
                <a:chExt cx="3493642" cy="3327308"/>
              </a:xfrm>
            </p:grpSpPr>
            <p:sp>
              <p:nvSpPr>
                <p:cNvPr id="18" name="Скругленный прямоугольник 28"/>
                <p:cNvSpPr/>
                <p:nvPr/>
              </p:nvSpPr>
              <p:spPr>
                <a:xfrm>
                  <a:off x="4482631" y="2503048"/>
                  <a:ext cx="410400" cy="244800"/>
                </a:xfrm>
                <a:prstGeom prst="roundRect">
                  <a:avLst/>
                </a:prstGeom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2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n w="0">
                  <a:noFill/>
                </a:ln>
                <a:scene3d>
                  <a:camera prst="orthographicFront"/>
                  <a:lightRig rig="threePt" dir="t"/>
                </a:scene3d>
                <a:sp3d>
                  <a:bevelT w="12700" h="63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9" name="Group 258"/>
                <p:cNvGrpSpPr/>
                <p:nvPr/>
              </p:nvGrpSpPr>
              <p:grpSpPr>
                <a:xfrm>
                  <a:off x="3136386" y="2703165"/>
                  <a:ext cx="3099099" cy="3087068"/>
                  <a:chOff x="10058825" y="6563238"/>
                  <a:chExt cx="1091673" cy="1088935"/>
                </a:xfrm>
              </p:grpSpPr>
              <p:sp>
                <p:nvSpPr>
                  <p:cNvPr id="45" name="Овал 155"/>
                  <p:cNvSpPr/>
                  <p:nvPr/>
                </p:nvSpPr>
                <p:spPr>
                  <a:xfrm>
                    <a:off x="10065764" y="6567140"/>
                    <a:ext cx="1084734" cy="108503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</a:gradFill>
                  <a:ln>
                    <a:noFill/>
                  </a:ln>
                  <a:effectLst>
                    <a:outerShdw blurRad="139700" dist="23000" dir="5400000" sx="101000" sy="101000" rotWithShape="0">
                      <a:srgbClr val="000000">
                        <a:alpha val="7000"/>
                      </a:srgbClr>
                    </a:outerShdw>
                  </a:effectLst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870" b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25400" dist="12700" dir="13500000">
                          <a:srgbClr val="000000">
                            <a:alpha val="60000"/>
                          </a:srgbClr>
                        </a:innerShdw>
                      </a:effectLst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" name="Кольцо 156"/>
                  <p:cNvSpPr/>
                  <p:nvPr/>
                </p:nvSpPr>
                <p:spPr>
                  <a:xfrm rot="12848329">
                    <a:off x="10058825" y="6563238"/>
                    <a:ext cx="1084532" cy="1084532"/>
                  </a:xfrm>
                  <a:prstGeom prst="donut">
                    <a:avLst>
                      <a:gd name="adj" fmla="val 4594"/>
                    </a:avLst>
                  </a:prstGeom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20000">
                        <a:schemeClr val="bg1"/>
                      </a:gs>
                      <a:gs pos="0">
                        <a:schemeClr val="bg1"/>
                      </a:gs>
                    </a:gsLst>
                    <a:lin ang="16200000" scaled="0"/>
                  </a:gradFill>
                  <a:ln w="0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270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0" name="Группа 50"/>
                <p:cNvGrpSpPr/>
                <p:nvPr/>
              </p:nvGrpSpPr>
              <p:grpSpPr>
                <a:xfrm>
                  <a:off x="3167335" y="2724443"/>
                  <a:ext cx="3032027" cy="3032027"/>
                  <a:chOff x="4414571" y="1693389"/>
                  <a:chExt cx="1442339" cy="1442339"/>
                </a:xfrm>
                <a:solidFill>
                  <a:srgbClr val="D0A801"/>
                </a:solidFill>
              </p:grpSpPr>
              <p:sp>
                <p:nvSpPr>
                  <p:cNvPr id="32" name="Овал 52"/>
                  <p:cNvSpPr/>
                  <p:nvPr/>
                </p:nvSpPr>
                <p:spPr>
                  <a:xfrm>
                    <a:off x="4802248" y="1869910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Овал 54"/>
                  <p:cNvSpPr/>
                  <p:nvPr/>
                </p:nvSpPr>
                <p:spPr>
                  <a:xfrm>
                    <a:off x="5378339" y="1870044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Овал 55"/>
                  <p:cNvSpPr/>
                  <p:nvPr/>
                </p:nvSpPr>
                <p:spPr>
                  <a:xfrm>
                    <a:off x="5592945" y="2080166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Овал 56"/>
                  <p:cNvSpPr/>
                  <p:nvPr/>
                </p:nvSpPr>
                <p:spPr>
                  <a:xfrm>
                    <a:off x="5670305" y="2370493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Овал 57"/>
                  <p:cNvSpPr/>
                  <p:nvPr/>
                </p:nvSpPr>
                <p:spPr>
                  <a:xfrm>
                    <a:off x="5591286" y="2660819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Овал 58"/>
                  <p:cNvSpPr/>
                  <p:nvPr/>
                </p:nvSpPr>
                <p:spPr>
                  <a:xfrm>
                    <a:off x="5379979" y="2872126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Овал 59"/>
                  <p:cNvSpPr/>
                  <p:nvPr/>
                </p:nvSpPr>
                <p:spPr>
                  <a:xfrm>
                    <a:off x="5091754" y="2949486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" name="Овал 60"/>
                  <p:cNvSpPr/>
                  <p:nvPr/>
                </p:nvSpPr>
                <p:spPr>
                  <a:xfrm>
                    <a:off x="4803068" y="2870467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Овал 61"/>
                  <p:cNvSpPr/>
                  <p:nvPr/>
                </p:nvSpPr>
                <p:spPr>
                  <a:xfrm>
                    <a:off x="4584899" y="2645247"/>
                    <a:ext cx="83576" cy="8357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Овал 63"/>
                  <p:cNvSpPr/>
                  <p:nvPr/>
                </p:nvSpPr>
                <p:spPr>
                  <a:xfrm>
                    <a:off x="4588019" y="2081806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Овал 75"/>
                  <p:cNvSpPr/>
                  <p:nvPr/>
                </p:nvSpPr>
                <p:spPr>
                  <a:xfrm>
                    <a:off x="4497416" y="2370493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Овал 53"/>
                  <p:cNvSpPr/>
                  <p:nvPr/>
                </p:nvSpPr>
                <p:spPr>
                  <a:xfrm>
                    <a:off x="5091754" y="1791480"/>
                    <a:ext cx="84843" cy="8484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Кольцо 51"/>
                  <p:cNvSpPr/>
                  <p:nvPr/>
                </p:nvSpPr>
                <p:spPr>
                  <a:xfrm>
                    <a:off x="4414571" y="1693389"/>
                    <a:ext cx="1442339" cy="1442339"/>
                  </a:xfrm>
                  <a:prstGeom prst="donut">
                    <a:avLst>
                      <a:gd name="adj" fmla="val 3641"/>
                    </a:avLst>
                  </a:prstGeom>
                  <a:solidFill>
                    <a:srgbClr val="1BA0A6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1" name="Скругленный прямоугольник 29"/>
                <p:cNvSpPr/>
                <p:nvPr/>
              </p:nvSpPr>
              <p:spPr>
                <a:xfrm>
                  <a:off x="4496864" y="2529468"/>
                  <a:ext cx="381934" cy="216024"/>
                </a:xfrm>
                <a:prstGeom prst="roundRect">
                  <a:avLst/>
                </a:prstGeom>
                <a:solidFill>
                  <a:srgbClr val="1BA0A6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Пирог 167"/>
                <p:cNvSpPr/>
                <p:nvPr/>
              </p:nvSpPr>
              <p:spPr>
                <a:xfrm flipV="1">
                  <a:off x="2780320" y="2771762"/>
                  <a:ext cx="3024000" cy="3024000"/>
                </a:xfrm>
                <a:prstGeom prst="pie">
                  <a:avLst>
                    <a:gd name="adj1" fmla="val 16191387"/>
                    <a:gd name="adj2" fmla="val 16955091"/>
                  </a:avLst>
                </a:prstGeom>
                <a:solidFill>
                  <a:srgbClr val="009DD9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Пирог 60"/>
                <p:cNvSpPr/>
                <p:nvPr/>
              </p:nvSpPr>
              <p:spPr>
                <a:xfrm flipV="1">
                  <a:off x="2776043" y="2757679"/>
                  <a:ext cx="3024000" cy="3024000"/>
                </a:xfrm>
                <a:prstGeom prst="pie">
                  <a:avLst>
                    <a:gd name="adj1" fmla="val 16191387"/>
                    <a:gd name="adj2" fmla="val 16955091"/>
                  </a:avLst>
                </a:prstGeom>
                <a:solidFill>
                  <a:schemeClr val="tx2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Пирог 65"/>
                <p:cNvSpPr/>
                <p:nvPr/>
              </p:nvSpPr>
              <p:spPr>
                <a:xfrm flipV="1">
                  <a:off x="2741843" y="2775987"/>
                  <a:ext cx="3024000" cy="3024000"/>
                </a:xfrm>
                <a:prstGeom prst="pie">
                  <a:avLst>
                    <a:gd name="adj1" fmla="val 16191387"/>
                    <a:gd name="adj2" fmla="val 16955091"/>
                  </a:avLst>
                </a:prstGeom>
                <a:solidFill>
                  <a:srgbClr val="55A839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5" name="Group 41"/>
                <p:cNvGrpSpPr>
                  <a:grpSpLocks noChangeAspect="1"/>
                </p:cNvGrpSpPr>
                <p:nvPr/>
              </p:nvGrpSpPr>
              <p:grpSpPr>
                <a:xfrm>
                  <a:off x="4604055" y="2724443"/>
                  <a:ext cx="152790" cy="1557114"/>
                  <a:chOff x="1926159" y="4560008"/>
                  <a:chExt cx="72008" cy="733846"/>
                </a:xfrm>
                <a:solidFill>
                  <a:schemeClr val="accent2"/>
                </a:solidFill>
              </p:grpSpPr>
              <p:sp>
                <p:nvSpPr>
                  <p:cNvPr id="30" name="Isosceles Triangle 42"/>
                  <p:cNvSpPr/>
                  <p:nvPr/>
                </p:nvSpPr>
                <p:spPr>
                  <a:xfrm rot="10800000">
                    <a:off x="1926159" y="5118219"/>
                    <a:ext cx="72008" cy="175635"/>
                  </a:xfrm>
                  <a:prstGeom prst="triangle">
                    <a:avLst/>
                  </a:prstGeom>
                  <a:solidFill>
                    <a:srgbClr val="1BA0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Isosceles Triangle 2"/>
                  <p:cNvSpPr/>
                  <p:nvPr/>
                </p:nvSpPr>
                <p:spPr>
                  <a:xfrm>
                    <a:off x="1926159" y="4560008"/>
                    <a:ext cx="72008" cy="558211"/>
                  </a:xfrm>
                  <a:prstGeom prst="triangle">
                    <a:avLst/>
                  </a:prstGeom>
                  <a:solidFill>
                    <a:srgbClr val="1BA0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" name="Group 41"/>
                <p:cNvGrpSpPr>
                  <a:grpSpLocks noChangeAspect="1"/>
                </p:cNvGrpSpPr>
                <p:nvPr/>
              </p:nvGrpSpPr>
              <p:grpSpPr>
                <a:xfrm>
                  <a:off x="4603664" y="4273242"/>
                  <a:ext cx="152790" cy="1557114"/>
                  <a:chOff x="1926159" y="4560008"/>
                  <a:chExt cx="72008" cy="733846"/>
                </a:xfrm>
                <a:solidFill>
                  <a:schemeClr val="accent2"/>
                </a:solidFill>
              </p:grpSpPr>
              <p:sp>
                <p:nvSpPr>
                  <p:cNvPr id="28" name="Isosceles Triangle 2"/>
                  <p:cNvSpPr/>
                  <p:nvPr/>
                </p:nvSpPr>
                <p:spPr>
                  <a:xfrm>
                    <a:off x="1926159" y="4560008"/>
                    <a:ext cx="72008" cy="558211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  <a:alpha val="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Isosceles Triangle 42"/>
                  <p:cNvSpPr/>
                  <p:nvPr/>
                </p:nvSpPr>
                <p:spPr>
                  <a:xfrm rot="10800000">
                    <a:off x="1926159" y="5118219"/>
                    <a:ext cx="72008" cy="175635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  <a:alpha val="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177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7" name="Овал 61"/>
                <p:cNvSpPr/>
                <p:nvPr/>
              </p:nvSpPr>
              <p:spPr>
                <a:xfrm>
                  <a:off x="4495445" y="4052948"/>
                  <a:ext cx="381934" cy="381934"/>
                </a:xfrm>
                <a:prstGeom prst="ellipse">
                  <a:avLst/>
                </a:prstGeom>
                <a:solidFill>
                  <a:srgbClr val="1BA0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177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10" name="Straight Connector 6"/>
            <p:cNvCxnSpPr/>
            <p:nvPr/>
          </p:nvCxnSpPr>
          <p:spPr>
            <a:xfrm flipV="1">
              <a:off x="8025450" y="3903759"/>
              <a:ext cx="0" cy="74147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55"/>
            <p:cNvSpPr/>
            <p:nvPr/>
          </p:nvSpPr>
          <p:spPr>
            <a:xfrm>
              <a:off x="8111810" y="3509347"/>
              <a:ext cx="2647775" cy="72148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9" b="1" dirty="0">
                  <a:solidFill>
                    <a:schemeClr val="bg1"/>
                  </a:solidFill>
                  <a:latin typeface="+mj-lt"/>
                </a:rPr>
                <a:t>I </a:t>
              </a:r>
              <a:r>
                <a:rPr lang="ru-RU" sz="1000" b="1" dirty="0">
                  <a:solidFill>
                    <a:schemeClr val="bg1"/>
                  </a:solidFill>
                  <a:latin typeface="+mj-lt"/>
                </a:rPr>
                <a:t>0.05 мин (3 сек)</a:t>
              </a:r>
            </a:p>
            <a:p>
              <a:pPr>
                <a:lnSpc>
                  <a:spcPct val="90000"/>
                </a:lnSpc>
              </a:pPr>
              <a:r>
                <a:rPr lang="ru-RU" sz="1000" b="1" dirty="0">
                  <a:solidFill>
                    <a:schemeClr val="bg1"/>
                  </a:solidFill>
                  <a:latin typeface="+mj-lt"/>
                </a:rPr>
                <a:t>ИДЕНТИФИКАЦИЯ 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при необходимости 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тестирование на употребление наркотиков п</a:t>
              </a:r>
              <a:r>
                <a:rPr lang="en-US" sz="1000" dirty="0">
                  <a:solidFill>
                    <a:schemeClr val="bg1"/>
                  </a:solidFill>
                  <a:latin typeface="+mj-lt"/>
                </a:rPr>
                <a:t>/</a:t>
              </a:r>
              <a:r>
                <a:rPr lang="ru-RU" sz="1000" dirty="0">
                  <a:solidFill>
                    <a:schemeClr val="bg1"/>
                  </a:solidFill>
                  <a:latin typeface="+mj-lt"/>
                </a:rPr>
                <a:t>т веществ</a:t>
              </a:r>
            </a:p>
          </p:txBody>
        </p:sp>
        <p:cxnSp>
          <p:nvCxnSpPr>
            <p:cNvPr id="12" name="Straight Connector 64"/>
            <p:cNvCxnSpPr/>
            <p:nvPr/>
          </p:nvCxnSpPr>
          <p:spPr>
            <a:xfrm>
              <a:off x="8631748" y="5769138"/>
              <a:ext cx="741470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65"/>
            <p:cNvSpPr/>
            <p:nvPr/>
          </p:nvSpPr>
          <p:spPr>
            <a:xfrm>
              <a:off x="9401777" y="5665317"/>
              <a:ext cx="1520647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II </a:t>
              </a:r>
              <a:r>
                <a:rPr lang="ru-RU" sz="1000" b="1" dirty="0">
                  <a:solidFill>
                    <a:schemeClr val="bg1"/>
                  </a:solidFill>
                  <a:latin typeface="+mj-lt"/>
                </a:rPr>
                <a:t>0.91 мин (55 сек)</a:t>
              </a:r>
            </a:p>
            <a:p>
              <a:pPr>
                <a:lnSpc>
                  <a:spcPct val="90000"/>
                </a:lnSpc>
              </a:pPr>
              <a:r>
                <a:rPr lang="ru-RU" sz="1000" b="1" dirty="0">
                  <a:solidFill>
                    <a:schemeClr val="bg1"/>
                  </a:solidFill>
                  <a:latin typeface="+mj-lt"/>
                </a:rPr>
                <a:t>ТОНОМЕТР</a:t>
              </a:r>
            </a:p>
          </p:txBody>
        </p:sp>
        <p:cxnSp>
          <p:nvCxnSpPr>
            <p:cNvPr id="14" name="Straight Connector 67"/>
            <p:cNvCxnSpPr/>
            <p:nvPr/>
          </p:nvCxnSpPr>
          <p:spPr>
            <a:xfrm flipV="1">
              <a:off x="7706347" y="3912395"/>
              <a:ext cx="0" cy="74147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 68"/>
            <p:cNvSpPr/>
            <p:nvPr/>
          </p:nvSpPr>
          <p:spPr>
            <a:xfrm>
              <a:off x="5499127" y="3509348"/>
              <a:ext cx="2166893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00" b="1" dirty="0">
                  <a:solidFill>
                    <a:schemeClr val="bg1"/>
                  </a:solidFill>
                  <a:latin typeface="+mj-lt"/>
                </a:rPr>
                <a:t>0.</a:t>
              </a: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15 </a:t>
              </a:r>
              <a:r>
                <a:rPr lang="ru-RU" sz="1000" b="1" dirty="0">
                  <a:solidFill>
                    <a:schemeClr val="bg1"/>
                  </a:solidFill>
                  <a:latin typeface="+mj-lt"/>
                </a:rPr>
                <a:t>мин (</a:t>
              </a: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9</a:t>
              </a:r>
              <a:r>
                <a:rPr lang="ru-RU" sz="1000" b="1" dirty="0">
                  <a:solidFill>
                    <a:schemeClr val="bg1"/>
                  </a:solidFill>
                  <a:latin typeface="+mj-lt"/>
                </a:rPr>
                <a:t> сек)</a:t>
              </a:r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 III</a:t>
              </a:r>
              <a:endParaRPr lang="ru-RU" sz="1000" b="1" dirty="0">
                <a:solidFill>
                  <a:schemeClr val="bg1"/>
                </a:solidFill>
                <a:latin typeface="+mj-lt"/>
              </a:endParaRPr>
            </a:p>
            <a:p>
              <a:pPr algn="r">
                <a:lnSpc>
                  <a:spcPct val="90000"/>
                </a:lnSpc>
              </a:pPr>
              <a:r>
                <a:rPr lang="ru-RU" sz="1000" b="1" dirty="0">
                  <a:solidFill>
                    <a:schemeClr val="bg1"/>
                  </a:solidFill>
                  <a:latin typeface="+mj-lt"/>
                </a:rPr>
                <a:t>АЛКОТЕСТЕР + ТЕРМОМЕТР</a:t>
              </a:r>
            </a:p>
          </p:txBody>
        </p:sp>
      </p:grpSp>
      <p:sp>
        <p:nvSpPr>
          <p:cNvPr id="51" name="Block Arc 113"/>
          <p:cNvSpPr/>
          <p:nvPr/>
        </p:nvSpPr>
        <p:spPr>
          <a:xfrm>
            <a:off x="-383133" y="5577721"/>
            <a:ext cx="1528436" cy="1149797"/>
          </a:xfrm>
          <a:prstGeom prst="blockArc">
            <a:avLst>
              <a:gd name="adj1" fmla="val 19404349"/>
              <a:gd name="adj2" fmla="val 21478221"/>
              <a:gd name="adj3" fmla="val 135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7">
              <a:solidFill>
                <a:schemeClr val="tx1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4979" y="5270907"/>
            <a:ext cx="900077" cy="868115"/>
            <a:chOff x="662469" y="5664473"/>
            <a:chExt cx="492021" cy="474549"/>
          </a:xfrm>
        </p:grpSpPr>
        <p:sp>
          <p:nvSpPr>
            <p:cNvPr id="53" name="Rectangle 98"/>
            <p:cNvSpPr/>
            <p:nvPr/>
          </p:nvSpPr>
          <p:spPr>
            <a:xfrm rot="16200000">
              <a:off x="848932" y="6041152"/>
              <a:ext cx="141298" cy="177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54" name="Rectangle 99"/>
            <p:cNvSpPr/>
            <p:nvPr/>
          </p:nvSpPr>
          <p:spPr>
            <a:xfrm rot="16200000">
              <a:off x="895360" y="6046755"/>
              <a:ext cx="141298" cy="177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55" name="Freeform 100"/>
            <p:cNvSpPr/>
            <p:nvPr/>
          </p:nvSpPr>
          <p:spPr>
            <a:xfrm>
              <a:off x="662469" y="5823059"/>
              <a:ext cx="154310" cy="156537"/>
            </a:xfrm>
            <a:custGeom>
              <a:avLst/>
              <a:gdLst>
                <a:gd name="connsiteX0" fmla="*/ 60797 w 918077"/>
                <a:gd name="connsiteY0" fmla="*/ 55 h 981924"/>
                <a:gd name="connsiteX1" fmla="*/ 125091 w 918077"/>
                <a:gd name="connsiteY1" fmla="*/ 59587 h 981924"/>
                <a:gd name="connsiteX2" fmla="*/ 163191 w 918077"/>
                <a:gd name="connsiteY2" fmla="*/ 171505 h 981924"/>
                <a:gd name="connsiteX3" fmla="*/ 175097 w 918077"/>
                <a:gd name="connsiteY3" fmla="*/ 366768 h 981924"/>
                <a:gd name="connsiteX4" fmla="*/ 177479 w 918077"/>
                <a:gd name="connsiteY4" fmla="*/ 507262 h 981924"/>
                <a:gd name="connsiteX5" fmla="*/ 146522 w 918077"/>
                <a:gd name="connsiteY5" fmla="*/ 595368 h 981924"/>
                <a:gd name="connsiteX6" fmla="*/ 115566 w 918077"/>
                <a:gd name="connsiteY6" fmla="*/ 683474 h 981924"/>
                <a:gd name="connsiteX7" fmla="*/ 98897 w 918077"/>
                <a:gd name="connsiteY7" fmla="*/ 771580 h 981924"/>
                <a:gd name="connsiteX8" fmla="*/ 122710 w 918077"/>
                <a:gd name="connsiteY8" fmla="*/ 843018 h 981924"/>
                <a:gd name="connsiteX9" fmla="*/ 206054 w 918077"/>
                <a:gd name="connsiteY9" fmla="*/ 883499 h 981924"/>
                <a:gd name="connsiteX10" fmla="*/ 346547 w 918077"/>
                <a:gd name="connsiteY10" fmla="*/ 890643 h 981924"/>
                <a:gd name="connsiteX11" fmla="*/ 479897 w 918077"/>
                <a:gd name="connsiteY11" fmla="*/ 893024 h 981924"/>
                <a:gd name="connsiteX12" fmla="*/ 670397 w 918077"/>
                <a:gd name="connsiteY12" fmla="*/ 890643 h 981924"/>
                <a:gd name="connsiteX13" fmla="*/ 818035 w 918077"/>
                <a:gd name="connsiteY13" fmla="*/ 883499 h 981924"/>
                <a:gd name="connsiteX14" fmla="*/ 913285 w 918077"/>
                <a:gd name="connsiteY14" fmla="*/ 885880 h 981924"/>
                <a:gd name="connsiteX15" fmla="*/ 894235 w 918077"/>
                <a:gd name="connsiteY15" fmla="*/ 950174 h 981924"/>
                <a:gd name="connsiteX16" fmla="*/ 810891 w 918077"/>
                <a:gd name="connsiteY16" fmla="*/ 954937 h 981924"/>
                <a:gd name="connsiteX17" fmla="*/ 503710 w 918077"/>
                <a:gd name="connsiteY17" fmla="*/ 966843 h 981924"/>
                <a:gd name="connsiteX18" fmla="*/ 256060 w 918077"/>
                <a:gd name="connsiteY18" fmla="*/ 981130 h 981924"/>
                <a:gd name="connsiteX19" fmla="*/ 165572 w 918077"/>
                <a:gd name="connsiteY19" fmla="*/ 973987 h 981924"/>
                <a:gd name="connsiteX20" fmla="*/ 44129 w 918077"/>
                <a:gd name="connsiteY20" fmla="*/ 923980 h 981924"/>
                <a:gd name="connsiteX21" fmla="*/ 1266 w 918077"/>
                <a:gd name="connsiteY21" fmla="*/ 850162 h 981924"/>
                <a:gd name="connsiteX22" fmla="*/ 15554 w 918077"/>
                <a:gd name="connsiteY22" fmla="*/ 747768 h 981924"/>
                <a:gd name="connsiteX23" fmla="*/ 58416 w 918077"/>
                <a:gd name="connsiteY23" fmla="*/ 640612 h 981924"/>
                <a:gd name="connsiteX24" fmla="*/ 96516 w 918077"/>
                <a:gd name="connsiteY24" fmla="*/ 519168 h 981924"/>
                <a:gd name="connsiteX25" fmla="*/ 115566 w 918077"/>
                <a:gd name="connsiteY25" fmla="*/ 414393 h 981924"/>
                <a:gd name="connsiteX26" fmla="*/ 120329 w 918077"/>
                <a:gd name="connsiteY26" fmla="*/ 292949 h 981924"/>
                <a:gd name="connsiteX27" fmla="*/ 103660 w 918077"/>
                <a:gd name="connsiteY27" fmla="*/ 161980 h 981924"/>
                <a:gd name="connsiteX28" fmla="*/ 84610 w 918077"/>
                <a:gd name="connsiteY28" fmla="*/ 69112 h 981924"/>
                <a:gd name="connsiteX29" fmla="*/ 60797 w 918077"/>
                <a:gd name="connsiteY29" fmla="*/ 55 h 981924"/>
                <a:gd name="connsiteX0" fmla="*/ 84610 w 918077"/>
                <a:gd name="connsiteY0" fmla="*/ 18512 h 931324"/>
                <a:gd name="connsiteX1" fmla="*/ 125091 w 918077"/>
                <a:gd name="connsiteY1" fmla="*/ 8987 h 931324"/>
                <a:gd name="connsiteX2" fmla="*/ 163191 w 918077"/>
                <a:gd name="connsiteY2" fmla="*/ 120905 h 931324"/>
                <a:gd name="connsiteX3" fmla="*/ 175097 w 918077"/>
                <a:gd name="connsiteY3" fmla="*/ 316168 h 931324"/>
                <a:gd name="connsiteX4" fmla="*/ 177479 w 918077"/>
                <a:gd name="connsiteY4" fmla="*/ 456662 h 931324"/>
                <a:gd name="connsiteX5" fmla="*/ 146522 w 918077"/>
                <a:gd name="connsiteY5" fmla="*/ 544768 h 931324"/>
                <a:gd name="connsiteX6" fmla="*/ 115566 w 918077"/>
                <a:gd name="connsiteY6" fmla="*/ 632874 h 931324"/>
                <a:gd name="connsiteX7" fmla="*/ 98897 w 918077"/>
                <a:gd name="connsiteY7" fmla="*/ 720980 h 931324"/>
                <a:gd name="connsiteX8" fmla="*/ 122710 w 918077"/>
                <a:gd name="connsiteY8" fmla="*/ 792418 h 931324"/>
                <a:gd name="connsiteX9" fmla="*/ 206054 w 918077"/>
                <a:gd name="connsiteY9" fmla="*/ 832899 h 931324"/>
                <a:gd name="connsiteX10" fmla="*/ 346547 w 918077"/>
                <a:gd name="connsiteY10" fmla="*/ 840043 h 931324"/>
                <a:gd name="connsiteX11" fmla="*/ 479897 w 918077"/>
                <a:gd name="connsiteY11" fmla="*/ 842424 h 931324"/>
                <a:gd name="connsiteX12" fmla="*/ 670397 w 918077"/>
                <a:gd name="connsiteY12" fmla="*/ 840043 h 931324"/>
                <a:gd name="connsiteX13" fmla="*/ 818035 w 918077"/>
                <a:gd name="connsiteY13" fmla="*/ 832899 h 931324"/>
                <a:gd name="connsiteX14" fmla="*/ 913285 w 918077"/>
                <a:gd name="connsiteY14" fmla="*/ 835280 h 931324"/>
                <a:gd name="connsiteX15" fmla="*/ 894235 w 918077"/>
                <a:gd name="connsiteY15" fmla="*/ 899574 h 931324"/>
                <a:gd name="connsiteX16" fmla="*/ 810891 w 918077"/>
                <a:gd name="connsiteY16" fmla="*/ 904337 h 931324"/>
                <a:gd name="connsiteX17" fmla="*/ 503710 w 918077"/>
                <a:gd name="connsiteY17" fmla="*/ 916243 h 931324"/>
                <a:gd name="connsiteX18" fmla="*/ 256060 w 918077"/>
                <a:gd name="connsiteY18" fmla="*/ 930530 h 931324"/>
                <a:gd name="connsiteX19" fmla="*/ 165572 w 918077"/>
                <a:gd name="connsiteY19" fmla="*/ 923387 h 931324"/>
                <a:gd name="connsiteX20" fmla="*/ 44129 w 918077"/>
                <a:gd name="connsiteY20" fmla="*/ 873380 h 931324"/>
                <a:gd name="connsiteX21" fmla="*/ 1266 w 918077"/>
                <a:gd name="connsiteY21" fmla="*/ 799562 h 931324"/>
                <a:gd name="connsiteX22" fmla="*/ 15554 w 918077"/>
                <a:gd name="connsiteY22" fmla="*/ 697168 h 931324"/>
                <a:gd name="connsiteX23" fmla="*/ 58416 w 918077"/>
                <a:gd name="connsiteY23" fmla="*/ 590012 h 931324"/>
                <a:gd name="connsiteX24" fmla="*/ 96516 w 918077"/>
                <a:gd name="connsiteY24" fmla="*/ 468568 h 931324"/>
                <a:gd name="connsiteX25" fmla="*/ 115566 w 918077"/>
                <a:gd name="connsiteY25" fmla="*/ 363793 h 931324"/>
                <a:gd name="connsiteX26" fmla="*/ 120329 w 918077"/>
                <a:gd name="connsiteY26" fmla="*/ 242349 h 931324"/>
                <a:gd name="connsiteX27" fmla="*/ 103660 w 918077"/>
                <a:gd name="connsiteY27" fmla="*/ 111380 h 931324"/>
                <a:gd name="connsiteX28" fmla="*/ 84610 w 918077"/>
                <a:gd name="connsiteY28" fmla="*/ 18512 h 931324"/>
                <a:gd name="connsiteX0" fmla="*/ 84610 w 918077"/>
                <a:gd name="connsiteY0" fmla="*/ 18512 h 931324"/>
                <a:gd name="connsiteX1" fmla="*/ 125091 w 918077"/>
                <a:gd name="connsiteY1" fmla="*/ 8987 h 931324"/>
                <a:gd name="connsiteX2" fmla="*/ 163191 w 918077"/>
                <a:gd name="connsiteY2" fmla="*/ 120905 h 931324"/>
                <a:gd name="connsiteX3" fmla="*/ 175097 w 918077"/>
                <a:gd name="connsiteY3" fmla="*/ 316168 h 931324"/>
                <a:gd name="connsiteX4" fmla="*/ 146522 w 918077"/>
                <a:gd name="connsiteY4" fmla="*/ 544768 h 931324"/>
                <a:gd name="connsiteX5" fmla="*/ 115566 w 918077"/>
                <a:gd name="connsiteY5" fmla="*/ 632874 h 931324"/>
                <a:gd name="connsiteX6" fmla="*/ 98897 w 918077"/>
                <a:gd name="connsiteY6" fmla="*/ 720980 h 931324"/>
                <a:gd name="connsiteX7" fmla="*/ 122710 w 918077"/>
                <a:gd name="connsiteY7" fmla="*/ 792418 h 931324"/>
                <a:gd name="connsiteX8" fmla="*/ 206054 w 918077"/>
                <a:gd name="connsiteY8" fmla="*/ 832899 h 931324"/>
                <a:gd name="connsiteX9" fmla="*/ 346547 w 918077"/>
                <a:gd name="connsiteY9" fmla="*/ 840043 h 931324"/>
                <a:gd name="connsiteX10" fmla="*/ 479897 w 918077"/>
                <a:gd name="connsiteY10" fmla="*/ 842424 h 931324"/>
                <a:gd name="connsiteX11" fmla="*/ 670397 w 918077"/>
                <a:gd name="connsiteY11" fmla="*/ 840043 h 931324"/>
                <a:gd name="connsiteX12" fmla="*/ 818035 w 918077"/>
                <a:gd name="connsiteY12" fmla="*/ 832899 h 931324"/>
                <a:gd name="connsiteX13" fmla="*/ 913285 w 918077"/>
                <a:gd name="connsiteY13" fmla="*/ 835280 h 931324"/>
                <a:gd name="connsiteX14" fmla="*/ 894235 w 918077"/>
                <a:gd name="connsiteY14" fmla="*/ 899574 h 931324"/>
                <a:gd name="connsiteX15" fmla="*/ 810891 w 918077"/>
                <a:gd name="connsiteY15" fmla="*/ 904337 h 931324"/>
                <a:gd name="connsiteX16" fmla="*/ 503710 w 918077"/>
                <a:gd name="connsiteY16" fmla="*/ 916243 h 931324"/>
                <a:gd name="connsiteX17" fmla="*/ 256060 w 918077"/>
                <a:gd name="connsiteY17" fmla="*/ 930530 h 931324"/>
                <a:gd name="connsiteX18" fmla="*/ 165572 w 918077"/>
                <a:gd name="connsiteY18" fmla="*/ 923387 h 931324"/>
                <a:gd name="connsiteX19" fmla="*/ 44129 w 918077"/>
                <a:gd name="connsiteY19" fmla="*/ 873380 h 931324"/>
                <a:gd name="connsiteX20" fmla="*/ 1266 w 918077"/>
                <a:gd name="connsiteY20" fmla="*/ 799562 h 931324"/>
                <a:gd name="connsiteX21" fmla="*/ 15554 w 918077"/>
                <a:gd name="connsiteY21" fmla="*/ 697168 h 931324"/>
                <a:gd name="connsiteX22" fmla="*/ 58416 w 918077"/>
                <a:gd name="connsiteY22" fmla="*/ 590012 h 931324"/>
                <a:gd name="connsiteX23" fmla="*/ 96516 w 918077"/>
                <a:gd name="connsiteY23" fmla="*/ 468568 h 931324"/>
                <a:gd name="connsiteX24" fmla="*/ 115566 w 918077"/>
                <a:gd name="connsiteY24" fmla="*/ 363793 h 931324"/>
                <a:gd name="connsiteX25" fmla="*/ 120329 w 918077"/>
                <a:gd name="connsiteY25" fmla="*/ 242349 h 931324"/>
                <a:gd name="connsiteX26" fmla="*/ 103660 w 918077"/>
                <a:gd name="connsiteY26" fmla="*/ 111380 h 931324"/>
                <a:gd name="connsiteX27" fmla="*/ 84610 w 918077"/>
                <a:gd name="connsiteY27" fmla="*/ 18512 h 931324"/>
                <a:gd name="connsiteX0" fmla="*/ 84610 w 918077"/>
                <a:gd name="connsiteY0" fmla="*/ 18512 h 931324"/>
                <a:gd name="connsiteX1" fmla="*/ 125091 w 918077"/>
                <a:gd name="connsiteY1" fmla="*/ 8987 h 931324"/>
                <a:gd name="connsiteX2" fmla="*/ 163191 w 918077"/>
                <a:gd name="connsiteY2" fmla="*/ 120905 h 931324"/>
                <a:gd name="connsiteX3" fmla="*/ 175097 w 918077"/>
                <a:gd name="connsiteY3" fmla="*/ 316168 h 931324"/>
                <a:gd name="connsiteX4" fmla="*/ 146522 w 918077"/>
                <a:gd name="connsiteY4" fmla="*/ 544768 h 931324"/>
                <a:gd name="connsiteX5" fmla="*/ 98897 w 918077"/>
                <a:gd name="connsiteY5" fmla="*/ 720980 h 931324"/>
                <a:gd name="connsiteX6" fmla="*/ 122710 w 918077"/>
                <a:gd name="connsiteY6" fmla="*/ 792418 h 931324"/>
                <a:gd name="connsiteX7" fmla="*/ 206054 w 918077"/>
                <a:gd name="connsiteY7" fmla="*/ 832899 h 931324"/>
                <a:gd name="connsiteX8" fmla="*/ 346547 w 918077"/>
                <a:gd name="connsiteY8" fmla="*/ 840043 h 931324"/>
                <a:gd name="connsiteX9" fmla="*/ 479897 w 918077"/>
                <a:gd name="connsiteY9" fmla="*/ 842424 h 931324"/>
                <a:gd name="connsiteX10" fmla="*/ 670397 w 918077"/>
                <a:gd name="connsiteY10" fmla="*/ 840043 h 931324"/>
                <a:gd name="connsiteX11" fmla="*/ 818035 w 918077"/>
                <a:gd name="connsiteY11" fmla="*/ 832899 h 931324"/>
                <a:gd name="connsiteX12" fmla="*/ 913285 w 918077"/>
                <a:gd name="connsiteY12" fmla="*/ 835280 h 931324"/>
                <a:gd name="connsiteX13" fmla="*/ 894235 w 918077"/>
                <a:gd name="connsiteY13" fmla="*/ 899574 h 931324"/>
                <a:gd name="connsiteX14" fmla="*/ 810891 w 918077"/>
                <a:gd name="connsiteY14" fmla="*/ 904337 h 931324"/>
                <a:gd name="connsiteX15" fmla="*/ 503710 w 918077"/>
                <a:gd name="connsiteY15" fmla="*/ 916243 h 931324"/>
                <a:gd name="connsiteX16" fmla="*/ 256060 w 918077"/>
                <a:gd name="connsiteY16" fmla="*/ 930530 h 931324"/>
                <a:gd name="connsiteX17" fmla="*/ 165572 w 918077"/>
                <a:gd name="connsiteY17" fmla="*/ 923387 h 931324"/>
                <a:gd name="connsiteX18" fmla="*/ 44129 w 918077"/>
                <a:gd name="connsiteY18" fmla="*/ 873380 h 931324"/>
                <a:gd name="connsiteX19" fmla="*/ 1266 w 918077"/>
                <a:gd name="connsiteY19" fmla="*/ 799562 h 931324"/>
                <a:gd name="connsiteX20" fmla="*/ 15554 w 918077"/>
                <a:gd name="connsiteY20" fmla="*/ 697168 h 931324"/>
                <a:gd name="connsiteX21" fmla="*/ 58416 w 918077"/>
                <a:gd name="connsiteY21" fmla="*/ 590012 h 931324"/>
                <a:gd name="connsiteX22" fmla="*/ 96516 w 918077"/>
                <a:gd name="connsiteY22" fmla="*/ 468568 h 931324"/>
                <a:gd name="connsiteX23" fmla="*/ 115566 w 918077"/>
                <a:gd name="connsiteY23" fmla="*/ 363793 h 931324"/>
                <a:gd name="connsiteX24" fmla="*/ 120329 w 918077"/>
                <a:gd name="connsiteY24" fmla="*/ 242349 h 931324"/>
                <a:gd name="connsiteX25" fmla="*/ 103660 w 918077"/>
                <a:gd name="connsiteY25" fmla="*/ 111380 h 931324"/>
                <a:gd name="connsiteX26" fmla="*/ 84610 w 918077"/>
                <a:gd name="connsiteY26" fmla="*/ 18512 h 93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8077" h="931324">
                  <a:moveTo>
                    <a:pt x="84610" y="18512"/>
                  </a:moveTo>
                  <a:cubicBezTo>
                    <a:pt x="88182" y="1447"/>
                    <a:pt x="111994" y="-8078"/>
                    <a:pt x="125091" y="8987"/>
                  </a:cubicBezTo>
                  <a:cubicBezTo>
                    <a:pt x="138188" y="26053"/>
                    <a:pt x="154857" y="69708"/>
                    <a:pt x="163191" y="120905"/>
                  </a:cubicBezTo>
                  <a:cubicBezTo>
                    <a:pt x="171525" y="172102"/>
                    <a:pt x="177875" y="245524"/>
                    <a:pt x="175097" y="316168"/>
                  </a:cubicBezTo>
                  <a:cubicBezTo>
                    <a:pt x="172319" y="386812"/>
                    <a:pt x="159222" y="477299"/>
                    <a:pt x="146522" y="544768"/>
                  </a:cubicBezTo>
                  <a:cubicBezTo>
                    <a:pt x="133822" y="612237"/>
                    <a:pt x="102866" y="679705"/>
                    <a:pt x="98897" y="720980"/>
                  </a:cubicBezTo>
                  <a:cubicBezTo>
                    <a:pt x="94928" y="762255"/>
                    <a:pt x="104850" y="773765"/>
                    <a:pt x="122710" y="792418"/>
                  </a:cubicBezTo>
                  <a:cubicBezTo>
                    <a:pt x="140570" y="811071"/>
                    <a:pt x="168748" y="824961"/>
                    <a:pt x="206054" y="832899"/>
                  </a:cubicBezTo>
                  <a:cubicBezTo>
                    <a:pt x="243360" y="840837"/>
                    <a:pt x="300907" y="838456"/>
                    <a:pt x="346547" y="840043"/>
                  </a:cubicBezTo>
                  <a:cubicBezTo>
                    <a:pt x="392187" y="841630"/>
                    <a:pt x="425922" y="842424"/>
                    <a:pt x="479897" y="842424"/>
                  </a:cubicBezTo>
                  <a:cubicBezTo>
                    <a:pt x="533872" y="842424"/>
                    <a:pt x="614041" y="841631"/>
                    <a:pt x="670397" y="840043"/>
                  </a:cubicBezTo>
                  <a:cubicBezTo>
                    <a:pt x="726753" y="838456"/>
                    <a:pt x="777554" y="833693"/>
                    <a:pt x="818035" y="832899"/>
                  </a:cubicBezTo>
                  <a:cubicBezTo>
                    <a:pt x="858516" y="832105"/>
                    <a:pt x="900585" y="824168"/>
                    <a:pt x="913285" y="835280"/>
                  </a:cubicBezTo>
                  <a:cubicBezTo>
                    <a:pt x="925985" y="846392"/>
                    <a:pt x="911301" y="888065"/>
                    <a:pt x="894235" y="899574"/>
                  </a:cubicBezTo>
                  <a:cubicBezTo>
                    <a:pt x="877169" y="911084"/>
                    <a:pt x="810891" y="904337"/>
                    <a:pt x="810891" y="904337"/>
                  </a:cubicBezTo>
                  <a:lnTo>
                    <a:pt x="503710" y="916243"/>
                  </a:lnTo>
                  <a:cubicBezTo>
                    <a:pt x="411238" y="920608"/>
                    <a:pt x="312416" y="929339"/>
                    <a:pt x="256060" y="930530"/>
                  </a:cubicBezTo>
                  <a:cubicBezTo>
                    <a:pt x="199704" y="931721"/>
                    <a:pt x="200894" y="932912"/>
                    <a:pt x="165572" y="923387"/>
                  </a:cubicBezTo>
                  <a:cubicBezTo>
                    <a:pt x="130250" y="913862"/>
                    <a:pt x="71513" y="894017"/>
                    <a:pt x="44129" y="873380"/>
                  </a:cubicBezTo>
                  <a:cubicBezTo>
                    <a:pt x="16745" y="852743"/>
                    <a:pt x="6028" y="828931"/>
                    <a:pt x="1266" y="799562"/>
                  </a:cubicBezTo>
                  <a:cubicBezTo>
                    <a:pt x="-3496" y="770193"/>
                    <a:pt x="6029" y="732093"/>
                    <a:pt x="15554" y="697168"/>
                  </a:cubicBezTo>
                  <a:cubicBezTo>
                    <a:pt x="25079" y="662243"/>
                    <a:pt x="44922" y="628112"/>
                    <a:pt x="58416" y="590012"/>
                  </a:cubicBezTo>
                  <a:cubicBezTo>
                    <a:pt x="71910" y="551912"/>
                    <a:pt x="86991" y="506271"/>
                    <a:pt x="96516" y="468568"/>
                  </a:cubicBezTo>
                  <a:cubicBezTo>
                    <a:pt x="106041" y="430865"/>
                    <a:pt x="111597" y="401496"/>
                    <a:pt x="115566" y="363793"/>
                  </a:cubicBezTo>
                  <a:cubicBezTo>
                    <a:pt x="119535" y="326090"/>
                    <a:pt x="122313" y="284418"/>
                    <a:pt x="120329" y="242349"/>
                  </a:cubicBezTo>
                  <a:cubicBezTo>
                    <a:pt x="118345" y="200280"/>
                    <a:pt x="109613" y="148686"/>
                    <a:pt x="103660" y="111380"/>
                  </a:cubicBezTo>
                  <a:cubicBezTo>
                    <a:pt x="97707" y="74074"/>
                    <a:pt x="81038" y="35577"/>
                    <a:pt x="84610" y="185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56" name="Rectangle 101"/>
            <p:cNvSpPr/>
            <p:nvPr/>
          </p:nvSpPr>
          <p:spPr>
            <a:xfrm rot="16200000">
              <a:off x="746018" y="5927418"/>
              <a:ext cx="16237" cy="988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57" name="Rectangle 102"/>
            <p:cNvSpPr/>
            <p:nvPr/>
          </p:nvSpPr>
          <p:spPr>
            <a:xfrm rot="16200000">
              <a:off x="708158" y="6072869"/>
              <a:ext cx="52332" cy="312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58" name="Rectangle 103"/>
            <p:cNvSpPr/>
            <p:nvPr/>
          </p:nvSpPr>
          <p:spPr>
            <a:xfrm rot="16200000">
              <a:off x="713580" y="6043433"/>
              <a:ext cx="41488" cy="248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59" name="Rectangle 104"/>
            <p:cNvSpPr/>
            <p:nvPr/>
          </p:nvSpPr>
          <p:spPr>
            <a:xfrm rot="16200000">
              <a:off x="706255" y="6007290"/>
              <a:ext cx="56139" cy="20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0" name="Rectangle 105"/>
            <p:cNvSpPr/>
            <p:nvPr/>
          </p:nvSpPr>
          <p:spPr>
            <a:xfrm rot="16200000">
              <a:off x="742416" y="5951433"/>
              <a:ext cx="16237" cy="684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1" name="Snip Single Corner Rectangle 106"/>
            <p:cNvSpPr/>
            <p:nvPr/>
          </p:nvSpPr>
          <p:spPr>
            <a:xfrm rot="16200000" flipH="1">
              <a:off x="900371" y="5782295"/>
              <a:ext cx="23314" cy="165299"/>
            </a:xfrm>
            <a:prstGeom prst="snip1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2" name="Freeform 107"/>
            <p:cNvSpPr/>
            <p:nvPr/>
          </p:nvSpPr>
          <p:spPr>
            <a:xfrm>
              <a:off x="814773" y="5731121"/>
              <a:ext cx="155293" cy="119672"/>
            </a:xfrm>
            <a:custGeom>
              <a:avLst/>
              <a:gdLst>
                <a:gd name="connsiteX0" fmla="*/ 0 w 923925"/>
                <a:gd name="connsiteY0" fmla="*/ 690562 h 711994"/>
                <a:gd name="connsiteX1" fmla="*/ 2381 w 923925"/>
                <a:gd name="connsiteY1" fmla="*/ 490537 h 711994"/>
                <a:gd name="connsiteX2" fmla="*/ 28575 w 923925"/>
                <a:gd name="connsiteY2" fmla="*/ 376237 h 711994"/>
                <a:gd name="connsiteX3" fmla="*/ 61913 w 923925"/>
                <a:gd name="connsiteY3" fmla="*/ 271462 h 711994"/>
                <a:gd name="connsiteX4" fmla="*/ 85725 w 923925"/>
                <a:gd name="connsiteY4" fmla="*/ 200025 h 711994"/>
                <a:gd name="connsiteX5" fmla="*/ 121444 w 923925"/>
                <a:gd name="connsiteY5" fmla="*/ 130969 h 711994"/>
                <a:gd name="connsiteX6" fmla="*/ 152400 w 923925"/>
                <a:gd name="connsiteY6" fmla="*/ 104775 h 711994"/>
                <a:gd name="connsiteX7" fmla="*/ 178594 w 923925"/>
                <a:gd name="connsiteY7" fmla="*/ 92869 h 711994"/>
                <a:gd name="connsiteX8" fmla="*/ 197644 w 923925"/>
                <a:gd name="connsiteY8" fmla="*/ 88106 h 711994"/>
                <a:gd name="connsiteX9" fmla="*/ 228600 w 923925"/>
                <a:gd name="connsiteY9" fmla="*/ 85725 h 711994"/>
                <a:gd name="connsiteX10" fmla="*/ 266700 w 923925"/>
                <a:gd name="connsiteY10" fmla="*/ 88106 h 711994"/>
                <a:gd name="connsiteX11" fmla="*/ 311944 w 923925"/>
                <a:gd name="connsiteY11" fmla="*/ 104775 h 711994"/>
                <a:gd name="connsiteX12" fmla="*/ 361950 w 923925"/>
                <a:gd name="connsiteY12" fmla="*/ 123825 h 711994"/>
                <a:gd name="connsiteX13" fmla="*/ 400050 w 923925"/>
                <a:gd name="connsiteY13" fmla="*/ 145256 h 711994"/>
                <a:gd name="connsiteX14" fmla="*/ 438150 w 923925"/>
                <a:gd name="connsiteY14" fmla="*/ 147637 h 711994"/>
                <a:gd name="connsiteX15" fmla="*/ 833438 w 923925"/>
                <a:gd name="connsiteY15" fmla="*/ 7144 h 711994"/>
                <a:gd name="connsiteX16" fmla="*/ 859631 w 923925"/>
                <a:gd name="connsiteY16" fmla="*/ 0 h 711994"/>
                <a:gd name="connsiteX17" fmla="*/ 876300 w 923925"/>
                <a:gd name="connsiteY17" fmla="*/ 11906 h 711994"/>
                <a:gd name="connsiteX18" fmla="*/ 923925 w 923925"/>
                <a:gd name="connsiteY18" fmla="*/ 607219 h 711994"/>
                <a:gd name="connsiteX19" fmla="*/ 923925 w 923925"/>
                <a:gd name="connsiteY19" fmla="*/ 711994 h 711994"/>
                <a:gd name="connsiteX20" fmla="*/ 0 w 923925"/>
                <a:gd name="connsiteY20" fmla="*/ 690562 h 71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3925" h="711994">
                  <a:moveTo>
                    <a:pt x="0" y="690562"/>
                  </a:moveTo>
                  <a:cubicBezTo>
                    <a:pt x="794" y="623887"/>
                    <a:pt x="1587" y="557212"/>
                    <a:pt x="2381" y="490537"/>
                  </a:cubicBezTo>
                  <a:lnTo>
                    <a:pt x="28575" y="376237"/>
                  </a:lnTo>
                  <a:lnTo>
                    <a:pt x="61913" y="271462"/>
                  </a:lnTo>
                  <a:lnTo>
                    <a:pt x="85725" y="200025"/>
                  </a:lnTo>
                  <a:lnTo>
                    <a:pt x="121444" y="130969"/>
                  </a:lnTo>
                  <a:lnTo>
                    <a:pt x="152400" y="104775"/>
                  </a:lnTo>
                  <a:lnTo>
                    <a:pt x="178594" y="92869"/>
                  </a:lnTo>
                  <a:lnTo>
                    <a:pt x="197644" y="88106"/>
                  </a:lnTo>
                  <a:lnTo>
                    <a:pt x="228600" y="85725"/>
                  </a:lnTo>
                  <a:lnTo>
                    <a:pt x="266700" y="88106"/>
                  </a:lnTo>
                  <a:lnTo>
                    <a:pt x="311944" y="104775"/>
                  </a:lnTo>
                  <a:lnTo>
                    <a:pt x="361950" y="123825"/>
                  </a:lnTo>
                  <a:lnTo>
                    <a:pt x="400050" y="145256"/>
                  </a:lnTo>
                  <a:lnTo>
                    <a:pt x="438150" y="147637"/>
                  </a:lnTo>
                  <a:lnTo>
                    <a:pt x="833438" y="7144"/>
                  </a:lnTo>
                  <a:lnTo>
                    <a:pt x="859631" y="0"/>
                  </a:lnTo>
                  <a:lnTo>
                    <a:pt x="876300" y="11906"/>
                  </a:lnTo>
                  <a:lnTo>
                    <a:pt x="923925" y="607219"/>
                  </a:lnTo>
                  <a:lnTo>
                    <a:pt x="923925" y="711994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3" name="Rectangle 108"/>
            <p:cNvSpPr/>
            <p:nvPr/>
          </p:nvSpPr>
          <p:spPr>
            <a:xfrm>
              <a:off x="829379" y="5835128"/>
              <a:ext cx="165299" cy="271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4" name="Rectangle 109"/>
            <p:cNvSpPr/>
            <p:nvPr/>
          </p:nvSpPr>
          <p:spPr>
            <a:xfrm>
              <a:off x="851595" y="5664473"/>
              <a:ext cx="36022" cy="78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5" name="Rectangle 110"/>
            <p:cNvSpPr/>
            <p:nvPr/>
          </p:nvSpPr>
          <p:spPr>
            <a:xfrm>
              <a:off x="877211" y="5693691"/>
              <a:ext cx="15209" cy="192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6" name="Block Arc 111"/>
            <p:cNvSpPr/>
            <p:nvPr/>
          </p:nvSpPr>
          <p:spPr>
            <a:xfrm>
              <a:off x="702079" y="5682267"/>
              <a:ext cx="225653" cy="158750"/>
            </a:xfrm>
            <a:prstGeom prst="blockArc">
              <a:avLst>
                <a:gd name="adj1" fmla="val 19323353"/>
                <a:gd name="adj2" fmla="val 21594314"/>
                <a:gd name="adj3" fmla="val 442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/>
            <p:nvPr/>
          </p:nvSpPr>
          <p:spPr>
            <a:xfrm rot="17441851">
              <a:off x="844043" y="5750664"/>
              <a:ext cx="141298" cy="271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8" name="Rectangle 114"/>
            <p:cNvSpPr/>
            <p:nvPr/>
          </p:nvSpPr>
          <p:spPr>
            <a:xfrm>
              <a:off x="701288" y="6110027"/>
              <a:ext cx="453202" cy="289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69" name="Rectangle 115"/>
            <p:cNvSpPr/>
            <p:nvPr/>
          </p:nvSpPr>
          <p:spPr>
            <a:xfrm rot="16200000">
              <a:off x="877415" y="5867912"/>
              <a:ext cx="130761" cy="1490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</p:grpSp>
      <p:sp>
        <p:nvSpPr>
          <p:cNvPr id="70" name="Rectangle 77"/>
          <p:cNvSpPr/>
          <p:nvPr/>
        </p:nvSpPr>
        <p:spPr>
          <a:xfrm>
            <a:off x="1002899" y="4242062"/>
            <a:ext cx="146870" cy="923791"/>
          </a:xfrm>
          <a:prstGeom prst="rect">
            <a:avLst/>
          </a:prstGeom>
          <a:solidFill>
            <a:srgbClr val="0C9C8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123"/>
              <p:cNvSpPr/>
              <p:nvPr/>
            </p:nvSpPr>
            <p:spPr>
              <a:xfrm>
                <a:off x="477793" y="4003712"/>
                <a:ext cx="1227306" cy="152349"/>
              </a:xfrm>
              <a:prstGeom prst="rect">
                <a:avLst/>
              </a:prstGeom>
              <a:solidFill>
                <a:srgbClr val="0C9C8B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1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ru-RU" sz="1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ru-RU" sz="1100" b="1" dirty="0">
                    <a:solidFill>
                      <a:schemeClr val="bg1"/>
                    </a:solidFill>
                    <a:latin typeface="+mj-lt"/>
                  </a:rPr>
                  <a:t>1 мин 10 сек</a:t>
                </a:r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3" y="4003712"/>
                <a:ext cx="1227306" cy="152349"/>
              </a:xfrm>
              <a:prstGeom prst="rect">
                <a:avLst/>
              </a:prstGeom>
              <a:blipFill>
                <a:blip r:embed="rId3"/>
                <a:stretch>
                  <a:fillRect l="-13366" t="-204000" b="-28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124"/>
          <p:cNvSpPr/>
          <p:nvPr/>
        </p:nvSpPr>
        <p:spPr>
          <a:xfrm>
            <a:off x="628612" y="6193586"/>
            <a:ext cx="64443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АМО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1526713" y="2092622"/>
            <a:ext cx="2770674" cy="4227508"/>
            <a:chOff x="1406596" y="2092622"/>
            <a:chExt cx="2770674" cy="4227508"/>
          </a:xfrm>
        </p:grpSpPr>
        <p:grpSp>
          <p:nvGrpSpPr>
            <p:cNvPr id="74" name="Группа 28"/>
            <p:cNvGrpSpPr>
              <a:grpSpLocks noChangeAspect="1"/>
            </p:cNvGrpSpPr>
            <p:nvPr/>
          </p:nvGrpSpPr>
          <p:grpSpPr>
            <a:xfrm>
              <a:off x="1979060" y="5270907"/>
              <a:ext cx="245834" cy="885278"/>
              <a:chOff x="7065963" y="757238"/>
              <a:chExt cx="1679575" cy="6048375"/>
            </a:xfrm>
          </p:grpSpPr>
          <p:sp>
            <p:nvSpPr>
              <p:cNvPr id="96" name="Freeform 13"/>
              <p:cNvSpPr>
                <a:spLocks/>
              </p:cNvSpPr>
              <p:nvPr/>
            </p:nvSpPr>
            <p:spPr bwMode="auto">
              <a:xfrm>
                <a:off x="7065963" y="757238"/>
                <a:ext cx="1679575" cy="6048375"/>
              </a:xfrm>
              <a:custGeom>
                <a:avLst/>
                <a:gdLst>
                  <a:gd name="T0" fmla="*/ 452 w 1058"/>
                  <a:gd name="T1" fmla="*/ 0 h 3810"/>
                  <a:gd name="T2" fmla="*/ 432 w 1058"/>
                  <a:gd name="T3" fmla="*/ 20 h 3810"/>
                  <a:gd name="T4" fmla="*/ 336 w 1058"/>
                  <a:gd name="T5" fmla="*/ 112 h 3810"/>
                  <a:gd name="T6" fmla="*/ 332 w 1058"/>
                  <a:gd name="T7" fmla="*/ 144 h 3810"/>
                  <a:gd name="T8" fmla="*/ 318 w 1058"/>
                  <a:gd name="T9" fmla="*/ 302 h 3810"/>
                  <a:gd name="T10" fmla="*/ 310 w 1058"/>
                  <a:gd name="T11" fmla="*/ 364 h 3810"/>
                  <a:gd name="T12" fmla="*/ 360 w 1058"/>
                  <a:gd name="T13" fmla="*/ 500 h 3810"/>
                  <a:gd name="T14" fmla="*/ 326 w 1058"/>
                  <a:gd name="T15" fmla="*/ 552 h 3810"/>
                  <a:gd name="T16" fmla="*/ 236 w 1058"/>
                  <a:gd name="T17" fmla="*/ 632 h 3810"/>
                  <a:gd name="T18" fmla="*/ 90 w 1058"/>
                  <a:gd name="T19" fmla="*/ 708 h 3810"/>
                  <a:gd name="T20" fmla="*/ 0 w 1058"/>
                  <a:gd name="T21" fmla="*/ 844 h 3810"/>
                  <a:gd name="T22" fmla="*/ 56 w 1058"/>
                  <a:gd name="T23" fmla="*/ 1182 h 3810"/>
                  <a:gd name="T24" fmla="*/ 96 w 1058"/>
                  <a:gd name="T25" fmla="*/ 1316 h 3810"/>
                  <a:gd name="T26" fmla="*/ 114 w 1058"/>
                  <a:gd name="T27" fmla="*/ 1434 h 3810"/>
                  <a:gd name="T28" fmla="*/ 94 w 1058"/>
                  <a:gd name="T29" fmla="*/ 1640 h 3810"/>
                  <a:gd name="T30" fmla="*/ 90 w 1058"/>
                  <a:gd name="T31" fmla="*/ 1958 h 3810"/>
                  <a:gd name="T32" fmla="*/ 84 w 1058"/>
                  <a:gd name="T33" fmla="*/ 2390 h 3810"/>
                  <a:gd name="T34" fmla="*/ 104 w 1058"/>
                  <a:gd name="T35" fmla="*/ 2660 h 3810"/>
                  <a:gd name="T36" fmla="*/ 114 w 1058"/>
                  <a:gd name="T37" fmla="*/ 3156 h 3810"/>
                  <a:gd name="T38" fmla="*/ 120 w 1058"/>
                  <a:gd name="T39" fmla="*/ 3438 h 3810"/>
                  <a:gd name="T40" fmla="*/ 120 w 1058"/>
                  <a:gd name="T41" fmla="*/ 3506 h 3810"/>
                  <a:gd name="T42" fmla="*/ 76 w 1058"/>
                  <a:gd name="T43" fmla="*/ 3686 h 3810"/>
                  <a:gd name="T44" fmla="*/ 60 w 1058"/>
                  <a:gd name="T45" fmla="*/ 3804 h 3810"/>
                  <a:gd name="T46" fmla="*/ 238 w 1058"/>
                  <a:gd name="T47" fmla="*/ 3810 h 3810"/>
                  <a:gd name="T48" fmla="*/ 282 w 1058"/>
                  <a:gd name="T49" fmla="*/ 3770 h 3810"/>
                  <a:gd name="T50" fmla="*/ 368 w 1058"/>
                  <a:gd name="T51" fmla="*/ 3734 h 3810"/>
                  <a:gd name="T52" fmla="*/ 376 w 1058"/>
                  <a:gd name="T53" fmla="*/ 3610 h 3810"/>
                  <a:gd name="T54" fmla="*/ 400 w 1058"/>
                  <a:gd name="T55" fmla="*/ 3412 h 3810"/>
                  <a:gd name="T56" fmla="*/ 394 w 1058"/>
                  <a:gd name="T57" fmla="*/ 2954 h 3810"/>
                  <a:gd name="T58" fmla="*/ 416 w 1058"/>
                  <a:gd name="T59" fmla="*/ 2632 h 3810"/>
                  <a:gd name="T60" fmla="*/ 512 w 1058"/>
                  <a:gd name="T61" fmla="*/ 2582 h 3810"/>
                  <a:gd name="T62" fmla="*/ 510 w 1058"/>
                  <a:gd name="T63" fmla="*/ 2886 h 3810"/>
                  <a:gd name="T64" fmla="*/ 494 w 1058"/>
                  <a:gd name="T65" fmla="*/ 3444 h 3810"/>
                  <a:gd name="T66" fmla="*/ 482 w 1058"/>
                  <a:gd name="T67" fmla="*/ 3584 h 3810"/>
                  <a:gd name="T68" fmla="*/ 620 w 1058"/>
                  <a:gd name="T69" fmla="*/ 3638 h 3810"/>
                  <a:gd name="T70" fmla="*/ 722 w 1058"/>
                  <a:gd name="T71" fmla="*/ 3672 h 3810"/>
                  <a:gd name="T72" fmla="*/ 856 w 1058"/>
                  <a:gd name="T73" fmla="*/ 3678 h 3810"/>
                  <a:gd name="T74" fmla="*/ 944 w 1058"/>
                  <a:gd name="T75" fmla="*/ 3632 h 3810"/>
                  <a:gd name="T76" fmla="*/ 836 w 1058"/>
                  <a:gd name="T77" fmla="*/ 3542 h 3810"/>
                  <a:gd name="T78" fmla="*/ 750 w 1058"/>
                  <a:gd name="T79" fmla="*/ 3364 h 3810"/>
                  <a:gd name="T80" fmla="*/ 782 w 1058"/>
                  <a:gd name="T81" fmla="*/ 2910 h 3810"/>
                  <a:gd name="T82" fmla="*/ 820 w 1058"/>
                  <a:gd name="T83" fmla="*/ 2612 h 3810"/>
                  <a:gd name="T84" fmla="*/ 888 w 1058"/>
                  <a:gd name="T85" fmla="*/ 2552 h 3810"/>
                  <a:gd name="T86" fmla="*/ 970 w 1058"/>
                  <a:gd name="T87" fmla="*/ 2516 h 3810"/>
                  <a:gd name="T88" fmla="*/ 930 w 1058"/>
                  <a:gd name="T89" fmla="*/ 2020 h 3810"/>
                  <a:gd name="T90" fmla="*/ 906 w 1058"/>
                  <a:gd name="T91" fmla="*/ 1486 h 3810"/>
                  <a:gd name="T92" fmla="*/ 1022 w 1058"/>
                  <a:gd name="T93" fmla="*/ 1424 h 3810"/>
                  <a:gd name="T94" fmla="*/ 1038 w 1058"/>
                  <a:gd name="T95" fmla="*/ 1104 h 3810"/>
                  <a:gd name="T96" fmla="*/ 1004 w 1058"/>
                  <a:gd name="T97" fmla="*/ 914 h 3810"/>
                  <a:gd name="T98" fmla="*/ 928 w 1058"/>
                  <a:gd name="T99" fmla="*/ 786 h 3810"/>
                  <a:gd name="T100" fmla="*/ 718 w 1058"/>
                  <a:gd name="T101" fmla="*/ 670 h 3810"/>
                  <a:gd name="T102" fmla="*/ 624 w 1058"/>
                  <a:gd name="T103" fmla="*/ 552 h 3810"/>
                  <a:gd name="T104" fmla="*/ 638 w 1058"/>
                  <a:gd name="T105" fmla="*/ 434 h 3810"/>
                  <a:gd name="T106" fmla="*/ 692 w 1058"/>
                  <a:gd name="T107" fmla="*/ 344 h 3810"/>
                  <a:gd name="T108" fmla="*/ 688 w 1058"/>
                  <a:gd name="T109" fmla="*/ 298 h 3810"/>
                  <a:gd name="T110" fmla="*/ 680 w 1058"/>
                  <a:gd name="T111" fmla="*/ 148 h 3810"/>
                  <a:gd name="T112" fmla="*/ 650 w 1058"/>
                  <a:gd name="T113" fmla="*/ 86 h 3810"/>
                  <a:gd name="T114" fmla="*/ 596 w 1058"/>
                  <a:gd name="T115" fmla="*/ 60 h 3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8" h="3810">
                    <a:moveTo>
                      <a:pt x="532" y="6"/>
                    </a:moveTo>
                    <a:lnTo>
                      <a:pt x="532" y="6"/>
                    </a:lnTo>
                    <a:lnTo>
                      <a:pt x="528" y="14"/>
                    </a:lnTo>
                    <a:lnTo>
                      <a:pt x="524" y="18"/>
                    </a:lnTo>
                    <a:lnTo>
                      <a:pt x="518" y="20"/>
                    </a:lnTo>
                    <a:lnTo>
                      <a:pt x="508" y="16"/>
                    </a:lnTo>
                    <a:lnTo>
                      <a:pt x="508" y="16"/>
                    </a:lnTo>
                    <a:lnTo>
                      <a:pt x="478" y="6"/>
                    </a:lnTo>
                    <a:lnTo>
                      <a:pt x="464" y="2"/>
                    </a:lnTo>
                    <a:lnTo>
                      <a:pt x="452" y="0"/>
                    </a:lnTo>
                    <a:lnTo>
                      <a:pt x="452" y="0"/>
                    </a:lnTo>
                    <a:lnTo>
                      <a:pt x="430" y="6"/>
                    </a:lnTo>
                    <a:lnTo>
                      <a:pt x="416" y="10"/>
                    </a:lnTo>
                    <a:lnTo>
                      <a:pt x="416" y="10"/>
                    </a:lnTo>
                    <a:lnTo>
                      <a:pt x="422" y="10"/>
                    </a:lnTo>
                    <a:lnTo>
                      <a:pt x="430" y="10"/>
                    </a:lnTo>
                    <a:lnTo>
                      <a:pt x="434" y="10"/>
                    </a:lnTo>
                    <a:lnTo>
                      <a:pt x="436" y="12"/>
                    </a:lnTo>
                    <a:lnTo>
                      <a:pt x="436" y="14"/>
                    </a:lnTo>
                    <a:lnTo>
                      <a:pt x="432" y="20"/>
                    </a:lnTo>
                    <a:lnTo>
                      <a:pt x="432" y="20"/>
                    </a:lnTo>
                    <a:lnTo>
                      <a:pt x="420" y="28"/>
                    </a:lnTo>
                    <a:lnTo>
                      <a:pt x="406" y="36"/>
                    </a:lnTo>
                    <a:lnTo>
                      <a:pt x="392" y="44"/>
                    </a:lnTo>
                    <a:lnTo>
                      <a:pt x="382" y="52"/>
                    </a:lnTo>
                    <a:lnTo>
                      <a:pt x="382" y="52"/>
                    </a:lnTo>
                    <a:lnTo>
                      <a:pt x="354" y="84"/>
                    </a:lnTo>
                    <a:lnTo>
                      <a:pt x="354" y="84"/>
                    </a:lnTo>
                    <a:lnTo>
                      <a:pt x="344" y="98"/>
                    </a:lnTo>
                    <a:lnTo>
                      <a:pt x="336" y="112"/>
                    </a:lnTo>
                    <a:lnTo>
                      <a:pt x="332" y="124"/>
                    </a:lnTo>
                    <a:lnTo>
                      <a:pt x="332" y="124"/>
                    </a:lnTo>
                    <a:lnTo>
                      <a:pt x="344" y="120"/>
                    </a:lnTo>
                    <a:lnTo>
                      <a:pt x="350" y="120"/>
                    </a:lnTo>
                    <a:lnTo>
                      <a:pt x="352" y="120"/>
                    </a:lnTo>
                    <a:lnTo>
                      <a:pt x="352" y="124"/>
                    </a:lnTo>
                    <a:lnTo>
                      <a:pt x="352" y="124"/>
                    </a:lnTo>
                    <a:lnTo>
                      <a:pt x="346" y="130"/>
                    </a:lnTo>
                    <a:lnTo>
                      <a:pt x="340" y="136"/>
                    </a:lnTo>
                    <a:lnTo>
                      <a:pt x="332" y="144"/>
                    </a:lnTo>
                    <a:lnTo>
                      <a:pt x="324" y="154"/>
                    </a:lnTo>
                    <a:lnTo>
                      <a:pt x="324" y="154"/>
                    </a:lnTo>
                    <a:lnTo>
                      <a:pt x="320" y="174"/>
                    </a:lnTo>
                    <a:lnTo>
                      <a:pt x="318" y="206"/>
                    </a:lnTo>
                    <a:lnTo>
                      <a:pt x="316" y="238"/>
                    </a:lnTo>
                    <a:lnTo>
                      <a:pt x="316" y="260"/>
                    </a:lnTo>
                    <a:lnTo>
                      <a:pt x="316" y="260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8" y="302"/>
                    </a:lnTo>
                    <a:lnTo>
                      <a:pt x="314" y="302"/>
                    </a:lnTo>
                    <a:lnTo>
                      <a:pt x="312" y="302"/>
                    </a:lnTo>
                    <a:lnTo>
                      <a:pt x="310" y="304"/>
                    </a:lnTo>
                    <a:lnTo>
                      <a:pt x="310" y="304"/>
                    </a:lnTo>
                    <a:lnTo>
                      <a:pt x="308" y="316"/>
                    </a:lnTo>
                    <a:lnTo>
                      <a:pt x="306" y="334"/>
                    </a:lnTo>
                    <a:lnTo>
                      <a:pt x="308" y="352"/>
                    </a:lnTo>
                    <a:lnTo>
                      <a:pt x="308" y="358"/>
                    </a:lnTo>
                    <a:lnTo>
                      <a:pt x="310" y="364"/>
                    </a:lnTo>
                    <a:lnTo>
                      <a:pt x="310" y="364"/>
                    </a:lnTo>
                    <a:lnTo>
                      <a:pt x="314" y="372"/>
                    </a:lnTo>
                    <a:lnTo>
                      <a:pt x="316" y="384"/>
                    </a:lnTo>
                    <a:lnTo>
                      <a:pt x="320" y="400"/>
                    </a:lnTo>
                    <a:lnTo>
                      <a:pt x="324" y="420"/>
                    </a:lnTo>
                    <a:lnTo>
                      <a:pt x="324" y="420"/>
                    </a:lnTo>
                    <a:lnTo>
                      <a:pt x="336" y="442"/>
                    </a:lnTo>
                    <a:lnTo>
                      <a:pt x="346" y="464"/>
                    </a:lnTo>
                    <a:lnTo>
                      <a:pt x="356" y="484"/>
                    </a:lnTo>
                    <a:lnTo>
                      <a:pt x="360" y="494"/>
                    </a:lnTo>
                    <a:lnTo>
                      <a:pt x="360" y="500"/>
                    </a:lnTo>
                    <a:lnTo>
                      <a:pt x="360" y="500"/>
                    </a:lnTo>
                    <a:lnTo>
                      <a:pt x="360" y="514"/>
                    </a:lnTo>
                    <a:lnTo>
                      <a:pt x="358" y="526"/>
                    </a:lnTo>
                    <a:lnTo>
                      <a:pt x="356" y="536"/>
                    </a:lnTo>
                    <a:lnTo>
                      <a:pt x="348" y="520"/>
                    </a:lnTo>
                    <a:lnTo>
                      <a:pt x="348" y="520"/>
                    </a:lnTo>
                    <a:lnTo>
                      <a:pt x="342" y="530"/>
                    </a:lnTo>
                    <a:lnTo>
                      <a:pt x="336" y="540"/>
                    </a:lnTo>
                    <a:lnTo>
                      <a:pt x="326" y="552"/>
                    </a:lnTo>
                    <a:lnTo>
                      <a:pt x="326" y="552"/>
                    </a:lnTo>
                    <a:lnTo>
                      <a:pt x="302" y="584"/>
                    </a:lnTo>
                    <a:lnTo>
                      <a:pt x="290" y="598"/>
                    </a:lnTo>
                    <a:lnTo>
                      <a:pt x="278" y="610"/>
                    </a:lnTo>
                    <a:lnTo>
                      <a:pt x="278" y="610"/>
                    </a:lnTo>
                    <a:lnTo>
                      <a:pt x="270" y="616"/>
                    </a:lnTo>
                    <a:lnTo>
                      <a:pt x="264" y="618"/>
                    </a:lnTo>
                    <a:lnTo>
                      <a:pt x="260" y="620"/>
                    </a:lnTo>
                    <a:lnTo>
                      <a:pt x="248" y="624"/>
                    </a:lnTo>
                    <a:lnTo>
                      <a:pt x="248" y="624"/>
                    </a:lnTo>
                    <a:lnTo>
                      <a:pt x="236" y="632"/>
                    </a:lnTo>
                    <a:lnTo>
                      <a:pt x="220" y="642"/>
                    </a:lnTo>
                    <a:lnTo>
                      <a:pt x="204" y="652"/>
                    </a:lnTo>
                    <a:lnTo>
                      <a:pt x="194" y="658"/>
                    </a:lnTo>
                    <a:lnTo>
                      <a:pt x="184" y="660"/>
                    </a:lnTo>
                    <a:lnTo>
                      <a:pt x="184" y="660"/>
                    </a:lnTo>
                    <a:lnTo>
                      <a:pt x="164" y="668"/>
                    </a:lnTo>
                    <a:lnTo>
                      <a:pt x="146" y="676"/>
                    </a:lnTo>
                    <a:lnTo>
                      <a:pt x="110" y="696"/>
                    </a:lnTo>
                    <a:lnTo>
                      <a:pt x="110" y="696"/>
                    </a:lnTo>
                    <a:lnTo>
                      <a:pt x="90" y="708"/>
                    </a:lnTo>
                    <a:lnTo>
                      <a:pt x="70" y="722"/>
                    </a:lnTo>
                    <a:lnTo>
                      <a:pt x="38" y="748"/>
                    </a:lnTo>
                    <a:lnTo>
                      <a:pt x="38" y="748"/>
                    </a:lnTo>
                    <a:lnTo>
                      <a:pt x="26" y="762"/>
                    </a:lnTo>
                    <a:lnTo>
                      <a:pt x="16" y="776"/>
                    </a:lnTo>
                    <a:lnTo>
                      <a:pt x="8" y="792"/>
                    </a:lnTo>
                    <a:lnTo>
                      <a:pt x="2" y="812"/>
                    </a:lnTo>
                    <a:lnTo>
                      <a:pt x="2" y="812"/>
                    </a:lnTo>
                    <a:lnTo>
                      <a:pt x="0" y="826"/>
                    </a:lnTo>
                    <a:lnTo>
                      <a:pt x="0" y="844"/>
                    </a:lnTo>
                    <a:lnTo>
                      <a:pt x="2" y="886"/>
                    </a:lnTo>
                    <a:lnTo>
                      <a:pt x="6" y="934"/>
                    </a:lnTo>
                    <a:lnTo>
                      <a:pt x="12" y="980"/>
                    </a:lnTo>
                    <a:lnTo>
                      <a:pt x="12" y="980"/>
                    </a:lnTo>
                    <a:lnTo>
                      <a:pt x="26" y="1068"/>
                    </a:lnTo>
                    <a:lnTo>
                      <a:pt x="34" y="1110"/>
                    </a:lnTo>
                    <a:lnTo>
                      <a:pt x="44" y="1150"/>
                    </a:lnTo>
                    <a:lnTo>
                      <a:pt x="44" y="1150"/>
                    </a:lnTo>
                    <a:lnTo>
                      <a:pt x="50" y="1168"/>
                    </a:lnTo>
                    <a:lnTo>
                      <a:pt x="56" y="1182"/>
                    </a:lnTo>
                    <a:lnTo>
                      <a:pt x="68" y="1202"/>
                    </a:lnTo>
                    <a:lnTo>
                      <a:pt x="76" y="1220"/>
                    </a:lnTo>
                    <a:lnTo>
                      <a:pt x="80" y="1230"/>
                    </a:lnTo>
                    <a:lnTo>
                      <a:pt x="82" y="1240"/>
                    </a:lnTo>
                    <a:lnTo>
                      <a:pt x="82" y="1240"/>
                    </a:lnTo>
                    <a:lnTo>
                      <a:pt x="88" y="1272"/>
                    </a:lnTo>
                    <a:lnTo>
                      <a:pt x="92" y="1286"/>
                    </a:lnTo>
                    <a:lnTo>
                      <a:pt x="92" y="1300"/>
                    </a:lnTo>
                    <a:lnTo>
                      <a:pt x="92" y="1300"/>
                    </a:lnTo>
                    <a:lnTo>
                      <a:pt x="96" y="1316"/>
                    </a:lnTo>
                    <a:lnTo>
                      <a:pt x="102" y="1330"/>
                    </a:lnTo>
                    <a:lnTo>
                      <a:pt x="108" y="1342"/>
                    </a:lnTo>
                    <a:lnTo>
                      <a:pt x="114" y="1350"/>
                    </a:lnTo>
                    <a:lnTo>
                      <a:pt x="114" y="1350"/>
                    </a:lnTo>
                    <a:lnTo>
                      <a:pt x="116" y="1354"/>
                    </a:lnTo>
                    <a:lnTo>
                      <a:pt x="118" y="1358"/>
                    </a:lnTo>
                    <a:lnTo>
                      <a:pt x="118" y="1370"/>
                    </a:lnTo>
                    <a:lnTo>
                      <a:pt x="112" y="1410"/>
                    </a:lnTo>
                    <a:lnTo>
                      <a:pt x="112" y="1410"/>
                    </a:lnTo>
                    <a:lnTo>
                      <a:pt x="114" y="1434"/>
                    </a:lnTo>
                    <a:lnTo>
                      <a:pt x="116" y="1454"/>
                    </a:lnTo>
                    <a:lnTo>
                      <a:pt x="118" y="1472"/>
                    </a:lnTo>
                    <a:lnTo>
                      <a:pt x="118" y="1482"/>
                    </a:lnTo>
                    <a:lnTo>
                      <a:pt x="116" y="1492"/>
                    </a:lnTo>
                    <a:lnTo>
                      <a:pt x="116" y="1492"/>
                    </a:lnTo>
                    <a:lnTo>
                      <a:pt x="102" y="1546"/>
                    </a:lnTo>
                    <a:lnTo>
                      <a:pt x="96" y="1578"/>
                    </a:lnTo>
                    <a:lnTo>
                      <a:pt x="92" y="1606"/>
                    </a:lnTo>
                    <a:lnTo>
                      <a:pt x="92" y="1606"/>
                    </a:lnTo>
                    <a:lnTo>
                      <a:pt x="94" y="1640"/>
                    </a:lnTo>
                    <a:lnTo>
                      <a:pt x="98" y="1686"/>
                    </a:lnTo>
                    <a:lnTo>
                      <a:pt x="100" y="1736"/>
                    </a:lnTo>
                    <a:lnTo>
                      <a:pt x="100" y="1758"/>
                    </a:lnTo>
                    <a:lnTo>
                      <a:pt x="98" y="1780"/>
                    </a:lnTo>
                    <a:lnTo>
                      <a:pt x="98" y="1780"/>
                    </a:lnTo>
                    <a:lnTo>
                      <a:pt x="90" y="1850"/>
                    </a:lnTo>
                    <a:lnTo>
                      <a:pt x="86" y="1878"/>
                    </a:lnTo>
                    <a:lnTo>
                      <a:pt x="86" y="1902"/>
                    </a:lnTo>
                    <a:lnTo>
                      <a:pt x="86" y="1902"/>
                    </a:lnTo>
                    <a:lnTo>
                      <a:pt x="90" y="1958"/>
                    </a:lnTo>
                    <a:lnTo>
                      <a:pt x="90" y="1990"/>
                    </a:lnTo>
                    <a:lnTo>
                      <a:pt x="88" y="2016"/>
                    </a:lnTo>
                    <a:lnTo>
                      <a:pt x="88" y="2016"/>
                    </a:lnTo>
                    <a:lnTo>
                      <a:pt x="88" y="2052"/>
                    </a:lnTo>
                    <a:lnTo>
                      <a:pt x="88" y="2110"/>
                    </a:lnTo>
                    <a:lnTo>
                      <a:pt x="88" y="2228"/>
                    </a:lnTo>
                    <a:lnTo>
                      <a:pt x="88" y="2228"/>
                    </a:lnTo>
                    <a:lnTo>
                      <a:pt x="86" y="2314"/>
                    </a:lnTo>
                    <a:lnTo>
                      <a:pt x="84" y="2390"/>
                    </a:lnTo>
                    <a:lnTo>
                      <a:pt x="84" y="2390"/>
                    </a:lnTo>
                    <a:lnTo>
                      <a:pt x="86" y="2430"/>
                    </a:lnTo>
                    <a:lnTo>
                      <a:pt x="90" y="2474"/>
                    </a:lnTo>
                    <a:lnTo>
                      <a:pt x="98" y="2544"/>
                    </a:lnTo>
                    <a:lnTo>
                      <a:pt x="98" y="2544"/>
                    </a:lnTo>
                    <a:lnTo>
                      <a:pt x="100" y="2570"/>
                    </a:lnTo>
                    <a:lnTo>
                      <a:pt x="100" y="2570"/>
                    </a:lnTo>
                    <a:lnTo>
                      <a:pt x="104" y="2602"/>
                    </a:lnTo>
                    <a:lnTo>
                      <a:pt x="104" y="2630"/>
                    </a:lnTo>
                    <a:lnTo>
                      <a:pt x="104" y="2660"/>
                    </a:lnTo>
                    <a:lnTo>
                      <a:pt x="104" y="2660"/>
                    </a:lnTo>
                    <a:lnTo>
                      <a:pt x="102" y="2724"/>
                    </a:lnTo>
                    <a:lnTo>
                      <a:pt x="100" y="2782"/>
                    </a:lnTo>
                    <a:lnTo>
                      <a:pt x="100" y="2782"/>
                    </a:lnTo>
                    <a:lnTo>
                      <a:pt x="98" y="2876"/>
                    </a:lnTo>
                    <a:lnTo>
                      <a:pt x="100" y="2980"/>
                    </a:lnTo>
                    <a:lnTo>
                      <a:pt x="100" y="2980"/>
                    </a:lnTo>
                    <a:lnTo>
                      <a:pt x="102" y="3018"/>
                    </a:lnTo>
                    <a:lnTo>
                      <a:pt x="106" y="3070"/>
                    </a:lnTo>
                    <a:lnTo>
                      <a:pt x="114" y="3156"/>
                    </a:lnTo>
                    <a:lnTo>
                      <a:pt x="114" y="3156"/>
                    </a:lnTo>
                    <a:lnTo>
                      <a:pt x="114" y="3192"/>
                    </a:lnTo>
                    <a:lnTo>
                      <a:pt x="112" y="3238"/>
                    </a:lnTo>
                    <a:lnTo>
                      <a:pt x="108" y="3318"/>
                    </a:lnTo>
                    <a:lnTo>
                      <a:pt x="108" y="3318"/>
                    </a:lnTo>
                    <a:lnTo>
                      <a:pt x="110" y="3348"/>
                    </a:lnTo>
                    <a:lnTo>
                      <a:pt x="112" y="3380"/>
                    </a:lnTo>
                    <a:lnTo>
                      <a:pt x="116" y="3416"/>
                    </a:lnTo>
                    <a:lnTo>
                      <a:pt x="116" y="3416"/>
                    </a:lnTo>
                    <a:lnTo>
                      <a:pt x="118" y="3428"/>
                    </a:lnTo>
                    <a:lnTo>
                      <a:pt x="120" y="3438"/>
                    </a:lnTo>
                    <a:lnTo>
                      <a:pt x="122" y="3444"/>
                    </a:lnTo>
                    <a:lnTo>
                      <a:pt x="122" y="3444"/>
                    </a:lnTo>
                    <a:lnTo>
                      <a:pt x="124" y="3444"/>
                    </a:lnTo>
                    <a:lnTo>
                      <a:pt x="122" y="3446"/>
                    </a:lnTo>
                    <a:lnTo>
                      <a:pt x="118" y="3448"/>
                    </a:lnTo>
                    <a:lnTo>
                      <a:pt x="114" y="3452"/>
                    </a:lnTo>
                    <a:lnTo>
                      <a:pt x="112" y="3456"/>
                    </a:lnTo>
                    <a:lnTo>
                      <a:pt x="112" y="3456"/>
                    </a:lnTo>
                    <a:lnTo>
                      <a:pt x="114" y="3474"/>
                    </a:lnTo>
                    <a:lnTo>
                      <a:pt x="120" y="3506"/>
                    </a:lnTo>
                    <a:lnTo>
                      <a:pt x="134" y="3560"/>
                    </a:lnTo>
                    <a:lnTo>
                      <a:pt x="134" y="3560"/>
                    </a:lnTo>
                    <a:lnTo>
                      <a:pt x="138" y="3574"/>
                    </a:lnTo>
                    <a:lnTo>
                      <a:pt x="138" y="3586"/>
                    </a:lnTo>
                    <a:lnTo>
                      <a:pt x="138" y="3598"/>
                    </a:lnTo>
                    <a:lnTo>
                      <a:pt x="132" y="3608"/>
                    </a:lnTo>
                    <a:lnTo>
                      <a:pt x="132" y="3608"/>
                    </a:lnTo>
                    <a:lnTo>
                      <a:pt x="106" y="3646"/>
                    </a:lnTo>
                    <a:lnTo>
                      <a:pt x="76" y="3686"/>
                    </a:lnTo>
                    <a:lnTo>
                      <a:pt x="76" y="3686"/>
                    </a:lnTo>
                    <a:lnTo>
                      <a:pt x="68" y="3702"/>
                    </a:lnTo>
                    <a:lnTo>
                      <a:pt x="60" y="3722"/>
                    </a:lnTo>
                    <a:lnTo>
                      <a:pt x="56" y="3740"/>
                    </a:lnTo>
                    <a:lnTo>
                      <a:pt x="54" y="3756"/>
                    </a:lnTo>
                    <a:lnTo>
                      <a:pt x="54" y="3756"/>
                    </a:lnTo>
                    <a:lnTo>
                      <a:pt x="56" y="3784"/>
                    </a:lnTo>
                    <a:lnTo>
                      <a:pt x="56" y="3796"/>
                    </a:lnTo>
                    <a:lnTo>
                      <a:pt x="58" y="3802"/>
                    </a:lnTo>
                    <a:lnTo>
                      <a:pt x="60" y="3804"/>
                    </a:lnTo>
                    <a:lnTo>
                      <a:pt x="60" y="3804"/>
                    </a:lnTo>
                    <a:lnTo>
                      <a:pt x="66" y="3808"/>
                    </a:lnTo>
                    <a:lnTo>
                      <a:pt x="70" y="3808"/>
                    </a:lnTo>
                    <a:lnTo>
                      <a:pt x="102" y="3804"/>
                    </a:lnTo>
                    <a:lnTo>
                      <a:pt x="102" y="3804"/>
                    </a:lnTo>
                    <a:lnTo>
                      <a:pt x="126" y="3804"/>
                    </a:lnTo>
                    <a:lnTo>
                      <a:pt x="146" y="3804"/>
                    </a:lnTo>
                    <a:lnTo>
                      <a:pt x="164" y="3808"/>
                    </a:lnTo>
                    <a:lnTo>
                      <a:pt x="188" y="3808"/>
                    </a:lnTo>
                    <a:lnTo>
                      <a:pt x="188" y="3808"/>
                    </a:lnTo>
                    <a:lnTo>
                      <a:pt x="238" y="3810"/>
                    </a:lnTo>
                    <a:lnTo>
                      <a:pt x="256" y="3810"/>
                    </a:lnTo>
                    <a:lnTo>
                      <a:pt x="266" y="3808"/>
                    </a:lnTo>
                    <a:lnTo>
                      <a:pt x="266" y="3808"/>
                    </a:lnTo>
                    <a:lnTo>
                      <a:pt x="268" y="3806"/>
                    </a:lnTo>
                    <a:lnTo>
                      <a:pt x="270" y="3802"/>
                    </a:lnTo>
                    <a:lnTo>
                      <a:pt x="272" y="3792"/>
                    </a:lnTo>
                    <a:lnTo>
                      <a:pt x="276" y="3780"/>
                    </a:lnTo>
                    <a:lnTo>
                      <a:pt x="278" y="3774"/>
                    </a:lnTo>
                    <a:lnTo>
                      <a:pt x="282" y="3770"/>
                    </a:lnTo>
                    <a:lnTo>
                      <a:pt x="282" y="3770"/>
                    </a:lnTo>
                    <a:lnTo>
                      <a:pt x="292" y="3762"/>
                    </a:lnTo>
                    <a:lnTo>
                      <a:pt x="300" y="3756"/>
                    </a:lnTo>
                    <a:lnTo>
                      <a:pt x="312" y="3752"/>
                    </a:lnTo>
                    <a:lnTo>
                      <a:pt x="326" y="3748"/>
                    </a:lnTo>
                    <a:lnTo>
                      <a:pt x="326" y="3748"/>
                    </a:lnTo>
                    <a:lnTo>
                      <a:pt x="354" y="3748"/>
                    </a:lnTo>
                    <a:lnTo>
                      <a:pt x="358" y="3746"/>
                    </a:lnTo>
                    <a:lnTo>
                      <a:pt x="362" y="3744"/>
                    </a:lnTo>
                    <a:lnTo>
                      <a:pt x="366" y="3740"/>
                    </a:lnTo>
                    <a:lnTo>
                      <a:pt x="368" y="3734"/>
                    </a:lnTo>
                    <a:lnTo>
                      <a:pt x="368" y="3734"/>
                    </a:lnTo>
                    <a:lnTo>
                      <a:pt x="374" y="3720"/>
                    </a:lnTo>
                    <a:lnTo>
                      <a:pt x="376" y="3706"/>
                    </a:lnTo>
                    <a:lnTo>
                      <a:pt x="380" y="3660"/>
                    </a:lnTo>
                    <a:lnTo>
                      <a:pt x="380" y="3660"/>
                    </a:lnTo>
                    <a:lnTo>
                      <a:pt x="380" y="3648"/>
                    </a:lnTo>
                    <a:lnTo>
                      <a:pt x="378" y="3638"/>
                    </a:lnTo>
                    <a:lnTo>
                      <a:pt x="376" y="3624"/>
                    </a:lnTo>
                    <a:lnTo>
                      <a:pt x="376" y="3616"/>
                    </a:lnTo>
                    <a:lnTo>
                      <a:pt x="376" y="3610"/>
                    </a:lnTo>
                    <a:lnTo>
                      <a:pt x="380" y="3600"/>
                    </a:lnTo>
                    <a:lnTo>
                      <a:pt x="384" y="3588"/>
                    </a:lnTo>
                    <a:lnTo>
                      <a:pt x="384" y="3588"/>
                    </a:lnTo>
                    <a:lnTo>
                      <a:pt x="392" y="3572"/>
                    </a:lnTo>
                    <a:lnTo>
                      <a:pt x="396" y="3550"/>
                    </a:lnTo>
                    <a:lnTo>
                      <a:pt x="400" y="3526"/>
                    </a:lnTo>
                    <a:lnTo>
                      <a:pt x="402" y="3502"/>
                    </a:lnTo>
                    <a:lnTo>
                      <a:pt x="402" y="3452"/>
                    </a:lnTo>
                    <a:lnTo>
                      <a:pt x="400" y="3412"/>
                    </a:lnTo>
                    <a:lnTo>
                      <a:pt x="400" y="3412"/>
                    </a:lnTo>
                    <a:lnTo>
                      <a:pt x="394" y="3302"/>
                    </a:lnTo>
                    <a:lnTo>
                      <a:pt x="394" y="3302"/>
                    </a:lnTo>
                    <a:lnTo>
                      <a:pt x="392" y="3272"/>
                    </a:lnTo>
                    <a:lnTo>
                      <a:pt x="390" y="3240"/>
                    </a:lnTo>
                    <a:lnTo>
                      <a:pt x="390" y="3170"/>
                    </a:lnTo>
                    <a:lnTo>
                      <a:pt x="392" y="3100"/>
                    </a:lnTo>
                    <a:lnTo>
                      <a:pt x="392" y="3036"/>
                    </a:lnTo>
                    <a:lnTo>
                      <a:pt x="392" y="3036"/>
                    </a:lnTo>
                    <a:lnTo>
                      <a:pt x="392" y="2990"/>
                    </a:lnTo>
                    <a:lnTo>
                      <a:pt x="394" y="2954"/>
                    </a:lnTo>
                    <a:lnTo>
                      <a:pt x="398" y="2924"/>
                    </a:lnTo>
                    <a:lnTo>
                      <a:pt x="400" y="2888"/>
                    </a:lnTo>
                    <a:lnTo>
                      <a:pt x="400" y="2888"/>
                    </a:lnTo>
                    <a:lnTo>
                      <a:pt x="404" y="2844"/>
                    </a:lnTo>
                    <a:lnTo>
                      <a:pt x="408" y="2792"/>
                    </a:lnTo>
                    <a:lnTo>
                      <a:pt x="412" y="2742"/>
                    </a:lnTo>
                    <a:lnTo>
                      <a:pt x="414" y="2698"/>
                    </a:lnTo>
                    <a:lnTo>
                      <a:pt x="414" y="2698"/>
                    </a:lnTo>
                    <a:lnTo>
                      <a:pt x="414" y="2648"/>
                    </a:lnTo>
                    <a:lnTo>
                      <a:pt x="416" y="2632"/>
                    </a:lnTo>
                    <a:lnTo>
                      <a:pt x="420" y="2612"/>
                    </a:lnTo>
                    <a:lnTo>
                      <a:pt x="420" y="2612"/>
                    </a:lnTo>
                    <a:lnTo>
                      <a:pt x="428" y="2584"/>
                    </a:lnTo>
                    <a:lnTo>
                      <a:pt x="430" y="2580"/>
                    </a:lnTo>
                    <a:lnTo>
                      <a:pt x="432" y="2580"/>
                    </a:lnTo>
                    <a:lnTo>
                      <a:pt x="432" y="2580"/>
                    </a:lnTo>
                    <a:lnTo>
                      <a:pt x="472" y="2580"/>
                    </a:lnTo>
                    <a:lnTo>
                      <a:pt x="512" y="2580"/>
                    </a:lnTo>
                    <a:lnTo>
                      <a:pt x="512" y="2580"/>
                    </a:lnTo>
                    <a:lnTo>
                      <a:pt x="512" y="2582"/>
                    </a:lnTo>
                    <a:lnTo>
                      <a:pt x="514" y="2588"/>
                    </a:lnTo>
                    <a:lnTo>
                      <a:pt x="516" y="2608"/>
                    </a:lnTo>
                    <a:lnTo>
                      <a:pt x="518" y="2666"/>
                    </a:lnTo>
                    <a:lnTo>
                      <a:pt x="518" y="2666"/>
                    </a:lnTo>
                    <a:lnTo>
                      <a:pt x="520" y="2694"/>
                    </a:lnTo>
                    <a:lnTo>
                      <a:pt x="520" y="2722"/>
                    </a:lnTo>
                    <a:lnTo>
                      <a:pt x="516" y="2778"/>
                    </a:lnTo>
                    <a:lnTo>
                      <a:pt x="516" y="2778"/>
                    </a:lnTo>
                    <a:lnTo>
                      <a:pt x="512" y="2822"/>
                    </a:lnTo>
                    <a:lnTo>
                      <a:pt x="510" y="2886"/>
                    </a:lnTo>
                    <a:lnTo>
                      <a:pt x="508" y="2956"/>
                    </a:lnTo>
                    <a:lnTo>
                      <a:pt x="506" y="3020"/>
                    </a:lnTo>
                    <a:lnTo>
                      <a:pt x="506" y="3020"/>
                    </a:lnTo>
                    <a:lnTo>
                      <a:pt x="506" y="3170"/>
                    </a:lnTo>
                    <a:lnTo>
                      <a:pt x="504" y="3254"/>
                    </a:lnTo>
                    <a:lnTo>
                      <a:pt x="500" y="3326"/>
                    </a:lnTo>
                    <a:lnTo>
                      <a:pt x="500" y="3326"/>
                    </a:lnTo>
                    <a:lnTo>
                      <a:pt x="498" y="3380"/>
                    </a:lnTo>
                    <a:lnTo>
                      <a:pt x="496" y="3418"/>
                    </a:lnTo>
                    <a:lnTo>
                      <a:pt x="494" y="3444"/>
                    </a:lnTo>
                    <a:lnTo>
                      <a:pt x="490" y="3460"/>
                    </a:lnTo>
                    <a:lnTo>
                      <a:pt x="490" y="3460"/>
                    </a:lnTo>
                    <a:lnTo>
                      <a:pt x="486" y="3476"/>
                    </a:lnTo>
                    <a:lnTo>
                      <a:pt x="484" y="3492"/>
                    </a:lnTo>
                    <a:lnTo>
                      <a:pt x="480" y="3528"/>
                    </a:lnTo>
                    <a:lnTo>
                      <a:pt x="480" y="3528"/>
                    </a:lnTo>
                    <a:lnTo>
                      <a:pt x="480" y="3548"/>
                    </a:lnTo>
                    <a:lnTo>
                      <a:pt x="482" y="3562"/>
                    </a:lnTo>
                    <a:lnTo>
                      <a:pt x="484" y="3574"/>
                    </a:lnTo>
                    <a:lnTo>
                      <a:pt x="482" y="3584"/>
                    </a:lnTo>
                    <a:lnTo>
                      <a:pt x="482" y="3584"/>
                    </a:lnTo>
                    <a:lnTo>
                      <a:pt x="470" y="3618"/>
                    </a:lnTo>
                    <a:lnTo>
                      <a:pt x="470" y="3618"/>
                    </a:lnTo>
                    <a:lnTo>
                      <a:pt x="470" y="3620"/>
                    </a:lnTo>
                    <a:lnTo>
                      <a:pt x="476" y="3624"/>
                    </a:lnTo>
                    <a:lnTo>
                      <a:pt x="488" y="3628"/>
                    </a:lnTo>
                    <a:lnTo>
                      <a:pt x="516" y="3632"/>
                    </a:lnTo>
                    <a:lnTo>
                      <a:pt x="516" y="3632"/>
                    </a:lnTo>
                    <a:lnTo>
                      <a:pt x="578" y="3636"/>
                    </a:lnTo>
                    <a:lnTo>
                      <a:pt x="620" y="3638"/>
                    </a:lnTo>
                    <a:lnTo>
                      <a:pt x="620" y="3638"/>
                    </a:lnTo>
                    <a:lnTo>
                      <a:pt x="636" y="3638"/>
                    </a:lnTo>
                    <a:lnTo>
                      <a:pt x="650" y="3640"/>
                    </a:lnTo>
                    <a:lnTo>
                      <a:pt x="662" y="3644"/>
                    </a:lnTo>
                    <a:lnTo>
                      <a:pt x="672" y="3648"/>
                    </a:lnTo>
                    <a:lnTo>
                      <a:pt x="672" y="3648"/>
                    </a:lnTo>
                    <a:lnTo>
                      <a:pt x="682" y="3652"/>
                    </a:lnTo>
                    <a:lnTo>
                      <a:pt x="694" y="3660"/>
                    </a:lnTo>
                    <a:lnTo>
                      <a:pt x="706" y="3666"/>
                    </a:lnTo>
                    <a:lnTo>
                      <a:pt x="722" y="3672"/>
                    </a:lnTo>
                    <a:lnTo>
                      <a:pt x="722" y="3672"/>
                    </a:lnTo>
                    <a:lnTo>
                      <a:pt x="742" y="3678"/>
                    </a:lnTo>
                    <a:lnTo>
                      <a:pt x="762" y="3680"/>
                    </a:lnTo>
                    <a:lnTo>
                      <a:pt x="784" y="3682"/>
                    </a:lnTo>
                    <a:lnTo>
                      <a:pt x="802" y="3682"/>
                    </a:lnTo>
                    <a:lnTo>
                      <a:pt x="802" y="3682"/>
                    </a:lnTo>
                    <a:lnTo>
                      <a:pt x="834" y="3682"/>
                    </a:lnTo>
                    <a:lnTo>
                      <a:pt x="848" y="3680"/>
                    </a:lnTo>
                    <a:lnTo>
                      <a:pt x="856" y="3678"/>
                    </a:lnTo>
                    <a:lnTo>
                      <a:pt x="856" y="3678"/>
                    </a:lnTo>
                    <a:lnTo>
                      <a:pt x="866" y="3678"/>
                    </a:lnTo>
                    <a:lnTo>
                      <a:pt x="882" y="3678"/>
                    </a:lnTo>
                    <a:lnTo>
                      <a:pt x="900" y="3678"/>
                    </a:lnTo>
                    <a:lnTo>
                      <a:pt x="906" y="3676"/>
                    </a:lnTo>
                    <a:lnTo>
                      <a:pt x="912" y="3674"/>
                    </a:lnTo>
                    <a:lnTo>
                      <a:pt x="912" y="3674"/>
                    </a:lnTo>
                    <a:lnTo>
                      <a:pt x="918" y="3670"/>
                    </a:lnTo>
                    <a:lnTo>
                      <a:pt x="926" y="3662"/>
                    </a:lnTo>
                    <a:lnTo>
                      <a:pt x="940" y="3642"/>
                    </a:lnTo>
                    <a:lnTo>
                      <a:pt x="944" y="3632"/>
                    </a:lnTo>
                    <a:lnTo>
                      <a:pt x="948" y="3622"/>
                    </a:lnTo>
                    <a:lnTo>
                      <a:pt x="948" y="3614"/>
                    </a:lnTo>
                    <a:lnTo>
                      <a:pt x="946" y="3610"/>
                    </a:lnTo>
                    <a:lnTo>
                      <a:pt x="944" y="3608"/>
                    </a:lnTo>
                    <a:lnTo>
                      <a:pt x="944" y="3608"/>
                    </a:lnTo>
                    <a:lnTo>
                      <a:pt x="926" y="3596"/>
                    </a:lnTo>
                    <a:lnTo>
                      <a:pt x="898" y="3580"/>
                    </a:lnTo>
                    <a:lnTo>
                      <a:pt x="866" y="3562"/>
                    </a:lnTo>
                    <a:lnTo>
                      <a:pt x="836" y="3542"/>
                    </a:lnTo>
                    <a:lnTo>
                      <a:pt x="836" y="3542"/>
                    </a:lnTo>
                    <a:lnTo>
                      <a:pt x="810" y="3524"/>
                    </a:lnTo>
                    <a:lnTo>
                      <a:pt x="792" y="3508"/>
                    </a:lnTo>
                    <a:lnTo>
                      <a:pt x="780" y="3496"/>
                    </a:lnTo>
                    <a:lnTo>
                      <a:pt x="774" y="3484"/>
                    </a:lnTo>
                    <a:lnTo>
                      <a:pt x="774" y="3484"/>
                    </a:lnTo>
                    <a:lnTo>
                      <a:pt x="770" y="3462"/>
                    </a:lnTo>
                    <a:lnTo>
                      <a:pt x="764" y="3428"/>
                    </a:lnTo>
                    <a:lnTo>
                      <a:pt x="756" y="3392"/>
                    </a:lnTo>
                    <a:lnTo>
                      <a:pt x="750" y="3364"/>
                    </a:lnTo>
                    <a:lnTo>
                      <a:pt x="750" y="3364"/>
                    </a:lnTo>
                    <a:lnTo>
                      <a:pt x="748" y="3348"/>
                    </a:lnTo>
                    <a:lnTo>
                      <a:pt x="748" y="3324"/>
                    </a:lnTo>
                    <a:lnTo>
                      <a:pt x="754" y="3258"/>
                    </a:lnTo>
                    <a:lnTo>
                      <a:pt x="760" y="3186"/>
                    </a:lnTo>
                    <a:lnTo>
                      <a:pt x="764" y="3124"/>
                    </a:lnTo>
                    <a:lnTo>
                      <a:pt x="764" y="3124"/>
                    </a:lnTo>
                    <a:lnTo>
                      <a:pt x="766" y="3076"/>
                    </a:lnTo>
                    <a:lnTo>
                      <a:pt x="772" y="3026"/>
                    </a:lnTo>
                    <a:lnTo>
                      <a:pt x="778" y="2970"/>
                    </a:lnTo>
                    <a:lnTo>
                      <a:pt x="782" y="2910"/>
                    </a:lnTo>
                    <a:lnTo>
                      <a:pt x="782" y="2910"/>
                    </a:lnTo>
                    <a:lnTo>
                      <a:pt x="786" y="2850"/>
                    </a:lnTo>
                    <a:lnTo>
                      <a:pt x="792" y="2798"/>
                    </a:lnTo>
                    <a:lnTo>
                      <a:pt x="804" y="2716"/>
                    </a:lnTo>
                    <a:lnTo>
                      <a:pt x="804" y="2716"/>
                    </a:lnTo>
                    <a:lnTo>
                      <a:pt x="810" y="2684"/>
                    </a:lnTo>
                    <a:lnTo>
                      <a:pt x="812" y="2658"/>
                    </a:lnTo>
                    <a:lnTo>
                      <a:pt x="816" y="2634"/>
                    </a:lnTo>
                    <a:lnTo>
                      <a:pt x="820" y="2612"/>
                    </a:lnTo>
                    <a:lnTo>
                      <a:pt x="820" y="2612"/>
                    </a:lnTo>
                    <a:lnTo>
                      <a:pt x="824" y="2592"/>
                    </a:lnTo>
                    <a:lnTo>
                      <a:pt x="826" y="2578"/>
                    </a:lnTo>
                    <a:lnTo>
                      <a:pt x="828" y="2564"/>
                    </a:lnTo>
                    <a:lnTo>
                      <a:pt x="828" y="2564"/>
                    </a:lnTo>
                    <a:lnTo>
                      <a:pt x="828" y="2564"/>
                    </a:lnTo>
                    <a:lnTo>
                      <a:pt x="828" y="2562"/>
                    </a:lnTo>
                    <a:lnTo>
                      <a:pt x="838" y="2558"/>
                    </a:lnTo>
                    <a:lnTo>
                      <a:pt x="860" y="2554"/>
                    </a:lnTo>
                    <a:lnTo>
                      <a:pt x="860" y="2554"/>
                    </a:lnTo>
                    <a:lnTo>
                      <a:pt x="888" y="2552"/>
                    </a:lnTo>
                    <a:lnTo>
                      <a:pt x="910" y="2552"/>
                    </a:lnTo>
                    <a:lnTo>
                      <a:pt x="926" y="2552"/>
                    </a:lnTo>
                    <a:lnTo>
                      <a:pt x="940" y="2548"/>
                    </a:lnTo>
                    <a:lnTo>
                      <a:pt x="940" y="2548"/>
                    </a:lnTo>
                    <a:lnTo>
                      <a:pt x="954" y="2544"/>
                    </a:lnTo>
                    <a:lnTo>
                      <a:pt x="962" y="2536"/>
                    </a:lnTo>
                    <a:lnTo>
                      <a:pt x="968" y="2526"/>
                    </a:lnTo>
                    <a:lnTo>
                      <a:pt x="970" y="2522"/>
                    </a:lnTo>
                    <a:lnTo>
                      <a:pt x="970" y="2516"/>
                    </a:lnTo>
                    <a:lnTo>
                      <a:pt x="970" y="2516"/>
                    </a:lnTo>
                    <a:lnTo>
                      <a:pt x="972" y="2404"/>
                    </a:lnTo>
                    <a:lnTo>
                      <a:pt x="974" y="2320"/>
                    </a:lnTo>
                    <a:lnTo>
                      <a:pt x="972" y="2286"/>
                    </a:lnTo>
                    <a:lnTo>
                      <a:pt x="970" y="2260"/>
                    </a:lnTo>
                    <a:lnTo>
                      <a:pt x="970" y="2260"/>
                    </a:lnTo>
                    <a:lnTo>
                      <a:pt x="962" y="2210"/>
                    </a:lnTo>
                    <a:lnTo>
                      <a:pt x="950" y="2148"/>
                    </a:lnTo>
                    <a:lnTo>
                      <a:pt x="938" y="2084"/>
                    </a:lnTo>
                    <a:lnTo>
                      <a:pt x="932" y="2052"/>
                    </a:lnTo>
                    <a:lnTo>
                      <a:pt x="930" y="2020"/>
                    </a:lnTo>
                    <a:lnTo>
                      <a:pt x="930" y="2020"/>
                    </a:lnTo>
                    <a:lnTo>
                      <a:pt x="924" y="1866"/>
                    </a:lnTo>
                    <a:lnTo>
                      <a:pt x="920" y="1722"/>
                    </a:lnTo>
                    <a:lnTo>
                      <a:pt x="920" y="1722"/>
                    </a:lnTo>
                    <a:lnTo>
                      <a:pt x="920" y="1668"/>
                    </a:lnTo>
                    <a:lnTo>
                      <a:pt x="914" y="1604"/>
                    </a:lnTo>
                    <a:lnTo>
                      <a:pt x="906" y="1516"/>
                    </a:lnTo>
                    <a:lnTo>
                      <a:pt x="906" y="1516"/>
                    </a:lnTo>
                    <a:lnTo>
                      <a:pt x="906" y="1500"/>
                    </a:lnTo>
                    <a:lnTo>
                      <a:pt x="906" y="1486"/>
                    </a:lnTo>
                    <a:lnTo>
                      <a:pt x="908" y="1472"/>
                    </a:lnTo>
                    <a:lnTo>
                      <a:pt x="908" y="1472"/>
                    </a:lnTo>
                    <a:lnTo>
                      <a:pt x="920" y="1470"/>
                    </a:lnTo>
                    <a:lnTo>
                      <a:pt x="946" y="1464"/>
                    </a:lnTo>
                    <a:lnTo>
                      <a:pt x="964" y="1458"/>
                    </a:lnTo>
                    <a:lnTo>
                      <a:pt x="980" y="1452"/>
                    </a:lnTo>
                    <a:lnTo>
                      <a:pt x="996" y="1444"/>
                    </a:lnTo>
                    <a:lnTo>
                      <a:pt x="1010" y="1436"/>
                    </a:lnTo>
                    <a:lnTo>
                      <a:pt x="1010" y="1436"/>
                    </a:lnTo>
                    <a:lnTo>
                      <a:pt x="1022" y="1424"/>
                    </a:lnTo>
                    <a:lnTo>
                      <a:pt x="1030" y="1408"/>
                    </a:lnTo>
                    <a:lnTo>
                      <a:pt x="1038" y="1390"/>
                    </a:lnTo>
                    <a:lnTo>
                      <a:pt x="1044" y="1372"/>
                    </a:lnTo>
                    <a:lnTo>
                      <a:pt x="1052" y="1330"/>
                    </a:lnTo>
                    <a:lnTo>
                      <a:pt x="1056" y="1292"/>
                    </a:lnTo>
                    <a:lnTo>
                      <a:pt x="1056" y="1292"/>
                    </a:lnTo>
                    <a:lnTo>
                      <a:pt x="1058" y="1272"/>
                    </a:lnTo>
                    <a:lnTo>
                      <a:pt x="1058" y="1250"/>
                    </a:lnTo>
                    <a:lnTo>
                      <a:pt x="1052" y="1200"/>
                    </a:lnTo>
                    <a:lnTo>
                      <a:pt x="1038" y="1104"/>
                    </a:lnTo>
                    <a:lnTo>
                      <a:pt x="1038" y="1104"/>
                    </a:lnTo>
                    <a:lnTo>
                      <a:pt x="1020" y="970"/>
                    </a:lnTo>
                    <a:lnTo>
                      <a:pt x="1020" y="970"/>
                    </a:lnTo>
                    <a:lnTo>
                      <a:pt x="1016" y="960"/>
                    </a:lnTo>
                    <a:lnTo>
                      <a:pt x="1012" y="952"/>
                    </a:lnTo>
                    <a:lnTo>
                      <a:pt x="1008" y="946"/>
                    </a:lnTo>
                    <a:lnTo>
                      <a:pt x="1004" y="940"/>
                    </a:lnTo>
                    <a:lnTo>
                      <a:pt x="1004" y="940"/>
                    </a:lnTo>
                    <a:lnTo>
                      <a:pt x="1004" y="928"/>
                    </a:lnTo>
                    <a:lnTo>
                      <a:pt x="1004" y="914"/>
                    </a:lnTo>
                    <a:lnTo>
                      <a:pt x="1004" y="898"/>
                    </a:lnTo>
                    <a:lnTo>
                      <a:pt x="1002" y="892"/>
                    </a:lnTo>
                    <a:lnTo>
                      <a:pt x="1000" y="886"/>
                    </a:lnTo>
                    <a:lnTo>
                      <a:pt x="1000" y="886"/>
                    </a:lnTo>
                    <a:lnTo>
                      <a:pt x="978" y="850"/>
                    </a:lnTo>
                    <a:lnTo>
                      <a:pt x="962" y="826"/>
                    </a:lnTo>
                    <a:lnTo>
                      <a:pt x="946" y="804"/>
                    </a:lnTo>
                    <a:lnTo>
                      <a:pt x="946" y="804"/>
                    </a:lnTo>
                    <a:lnTo>
                      <a:pt x="938" y="794"/>
                    </a:lnTo>
                    <a:lnTo>
                      <a:pt x="928" y="786"/>
                    </a:lnTo>
                    <a:lnTo>
                      <a:pt x="904" y="770"/>
                    </a:lnTo>
                    <a:lnTo>
                      <a:pt x="878" y="756"/>
                    </a:lnTo>
                    <a:lnTo>
                      <a:pt x="846" y="738"/>
                    </a:lnTo>
                    <a:lnTo>
                      <a:pt x="846" y="738"/>
                    </a:lnTo>
                    <a:lnTo>
                      <a:pt x="816" y="720"/>
                    </a:lnTo>
                    <a:lnTo>
                      <a:pt x="788" y="708"/>
                    </a:lnTo>
                    <a:lnTo>
                      <a:pt x="762" y="696"/>
                    </a:lnTo>
                    <a:lnTo>
                      <a:pt x="740" y="684"/>
                    </a:lnTo>
                    <a:lnTo>
                      <a:pt x="740" y="684"/>
                    </a:lnTo>
                    <a:lnTo>
                      <a:pt x="718" y="670"/>
                    </a:lnTo>
                    <a:lnTo>
                      <a:pt x="698" y="658"/>
                    </a:lnTo>
                    <a:lnTo>
                      <a:pt x="678" y="642"/>
                    </a:lnTo>
                    <a:lnTo>
                      <a:pt x="670" y="632"/>
                    </a:lnTo>
                    <a:lnTo>
                      <a:pt x="660" y="622"/>
                    </a:lnTo>
                    <a:lnTo>
                      <a:pt x="660" y="622"/>
                    </a:lnTo>
                    <a:lnTo>
                      <a:pt x="648" y="602"/>
                    </a:lnTo>
                    <a:lnTo>
                      <a:pt x="640" y="586"/>
                    </a:lnTo>
                    <a:lnTo>
                      <a:pt x="628" y="562"/>
                    </a:lnTo>
                    <a:lnTo>
                      <a:pt x="628" y="562"/>
                    </a:lnTo>
                    <a:lnTo>
                      <a:pt x="624" y="552"/>
                    </a:lnTo>
                    <a:lnTo>
                      <a:pt x="622" y="540"/>
                    </a:lnTo>
                    <a:lnTo>
                      <a:pt x="624" y="522"/>
                    </a:lnTo>
                    <a:lnTo>
                      <a:pt x="626" y="494"/>
                    </a:lnTo>
                    <a:lnTo>
                      <a:pt x="626" y="494"/>
                    </a:lnTo>
                    <a:lnTo>
                      <a:pt x="628" y="466"/>
                    </a:lnTo>
                    <a:lnTo>
                      <a:pt x="630" y="448"/>
                    </a:lnTo>
                    <a:lnTo>
                      <a:pt x="632" y="438"/>
                    </a:lnTo>
                    <a:lnTo>
                      <a:pt x="634" y="436"/>
                    </a:lnTo>
                    <a:lnTo>
                      <a:pt x="638" y="434"/>
                    </a:lnTo>
                    <a:lnTo>
                      <a:pt x="638" y="434"/>
                    </a:lnTo>
                    <a:lnTo>
                      <a:pt x="648" y="432"/>
                    </a:lnTo>
                    <a:lnTo>
                      <a:pt x="660" y="428"/>
                    </a:lnTo>
                    <a:lnTo>
                      <a:pt x="672" y="422"/>
                    </a:lnTo>
                    <a:lnTo>
                      <a:pt x="676" y="416"/>
                    </a:lnTo>
                    <a:lnTo>
                      <a:pt x="680" y="410"/>
                    </a:lnTo>
                    <a:lnTo>
                      <a:pt x="680" y="410"/>
                    </a:lnTo>
                    <a:lnTo>
                      <a:pt x="684" y="402"/>
                    </a:lnTo>
                    <a:lnTo>
                      <a:pt x="688" y="392"/>
                    </a:lnTo>
                    <a:lnTo>
                      <a:pt x="690" y="368"/>
                    </a:lnTo>
                    <a:lnTo>
                      <a:pt x="692" y="344"/>
                    </a:lnTo>
                    <a:lnTo>
                      <a:pt x="694" y="326"/>
                    </a:lnTo>
                    <a:lnTo>
                      <a:pt x="694" y="326"/>
                    </a:lnTo>
                    <a:lnTo>
                      <a:pt x="698" y="306"/>
                    </a:lnTo>
                    <a:lnTo>
                      <a:pt x="698" y="304"/>
                    </a:lnTo>
                    <a:lnTo>
                      <a:pt x="698" y="300"/>
                    </a:lnTo>
                    <a:lnTo>
                      <a:pt x="696" y="300"/>
                    </a:lnTo>
                    <a:lnTo>
                      <a:pt x="692" y="300"/>
                    </a:lnTo>
                    <a:lnTo>
                      <a:pt x="692" y="300"/>
                    </a:lnTo>
                    <a:lnTo>
                      <a:pt x="690" y="300"/>
                    </a:lnTo>
                    <a:lnTo>
                      <a:pt x="688" y="298"/>
                    </a:lnTo>
                    <a:lnTo>
                      <a:pt x="686" y="290"/>
                    </a:lnTo>
                    <a:lnTo>
                      <a:pt x="688" y="268"/>
                    </a:lnTo>
                    <a:lnTo>
                      <a:pt x="690" y="238"/>
                    </a:lnTo>
                    <a:lnTo>
                      <a:pt x="692" y="210"/>
                    </a:lnTo>
                    <a:lnTo>
                      <a:pt x="692" y="210"/>
                    </a:lnTo>
                    <a:lnTo>
                      <a:pt x="690" y="190"/>
                    </a:lnTo>
                    <a:lnTo>
                      <a:pt x="688" y="174"/>
                    </a:lnTo>
                    <a:lnTo>
                      <a:pt x="684" y="162"/>
                    </a:lnTo>
                    <a:lnTo>
                      <a:pt x="680" y="148"/>
                    </a:lnTo>
                    <a:lnTo>
                      <a:pt x="680" y="148"/>
                    </a:lnTo>
                    <a:lnTo>
                      <a:pt x="680" y="140"/>
                    </a:lnTo>
                    <a:lnTo>
                      <a:pt x="682" y="136"/>
                    </a:lnTo>
                    <a:lnTo>
                      <a:pt x="684" y="126"/>
                    </a:lnTo>
                    <a:lnTo>
                      <a:pt x="684" y="122"/>
                    </a:lnTo>
                    <a:lnTo>
                      <a:pt x="682" y="118"/>
                    </a:lnTo>
                    <a:lnTo>
                      <a:pt x="678" y="112"/>
                    </a:lnTo>
                    <a:lnTo>
                      <a:pt x="672" y="106"/>
                    </a:lnTo>
                    <a:lnTo>
                      <a:pt x="672" y="106"/>
                    </a:lnTo>
                    <a:lnTo>
                      <a:pt x="658" y="94"/>
                    </a:lnTo>
                    <a:lnTo>
                      <a:pt x="650" y="86"/>
                    </a:lnTo>
                    <a:lnTo>
                      <a:pt x="642" y="80"/>
                    </a:lnTo>
                    <a:lnTo>
                      <a:pt x="632" y="76"/>
                    </a:lnTo>
                    <a:lnTo>
                      <a:pt x="632" y="76"/>
                    </a:lnTo>
                    <a:lnTo>
                      <a:pt x="622" y="74"/>
                    </a:lnTo>
                    <a:lnTo>
                      <a:pt x="612" y="74"/>
                    </a:lnTo>
                    <a:lnTo>
                      <a:pt x="608" y="74"/>
                    </a:lnTo>
                    <a:lnTo>
                      <a:pt x="604" y="70"/>
                    </a:lnTo>
                    <a:lnTo>
                      <a:pt x="600" y="66"/>
                    </a:lnTo>
                    <a:lnTo>
                      <a:pt x="596" y="60"/>
                    </a:lnTo>
                    <a:lnTo>
                      <a:pt x="596" y="60"/>
                    </a:lnTo>
                    <a:lnTo>
                      <a:pt x="592" y="44"/>
                    </a:lnTo>
                    <a:lnTo>
                      <a:pt x="586" y="34"/>
                    </a:lnTo>
                    <a:lnTo>
                      <a:pt x="578" y="24"/>
                    </a:lnTo>
                    <a:lnTo>
                      <a:pt x="568" y="16"/>
                    </a:lnTo>
                    <a:lnTo>
                      <a:pt x="568" y="16"/>
                    </a:lnTo>
                    <a:lnTo>
                      <a:pt x="554" y="12"/>
                    </a:lnTo>
                    <a:lnTo>
                      <a:pt x="544" y="8"/>
                    </a:lnTo>
                    <a:lnTo>
                      <a:pt x="532" y="6"/>
                    </a:lnTo>
                    <a:lnTo>
                      <a:pt x="532" y="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10580" tIns="55290" rIns="110580" bIns="55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17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Freeform 14"/>
              <p:cNvSpPr>
                <a:spLocks/>
              </p:cNvSpPr>
              <p:nvPr/>
            </p:nvSpPr>
            <p:spPr bwMode="auto">
              <a:xfrm>
                <a:off x="7577138" y="1595438"/>
                <a:ext cx="501650" cy="857250"/>
              </a:xfrm>
              <a:custGeom>
                <a:avLst/>
                <a:gdLst>
                  <a:gd name="T0" fmla="*/ 298 w 316"/>
                  <a:gd name="T1" fmla="*/ 36 h 540"/>
                  <a:gd name="T2" fmla="*/ 264 w 316"/>
                  <a:gd name="T3" fmla="*/ 80 h 540"/>
                  <a:gd name="T4" fmla="*/ 240 w 316"/>
                  <a:gd name="T5" fmla="*/ 98 h 540"/>
                  <a:gd name="T6" fmla="*/ 218 w 316"/>
                  <a:gd name="T7" fmla="*/ 108 h 540"/>
                  <a:gd name="T8" fmla="*/ 194 w 316"/>
                  <a:gd name="T9" fmla="*/ 110 h 540"/>
                  <a:gd name="T10" fmla="*/ 148 w 316"/>
                  <a:gd name="T11" fmla="*/ 102 h 540"/>
                  <a:gd name="T12" fmla="*/ 128 w 316"/>
                  <a:gd name="T13" fmla="*/ 92 h 540"/>
                  <a:gd name="T14" fmla="*/ 108 w 316"/>
                  <a:gd name="T15" fmla="*/ 80 h 540"/>
                  <a:gd name="T16" fmla="*/ 54 w 316"/>
                  <a:gd name="T17" fmla="*/ 36 h 540"/>
                  <a:gd name="T18" fmla="*/ 40 w 316"/>
                  <a:gd name="T19" fmla="*/ 26 h 540"/>
                  <a:gd name="T20" fmla="*/ 22 w 316"/>
                  <a:gd name="T21" fmla="*/ 0 h 540"/>
                  <a:gd name="T22" fmla="*/ 0 w 316"/>
                  <a:gd name="T23" fmla="*/ 44 h 540"/>
                  <a:gd name="T24" fmla="*/ 4 w 316"/>
                  <a:gd name="T25" fmla="*/ 70 h 540"/>
                  <a:gd name="T26" fmla="*/ 16 w 316"/>
                  <a:gd name="T27" fmla="*/ 108 h 540"/>
                  <a:gd name="T28" fmla="*/ 22 w 316"/>
                  <a:gd name="T29" fmla="*/ 120 h 540"/>
                  <a:gd name="T30" fmla="*/ 50 w 316"/>
                  <a:gd name="T31" fmla="*/ 168 h 540"/>
                  <a:gd name="T32" fmla="*/ 78 w 316"/>
                  <a:gd name="T33" fmla="*/ 220 h 540"/>
                  <a:gd name="T34" fmla="*/ 108 w 316"/>
                  <a:gd name="T35" fmla="*/ 296 h 540"/>
                  <a:gd name="T36" fmla="*/ 138 w 316"/>
                  <a:gd name="T37" fmla="*/ 372 h 540"/>
                  <a:gd name="T38" fmla="*/ 152 w 316"/>
                  <a:gd name="T39" fmla="*/ 410 h 540"/>
                  <a:gd name="T40" fmla="*/ 182 w 316"/>
                  <a:gd name="T41" fmla="*/ 496 h 540"/>
                  <a:gd name="T42" fmla="*/ 188 w 316"/>
                  <a:gd name="T43" fmla="*/ 522 h 540"/>
                  <a:gd name="T44" fmla="*/ 188 w 316"/>
                  <a:gd name="T45" fmla="*/ 522 h 540"/>
                  <a:gd name="T46" fmla="*/ 168 w 316"/>
                  <a:gd name="T47" fmla="*/ 458 h 540"/>
                  <a:gd name="T48" fmla="*/ 140 w 316"/>
                  <a:gd name="T49" fmla="*/ 356 h 540"/>
                  <a:gd name="T50" fmla="*/ 140 w 316"/>
                  <a:gd name="T51" fmla="*/ 330 h 540"/>
                  <a:gd name="T52" fmla="*/ 154 w 316"/>
                  <a:gd name="T53" fmla="*/ 268 h 540"/>
                  <a:gd name="T54" fmla="*/ 158 w 316"/>
                  <a:gd name="T55" fmla="*/ 248 h 540"/>
                  <a:gd name="T56" fmla="*/ 162 w 316"/>
                  <a:gd name="T57" fmla="*/ 218 h 540"/>
                  <a:gd name="T58" fmla="*/ 158 w 316"/>
                  <a:gd name="T59" fmla="*/ 212 h 540"/>
                  <a:gd name="T60" fmla="*/ 150 w 316"/>
                  <a:gd name="T61" fmla="*/ 202 h 540"/>
                  <a:gd name="T62" fmla="*/ 136 w 316"/>
                  <a:gd name="T63" fmla="*/ 196 h 540"/>
                  <a:gd name="T64" fmla="*/ 124 w 316"/>
                  <a:gd name="T65" fmla="*/ 196 h 540"/>
                  <a:gd name="T66" fmla="*/ 112 w 316"/>
                  <a:gd name="T67" fmla="*/ 204 h 540"/>
                  <a:gd name="T68" fmla="*/ 106 w 316"/>
                  <a:gd name="T69" fmla="*/ 210 h 540"/>
                  <a:gd name="T70" fmla="*/ 94 w 316"/>
                  <a:gd name="T71" fmla="*/ 216 h 540"/>
                  <a:gd name="T72" fmla="*/ 198 w 316"/>
                  <a:gd name="T73" fmla="*/ 116 h 540"/>
                  <a:gd name="T74" fmla="*/ 278 w 316"/>
                  <a:gd name="T75" fmla="*/ 220 h 540"/>
                  <a:gd name="T76" fmla="*/ 250 w 316"/>
                  <a:gd name="T77" fmla="*/ 196 h 540"/>
                  <a:gd name="T78" fmla="*/ 238 w 316"/>
                  <a:gd name="T79" fmla="*/ 190 h 540"/>
                  <a:gd name="T80" fmla="*/ 232 w 316"/>
                  <a:gd name="T81" fmla="*/ 190 h 540"/>
                  <a:gd name="T82" fmla="*/ 226 w 316"/>
                  <a:gd name="T83" fmla="*/ 196 h 540"/>
                  <a:gd name="T84" fmla="*/ 222 w 316"/>
                  <a:gd name="T85" fmla="*/ 208 h 540"/>
                  <a:gd name="T86" fmla="*/ 222 w 316"/>
                  <a:gd name="T87" fmla="*/ 218 h 540"/>
                  <a:gd name="T88" fmla="*/ 234 w 316"/>
                  <a:gd name="T89" fmla="*/ 248 h 540"/>
                  <a:gd name="T90" fmla="*/ 246 w 316"/>
                  <a:gd name="T91" fmla="*/ 274 h 540"/>
                  <a:gd name="T92" fmla="*/ 258 w 316"/>
                  <a:gd name="T93" fmla="*/ 314 h 540"/>
                  <a:gd name="T94" fmla="*/ 258 w 316"/>
                  <a:gd name="T95" fmla="*/ 328 h 540"/>
                  <a:gd name="T96" fmla="*/ 218 w 316"/>
                  <a:gd name="T97" fmla="*/ 540 h 540"/>
                  <a:gd name="T98" fmla="*/ 282 w 316"/>
                  <a:gd name="T99" fmla="*/ 290 h 540"/>
                  <a:gd name="T100" fmla="*/ 298 w 316"/>
                  <a:gd name="T101" fmla="*/ 212 h 540"/>
                  <a:gd name="T102" fmla="*/ 312 w 316"/>
                  <a:gd name="T103" fmla="*/ 132 h 540"/>
                  <a:gd name="T104" fmla="*/ 316 w 316"/>
                  <a:gd name="T105" fmla="*/ 86 h 540"/>
                  <a:gd name="T106" fmla="*/ 316 w 316"/>
                  <a:gd name="T107" fmla="*/ 66 h 540"/>
                  <a:gd name="T108" fmla="*/ 306 w 316"/>
                  <a:gd name="T109" fmla="*/ 34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6" h="540">
                    <a:moveTo>
                      <a:pt x="298" y="36"/>
                    </a:moveTo>
                    <a:lnTo>
                      <a:pt x="298" y="36"/>
                    </a:lnTo>
                    <a:lnTo>
                      <a:pt x="284" y="58"/>
                    </a:lnTo>
                    <a:lnTo>
                      <a:pt x="264" y="80"/>
                    </a:lnTo>
                    <a:lnTo>
                      <a:pt x="252" y="90"/>
                    </a:lnTo>
                    <a:lnTo>
                      <a:pt x="240" y="98"/>
                    </a:lnTo>
                    <a:lnTo>
                      <a:pt x="230" y="104"/>
                    </a:lnTo>
                    <a:lnTo>
                      <a:pt x="218" y="108"/>
                    </a:lnTo>
                    <a:lnTo>
                      <a:pt x="218" y="108"/>
                    </a:lnTo>
                    <a:lnTo>
                      <a:pt x="194" y="110"/>
                    </a:lnTo>
                    <a:lnTo>
                      <a:pt x="170" y="108"/>
                    </a:lnTo>
                    <a:lnTo>
                      <a:pt x="148" y="102"/>
                    </a:lnTo>
                    <a:lnTo>
                      <a:pt x="138" y="98"/>
                    </a:lnTo>
                    <a:lnTo>
                      <a:pt x="128" y="92"/>
                    </a:lnTo>
                    <a:lnTo>
                      <a:pt x="128" y="92"/>
                    </a:lnTo>
                    <a:lnTo>
                      <a:pt x="108" y="80"/>
                    </a:lnTo>
                    <a:lnTo>
                      <a:pt x="88" y="6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40" y="26"/>
                    </a:lnTo>
                    <a:lnTo>
                      <a:pt x="30" y="14"/>
                    </a:lnTo>
                    <a:lnTo>
                      <a:pt x="22" y="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70"/>
                    </a:lnTo>
                    <a:lnTo>
                      <a:pt x="10" y="94"/>
                    </a:lnTo>
                    <a:lnTo>
                      <a:pt x="16" y="108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38" y="142"/>
                    </a:lnTo>
                    <a:lnTo>
                      <a:pt x="50" y="168"/>
                    </a:lnTo>
                    <a:lnTo>
                      <a:pt x="78" y="220"/>
                    </a:lnTo>
                    <a:lnTo>
                      <a:pt x="78" y="220"/>
                    </a:lnTo>
                    <a:lnTo>
                      <a:pt x="92" y="256"/>
                    </a:lnTo>
                    <a:lnTo>
                      <a:pt x="108" y="296"/>
                    </a:lnTo>
                    <a:lnTo>
                      <a:pt x="124" y="338"/>
                    </a:lnTo>
                    <a:lnTo>
                      <a:pt x="138" y="372"/>
                    </a:lnTo>
                    <a:lnTo>
                      <a:pt x="138" y="372"/>
                    </a:lnTo>
                    <a:lnTo>
                      <a:pt x="152" y="410"/>
                    </a:lnTo>
                    <a:lnTo>
                      <a:pt x="168" y="454"/>
                    </a:lnTo>
                    <a:lnTo>
                      <a:pt x="182" y="496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88" y="524"/>
                    </a:lnTo>
                    <a:lnTo>
                      <a:pt x="188" y="522"/>
                    </a:lnTo>
                    <a:lnTo>
                      <a:pt x="184" y="510"/>
                    </a:lnTo>
                    <a:lnTo>
                      <a:pt x="168" y="458"/>
                    </a:lnTo>
                    <a:lnTo>
                      <a:pt x="140" y="356"/>
                    </a:lnTo>
                    <a:lnTo>
                      <a:pt x="140" y="356"/>
                    </a:lnTo>
                    <a:lnTo>
                      <a:pt x="140" y="344"/>
                    </a:lnTo>
                    <a:lnTo>
                      <a:pt x="140" y="330"/>
                    </a:lnTo>
                    <a:lnTo>
                      <a:pt x="146" y="298"/>
                    </a:lnTo>
                    <a:lnTo>
                      <a:pt x="154" y="268"/>
                    </a:lnTo>
                    <a:lnTo>
                      <a:pt x="158" y="248"/>
                    </a:lnTo>
                    <a:lnTo>
                      <a:pt x="158" y="248"/>
                    </a:lnTo>
                    <a:lnTo>
                      <a:pt x="160" y="228"/>
                    </a:lnTo>
                    <a:lnTo>
                      <a:pt x="162" y="218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4" y="206"/>
                    </a:lnTo>
                    <a:lnTo>
                      <a:pt x="150" y="202"/>
                    </a:lnTo>
                    <a:lnTo>
                      <a:pt x="136" y="196"/>
                    </a:lnTo>
                    <a:lnTo>
                      <a:pt x="136" y="196"/>
                    </a:lnTo>
                    <a:lnTo>
                      <a:pt x="130" y="196"/>
                    </a:lnTo>
                    <a:lnTo>
                      <a:pt x="124" y="196"/>
                    </a:lnTo>
                    <a:lnTo>
                      <a:pt x="118" y="198"/>
                    </a:lnTo>
                    <a:lnTo>
                      <a:pt x="112" y="204"/>
                    </a:lnTo>
                    <a:lnTo>
                      <a:pt x="112" y="204"/>
                    </a:lnTo>
                    <a:lnTo>
                      <a:pt x="106" y="210"/>
                    </a:lnTo>
                    <a:lnTo>
                      <a:pt x="100" y="214"/>
                    </a:lnTo>
                    <a:lnTo>
                      <a:pt x="94" y="216"/>
                    </a:lnTo>
                    <a:lnTo>
                      <a:pt x="170" y="120"/>
                    </a:lnTo>
                    <a:lnTo>
                      <a:pt x="198" y="116"/>
                    </a:lnTo>
                    <a:lnTo>
                      <a:pt x="278" y="220"/>
                    </a:lnTo>
                    <a:lnTo>
                      <a:pt x="278" y="220"/>
                    </a:lnTo>
                    <a:lnTo>
                      <a:pt x="264" y="206"/>
                    </a:lnTo>
                    <a:lnTo>
                      <a:pt x="250" y="196"/>
                    </a:lnTo>
                    <a:lnTo>
                      <a:pt x="244" y="192"/>
                    </a:lnTo>
                    <a:lnTo>
                      <a:pt x="238" y="190"/>
                    </a:lnTo>
                    <a:lnTo>
                      <a:pt x="238" y="190"/>
                    </a:lnTo>
                    <a:lnTo>
                      <a:pt x="232" y="190"/>
                    </a:lnTo>
                    <a:lnTo>
                      <a:pt x="228" y="192"/>
                    </a:lnTo>
                    <a:lnTo>
                      <a:pt x="226" y="196"/>
                    </a:lnTo>
                    <a:lnTo>
                      <a:pt x="224" y="198"/>
                    </a:lnTo>
                    <a:lnTo>
                      <a:pt x="222" y="208"/>
                    </a:lnTo>
                    <a:lnTo>
                      <a:pt x="222" y="218"/>
                    </a:lnTo>
                    <a:lnTo>
                      <a:pt x="222" y="218"/>
                    </a:lnTo>
                    <a:lnTo>
                      <a:pt x="228" y="232"/>
                    </a:lnTo>
                    <a:lnTo>
                      <a:pt x="234" y="248"/>
                    </a:lnTo>
                    <a:lnTo>
                      <a:pt x="246" y="274"/>
                    </a:lnTo>
                    <a:lnTo>
                      <a:pt x="246" y="274"/>
                    </a:lnTo>
                    <a:lnTo>
                      <a:pt x="254" y="300"/>
                    </a:lnTo>
                    <a:lnTo>
                      <a:pt x="258" y="314"/>
                    </a:lnTo>
                    <a:lnTo>
                      <a:pt x="258" y="328"/>
                    </a:lnTo>
                    <a:lnTo>
                      <a:pt x="258" y="328"/>
                    </a:lnTo>
                    <a:lnTo>
                      <a:pt x="218" y="540"/>
                    </a:lnTo>
                    <a:lnTo>
                      <a:pt x="218" y="540"/>
                    </a:lnTo>
                    <a:lnTo>
                      <a:pt x="256" y="400"/>
                    </a:lnTo>
                    <a:lnTo>
                      <a:pt x="282" y="290"/>
                    </a:lnTo>
                    <a:lnTo>
                      <a:pt x="292" y="244"/>
                    </a:lnTo>
                    <a:lnTo>
                      <a:pt x="298" y="212"/>
                    </a:lnTo>
                    <a:lnTo>
                      <a:pt x="298" y="212"/>
                    </a:lnTo>
                    <a:lnTo>
                      <a:pt x="312" y="132"/>
                    </a:lnTo>
                    <a:lnTo>
                      <a:pt x="316" y="102"/>
                    </a:lnTo>
                    <a:lnTo>
                      <a:pt x="316" y="86"/>
                    </a:lnTo>
                    <a:lnTo>
                      <a:pt x="316" y="86"/>
                    </a:lnTo>
                    <a:lnTo>
                      <a:pt x="316" y="66"/>
                    </a:lnTo>
                    <a:lnTo>
                      <a:pt x="316" y="54"/>
                    </a:lnTo>
                    <a:lnTo>
                      <a:pt x="306" y="34"/>
                    </a:lnTo>
                    <a:lnTo>
                      <a:pt x="29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0580" tIns="55290" rIns="110580" bIns="55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17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7523163" y="3157538"/>
                <a:ext cx="549275" cy="130175"/>
              </a:xfrm>
              <a:custGeom>
                <a:avLst/>
                <a:gdLst>
                  <a:gd name="T0" fmla="*/ 346 w 346"/>
                  <a:gd name="T1" fmla="*/ 14 h 82"/>
                  <a:gd name="T2" fmla="*/ 346 w 346"/>
                  <a:gd name="T3" fmla="*/ 14 h 82"/>
                  <a:gd name="T4" fmla="*/ 332 w 346"/>
                  <a:gd name="T5" fmla="*/ 34 h 82"/>
                  <a:gd name="T6" fmla="*/ 318 w 346"/>
                  <a:gd name="T7" fmla="*/ 48 h 82"/>
                  <a:gd name="T8" fmla="*/ 310 w 346"/>
                  <a:gd name="T9" fmla="*/ 54 h 82"/>
                  <a:gd name="T10" fmla="*/ 300 w 346"/>
                  <a:gd name="T11" fmla="*/ 58 h 82"/>
                  <a:gd name="T12" fmla="*/ 288 w 346"/>
                  <a:gd name="T13" fmla="*/ 64 h 82"/>
                  <a:gd name="T14" fmla="*/ 276 w 346"/>
                  <a:gd name="T15" fmla="*/ 68 h 82"/>
                  <a:gd name="T16" fmla="*/ 276 w 346"/>
                  <a:gd name="T17" fmla="*/ 68 h 82"/>
                  <a:gd name="T18" fmla="*/ 246 w 346"/>
                  <a:gd name="T19" fmla="*/ 74 h 82"/>
                  <a:gd name="T20" fmla="*/ 220 w 346"/>
                  <a:gd name="T21" fmla="*/ 80 h 82"/>
                  <a:gd name="T22" fmla="*/ 194 w 346"/>
                  <a:gd name="T23" fmla="*/ 82 h 82"/>
                  <a:gd name="T24" fmla="*/ 172 w 346"/>
                  <a:gd name="T25" fmla="*/ 82 h 82"/>
                  <a:gd name="T26" fmla="*/ 172 w 346"/>
                  <a:gd name="T27" fmla="*/ 82 h 82"/>
                  <a:gd name="T28" fmla="*/ 148 w 346"/>
                  <a:gd name="T29" fmla="*/ 74 h 82"/>
                  <a:gd name="T30" fmla="*/ 120 w 346"/>
                  <a:gd name="T31" fmla="*/ 64 h 82"/>
                  <a:gd name="T32" fmla="*/ 92 w 346"/>
                  <a:gd name="T33" fmla="*/ 56 h 82"/>
                  <a:gd name="T34" fmla="*/ 82 w 346"/>
                  <a:gd name="T35" fmla="*/ 52 h 82"/>
                  <a:gd name="T36" fmla="*/ 74 w 346"/>
                  <a:gd name="T37" fmla="*/ 52 h 82"/>
                  <a:gd name="T38" fmla="*/ 74 w 346"/>
                  <a:gd name="T39" fmla="*/ 52 h 82"/>
                  <a:gd name="T40" fmla="*/ 58 w 346"/>
                  <a:gd name="T41" fmla="*/ 50 h 82"/>
                  <a:gd name="T42" fmla="*/ 46 w 346"/>
                  <a:gd name="T43" fmla="*/ 48 h 82"/>
                  <a:gd name="T44" fmla="*/ 32 w 346"/>
                  <a:gd name="T45" fmla="*/ 42 h 82"/>
                  <a:gd name="T46" fmla="*/ 24 w 346"/>
                  <a:gd name="T47" fmla="*/ 36 h 82"/>
                  <a:gd name="T48" fmla="*/ 24 w 346"/>
                  <a:gd name="T49" fmla="*/ 36 h 82"/>
                  <a:gd name="T50" fmla="*/ 16 w 346"/>
                  <a:gd name="T51" fmla="*/ 26 h 82"/>
                  <a:gd name="T52" fmla="*/ 8 w 346"/>
                  <a:gd name="T53" fmla="*/ 16 h 82"/>
                  <a:gd name="T54" fmla="*/ 0 w 346"/>
                  <a:gd name="T55" fmla="*/ 0 h 82"/>
                  <a:gd name="T56" fmla="*/ 0 w 346"/>
                  <a:gd name="T57" fmla="*/ 0 h 82"/>
                  <a:gd name="T58" fmla="*/ 10 w 346"/>
                  <a:gd name="T59" fmla="*/ 6 h 82"/>
                  <a:gd name="T60" fmla="*/ 36 w 346"/>
                  <a:gd name="T61" fmla="*/ 16 h 82"/>
                  <a:gd name="T62" fmla="*/ 52 w 346"/>
                  <a:gd name="T63" fmla="*/ 22 h 82"/>
                  <a:gd name="T64" fmla="*/ 68 w 346"/>
                  <a:gd name="T65" fmla="*/ 26 h 82"/>
                  <a:gd name="T66" fmla="*/ 84 w 346"/>
                  <a:gd name="T67" fmla="*/ 28 h 82"/>
                  <a:gd name="T68" fmla="*/ 100 w 346"/>
                  <a:gd name="T69" fmla="*/ 28 h 82"/>
                  <a:gd name="T70" fmla="*/ 100 w 346"/>
                  <a:gd name="T71" fmla="*/ 28 h 82"/>
                  <a:gd name="T72" fmla="*/ 124 w 346"/>
                  <a:gd name="T73" fmla="*/ 28 h 82"/>
                  <a:gd name="T74" fmla="*/ 150 w 346"/>
                  <a:gd name="T75" fmla="*/ 28 h 82"/>
                  <a:gd name="T76" fmla="*/ 176 w 346"/>
                  <a:gd name="T77" fmla="*/ 28 h 82"/>
                  <a:gd name="T78" fmla="*/ 210 w 346"/>
                  <a:gd name="T79" fmla="*/ 26 h 82"/>
                  <a:gd name="T80" fmla="*/ 210 w 346"/>
                  <a:gd name="T81" fmla="*/ 26 h 82"/>
                  <a:gd name="T82" fmla="*/ 296 w 346"/>
                  <a:gd name="T83" fmla="*/ 20 h 82"/>
                  <a:gd name="T84" fmla="*/ 346 w 346"/>
                  <a:gd name="T85" fmla="*/ 14 h 82"/>
                  <a:gd name="T86" fmla="*/ 346 w 346"/>
                  <a:gd name="T87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6" h="82">
                    <a:moveTo>
                      <a:pt x="346" y="14"/>
                    </a:moveTo>
                    <a:lnTo>
                      <a:pt x="346" y="14"/>
                    </a:lnTo>
                    <a:lnTo>
                      <a:pt x="332" y="34"/>
                    </a:lnTo>
                    <a:lnTo>
                      <a:pt x="318" y="48"/>
                    </a:lnTo>
                    <a:lnTo>
                      <a:pt x="310" y="54"/>
                    </a:lnTo>
                    <a:lnTo>
                      <a:pt x="300" y="58"/>
                    </a:lnTo>
                    <a:lnTo>
                      <a:pt x="288" y="64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46" y="74"/>
                    </a:lnTo>
                    <a:lnTo>
                      <a:pt x="220" y="80"/>
                    </a:lnTo>
                    <a:lnTo>
                      <a:pt x="194" y="82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48" y="74"/>
                    </a:lnTo>
                    <a:lnTo>
                      <a:pt x="120" y="64"/>
                    </a:lnTo>
                    <a:lnTo>
                      <a:pt x="92" y="56"/>
                    </a:lnTo>
                    <a:lnTo>
                      <a:pt x="82" y="52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58" y="50"/>
                    </a:lnTo>
                    <a:lnTo>
                      <a:pt x="46" y="48"/>
                    </a:lnTo>
                    <a:lnTo>
                      <a:pt x="32" y="4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6" y="2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36" y="16"/>
                    </a:lnTo>
                    <a:lnTo>
                      <a:pt x="52" y="22"/>
                    </a:lnTo>
                    <a:lnTo>
                      <a:pt x="68" y="26"/>
                    </a:lnTo>
                    <a:lnTo>
                      <a:pt x="84" y="28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24" y="28"/>
                    </a:lnTo>
                    <a:lnTo>
                      <a:pt x="150" y="28"/>
                    </a:lnTo>
                    <a:lnTo>
                      <a:pt x="176" y="28"/>
                    </a:lnTo>
                    <a:lnTo>
                      <a:pt x="210" y="26"/>
                    </a:lnTo>
                    <a:lnTo>
                      <a:pt x="210" y="26"/>
                    </a:lnTo>
                    <a:lnTo>
                      <a:pt x="296" y="20"/>
                    </a:lnTo>
                    <a:lnTo>
                      <a:pt x="346" y="14"/>
                    </a:lnTo>
                    <a:lnTo>
                      <a:pt x="34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0580" tIns="55290" rIns="110580" bIns="55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17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Freeform 19"/>
              <p:cNvSpPr>
                <a:spLocks noEditPoints="1"/>
              </p:cNvSpPr>
              <p:nvPr/>
            </p:nvSpPr>
            <p:spPr bwMode="auto">
              <a:xfrm>
                <a:off x="7383463" y="2271713"/>
                <a:ext cx="996950" cy="698500"/>
              </a:xfrm>
              <a:custGeom>
                <a:avLst/>
                <a:gdLst>
                  <a:gd name="T0" fmla="*/ 364 w 628"/>
                  <a:gd name="T1" fmla="*/ 80 h 440"/>
                  <a:gd name="T2" fmla="*/ 350 w 628"/>
                  <a:gd name="T3" fmla="*/ 54 h 440"/>
                  <a:gd name="T4" fmla="*/ 346 w 628"/>
                  <a:gd name="T5" fmla="*/ 46 h 440"/>
                  <a:gd name="T6" fmla="*/ 326 w 628"/>
                  <a:gd name="T7" fmla="*/ 32 h 440"/>
                  <a:gd name="T8" fmla="*/ 316 w 628"/>
                  <a:gd name="T9" fmla="*/ 30 h 440"/>
                  <a:gd name="T10" fmla="*/ 310 w 628"/>
                  <a:gd name="T11" fmla="*/ 24 h 440"/>
                  <a:gd name="T12" fmla="*/ 306 w 628"/>
                  <a:gd name="T13" fmla="*/ 14 h 440"/>
                  <a:gd name="T14" fmla="*/ 302 w 628"/>
                  <a:gd name="T15" fmla="*/ 8 h 440"/>
                  <a:gd name="T16" fmla="*/ 284 w 628"/>
                  <a:gd name="T17" fmla="*/ 2 h 440"/>
                  <a:gd name="T18" fmla="*/ 274 w 628"/>
                  <a:gd name="T19" fmla="*/ 0 h 440"/>
                  <a:gd name="T20" fmla="*/ 256 w 628"/>
                  <a:gd name="T21" fmla="*/ 8 h 440"/>
                  <a:gd name="T22" fmla="*/ 238 w 628"/>
                  <a:gd name="T23" fmla="*/ 34 h 440"/>
                  <a:gd name="T24" fmla="*/ 230 w 628"/>
                  <a:gd name="T25" fmla="*/ 48 h 440"/>
                  <a:gd name="T26" fmla="*/ 214 w 628"/>
                  <a:gd name="T27" fmla="*/ 66 h 440"/>
                  <a:gd name="T28" fmla="*/ 212 w 628"/>
                  <a:gd name="T29" fmla="*/ 70 h 440"/>
                  <a:gd name="T30" fmla="*/ 210 w 628"/>
                  <a:gd name="T31" fmla="*/ 92 h 440"/>
                  <a:gd name="T32" fmla="*/ 0 w 628"/>
                  <a:gd name="T33" fmla="*/ 150 h 440"/>
                  <a:gd name="T34" fmla="*/ 48 w 628"/>
                  <a:gd name="T35" fmla="*/ 398 h 440"/>
                  <a:gd name="T36" fmla="*/ 66 w 628"/>
                  <a:gd name="T37" fmla="*/ 406 h 440"/>
                  <a:gd name="T38" fmla="*/ 84 w 628"/>
                  <a:gd name="T39" fmla="*/ 408 h 440"/>
                  <a:gd name="T40" fmla="*/ 136 w 628"/>
                  <a:gd name="T41" fmla="*/ 414 h 440"/>
                  <a:gd name="T42" fmla="*/ 154 w 628"/>
                  <a:gd name="T43" fmla="*/ 414 h 440"/>
                  <a:gd name="T44" fmla="*/ 170 w 628"/>
                  <a:gd name="T45" fmla="*/ 410 h 440"/>
                  <a:gd name="T46" fmla="*/ 166 w 628"/>
                  <a:gd name="T47" fmla="*/ 404 h 440"/>
                  <a:gd name="T48" fmla="*/ 160 w 628"/>
                  <a:gd name="T49" fmla="*/ 400 h 440"/>
                  <a:gd name="T50" fmla="*/ 106 w 628"/>
                  <a:gd name="T51" fmla="*/ 392 h 440"/>
                  <a:gd name="T52" fmla="*/ 86 w 628"/>
                  <a:gd name="T53" fmla="*/ 388 h 440"/>
                  <a:gd name="T54" fmla="*/ 76 w 628"/>
                  <a:gd name="T55" fmla="*/ 380 h 440"/>
                  <a:gd name="T56" fmla="*/ 72 w 628"/>
                  <a:gd name="T57" fmla="*/ 370 h 440"/>
                  <a:gd name="T58" fmla="*/ 76 w 628"/>
                  <a:gd name="T59" fmla="*/ 344 h 440"/>
                  <a:gd name="T60" fmla="*/ 76 w 628"/>
                  <a:gd name="T61" fmla="*/ 338 h 440"/>
                  <a:gd name="T62" fmla="*/ 84 w 628"/>
                  <a:gd name="T63" fmla="*/ 334 h 440"/>
                  <a:gd name="T64" fmla="*/ 104 w 628"/>
                  <a:gd name="T65" fmla="*/ 338 h 440"/>
                  <a:gd name="T66" fmla="*/ 128 w 628"/>
                  <a:gd name="T67" fmla="*/ 346 h 440"/>
                  <a:gd name="T68" fmla="*/ 156 w 628"/>
                  <a:gd name="T69" fmla="*/ 354 h 440"/>
                  <a:gd name="T70" fmla="*/ 206 w 628"/>
                  <a:gd name="T71" fmla="*/ 358 h 440"/>
                  <a:gd name="T72" fmla="*/ 238 w 628"/>
                  <a:gd name="T73" fmla="*/ 362 h 440"/>
                  <a:gd name="T74" fmla="*/ 278 w 628"/>
                  <a:gd name="T75" fmla="*/ 376 h 440"/>
                  <a:gd name="T76" fmla="*/ 318 w 628"/>
                  <a:gd name="T77" fmla="*/ 398 h 440"/>
                  <a:gd name="T78" fmla="*/ 374 w 628"/>
                  <a:gd name="T79" fmla="*/ 432 h 440"/>
                  <a:gd name="T80" fmla="*/ 386 w 628"/>
                  <a:gd name="T81" fmla="*/ 438 h 440"/>
                  <a:gd name="T82" fmla="*/ 406 w 628"/>
                  <a:gd name="T83" fmla="*/ 438 h 440"/>
                  <a:gd name="T84" fmla="*/ 424 w 628"/>
                  <a:gd name="T85" fmla="*/ 436 h 440"/>
                  <a:gd name="T86" fmla="*/ 480 w 628"/>
                  <a:gd name="T87" fmla="*/ 420 h 440"/>
                  <a:gd name="T88" fmla="*/ 534 w 628"/>
                  <a:gd name="T89" fmla="*/ 404 h 440"/>
                  <a:gd name="T90" fmla="*/ 546 w 628"/>
                  <a:gd name="T91" fmla="*/ 398 h 440"/>
                  <a:gd name="T92" fmla="*/ 592 w 628"/>
                  <a:gd name="T93" fmla="*/ 370 h 440"/>
                  <a:gd name="T94" fmla="*/ 628 w 628"/>
                  <a:gd name="T95" fmla="*/ 342 h 440"/>
                  <a:gd name="T96" fmla="*/ 274 w 628"/>
                  <a:gd name="T97" fmla="*/ 44 h 440"/>
                  <a:gd name="T98" fmla="*/ 268 w 628"/>
                  <a:gd name="T99" fmla="*/ 44 h 440"/>
                  <a:gd name="T100" fmla="*/ 260 w 628"/>
                  <a:gd name="T101" fmla="*/ 36 h 440"/>
                  <a:gd name="T102" fmla="*/ 258 w 628"/>
                  <a:gd name="T103" fmla="*/ 32 h 440"/>
                  <a:gd name="T104" fmla="*/ 260 w 628"/>
                  <a:gd name="T105" fmla="*/ 20 h 440"/>
                  <a:gd name="T106" fmla="*/ 270 w 628"/>
                  <a:gd name="T107" fmla="*/ 16 h 440"/>
                  <a:gd name="T108" fmla="*/ 276 w 628"/>
                  <a:gd name="T109" fmla="*/ 16 h 440"/>
                  <a:gd name="T110" fmla="*/ 284 w 628"/>
                  <a:gd name="T111" fmla="*/ 22 h 440"/>
                  <a:gd name="T112" fmla="*/ 286 w 628"/>
                  <a:gd name="T113" fmla="*/ 28 h 440"/>
                  <a:gd name="T114" fmla="*/ 284 w 628"/>
                  <a:gd name="T115" fmla="*/ 38 h 440"/>
                  <a:gd name="T116" fmla="*/ 274 w 628"/>
                  <a:gd name="T117" fmla="*/ 44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8" h="440">
                    <a:moveTo>
                      <a:pt x="578" y="40"/>
                    </a:moveTo>
                    <a:lnTo>
                      <a:pt x="364" y="80"/>
                    </a:lnTo>
                    <a:lnTo>
                      <a:pt x="364" y="80"/>
                    </a:lnTo>
                    <a:lnTo>
                      <a:pt x="350" y="54"/>
                    </a:lnTo>
                    <a:lnTo>
                      <a:pt x="350" y="54"/>
                    </a:lnTo>
                    <a:lnTo>
                      <a:pt x="346" y="46"/>
                    </a:lnTo>
                    <a:lnTo>
                      <a:pt x="336" y="38"/>
                    </a:lnTo>
                    <a:lnTo>
                      <a:pt x="326" y="32"/>
                    </a:lnTo>
                    <a:lnTo>
                      <a:pt x="316" y="30"/>
                    </a:lnTo>
                    <a:lnTo>
                      <a:pt x="316" y="30"/>
                    </a:lnTo>
                    <a:lnTo>
                      <a:pt x="312" y="28"/>
                    </a:lnTo>
                    <a:lnTo>
                      <a:pt x="310" y="24"/>
                    </a:lnTo>
                    <a:lnTo>
                      <a:pt x="308" y="18"/>
                    </a:lnTo>
                    <a:lnTo>
                      <a:pt x="306" y="14"/>
                    </a:lnTo>
                    <a:lnTo>
                      <a:pt x="306" y="14"/>
                    </a:lnTo>
                    <a:lnTo>
                      <a:pt x="302" y="8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66" y="2"/>
                    </a:lnTo>
                    <a:lnTo>
                      <a:pt x="256" y="8"/>
                    </a:lnTo>
                    <a:lnTo>
                      <a:pt x="248" y="18"/>
                    </a:lnTo>
                    <a:lnTo>
                      <a:pt x="238" y="34"/>
                    </a:lnTo>
                    <a:lnTo>
                      <a:pt x="238" y="34"/>
                    </a:lnTo>
                    <a:lnTo>
                      <a:pt x="230" y="48"/>
                    </a:lnTo>
                    <a:lnTo>
                      <a:pt x="224" y="56"/>
                    </a:lnTo>
                    <a:lnTo>
                      <a:pt x="214" y="66"/>
                    </a:lnTo>
                    <a:lnTo>
                      <a:pt x="214" y="66"/>
                    </a:lnTo>
                    <a:lnTo>
                      <a:pt x="212" y="70"/>
                    </a:lnTo>
                    <a:lnTo>
                      <a:pt x="210" y="78"/>
                    </a:lnTo>
                    <a:lnTo>
                      <a:pt x="210" y="92"/>
                    </a:lnTo>
                    <a:lnTo>
                      <a:pt x="208" y="114"/>
                    </a:lnTo>
                    <a:lnTo>
                      <a:pt x="0" y="150"/>
                    </a:lnTo>
                    <a:lnTo>
                      <a:pt x="48" y="398"/>
                    </a:lnTo>
                    <a:lnTo>
                      <a:pt x="48" y="398"/>
                    </a:lnTo>
                    <a:lnTo>
                      <a:pt x="56" y="402"/>
                    </a:lnTo>
                    <a:lnTo>
                      <a:pt x="66" y="406"/>
                    </a:lnTo>
                    <a:lnTo>
                      <a:pt x="84" y="408"/>
                    </a:lnTo>
                    <a:lnTo>
                      <a:pt x="84" y="408"/>
                    </a:lnTo>
                    <a:lnTo>
                      <a:pt x="120" y="414"/>
                    </a:lnTo>
                    <a:lnTo>
                      <a:pt x="136" y="414"/>
                    </a:lnTo>
                    <a:lnTo>
                      <a:pt x="154" y="414"/>
                    </a:lnTo>
                    <a:lnTo>
                      <a:pt x="154" y="414"/>
                    </a:lnTo>
                    <a:lnTo>
                      <a:pt x="168" y="412"/>
                    </a:lnTo>
                    <a:lnTo>
                      <a:pt x="170" y="410"/>
                    </a:lnTo>
                    <a:lnTo>
                      <a:pt x="170" y="410"/>
                    </a:lnTo>
                    <a:lnTo>
                      <a:pt x="166" y="404"/>
                    </a:lnTo>
                    <a:lnTo>
                      <a:pt x="160" y="400"/>
                    </a:lnTo>
                    <a:lnTo>
                      <a:pt x="160" y="400"/>
                    </a:lnTo>
                    <a:lnTo>
                      <a:pt x="130" y="396"/>
                    </a:lnTo>
                    <a:lnTo>
                      <a:pt x="106" y="392"/>
                    </a:lnTo>
                    <a:lnTo>
                      <a:pt x="86" y="388"/>
                    </a:lnTo>
                    <a:lnTo>
                      <a:pt x="86" y="388"/>
                    </a:lnTo>
                    <a:lnTo>
                      <a:pt x="80" y="384"/>
                    </a:lnTo>
                    <a:lnTo>
                      <a:pt x="76" y="380"/>
                    </a:lnTo>
                    <a:lnTo>
                      <a:pt x="72" y="376"/>
                    </a:lnTo>
                    <a:lnTo>
                      <a:pt x="72" y="370"/>
                    </a:lnTo>
                    <a:lnTo>
                      <a:pt x="72" y="356"/>
                    </a:lnTo>
                    <a:lnTo>
                      <a:pt x="76" y="344"/>
                    </a:lnTo>
                    <a:lnTo>
                      <a:pt x="76" y="344"/>
                    </a:lnTo>
                    <a:lnTo>
                      <a:pt x="76" y="338"/>
                    </a:lnTo>
                    <a:lnTo>
                      <a:pt x="80" y="336"/>
                    </a:lnTo>
                    <a:lnTo>
                      <a:pt x="84" y="334"/>
                    </a:lnTo>
                    <a:lnTo>
                      <a:pt x="88" y="334"/>
                    </a:lnTo>
                    <a:lnTo>
                      <a:pt x="104" y="338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42" y="350"/>
                    </a:lnTo>
                    <a:lnTo>
                      <a:pt x="156" y="354"/>
                    </a:lnTo>
                    <a:lnTo>
                      <a:pt x="180" y="356"/>
                    </a:lnTo>
                    <a:lnTo>
                      <a:pt x="206" y="358"/>
                    </a:lnTo>
                    <a:lnTo>
                      <a:pt x="238" y="362"/>
                    </a:lnTo>
                    <a:lnTo>
                      <a:pt x="238" y="362"/>
                    </a:lnTo>
                    <a:lnTo>
                      <a:pt x="258" y="366"/>
                    </a:lnTo>
                    <a:lnTo>
                      <a:pt x="278" y="376"/>
                    </a:lnTo>
                    <a:lnTo>
                      <a:pt x="300" y="386"/>
                    </a:lnTo>
                    <a:lnTo>
                      <a:pt x="318" y="398"/>
                    </a:lnTo>
                    <a:lnTo>
                      <a:pt x="352" y="420"/>
                    </a:lnTo>
                    <a:lnTo>
                      <a:pt x="374" y="432"/>
                    </a:lnTo>
                    <a:lnTo>
                      <a:pt x="374" y="432"/>
                    </a:lnTo>
                    <a:lnTo>
                      <a:pt x="386" y="438"/>
                    </a:lnTo>
                    <a:lnTo>
                      <a:pt x="394" y="440"/>
                    </a:lnTo>
                    <a:lnTo>
                      <a:pt x="406" y="438"/>
                    </a:lnTo>
                    <a:lnTo>
                      <a:pt x="424" y="436"/>
                    </a:lnTo>
                    <a:lnTo>
                      <a:pt x="424" y="436"/>
                    </a:lnTo>
                    <a:lnTo>
                      <a:pt x="452" y="428"/>
                    </a:lnTo>
                    <a:lnTo>
                      <a:pt x="480" y="420"/>
                    </a:lnTo>
                    <a:lnTo>
                      <a:pt x="508" y="410"/>
                    </a:lnTo>
                    <a:lnTo>
                      <a:pt x="534" y="404"/>
                    </a:lnTo>
                    <a:lnTo>
                      <a:pt x="534" y="404"/>
                    </a:lnTo>
                    <a:lnTo>
                      <a:pt x="546" y="398"/>
                    </a:lnTo>
                    <a:lnTo>
                      <a:pt x="562" y="390"/>
                    </a:lnTo>
                    <a:lnTo>
                      <a:pt x="592" y="370"/>
                    </a:lnTo>
                    <a:lnTo>
                      <a:pt x="618" y="350"/>
                    </a:lnTo>
                    <a:lnTo>
                      <a:pt x="628" y="342"/>
                    </a:lnTo>
                    <a:lnTo>
                      <a:pt x="578" y="40"/>
                    </a:lnTo>
                    <a:close/>
                    <a:moveTo>
                      <a:pt x="274" y="44"/>
                    </a:moveTo>
                    <a:lnTo>
                      <a:pt x="274" y="44"/>
                    </a:lnTo>
                    <a:lnTo>
                      <a:pt x="268" y="44"/>
                    </a:lnTo>
                    <a:lnTo>
                      <a:pt x="264" y="40"/>
                    </a:lnTo>
                    <a:lnTo>
                      <a:pt x="260" y="3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58" y="26"/>
                    </a:lnTo>
                    <a:lnTo>
                      <a:pt x="260" y="20"/>
                    </a:lnTo>
                    <a:lnTo>
                      <a:pt x="264" y="18"/>
                    </a:lnTo>
                    <a:lnTo>
                      <a:pt x="270" y="16"/>
                    </a:lnTo>
                    <a:lnTo>
                      <a:pt x="270" y="16"/>
                    </a:lnTo>
                    <a:lnTo>
                      <a:pt x="276" y="16"/>
                    </a:lnTo>
                    <a:lnTo>
                      <a:pt x="280" y="18"/>
                    </a:lnTo>
                    <a:lnTo>
                      <a:pt x="284" y="22"/>
                    </a:lnTo>
                    <a:lnTo>
                      <a:pt x="286" y="28"/>
                    </a:lnTo>
                    <a:lnTo>
                      <a:pt x="286" y="28"/>
                    </a:lnTo>
                    <a:lnTo>
                      <a:pt x="286" y="34"/>
                    </a:lnTo>
                    <a:lnTo>
                      <a:pt x="284" y="38"/>
                    </a:lnTo>
                    <a:lnTo>
                      <a:pt x="280" y="42"/>
                    </a:lnTo>
                    <a:lnTo>
                      <a:pt x="274" y="44"/>
                    </a:lnTo>
                    <a:lnTo>
                      <a:pt x="274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0580" tIns="55290" rIns="110580" bIns="55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177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2064519" y="2427978"/>
              <a:ext cx="697207" cy="2669321"/>
              <a:chOff x="1511450" y="2752121"/>
              <a:chExt cx="697207" cy="2669321"/>
            </a:xfrm>
          </p:grpSpPr>
          <p:cxnSp>
            <p:nvCxnSpPr>
              <p:cNvPr id="90" name="Straight Connector 79"/>
              <p:cNvCxnSpPr/>
              <p:nvPr/>
            </p:nvCxnSpPr>
            <p:spPr>
              <a:xfrm>
                <a:off x="1523263" y="5421442"/>
                <a:ext cx="685394" cy="0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Straight Connector 82"/>
              <p:cNvCxnSpPr/>
              <p:nvPr/>
            </p:nvCxnSpPr>
            <p:spPr>
              <a:xfrm>
                <a:off x="1520185" y="4777440"/>
                <a:ext cx="685394" cy="0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Straight Connector 85"/>
              <p:cNvCxnSpPr/>
              <p:nvPr/>
            </p:nvCxnSpPr>
            <p:spPr>
              <a:xfrm>
                <a:off x="1511450" y="3968662"/>
                <a:ext cx="685394" cy="0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3" name="Straight Connector 88"/>
              <p:cNvCxnSpPr/>
              <p:nvPr/>
            </p:nvCxnSpPr>
            <p:spPr>
              <a:xfrm>
                <a:off x="1511450" y="3560879"/>
                <a:ext cx="685394" cy="0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Straight Connector 91"/>
              <p:cNvCxnSpPr/>
              <p:nvPr/>
            </p:nvCxnSpPr>
            <p:spPr>
              <a:xfrm>
                <a:off x="1517151" y="3154178"/>
                <a:ext cx="685394" cy="0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518733" y="2752121"/>
                <a:ext cx="685394" cy="0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6" name="Rectangle 4"/>
            <p:cNvSpPr/>
            <p:nvPr/>
          </p:nvSpPr>
          <p:spPr>
            <a:xfrm>
              <a:off x="1991638" y="5028846"/>
              <a:ext cx="146870" cy="127419"/>
            </a:xfrm>
            <a:prstGeom prst="rect">
              <a:avLst/>
            </a:prstGeom>
            <a:solidFill>
              <a:srgbClr val="22658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77" name="Rectangle 72"/>
            <p:cNvSpPr/>
            <p:nvPr/>
          </p:nvSpPr>
          <p:spPr>
            <a:xfrm>
              <a:off x="1991638" y="4354578"/>
              <a:ext cx="146870" cy="668952"/>
            </a:xfrm>
            <a:prstGeom prst="rect">
              <a:avLst/>
            </a:prstGeom>
            <a:solidFill>
              <a:srgbClr val="356C9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78" name="Rectangle 73"/>
            <p:cNvSpPr/>
            <p:nvPr/>
          </p:nvSpPr>
          <p:spPr>
            <a:xfrm>
              <a:off x="1991638" y="3552886"/>
              <a:ext cx="146870" cy="796372"/>
            </a:xfrm>
            <a:prstGeom prst="rect">
              <a:avLst/>
            </a:prstGeom>
            <a:solidFill>
              <a:srgbClr val="12809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79" name="Rectangle 74"/>
            <p:cNvSpPr/>
            <p:nvPr/>
          </p:nvSpPr>
          <p:spPr>
            <a:xfrm>
              <a:off x="1991638" y="3149380"/>
              <a:ext cx="146870" cy="398186"/>
            </a:xfrm>
            <a:prstGeom prst="rect">
              <a:avLst/>
            </a:prstGeom>
            <a:solidFill>
              <a:srgbClr val="22658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80" name="Rectangle 75"/>
            <p:cNvSpPr/>
            <p:nvPr/>
          </p:nvSpPr>
          <p:spPr>
            <a:xfrm>
              <a:off x="1991638" y="2745874"/>
              <a:ext cx="146870" cy="398186"/>
            </a:xfrm>
            <a:prstGeom prst="rect">
              <a:avLst/>
            </a:prstGeom>
            <a:solidFill>
              <a:srgbClr val="12809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81" name="Rectangle 76"/>
            <p:cNvSpPr/>
            <p:nvPr/>
          </p:nvSpPr>
          <p:spPr>
            <a:xfrm>
              <a:off x="1991638" y="2342368"/>
              <a:ext cx="146870" cy="398186"/>
            </a:xfrm>
            <a:prstGeom prst="rect">
              <a:avLst/>
            </a:prstGeom>
            <a:solidFill>
              <a:srgbClr val="BEDDF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82" name="Rectangle 80"/>
            <p:cNvSpPr/>
            <p:nvPr/>
          </p:nvSpPr>
          <p:spPr>
            <a:xfrm>
              <a:off x="2771627" y="5001330"/>
              <a:ext cx="140564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latin typeface="+mj-lt"/>
                </a:rPr>
                <a:t>0.16 мин (10 сек)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latin typeface="+mj-lt"/>
                </a:rPr>
                <a:t>Сбор анамнеза</a:t>
              </a:r>
            </a:p>
          </p:txBody>
        </p:sp>
        <p:sp>
          <p:nvSpPr>
            <p:cNvPr id="83" name="Rectangle 83"/>
            <p:cNvSpPr/>
            <p:nvPr/>
          </p:nvSpPr>
          <p:spPr>
            <a:xfrm>
              <a:off x="2768549" y="4357328"/>
              <a:ext cx="140564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latin typeface="+mj-lt"/>
                </a:rPr>
                <a:t>0.84 мин (50 сек)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latin typeface="+mj-lt"/>
                </a:rPr>
                <a:t>Измерение давления</a:t>
              </a:r>
            </a:p>
          </p:txBody>
        </p:sp>
        <p:sp>
          <p:nvSpPr>
            <p:cNvPr id="84" name="Rectangle 86"/>
            <p:cNvSpPr/>
            <p:nvPr/>
          </p:nvSpPr>
          <p:spPr>
            <a:xfrm>
              <a:off x="2759814" y="3548550"/>
              <a:ext cx="140564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latin typeface="+mj-lt"/>
                </a:rPr>
                <a:t>1 мин (60 сек)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latin typeface="+mj-lt"/>
                </a:rPr>
                <a:t>Частота пульса</a:t>
              </a:r>
            </a:p>
          </p:txBody>
        </p:sp>
        <p:sp>
          <p:nvSpPr>
            <p:cNvPr id="85" name="Rectangle 89"/>
            <p:cNvSpPr/>
            <p:nvPr/>
          </p:nvSpPr>
          <p:spPr>
            <a:xfrm>
              <a:off x="2759814" y="3140767"/>
              <a:ext cx="140564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latin typeface="+mj-lt"/>
                </a:rPr>
                <a:t>0.5 мин (30 сек)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latin typeface="+mj-lt"/>
                </a:rPr>
                <a:t>Наличие алкоголя</a:t>
              </a:r>
            </a:p>
          </p:txBody>
        </p:sp>
        <p:sp>
          <p:nvSpPr>
            <p:cNvPr id="86" name="Rectangle 92"/>
            <p:cNvSpPr/>
            <p:nvPr/>
          </p:nvSpPr>
          <p:spPr>
            <a:xfrm>
              <a:off x="2765515" y="2734066"/>
              <a:ext cx="140564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latin typeface="+mj-lt"/>
                </a:rPr>
                <a:t>0.5 мин (30 сек)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latin typeface="+mj-lt"/>
                </a:rPr>
                <a:t>Температура тела</a:t>
              </a:r>
            </a:p>
          </p:txBody>
        </p:sp>
        <p:sp>
          <p:nvSpPr>
            <p:cNvPr id="87" name="Rectangle 95"/>
            <p:cNvSpPr/>
            <p:nvPr/>
          </p:nvSpPr>
          <p:spPr>
            <a:xfrm>
              <a:off x="2767097" y="2332009"/>
              <a:ext cx="140564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latin typeface="+mj-lt"/>
                </a:rPr>
                <a:t>0.5 мин (30 сек)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latin typeface="+mj-lt"/>
                </a:rPr>
                <a:t>Запись в журнал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122"/>
                <p:cNvSpPr/>
                <p:nvPr/>
              </p:nvSpPr>
              <p:spPr>
                <a:xfrm>
                  <a:off x="1406596" y="2092622"/>
                  <a:ext cx="1454850" cy="152349"/>
                </a:xfrm>
                <a:prstGeom prst="rect">
                  <a:avLst/>
                </a:prstGeom>
                <a:solidFill>
                  <a:srgbClr val="128096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a14:m>
                  <a:r>
                    <a:rPr lang="ru-RU" sz="1100" b="1" dirty="0">
                      <a:solidFill>
                        <a:schemeClr val="bg1"/>
                      </a:solidFill>
                      <a:latin typeface="+mj-lt"/>
                    </a:rPr>
                    <a:t>3 мин 30 сек. </a:t>
                  </a:r>
                </a:p>
              </p:txBody>
            </p:sp>
          </mc:Choice>
          <mc:Fallback xmlns="">
            <p:sp>
              <p:nvSpPr>
                <p:cNvPr id="172" name="Rectangle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596" y="2092622"/>
                  <a:ext cx="1454850" cy="152349"/>
                </a:xfrm>
                <a:prstGeom prst="rect">
                  <a:avLst/>
                </a:prstGeom>
                <a:blipFill>
                  <a:blip r:embed="rId5"/>
                  <a:stretch>
                    <a:fillRect l="-9205" t="-196000" r="-418" b="-29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125"/>
            <p:cNvSpPr/>
            <p:nvPr/>
          </p:nvSpPr>
          <p:spPr>
            <a:xfrm>
              <a:off x="1629318" y="6181631"/>
              <a:ext cx="1359748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МЕДРАБОТНИК</a:t>
              </a:r>
            </a:p>
          </p:txBody>
        </p:sp>
      </p:grpSp>
      <p:sp>
        <p:nvSpPr>
          <p:cNvPr id="100" name="Rectangle 128"/>
          <p:cNvSpPr/>
          <p:nvPr/>
        </p:nvSpPr>
        <p:spPr>
          <a:xfrm>
            <a:off x="223219" y="1439608"/>
            <a:ext cx="3744331" cy="33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9" b="1" dirty="0">
                <a:latin typeface="+mj-lt"/>
              </a:rPr>
              <a:t>СРАВНЕНИЕ ВРЕМЕНИ ПРОХОЖДЕНИЯ МЕДОСМОТРА </a:t>
            </a:r>
          </a:p>
        </p:txBody>
      </p:sp>
    </p:spTree>
    <p:extLst>
      <p:ext uri="{BB962C8B-B14F-4D97-AF65-F5344CB8AC3E}">
        <p14:creationId xmlns:p14="http://schemas.microsoft.com/office/powerpoint/2010/main" val="338400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СОЦТЕХ</a:t>
            </a:r>
            <a:b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</a:br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СУПБ и ОТ решение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3703" y="1384015"/>
            <a:ext cx="11011897" cy="529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451"/>
              </a:spcBef>
            </a:pPr>
            <a:r>
              <a:rPr lang="ru-RU" sz="1400" b="1" dirty="0"/>
              <a:t>Система  полностью  автоматизирована</a:t>
            </a:r>
            <a:r>
              <a:rPr lang="ru-RU" sz="1400" dirty="0"/>
              <a:t> и способна проводить массовый сбор  биометрических показателей работников  в считанные минуты и  легко интегрируется  в любые базы данных (Oracle, 1C, SAP  и т.д.) предприятия</a:t>
            </a:r>
            <a:endParaRPr lang="ru-RU" sz="1400" dirty="0">
              <a:sym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451"/>
              </a:spcBef>
            </a:pPr>
            <a:endParaRPr lang="ru-RU" sz="1400" dirty="0">
              <a:sym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451"/>
              </a:spcBef>
            </a:pPr>
            <a:endParaRPr lang="ru-RU" sz="1400" dirty="0">
              <a:sym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451"/>
              </a:spcBef>
            </a:pPr>
            <a:endParaRPr lang="ru-RU" sz="1400" dirty="0">
              <a:sym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451"/>
              </a:spcBef>
            </a:pPr>
            <a:endParaRPr lang="ru-RU" sz="1400" dirty="0">
              <a:sym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451"/>
              </a:spcBef>
            </a:pPr>
            <a:endParaRPr lang="ru-RU" sz="1400" dirty="0"/>
          </a:p>
          <a:p>
            <a:pPr marL="285750" indent="-285750">
              <a:spcBef>
                <a:spcPts val="726"/>
              </a:spcBef>
              <a:buFont typeface="Arial" charset="0"/>
              <a:buChar char="•"/>
            </a:pPr>
            <a:r>
              <a:rPr lang="ru-RU" sz="1600" dirty="0"/>
              <a:t>Сбор и передача (без участия медработника)  основных  психофизиологических   параметров, определяющих степень  готовности работника  к предстоящей работе по их соответствию показателям  персональной нормы, определенной в ходе  диспансеризации </a:t>
            </a:r>
          </a:p>
          <a:p>
            <a:pPr marL="285750" indent="-285750">
              <a:spcBef>
                <a:spcPts val="726"/>
              </a:spcBef>
              <a:buFont typeface="Arial" charset="0"/>
              <a:buChar char="•"/>
            </a:pPr>
            <a:r>
              <a:rPr lang="ru-RU" sz="1600" dirty="0"/>
              <a:t> Формирование заключений о допуске/не допуске к работе в виде записей в электронном журнале медосмотров  предприятия и в ЭЛМКР с формированием электронного путевого листа для водителей  </a:t>
            </a:r>
          </a:p>
          <a:p>
            <a:pPr marL="285750" indent="-285750">
              <a:spcBef>
                <a:spcPts val="726"/>
              </a:spcBef>
              <a:buFont typeface="Arial" charset="0"/>
              <a:buChar char="•"/>
            </a:pPr>
            <a:r>
              <a:rPr lang="ru-RU" sz="1600" dirty="0"/>
              <a:t> Печать документов после  их удостоверения с использованием  ЭЦП медработника в случае необходимости (электронный лист нетрудоспособности,  электронный рецепт, направление к врачу и т.д.) </a:t>
            </a:r>
          </a:p>
          <a:p>
            <a:pPr marL="285750" indent="-285750">
              <a:spcBef>
                <a:spcPts val="726"/>
              </a:spcBef>
              <a:buFont typeface="Arial" charset="0"/>
              <a:buChar char="•"/>
            </a:pPr>
            <a:r>
              <a:rPr lang="ru-RU" sz="1600" dirty="0"/>
              <a:t>Контроль доступа в соответствии с заключением по медицинским показаниям в зону выполнения трудовых обязанностей, закрепленных в электронном трудовом договоре </a:t>
            </a:r>
          </a:p>
          <a:p>
            <a:pPr marL="342900" indent="-342900">
              <a:spcBef>
                <a:spcPts val="726"/>
              </a:spcBef>
              <a:buFont typeface="Arial" charset="0"/>
              <a:buChar char="•"/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2063757"/>
            <a:ext cx="12195174" cy="1584176"/>
          </a:xfrm>
          <a:prstGeom prst="rect">
            <a:avLst/>
          </a:prstGeom>
          <a:solidFill>
            <a:srgbClr val="6DC3E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2"/>
          <p:cNvSpPr/>
          <p:nvPr/>
        </p:nvSpPr>
        <p:spPr>
          <a:xfrm>
            <a:off x="7133217" y="2317813"/>
            <a:ext cx="739788" cy="739788"/>
          </a:xfrm>
          <a:prstGeom prst="roundRect">
            <a:avLst/>
          </a:prstGeom>
          <a:solidFill>
            <a:srgbClr val="0C9C8B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7"/>
          </a:p>
        </p:txBody>
      </p:sp>
      <p:sp>
        <p:nvSpPr>
          <p:cNvPr id="7" name="Rounded Rectangle 51"/>
          <p:cNvSpPr/>
          <p:nvPr/>
        </p:nvSpPr>
        <p:spPr>
          <a:xfrm>
            <a:off x="8359943" y="2319490"/>
            <a:ext cx="739788" cy="739788"/>
          </a:xfrm>
          <a:prstGeom prst="roundRect">
            <a:avLst/>
          </a:prstGeom>
          <a:solidFill>
            <a:srgbClr val="1B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7"/>
          </a:p>
        </p:txBody>
      </p:sp>
      <p:sp>
        <p:nvSpPr>
          <p:cNvPr id="8" name="TextBox 7"/>
          <p:cNvSpPr txBox="1"/>
          <p:nvPr/>
        </p:nvSpPr>
        <p:spPr>
          <a:xfrm>
            <a:off x="6511774" y="3198242"/>
            <a:ext cx="2007995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20" algn="ctr">
              <a:lnSpc>
                <a:spcPct val="90000"/>
              </a:lnSpc>
              <a:buClr>
                <a:srgbClr val="FF9021"/>
              </a:buClr>
            </a:pPr>
            <a:r>
              <a:rPr lang="ru-RU" sz="800" b="1" dirty="0"/>
              <a:t>ТЕМПЕРАТУРА </a:t>
            </a:r>
          </a:p>
          <a:p>
            <a:pPr marL="1920" algn="ctr">
              <a:lnSpc>
                <a:spcPct val="90000"/>
              </a:lnSpc>
              <a:buClr>
                <a:srgbClr val="FF9021"/>
              </a:buClr>
            </a:pPr>
            <a:r>
              <a:rPr lang="ru-RU" sz="800" b="1" dirty="0"/>
              <a:t>ТЕЛА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529714" y="2323632"/>
            <a:ext cx="1056840" cy="969564"/>
            <a:chOff x="4585419" y="2565698"/>
            <a:chExt cx="1056840" cy="969564"/>
          </a:xfrm>
        </p:grpSpPr>
        <p:sp>
          <p:nvSpPr>
            <p:cNvPr id="10" name="TextBox 9"/>
            <p:cNvSpPr txBox="1"/>
            <p:nvPr/>
          </p:nvSpPr>
          <p:spPr>
            <a:xfrm>
              <a:off x="4585419" y="3412151"/>
              <a:ext cx="105684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920" algn="ctr">
                <a:spcBef>
                  <a:spcPts val="363"/>
                </a:spcBef>
                <a:buClr>
                  <a:srgbClr val="FF9021"/>
                </a:buClr>
              </a:pPr>
              <a:r>
                <a:rPr lang="ru-RU" sz="800" b="1" dirty="0"/>
                <a:t>ПУЛЬС</a:t>
              </a:r>
            </a:p>
          </p:txBody>
        </p:sp>
        <p:sp>
          <p:nvSpPr>
            <p:cNvPr id="11" name="Rounded Rectangle 47"/>
            <p:cNvSpPr/>
            <p:nvPr/>
          </p:nvSpPr>
          <p:spPr>
            <a:xfrm>
              <a:off x="4734934" y="2565698"/>
              <a:ext cx="696893" cy="739788"/>
            </a:xfrm>
            <a:prstGeom prst="roundRect">
              <a:avLst/>
            </a:prstGeom>
            <a:solidFill>
              <a:srgbClr val="0C9C8B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12" name="Freeform 3"/>
            <p:cNvSpPr/>
            <p:nvPr/>
          </p:nvSpPr>
          <p:spPr>
            <a:xfrm>
              <a:off x="4734931" y="2723500"/>
              <a:ext cx="680857" cy="450272"/>
            </a:xfrm>
            <a:custGeom>
              <a:avLst/>
              <a:gdLst>
                <a:gd name="connsiteX0" fmla="*/ 0 w 500062"/>
                <a:gd name="connsiteY0" fmla="*/ 255336 h 460375"/>
                <a:gd name="connsiteX1" fmla="*/ 78581 w 500062"/>
                <a:gd name="connsiteY1" fmla="*/ 255336 h 460375"/>
                <a:gd name="connsiteX2" fmla="*/ 109537 w 500062"/>
                <a:gd name="connsiteY2" fmla="*/ 138655 h 460375"/>
                <a:gd name="connsiteX3" fmla="*/ 147637 w 500062"/>
                <a:gd name="connsiteY3" fmla="*/ 362492 h 460375"/>
                <a:gd name="connsiteX4" fmla="*/ 183356 w 500062"/>
                <a:gd name="connsiteY4" fmla="*/ 542 h 460375"/>
                <a:gd name="connsiteX5" fmla="*/ 226219 w 500062"/>
                <a:gd name="connsiteY5" fmla="*/ 460123 h 460375"/>
                <a:gd name="connsiteX6" fmla="*/ 261937 w 500062"/>
                <a:gd name="connsiteY6" fmla="*/ 69598 h 460375"/>
                <a:gd name="connsiteX7" fmla="*/ 309562 w 500062"/>
                <a:gd name="connsiteY7" fmla="*/ 357730 h 460375"/>
                <a:gd name="connsiteX8" fmla="*/ 340519 w 500062"/>
                <a:gd name="connsiteY8" fmla="*/ 145798 h 460375"/>
                <a:gd name="connsiteX9" fmla="*/ 376237 w 500062"/>
                <a:gd name="connsiteY9" fmla="*/ 260098 h 460375"/>
                <a:gd name="connsiteX10" fmla="*/ 500062 w 500062"/>
                <a:gd name="connsiteY10" fmla="*/ 27200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062" h="460375">
                  <a:moveTo>
                    <a:pt x="0" y="255336"/>
                  </a:moveTo>
                  <a:cubicBezTo>
                    <a:pt x="30162" y="265059"/>
                    <a:pt x="60325" y="274783"/>
                    <a:pt x="78581" y="255336"/>
                  </a:cubicBezTo>
                  <a:cubicBezTo>
                    <a:pt x="96837" y="235889"/>
                    <a:pt x="98028" y="120796"/>
                    <a:pt x="109537" y="138655"/>
                  </a:cubicBezTo>
                  <a:cubicBezTo>
                    <a:pt x="121046" y="156514"/>
                    <a:pt x="135334" y="385511"/>
                    <a:pt x="147637" y="362492"/>
                  </a:cubicBezTo>
                  <a:cubicBezTo>
                    <a:pt x="159940" y="339473"/>
                    <a:pt x="170259" y="-15730"/>
                    <a:pt x="183356" y="542"/>
                  </a:cubicBezTo>
                  <a:cubicBezTo>
                    <a:pt x="196453" y="16814"/>
                    <a:pt x="213122" y="448614"/>
                    <a:pt x="226219" y="460123"/>
                  </a:cubicBezTo>
                  <a:cubicBezTo>
                    <a:pt x="239316" y="471632"/>
                    <a:pt x="248047" y="86663"/>
                    <a:pt x="261937" y="69598"/>
                  </a:cubicBezTo>
                  <a:cubicBezTo>
                    <a:pt x="275828" y="52532"/>
                    <a:pt x="296465" y="345030"/>
                    <a:pt x="309562" y="357730"/>
                  </a:cubicBezTo>
                  <a:cubicBezTo>
                    <a:pt x="322659" y="370430"/>
                    <a:pt x="329407" y="162070"/>
                    <a:pt x="340519" y="145798"/>
                  </a:cubicBezTo>
                  <a:cubicBezTo>
                    <a:pt x="351632" y="129526"/>
                    <a:pt x="349647" y="239063"/>
                    <a:pt x="376237" y="260098"/>
                  </a:cubicBezTo>
                  <a:cubicBezTo>
                    <a:pt x="402828" y="281133"/>
                    <a:pt x="451445" y="276569"/>
                    <a:pt x="500062" y="272005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31347" y="2326350"/>
            <a:ext cx="1056840" cy="972412"/>
            <a:chOff x="5731347" y="2557627"/>
            <a:chExt cx="1056840" cy="972412"/>
          </a:xfrm>
        </p:grpSpPr>
        <p:sp>
          <p:nvSpPr>
            <p:cNvPr id="14" name="Rounded Rectangle 48"/>
            <p:cNvSpPr/>
            <p:nvPr/>
          </p:nvSpPr>
          <p:spPr>
            <a:xfrm>
              <a:off x="5896617" y="2557627"/>
              <a:ext cx="739788" cy="739788"/>
            </a:xfrm>
            <a:prstGeom prst="roundRect">
              <a:avLst/>
            </a:prstGeom>
            <a:solidFill>
              <a:srgbClr val="0C9C8B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1347" y="3406928"/>
              <a:ext cx="105684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920" algn="ctr">
                <a:spcBef>
                  <a:spcPts val="363"/>
                </a:spcBef>
                <a:buClr>
                  <a:srgbClr val="FF9021"/>
                </a:buClr>
              </a:pPr>
              <a:r>
                <a:rPr lang="ru-RU" sz="800" b="1" dirty="0">
                  <a:latin typeface="+mj-lt"/>
                </a:rPr>
                <a:t>СЕРДЕЧНЫЙ РИТМ</a:t>
              </a:r>
            </a:p>
          </p:txBody>
        </p:sp>
        <p:sp>
          <p:nvSpPr>
            <p:cNvPr id="16" name="Freeform 1"/>
            <p:cNvSpPr/>
            <p:nvPr/>
          </p:nvSpPr>
          <p:spPr>
            <a:xfrm>
              <a:off x="5889720" y="2591895"/>
              <a:ext cx="754980" cy="552896"/>
            </a:xfrm>
            <a:custGeom>
              <a:avLst/>
              <a:gdLst>
                <a:gd name="connsiteX0" fmla="*/ 0 w 495300"/>
                <a:gd name="connsiteY0" fmla="*/ 240566 h 375538"/>
                <a:gd name="connsiteX1" fmla="*/ 57150 w 495300"/>
                <a:gd name="connsiteY1" fmla="*/ 240566 h 375538"/>
                <a:gd name="connsiteX2" fmla="*/ 66675 w 495300"/>
                <a:gd name="connsiteY2" fmla="*/ 340578 h 375538"/>
                <a:gd name="connsiteX3" fmla="*/ 71437 w 495300"/>
                <a:gd name="connsiteY3" fmla="*/ 60 h 375538"/>
                <a:gd name="connsiteX4" fmla="*/ 95250 w 495300"/>
                <a:gd name="connsiteY4" fmla="*/ 312003 h 375538"/>
                <a:gd name="connsiteX5" fmla="*/ 104775 w 495300"/>
                <a:gd name="connsiteY5" fmla="*/ 226278 h 375538"/>
                <a:gd name="connsiteX6" fmla="*/ 288131 w 495300"/>
                <a:gd name="connsiteY6" fmla="*/ 219135 h 375538"/>
                <a:gd name="connsiteX7" fmla="*/ 307181 w 495300"/>
                <a:gd name="connsiteY7" fmla="*/ 138172 h 375538"/>
                <a:gd name="connsiteX8" fmla="*/ 323850 w 495300"/>
                <a:gd name="connsiteY8" fmla="*/ 273903 h 375538"/>
                <a:gd name="connsiteX9" fmla="*/ 347662 w 495300"/>
                <a:gd name="connsiteY9" fmla="*/ 19110 h 375538"/>
                <a:gd name="connsiteX10" fmla="*/ 359569 w 495300"/>
                <a:gd name="connsiteY10" fmla="*/ 371535 h 375538"/>
                <a:gd name="connsiteX11" fmla="*/ 385762 w 495300"/>
                <a:gd name="connsiteY11" fmla="*/ 209610 h 375538"/>
                <a:gd name="connsiteX12" fmla="*/ 495300 w 495300"/>
                <a:gd name="connsiteY12" fmla="*/ 209610 h 375538"/>
                <a:gd name="connsiteX0" fmla="*/ 0 w 495300"/>
                <a:gd name="connsiteY0" fmla="*/ 240566 h 375538"/>
                <a:gd name="connsiteX1" fmla="*/ 57150 w 495300"/>
                <a:gd name="connsiteY1" fmla="*/ 240566 h 375538"/>
                <a:gd name="connsiteX2" fmla="*/ 66675 w 495300"/>
                <a:gd name="connsiteY2" fmla="*/ 340578 h 375538"/>
                <a:gd name="connsiteX3" fmla="*/ 71437 w 495300"/>
                <a:gd name="connsiteY3" fmla="*/ 60 h 375538"/>
                <a:gd name="connsiteX4" fmla="*/ 95250 w 495300"/>
                <a:gd name="connsiteY4" fmla="*/ 312003 h 375538"/>
                <a:gd name="connsiteX5" fmla="*/ 130968 w 495300"/>
                <a:gd name="connsiteY5" fmla="*/ 223897 h 375538"/>
                <a:gd name="connsiteX6" fmla="*/ 288131 w 495300"/>
                <a:gd name="connsiteY6" fmla="*/ 219135 h 375538"/>
                <a:gd name="connsiteX7" fmla="*/ 307181 w 495300"/>
                <a:gd name="connsiteY7" fmla="*/ 138172 h 375538"/>
                <a:gd name="connsiteX8" fmla="*/ 323850 w 495300"/>
                <a:gd name="connsiteY8" fmla="*/ 273903 h 375538"/>
                <a:gd name="connsiteX9" fmla="*/ 347662 w 495300"/>
                <a:gd name="connsiteY9" fmla="*/ 19110 h 375538"/>
                <a:gd name="connsiteX10" fmla="*/ 359569 w 495300"/>
                <a:gd name="connsiteY10" fmla="*/ 371535 h 375538"/>
                <a:gd name="connsiteX11" fmla="*/ 385762 w 495300"/>
                <a:gd name="connsiteY11" fmla="*/ 209610 h 375538"/>
                <a:gd name="connsiteX12" fmla="*/ 495300 w 495300"/>
                <a:gd name="connsiteY12" fmla="*/ 209610 h 375538"/>
                <a:gd name="connsiteX0" fmla="*/ 0 w 497681"/>
                <a:gd name="connsiteY0" fmla="*/ 240566 h 375482"/>
                <a:gd name="connsiteX1" fmla="*/ 57150 w 497681"/>
                <a:gd name="connsiteY1" fmla="*/ 240566 h 375482"/>
                <a:gd name="connsiteX2" fmla="*/ 66675 w 497681"/>
                <a:gd name="connsiteY2" fmla="*/ 340578 h 375482"/>
                <a:gd name="connsiteX3" fmla="*/ 71437 w 497681"/>
                <a:gd name="connsiteY3" fmla="*/ 60 h 375482"/>
                <a:gd name="connsiteX4" fmla="*/ 95250 w 497681"/>
                <a:gd name="connsiteY4" fmla="*/ 312003 h 375482"/>
                <a:gd name="connsiteX5" fmla="*/ 130968 w 497681"/>
                <a:gd name="connsiteY5" fmla="*/ 223897 h 375482"/>
                <a:gd name="connsiteX6" fmla="*/ 288131 w 497681"/>
                <a:gd name="connsiteY6" fmla="*/ 219135 h 375482"/>
                <a:gd name="connsiteX7" fmla="*/ 307181 w 497681"/>
                <a:gd name="connsiteY7" fmla="*/ 138172 h 375482"/>
                <a:gd name="connsiteX8" fmla="*/ 323850 w 497681"/>
                <a:gd name="connsiteY8" fmla="*/ 273903 h 375482"/>
                <a:gd name="connsiteX9" fmla="*/ 347662 w 497681"/>
                <a:gd name="connsiteY9" fmla="*/ 19110 h 375482"/>
                <a:gd name="connsiteX10" fmla="*/ 359569 w 497681"/>
                <a:gd name="connsiteY10" fmla="*/ 371535 h 375482"/>
                <a:gd name="connsiteX11" fmla="*/ 385762 w 497681"/>
                <a:gd name="connsiteY11" fmla="*/ 209610 h 375482"/>
                <a:gd name="connsiteX12" fmla="*/ 497681 w 497681"/>
                <a:gd name="connsiteY12" fmla="*/ 226278 h 375482"/>
                <a:gd name="connsiteX0" fmla="*/ 0 w 497681"/>
                <a:gd name="connsiteY0" fmla="*/ 240566 h 376675"/>
                <a:gd name="connsiteX1" fmla="*/ 57150 w 497681"/>
                <a:gd name="connsiteY1" fmla="*/ 240566 h 376675"/>
                <a:gd name="connsiteX2" fmla="*/ 66675 w 497681"/>
                <a:gd name="connsiteY2" fmla="*/ 340578 h 376675"/>
                <a:gd name="connsiteX3" fmla="*/ 71437 w 497681"/>
                <a:gd name="connsiteY3" fmla="*/ 60 h 376675"/>
                <a:gd name="connsiteX4" fmla="*/ 95250 w 497681"/>
                <a:gd name="connsiteY4" fmla="*/ 312003 h 376675"/>
                <a:gd name="connsiteX5" fmla="*/ 130968 w 497681"/>
                <a:gd name="connsiteY5" fmla="*/ 223897 h 376675"/>
                <a:gd name="connsiteX6" fmla="*/ 288131 w 497681"/>
                <a:gd name="connsiteY6" fmla="*/ 219135 h 376675"/>
                <a:gd name="connsiteX7" fmla="*/ 307181 w 497681"/>
                <a:gd name="connsiteY7" fmla="*/ 138172 h 376675"/>
                <a:gd name="connsiteX8" fmla="*/ 323850 w 497681"/>
                <a:gd name="connsiteY8" fmla="*/ 273903 h 376675"/>
                <a:gd name="connsiteX9" fmla="*/ 347662 w 497681"/>
                <a:gd name="connsiteY9" fmla="*/ 19110 h 376675"/>
                <a:gd name="connsiteX10" fmla="*/ 359569 w 497681"/>
                <a:gd name="connsiteY10" fmla="*/ 371535 h 376675"/>
                <a:gd name="connsiteX11" fmla="*/ 383381 w 497681"/>
                <a:gd name="connsiteY11" fmla="*/ 228660 h 376675"/>
                <a:gd name="connsiteX12" fmla="*/ 497681 w 497681"/>
                <a:gd name="connsiteY12" fmla="*/ 226278 h 376675"/>
                <a:gd name="connsiteX0" fmla="*/ 0 w 504825"/>
                <a:gd name="connsiteY0" fmla="*/ 240566 h 376675"/>
                <a:gd name="connsiteX1" fmla="*/ 64294 w 504825"/>
                <a:gd name="connsiteY1" fmla="*/ 240566 h 376675"/>
                <a:gd name="connsiteX2" fmla="*/ 73819 w 504825"/>
                <a:gd name="connsiteY2" fmla="*/ 340578 h 376675"/>
                <a:gd name="connsiteX3" fmla="*/ 78581 w 504825"/>
                <a:gd name="connsiteY3" fmla="*/ 60 h 376675"/>
                <a:gd name="connsiteX4" fmla="*/ 102394 w 504825"/>
                <a:gd name="connsiteY4" fmla="*/ 312003 h 376675"/>
                <a:gd name="connsiteX5" fmla="*/ 138112 w 504825"/>
                <a:gd name="connsiteY5" fmla="*/ 223897 h 376675"/>
                <a:gd name="connsiteX6" fmla="*/ 295275 w 504825"/>
                <a:gd name="connsiteY6" fmla="*/ 219135 h 376675"/>
                <a:gd name="connsiteX7" fmla="*/ 314325 w 504825"/>
                <a:gd name="connsiteY7" fmla="*/ 138172 h 376675"/>
                <a:gd name="connsiteX8" fmla="*/ 330994 w 504825"/>
                <a:gd name="connsiteY8" fmla="*/ 273903 h 376675"/>
                <a:gd name="connsiteX9" fmla="*/ 354806 w 504825"/>
                <a:gd name="connsiteY9" fmla="*/ 19110 h 376675"/>
                <a:gd name="connsiteX10" fmla="*/ 366713 w 504825"/>
                <a:gd name="connsiteY10" fmla="*/ 371535 h 376675"/>
                <a:gd name="connsiteX11" fmla="*/ 390525 w 504825"/>
                <a:gd name="connsiteY11" fmla="*/ 228660 h 376675"/>
                <a:gd name="connsiteX12" fmla="*/ 504825 w 504825"/>
                <a:gd name="connsiteY12" fmla="*/ 226278 h 376675"/>
                <a:gd name="connsiteX0" fmla="*/ 0 w 514350"/>
                <a:gd name="connsiteY0" fmla="*/ 240566 h 376675"/>
                <a:gd name="connsiteX1" fmla="*/ 64294 w 514350"/>
                <a:gd name="connsiteY1" fmla="*/ 240566 h 376675"/>
                <a:gd name="connsiteX2" fmla="*/ 73819 w 514350"/>
                <a:gd name="connsiteY2" fmla="*/ 340578 h 376675"/>
                <a:gd name="connsiteX3" fmla="*/ 78581 w 514350"/>
                <a:gd name="connsiteY3" fmla="*/ 60 h 376675"/>
                <a:gd name="connsiteX4" fmla="*/ 102394 w 514350"/>
                <a:gd name="connsiteY4" fmla="*/ 312003 h 376675"/>
                <a:gd name="connsiteX5" fmla="*/ 138112 w 514350"/>
                <a:gd name="connsiteY5" fmla="*/ 223897 h 376675"/>
                <a:gd name="connsiteX6" fmla="*/ 295275 w 514350"/>
                <a:gd name="connsiteY6" fmla="*/ 219135 h 376675"/>
                <a:gd name="connsiteX7" fmla="*/ 314325 w 514350"/>
                <a:gd name="connsiteY7" fmla="*/ 138172 h 376675"/>
                <a:gd name="connsiteX8" fmla="*/ 330994 w 514350"/>
                <a:gd name="connsiteY8" fmla="*/ 273903 h 376675"/>
                <a:gd name="connsiteX9" fmla="*/ 354806 w 514350"/>
                <a:gd name="connsiteY9" fmla="*/ 19110 h 376675"/>
                <a:gd name="connsiteX10" fmla="*/ 366713 w 514350"/>
                <a:gd name="connsiteY10" fmla="*/ 371535 h 376675"/>
                <a:gd name="connsiteX11" fmla="*/ 390525 w 514350"/>
                <a:gd name="connsiteY11" fmla="*/ 228660 h 376675"/>
                <a:gd name="connsiteX12" fmla="*/ 514350 w 514350"/>
                <a:gd name="connsiteY12" fmla="*/ 226278 h 3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350" h="376675">
                  <a:moveTo>
                    <a:pt x="0" y="240566"/>
                  </a:moveTo>
                  <a:cubicBezTo>
                    <a:pt x="23019" y="232231"/>
                    <a:pt x="51991" y="223898"/>
                    <a:pt x="64294" y="240566"/>
                  </a:cubicBezTo>
                  <a:cubicBezTo>
                    <a:pt x="76597" y="257234"/>
                    <a:pt x="71438" y="380662"/>
                    <a:pt x="73819" y="340578"/>
                  </a:cubicBezTo>
                  <a:cubicBezTo>
                    <a:pt x="76200" y="300494"/>
                    <a:pt x="73819" y="4822"/>
                    <a:pt x="78581" y="60"/>
                  </a:cubicBezTo>
                  <a:cubicBezTo>
                    <a:pt x="83343" y="-4702"/>
                    <a:pt x="92472" y="274697"/>
                    <a:pt x="102394" y="312003"/>
                  </a:cubicBezTo>
                  <a:cubicBezTo>
                    <a:pt x="112316" y="349309"/>
                    <a:pt x="105965" y="239375"/>
                    <a:pt x="138112" y="223897"/>
                  </a:cubicBezTo>
                  <a:cubicBezTo>
                    <a:pt x="170259" y="208419"/>
                    <a:pt x="265906" y="233422"/>
                    <a:pt x="295275" y="219135"/>
                  </a:cubicBezTo>
                  <a:cubicBezTo>
                    <a:pt x="324644" y="204848"/>
                    <a:pt x="308372" y="129044"/>
                    <a:pt x="314325" y="138172"/>
                  </a:cubicBezTo>
                  <a:cubicBezTo>
                    <a:pt x="320278" y="147300"/>
                    <a:pt x="324247" y="293747"/>
                    <a:pt x="330994" y="273903"/>
                  </a:cubicBezTo>
                  <a:cubicBezTo>
                    <a:pt x="337741" y="254059"/>
                    <a:pt x="348853" y="2838"/>
                    <a:pt x="354806" y="19110"/>
                  </a:cubicBezTo>
                  <a:cubicBezTo>
                    <a:pt x="360759" y="35382"/>
                    <a:pt x="360760" y="336610"/>
                    <a:pt x="366713" y="371535"/>
                  </a:cubicBezTo>
                  <a:cubicBezTo>
                    <a:pt x="372666" y="406460"/>
                    <a:pt x="365919" y="252870"/>
                    <a:pt x="390525" y="228660"/>
                  </a:cubicBezTo>
                  <a:cubicBezTo>
                    <a:pt x="415131" y="204451"/>
                    <a:pt x="470892" y="212784"/>
                    <a:pt x="514350" y="226278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004281" y="2319490"/>
            <a:ext cx="1902311" cy="1100721"/>
            <a:chOff x="9004281" y="2533399"/>
            <a:chExt cx="1902311" cy="1100721"/>
          </a:xfrm>
        </p:grpSpPr>
        <p:sp>
          <p:nvSpPr>
            <p:cNvPr id="18" name="Rounded Rectangle 52"/>
            <p:cNvSpPr/>
            <p:nvPr/>
          </p:nvSpPr>
          <p:spPr>
            <a:xfrm>
              <a:off x="9591606" y="2533399"/>
              <a:ext cx="739788" cy="739788"/>
            </a:xfrm>
            <a:prstGeom prst="roundRect">
              <a:avLst/>
            </a:prstGeom>
            <a:solidFill>
              <a:srgbClr val="0C9C8B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04281" y="3412521"/>
              <a:ext cx="1902311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920" algn="ctr">
                <a:lnSpc>
                  <a:spcPct val="90000"/>
                </a:lnSpc>
                <a:buClr>
                  <a:srgbClr val="FF9021"/>
                </a:buClr>
              </a:pPr>
              <a:r>
                <a:rPr lang="ru-RU" sz="800" b="1" dirty="0"/>
                <a:t>ТЕСТ </a:t>
              </a:r>
            </a:p>
            <a:p>
              <a:pPr marL="1920" algn="ctr">
                <a:lnSpc>
                  <a:spcPct val="90000"/>
                </a:lnSpc>
                <a:buClr>
                  <a:srgbClr val="FF9021"/>
                </a:buClr>
              </a:pPr>
              <a:r>
                <a:rPr lang="ru-RU" sz="800" b="1" dirty="0"/>
                <a:t>НА НАРКОТИКИ</a:t>
              </a:r>
            </a:p>
          </p:txBody>
        </p:sp>
      </p:grpSp>
      <p:grpSp>
        <p:nvGrpSpPr>
          <p:cNvPr id="20" name="Group 68"/>
          <p:cNvGrpSpPr>
            <a:grpSpLocks noChangeAspect="1"/>
          </p:cNvGrpSpPr>
          <p:nvPr/>
        </p:nvGrpSpPr>
        <p:grpSpPr>
          <a:xfrm>
            <a:off x="9740253" y="2481110"/>
            <a:ext cx="383706" cy="475578"/>
            <a:chOff x="2023455" y="966216"/>
            <a:chExt cx="2596882" cy="3218662"/>
          </a:xfrm>
          <a:solidFill>
            <a:schemeClr val="bg1"/>
          </a:solidFill>
        </p:grpSpPr>
        <p:sp>
          <p:nvSpPr>
            <p:cNvPr id="21" name="Frame 69"/>
            <p:cNvSpPr/>
            <p:nvPr/>
          </p:nvSpPr>
          <p:spPr>
            <a:xfrm rot="8406275">
              <a:off x="3192435" y="1429418"/>
              <a:ext cx="546749" cy="1997199"/>
            </a:xfrm>
            <a:prstGeom prst="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>
                <a:solidFill>
                  <a:schemeClr val="tx1"/>
                </a:solidFill>
              </a:endParaRPr>
            </a:p>
          </p:txBody>
        </p:sp>
        <p:sp>
          <p:nvSpPr>
            <p:cNvPr id="22" name="Rectangle 70"/>
            <p:cNvSpPr/>
            <p:nvPr/>
          </p:nvSpPr>
          <p:spPr>
            <a:xfrm rot="8400000">
              <a:off x="4092528" y="3138735"/>
              <a:ext cx="251523" cy="4029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23" name="Rectangle 71"/>
            <p:cNvSpPr/>
            <p:nvPr/>
          </p:nvSpPr>
          <p:spPr>
            <a:xfrm rot="8400000">
              <a:off x="4543374" y="3367318"/>
              <a:ext cx="76963" cy="817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24" name="Oval 72"/>
            <p:cNvSpPr/>
            <p:nvPr/>
          </p:nvSpPr>
          <p:spPr>
            <a:xfrm rot="8400000">
              <a:off x="2226909" y="1501083"/>
              <a:ext cx="1133174" cy="214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25" name="Rectangle 73"/>
            <p:cNvSpPr/>
            <p:nvPr/>
          </p:nvSpPr>
          <p:spPr>
            <a:xfrm rot="8400000">
              <a:off x="2393765" y="966216"/>
              <a:ext cx="245576" cy="6868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26" name="Oval 74"/>
            <p:cNvSpPr/>
            <p:nvPr/>
          </p:nvSpPr>
          <p:spPr>
            <a:xfrm rot="8400000">
              <a:off x="2023455" y="973805"/>
              <a:ext cx="592520" cy="214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27" name="Rectangle 75"/>
            <p:cNvSpPr/>
            <p:nvPr/>
          </p:nvSpPr>
          <p:spPr>
            <a:xfrm rot="8400000">
              <a:off x="3052959" y="2222923"/>
              <a:ext cx="165351" cy="85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28" name="Rectangle 76"/>
            <p:cNvSpPr/>
            <p:nvPr/>
          </p:nvSpPr>
          <p:spPr>
            <a:xfrm rot="8400000">
              <a:off x="3226710" y="2421249"/>
              <a:ext cx="165351" cy="85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29" name="Rectangle 77"/>
            <p:cNvSpPr/>
            <p:nvPr/>
          </p:nvSpPr>
          <p:spPr>
            <a:xfrm rot="8400000">
              <a:off x="3386815" y="2615334"/>
              <a:ext cx="165351" cy="85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30" name="Rectangle 78"/>
            <p:cNvSpPr/>
            <p:nvPr/>
          </p:nvSpPr>
          <p:spPr>
            <a:xfrm rot="8400000">
              <a:off x="3560644" y="2827106"/>
              <a:ext cx="165351" cy="85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31" name="Rectangle 79"/>
            <p:cNvSpPr/>
            <p:nvPr/>
          </p:nvSpPr>
          <p:spPr>
            <a:xfrm rot="8400000">
              <a:off x="3727567" y="3024749"/>
              <a:ext cx="165351" cy="85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503342" y="2319490"/>
            <a:ext cx="1448050" cy="1007196"/>
            <a:chOff x="10503342" y="2533399"/>
            <a:chExt cx="1448050" cy="1007196"/>
          </a:xfrm>
        </p:grpSpPr>
        <p:sp>
          <p:nvSpPr>
            <p:cNvPr id="33" name="Rounded Rectangle 53"/>
            <p:cNvSpPr/>
            <p:nvPr/>
          </p:nvSpPr>
          <p:spPr>
            <a:xfrm>
              <a:off x="10823266" y="2533399"/>
              <a:ext cx="739788" cy="739788"/>
            </a:xfrm>
            <a:prstGeom prst="roundRect">
              <a:avLst/>
            </a:prstGeom>
            <a:solidFill>
              <a:srgbClr val="0C9C8B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0992673" y="2637706"/>
              <a:ext cx="361498" cy="517586"/>
              <a:chOff x="10975216" y="2584344"/>
              <a:chExt cx="431863" cy="618333"/>
            </a:xfrm>
          </p:grpSpPr>
          <p:sp>
            <p:nvSpPr>
              <p:cNvPr id="36" name="Скругленный прямоугольник 39"/>
              <p:cNvSpPr/>
              <p:nvPr/>
            </p:nvSpPr>
            <p:spPr>
              <a:xfrm>
                <a:off x="10975216" y="2584344"/>
                <a:ext cx="431863" cy="618333"/>
              </a:xfrm>
              <a:prstGeom prst="roundRect">
                <a:avLst>
                  <a:gd name="adj" fmla="val 4629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 dirty="0"/>
              </a:p>
            </p:txBody>
          </p:sp>
          <p:sp>
            <p:nvSpPr>
              <p:cNvPr id="37" name="Прямоугольник 40"/>
              <p:cNvSpPr/>
              <p:nvPr/>
            </p:nvSpPr>
            <p:spPr>
              <a:xfrm>
                <a:off x="10992465" y="2611124"/>
                <a:ext cx="398959" cy="571540"/>
              </a:xfrm>
              <a:prstGeom prst="rect">
                <a:avLst/>
              </a:prstGeom>
              <a:solidFill>
                <a:srgbClr val="0C9C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 dirty="0"/>
              </a:p>
            </p:txBody>
          </p:sp>
          <p:sp>
            <p:nvSpPr>
              <p:cNvPr id="38" name="Rounded Rectangle 3"/>
              <p:cNvSpPr/>
              <p:nvPr/>
            </p:nvSpPr>
            <p:spPr>
              <a:xfrm>
                <a:off x="11024062" y="2698308"/>
                <a:ext cx="56316" cy="59603"/>
              </a:xfrm>
              <a:prstGeom prst="roundRect">
                <a:avLst>
                  <a:gd name="adj" fmla="val 8118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1451">
                  <a:defRPr/>
                </a:pPr>
                <a:endParaRPr lang="en-US" sz="2419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Полилиния 72"/>
              <p:cNvSpPr/>
              <p:nvPr/>
            </p:nvSpPr>
            <p:spPr>
              <a:xfrm>
                <a:off x="11028961" y="2686838"/>
                <a:ext cx="67075" cy="78722"/>
              </a:xfrm>
              <a:custGeom>
                <a:avLst/>
                <a:gdLst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247135 w 654908"/>
                  <a:gd name="connsiteY3" fmla="*/ 432487 h 766119"/>
                  <a:gd name="connsiteX4" fmla="*/ 0 w 654908"/>
                  <a:gd name="connsiteY4" fmla="*/ 296563 h 766119"/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178079 w 654908"/>
                  <a:gd name="connsiteY3" fmla="*/ 518212 h 766119"/>
                  <a:gd name="connsiteX4" fmla="*/ 0 w 654908"/>
                  <a:gd name="connsiteY4" fmla="*/ 296563 h 766119"/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209036 w 654908"/>
                  <a:gd name="connsiteY3" fmla="*/ 537262 h 766119"/>
                  <a:gd name="connsiteX4" fmla="*/ 0 w 654908"/>
                  <a:gd name="connsiteY4" fmla="*/ 296563 h 766119"/>
                  <a:gd name="connsiteX0" fmla="*/ 0 w 485839"/>
                  <a:gd name="connsiteY0" fmla="*/ 158450 h 628006"/>
                  <a:gd name="connsiteX1" fmla="*/ 197708 w 485839"/>
                  <a:gd name="connsiteY1" fmla="*/ 628006 h 628006"/>
                  <a:gd name="connsiteX2" fmla="*/ 485839 w 485839"/>
                  <a:gd name="connsiteY2" fmla="*/ 0 h 628006"/>
                  <a:gd name="connsiteX3" fmla="*/ 209036 w 485839"/>
                  <a:gd name="connsiteY3" fmla="*/ 399149 h 628006"/>
                  <a:gd name="connsiteX4" fmla="*/ 0 w 485839"/>
                  <a:gd name="connsiteY4" fmla="*/ 158450 h 628006"/>
                  <a:gd name="connsiteX0" fmla="*/ 0 w 454883"/>
                  <a:gd name="connsiteY0" fmla="*/ 270368 h 628006"/>
                  <a:gd name="connsiteX1" fmla="*/ 166752 w 454883"/>
                  <a:gd name="connsiteY1" fmla="*/ 628006 h 628006"/>
                  <a:gd name="connsiteX2" fmla="*/ 454883 w 454883"/>
                  <a:gd name="connsiteY2" fmla="*/ 0 h 628006"/>
                  <a:gd name="connsiteX3" fmla="*/ 178080 w 454883"/>
                  <a:gd name="connsiteY3" fmla="*/ 399149 h 628006"/>
                  <a:gd name="connsiteX4" fmla="*/ 0 w 454883"/>
                  <a:gd name="connsiteY4" fmla="*/ 270368 h 628006"/>
                  <a:gd name="connsiteX0" fmla="*/ 0 w 454883"/>
                  <a:gd name="connsiteY0" fmla="*/ 270368 h 628006"/>
                  <a:gd name="connsiteX1" fmla="*/ 166752 w 454883"/>
                  <a:gd name="connsiteY1" fmla="*/ 628006 h 628006"/>
                  <a:gd name="connsiteX2" fmla="*/ 454883 w 454883"/>
                  <a:gd name="connsiteY2" fmla="*/ 0 h 628006"/>
                  <a:gd name="connsiteX3" fmla="*/ 142362 w 454883"/>
                  <a:gd name="connsiteY3" fmla="*/ 420580 h 628006"/>
                  <a:gd name="connsiteX4" fmla="*/ 0 w 454883"/>
                  <a:gd name="connsiteY4" fmla="*/ 270368 h 628006"/>
                  <a:gd name="connsiteX0" fmla="*/ 0 w 528701"/>
                  <a:gd name="connsiteY0" fmla="*/ 194168 h 551806"/>
                  <a:gd name="connsiteX1" fmla="*/ 166752 w 528701"/>
                  <a:gd name="connsiteY1" fmla="*/ 551806 h 551806"/>
                  <a:gd name="connsiteX2" fmla="*/ 528701 w 528701"/>
                  <a:gd name="connsiteY2" fmla="*/ 0 h 551806"/>
                  <a:gd name="connsiteX3" fmla="*/ 142362 w 528701"/>
                  <a:gd name="connsiteY3" fmla="*/ 344380 h 551806"/>
                  <a:gd name="connsiteX4" fmla="*/ 0 w 528701"/>
                  <a:gd name="connsiteY4" fmla="*/ 194168 h 55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701" h="551806">
                    <a:moveTo>
                      <a:pt x="0" y="194168"/>
                    </a:moveTo>
                    <a:lnTo>
                      <a:pt x="166752" y="551806"/>
                    </a:lnTo>
                    <a:lnTo>
                      <a:pt x="528701" y="0"/>
                    </a:lnTo>
                    <a:lnTo>
                      <a:pt x="142362" y="344380"/>
                    </a:lnTo>
                    <a:lnTo>
                      <a:pt x="0" y="19416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217674" defTabSz="1211451">
                  <a:defRPr/>
                </a:pPr>
                <a:endParaRPr lang="ru-RU" sz="266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0" name="Rounded Rectangle 3"/>
              <p:cNvSpPr/>
              <p:nvPr/>
            </p:nvSpPr>
            <p:spPr>
              <a:xfrm>
                <a:off x="11024062" y="2805834"/>
                <a:ext cx="56316" cy="59603"/>
              </a:xfrm>
              <a:prstGeom prst="roundRect">
                <a:avLst>
                  <a:gd name="adj" fmla="val 8118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1451">
                  <a:defRPr/>
                </a:pPr>
                <a:endParaRPr lang="en-US" sz="2419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Полилиния 70"/>
              <p:cNvSpPr/>
              <p:nvPr/>
            </p:nvSpPr>
            <p:spPr>
              <a:xfrm>
                <a:off x="11028961" y="2794364"/>
                <a:ext cx="67075" cy="78722"/>
              </a:xfrm>
              <a:custGeom>
                <a:avLst/>
                <a:gdLst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247135 w 654908"/>
                  <a:gd name="connsiteY3" fmla="*/ 432487 h 766119"/>
                  <a:gd name="connsiteX4" fmla="*/ 0 w 654908"/>
                  <a:gd name="connsiteY4" fmla="*/ 296563 h 766119"/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178079 w 654908"/>
                  <a:gd name="connsiteY3" fmla="*/ 518212 h 766119"/>
                  <a:gd name="connsiteX4" fmla="*/ 0 w 654908"/>
                  <a:gd name="connsiteY4" fmla="*/ 296563 h 766119"/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209036 w 654908"/>
                  <a:gd name="connsiteY3" fmla="*/ 537262 h 766119"/>
                  <a:gd name="connsiteX4" fmla="*/ 0 w 654908"/>
                  <a:gd name="connsiteY4" fmla="*/ 296563 h 766119"/>
                  <a:gd name="connsiteX0" fmla="*/ 0 w 485839"/>
                  <a:gd name="connsiteY0" fmla="*/ 158450 h 628006"/>
                  <a:gd name="connsiteX1" fmla="*/ 197708 w 485839"/>
                  <a:gd name="connsiteY1" fmla="*/ 628006 h 628006"/>
                  <a:gd name="connsiteX2" fmla="*/ 485839 w 485839"/>
                  <a:gd name="connsiteY2" fmla="*/ 0 h 628006"/>
                  <a:gd name="connsiteX3" fmla="*/ 209036 w 485839"/>
                  <a:gd name="connsiteY3" fmla="*/ 399149 h 628006"/>
                  <a:gd name="connsiteX4" fmla="*/ 0 w 485839"/>
                  <a:gd name="connsiteY4" fmla="*/ 158450 h 628006"/>
                  <a:gd name="connsiteX0" fmla="*/ 0 w 454883"/>
                  <a:gd name="connsiteY0" fmla="*/ 270368 h 628006"/>
                  <a:gd name="connsiteX1" fmla="*/ 166752 w 454883"/>
                  <a:gd name="connsiteY1" fmla="*/ 628006 h 628006"/>
                  <a:gd name="connsiteX2" fmla="*/ 454883 w 454883"/>
                  <a:gd name="connsiteY2" fmla="*/ 0 h 628006"/>
                  <a:gd name="connsiteX3" fmla="*/ 178080 w 454883"/>
                  <a:gd name="connsiteY3" fmla="*/ 399149 h 628006"/>
                  <a:gd name="connsiteX4" fmla="*/ 0 w 454883"/>
                  <a:gd name="connsiteY4" fmla="*/ 270368 h 628006"/>
                  <a:gd name="connsiteX0" fmla="*/ 0 w 454883"/>
                  <a:gd name="connsiteY0" fmla="*/ 270368 h 628006"/>
                  <a:gd name="connsiteX1" fmla="*/ 166752 w 454883"/>
                  <a:gd name="connsiteY1" fmla="*/ 628006 h 628006"/>
                  <a:gd name="connsiteX2" fmla="*/ 454883 w 454883"/>
                  <a:gd name="connsiteY2" fmla="*/ 0 h 628006"/>
                  <a:gd name="connsiteX3" fmla="*/ 142362 w 454883"/>
                  <a:gd name="connsiteY3" fmla="*/ 420580 h 628006"/>
                  <a:gd name="connsiteX4" fmla="*/ 0 w 454883"/>
                  <a:gd name="connsiteY4" fmla="*/ 270368 h 628006"/>
                  <a:gd name="connsiteX0" fmla="*/ 0 w 528701"/>
                  <a:gd name="connsiteY0" fmla="*/ 194168 h 551806"/>
                  <a:gd name="connsiteX1" fmla="*/ 166752 w 528701"/>
                  <a:gd name="connsiteY1" fmla="*/ 551806 h 551806"/>
                  <a:gd name="connsiteX2" fmla="*/ 528701 w 528701"/>
                  <a:gd name="connsiteY2" fmla="*/ 0 h 551806"/>
                  <a:gd name="connsiteX3" fmla="*/ 142362 w 528701"/>
                  <a:gd name="connsiteY3" fmla="*/ 344380 h 551806"/>
                  <a:gd name="connsiteX4" fmla="*/ 0 w 528701"/>
                  <a:gd name="connsiteY4" fmla="*/ 194168 h 55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701" h="551806">
                    <a:moveTo>
                      <a:pt x="0" y="194168"/>
                    </a:moveTo>
                    <a:lnTo>
                      <a:pt x="166752" y="551806"/>
                    </a:lnTo>
                    <a:lnTo>
                      <a:pt x="528701" y="0"/>
                    </a:lnTo>
                    <a:lnTo>
                      <a:pt x="142362" y="344380"/>
                    </a:lnTo>
                    <a:lnTo>
                      <a:pt x="0" y="19416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217674" defTabSz="1211451">
                  <a:defRPr/>
                </a:pPr>
                <a:endParaRPr lang="ru-RU" sz="266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2" name="Rounded Rectangle 3"/>
              <p:cNvSpPr/>
              <p:nvPr/>
            </p:nvSpPr>
            <p:spPr>
              <a:xfrm>
                <a:off x="11024062" y="2913358"/>
                <a:ext cx="56316" cy="59603"/>
              </a:xfrm>
              <a:prstGeom prst="roundRect">
                <a:avLst>
                  <a:gd name="adj" fmla="val 8118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1451">
                  <a:defRPr/>
                </a:pPr>
                <a:endParaRPr lang="en-US" sz="2419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Полилиния 68"/>
              <p:cNvSpPr/>
              <p:nvPr/>
            </p:nvSpPr>
            <p:spPr>
              <a:xfrm>
                <a:off x="11028961" y="2901889"/>
                <a:ext cx="67075" cy="78722"/>
              </a:xfrm>
              <a:custGeom>
                <a:avLst/>
                <a:gdLst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247135 w 654908"/>
                  <a:gd name="connsiteY3" fmla="*/ 432487 h 766119"/>
                  <a:gd name="connsiteX4" fmla="*/ 0 w 654908"/>
                  <a:gd name="connsiteY4" fmla="*/ 296563 h 766119"/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178079 w 654908"/>
                  <a:gd name="connsiteY3" fmla="*/ 518212 h 766119"/>
                  <a:gd name="connsiteX4" fmla="*/ 0 w 654908"/>
                  <a:gd name="connsiteY4" fmla="*/ 296563 h 766119"/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209036 w 654908"/>
                  <a:gd name="connsiteY3" fmla="*/ 537262 h 766119"/>
                  <a:gd name="connsiteX4" fmla="*/ 0 w 654908"/>
                  <a:gd name="connsiteY4" fmla="*/ 296563 h 766119"/>
                  <a:gd name="connsiteX0" fmla="*/ 0 w 485839"/>
                  <a:gd name="connsiteY0" fmla="*/ 158450 h 628006"/>
                  <a:gd name="connsiteX1" fmla="*/ 197708 w 485839"/>
                  <a:gd name="connsiteY1" fmla="*/ 628006 h 628006"/>
                  <a:gd name="connsiteX2" fmla="*/ 485839 w 485839"/>
                  <a:gd name="connsiteY2" fmla="*/ 0 h 628006"/>
                  <a:gd name="connsiteX3" fmla="*/ 209036 w 485839"/>
                  <a:gd name="connsiteY3" fmla="*/ 399149 h 628006"/>
                  <a:gd name="connsiteX4" fmla="*/ 0 w 485839"/>
                  <a:gd name="connsiteY4" fmla="*/ 158450 h 628006"/>
                  <a:gd name="connsiteX0" fmla="*/ 0 w 454883"/>
                  <a:gd name="connsiteY0" fmla="*/ 270368 h 628006"/>
                  <a:gd name="connsiteX1" fmla="*/ 166752 w 454883"/>
                  <a:gd name="connsiteY1" fmla="*/ 628006 h 628006"/>
                  <a:gd name="connsiteX2" fmla="*/ 454883 w 454883"/>
                  <a:gd name="connsiteY2" fmla="*/ 0 h 628006"/>
                  <a:gd name="connsiteX3" fmla="*/ 178080 w 454883"/>
                  <a:gd name="connsiteY3" fmla="*/ 399149 h 628006"/>
                  <a:gd name="connsiteX4" fmla="*/ 0 w 454883"/>
                  <a:gd name="connsiteY4" fmla="*/ 270368 h 628006"/>
                  <a:gd name="connsiteX0" fmla="*/ 0 w 454883"/>
                  <a:gd name="connsiteY0" fmla="*/ 270368 h 628006"/>
                  <a:gd name="connsiteX1" fmla="*/ 166752 w 454883"/>
                  <a:gd name="connsiteY1" fmla="*/ 628006 h 628006"/>
                  <a:gd name="connsiteX2" fmla="*/ 454883 w 454883"/>
                  <a:gd name="connsiteY2" fmla="*/ 0 h 628006"/>
                  <a:gd name="connsiteX3" fmla="*/ 142362 w 454883"/>
                  <a:gd name="connsiteY3" fmla="*/ 420580 h 628006"/>
                  <a:gd name="connsiteX4" fmla="*/ 0 w 454883"/>
                  <a:gd name="connsiteY4" fmla="*/ 270368 h 628006"/>
                  <a:gd name="connsiteX0" fmla="*/ 0 w 528701"/>
                  <a:gd name="connsiteY0" fmla="*/ 194168 h 551806"/>
                  <a:gd name="connsiteX1" fmla="*/ 166752 w 528701"/>
                  <a:gd name="connsiteY1" fmla="*/ 551806 h 551806"/>
                  <a:gd name="connsiteX2" fmla="*/ 528701 w 528701"/>
                  <a:gd name="connsiteY2" fmla="*/ 0 h 551806"/>
                  <a:gd name="connsiteX3" fmla="*/ 142362 w 528701"/>
                  <a:gd name="connsiteY3" fmla="*/ 344380 h 551806"/>
                  <a:gd name="connsiteX4" fmla="*/ 0 w 528701"/>
                  <a:gd name="connsiteY4" fmla="*/ 194168 h 55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701" h="551806">
                    <a:moveTo>
                      <a:pt x="0" y="194168"/>
                    </a:moveTo>
                    <a:lnTo>
                      <a:pt x="166752" y="551806"/>
                    </a:lnTo>
                    <a:lnTo>
                      <a:pt x="528701" y="0"/>
                    </a:lnTo>
                    <a:lnTo>
                      <a:pt x="142362" y="344380"/>
                    </a:lnTo>
                    <a:lnTo>
                      <a:pt x="0" y="19416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217674" defTabSz="1211451">
                  <a:defRPr/>
                </a:pPr>
                <a:endParaRPr lang="ru-RU" sz="266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3"/>
              <p:cNvSpPr/>
              <p:nvPr/>
            </p:nvSpPr>
            <p:spPr>
              <a:xfrm>
                <a:off x="11024062" y="3020883"/>
                <a:ext cx="56316" cy="59603"/>
              </a:xfrm>
              <a:prstGeom prst="roundRect">
                <a:avLst>
                  <a:gd name="adj" fmla="val 8118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1451">
                  <a:defRPr/>
                </a:pPr>
                <a:endParaRPr lang="en-US" sz="2419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Полилиния 66"/>
              <p:cNvSpPr/>
              <p:nvPr/>
            </p:nvSpPr>
            <p:spPr>
              <a:xfrm>
                <a:off x="11028961" y="3009413"/>
                <a:ext cx="67075" cy="78722"/>
              </a:xfrm>
              <a:custGeom>
                <a:avLst/>
                <a:gdLst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247135 w 654908"/>
                  <a:gd name="connsiteY3" fmla="*/ 432487 h 766119"/>
                  <a:gd name="connsiteX4" fmla="*/ 0 w 654908"/>
                  <a:gd name="connsiteY4" fmla="*/ 296563 h 766119"/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178079 w 654908"/>
                  <a:gd name="connsiteY3" fmla="*/ 518212 h 766119"/>
                  <a:gd name="connsiteX4" fmla="*/ 0 w 654908"/>
                  <a:gd name="connsiteY4" fmla="*/ 296563 h 766119"/>
                  <a:gd name="connsiteX0" fmla="*/ 0 w 654908"/>
                  <a:gd name="connsiteY0" fmla="*/ 296563 h 766119"/>
                  <a:gd name="connsiteX1" fmla="*/ 197708 w 654908"/>
                  <a:gd name="connsiteY1" fmla="*/ 766119 h 766119"/>
                  <a:gd name="connsiteX2" fmla="*/ 654908 w 654908"/>
                  <a:gd name="connsiteY2" fmla="*/ 0 h 766119"/>
                  <a:gd name="connsiteX3" fmla="*/ 209036 w 654908"/>
                  <a:gd name="connsiteY3" fmla="*/ 537262 h 766119"/>
                  <a:gd name="connsiteX4" fmla="*/ 0 w 654908"/>
                  <a:gd name="connsiteY4" fmla="*/ 296563 h 766119"/>
                  <a:gd name="connsiteX0" fmla="*/ 0 w 485839"/>
                  <a:gd name="connsiteY0" fmla="*/ 158450 h 628006"/>
                  <a:gd name="connsiteX1" fmla="*/ 197708 w 485839"/>
                  <a:gd name="connsiteY1" fmla="*/ 628006 h 628006"/>
                  <a:gd name="connsiteX2" fmla="*/ 485839 w 485839"/>
                  <a:gd name="connsiteY2" fmla="*/ 0 h 628006"/>
                  <a:gd name="connsiteX3" fmla="*/ 209036 w 485839"/>
                  <a:gd name="connsiteY3" fmla="*/ 399149 h 628006"/>
                  <a:gd name="connsiteX4" fmla="*/ 0 w 485839"/>
                  <a:gd name="connsiteY4" fmla="*/ 158450 h 628006"/>
                  <a:gd name="connsiteX0" fmla="*/ 0 w 454883"/>
                  <a:gd name="connsiteY0" fmla="*/ 270368 h 628006"/>
                  <a:gd name="connsiteX1" fmla="*/ 166752 w 454883"/>
                  <a:gd name="connsiteY1" fmla="*/ 628006 h 628006"/>
                  <a:gd name="connsiteX2" fmla="*/ 454883 w 454883"/>
                  <a:gd name="connsiteY2" fmla="*/ 0 h 628006"/>
                  <a:gd name="connsiteX3" fmla="*/ 178080 w 454883"/>
                  <a:gd name="connsiteY3" fmla="*/ 399149 h 628006"/>
                  <a:gd name="connsiteX4" fmla="*/ 0 w 454883"/>
                  <a:gd name="connsiteY4" fmla="*/ 270368 h 628006"/>
                  <a:gd name="connsiteX0" fmla="*/ 0 w 454883"/>
                  <a:gd name="connsiteY0" fmla="*/ 270368 h 628006"/>
                  <a:gd name="connsiteX1" fmla="*/ 166752 w 454883"/>
                  <a:gd name="connsiteY1" fmla="*/ 628006 h 628006"/>
                  <a:gd name="connsiteX2" fmla="*/ 454883 w 454883"/>
                  <a:gd name="connsiteY2" fmla="*/ 0 h 628006"/>
                  <a:gd name="connsiteX3" fmla="*/ 142362 w 454883"/>
                  <a:gd name="connsiteY3" fmla="*/ 420580 h 628006"/>
                  <a:gd name="connsiteX4" fmla="*/ 0 w 454883"/>
                  <a:gd name="connsiteY4" fmla="*/ 270368 h 628006"/>
                  <a:gd name="connsiteX0" fmla="*/ 0 w 528701"/>
                  <a:gd name="connsiteY0" fmla="*/ 194168 h 551806"/>
                  <a:gd name="connsiteX1" fmla="*/ 166752 w 528701"/>
                  <a:gd name="connsiteY1" fmla="*/ 551806 h 551806"/>
                  <a:gd name="connsiteX2" fmla="*/ 528701 w 528701"/>
                  <a:gd name="connsiteY2" fmla="*/ 0 h 551806"/>
                  <a:gd name="connsiteX3" fmla="*/ 142362 w 528701"/>
                  <a:gd name="connsiteY3" fmla="*/ 344380 h 551806"/>
                  <a:gd name="connsiteX4" fmla="*/ 0 w 528701"/>
                  <a:gd name="connsiteY4" fmla="*/ 194168 h 55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701" h="551806">
                    <a:moveTo>
                      <a:pt x="0" y="194168"/>
                    </a:moveTo>
                    <a:lnTo>
                      <a:pt x="166752" y="551806"/>
                    </a:lnTo>
                    <a:lnTo>
                      <a:pt x="528701" y="0"/>
                    </a:lnTo>
                    <a:lnTo>
                      <a:pt x="142362" y="344380"/>
                    </a:lnTo>
                    <a:lnTo>
                      <a:pt x="0" y="19416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217674" defTabSz="1211451">
                  <a:defRPr/>
                </a:pPr>
                <a:endParaRPr lang="ru-RU" sz="266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11119165" y="2698308"/>
                <a:ext cx="227894" cy="61714"/>
                <a:chOff x="-252537" y="1732073"/>
                <a:chExt cx="2052000" cy="555685"/>
              </a:xfrm>
            </p:grpSpPr>
            <p:cxnSp>
              <p:nvCxnSpPr>
                <p:cNvPr id="63" name="Прямая соединительная линия 61"/>
                <p:cNvCxnSpPr/>
                <p:nvPr/>
              </p:nvCxnSpPr>
              <p:spPr>
                <a:xfrm>
                  <a:off x="-252537" y="1732073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2"/>
                <p:cNvCxnSpPr/>
                <p:nvPr/>
              </p:nvCxnSpPr>
              <p:spPr>
                <a:xfrm>
                  <a:off x="-252537" y="1917301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3"/>
                <p:cNvCxnSpPr/>
                <p:nvPr/>
              </p:nvCxnSpPr>
              <p:spPr>
                <a:xfrm>
                  <a:off x="-252537" y="2102529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4"/>
                <p:cNvCxnSpPr/>
                <p:nvPr/>
              </p:nvCxnSpPr>
              <p:spPr>
                <a:xfrm>
                  <a:off x="-252537" y="2287758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11119165" y="2805987"/>
                <a:ext cx="227894" cy="61714"/>
                <a:chOff x="-252537" y="1732073"/>
                <a:chExt cx="2052000" cy="555685"/>
              </a:xfrm>
            </p:grpSpPr>
            <p:cxnSp>
              <p:nvCxnSpPr>
                <p:cNvPr id="59" name="Прямая соединительная линия 57"/>
                <p:cNvCxnSpPr/>
                <p:nvPr/>
              </p:nvCxnSpPr>
              <p:spPr>
                <a:xfrm>
                  <a:off x="-252537" y="1732073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8"/>
                <p:cNvCxnSpPr/>
                <p:nvPr/>
              </p:nvCxnSpPr>
              <p:spPr>
                <a:xfrm>
                  <a:off x="-252537" y="1917301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59"/>
                <p:cNvCxnSpPr/>
                <p:nvPr/>
              </p:nvCxnSpPr>
              <p:spPr>
                <a:xfrm>
                  <a:off x="-252537" y="2102529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0"/>
                <p:cNvCxnSpPr/>
                <p:nvPr/>
              </p:nvCxnSpPr>
              <p:spPr>
                <a:xfrm>
                  <a:off x="-252537" y="2287758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11119165" y="2914795"/>
                <a:ext cx="227894" cy="61714"/>
                <a:chOff x="-252537" y="1732073"/>
                <a:chExt cx="2052000" cy="555685"/>
              </a:xfrm>
            </p:grpSpPr>
            <p:cxnSp>
              <p:nvCxnSpPr>
                <p:cNvPr id="55" name="Прямая соединительная линия 53"/>
                <p:cNvCxnSpPr/>
                <p:nvPr/>
              </p:nvCxnSpPr>
              <p:spPr>
                <a:xfrm>
                  <a:off x="-252537" y="1732073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4"/>
                <p:cNvCxnSpPr/>
                <p:nvPr/>
              </p:nvCxnSpPr>
              <p:spPr>
                <a:xfrm>
                  <a:off x="-252537" y="1917301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5"/>
                <p:cNvCxnSpPr/>
                <p:nvPr/>
              </p:nvCxnSpPr>
              <p:spPr>
                <a:xfrm>
                  <a:off x="-252537" y="2102529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6"/>
                <p:cNvCxnSpPr/>
                <p:nvPr/>
              </p:nvCxnSpPr>
              <p:spPr>
                <a:xfrm>
                  <a:off x="-252537" y="2287758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11119165" y="3023682"/>
                <a:ext cx="227894" cy="61714"/>
                <a:chOff x="-252537" y="1732073"/>
                <a:chExt cx="2052000" cy="555685"/>
              </a:xfrm>
            </p:grpSpPr>
            <p:cxnSp>
              <p:nvCxnSpPr>
                <p:cNvPr id="51" name="Прямая соединительная линия 49"/>
                <p:cNvCxnSpPr/>
                <p:nvPr/>
              </p:nvCxnSpPr>
              <p:spPr>
                <a:xfrm>
                  <a:off x="-252537" y="1732073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0"/>
                <p:cNvCxnSpPr/>
                <p:nvPr/>
              </p:nvCxnSpPr>
              <p:spPr>
                <a:xfrm>
                  <a:off x="-252537" y="1917301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1"/>
                <p:cNvCxnSpPr/>
                <p:nvPr/>
              </p:nvCxnSpPr>
              <p:spPr>
                <a:xfrm>
                  <a:off x="-252537" y="2102529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2"/>
                <p:cNvCxnSpPr/>
                <p:nvPr/>
              </p:nvCxnSpPr>
              <p:spPr>
                <a:xfrm>
                  <a:off x="-252537" y="2287758"/>
                  <a:ext cx="2052000" cy="0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Полилиния 37"/>
              <p:cNvSpPr/>
              <p:nvPr/>
            </p:nvSpPr>
            <p:spPr>
              <a:xfrm>
                <a:off x="11056031" y="2591230"/>
                <a:ext cx="271826" cy="68040"/>
              </a:xfrm>
              <a:custGeom>
                <a:avLst/>
                <a:gdLst>
                  <a:gd name="connsiteX0" fmla="*/ 82461 w 2447571"/>
                  <a:gd name="connsiteY0" fmla="*/ 14287 h 612641"/>
                  <a:gd name="connsiteX1" fmla="*/ 25311 w 2447571"/>
                  <a:gd name="connsiteY1" fmla="*/ 45243 h 612641"/>
                  <a:gd name="connsiteX2" fmla="*/ 3880 w 2447571"/>
                  <a:gd name="connsiteY2" fmla="*/ 104775 h 612641"/>
                  <a:gd name="connsiteX3" fmla="*/ 3880 w 2447571"/>
                  <a:gd name="connsiteY3" fmla="*/ 233362 h 612641"/>
                  <a:gd name="connsiteX4" fmla="*/ 3880 w 2447571"/>
                  <a:gd name="connsiteY4" fmla="*/ 319087 h 612641"/>
                  <a:gd name="connsiteX5" fmla="*/ 3880 w 2447571"/>
                  <a:gd name="connsiteY5" fmla="*/ 404812 h 612641"/>
                  <a:gd name="connsiteX6" fmla="*/ 56267 w 2447571"/>
                  <a:gd name="connsiteY6" fmla="*/ 471487 h 612641"/>
                  <a:gd name="connsiteX7" fmla="*/ 222955 w 2447571"/>
                  <a:gd name="connsiteY7" fmla="*/ 478631 h 612641"/>
                  <a:gd name="connsiteX8" fmla="*/ 439648 w 2447571"/>
                  <a:gd name="connsiteY8" fmla="*/ 478631 h 612641"/>
                  <a:gd name="connsiteX9" fmla="*/ 665867 w 2447571"/>
                  <a:gd name="connsiteY9" fmla="*/ 478631 h 612641"/>
                  <a:gd name="connsiteX10" fmla="*/ 813505 w 2447571"/>
                  <a:gd name="connsiteY10" fmla="*/ 478631 h 612641"/>
                  <a:gd name="connsiteX11" fmla="*/ 937330 w 2447571"/>
                  <a:gd name="connsiteY11" fmla="*/ 481012 h 612641"/>
                  <a:gd name="connsiteX12" fmla="*/ 1008767 w 2447571"/>
                  <a:gd name="connsiteY12" fmla="*/ 540543 h 612641"/>
                  <a:gd name="connsiteX13" fmla="*/ 1127830 w 2447571"/>
                  <a:gd name="connsiteY13" fmla="*/ 602456 h 612641"/>
                  <a:gd name="connsiteX14" fmla="*/ 1258798 w 2447571"/>
                  <a:gd name="connsiteY14" fmla="*/ 609600 h 612641"/>
                  <a:gd name="connsiteX15" fmla="*/ 1396911 w 2447571"/>
                  <a:gd name="connsiteY15" fmla="*/ 571500 h 612641"/>
                  <a:gd name="connsiteX16" fmla="*/ 1492161 w 2447571"/>
                  <a:gd name="connsiteY16" fmla="*/ 492918 h 612641"/>
                  <a:gd name="connsiteX17" fmla="*/ 1608842 w 2447571"/>
                  <a:gd name="connsiteY17" fmla="*/ 481012 h 612641"/>
                  <a:gd name="connsiteX18" fmla="*/ 2013655 w 2447571"/>
                  <a:gd name="connsiteY18" fmla="*/ 485775 h 612641"/>
                  <a:gd name="connsiteX19" fmla="*/ 2301786 w 2447571"/>
                  <a:gd name="connsiteY19" fmla="*/ 483393 h 612641"/>
                  <a:gd name="connsiteX20" fmla="*/ 2373223 w 2447571"/>
                  <a:gd name="connsiteY20" fmla="*/ 476250 h 612641"/>
                  <a:gd name="connsiteX21" fmla="*/ 2418467 w 2447571"/>
                  <a:gd name="connsiteY21" fmla="*/ 442912 h 612641"/>
                  <a:gd name="connsiteX22" fmla="*/ 2439898 w 2447571"/>
                  <a:gd name="connsiteY22" fmla="*/ 381000 h 612641"/>
                  <a:gd name="connsiteX23" fmla="*/ 2447042 w 2447571"/>
                  <a:gd name="connsiteY23" fmla="*/ 302418 h 612641"/>
                  <a:gd name="connsiteX24" fmla="*/ 2447042 w 2447571"/>
                  <a:gd name="connsiteY24" fmla="*/ 150018 h 612641"/>
                  <a:gd name="connsiteX25" fmla="*/ 2447042 w 2447571"/>
                  <a:gd name="connsiteY25" fmla="*/ 90487 h 612641"/>
                  <a:gd name="connsiteX26" fmla="*/ 2439898 w 2447571"/>
                  <a:gd name="connsiteY26" fmla="*/ 64293 h 612641"/>
                  <a:gd name="connsiteX27" fmla="*/ 2427992 w 2447571"/>
                  <a:gd name="connsiteY27" fmla="*/ 35718 h 612641"/>
                  <a:gd name="connsiteX28" fmla="*/ 2394655 w 2447571"/>
                  <a:gd name="connsiteY28" fmla="*/ 14287 h 612641"/>
                  <a:gd name="connsiteX29" fmla="*/ 2366080 w 2447571"/>
                  <a:gd name="connsiteY29" fmla="*/ 0 h 61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47571" h="612641">
                    <a:moveTo>
                      <a:pt x="82461" y="14287"/>
                    </a:moveTo>
                    <a:cubicBezTo>
                      <a:pt x="60434" y="22224"/>
                      <a:pt x="38408" y="30162"/>
                      <a:pt x="25311" y="45243"/>
                    </a:cubicBezTo>
                    <a:cubicBezTo>
                      <a:pt x="12214" y="60324"/>
                      <a:pt x="7452" y="73422"/>
                      <a:pt x="3880" y="104775"/>
                    </a:cubicBezTo>
                    <a:cubicBezTo>
                      <a:pt x="308" y="136128"/>
                      <a:pt x="3880" y="233362"/>
                      <a:pt x="3880" y="233362"/>
                    </a:cubicBezTo>
                    <a:lnTo>
                      <a:pt x="3880" y="319087"/>
                    </a:lnTo>
                    <a:cubicBezTo>
                      <a:pt x="3880" y="347662"/>
                      <a:pt x="-4851" y="379412"/>
                      <a:pt x="3880" y="404812"/>
                    </a:cubicBezTo>
                    <a:cubicBezTo>
                      <a:pt x="12611" y="430212"/>
                      <a:pt x="19755" y="459184"/>
                      <a:pt x="56267" y="471487"/>
                    </a:cubicBezTo>
                    <a:cubicBezTo>
                      <a:pt x="92779" y="483790"/>
                      <a:pt x="159058" y="477440"/>
                      <a:pt x="222955" y="478631"/>
                    </a:cubicBezTo>
                    <a:cubicBezTo>
                      <a:pt x="286852" y="479822"/>
                      <a:pt x="439648" y="478631"/>
                      <a:pt x="439648" y="478631"/>
                    </a:cubicBezTo>
                    <a:lnTo>
                      <a:pt x="665867" y="478631"/>
                    </a:lnTo>
                    <a:lnTo>
                      <a:pt x="813505" y="478631"/>
                    </a:lnTo>
                    <a:cubicBezTo>
                      <a:pt x="858749" y="479028"/>
                      <a:pt x="904786" y="470693"/>
                      <a:pt x="937330" y="481012"/>
                    </a:cubicBezTo>
                    <a:cubicBezTo>
                      <a:pt x="969874" y="491331"/>
                      <a:pt x="977017" y="520302"/>
                      <a:pt x="1008767" y="540543"/>
                    </a:cubicBezTo>
                    <a:cubicBezTo>
                      <a:pt x="1040517" y="560784"/>
                      <a:pt x="1086158" y="590947"/>
                      <a:pt x="1127830" y="602456"/>
                    </a:cubicBezTo>
                    <a:cubicBezTo>
                      <a:pt x="1169502" y="613966"/>
                      <a:pt x="1213951" y="614759"/>
                      <a:pt x="1258798" y="609600"/>
                    </a:cubicBezTo>
                    <a:cubicBezTo>
                      <a:pt x="1303645" y="604441"/>
                      <a:pt x="1358017" y="590947"/>
                      <a:pt x="1396911" y="571500"/>
                    </a:cubicBezTo>
                    <a:cubicBezTo>
                      <a:pt x="1435805" y="552053"/>
                      <a:pt x="1456839" y="507999"/>
                      <a:pt x="1492161" y="492918"/>
                    </a:cubicBezTo>
                    <a:cubicBezTo>
                      <a:pt x="1527483" y="477837"/>
                      <a:pt x="1608842" y="481012"/>
                      <a:pt x="1608842" y="481012"/>
                    </a:cubicBezTo>
                    <a:lnTo>
                      <a:pt x="2013655" y="485775"/>
                    </a:lnTo>
                    <a:lnTo>
                      <a:pt x="2301786" y="483393"/>
                    </a:lnTo>
                    <a:cubicBezTo>
                      <a:pt x="2361714" y="481806"/>
                      <a:pt x="2353776" y="482997"/>
                      <a:pt x="2373223" y="476250"/>
                    </a:cubicBezTo>
                    <a:cubicBezTo>
                      <a:pt x="2392670" y="469503"/>
                      <a:pt x="2407355" y="458787"/>
                      <a:pt x="2418467" y="442912"/>
                    </a:cubicBezTo>
                    <a:cubicBezTo>
                      <a:pt x="2429580" y="427037"/>
                      <a:pt x="2435136" y="404416"/>
                      <a:pt x="2439898" y="381000"/>
                    </a:cubicBezTo>
                    <a:cubicBezTo>
                      <a:pt x="2444660" y="357584"/>
                      <a:pt x="2445851" y="340915"/>
                      <a:pt x="2447042" y="302418"/>
                    </a:cubicBezTo>
                    <a:cubicBezTo>
                      <a:pt x="2448233" y="263921"/>
                      <a:pt x="2447042" y="150018"/>
                      <a:pt x="2447042" y="150018"/>
                    </a:cubicBezTo>
                    <a:cubicBezTo>
                      <a:pt x="2447042" y="114696"/>
                      <a:pt x="2448233" y="104774"/>
                      <a:pt x="2447042" y="90487"/>
                    </a:cubicBezTo>
                    <a:cubicBezTo>
                      <a:pt x="2445851" y="76200"/>
                      <a:pt x="2443073" y="73421"/>
                      <a:pt x="2439898" y="64293"/>
                    </a:cubicBezTo>
                    <a:cubicBezTo>
                      <a:pt x="2436723" y="55165"/>
                      <a:pt x="2435532" y="44052"/>
                      <a:pt x="2427992" y="35718"/>
                    </a:cubicBezTo>
                    <a:cubicBezTo>
                      <a:pt x="2420452" y="27384"/>
                      <a:pt x="2404974" y="20240"/>
                      <a:pt x="2394655" y="14287"/>
                    </a:cubicBezTo>
                    <a:cubicBezTo>
                      <a:pt x="2384336" y="8334"/>
                      <a:pt x="2375208" y="4167"/>
                      <a:pt x="2366080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77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0503342" y="3429795"/>
              <a:ext cx="1448050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920" algn="ctr">
                <a:lnSpc>
                  <a:spcPct val="90000"/>
                </a:lnSpc>
                <a:buClr>
                  <a:srgbClr val="FF9021"/>
                </a:buClr>
              </a:pPr>
              <a:r>
                <a:rPr lang="ru-RU" sz="800" b="1" dirty="0"/>
                <a:t>ПСИХОТЕСТИРОВАНИЕ</a:t>
              </a:r>
              <a:r>
                <a:rPr lang="ru-RU" sz="800" b="1" baseline="30000" dirty="0"/>
                <a:t>1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798752" y="2319120"/>
            <a:ext cx="1902311" cy="1100721"/>
            <a:chOff x="7798752" y="2533029"/>
            <a:chExt cx="1902311" cy="1100721"/>
          </a:xfrm>
        </p:grpSpPr>
        <p:sp>
          <p:nvSpPr>
            <p:cNvPr id="68" name="TextBox 67"/>
            <p:cNvSpPr txBox="1"/>
            <p:nvPr/>
          </p:nvSpPr>
          <p:spPr>
            <a:xfrm>
              <a:off x="7798752" y="3412151"/>
              <a:ext cx="1902311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920" algn="ctr">
                <a:lnSpc>
                  <a:spcPct val="90000"/>
                </a:lnSpc>
                <a:buClr>
                  <a:srgbClr val="FF9021"/>
                </a:buClr>
              </a:pPr>
              <a:r>
                <a:rPr lang="ru-RU" sz="800" b="1" dirty="0"/>
                <a:t>ТЕСТ </a:t>
              </a:r>
            </a:p>
            <a:p>
              <a:pPr marL="1920" algn="ctr">
                <a:lnSpc>
                  <a:spcPct val="90000"/>
                </a:lnSpc>
                <a:buClr>
                  <a:srgbClr val="FF9021"/>
                </a:buClr>
              </a:pPr>
              <a:r>
                <a:rPr lang="ru-RU" sz="800" b="1" dirty="0"/>
                <a:t>НА АЛКОГОЛЬ</a:t>
              </a:r>
            </a:p>
          </p:txBody>
        </p:sp>
        <p:sp>
          <p:nvSpPr>
            <p:cNvPr id="69" name="Rounded Rectangle 52"/>
            <p:cNvSpPr/>
            <p:nvPr/>
          </p:nvSpPr>
          <p:spPr>
            <a:xfrm>
              <a:off x="8359940" y="2533029"/>
              <a:ext cx="739788" cy="739788"/>
            </a:xfrm>
            <a:prstGeom prst="roundRect">
              <a:avLst/>
            </a:prstGeom>
            <a:solidFill>
              <a:srgbClr val="0C9C8B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pic>
          <p:nvPicPr>
            <p:cNvPr id="7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202" y="2606017"/>
              <a:ext cx="870729" cy="823778"/>
            </a:xfrm>
            <a:prstGeom prst="rect">
              <a:avLst/>
            </a:prstGeom>
            <a:solidFill>
              <a:srgbClr val="0C9C8B">
                <a:alpha val="0"/>
              </a:srgbClr>
            </a:solidFill>
          </p:spPr>
        </p:pic>
      </p:grpSp>
      <p:pic>
        <p:nvPicPr>
          <p:cNvPr id="7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47" y="2005943"/>
            <a:ext cx="1524247" cy="1475786"/>
          </a:xfrm>
          <a:prstGeom prst="rect">
            <a:avLst/>
          </a:prstGeom>
          <a:solidFill>
            <a:srgbClr val="0070C0">
              <a:alpha val="0"/>
            </a:srgbClr>
          </a:solidFill>
        </p:spPr>
      </p:pic>
      <p:grpSp>
        <p:nvGrpSpPr>
          <p:cNvPr id="72" name="Группа 71"/>
          <p:cNvGrpSpPr/>
          <p:nvPr/>
        </p:nvGrpSpPr>
        <p:grpSpPr>
          <a:xfrm>
            <a:off x="3145259" y="2310178"/>
            <a:ext cx="1321050" cy="1011175"/>
            <a:chOff x="3145259" y="2524087"/>
            <a:chExt cx="1321050" cy="1011175"/>
          </a:xfrm>
        </p:grpSpPr>
        <p:sp>
          <p:nvSpPr>
            <p:cNvPr id="73" name="TextBox 72"/>
            <p:cNvSpPr txBox="1"/>
            <p:nvPr/>
          </p:nvSpPr>
          <p:spPr>
            <a:xfrm>
              <a:off x="3145259" y="3412151"/>
              <a:ext cx="13210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920" algn="ctr">
                <a:spcBef>
                  <a:spcPts val="363"/>
                </a:spcBef>
                <a:buClr>
                  <a:srgbClr val="FF9021"/>
                </a:buClr>
              </a:pPr>
              <a:r>
                <a:rPr lang="ru-RU" sz="800" b="1" dirty="0"/>
                <a:t>ДАВЛЕНИЕ</a:t>
              </a:r>
            </a:p>
          </p:txBody>
        </p:sp>
        <p:sp>
          <p:nvSpPr>
            <p:cNvPr id="74" name="Rounded Rectangle 46"/>
            <p:cNvSpPr/>
            <p:nvPr/>
          </p:nvSpPr>
          <p:spPr>
            <a:xfrm>
              <a:off x="3433291" y="2524087"/>
              <a:ext cx="739788" cy="739788"/>
            </a:xfrm>
            <a:prstGeom prst="roundRect">
              <a:avLst/>
            </a:prstGeom>
            <a:solidFill>
              <a:srgbClr val="0C9C8B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7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40695" y="2596207"/>
              <a:ext cx="368660" cy="595548"/>
            </a:xfrm>
            <a:custGeom>
              <a:avLst/>
              <a:gdLst>
                <a:gd name="connsiteX0" fmla="*/ 0 w 1088390"/>
                <a:gd name="connsiteY0" fmla="*/ 0 h 595548"/>
                <a:gd name="connsiteX1" fmla="*/ 1088390 w 1088390"/>
                <a:gd name="connsiteY1" fmla="*/ 0 h 595548"/>
                <a:gd name="connsiteX2" fmla="*/ 1088390 w 1088390"/>
                <a:gd name="connsiteY2" fmla="*/ 595548 h 595548"/>
                <a:gd name="connsiteX3" fmla="*/ 0 w 1088390"/>
                <a:gd name="connsiteY3" fmla="*/ 595548 h 595548"/>
                <a:gd name="connsiteX4" fmla="*/ 0 w 1088390"/>
                <a:gd name="connsiteY4" fmla="*/ 0 h 595548"/>
                <a:gd name="connsiteX0" fmla="*/ 0 w 1088390"/>
                <a:gd name="connsiteY0" fmla="*/ 0 h 595548"/>
                <a:gd name="connsiteX1" fmla="*/ 1088390 w 1088390"/>
                <a:gd name="connsiteY1" fmla="*/ 0 h 595548"/>
                <a:gd name="connsiteX2" fmla="*/ 1088390 w 1088390"/>
                <a:gd name="connsiteY2" fmla="*/ 595548 h 595548"/>
                <a:gd name="connsiteX3" fmla="*/ 338667 w 1088390"/>
                <a:gd name="connsiteY3" fmla="*/ 570148 h 595548"/>
                <a:gd name="connsiteX4" fmla="*/ 0 w 1088390"/>
                <a:gd name="connsiteY4" fmla="*/ 0 h 595548"/>
                <a:gd name="connsiteX0" fmla="*/ 0 w 792056"/>
                <a:gd name="connsiteY0" fmla="*/ 152400 h 595548"/>
                <a:gd name="connsiteX1" fmla="*/ 792056 w 792056"/>
                <a:gd name="connsiteY1" fmla="*/ 0 h 595548"/>
                <a:gd name="connsiteX2" fmla="*/ 792056 w 792056"/>
                <a:gd name="connsiteY2" fmla="*/ 595548 h 595548"/>
                <a:gd name="connsiteX3" fmla="*/ 42333 w 792056"/>
                <a:gd name="connsiteY3" fmla="*/ 570148 h 595548"/>
                <a:gd name="connsiteX4" fmla="*/ 0 w 792056"/>
                <a:gd name="connsiteY4" fmla="*/ 152400 h 595548"/>
                <a:gd name="connsiteX0" fmla="*/ 0 w 792056"/>
                <a:gd name="connsiteY0" fmla="*/ 152400 h 612481"/>
                <a:gd name="connsiteX1" fmla="*/ 792056 w 792056"/>
                <a:gd name="connsiteY1" fmla="*/ 0 h 612481"/>
                <a:gd name="connsiteX2" fmla="*/ 521123 w 792056"/>
                <a:gd name="connsiteY2" fmla="*/ 612481 h 612481"/>
                <a:gd name="connsiteX3" fmla="*/ 42333 w 792056"/>
                <a:gd name="connsiteY3" fmla="*/ 570148 h 612481"/>
                <a:gd name="connsiteX4" fmla="*/ 0 w 792056"/>
                <a:gd name="connsiteY4" fmla="*/ 152400 h 612481"/>
                <a:gd name="connsiteX0" fmla="*/ 0 w 580389"/>
                <a:gd name="connsiteY0" fmla="*/ 0 h 460081"/>
                <a:gd name="connsiteX1" fmla="*/ 580389 w 580389"/>
                <a:gd name="connsiteY1" fmla="*/ 8467 h 460081"/>
                <a:gd name="connsiteX2" fmla="*/ 521123 w 580389"/>
                <a:gd name="connsiteY2" fmla="*/ 460081 h 460081"/>
                <a:gd name="connsiteX3" fmla="*/ 42333 w 580389"/>
                <a:gd name="connsiteY3" fmla="*/ 417748 h 460081"/>
                <a:gd name="connsiteX4" fmla="*/ 0 w 580389"/>
                <a:gd name="connsiteY4" fmla="*/ 0 h 460081"/>
                <a:gd name="connsiteX0" fmla="*/ 0 w 521123"/>
                <a:gd name="connsiteY0" fmla="*/ 0 h 460081"/>
                <a:gd name="connsiteX1" fmla="*/ 504189 w 521123"/>
                <a:gd name="connsiteY1" fmla="*/ 110067 h 460081"/>
                <a:gd name="connsiteX2" fmla="*/ 521123 w 521123"/>
                <a:gd name="connsiteY2" fmla="*/ 460081 h 460081"/>
                <a:gd name="connsiteX3" fmla="*/ 42333 w 521123"/>
                <a:gd name="connsiteY3" fmla="*/ 417748 h 460081"/>
                <a:gd name="connsiteX4" fmla="*/ 0 w 521123"/>
                <a:gd name="connsiteY4" fmla="*/ 0 h 460081"/>
                <a:gd name="connsiteX0" fmla="*/ 25400 w 478790"/>
                <a:gd name="connsiteY0" fmla="*/ 0 h 375414"/>
                <a:gd name="connsiteX1" fmla="*/ 461856 w 478790"/>
                <a:gd name="connsiteY1" fmla="*/ 25400 h 375414"/>
                <a:gd name="connsiteX2" fmla="*/ 478790 w 478790"/>
                <a:gd name="connsiteY2" fmla="*/ 375414 h 375414"/>
                <a:gd name="connsiteX3" fmla="*/ 0 w 478790"/>
                <a:gd name="connsiteY3" fmla="*/ 333081 h 375414"/>
                <a:gd name="connsiteX4" fmla="*/ 25400 w 478790"/>
                <a:gd name="connsiteY4" fmla="*/ 0 h 375414"/>
                <a:gd name="connsiteX0" fmla="*/ 67734 w 478790"/>
                <a:gd name="connsiteY0" fmla="*/ 67733 h 350014"/>
                <a:gd name="connsiteX1" fmla="*/ 461856 w 478790"/>
                <a:gd name="connsiteY1" fmla="*/ 0 h 350014"/>
                <a:gd name="connsiteX2" fmla="*/ 478790 w 478790"/>
                <a:gd name="connsiteY2" fmla="*/ 350014 h 350014"/>
                <a:gd name="connsiteX3" fmla="*/ 0 w 478790"/>
                <a:gd name="connsiteY3" fmla="*/ 307681 h 350014"/>
                <a:gd name="connsiteX4" fmla="*/ 67734 w 478790"/>
                <a:gd name="connsiteY4" fmla="*/ 67733 h 3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" h="350014">
                  <a:moveTo>
                    <a:pt x="67734" y="67733"/>
                  </a:moveTo>
                  <a:lnTo>
                    <a:pt x="461856" y="0"/>
                  </a:lnTo>
                  <a:lnTo>
                    <a:pt x="478790" y="350014"/>
                  </a:lnTo>
                  <a:lnTo>
                    <a:pt x="0" y="307681"/>
                  </a:lnTo>
                  <a:lnTo>
                    <a:pt x="67734" y="67733"/>
                  </a:lnTo>
                  <a:close/>
                </a:path>
              </a:pathLst>
            </a:custGeom>
            <a:solidFill>
              <a:srgbClr val="0C9C8B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1920" algn="ctr">
                <a:spcBef>
                  <a:spcPts val="363"/>
                </a:spcBef>
                <a:buClr>
                  <a:srgbClr val="FF9021"/>
                </a:buClr>
              </a:pPr>
              <a:r>
                <a:rPr lang="ru-RU" sz="3870" dirty="0">
                  <a:solidFill>
                    <a:schemeClr val="bg1"/>
                  </a:solidFill>
                  <a:latin typeface="Arial Narrow" panose="020B0606020202030204" pitchFamily="34" charset="0"/>
                  <a:sym typeface="Webdings"/>
                </a:rPr>
                <a:t></a:t>
              </a:r>
              <a:endParaRPr lang="ru-RU" sz="387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6" name="Стрелка вправо 273"/>
          <p:cNvSpPr/>
          <p:nvPr/>
        </p:nvSpPr>
        <p:spPr>
          <a:xfrm>
            <a:off x="2448366" y="2567814"/>
            <a:ext cx="696893" cy="392049"/>
          </a:xfrm>
          <a:prstGeom prst="rightArrow">
            <a:avLst>
              <a:gd name="adj1" fmla="val 50000"/>
              <a:gd name="adj2" fmla="val 36987"/>
            </a:avLst>
          </a:prstGeom>
          <a:solidFill>
            <a:srgbClr val="12809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77" name="Rounded Rectangle 46"/>
          <p:cNvSpPr/>
          <p:nvPr/>
        </p:nvSpPr>
        <p:spPr>
          <a:xfrm>
            <a:off x="1236359" y="2361229"/>
            <a:ext cx="1273909" cy="739788"/>
          </a:xfrm>
          <a:prstGeom prst="roundRect">
            <a:avLst/>
          </a:prstGeom>
          <a:solidFill>
            <a:srgbClr val="12809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ЭЛМКР </a:t>
            </a:r>
          </a:p>
        </p:txBody>
      </p:sp>
    </p:spTree>
    <p:extLst>
      <p:ext uri="{BB962C8B-B14F-4D97-AF65-F5344CB8AC3E}">
        <p14:creationId xmlns:p14="http://schemas.microsoft.com/office/powerpoint/2010/main" val="95795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СОЦТЕХ</a:t>
            </a:r>
            <a:b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</a:br>
            <a:r>
              <a:rPr lang="ru-RU" dirty="0">
                <a:ea typeface="Tahoma" pitchFamily="34" charset="0"/>
                <a:cs typeface="Tahoma" pitchFamily="34" charset="0"/>
                <a:sym typeface="Arial Bold" charset="0"/>
              </a:rPr>
              <a:t>СУПБ и ОТ оборудование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093" y="3861842"/>
            <a:ext cx="4346302" cy="2454164"/>
          </a:xfrm>
          <a:prstGeom prst="rect">
            <a:avLst/>
          </a:prstGeom>
          <a:solidFill>
            <a:srgbClr val="BEDDF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35548" y="3850456"/>
            <a:ext cx="4059627" cy="2454164"/>
          </a:xfrm>
          <a:prstGeom prst="rect">
            <a:avLst/>
          </a:prstGeom>
          <a:solidFill>
            <a:srgbClr val="BEDDF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3856149"/>
            <a:ext cx="12195174" cy="2454164"/>
          </a:xfrm>
          <a:prstGeom prst="rect">
            <a:avLst/>
          </a:prstGeom>
          <a:solidFill>
            <a:srgbClr val="6DC3E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8796" y="1395971"/>
            <a:ext cx="1092046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451"/>
              </a:spcBef>
            </a:pPr>
            <a:r>
              <a:rPr lang="ru-RU" sz="1600" dirty="0">
                <a:ea typeface="Helvetica" charset="0"/>
                <a:cs typeface="Helvetica" charset="0"/>
              </a:rPr>
              <a:t>Существующие модели носимых электронных средств индивидуальной защиты, настенных, бортовых, стационарных рамок -  комплексов, в  том числе настольных или на штанге  в комплекте  со стулом  предназначены  для размещения как  внутри  помещений так и на улице. </a:t>
            </a:r>
          </a:p>
          <a:p>
            <a:pPr algn="just">
              <a:lnSpc>
                <a:spcPct val="90000"/>
              </a:lnSpc>
              <a:spcBef>
                <a:spcPts val="1451"/>
              </a:spcBef>
            </a:pPr>
            <a:r>
              <a:rPr lang="ru-RU" sz="1600" dirty="0">
                <a:ea typeface="Helvetica" charset="0"/>
                <a:cs typeface="Helvetica" charset="0"/>
              </a:rPr>
              <a:t>Автоматизированный  телемедицинский киоск оборудован  системой  идентификации,  медицинскими устройствами, в том числе  для оказания первой помощи в экстренных ситуациях, двусторонней  аудио- видео- связью  с врачом при наступлении  страхового  случая  и  возможностью оформления  электронного  листа в случае временной нетрудоспособности.  </a:t>
            </a:r>
          </a:p>
          <a:p>
            <a:pPr algn="just">
              <a:lnSpc>
                <a:spcPct val="90000"/>
              </a:lnSpc>
              <a:spcBef>
                <a:spcPts val="1451"/>
              </a:spcBef>
            </a:pPr>
            <a:r>
              <a:rPr lang="ru-RU" sz="1600" dirty="0">
                <a:ea typeface="Helvetica" charset="0"/>
                <a:cs typeface="Helvetica" charset="0"/>
              </a:rPr>
              <a:t>Все модели спроектированы в расчете на длительное и массовое использование отвечают самым высоким требованиям по надежности и безопасности для пользователей  Сделаны в России.</a:t>
            </a:r>
          </a:p>
        </p:txBody>
      </p:sp>
      <p:sp>
        <p:nvSpPr>
          <p:cNvPr id="8" name="Скругленный прямоугольник 124"/>
          <p:cNvSpPr/>
          <p:nvPr/>
        </p:nvSpPr>
        <p:spPr>
          <a:xfrm>
            <a:off x="8391952" y="5458890"/>
            <a:ext cx="3394267" cy="377371"/>
          </a:xfrm>
          <a:prstGeom prst="roundRect">
            <a:avLst/>
          </a:prstGeom>
          <a:solidFill>
            <a:srgbClr val="22658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АВТОМАТИЗИРОВАННЫЙ МЕДКИОСК</a:t>
            </a:r>
          </a:p>
        </p:txBody>
      </p:sp>
      <p:sp>
        <p:nvSpPr>
          <p:cNvPr id="9" name="Скругленный прямоугольник 280"/>
          <p:cNvSpPr/>
          <p:nvPr/>
        </p:nvSpPr>
        <p:spPr>
          <a:xfrm>
            <a:off x="4608511" y="5457743"/>
            <a:ext cx="3289276" cy="377371"/>
          </a:xfrm>
          <a:prstGeom prst="roundRect">
            <a:avLst/>
          </a:prstGeom>
          <a:solidFill>
            <a:srgbClr val="0C9C8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НАСТОЛЬНАЯ МОДЕЛЬ</a:t>
            </a:r>
          </a:p>
        </p:txBody>
      </p:sp>
      <p:sp>
        <p:nvSpPr>
          <p:cNvPr id="10" name="Скругленный прямоугольник 282"/>
          <p:cNvSpPr/>
          <p:nvPr/>
        </p:nvSpPr>
        <p:spPr>
          <a:xfrm>
            <a:off x="815179" y="5446018"/>
            <a:ext cx="3266184" cy="377371"/>
          </a:xfrm>
          <a:prstGeom prst="roundRect">
            <a:avLst/>
          </a:prstGeom>
          <a:solidFill>
            <a:srgbClr val="12809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БОРТОВАЯ МОДЕЛЬ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58078"/>
              </p:ext>
            </p:extLst>
          </p:nvPr>
        </p:nvGraphicFramePr>
        <p:xfrm>
          <a:off x="1849115" y="4289116"/>
          <a:ext cx="888227" cy="97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5966550" imgH="6578304" progId="CorelDraw.Graphic.17">
                  <p:embed/>
                </p:oleObj>
              </mc:Choice>
              <mc:Fallback>
                <p:oleObj name="CorelDRAW" r:id="rId3" imgW="5966550" imgH="6578304" progId="CorelDraw.Graphic.17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9115" y="4289116"/>
                        <a:ext cx="888227" cy="979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294351"/>
              </p:ext>
            </p:extLst>
          </p:nvPr>
        </p:nvGraphicFramePr>
        <p:xfrm>
          <a:off x="9498905" y="4297363"/>
          <a:ext cx="919162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5" imgW="6273143" imgH="6348907" progId="CorelDraw.Graphic.17">
                  <p:embed/>
                </p:oleObj>
              </mc:Choice>
              <mc:Fallback>
                <p:oleObj name="CorelDRAW" r:id="rId5" imgW="6273143" imgH="6348907" progId="CorelDraw.Graphic.17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98905" y="4297363"/>
                        <a:ext cx="919162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72316"/>
              </p:ext>
            </p:extLst>
          </p:nvPr>
        </p:nvGraphicFramePr>
        <p:xfrm>
          <a:off x="5665539" y="4279900"/>
          <a:ext cx="93186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7" imgW="6653605" imgH="6952148" progId="CorelDraw.Graphic.17">
                  <p:embed/>
                </p:oleObj>
              </mc:Choice>
              <mc:Fallback>
                <p:oleObj name="CorelDRAW" r:id="rId7" imgW="6653605" imgH="6952148" progId="CorelDraw.Graphic.17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5539" y="4279900"/>
                        <a:ext cx="931863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126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22728</TotalTime>
  <Words>970</Words>
  <Application>Microsoft Office PowerPoint</Application>
  <PresentationFormat>Широкоэкранный</PresentationFormat>
  <Paragraphs>178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Bold</vt:lpstr>
      <vt:lpstr>Arial Narrow</vt:lpstr>
      <vt:lpstr>Calibri</vt:lpstr>
      <vt:lpstr>Cambria Math</vt:lpstr>
      <vt:lpstr>Helvetica</vt:lpstr>
      <vt:lpstr>Tahoma</vt:lpstr>
      <vt:lpstr>Times New Roman</vt:lpstr>
      <vt:lpstr>Webdings</vt:lpstr>
      <vt:lpstr>Тема Office</vt:lpstr>
      <vt:lpstr>CorelDRAW</vt:lpstr>
      <vt:lpstr>Презентация PowerPoint</vt:lpstr>
      <vt:lpstr>СОЦТЕХ Доступная среда без ментальных и архитектурных барьеров</vt:lpstr>
      <vt:lpstr>СОЦТЕХ Структура и сервисы </vt:lpstr>
      <vt:lpstr>СОЦТЕХ Пилоты </vt:lpstr>
      <vt:lpstr>СОЦТЕХ              Сегмент  системы  управления  производственной безопасностью и охраной труда  </vt:lpstr>
      <vt:lpstr>СОЦТЕХ СУПБ и ОТ решение</vt:lpstr>
      <vt:lpstr>СОЦТЕХ СУПБ и ОТ преимущества </vt:lpstr>
      <vt:lpstr>СОЦТЕХ СУПБ и ОТ решение</vt:lpstr>
      <vt:lpstr>СОЦТЕХ СУПБ и ОТ оборудование</vt:lpstr>
      <vt:lpstr>СОЦТЕХ Архитектура</vt:lpstr>
      <vt:lpstr>СОЦТЕХ и Программа «Безопасный труд»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Хрусталева Наталья</dc:creator>
  <cp:lastModifiedBy>Сергей Песецкий</cp:lastModifiedBy>
  <cp:revision>159</cp:revision>
  <cp:lastPrinted>2015-04-22T13:51:09Z</cp:lastPrinted>
  <dcterms:created xsi:type="dcterms:W3CDTF">2014-10-06T10:26:37Z</dcterms:created>
  <dcterms:modified xsi:type="dcterms:W3CDTF">2017-03-12T18:46:46Z</dcterms:modified>
</cp:coreProperties>
</file>