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5" r:id="rId3"/>
    <p:sldId id="307" r:id="rId4"/>
    <p:sldId id="308" r:id="rId5"/>
    <p:sldId id="310" r:id="rId6"/>
    <p:sldId id="317" r:id="rId7"/>
    <p:sldId id="313" r:id="rId8"/>
    <p:sldId id="314" r:id="rId9"/>
    <p:sldId id="311" r:id="rId10"/>
    <p:sldId id="291" r:id="rId11"/>
    <p:sldId id="289" r:id="rId12"/>
    <p:sldId id="286" r:id="rId13"/>
    <p:sldId id="304" r:id="rId14"/>
    <p:sldId id="287" r:id="rId15"/>
    <p:sldId id="294" r:id="rId16"/>
    <p:sldId id="293" r:id="rId17"/>
    <p:sldId id="318" r:id="rId18"/>
    <p:sldId id="302" r:id="rId19"/>
    <p:sldId id="315" r:id="rId20"/>
    <p:sldId id="316" r:id="rId21"/>
    <p:sldId id="31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96D9299-CF44-4515-99AD-9616BB5A8C4B}">
          <p14:sldIdLst>
            <p14:sldId id="256"/>
            <p14:sldId id="305"/>
            <p14:sldId id="307"/>
          </p14:sldIdLst>
        </p14:section>
        <p14:section name="Раздел без заголовка" id="{FAE0E2D0-9F8D-4250-A264-2EA590929446}">
          <p14:sldIdLst>
            <p14:sldId id="308"/>
            <p14:sldId id="310"/>
            <p14:sldId id="317"/>
            <p14:sldId id="313"/>
            <p14:sldId id="314"/>
            <p14:sldId id="311"/>
            <p14:sldId id="291"/>
            <p14:sldId id="289"/>
            <p14:sldId id="286"/>
            <p14:sldId id="304"/>
            <p14:sldId id="287"/>
            <p14:sldId id="294"/>
            <p14:sldId id="293"/>
            <p14:sldId id="318"/>
            <p14:sldId id="302"/>
            <p14:sldId id="315"/>
            <p14:sldId id="316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76;&#1086;&#1087;&#1086;&#1083;_&#1076;&#1080;&#1072;&#1075;&#1088;_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76;&#1086;&#1087;&#1086;&#1083;_&#1076;&#1080;&#1072;&#1075;&#1088;_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1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72;&#1082;&#1089;&#1080;&#1084;\Documents\&#1057;&#1083;&#1072;&#1081;&#1076;&#1099;\&#1090;&#1072;&#1073;&#1083;_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число операций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Лист1!$B$2:$F$2</c:f>
              <c:strCache>
                <c:ptCount val="5"/>
                <c:pt idx="0">
                  <c:v>1 пол.2015</c:v>
                </c:pt>
                <c:pt idx="1">
                  <c:v>2 пол.2015</c:v>
                </c:pt>
                <c:pt idx="2">
                  <c:v>1 пол.2016</c:v>
                </c:pt>
                <c:pt idx="3">
                  <c:v>2 пол.2016</c:v>
                </c:pt>
                <c:pt idx="4">
                  <c:v>1 пол.2017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70</c:v>
                </c:pt>
                <c:pt idx="1">
                  <c:v>11</c:v>
                </c:pt>
                <c:pt idx="2">
                  <c:v>9</c:v>
                </c:pt>
                <c:pt idx="3">
                  <c:v>9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объем операций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Лист1!$B$2:$F$2</c:f>
              <c:strCache>
                <c:ptCount val="5"/>
                <c:pt idx="0">
                  <c:v>1 пол.2015</c:v>
                </c:pt>
                <c:pt idx="1">
                  <c:v>2 пол.2015</c:v>
                </c:pt>
                <c:pt idx="2">
                  <c:v>1 пол.2016</c:v>
                </c:pt>
                <c:pt idx="3">
                  <c:v>2 пол.2016</c:v>
                </c:pt>
                <c:pt idx="4">
                  <c:v>1 пол.2017</c:v>
                </c:pt>
              </c:strCache>
            </c:strRef>
          </c:cat>
          <c:val>
            <c:numRef>
              <c:f>Лист1!$B$4:$F$4</c:f>
              <c:numCache>
                <c:formatCode>General</c:formatCode>
                <c:ptCount val="5"/>
                <c:pt idx="0">
                  <c:v>63.3</c:v>
                </c:pt>
                <c:pt idx="1">
                  <c:v>5.2</c:v>
                </c:pt>
                <c:pt idx="2">
                  <c:v>2.2999999999999998</c:v>
                </c:pt>
                <c:pt idx="3">
                  <c:v>2.2000000000000002</c:v>
                </c:pt>
                <c:pt idx="4">
                  <c:v>26.4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80118816"/>
        <c:axId val="-1380117728"/>
      </c:barChart>
      <c:catAx>
        <c:axId val="-138011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380117728"/>
        <c:crosses val="autoZero"/>
        <c:auto val="1"/>
        <c:lblAlgn val="ctr"/>
        <c:lblOffset val="100"/>
        <c:noMultiLvlLbl val="0"/>
      </c:catAx>
      <c:valAx>
        <c:axId val="-1380117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3801188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01.01.2015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Лист1!$A$3</c:f>
              <c:strCache>
                <c:ptCount val="1"/>
                <c:pt idx="0">
                  <c:v>курс рубля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61.9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Лист1!$A$3</c:f>
              <c:strCache>
                <c:ptCount val="1"/>
                <c:pt idx="0">
                  <c:v>курс рубля</c:v>
                </c:pt>
              </c:strCache>
            </c:strRef>
          </c:cat>
          <c:val>
            <c:numRef>
              <c:f>Лист1!$C$3</c:f>
              <c:numCache>
                <c:formatCode>General</c:formatCode>
                <c:ptCount val="1"/>
                <c:pt idx="0">
                  <c:v>75.95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Лист1!$A$3</c:f>
              <c:strCache>
                <c:ptCount val="1"/>
                <c:pt idx="0">
                  <c:v>курс рубля</c:v>
                </c:pt>
              </c:strCache>
            </c:strRef>
          </c:cat>
          <c:val>
            <c:numRef>
              <c:f>Лист1!$D$3</c:f>
              <c:numCache>
                <c:formatCode>General</c:formatCode>
                <c:ptCount val="1"/>
                <c:pt idx="0">
                  <c:v>61.34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01.04.2017</c:v>
                </c:pt>
              </c:strCache>
            </c:strRef>
          </c:tx>
          <c:invertIfNegative val="0"/>
          <c:cat>
            <c:strRef>
              <c:f>Лист1!$A$3</c:f>
              <c:strCache>
                <c:ptCount val="1"/>
                <c:pt idx="0">
                  <c:v>курс рубля</c:v>
                </c:pt>
              </c:strCache>
            </c:strRef>
          </c:cat>
          <c:val>
            <c:numRef>
              <c:f>Лист1!$E$3</c:f>
              <c:numCache>
                <c:formatCode>General</c:formatCode>
                <c:ptCount val="1"/>
                <c:pt idx="0">
                  <c:v>57.690000000000012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25249504"/>
        <c:axId val="-1425247328"/>
        <c:axId val="0"/>
      </c:bar3DChart>
      <c:catAx>
        <c:axId val="-142524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itchFamily="34" charset="0"/>
              </a:defRPr>
            </a:pPr>
            <a:endParaRPr lang="ru-RU"/>
          </a:p>
        </c:txPr>
        <c:crossAx val="-1425247328"/>
        <c:crosses val="autoZero"/>
        <c:auto val="1"/>
        <c:lblAlgn val="ctr"/>
        <c:lblOffset val="100"/>
        <c:noMultiLvlLbl val="0"/>
      </c:catAx>
      <c:valAx>
        <c:axId val="-1425247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9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01.01.2015</c:v>
                </c:pt>
              </c:strCache>
            </c:strRef>
          </c:tx>
          <c:invertIfNegative val="0"/>
          <c:cat>
            <c:strRef>
              <c:f>Лист1!$A$3:$A$7</c:f>
              <c:strCache>
                <c:ptCount val="5"/>
                <c:pt idx="0">
                  <c:v>потфельные инвестиции</c:v>
                </c:pt>
                <c:pt idx="1">
                  <c:v>прямые иностранные инвестиции</c:v>
                </c:pt>
                <c:pt idx="2">
                  <c:v>текущий счет и депозиты</c:v>
                </c:pt>
                <c:pt idx="3">
                  <c:v>ссуды и займы</c:v>
                </c:pt>
                <c:pt idx="4">
                  <c:v>межбанковские кредиты</c:v>
                </c:pt>
              </c:strCache>
            </c:strRef>
          </c:cat>
          <c:val>
            <c:numRef>
              <c:f>Лист1!$B$3:$B$7</c:f>
              <c:numCache>
                <c:formatCode>General</c:formatCode>
                <c:ptCount val="5"/>
                <c:pt idx="0">
                  <c:v>25</c:v>
                </c:pt>
                <c:pt idx="1">
                  <c:v>-7</c:v>
                </c:pt>
                <c:pt idx="2">
                  <c:v>-20</c:v>
                </c:pt>
                <c:pt idx="3">
                  <c:v>76</c:v>
                </c:pt>
                <c:pt idx="4">
                  <c:v>60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Лист1!$A$3:$A$7</c:f>
              <c:strCache>
                <c:ptCount val="5"/>
                <c:pt idx="0">
                  <c:v>потфельные инвестиции</c:v>
                </c:pt>
                <c:pt idx="1">
                  <c:v>прямые иностранные инвестиции</c:v>
                </c:pt>
                <c:pt idx="2">
                  <c:v>текущий счет и депозиты</c:v>
                </c:pt>
                <c:pt idx="3">
                  <c:v>ссуды и займы</c:v>
                </c:pt>
                <c:pt idx="4">
                  <c:v>межбанковские кредиты</c:v>
                </c:pt>
              </c:strCache>
            </c:strRef>
          </c:cat>
          <c:val>
            <c:numRef>
              <c:f>Лист1!$C$3:$C$7</c:f>
              <c:numCache>
                <c:formatCode>General</c:formatCode>
                <c:ptCount val="5"/>
                <c:pt idx="0">
                  <c:v>28</c:v>
                </c:pt>
                <c:pt idx="1">
                  <c:v>-7</c:v>
                </c:pt>
                <c:pt idx="2">
                  <c:v>-40</c:v>
                </c:pt>
                <c:pt idx="3">
                  <c:v>80</c:v>
                </c:pt>
                <c:pt idx="4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Лист1!$A$3:$A$7</c:f>
              <c:strCache>
                <c:ptCount val="5"/>
                <c:pt idx="0">
                  <c:v>потфельные инвестиции</c:v>
                </c:pt>
                <c:pt idx="1">
                  <c:v>прямые иностранные инвестиции</c:v>
                </c:pt>
                <c:pt idx="2">
                  <c:v>текущий счет и депозиты</c:v>
                </c:pt>
                <c:pt idx="3">
                  <c:v>ссуды и займы</c:v>
                </c:pt>
                <c:pt idx="4">
                  <c:v>межбанковские кредиты</c:v>
                </c:pt>
              </c:strCache>
            </c:strRef>
          </c:cat>
          <c:val>
            <c:numRef>
              <c:f>Лист1!$D$3:$D$7</c:f>
              <c:numCache>
                <c:formatCode>General</c:formatCode>
                <c:ptCount val="5"/>
                <c:pt idx="0">
                  <c:v>15</c:v>
                </c:pt>
                <c:pt idx="1">
                  <c:v>-11</c:v>
                </c:pt>
                <c:pt idx="2">
                  <c:v>-50</c:v>
                </c:pt>
                <c:pt idx="3">
                  <c:v>80</c:v>
                </c:pt>
                <c:pt idx="4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380119904"/>
        <c:axId val="-1380111744"/>
      </c:barChart>
      <c:catAx>
        <c:axId val="-13801199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380111744"/>
        <c:crosses val="autoZero"/>
        <c:auto val="1"/>
        <c:lblAlgn val="ctr"/>
        <c:lblOffset val="100"/>
        <c:noMultiLvlLbl val="0"/>
      </c:catAx>
      <c:valAx>
        <c:axId val="-13801117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3801199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Лист1!$A$20</c:f>
              <c:strCache>
                <c:ptCount val="1"/>
                <c:pt idx="0">
                  <c:v>активы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Лист1!$B$19:$D$19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Лист1!$B$20:$D$20</c:f>
              <c:numCache>
                <c:formatCode>General</c:formatCode>
                <c:ptCount val="3"/>
                <c:pt idx="0">
                  <c:v>-30</c:v>
                </c:pt>
                <c:pt idx="1">
                  <c:v>-34.700000000000003</c:v>
                </c:pt>
                <c:pt idx="2">
                  <c:v>-29</c:v>
                </c:pt>
              </c:numCache>
            </c:numRef>
          </c:val>
        </c:ser>
        <c:ser>
          <c:idx val="1"/>
          <c:order val="1"/>
          <c:tx>
            <c:strRef>
              <c:f>Лист1!$A$21</c:f>
              <c:strCache>
                <c:ptCount val="1"/>
                <c:pt idx="0">
                  <c:v>пассивы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Лист1!$B$19:$D$19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Лист1!$B$21:$D$21</c:f>
              <c:numCache>
                <c:formatCode>General</c:formatCode>
                <c:ptCount val="3"/>
                <c:pt idx="0">
                  <c:v>29</c:v>
                </c:pt>
                <c:pt idx="1">
                  <c:v>33.200000000000003</c:v>
                </c:pt>
                <c:pt idx="2">
                  <c:v>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40081088"/>
        <c:axId val="-1671421824"/>
        <c:axId val="0"/>
      </c:bar3DChart>
      <c:catAx>
        <c:axId val="-1440081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671421824"/>
        <c:crosses val="autoZero"/>
        <c:auto val="1"/>
        <c:lblAlgn val="ctr"/>
        <c:lblOffset val="100"/>
        <c:noMultiLvlLbl val="0"/>
      </c:catAx>
      <c:valAx>
        <c:axId val="-16714218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400810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Лист1!$A$3:$A$6</c:f>
              <c:strCache>
                <c:ptCount val="4"/>
                <c:pt idx="0">
                  <c:v>добыча полезных ископаемых</c:v>
                </c:pt>
                <c:pt idx="1">
                  <c:v>обрабатывающие производства</c:v>
                </c:pt>
                <c:pt idx="2">
                  <c:v>операции с недвижимостью</c:v>
                </c:pt>
                <c:pt idx="3">
                  <c:v>транспорт и связь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57</c:v>
                </c:pt>
                <c:pt idx="1">
                  <c:v>34.1</c:v>
                </c:pt>
                <c:pt idx="2">
                  <c:v>36.6</c:v>
                </c:pt>
                <c:pt idx="3">
                  <c:v>24.6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Лист1!$A$3:$A$6</c:f>
              <c:strCache>
                <c:ptCount val="4"/>
                <c:pt idx="0">
                  <c:v>добыча полезных ископаемых</c:v>
                </c:pt>
                <c:pt idx="1">
                  <c:v>обрабатывающие производства</c:v>
                </c:pt>
                <c:pt idx="2">
                  <c:v>операции с недвижимостью</c:v>
                </c:pt>
                <c:pt idx="3">
                  <c:v>транспорт и связь</c:v>
                </c:pt>
              </c:strCache>
            </c:strRef>
          </c:cat>
          <c:val>
            <c:numRef>
              <c:f>Лист1!$C$3:$C$6</c:f>
              <c:numCache>
                <c:formatCode>General</c:formatCode>
                <c:ptCount val="4"/>
                <c:pt idx="0">
                  <c:v>61.4</c:v>
                </c:pt>
                <c:pt idx="1">
                  <c:v>34.800000000000004</c:v>
                </c:pt>
                <c:pt idx="2">
                  <c:v>39.5</c:v>
                </c:pt>
                <c:pt idx="3">
                  <c:v>28.9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01.01.2017</c:v>
                </c:pt>
              </c:strCache>
            </c:strRef>
          </c:tx>
          <c:invertIfNegative val="0"/>
          <c:cat>
            <c:strRef>
              <c:f>Лист1!$A$3:$A$6</c:f>
              <c:strCache>
                <c:ptCount val="4"/>
                <c:pt idx="0">
                  <c:v>добыча полезных ископаемых</c:v>
                </c:pt>
                <c:pt idx="1">
                  <c:v>обрабатывающие производства</c:v>
                </c:pt>
                <c:pt idx="2">
                  <c:v>операции с недвижимостью</c:v>
                </c:pt>
                <c:pt idx="3">
                  <c:v>транспорт и связь</c:v>
                </c:pt>
              </c:strCache>
            </c:strRef>
          </c:cat>
          <c:val>
            <c:numRef>
              <c:f>Лист1!$D$3:$D$6</c:f>
              <c:numCache>
                <c:formatCode>General</c:formatCode>
                <c:ptCount val="4"/>
                <c:pt idx="0">
                  <c:v>49.1</c:v>
                </c:pt>
                <c:pt idx="1">
                  <c:v>30.8</c:v>
                </c:pt>
                <c:pt idx="2">
                  <c:v>32.1</c:v>
                </c:pt>
                <c:pt idx="3">
                  <c:v>20.399999999999999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25239168"/>
        <c:axId val="-1425248416"/>
        <c:axId val="0"/>
      </c:bar3DChart>
      <c:catAx>
        <c:axId val="-1425239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8416"/>
        <c:crosses val="autoZero"/>
        <c:auto val="1"/>
        <c:lblAlgn val="ctr"/>
        <c:lblOffset val="100"/>
        <c:noMultiLvlLbl val="0"/>
      </c:catAx>
      <c:valAx>
        <c:axId val="-14252484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391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01.01.2015</c:v>
                </c:pt>
              </c:strCache>
            </c:strRef>
          </c:tx>
          <c:invertIfNegative val="0"/>
          <c:cat>
            <c:strRef>
              <c:f>Лист1!$A$3:$A$5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дефицит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162</c:v>
                </c:pt>
                <c:pt idx="1">
                  <c:v>137.80000000000001</c:v>
                </c:pt>
                <c:pt idx="2">
                  <c:v>-24.3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Лист1!$A$3:$A$5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дефицит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180.4</c:v>
                </c:pt>
                <c:pt idx="1">
                  <c:v>138.19999999999999</c:v>
                </c:pt>
                <c:pt idx="2">
                  <c:v>-42.2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Лист1!$A$3:$A$5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дефицит</c:v>
                </c:pt>
              </c:strCache>
            </c:strRef>
          </c:cat>
          <c:val>
            <c:numRef>
              <c:f>Лист1!$D$3:$D$5</c:f>
              <c:numCache>
                <c:formatCode>General</c:formatCode>
                <c:ptCount val="3"/>
                <c:pt idx="0">
                  <c:v>177.7</c:v>
                </c:pt>
                <c:pt idx="1">
                  <c:v>128.80000000000001</c:v>
                </c:pt>
                <c:pt idx="2">
                  <c:v>-48.9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01.04.2017</c:v>
                </c:pt>
              </c:strCache>
            </c:strRef>
          </c:tx>
          <c:invertIfNegative val="0"/>
          <c:cat>
            <c:strRef>
              <c:f>Лист1!$A$3:$A$5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дефицит</c:v>
                </c:pt>
              </c:strCache>
            </c:strRef>
          </c:cat>
          <c:val>
            <c:numRef>
              <c:f>Лист1!$E$3:$E$5</c:f>
              <c:numCache>
                <c:formatCode>General</c:formatCode>
                <c:ptCount val="3"/>
                <c:pt idx="0">
                  <c:v>175.1</c:v>
                </c:pt>
                <c:pt idx="1">
                  <c:v>126.5</c:v>
                </c:pt>
                <c:pt idx="2">
                  <c:v>-48.6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425243520"/>
        <c:axId val="-1425240800"/>
      </c:barChart>
      <c:catAx>
        <c:axId val="-142524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0800"/>
        <c:crosses val="autoZero"/>
        <c:auto val="1"/>
        <c:lblAlgn val="ctr"/>
        <c:lblOffset val="100"/>
        <c:noMultiLvlLbl val="0"/>
      </c:catAx>
      <c:valAx>
        <c:axId val="-142524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ru-RU"/>
          </a:p>
        </c:txPr>
        <c:crossAx val="-14252435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01.01.2015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8.48</c:v>
                </c:pt>
                <c:pt idx="1">
                  <c:v>6.46</c:v>
                </c:pt>
                <c:pt idx="2">
                  <c:v>2.02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7.29</c:v>
                </c:pt>
                <c:pt idx="1">
                  <c:v>4.6399999999999997</c:v>
                </c:pt>
                <c:pt idx="2">
                  <c:v>2.65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6.54</c:v>
                </c:pt>
                <c:pt idx="1">
                  <c:v>2.16</c:v>
                </c:pt>
                <c:pt idx="2">
                  <c:v>4.38</c:v>
                </c:pt>
              </c:numCache>
            </c:numRef>
          </c:val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01.03.2017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6.45</c:v>
                </c:pt>
                <c:pt idx="1">
                  <c:v>2.7800000000000002</c:v>
                </c:pt>
                <c:pt idx="2">
                  <c:v>3.66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25237536"/>
        <c:axId val="-1425244608"/>
        <c:axId val="0"/>
      </c:bar3DChart>
      <c:catAx>
        <c:axId val="-1425237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4608"/>
        <c:crosses val="autoZero"/>
        <c:auto val="1"/>
        <c:lblAlgn val="ctr"/>
        <c:lblOffset val="100"/>
        <c:noMultiLvlLbl val="0"/>
      </c:catAx>
      <c:valAx>
        <c:axId val="-1425244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375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01.01.2015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Лист1!$A$36:$A$38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профицит</c:v>
                </c:pt>
              </c:strCache>
            </c:strRef>
          </c:cat>
          <c:val>
            <c:numRef>
              <c:f>Лист1!$B$36:$B$38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77.8</c:v>
                </c:pt>
                <c:pt idx="2">
                  <c:v>72.900000000000006</c:v>
                </c:pt>
              </c:numCache>
            </c:numRef>
          </c:val>
        </c:ser>
        <c:ser>
          <c:idx val="1"/>
          <c:order val="1"/>
          <c:tx>
            <c:strRef>
              <c:f>Лист1!$C$35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Лист1!$A$36:$A$38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профицит</c:v>
                </c:pt>
              </c:strCache>
            </c:strRef>
          </c:cat>
          <c:val>
            <c:numRef>
              <c:f>Лист1!$C$36:$C$38</c:f>
              <c:numCache>
                <c:formatCode>General</c:formatCode>
                <c:ptCount val="3"/>
                <c:pt idx="0">
                  <c:v>3.8</c:v>
                </c:pt>
                <c:pt idx="1">
                  <c:v>80.3</c:v>
                </c:pt>
                <c:pt idx="2">
                  <c:v>76.5</c:v>
                </c:pt>
              </c:numCache>
            </c:numRef>
          </c:val>
        </c:ser>
        <c:ser>
          <c:idx val="2"/>
          <c:order val="2"/>
          <c:tx>
            <c:strRef>
              <c:f>Лист1!$D$35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Лист1!$A$36:$A$38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профицит</c:v>
                </c:pt>
              </c:strCache>
            </c:strRef>
          </c:cat>
          <c:val>
            <c:numRef>
              <c:f>Лист1!$D$36:$D$38</c:f>
              <c:numCache>
                <c:formatCode>General</c:formatCode>
                <c:ptCount val="3"/>
                <c:pt idx="0">
                  <c:v>2.6</c:v>
                </c:pt>
                <c:pt idx="1">
                  <c:v>92.9</c:v>
                </c:pt>
                <c:pt idx="2">
                  <c:v>90.3</c:v>
                </c:pt>
              </c:numCache>
            </c:numRef>
          </c:val>
        </c:ser>
        <c:ser>
          <c:idx val="3"/>
          <c:order val="3"/>
          <c:tx>
            <c:strRef>
              <c:f>Лист1!$E$35</c:f>
              <c:strCache>
                <c:ptCount val="1"/>
                <c:pt idx="0">
                  <c:v>01.04.2017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Лист1!$A$36:$A$38</c:f>
              <c:strCache>
                <c:ptCount val="3"/>
                <c:pt idx="0">
                  <c:v>валютные кредиты</c:v>
                </c:pt>
                <c:pt idx="1">
                  <c:v>валютные депозиты</c:v>
                </c:pt>
                <c:pt idx="2">
                  <c:v>профицит</c:v>
                </c:pt>
              </c:strCache>
            </c:strRef>
          </c:cat>
          <c:val>
            <c:numRef>
              <c:f>Лист1!$E$36:$E$38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91.9</c:v>
                </c:pt>
                <c:pt idx="2">
                  <c:v>89.6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425242976"/>
        <c:axId val="-1425242432"/>
      </c:barChart>
      <c:catAx>
        <c:axId val="-142524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2432"/>
        <c:crosses val="autoZero"/>
        <c:auto val="1"/>
        <c:lblAlgn val="ctr"/>
        <c:lblOffset val="100"/>
        <c:noMultiLvlLbl val="0"/>
      </c:catAx>
      <c:valAx>
        <c:axId val="-142524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29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01.01.2015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11.44</c:v>
                </c:pt>
                <c:pt idx="1">
                  <c:v>4.88</c:v>
                </c:pt>
                <c:pt idx="2">
                  <c:v>6.55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01.01.2016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11.6</c:v>
                </c:pt>
                <c:pt idx="1">
                  <c:v>2.0299999999999998</c:v>
                </c:pt>
                <c:pt idx="2">
                  <c:v>9.57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01.01.2017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9.43</c:v>
                </c:pt>
                <c:pt idx="1">
                  <c:v>1.35</c:v>
                </c:pt>
                <c:pt idx="2">
                  <c:v>8.08</c:v>
                </c:pt>
              </c:numCache>
            </c:numRef>
          </c:val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01.03.2017</c:v>
                </c:pt>
              </c:strCache>
            </c:strRef>
          </c:tx>
          <c:invertIfNegative val="0"/>
          <c:cat>
            <c:strRef>
              <c:f>Лист1!$B$2:$D$2</c:f>
              <c:strCache>
                <c:ptCount val="3"/>
                <c:pt idx="0">
                  <c:v>ставка по кредитам</c:v>
                </c:pt>
                <c:pt idx="1">
                  <c:v>ставка по депозитам</c:v>
                </c:pt>
                <c:pt idx="2">
                  <c:v>маржа, п.п.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9.16</c:v>
                </c:pt>
                <c:pt idx="1">
                  <c:v>1.22</c:v>
                </c:pt>
                <c:pt idx="2">
                  <c:v>7.94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25250048"/>
        <c:axId val="-1425240256"/>
        <c:axId val="0"/>
      </c:bar3DChart>
      <c:catAx>
        <c:axId val="-1425250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0256"/>
        <c:crosses val="autoZero"/>
        <c:auto val="1"/>
        <c:lblAlgn val="ctr"/>
        <c:lblOffset val="100"/>
        <c:noMultiLvlLbl val="0"/>
      </c:catAx>
      <c:valAx>
        <c:axId val="-1425240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500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01.01.2015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Лист1!$A$3:$A$5</c:f>
              <c:strCache>
                <c:ptCount val="3"/>
                <c:pt idx="0">
                  <c:v>М2Х, трлн.руб.</c:v>
                </c:pt>
                <c:pt idx="1">
                  <c:v>М2, трлн.руб.</c:v>
                </c:pt>
                <c:pt idx="2">
                  <c:v>∆, млрд.долл.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42.9</c:v>
                </c:pt>
                <c:pt idx="1">
                  <c:v>31.6</c:v>
                </c:pt>
                <c:pt idx="2">
                  <c:v>-183.2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01.01.2016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Лист1!$A$3:$A$5</c:f>
              <c:strCache>
                <c:ptCount val="3"/>
                <c:pt idx="0">
                  <c:v>М2Х, трлн.руб.</c:v>
                </c:pt>
                <c:pt idx="1">
                  <c:v>М2, трлн.руб.</c:v>
                </c:pt>
                <c:pt idx="2">
                  <c:v>∆, млрд.долл.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51.4</c:v>
                </c:pt>
                <c:pt idx="1">
                  <c:v>35.200000000000003</c:v>
                </c:pt>
                <c:pt idx="2">
                  <c:v>-213.3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01.01.2017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Лист1!$A$3:$A$5</c:f>
              <c:strCache>
                <c:ptCount val="3"/>
                <c:pt idx="0">
                  <c:v>М2Х, трлн.руб.</c:v>
                </c:pt>
                <c:pt idx="1">
                  <c:v>М2, трлн.руб.</c:v>
                </c:pt>
                <c:pt idx="2">
                  <c:v>∆, млрд.долл.</c:v>
                </c:pt>
              </c:strCache>
            </c:strRef>
          </c:cat>
          <c:val>
            <c:numRef>
              <c:f>Лист1!$D$3:$D$5</c:f>
              <c:numCache>
                <c:formatCode>General</c:formatCode>
                <c:ptCount val="3"/>
                <c:pt idx="0">
                  <c:v>50.9</c:v>
                </c:pt>
                <c:pt idx="1">
                  <c:v>38.4</c:v>
                </c:pt>
                <c:pt idx="2">
                  <c:v>-203.8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01.05.2017</c:v>
                </c:pt>
              </c:strCache>
            </c:strRef>
          </c:tx>
          <c:invertIfNegative val="0"/>
          <c:cat>
            <c:strRef>
              <c:f>Лист1!$A$3:$A$5</c:f>
              <c:strCache>
                <c:ptCount val="3"/>
                <c:pt idx="0">
                  <c:v>М2Х, трлн.руб.</c:v>
                </c:pt>
                <c:pt idx="1">
                  <c:v>М2, трлн.руб.</c:v>
                </c:pt>
                <c:pt idx="2">
                  <c:v>∆, млрд.долл.</c:v>
                </c:pt>
              </c:strCache>
            </c:strRef>
          </c:cat>
          <c:val>
            <c:numRef>
              <c:f>Лист1!$E$3:$E$5</c:f>
              <c:numCache>
                <c:formatCode>General</c:formatCode>
                <c:ptCount val="3"/>
                <c:pt idx="0">
                  <c:v>50.8</c:v>
                </c:pt>
                <c:pt idx="1">
                  <c:v>38.700000000000003</c:v>
                </c:pt>
                <c:pt idx="2">
                  <c:v>-209.7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25251136"/>
        <c:axId val="-1425244064"/>
        <c:axId val="0"/>
      </c:bar3DChart>
      <c:catAx>
        <c:axId val="-1425251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 Narrow" pitchFamily="34" charset="0"/>
              </a:defRPr>
            </a:pPr>
            <a:endParaRPr lang="ru-RU"/>
          </a:p>
        </c:txPr>
        <c:crossAx val="-1425244064"/>
        <c:crosses val="autoZero"/>
        <c:auto val="1"/>
        <c:lblAlgn val="ctr"/>
        <c:lblOffset val="100"/>
        <c:noMultiLvlLbl val="0"/>
      </c:catAx>
      <c:valAx>
        <c:axId val="-14252440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142525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37C2E-B41A-41F4-B239-E1B1F16B527E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CEF10-0CBA-47D6-AA36-28706F5B2E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8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CEF10-0CBA-47D6-AA36-28706F5B2E4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16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CC0A-ED55-4723-B24B-850B0CDAA915}" type="datetimeFigureOut">
              <a:rPr lang="ru-RU" smtClean="0"/>
              <a:pPr/>
              <a:t>03.07.2017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3F642-7DAA-4A3D-AE90-9663B8A56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244827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 Narrow" pitchFamily="34" charset="0"/>
              </a:rPr>
              <a:t>Курсовая политика Банка России, валютные риски и макроэкономическая стабильность </a:t>
            </a:r>
            <a:endParaRPr lang="ru-RU" sz="3200" b="1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5229200"/>
            <a:ext cx="6584776" cy="115212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sz="2800" b="1" dirty="0" smtClean="0">
                <a:solidFill>
                  <a:schemeClr val="tx1"/>
                </a:solidFill>
                <a:latin typeface="Arial Narrow" pitchFamily="34" charset="0"/>
              </a:rPr>
              <a:t>Андрюшин С.А., </a:t>
            </a:r>
          </a:p>
          <a:p>
            <a:pPr algn="r"/>
            <a:r>
              <a:rPr lang="ru-RU" sz="2800" b="1" dirty="0" smtClean="0">
                <a:solidFill>
                  <a:schemeClr val="tx1"/>
                </a:solidFill>
                <a:latin typeface="Arial Narrow" pitchFamily="34" charset="0"/>
              </a:rPr>
              <a:t>ответственный секретарь Комиссии РСПП </a:t>
            </a:r>
          </a:p>
          <a:p>
            <a:pPr algn="r"/>
            <a:r>
              <a:rPr lang="ru-RU" sz="2800" b="1" dirty="0" smtClean="0">
                <a:solidFill>
                  <a:schemeClr val="tx1"/>
                </a:solidFill>
                <a:latin typeface="Arial Narrow" pitchFamily="34" charset="0"/>
              </a:rPr>
              <a:t>по банкам и банковской деятельности</a:t>
            </a:r>
            <a:endParaRPr lang="ru-RU" sz="28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Удельный вес требований и обязательств в иностранной валюте </a:t>
            </a:r>
            <a:br>
              <a:rPr lang="ru-RU" sz="2000" b="1" dirty="0" smtClean="0"/>
            </a:br>
            <a:r>
              <a:rPr lang="ru-RU" sz="2000" b="1" dirty="0" smtClean="0"/>
              <a:t>в активах и пассивах банковского сектора РФ, 2015-2017 гг., %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Доля задолженности в иностранной валюте в кредитных организациях </a:t>
            </a:r>
            <a:br>
              <a:rPr lang="ru-RU" sz="2000" b="1" dirty="0" smtClean="0"/>
            </a:br>
            <a:r>
              <a:rPr lang="ru-RU" sz="2000" b="1" dirty="0" smtClean="0"/>
              <a:t>в разрезе видов экономической деятельности, 2015-2017 гг., %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Динамика дефицита валютной ликвидности </a:t>
            </a:r>
            <a:br>
              <a:rPr lang="ru-RU" sz="2400" b="1" dirty="0" smtClean="0"/>
            </a:br>
            <a:r>
              <a:rPr lang="ru-RU" sz="2400" b="1" dirty="0" smtClean="0"/>
              <a:t>организаций нефинансового сектора, 2015-2017 гг., млрд. долл. </a:t>
            </a:r>
            <a:endParaRPr lang="ru-RU" sz="24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256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Динамика инвалютной маржи банков </a:t>
            </a:r>
            <a:br>
              <a:rPr lang="ru-RU" sz="2000" b="1" dirty="0" smtClean="0"/>
            </a:br>
            <a:r>
              <a:rPr lang="ru-RU" sz="2000" b="1" dirty="0" smtClean="0"/>
              <a:t>для организаций нефинансового сектора, 2015-2017 гг., п.п.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72008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Динамика дефицита валютной ликвидности </a:t>
            </a:r>
            <a:br>
              <a:rPr lang="ru-RU" sz="2800" b="1" dirty="0" smtClean="0"/>
            </a:br>
            <a:r>
              <a:rPr lang="ru-RU" sz="2800" b="1" dirty="0" smtClean="0"/>
              <a:t>домашних хозяйств, 2015-2017 гг., млрд. долл.</a:t>
            </a:r>
            <a:br>
              <a:rPr lang="ru-RU" sz="2800" b="1" dirty="0" smtClean="0"/>
            </a:br>
            <a:endParaRPr lang="ru-RU" sz="2800" b="1" dirty="0">
              <a:latin typeface="Arial Narrow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Динамика инвалютной маржи банков </a:t>
            </a:r>
            <a:br>
              <a:rPr lang="ru-RU" sz="2000" b="1" dirty="0" smtClean="0"/>
            </a:br>
            <a:r>
              <a:rPr lang="ru-RU" sz="2000" b="1" dirty="0" smtClean="0"/>
              <a:t>для домашних хозяйств, 2015-2017 гг., п.п.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Долларовая наличность вне банковского сектора РФ, 2015-2017 гг.</a:t>
            </a:r>
            <a:endParaRPr lang="ru-RU" sz="2200" b="1" dirty="0">
              <a:latin typeface="Arial Narrow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Валютные риски на долговом рынке РФ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На рынке ценных бумаг РФ имеются валютный и налоговый «перекосы»:</a:t>
            </a:r>
          </a:p>
          <a:p>
            <a:pPr>
              <a:buFontTx/>
              <a:buChar char="-"/>
            </a:pPr>
            <a:r>
              <a:rPr lang="ru-RU" sz="2800" dirty="0" smtClean="0"/>
              <a:t>Эмиссия облигаций с налоговой точки зрения выгоднее эмиссии акций (поэтому упор не на ПИИ, а на более рисковых ПИ);</a:t>
            </a:r>
          </a:p>
          <a:p>
            <a:pPr>
              <a:buFontTx/>
              <a:buChar char="-"/>
            </a:pPr>
            <a:r>
              <a:rPr lang="ru-RU" sz="2800" dirty="0" smtClean="0"/>
              <a:t>на рынке ОФЗ заметно возрастает доля нерезидентов (их доля </a:t>
            </a:r>
            <a:r>
              <a:rPr lang="ru-RU" sz="2800" dirty="0">
                <a:solidFill>
                  <a:prstClr val="black"/>
                </a:solidFill>
              </a:rPr>
              <a:t>на аукционах </a:t>
            </a:r>
            <a:r>
              <a:rPr lang="ru-RU" sz="2800" dirty="0" smtClean="0"/>
              <a:t>в январе 2017 г. – 37,8%, в марте – 43,9%);</a:t>
            </a:r>
          </a:p>
          <a:p>
            <a:pPr>
              <a:buFontTx/>
              <a:buChar char="-"/>
            </a:pPr>
            <a:r>
              <a:rPr lang="ru-RU" sz="2800" dirty="0" smtClean="0"/>
              <a:t>Структура выпуска ОФЗ меняется в сторону роста краткосрочных (до 3-х лет) заимствований (рост с 7,1 до 18,1% в 2016 г.) и уменьшения доли долгосрочных (свыше 15 лет) заимствований (снижение с 18,1 до 3,6%).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7694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Макроэкономическая стабильность и валютный курс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МАКРОЭКОНОМИЧЕСКАЯ СТАБИЛЬНОСТЬ — </a:t>
            </a:r>
            <a:r>
              <a:rPr lang="ru-RU" dirty="0" smtClean="0"/>
              <a:t>это состояние экономики, обеспечивающее устойчивый экономический рост.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Макроэкономическая стабильность требует поддержания финансовой стабильности, включая стабильность </a:t>
            </a:r>
            <a:r>
              <a:rPr lang="ru-RU" dirty="0"/>
              <a:t>национальной </a:t>
            </a:r>
            <a:r>
              <a:rPr lang="ru-RU" dirty="0" smtClean="0"/>
              <a:t>валюты (рубля).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Усиление валютных рисков свидетельствует о потенциальном нарастании нестабильности, т.е. волатильности обменного курса рубля и непредсказуемости его динамики.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Динамика номинального </a:t>
            </a:r>
            <a:r>
              <a:rPr lang="ru-RU" sz="2000" b="1" dirty="0" err="1" smtClean="0"/>
              <a:t>бивалютного</a:t>
            </a:r>
            <a:r>
              <a:rPr lang="ru-RU" sz="2000" b="1" dirty="0" smtClean="0"/>
              <a:t> </a:t>
            </a:r>
            <a:br>
              <a:rPr lang="ru-RU" sz="2000" b="1" dirty="0" smtClean="0"/>
            </a:br>
            <a:r>
              <a:rPr lang="ru-RU" sz="2000" b="1" dirty="0" smtClean="0"/>
              <a:t>обменного курса рубля, 2015-2017гг., руб.</a:t>
            </a:r>
            <a:endParaRPr lang="ru-RU" sz="20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613"/>
          <a:ext cx="822960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2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КУРСОВАЯ ПОЛИТИКА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Arial Narrow" pitchFamily="34" charset="0"/>
              </a:rPr>
              <a:t>В ноябре 2014 г. </a:t>
            </a:r>
            <a:r>
              <a:rPr lang="ru-RU" sz="2400" dirty="0" smtClean="0">
                <a:latin typeface="Arial Narrow" pitchFamily="34" charset="0"/>
              </a:rPr>
              <a:t>Банк России объявил о переходе к режиму свободно плавающего курса рубля. </a:t>
            </a:r>
          </a:p>
          <a:p>
            <a:pPr>
              <a:buNone/>
            </a:pPr>
            <a:r>
              <a:rPr lang="ru-RU" sz="2400" dirty="0" smtClean="0">
                <a:latin typeface="Arial Narrow" pitchFamily="34" charset="0"/>
              </a:rPr>
              <a:t>В своем выборе он руководствовался </a:t>
            </a:r>
            <a:r>
              <a:rPr lang="ru-RU" sz="2400" b="1" dirty="0" smtClean="0">
                <a:latin typeface="Arial Narrow" pitchFamily="34" charset="0"/>
              </a:rPr>
              <a:t>«биполярным предписанием» </a:t>
            </a:r>
            <a:r>
              <a:rPr lang="ru-RU" sz="2400" dirty="0" err="1" smtClean="0">
                <a:latin typeface="Arial Narrow" pitchFamily="34" charset="0"/>
              </a:rPr>
              <a:t>Стенли</a:t>
            </a:r>
            <a:r>
              <a:rPr lang="ru-RU" sz="2400" dirty="0" smtClean="0">
                <a:latin typeface="Arial Narrow" pitchFamily="34" charset="0"/>
              </a:rPr>
              <a:t> Фишера. </a:t>
            </a:r>
          </a:p>
          <a:p>
            <a:pPr>
              <a:buNone/>
            </a:pPr>
            <a:r>
              <a:rPr lang="ru-RU" sz="2400" dirty="0" smtClean="0">
                <a:latin typeface="Arial Narrow" pitchFamily="34" charset="0"/>
              </a:rPr>
              <a:t>Банк России полагает, что в условиях целевого режима </a:t>
            </a:r>
            <a:r>
              <a:rPr lang="ru-RU" sz="2400" dirty="0" err="1" smtClean="0">
                <a:latin typeface="Arial Narrow" pitchFamily="34" charset="0"/>
              </a:rPr>
              <a:t>таргетирования</a:t>
            </a:r>
            <a:r>
              <a:rPr lang="ru-RU" sz="2400" dirty="0" smtClean="0">
                <a:latin typeface="Arial Narrow" pitchFamily="34" charset="0"/>
              </a:rPr>
              <a:t> инфляции именно режим плавающего обменного курса будет функционировать как </a:t>
            </a:r>
            <a:r>
              <a:rPr lang="ru-RU" sz="2400" b="1" dirty="0" smtClean="0">
                <a:latin typeface="Arial Narrow" pitchFamily="34" charset="0"/>
              </a:rPr>
              <a:t>«встроенный стабилизатор»</a:t>
            </a:r>
            <a:r>
              <a:rPr lang="ru-RU" sz="2400" dirty="0" smtClean="0">
                <a:latin typeface="Arial Narrow" pitchFamily="34" charset="0"/>
              </a:rPr>
              <a:t>, способный автоматически поглощать негативные для экономики внешние шоки. </a:t>
            </a:r>
          </a:p>
          <a:p>
            <a:pPr>
              <a:buNone/>
            </a:pPr>
            <a:r>
              <a:rPr lang="ru-RU" sz="2400" b="1" dirty="0" smtClean="0">
                <a:latin typeface="Arial Narrow" pitchFamily="34" charset="0"/>
              </a:rPr>
              <a:t>Режим свободно плавающего курса </a:t>
            </a:r>
            <a:r>
              <a:rPr lang="ru-RU" sz="2400" dirty="0" smtClean="0">
                <a:latin typeface="Arial Narrow" pitchFamily="34" charset="0"/>
              </a:rPr>
              <a:t>предполагает:</a:t>
            </a:r>
          </a:p>
          <a:p>
            <a:pPr algn="just">
              <a:buNone/>
            </a:pPr>
            <a:r>
              <a:rPr lang="ru-RU" sz="2400" dirty="0" smtClean="0">
                <a:latin typeface="Arial Narrow" pitchFamily="34" charset="0"/>
              </a:rPr>
              <a:t>• обменный курс определяется  спросом и предложением;</a:t>
            </a:r>
          </a:p>
          <a:p>
            <a:pPr algn="just">
              <a:buNone/>
            </a:pPr>
            <a:r>
              <a:rPr lang="ru-RU" sz="2400" dirty="0" smtClean="0">
                <a:latin typeface="Arial Narrow" pitchFamily="34" charset="0"/>
              </a:rPr>
              <a:t>• ЦБ не проводит валютные интервенции для корректировки обменного курса;</a:t>
            </a:r>
          </a:p>
          <a:p>
            <a:pPr>
              <a:buNone/>
            </a:pPr>
            <a:r>
              <a:rPr lang="ru-RU" sz="2400" dirty="0" smtClean="0">
                <a:latin typeface="Arial Narrow" pitchFamily="34" charset="0"/>
              </a:rPr>
              <a:t>• ЦБ может проводить валютные интервенции, но  не более 3-х в течение 6 мес.;</a:t>
            </a:r>
          </a:p>
          <a:p>
            <a:pPr>
              <a:buNone/>
            </a:pPr>
            <a:r>
              <a:rPr lang="ru-RU" sz="2400" dirty="0" smtClean="0">
                <a:latin typeface="Arial Narrow" pitchFamily="34" charset="0"/>
              </a:rPr>
              <a:t>• объем проводимых интервенций публично раскрывается.</a:t>
            </a:r>
          </a:p>
          <a:p>
            <a:pPr>
              <a:buNone/>
            </a:pPr>
            <a:endParaRPr lang="ru-RU" sz="2400" dirty="0" smtClean="0">
              <a:latin typeface="Arial Narrow" pitchFamily="34" charset="0"/>
            </a:endParaRPr>
          </a:p>
          <a:p>
            <a:pPr>
              <a:buNone/>
            </a:pPr>
            <a:endParaRPr lang="ru-RU" sz="2400" dirty="0" smtClean="0">
              <a:latin typeface="Arial Narrow" pitchFamily="34" charset="0"/>
            </a:endParaRPr>
          </a:p>
          <a:p>
            <a:pPr>
              <a:buNone/>
            </a:pP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40466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Обменный курс и отток капиталов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929" y="692696"/>
            <a:ext cx="8856984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Эффект отрицательных кросс-валютных спредов</a:t>
            </a:r>
            <a:r>
              <a:rPr lang="ru-RU" sz="2400" dirty="0" smtClean="0"/>
              <a:t>, который усилился в 2017 г., ведет к резкому оттоку частного капитала из российской экономики. Поэтому к концу 2017 г. в экономике РФ может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/>
              <a:t>резко возрасти дефицит инвалютной ликвидности.</a:t>
            </a:r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В Докладе о ДКП (2017, № 1, С. 34): </a:t>
            </a:r>
            <a:r>
              <a:rPr lang="ru-RU" sz="2400" dirty="0" smtClean="0"/>
              <a:t>Чистый отток частного капитала в 2017-2019 гг. будет на уровне </a:t>
            </a:r>
            <a:r>
              <a:rPr lang="ru-RU" sz="2400" b="1" dirty="0" smtClean="0"/>
              <a:t>12,0</a:t>
            </a:r>
            <a:r>
              <a:rPr lang="ru-RU" sz="2400" dirty="0" smtClean="0"/>
              <a:t> млрд. долл. </a:t>
            </a:r>
          </a:p>
          <a:p>
            <a:pPr marL="0" indent="0">
              <a:buNone/>
            </a:pPr>
            <a:r>
              <a:rPr lang="ru-RU" sz="2400" b="1" dirty="0" smtClean="0"/>
              <a:t>В </a:t>
            </a:r>
            <a:r>
              <a:rPr lang="ru-RU" sz="2400" b="1" dirty="0"/>
              <a:t>Докладе о ДКП (2017, № </a:t>
            </a:r>
            <a:r>
              <a:rPr lang="ru-RU" sz="2400" b="1" dirty="0" smtClean="0"/>
              <a:t>2, </a:t>
            </a:r>
            <a:r>
              <a:rPr lang="ru-RU" sz="2400" b="1" dirty="0"/>
              <a:t>С. </a:t>
            </a:r>
            <a:r>
              <a:rPr lang="ru-RU" sz="2400" b="1" dirty="0" smtClean="0"/>
              <a:t>30): </a:t>
            </a:r>
            <a:r>
              <a:rPr lang="ru-RU" sz="2400" dirty="0" smtClean="0"/>
              <a:t>до </a:t>
            </a:r>
            <a:r>
              <a:rPr lang="ru-RU" sz="2400" b="1" dirty="0" smtClean="0"/>
              <a:t>14,0</a:t>
            </a:r>
            <a:r>
              <a:rPr lang="ru-RU" sz="2400" dirty="0" smtClean="0"/>
              <a:t> </a:t>
            </a:r>
            <a:r>
              <a:rPr lang="ru-RU" sz="2400" dirty="0"/>
              <a:t>млрд. долл. 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За 5 мес. 2017 г. </a:t>
            </a:r>
            <a:r>
              <a:rPr lang="ru-RU" sz="2400" dirty="0" smtClean="0"/>
              <a:t>чистый отток составил – </a:t>
            </a:r>
            <a:r>
              <a:rPr lang="ru-RU" sz="2400" b="1" dirty="0" smtClean="0"/>
              <a:t>22,4 </a:t>
            </a:r>
            <a:r>
              <a:rPr lang="ru-RU" sz="2400" dirty="0" smtClean="0"/>
              <a:t>млрд. долл. </a:t>
            </a:r>
          </a:p>
          <a:p>
            <a:pPr marL="0" indent="0">
              <a:buNone/>
            </a:pPr>
            <a:r>
              <a:rPr lang="ru-RU" sz="2400" dirty="0" smtClean="0"/>
              <a:t>В 2017 г. основным компонентом чистого оттока капитала станут:</a:t>
            </a:r>
          </a:p>
          <a:p>
            <a:pPr marL="0" indent="0">
              <a:buNone/>
            </a:pPr>
            <a:r>
              <a:rPr lang="ru-RU" sz="2400" dirty="0" smtClean="0"/>
              <a:t>• выход нерезидентов из российских активов (за 5 мес. 2017 г. отток более 1,6 млрд. долл.);</a:t>
            </a:r>
          </a:p>
          <a:p>
            <a:pPr marL="0" indent="0">
              <a:buNone/>
            </a:pPr>
            <a:r>
              <a:rPr lang="ru-RU" sz="2400" dirty="0" smtClean="0"/>
              <a:t>• наращивание российским банками и НФО иностранных активов.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2940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Валютная политика Банка России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83264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800" dirty="0" smtClean="0"/>
              <a:t>Валютная политика БР носит не упреждающий, а реактивный характер;</a:t>
            </a:r>
          </a:p>
          <a:p>
            <a:pPr>
              <a:buFontTx/>
              <a:buChar char="-"/>
            </a:pPr>
            <a:r>
              <a:rPr lang="ru-RU" sz="2800" dirty="0" smtClean="0"/>
              <a:t>Масштабы и рост количества валютных интервенций свидетельствует, что БР не в состоянии снизить валютные риски в экономике;</a:t>
            </a:r>
          </a:p>
          <a:p>
            <a:pPr>
              <a:buFontTx/>
              <a:buChar char="-"/>
            </a:pPr>
            <a:r>
              <a:rPr lang="ru-RU" sz="2800" dirty="0" smtClean="0"/>
              <a:t>БР необходимо перейти к управлению валютным курсом, чтобы упреждать и стабилизировать валютные ожидания;</a:t>
            </a:r>
          </a:p>
          <a:p>
            <a:pPr>
              <a:buFontTx/>
              <a:buChar char="-"/>
            </a:pPr>
            <a:r>
              <a:rPr lang="ru-RU" sz="2800" dirty="0" smtClean="0"/>
              <a:t>В условиях продления и усиления взаимных санкций (до конца 2018 г.), ограничивающих внешнее инвалютное фондирование (по сумме и срокам) возрастают дополнительные требования в механизмам (инструментам) регулирования БР валютных рисков.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93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2068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Валютный курс: </a:t>
            </a:r>
            <a:r>
              <a:rPr lang="en-US" sz="2800" b="1" dirty="0" smtClean="0">
                <a:latin typeface="Arial Narrow" pitchFamily="34" charset="0"/>
              </a:rPr>
              <a:t>de jure </a:t>
            </a:r>
            <a:r>
              <a:rPr lang="ru-RU" sz="2800" b="1" dirty="0" smtClean="0">
                <a:latin typeface="Arial Narrow" pitchFamily="34" charset="0"/>
              </a:rPr>
              <a:t>и </a:t>
            </a:r>
            <a:r>
              <a:rPr lang="en-US" sz="2800" b="1" dirty="0" smtClean="0">
                <a:latin typeface="Arial Narrow" pitchFamily="34" charset="0"/>
              </a:rPr>
              <a:t>de facto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Валютный курс Банка России </a:t>
            </a:r>
            <a:r>
              <a:rPr lang="en-US" sz="2800" b="1" dirty="0" smtClean="0"/>
              <a:t>de jure</a:t>
            </a:r>
            <a:r>
              <a:rPr lang="ru-RU" sz="2800" b="1" dirty="0" smtClean="0"/>
              <a:t> </a:t>
            </a:r>
            <a:r>
              <a:rPr lang="ru-RU" sz="2800" dirty="0" smtClean="0">
                <a:latin typeface="Arial Narrow"/>
              </a:rPr>
              <a:t>−</a:t>
            </a:r>
            <a:r>
              <a:rPr lang="ru-RU" sz="2800" b="1" dirty="0" smtClean="0">
                <a:latin typeface="Arial Narrow"/>
              </a:rPr>
              <a:t> </a:t>
            </a:r>
            <a:r>
              <a:rPr lang="ru-RU" sz="2800" dirty="0" smtClean="0"/>
              <a:t>свободно плавающий.</a:t>
            </a:r>
          </a:p>
          <a:p>
            <a:pPr>
              <a:buNone/>
            </a:pPr>
            <a:r>
              <a:rPr lang="ru-RU" sz="2800" dirty="0" smtClean="0"/>
              <a:t>Валютный курс Банка России </a:t>
            </a:r>
            <a:r>
              <a:rPr lang="en-US" sz="2800" b="1" dirty="0" smtClean="0"/>
              <a:t>de facto</a:t>
            </a:r>
            <a:r>
              <a:rPr lang="ru-RU" sz="2800" b="1" dirty="0" smtClean="0"/>
              <a:t> </a:t>
            </a:r>
            <a:r>
              <a:rPr lang="ru-RU" sz="2800" dirty="0" smtClean="0">
                <a:latin typeface="Arial Narrow"/>
              </a:rPr>
              <a:t>− </a:t>
            </a:r>
            <a:r>
              <a:rPr lang="ru-RU" sz="2800" dirty="0" smtClean="0"/>
              <a:t>управляемый режим  «мягкой» привязки.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Банк России вмешивается в курсовую динамику номинального обменного курса, как непосредственно (аукционы валютного РЕПО), так и косвенно, через </a:t>
            </a:r>
            <a:r>
              <a:rPr lang="ru-RU" sz="2800" dirty="0" err="1" smtClean="0"/>
              <a:t>маркет-мейкеров</a:t>
            </a:r>
            <a:r>
              <a:rPr lang="ru-RU" sz="2800" dirty="0" smtClean="0"/>
              <a:t> (валютные СВОПЫ) и/или Минфин России (покупка/продажа иностранной валюты). </a:t>
            </a:r>
            <a:endParaRPr lang="ru-RU" sz="28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sz="2800" dirty="0" smtClean="0"/>
              <a:t>Таких валютных интервенций было намного больше, чем три за 6 мес.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2068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Валютные </a:t>
            </a:r>
            <a:r>
              <a:rPr lang="ru-RU" sz="2800" b="1" dirty="0" smtClean="0"/>
              <a:t>СВОПЫ, млрд. </a:t>
            </a:r>
            <a:r>
              <a:rPr lang="ru-RU" sz="2800" b="1" smtClean="0"/>
              <a:t>долл.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351684"/>
              </p:ext>
            </p:extLst>
          </p:nvPr>
        </p:nvGraphicFramePr>
        <p:xfrm>
          <a:off x="457200" y="981075"/>
          <a:ext cx="8229600" cy="561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22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Средневзвешенная % ст. по аукционам РЕПО в иностранной </a:t>
            </a:r>
            <a:br>
              <a:rPr lang="ru-RU" sz="2400" b="1" dirty="0" smtClean="0">
                <a:latin typeface="Arial Narrow" pitchFamily="34" charset="0"/>
              </a:rPr>
            </a:br>
            <a:r>
              <a:rPr lang="ru-RU" sz="2400" b="1" dirty="0" smtClean="0">
                <a:latin typeface="Arial Narrow" pitchFamily="34" charset="0"/>
              </a:rPr>
              <a:t>валюте, 28 дней</a:t>
            </a:r>
            <a:endParaRPr lang="ru-RU" sz="2400" b="1" dirty="0">
              <a:latin typeface="Arial Narrow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367026"/>
              </p:ext>
            </p:extLst>
          </p:nvPr>
        </p:nvGraphicFramePr>
        <p:xfrm>
          <a:off x="457200" y="1412774"/>
          <a:ext cx="8229600" cy="49685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114672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Период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Процентная ставка, %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Маржа,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п.п.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385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26.06.2017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3,2201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+ 0, 4387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385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10.01.2017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2,7814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+ 0, 3136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385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04.07.2016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2,4678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+ 0,0256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385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11.01.2016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2,4422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+</a:t>
                      </a:r>
                      <a:r>
                        <a:rPr lang="ru-RU" sz="2000" baseline="0" dirty="0" smtClean="0">
                          <a:latin typeface="Arial Narrow" pitchFamily="34" charset="0"/>
                        </a:rPr>
                        <a:t> 0,2743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3859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07.07.2015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2,1679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+ 1,4916 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6288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 Narrow" pitchFamily="34" charset="0"/>
                        </a:rPr>
                        <a:t>12.01.2015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Arial Narrow" pitchFamily="34" charset="0"/>
                        </a:rPr>
                        <a:t>0,6763</a:t>
                      </a:r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Рост лимитов на аукционах валютного РЕПО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>
                <a:latin typeface="Arial Narrow" pitchFamily="34" charset="0"/>
              </a:rPr>
              <a:t>В </a:t>
            </a:r>
            <a:r>
              <a:rPr lang="en-US" sz="2800" dirty="0" smtClean="0">
                <a:latin typeface="Arial Narrow" pitchFamily="34" charset="0"/>
              </a:rPr>
              <a:t>IV </a:t>
            </a:r>
            <a:r>
              <a:rPr lang="ru-RU" sz="2800" dirty="0" smtClean="0">
                <a:latin typeface="Arial Narrow" pitchFamily="34" charset="0"/>
              </a:rPr>
              <a:t>кв. 2016 г. и </a:t>
            </a:r>
            <a:r>
              <a:rPr lang="en-US" sz="2800" dirty="0" smtClean="0">
                <a:latin typeface="Arial Narrow" pitchFamily="34" charset="0"/>
              </a:rPr>
              <a:t>I</a:t>
            </a:r>
            <a:r>
              <a:rPr lang="ru-RU" sz="2800" dirty="0" smtClean="0">
                <a:latin typeface="Arial Narrow" pitchFamily="34" charset="0"/>
              </a:rPr>
              <a:t>-ой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ru-RU" sz="2800" dirty="0" smtClean="0">
                <a:latin typeface="Arial Narrow" pitchFamily="34" charset="0"/>
              </a:rPr>
              <a:t>половине 2017 г. Банк России повысил лимиты на аукционах </a:t>
            </a:r>
            <a:r>
              <a:rPr lang="ru-RU" sz="2800" b="1" dirty="0" smtClean="0">
                <a:latin typeface="Arial Narrow" pitchFamily="34" charset="0"/>
              </a:rPr>
              <a:t>валютного РЕПО</a:t>
            </a:r>
            <a:r>
              <a:rPr lang="ru-RU" sz="2800" dirty="0" smtClean="0">
                <a:latin typeface="Arial Narrow" pitchFamily="34" charset="0"/>
              </a:rPr>
              <a:t>, что привело к росту задолженности кредитных организаций по данным операциям.</a:t>
            </a:r>
          </a:p>
          <a:p>
            <a:pPr marL="0" indent="0" algn="just">
              <a:buNone/>
            </a:pPr>
            <a:endParaRPr lang="ru-RU" sz="2800" dirty="0" smtClean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Arial Narrow" pitchFamily="34" charset="0"/>
              </a:rPr>
              <a:t>В дальнейшем данные лимиты будут по всей видимости возрастать ввиду укрепления курса доллара США, повышения ставки ФРС по федеральным фондам и реализации программ фискального стимулирования в американской и европейской экономиках.</a:t>
            </a:r>
            <a:endParaRPr lang="ru-RU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4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417" y="116632"/>
            <a:ext cx="9144000" cy="63408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Операции Минфина на внутреннем валютном рынке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47260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latin typeface="Arial Narrow" pitchFamily="34" charset="0"/>
              </a:rPr>
              <a:t>В феврале 2017 г. </a:t>
            </a:r>
            <a:r>
              <a:rPr lang="ru-RU" sz="2800" dirty="0" smtClean="0">
                <a:latin typeface="Arial Narrow" pitchFamily="34" charset="0"/>
              </a:rPr>
              <a:t>Минфин России закупил иностранную валюту на 113,1 млрд. руб.; </a:t>
            </a:r>
          </a:p>
          <a:p>
            <a:pPr>
              <a:buFontTx/>
              <a:buChar char="-"/>
            </a:pPr>
            <a:endParaRPr lang="ru-RU" sz="28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2800" b="1" dirty="0" smtClean="0">
                <a:latin typeface="Arial Narrow" pitchFamily="34" charset="0"/>
              </a:rPr>
              <a:t>В марте 2017 г</a:t>
            </a:r>
            <a:r>
              <a:rPr lang="ru-RU" sz="2800" dirty="0" smtClean="0">
                <a:latin typeface="Arial Narrow" pitchFamily="34" charset="0"/>
              </a:rPr>
              <a:t>. – на 70,5 млрд. руб.; </a:t>
            </a:r>
          </a:p>
          <a:p>
            <a:pPr>
              <a:buFontTx/>
              <a:buChar char="-"/>
            </a:pPr>
            <a:endParaRPr lang="ru-RU" sz="28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2800" b="1" dirty="0">
                <a:latin typeface="Arial Narrow" pitchFamily="34" charset="0"/>
              </a:rPr>
              <a:t>В</a:t>
            </a:r>
            <a:r>
              <a:rPr lang="ru-RU" sz="2800" b="1" dirty="0" smtClean="0">
                <a:latin typeface="Arial Narrow" pitchFamily="34" charset="0"/>
              </a:rPr>
              <a:t> апреле 2017 г. </a:t>
            </a:r>
            <a:r>
              <a:rPr lang="ru-RU" sz="2800" dirty="0" smtClean="0">
                <a:latin typeface="Arial Narrow" pitchFamily="34" charset="0"/>
              </a:rPr>
              <a:t>– 69,9 млрд. руб.;</a:t>
            </a:r>
          </a:p>
          <a:p>
            <a:pPr marL="0" indent="0">
              <a:buNone/>
            </a:pPr>
            <a:endParaRPr lang="ru-RU" sz="2800" dirty="0" smtClean="0"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ru-RU" sz="2800" b="1" dirty="0" smtClean="0">
                <a:latin typeface="Arial Narrow" pitchFamily="34" charset="0"/>
              </a:rPr>
              <a:t>С 10 мая по 6 июня 2017 г. – </a:t>
            </a:r>
            <a:r>
              <a:rPr lang="ru-RU" sz="2800" dirty="0" smtClean="0">
                <a:latin typeface="Arial Narrow" pitchFamily="34" charset="0"/>
              </a:rPr>
              <a:t>11,2</a:t>
            </a:r>
            <a:r>
              <a:rPr lang="ru-RU" sz="2800" b="1" dirty="0" smtClean="0">
                <a:latin typeface="Arial Narrow" pitchFamily="34" charset="0"/>
              </a:rPr>
              <a:t> </a:t>
            </a:r>
            <a:r>
              <a:rPr lang="ru-RU" sz="2800" dirty="0" smtClean="0">
                <a:latin typeface="Arial Narrow" pitchFamily="34" charset="0"/>
              </a:rPr>
              <a:t>млрд. руб.;</a:t>
            </a:r>
          </a:p>
          <a:p>
            <a:pPr>
              <a:buFontTx/>
              <a:buChar char="-"/>
            </a:pPr>
            <a:endParaRPr lang="ru-RU" sz="2800" dirty="0" smtClean="0">
              <a:latin typeface="Arial Narrow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 Narrow" pitchFamily="34" charset="0"/>
              </a:rPr>
              <a:t>- </a:t>
            </a:r>
            <a:r>
              <a:rPr lang="ru-RU" sz="2800" b="1" dirty="0" smtClean="0">
                <a:latin typeface="Arial Narrow" pitchFamily="34" charset="0"/>
              </a:rPr>
              <a:t>С 7 июня по 6 июля 2017 г. </a:t>
            </a:r>
            <a:r>
              <a:rPr lang="ru-RU" sz="2800" dirty="0" smtClean="0">
                <a:latin typeface="Arial Narrow" pitchFamily="34" charset="0"/>
              </a:rPr>
              <a:t>Минфин направил на покупку валюты 45,1 млрд. руб.</a:t>
            </a:r>
          </a:p>
          <a:p>
            <a:pPr marL="0" indent="0">
              <a:buNone/>
            </a:pPr>
            <a:r>
              <a:rPr lang="ru-RU" sz="2800" dirty="0" smtClean="0">
                <a:latin typeface="Arial Narrow" pitchFamily="34" charset="0"/>
              </a:rPr>
              <a:t> </a:t>
            </a:r>
            <a:endParaRPr lang="ru-RU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570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 Narrow" pitchFamily="34" charset="0"/>
              </a:rPr>
              <a:t>ВАЛЮТНЫЕ РИСКИ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Рост чистой международной инвестиционной позиции банковского сектора;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Значительный удельный вес инвалютных активов и пассивов банковского сектора;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Высокая доля задолженности в иностранной валюте российских предприятий;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Наличие дефицита инвалютной ликвидности в НФО;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Высокая инвалютная маржа банков для НФО и ДХ;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Наличие значительной инвалютной ликвидности вне банковского сектора;</a:t>
            </a:r>
          </a:p>
          <a:p>
            <a:pPr>
              <a:buFontTx/>
              <a:buChar char="-"/>
            </a:pPr>
            <a:r>
              <a:rPr lang="ru-RU" dirty="0" smtClean="0">
                <a:latin typeface="Arial Narrow" pitchFamily="34" charset="0"/>
              </a:rPr>
              <a:t>Сильно опережающий рост индекса РТС против индекса ММВБ (за 2016 г. 52,2% против 26,8%).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227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Структура чистой международной инвестиционной позиции </a:t>
            </a:r>
            <a:br>
              <a:rPr lang="ru-RU" sz="2400" b="1" dirty="0">
                <a:solidFill>
                  <a:prstClr val="black"/>
                </a:solidFill>
              </a:rPr>
            </a:br>
            <a:r>
              <a:rPr lang="ru-RU" sz="2400" b="1" dirty="0">
                <a:solidFill>
                  <a:prstClr val="black"/>
                </a:solidFill>
              </a:rPr>
              <a:t>банковского сектора, 2015-2017 гг., млрд. долл.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331797"/>
              </p:ext>
            </p:extLst>
          </p:nvPr>
        </p:nvGraphicFramePr>
        <p:xfrm>
          <a:off x="457200" y="1052513"/>
          <a:ext cx="8229600" cy="5472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927</Words>
  <Application>Microsoft Office PowerPoint</Application>
  <PresentationFormat>Экран (4:3)</PresentationFormat>
  <Paragraphs>107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Arial Narrow</vt:lpstr>
      <vt:lpstr>Calibri</vt:lpstr>
      <vt:lpstr>Тема Office</vt:lpstr>
      <vt:lpstr>Курсовая политика Банка России, валютные риски и макроэкономическая стабильность </vt:lpstr>
      <vt:lpstr>КУРСОВАЯ ПОЛИТИКА</vt:lpstr>
      <vt:lpstr>Валютный курс: de jure и de facto</vt:lpstr>
      <vt:lpstr>Валютные СВОПЫ, млрд. долл.</vt:lpstr>
      <vt:lpstr>Средневзвешенная % ст. по аукционам РЕПО в иностранной  валюте, 28 дней</vt:lpstr>
      <vt:lpstr>Рост лимитов на аукционах валютного РЕПО</vt:lpstr>
      <vt:lpstr>Операции Минфина на внутреннем валютном рынке</vt:lpstr>
      <vt:lpstr>ВАЛЮТНЫЕ РИСКИ</vt:lpstr>
      <vt:lpstr>Структура чистой международной инвестиционной позиции  банковского сектора, 2015-2017 гг., млрд. долл.</vt:lpstr>
      <vt:lpstr>Удельный вес требований и обязательств в иностранной валюте  в активах и пассивах банковского сектора РФ, 2015-2017 гг., %</vt:lpstr>
      <vt:lpstr>Доля задолженности в иностранной валюте в кредитных организациях  в разрезе видов экономической деятельности, 2015-2017 гг., %</vt:lpstr>
      <vt:lpstr>Динамика дефицита валютной ликвидности  организаций нефинансового сектора, 2015-2017 гг., млрд. долл. </vt:lpstr>
      <vt:lpstr>Динамика инвалютной маржи банков  для организаций нефинансового сектора, 2015-2017 гг., п.п.</vt:lpstr>
      <vt:lpstr> Динамика дефицита валютной ликвидности  домашних хозяйств, 2015-2017 гг., млрд. долл. </vt:lpstr>
      <vt:lpstr>Динамика инвалютной маржи банков  для домашних хозяйств, 2015-2017 гг., п.п.</vt:lpstr>
      <vt:lpstr>Долларовая наличность вне банковского сектора РФ, 2015-2017 гг.</vt:lpstr>
      <vt:lpstr>Валютные риски на долговом рынке РФ</vt:lpstr>
      <vt:lpstr>Макроэкономическая стабильность и валютный курс</vt:lpstr>
      <vt:lpstr>Динамика номинального бивалютного  обменного курса рубля, 2015-2017гг., руб.</vt:lpstr>
      <vt:lpstr>Обменный курс и отток капиталов</vt:lpstr>
      <vt:lpstr>Валютная политика Банка России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HP</cp:lastModifiedBy>
  <cp:revision>161</cp:revision>
  <dcterms:created xsi:type="dcterms:W3CDTF">2017-06-14T12:36:15Z</dcterms:created>
  <dcterms:modified xsi:type="dcterms:W3CDTF">2017-07-03T13:39:59Z</dcterms:modified>
</cp:coreProperties>
</file>