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2"/>
  </p:notesMasterIdLst>
  <p:sldIdLst>
    <p:sldId id="257" r:id="rId4"/>
    <p:sldId id="270" r:id="rId5"/>
    <p:sldId id="280" r:id="rId6"/>
    <p:sldId id="281" r:id="rId7"/>
    <p:sldId id="282" r:id="rId8"/>
    <p:sldId id="284" r:id="rId9"/>
    <p:sldId id="294" r:id="rId10"/>
    <p:sldId id="29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57" autoAdjust="0"/>
  </p:normalViewPr>
  <p:slideViewPr>
    <p:cSldViewPr>
      <p:cViewPr>
        <p:scale>
          <a:sx n="72" d="100"/>
          <a:sy n="72" d="100"/>
        </p:scale>
        <p:origin x="-1114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@JOB\_&#1056;&#1099;&#1085;&#1086;&#1082;%202014%20NEW\&#1044;&#1072;&#1085;&#1085;&#1099;&#1077;%20&#1042;&#1072;&#1085;&#1080;&#1085;%20&#1063;&#1072;&#1089;&#1090;&#1100;%20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86050826369379"/>
          <c:y val="2.5190999731844663E-2"/>
          <c:w val="0.88361328541465556"/>
          <c:h val="0.70008095926784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Лист1!$B$20</c:f>
              <c:strCache>
                <c:ptCount val="1"/>
                <c:pt idx="0">
                  <c:v>Рынок МИ, расходных материалов и принадлежностей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Лист1!$A$21:$A$26</c:f>
              <c:strCache>
                <c:ptCount val="6"/>
                <c:pt idx="0">
                  <c:v>2009 год</c:v>
                </c:pt>
                <c:pt idx="1">
                  <c:v>2010 год</c:v>
                </c:pt>
                <c:pt idx="2">
                  <c:v>2011 год</c:v>
                </c:pt>
                <c:pt idx="3">
                  <c:v>2012 год</c:v>
                </c:pt>
                <c:pt idx="4">
                  <c:v>2013 год</c:v>
                </c:pt>
                <c:pt idx="5">
                  <c:v>2014 год</c:v>
                </c:pt>
              </c:strCache>
            </c:strRef>
          </c:cat>
          <c:val>
            <c:numRef>
              <c:f>Лист1!$B$21:$B$26</c:f>
              <c:numCache>
                <c:formatCode>0.0</c:formatCode>
                <c:ptCount val="6"/>
                <c:pt idx="0">
                  <c:v>184.79999999999998</c:v>
                </c:pt>
                <c:pt idx="1">
                  <c:v>191.79999999999998</c:v>
                </c:pt>
                <c:pt idx="2">
                  <c:v>273</c:v>
                </c:pt>
                <c:pt idx="3">
                  <c:v>340.20000000000005</c:v>
                </c:pt>
                <c:pt idx="4">
                  <c:v>286.8</c:v>
                </c:pt>
                <c:pt idx="5">
                  <c:v>269.39999999999998</c:v>
                </c:pt>
              </c:numCache>
            </c:numRef>
          </c:val>
        </c:ser>
        <c:ser>
          <c:idx val="1"/>
          <c:order val="1"/>
          <c:tx>
            <c:strRef>
              <c:f>Лист1!$C$20</c:f>
              <c:strCache>
                <c:ptCount val="1"/>
                <c:pt idx="0">
                  <c:v>Только 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Лист1!$A$21:$A$26</c:f>
              <c:strCache>
                <c:ptCount val="6"/>
                <c:pt idx="0">
                  <c:v>2009 год</c:v>
                </c:pt>
                <c:pt idx="1">
                  <c:v>2010 год</c:v>
                </c:pt>
                <c:pt idx="2">
                  <c:v>2011 год</c:v>
                </c:pt>
                <c:pt idx="3">
                  <c:v>2012 год</c:v>
                </c:pt>
                <c:pt idx="4">
                  <c:v>2013 год</c:v>
                </c:pt>
                <c:pt idx="5">
                  <c:v>2014 год</c:v>
                </c:pt>
              </c:strCache>
            </c:strRef>
          </c:cat>
          <c:val>
            <c:numRef>
              <c:f>Лист1!$C$21:$C$26</c:f>
              <c:numCache>
                <c:formatCode>0.0</c:formatCode>
                <c:ptCount val="6"/>
                <c:pt idx="0">
                  <c:v>132</c:v>
                </c:pt>
                <c:pt idx="1">
                  <c:v>137</c:v>
                </c:pt>
                <c:pt idx="2">
                  <c:v>195</c:v>
                </c:pt>
                <c:pt idx="3">
                  <c:v>252</c:v>
                </c:pt>
                <c:pt idx="4">
                  <c:v>212.2</c:v>
                </c:pt>
                <c:pt idx="5">
                  <c:v>192.42857142857142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86"/>
        <c:axId val="118605696"/>
        <c:axId val="118607232"/>
      </c:barChart>
      <c:catAx>
        <c:axId val="118605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607232"/>
        <c:crosses val="autoZero"/>
        <c:auto val="1"/>
        <c:lblAlgn val="ctr"/>
        <c:lblOffset val="100"/>
        <c:noMultiLvlLbl val="0"/>
      </c:catAx>
      <c:valAx>
        <c:axId val="11860723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118605696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7.1305783970504411E-2"/>
          <c:y val="0.87642034541600666"/>
          <c:w val="0.88733527954500513"/>
          <c:h val="7.5147341276218013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F80C0E-9297-4FC2-A0D7-5049EF78E109}" type="doc">
      <dgm:prSet loTypeId="urn:microsoft.com/office/officeart/2005/8/layout/list1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2D487BB-5D10-4412-A83A-7F7F43AD481C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86D18B-A316-4D86-9F66-3684AD2C12E7}" type="parTrans" cxnId="{A6262A72-B05F-4C43-948C-F7B82AD36F48}">
      <dgm:prSet/>
      <dgm:spPr/>
      <dgm:t>
        <a:bodyPr/>
        <a:lstStyle/>
        <a:p>
          <a:endParaRPr lang="ru-RU"/>
        </a:p>
      </dgm:t>
    </dgm:pt>
    <dgm:pt modelId="{93B6FD1B-CE2F-4891-837B-C070D60CFE02}" type="sibTrans" cxnId="{A6262A72-B05F-4C43-948C-F7B82AD36F48}">
      <dgm:prSet/>
      <dgm:spPr/>
      <dgm:t>
        <a:bodyPr/>
        <a:lstStyle/>
        <a:p>
          <a:endParaRPr lang="ru-RU"/>
        </a:p>
      </dgm:t>
    </dgm:pt>
    <dgm:pt modelId="{E2F48771-955A-486A-860A-470BDBE1C89C}">
      <dgm:prSet custT="1"/>
      <dgm:spPr/>
      <dgm:t>
        <a:bodyPr/>
        <a:lstStyle/>
        <a:p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Антикризисная регистрация МИ</a:t>
          </a:r>
        </a:p>
      </dgm:t>
    </dgm:pt>
    <dgm:pt modelId="{7FFA48BC-4B18-41D4-8CA7-C8D55CE220CA}" type="sibTrans" cxnId="{C0A71964-7FA7-438A-A325-370496B48197}">
      <dgm:prSet/>
      <dgm:spPr/>
      <dgm:t>
        <a:bodyPr/>
        <a:lstStyle/>
        <a:p>
          <a:endParaRPr lang="ru-RU"/>
        </a:p>
      </dgm:t>
    </dgm:pt>
    <dgm:pt modelId="{7D1B7DEF-B373-41F2-A887-B104B15F453B}" type="parTrans" cxnId="{C0A71964-7FA7-438A-A325-370496B48197}">
      <dgm:prSet/>
      <dgm:spPr/>
      <dgm:t>
        <a:bodyPr/>
        <a:lstStyle/>
        <a:p>
          <a:endParaRPr lang="ru-RU"/>
        </a:p>
      </dgm:t>
    </dgm:pt>
    <dgm:pt modelId="{7723A3D1-447B-41EA-95AA-A9A394493B8C}">
      <dgm:prSet custT="1"/>
      <dgm:spPr/>
      <dgm:t>
        <a:bodyPr/>
        <a:lstStyle/>
        <a:p>
          <a:pPr>
            <a:lnSpc>
              <a:spcPct val="90000"/>
            </a:lnSpc>
          </a:pP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55A4A3-9970-4C61-8D69-886FAAD6D78C}" type="sibTrans" cxnId="{E4AAC71F-1E14-494C-9165-D492A7DA0260}">
      <dgm:prSet/>
      <dgm:spPr/>
      <dgm:t>
        <a:bodyPr/>
        <a:lstStyle/>
        <a:p>
          <a:endParaRPr lang="ru-RU"/>
        </a:p>
      </dgm:t>
    </dgm:pt>
    <dgm:pt modelId="{447A0D3E-8893-4226-87D4-EA26A15697C6}" type="parTrans" cxnId="{E4AAC71F-1E14-494C-9165-D492A7DA0260}">
      <dgm:prSet/>
      <dgm:spPr/>
      <dgm:t>
        <a:bodyPr/>
        <a:lstStyle/>
        <a:p>
          <a:endParaRPr lang="ru-RU"/>
        </a:p>
      </dgm:t>
    </dgm:pt>
    <dgm:pt modelId="{0D0F84EB-DC30-4104-BF28-64A9FB529B90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Уточнить требования к данным, требуемым при проведении клинических исследований  путем анализа и оценки клинических данных;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D6C3BD-CD1B-45D4-8D8A-C5E94928320C}" type="sibTrans" cxnId="{E985E094-80E9-46B9-850B-1410C46C1E47}">
      <dgm:prSet/>
      <dgm:spPr/>
      <dgm:t>
        <a:bodyPr/>
        <a:lstStyle/>
        <a:p>
          <a:endParaRPr lang="ru-RU"/>
        </a:p>
      </dgm:t>
    </dgm:pt>
    <dgm:pt modelId="{9F2890D3-B23F-4913-8FD2-05982813986F}" type="parTrans" cxnId="{E985E094-80E9-46B9-850B-1410C46C1E47}">
      <dgm:prSet/>
      <dgm:spPr/>
      <dgm:t>
        <a:bodyPr/>
        <a:lstStyle/>
        <a:p>
          <a:endParaRPr lang="ru-RU"/>
        </a:p>
      </dgm:t>
    </dgm:pt>
    <dgm:pt modelId="{AF5559AC-B47C-4780-BA0D-1F4C6EA13307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опубликовать образцы типовых программ технических и медицинских испытаний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17316-E63B-4624-8FE7-D560D3DD2674}" type="sibTrans" cxnId="{F1D01F58-14BA-4DA5-B350-9F5FC3A3AD37}">
      <dgm:prSet/>
      <dgm:spPr/>
      <dgm:t>
        <a:bodyPr/>
        <a:lstStyle/>
        <a:p>
          <a:endParaRPr lang="ru-RU"/>
        </a:p>
      </dgm:t>
    </dgm:pt>
    <dgm:pt modelId="{8606AED6-FF2E-45CD-924E-A1935CF3514B}" type="parTrans" cxnId="{F1D01F58-14BA-4DA5-B350-9F5FC3A3AD37}">
      <dgm:prSet/>
      <dgm:spPr/>
      <dgm:t>
        <a:bodyPr/>
        <a:lstStyle/>
        <a:p>
          <a:endParaRPr lang="ru-RU"/>
        </a:p>
      </dgm:t>
    </dgm:pt>
    <dgm:pt modelId="{42BD2A69-8611-48F4-BAFE-FE65F10FD8F9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Упрощение регистрации изделий, имеющих аналоги  на мед. изделия  - Максимально прозрачные и понятные требования к пакету документов, входящих в регистрационное досье.</a:t>
          </a:r>
        </a:p>
      </dgm:t>
    </dgm:pt>
    <dgm:pt modelId="{71E076CB-5942-4D8E-A482-B71445A5A400}" type="sibTrans" cxnId="{13A2AED9-084B-41EB-8475-9A1164791017}">
      <dgm:prSet/>
      <dgm:spPr/>
      <dgm:t>
        <a:bodyPr/>
        <a:lstStyle/>
        <a:p>
          <a:endParaRPr lang="ru-RU"/>
        </a:p>
      </dgm:t>
    </dgm:pt>
    <dgm:pt modelId="{E0FAA456-AE71-4FBE-95A0-16E8D8CC53EB}" type="parTrans" cxnId="{13A2AED9-084B-41EB-8475-9A1164791017}">
      <dgm:prSet/>
      <dgm:spPr/>
      <dgm:t>
        <a:bodyPr/>
        <a:lstStyle/>
        <a:p>
          <a:endParaRPr lang="ru-RU"/>
        </a:p>
      </dgm:t>
    </dgm:pt>
    <dgm:pt modelId="{580DF81E-61BD-47AE-B9DB-4CE39D39C44E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Простые и ясные процедуры замены регистрационных при изменении формы собственности с  ЗАО на ООО - заявительный характер и уставные д-ты</a:t>
          </a:r>
        </a:p>
      </dgm:t>
    </dgm:pt>
    <dgm:pt modelId="{DAF54FF3-1110-44EF-BE78-72BA31B05326}" type="sibTrans" cxnId="{E539D557-F01B-497F-BFB1-8E91E7DC59D3}">
      <dgm:prSet/>
      <dgm:spPr/>
      <dgm:t>
        <a:bodyPr/>
        <a:lstStyle/>
        <a:p>
          <a:endParaRPr lang="ru-RU"/>
        </a:p>
      </dgm:t>
    </dgm:pt>
    <dgm:pt modelId="{CF218689-D469-48D8-85C4-3710478130C8}" type="parTrans" cxnId="{E539D557-F01B-497F-BFB1-8E91E7DC59D3}">
      <dgm:prSet/>
      <dgm:spPr/>
      <dgm:t>
        <a:bodyPr/>
        <a:lstStyle/>
        <a:p>
          <a:endParaRPr lang="ru-RU"/>
        </a:p>
      </dgm:t>
    </dgm:pt>
    <dgm:pt modelId="{972C56EF-396A-4EA5-82E1-552C2AC87A00}">
      <dgm:prSet custT="1"/>
      <dgm:spPr/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передачи в целях регистрации экспертизы МИ низких классов риска в аккредитованную негосударственную экспертную организацию (например СРО)</a:t>
          </a:r>
        </a:p>
      </dgm:t>
    </dgm:pt>
    <dgm:pt modelId="{8F0FDD56-FFB1-4F2F-9965-EB6DCA70647E}" type="sibTrans" cxnId="{6B9AF890-4ACE-494C-9D08-3C0183BA3CB2}">
      <dgm:prSet/>
      <dgm:spPr/>
      <dgm:t>
        <a:bodyPr/>
        <a:lstStyle/>
        <a:p>
          <a:endParaRPr lang="ru-RU"/>
        </a:p>
      </dgm:t>
    </dgm:pt>
    <dgm:pt modelId="{2577880F-1663-4BC3-B72F-94BB141772EC}" type="parTrans" cxnId="{6B9AF890-4ACE-494C-9D08-3C0183BA3CB2}">
      <dgm:prSet/>
      <dgm:spPr/>
      <dgm:t>
        <a:bodyPr/>
        <a:lstStyle/>
        <a:p>
          <a:endParaRPr lang="ru-RU"/>
        </a:p>
      </dgm:t>
    </dgm:pt>
    <dgm:pt modelId="{F1FB6482-EE72-4DDB-9D30-3EE31EB290F3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Ввести единые правила обращения регистрации для стерильных одноразовых медицинских изделий для всех видов стерилизации.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00CEA-C11A-4A9B-9560-FDD60D9B54AC}" type="parTrans" cxnId="{1B13DE51-EC08-4474-A111-952CA84ADE0D}">
      <dgm:prSet/>
      <dgm:spPr/>
      <dgm:t>
        <a:bodyPr/>
        <a:lstStyle/>
        <a:p>
          <a:endParaRPr lang="ru-RU"/>
        </a:p>
      </dgm:t>
    </dgm:pt>
    <dgm:pt modelId="{7965A1B0-C8C7-441D-BE7A-F2D92B9E8150}" type="sibTrans" cxnId="{1B13DE51-EC08-4474-A111-952CA84ADE0D}">
      <dgm:prSet/>
      <dgm:spPr/>
      <dgm:t>
        <a:bodyPr/>
        <a:lstStyle/>
        <a:p>
          <a:endParaRPr lang="ru-RU"/>
        </a:p>
      </dgm:t>
    </dgm:pt>
    <dgm:pt modelId="{CF736EAC-FEA6-483E-9A2F-53AF969C73B6}">
      <dgm:prSet custT="1"/>
      <dgm:spPr/>
      <dgm:t>
        <a:bodyPr/>
        <a:lstStyle/>
        <a:p>
          <a:pPr>
            <a:lnSpc>
              <a:spcPct val="90000"/>
            </a:lnSpc>
          </a:pP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9BE9B1-69AB-4884-A6A6-B4B95A3D0747}" type="parTrans" cxnId="{91B1EDB8-B639-42A7-B01F-912356F0A4EC}">
      <dgm:prSet/>
      <dgm:spPr/>
      <dgm:t>
        <a:bodyPr/>
        <a:lstStyle/>
        <a:p>
          <a:endParaRPr lang="ru-RU"/>
        </a:p>
      </dgm:t>
    </dgm:pt>
    <dgm:pt modelId="{239BA708-2CCA-4446-B611-294CC095A0DC}" type="sibTrans" cxnId="{91B1EDB8-B639-42A7-B01F-912356F0A4EC}">
      <dgm:prSet/>
      <dgm:spPr/>
      <dgm:t>
        <a:bodyPr/>
        <a:lstStyle/>
        <a:p>
          <a:endParaRPr lang="ru-RU"/>
        </a:p>
      </dgm:t>
    </dgm:pt>
    <dgm:pt modelId="{3F686FFF-3687-4B61-A51C-76F09037B4DF}" type="pres">
      <dgm:prSet presAssocID="{49F80C0E-9297-4FC2-A0D7-5049EF78E1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979DBA-78C7-41E4-9363-85D5E3C54215}" type="pres">
      <dgm:prSet presAssocID="{E2F48771-955A-486A-860A-470BDBE1C89C}" presName="parentLin" presStyleCnt="0"/>
      <dgm:spPr/>
    </dgm:pt>
    <dgm:pt modelId="{E1BE13EB-8200-4E66-9F48-6FA5AC7EA767}" type="pres">
      <dgm:prSet presAssocID="{E2F48771-955A-486A-860A-470BDBE1C89C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3C37E73D-D6B0-49C3-8FCE-ED53F8EE7801}" type="pres">
      <dgm:prSet presAssocID="{E2F48771-955A-486A-860A-470BDBE1C89C}" presName="parentText" presStyleLbl="node1" presStyleIdx="0" presStyleCnt="1" custScaleX="119451" custScaleY="497228" custLinFactNeighborX="-17274" custLinFactNeighborY="-578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66425-22BC-469B-A6BD-BB1E69830372}" type="pres">
      <dgm:prSet presAssocID="{E2F48771-955A-486A-860A-470BDBE1C89C}" presName="negativeSpace" presStyleCnt="0"/>
      <dgm:spPr/>
    </dgm:pt>
    <dgm:pt modelId="{04ACA62B-4624-4BBD-A5A7-FEF3CF214D59}" type="pres">
      <dgm:prSet presAssocID="{E2F48771-955A-486A-860A-470BDBE1C89C}" presName="childText" presStyleLbl="conFgAcc1" presStyleIdx="0" presStyleCnt="1" custScaleY="164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DFAD63-472D-4262-A571-BCA50059DA78}" type="presOf" srcId="{42BD2A69-8611-48F4-BAFE-FE65F10FD8F9}" destId="{04ACA62B-4624-4BBD-A5A7-FEF3CF214D59}" srcOrd="0" destOrd="3" presId="urn:microsoft.com/office/officeart/2005/8/layout/list1"/>
    <dgm:cxn modelId="{660B67A2-04F3-4DCE-A213-6FA6C1B282E6}" type="presOf" srcId="{E2F48771-955A-486A-860A-470BDBE1C89C}" destId="{E1BE13EB-8200-4E66-9F48-6FA5AC7EA767}" srcOrd="0" destOrd="0" presId="urn:microsoft.com/office/officeart/2005/8/layout/list1"/>
    <dgm:cxn modelId="{E985E094-80E9-46B9-850B-1410C46C1E47}" srcId="{E2F48771-955A-486A-860A-470BDBE1C89C}" destId="{0D0F84EB-DC30-4104-BF28-64A9FB529B90}" srcOrd="5" destOrd="0" parTransId="{9F2890D3-B23F-4913-8FD2-05982813986F}" sibTransId="{76D6C3BD-CD1B-45D4-8D8A-C5E94928320C}"/>
    <dgm:cxn modelId="{232160AB-056D-4507-AD08-AA7FF594F9EB}" type="presOf" srcId="{7723A3D1-447B-41EA-95AA-A9A394493B8C}" destId="{04ACA62B-4624-4BBD-A5A7-FEF3CF214D59}" srcOrd="0" destOrd="8" presId="urn:microsoft.com/office/officeart/2005/8/layout/list1"/>
    <dgm:cxn modelId="{F1D01F58-14BA-4DA5-B350-9F5FC3A3AD37}" srcId="{E2F48771-955A-486A-860A-470BDBE1C89C}" destId="{AF5559AC-B47C-4780-BA0D-1F4C6EA13307}" srcOrd="4" destOrd="0" parTransId="{8606AED6-FF2E-45CD-924E-A1935CF3514B}" sibTransId="{5D917316-E63B-4624-8FE7-D560D3DD2674}"/>
    <dgm:cxn modelId="{A46D88FC-49E8-4F85-B74F-130EF739B65D}" type="presOf" srcId="{F1FB6482-EE72-4DDB-9D30-3EE31EB290F3}" destId="{04ACA62B-4624-4BBD-A5A7-FEF3CF214D59}" srcOrd="0" destOrd="6" presId="urn:microsoft.com/office/officeart/2005/8/layout/list1"/>
    <dgm:cxn modelId="{6B9AF890-4ACE-494C-9D08-3C0183BA3CB2}" srcId="{E2F48771-955A-486A-860A-470BDBE1C89C}" destId="{972C56EF-396A-4EA5-82E1-552C2AC87A00}" srcOrd="1" destOrd="0" parTransId="{2577880F-1663-4BC3-B72F-94BB141772EC}" sibTransId="{8F0FDD56-FFB1-4F2F-9965-EB6DCA70647E}"/>
    <dgm:cxn modelId="{1B13DE51-EC08-4474-A111-952CA84ADE0D}" srcId="{E2F48771-955A-486A-860A-470BDBE1C89C}" destId="{F1FB6482-EE72-4DDB-9D30-3EE31EB290F3}" srcOrd="6" destOrd="0" parTransId="{8F500CEA-C11A-4A9B-9560-FDD60D9B54AC}" sibTransId="{7965A1B0-C8C7-441D-BE7A-F2D92B9E8150}"/>
    <dgm:cxn modelId="{A6262A72-B05F-4C43-948C-F7B82AD36F48}" srcId="{E2F48771-955A-486A-860A-470BDBE1C89C}" destId="{E2D487BB-5D10-4412-A83A-7F7F43AD481C}" srcOrd="0" destOrd="0" parTransId="{6086D18B-A316-4D86-9F66-3684AD2C12E7}" sibTransId="{93B6FD1B-CE2F-4891-837B-C070D60CFE02}"/>
    <dgm:cxn modelId="{1B63A326-21C9-4391-B0D4-21E1AD7496B1}" type="presOf" srcId="{E2F48771-955A-486A-860A-470BDBE1C89C}" destId="{3C37E73D-D6B0-49C3-8FCE-ED53F8EE7801}" srcOrd="1" destOrd="0" presId="urn:microsoft.com/office/officeart/2005/8/layout/list1"/>
    <dgm:cxn modelId="{13A2AED9-084B-41EB-8475-9A1164791017}" srcId="{E2F48771-955A-486A-860A-470BDBE1C89C}" destId="{42BD2A69-8611-48F4-BAFE-FE65F10FD8F9}" srcOrd="3" destOrd="0" parTransId="{E0FAA456-AE71-4FBE-95A0-16E8D8CC53EB}" sibTransId="{71E076CB-5942-4D8E-A482-B71445A5A400}"/>
    <dgm:cxn modelId="{A386D53B-80F1-43D0-8273-373C0A6FC5A0}" type="presOf" srcId="{972C56EF-396A-4EA5-82E1-552C2AC87A00}" destId="{04ACA62B-4624-4BBD-A5A7-FEF3CF214D59}" srcOrd="0" destOrd="1" presId="urn:microsoft.com/office/officeart/2005/8/layout/list1"/>
    <dgm:cxn modelId="{8D05B5A7-8D94-4206-AB8D-99906C7981ED}" type="presOf" srcId="{0D0F84EB-DC30-4104-BF28-64A9FB529B90}" destId="{04ACA62B-4624-4BBD-A5A7-FEF3CF214D59}" srcOrd="0" destOrd="5" presId="urn:microsoft.com/office/officeart/2005/8/layout/list1"/>
    <dgm:cxn modelId="{91B1EDB8-B639-42A7-B01F-912356F0A4EC}" srcId="{E2F48771-955A-486A-860A-470BDBE1C89C}" destId="{CF736EAC-FEA6-483E-9A2F-53AF969C73B6}" srcOrd="7" destOrd="0" parTransId="{BF9BE9B1-69AB-4884-A6A6-B4B95A3D0747}" sibTransId="{239BA708-2CCA-4446-B611-294CC095A0DC}"/>
    <dgm:cxn modelId="{90E98150-E681-408E-89BC-97208A3EABEF}" type="presOf" srcId="{CF736EAC-FEA6-483E-9A2F-53AF969C73B6}" destId="{04ACA62B-4624-4BBD-A5A7-FEF3CF214D59}" srcOrd="0" destOrd="7" presId="urn:microsoft.com/office/officeart/2005/8/layout/list1"/>
    <dgm:cxn modelId="{5643B4FF-CA69-4293-84AE-263B9775A85C}" type="presOf" srcId="{580DF81E-61BD-47AE-B9DB-4CE39D39C44E}" destId="{04ACA62B-4624-4BBD-A5A7-FEF3CF214D59}" srcOrd="0" destOrd="2" presId="urn:microsoft.com/office/officeart/2005/8/layout/list1"/>
    <dgm:cxn modelId="{C7C4B832-347E-4717-AD73-E74885FC25AB}" type="presOf" srcId="{E2D487BB-5D10-4412-A83A-7F7F43AD481C}" destId="{04ACA62B-4624-4BBD-A5A7-FEF3CF214D59}" srcOrd="0" destOrd="0" presId="urn:microsoft.com/office/officeart/2005/8/layout/list1"/>
    <dgm:cxn modelId="{E539D557-F01B-497F-BFB1-8E91E7DC59D3}" srcId="{E2F48771-955A-486A-860A-470BDBE1C89C}" destId="{580DF81E-61BD-47AE-B9DB-4CE39D39C44E}" srcOrd="2" destOrd="0" parTransId="{CF218689-D469-48D8-85C4-3710478130C8}" sibTransId="{DAF54FF3-1110-44EF-BE78-72BA31B05326}"/>
    <dgm:cxn modelId="{2CD7B66A-2B33-4DC1-B720-614F90B062E9}" type="presOf" srcId="{49F80C0E-9297-4FC2-A0D7-5049EF78E109}" destId="{3F686FFF-3687-4B61-A51C-76F09037B4DF}" srcOrd="0" destOrd="0" presId="urn:microsoft.com/office/officeart/2005/8/layout/list1"/>
    <dgm:cxn modelId="{E4AAC71F-1E14-494C-9165-D492A7DA0260}" srcId="{E2F48771-955A-486A-860A-470BDBE1C89C}" destId="{7723A3D1-447B-41EA-95AA-A9A394493B8C}" srcOrd="8" destOrd="0" parTransId="{447A0D3E-8893-4226-87D4-EA26A15697C6}" sibTransId="{F055A4A3-9970-4C61-8D69-886FAAD6D78C}"/>
    <dgm:cxn modelId="{C0A71964-7FA7-438A-A325-370496B48197}" srcId="{49F80C0E-9297-4FC2-A0D7-5049EF78E109}" destId="{E2F48771-955A-486A-860A-470BDBE1C89C}" srcOrd="0" destOrd="0" parTransId="{7D1B7DEF-B373-41F2-A887-B104B15F453B}" sibTransId="{7FFA48BC-4B18-41D4-8CA7-C8D55CE220CA}"/>
    <dgm:cxn modelId="{666A7C7B-BF7F-4954-B919-8C23187E440E}" type="presOf" srcId="{AF5559AC-B47C-4780-BA0D-1F4C6EA13307}" destId="{04ACA62B-4624-4BBD-A5A7-FEF3CF214D59}" srcOrd="0" destOrd="4" presId="urn:microsoft.com/office/officeart/2005/8/layout/list1"/>
    <dgm:cxn modelId="{9A805A1C-D287-4120-B497-D5D65719F5EB}" type="presParOf" srcId="{3F686FFF-3687-4B61-A51C-76F09037B4DF}" destId="{A8979DBA-78C7-41E4-9363-85D5E3C54215}" srcOrd="0" destOrd="0" presId="urn:microsoft.com/office/officeart/2005/8/layout/list1"/>
    <dgm:cxn modelId="{75651B6A-FD2A-432D-BCAF-AAE520137E62}" type="presParOf" srcId="{A8979DBA-78C7-41E4-9363-85D5E3C54215}" destId="{E1BE13EB-8200-4E66-9F48-6FA5AC7EA767}" srcOrd="0" destOrd="0" presId="urn:microsoft.com/office/officeart/2005/8/layout/list1"/>
    <dgm:cxn modelId="{277EBA8F-B71A-48CC-B8B1-4003BBB1A36E}" type="presParOf" srcId="{A8979DBA-78C7-41E4-9363-85D5E3C54215}" destId="{3C37E73D-D6B0-49C3-8FCE-ED53F8EE7801}" srcOrd="1" destOrd="0" presId="urn:microsoft.com/office/officeart/2005/8/layout/list1"/>
    <dgm:cxn modelId="{2430F3D5-CC7A-45EE-B934-038B14BD7493}" type="presParOf" srcId="{3F686FFF-3687-4B61-A51C-76F09037B4DF}" destId="{A2666425-22BC-469B-A6BD-BB1E69830372}" srcOrd="1" destOrd="0" presId="urn:microsoft.com/office/officeart/2005/8/layout/list1"/>
    <dgm:cxn modelId="{1931BCDE-3861-4ADE-991D-5203731A648A}" type="presParOf" srcId="{3F686FFF-3687-4B61-A51C-76F09037B4DF}" destId="{04ACA62B-4624-4BBD-A5A7-FEF3CF214D5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CA62B-4624-4BBD-A5A7-FEF3CF214D59}">
      <dsp:nvSpPr>
        <dsp:cNvPr id="0" name=""/>
        <dsp:cNvSpPr/>
      </dsp:nvSpPr>
      <dsp:spPr>
        <a:xfrm>
          <a:off x="0" y="596683"/>
          <a:ext cx="8712968" cy="5522957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223" tIns="666496" rIns="67622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передачи в целях регистрации экспертизы МИ низких классов риска в аккредитованную негосударственную экспертную организацию (например СРО)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Простые и ясные процедуры замены регистрационных при изменении формы собственности с  ЗАО на ООО - заявительный характер и уставные д-ты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Упрощение регистрации изделий, имеющих аналоги  на мед. изделия  - Максимально прозрачные и понятные требования к пакету документов, входящих в регистрационное досье.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опубликовать образцы типовых программ технических и медицинских испытаний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Уточнить требования к данным, требуемым при проведении клинических исследований  путем анализа и оценки клинических данных;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Ввести единые правила обращения регистрации для стерильных одноразовых медицинских изделий для всех видов стерилизации.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96683"/>
        <a:ext cx="8712968" cy="5522957"/>
      </dsp:txXfrm>
    </dsp:sp>
    <dsp:sp modelId="{3C37E73D-D6B0-49C3-8FCE-ED53F8EE7801}">
      <dsp:nvSpPr>
        <dsp:cNvPr id="0" name=""/>
        <dsp:cNvSpPr/>
      </dsp:nvSpPr>
      <dsp:spPr>
        <a:xfrm>
          <a:off x="360042" y="0"/>
          <a:ext cx="7278294" cy="66223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Антикризисная регистрация МИ</a:t>
          </a:r>
        </a:p>
      </dsp:txBody>
      <dsp:txXfrm>
        <a:off x="392370" y="32328"/>
        <a:ext cx="7213638" cy="597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6D5ED-2FF5-493A-99BA-292F2F985B41}" type="datetimeFigureOut">
              <a:rPr lang="en-US" smtClean="0"/>
              <a:t>5/25/2015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49D86-B153-4439-AFA4-3C13CF73A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2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5/25/2015 9:47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Корпорация Майкрософт (Microsoft Corporation), 2007. Все права защищены. Microsoft, Windows, Windows Vista и другие названия продуктов являются или могут являться зарегистрированными товарными знаками и/или товарными знаками в США и/или других странах.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Информация приведена в этом документе только в демонстрационных целях и не отражает точку зрения представителей корпорации Майкрософт на момент составления данной презентации.  Поскольку корпорация Майкрософт вынуждена учитывать меняющиеся рыночные условия, она не гарантирует точность информации, указанной после составления этой презентации, а также не берет на себя подобной обязанности.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КОРПОРАЦИЯ МАЙКРОСОФТ НЕ ДАЕТ НИКАКИХ ЯВНЫХ, ПОДРАЗУМЕВАЕМЫХ ИЛИ ЗАКРЕПЛЕННЫХ ЗАКОНОДАТЕЛЬСТВОМ ГАРАНТИЙ В ОТНОШЕНИИ СВЕДЕНИЙ ИЗ ЭТОЙ ПРЕЗЕНТАЦИИ.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61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>
              <a:spcBef>
                <a:spcPts val="0"/>
              </a:spcBef>
            </a:pPr>
            <a:r>
              <a:rPr lang="ru-RU" sz="3600" dirty="0"/>
              <a:t>Предложения по совершенствованию системы регистрации </a:t>
            </a:r>
            <a:r>
              <a:rPr lang="ru-RU" sz="3600" dirty="0" smtClean="0"/>
              <a:t> и обращения медицинских изделий </a:t>
            </a:r>
            <a:r>
              <a:rPr lang="ru-RU" sz="360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в условиях кризиса</a:t>
            </a:r>
            <a:endParaRPr lang="ru-RU" sz="36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2396380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0000"/>
                </a:solidFill>
              </a:rPr>
              <a:t>Ручкин Александр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ru-RU" b="0" i="0" dirty="0" smtClean="0">
                <a:solidFill>
                  <a:srgbClr val="000000"/>
                </a:solidFill>
              </a:rPr>
              <a:t>Ассоциация «</a:t>
            </a:r>
            <a:r>
              <a:rPr lang="ru-RU" b="0" i="0" dirty="0" err="1" smtClean="0">
                <a:solidFill>
                  <a:srgbClr val="000000"/>
                </a:solidFill>
              </a:rPr>
              <a:t>Здравмедтех</a:t>
            </a:r>
            <a:r>
              <a:rPr lang="ru-RU" b="0" i="0" dirty="0" smtClean="0">
                <a:solidFill>
                  <a:srgbClr val="000000"/>
                </a:solidFill>
              </a:rPr>
              <a:t>»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endParaRPr lang="ru-RU" dirty="0">
              <a:solidFill>
                <a:srgbClr val="000000"/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endParaRPr lang="ru-RU" b="0" i="0" dirty="0" smtClean="0">
              <a:solidFill>
                <a:srgbClr val="000000"/>
              </a:solidFill>
            </a:endParaRPr>
          </a:p>
          <a:p>
            <a:r>
              <a:rPr lang="ru-RU" sz="2000" dirty="0">
                <a:solidFill>
                  <a:srgbClr val="000000"/>
                </a:solidFill>
              </a:rPr>
              <a:t>                                             </a:t>
            </a:r>
            <a:r>
              <a:rPr lang="ru-RU" sz="2000" dirty="0" smtClean="0">
                <a:solidFill>
                  <a:srgbClr val="000000"/>
                </a:solidFill>
              </a:rPr>
              <a:t>      26 </a:t>
            </a:r>
            <a:r>
              <a:rPr lang="ru-RU" sz="2000" dirty="0">
                <a:solidFill>
                  <a:srgbClr val="000000"/>
                </a:solidFill>
              </a:rPr>
              <a:t>мая 2015г.         </a:t>
            </a:r>
            <a:endParaRPr lang="ru-RU" sz="2000" b="0" i="0" dirty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994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«Нормативно-правовое регулирование обращения медицинских изделий»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7379" y="0"/>
            <a:ext cx="7043208" cy="692696"/>
          </a:xfrm>
        </p:spPr>
        <p:txBody>
          <a:bodyPr/>
          <a:lstStyle/>
          <a:p>
            <a:r>
              <a:rPr lang="ru-RU" sz="4000" dirty="0" smtClean="0">
                <a:solidFill>
                  <a:schemeClr val="bg1"/>
                </a:solidFill>
              </a:rPr>
              <a:t>Сокращение спроса на МИ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53961" y="1406774"/>
            <a:ext cx="1976264" cy="72608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Segoe" pitchFamily="34" charset="0"/>
              </a:rPr>
              <a:t>Доля прямого импорта 85%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353961" y="2276872"/>
            <a:ext cx="1960678" cy="68407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tx1"/>
                </a:solidFill>
                <a:latin typeface="Segoe" pitchFamily="34" charset="0"/>
              </a:rPr>
              <a:t>Падение курса рубля</a:t>
            </a:r>
          </a:p>
        </p:txBody>
      </p:sp>
      <p:sp>
        <p:nvSpPr>
          <p:cNvPr id="15" name="Стрелка вниз 14"/>
          <p:cNvSpPr/>
          <p:nvPr/>
        </p:nvSpPr>
        <p:spPr bwMode="auto">
          <a:xfrm rot="16200000">
            <a:off x="2245627" y="1794935"/>
            <a:ext cx="1412387" cy="93610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635896" y="1704518"/>
            <a:ext cx="5184576" cy="107640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latin typeface="Segoe" pitchFamily="34" charset="0"/>
              </a:rPr>
              <a:t>Дополнительное ценовое давление на бюджеты медицинских учреждений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20-40 млрд. руб. в год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528" y="836712"/>
            <a:ext cx="8496944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Действующие факторы</a:t>
            </a:r>
            <a:endParaRPr lang="ru-RU" sz="2400" dirty="0"/>
          </a:p>
        </p:txBody>
      </p:sp>
      <p:sp>
        <p:nvSpPr>
          <p:cNvPr id="20" name="Стрелка вниз 19"/>
          <p:cNvSpPr/>
          <p:nvPr/>
        </p:nvSpPr>
        <p:spPr bwMode="auto">
          <a:xfrm>
            <a:off x="8163661" y="2601989"/>
            <a:ext cx="980339" cy="936103"/>
          </a:xfrm>
          <a:prstGeom prst="downArrow">
            <a:avLst>
              <a:gd name="adj1" fmla="val 63557"/>
              <a:gd name="adj2" fmla="val 50000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ru-RU" sz="23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699798984"/>
              </p:ext>
            </p:extLst>
          </p:nvPr>
        </p:nvGraphicFramePr>
        <p:xfrm>
          <a:off x="107505" y="3538092"/>
          <a:ext cx="8928992" cy="3203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06477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805508629"/>
              </p:ext>
            </p:extLst>
          </p:nvPr>
        </p:nvGraphicFramePr>
        <p:xfrm>
          <a:off x="251520" y="476672"/>
          <a:ext cx="871296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2306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980728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dirty="0" smtClean="0"/>
              <a:t>1.</a:t>
            </a:r>
            <a:r>
              <a:rPr lang="ru-RU" dirty="0"/>
              <a:t>  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Упрощение процедуры регистрации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класса риска 2а , имеющих   аналоги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1, 2а - экспертиза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предэкспертиза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кроме…)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«Комитет по новой технике»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 Простые и ясные процедуры замены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ООО - заявительный характер и уставные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 для замены на сайте Росздравнадзора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 Перерегистрация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– сегодня почти идентична новой регистрации.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максимально упростить . Опубликовать перечень документов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перерегистрации, для различных случаев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  Единые правила обращения (регистрации , госконтроля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для стерильных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одноразовых медицинских изделий.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Инструкция, протокол     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 Перечень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радиационной      и газовой стерилизации.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79564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"/>
            <a:ext cx="8964488" cy="836711"/>
          </a:xfrm>
        </p:spPr>
        <p:txBody>
          <a:bodyPr/>
          <a:lstStyle/>
          <a:p>
            <a:r>
              <a:rPr lang="ru-RU" sz="2400" b="1" dirty="0" smtClean="0">
                <a:effectLst/>
              </a:rPr>
              <a:t>ФЗ  «Об </a:t>
            </a:r>
            <a:r>
              <a:rPr lang="ru-RU" sz="2400" b="1" dirty="0">
                <a:effectLst/>
              </a:rPr>
              <a:t>обращении медицинских </a:t>
            </a:r>
            <a:r>
              <a:rPr lang="ru-RU" sz="2400" b="1" dirty="0" smtClean="0">
                <a:effectLst/>
              </a:rPr>
              <a:t>изделий»        </a:t>
            </a:r>
            <a:r>
              <a:rPr lang="ru-RU" sz="2000" dirty="0" smtClean="0">
                <a:effectLst/>
              </a:rPr>
              <a:t>проект </a:t>
            </a:r>
            <a:r>
              <a:rPr lang="ru-RU" sz="2000" dirty="0">
                <a:effectLst/>
              </a:rPr>
              <a:t>версия от 2015-04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539552" y="980728"/>
            <a:ext cx="8280919" cy="5040560"/>
          </a:xfrm>
        </p:spPr>
        <p:txBody>
          <a:bodyPr/>
          <a:lstStyle/>
          <a:p>
            <a:endParaRPr lang="ru-RU" sz="1800" dirty="0" smtClean="0"/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556792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8. Основные требования обеспечения качества, эффективности </a:t>
            </a:r>
            <a:r>
              <a:rPr lang="x-non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медицинских </a:t>
            </a:r>
            <a:r>
              <a:rPr lang="x-non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изделий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480122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 startAt="15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(где это возможно), упаковка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стерилизация медицинских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изделий, находящихся в гражданском обороте в стерильном состоянии, осуществляются соответствующими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валидированными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eriod" startAt="15"/>
            </a:pPr>
            <a:endParaRPr lang="ru-RU" dirty="0" smtClean="0"/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изделия, подлежащие последующей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стерилизации,         производятся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управляемых производственных условиях.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же пункты приведены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проекте технического регламента                        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безопасности изделий медицинского назначения" единого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пространства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Беларусь, Республики Казахстан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093583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64704"/>
          </a:xfrm>
        </p:spPr>
        <p:txBody>
          <a:bodyPr/>
          <a:lstStyle/>
          <a:p>
            <a:r>
              <a:rPr lang="ru-RU" sz="2800" b="1" dirty="0">
                <a:effectLst/>
              </a:rPr>
              <a:t>ФЗ  «Об обращении медицинских </a:t>
            </a:r>
            <a:r>
              <a:rPr lang="ru-RU" sz="2800" b="1" dirty="0" smtClean="0">
                <a:effectLst/>
              </a:rPr>
              <a:t>изделий» </a:t>
            </a:r>
            <a:r>
              <a:rPr lang="ru-RU" sz="2000" dirty="0" smtClean="0">
                <a:effectLst/>
              </a:rPr>
              <a:t>проект </a:t>
            </a:r>
            <a:r>
              <a:rPr lang="ru-RU" sz="2000" dirty="0">
                <a:effectLst/>
              </a:rPr>
              <a:t>версия от 2015-04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27" y="1916832"/>
            <a:ext cx="8352928" cy="415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83568" y="764705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11. Государственная регистрация медицинских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изделий</a:t>
            </a:r>
          </a:p>
          <a:p>
            <a:endParaRPr lang="ru-RU" dirty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П.10….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04430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01018"/>
            <a:ext cx="8352928" cy="3142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Область производства одноразовых медицинских изделий в отдельных группах изделий является областью обеспечения национальной безопасности (шприцы, маски, перчатки, перевязочные средства и т.д.). При возникновении любого критического состояния – военного или политического конфликта, пандемии, стихийных бедствий, потребность в этой продукции вырастает многократно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3527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755575" y="2924944"/>
            <a:ext cx="7656587" cy="1584176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8461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White Template with yellow-magenta Sego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0CAB1D8-8B60-41DC-AE7A-89AB460F81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1_White Template with yellow-magenta Segoe</Template>
  <TotalTime>487</TotalTime>
  <Words>411</Words>
  <Application>Microsoft Office PowerPoint</Application>
  <PresentationFormat>Экран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1_White Template with yellow-magenta Segoe</vt:lpstr>
      <vt:lpstr>Белый текст и шрифт Courier для слайдов с кодом</vt:lpstr>
      <vt:lpstr>Предложения по совершенствованию системы регистрации  и обращения медицинских изделий в условиях кризиса</vt:lpstr>
      <vt:lpstr>Сокращение спроса на МИ</vt:lpstr>
      <vt:lpstr>Презентация PowerPoint</vt:lpstr>
      <vt:lpstr>Презентация PowerPoint</vt:lpstr>
      <vt:lpstr>ФЗ  «Об обращении медицинских изделий»        проект версия от 2015-04</vt:lpstr>
      <vt:lpstr>ФЗ  «Об обращении медицинских изделий» проект версия от 2015-04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состояния отрасли в условиях кризиса</dc:title>
  <dc:creator>Alex</dc:creator>
  <cp:lastModifiedBy>алех</cp:lastModifiedBy>
  <cp:revision>51</cp:revision>
  <dcterms:created xsi:type="dcterms:W3CDTF">2015-02-25T09:02:22Z</dcterms:created>
  <dcterms:modified xsi:type="dcterms:W3CDTF">2015-05-25T06:48:13Z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TC102867889990</vt:lpwstr>
  </property>
</Properties>
</file>