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9" r:id="rId2"/>
    <p:sldId id="301" r:id="rId3"/>
    <p:sldId id="314" r:id="rId4"/>
    <p:sldId id="303" r:id="rId5"/>
    <p:sldId id="264" r:id="rId6"/>
    <p:sldId id="304" r:id="rId7"/>
    <p:sldId id="271" r:id="rId8"/>
    <p:sldId id="272" r:id="rId9"/>
    <p:sldId id="269" r:id="rId10"/>
    <p:sldId id="317" r:id="rId11"/>
    <p:sldId id="297" r:id="rId12"/>
    <p:sldId id="296" r:id="rId13"/>
    <p:sldId id="273" r:id="rId14"/>
    <p:sldId id="275" r:id="rId15"/>
    <p:sldId id="276" r:id="rId16"/>
    <p:sldId id="281" r:id="rId17"/>
    <p:sldId id="279" r:id="rId18"/>
    <p:sldId id="282" r:id="rId19"/>
    <p:sldId id="298" r:id="rId20"/>
    <p:sldId id="318" r:id="rId21"/>
    <p:sldId id="294" r:id="rId22"/>
    <p:sldId id="286" r:id="rId23"/>
    <p:sldId id="30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00" autoAdjust="0"/>
    <p:restoredTop sz="93506" autoAdjust="0"/>
  </p:normalViewPr>
  <p:slideViewPr>
    <p:cSldViewPr snapToGrid="0">
      <p:cViewPr varScale="1">
        <p:scale>
          <a:sx n="64" d="100"/>
          <a:sy n="64" d="100"/>
        </p:scale>
        <p:origin x="9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alia\Documents\2017\&#1048;&#1085;&#1076;&#1077;&#1082;&#1089;_2017\&#1054;&#1054;%2017\&#1058;&#1040;&#1041;&#1051;&#1048;&#1062;&#1040;_17_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alia\Documents\2017\&#1048;&#1085;&#1076;&#1077;&#1082;&#1089;_2017\&#1042;&#1077;&#1082;&#1090;&#1086;&#1088;\&#1042;&#1077;&#1082;&#1090;&#1086;&#1088;_17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alia\Documents\2017\&#1048;&#1085;&#1076;&#1077;&#1082;&#1089;_2017\&#1042;&#1077;&#1082;&#1090;&#1086;&#1088;\&#1042;&#1077;&#1082;&#1090;&#1086;&#1088;_17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alia\Documents\2017\&#1048;&#1085;&#1076;&#1077;&#1082;&#1089;_2017\&#1054;&#1054;%2017\&#1042;&#1077;&#1082;&#1090;&#1086;&#1088;_&#1055;&#1077;&#1088;&#1089;&#1087;&#1077;&#1082;&#1090;&#1080;&#1074;&#1072;_16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alia\Documents\2017\&#1048;&#1085;&#1076;&#1077;&#1082;&#1089;_2017\&#1054;&#1054;%2017\&#1055;&#1077;&#1088;&#1089;&#1087;&#1077;&#1082;&#1090;&#1080;&#1074;&#1072;_17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alia\Documents\2017\&#1048;&#1085;&#1076;&#1077;&#1082;&#1089;_2017\&#1054;&#1054;%2017\&#1058;&#1077;&#1084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alia\Documents\2017\&#1048;&#1085;&#1076;&#1077;&#1082;&#1089;_2017\&#1054;&#1054;%2017\&#1058;&#1077;&#1084;&#109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alia\Documents\2017\&#1048;&#1085;&#1076;&#1077;&#1082;&#1089;_2017\&#1054;&#1054;%2017\&#1058;&#1040;&#1041;&#1051;&#1048;&#1062;&#1040;_17_1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alia\Documents\2017\&#1048;&#1085;&#1076;&#1077;&#1082;&#1089;_2017\&#1054;&#1054;%2017\&#1058;&#1040;&#1041;&#1051;&#1048;&#1062;&#1040;_17_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alia\Documents\2017\&#1048;&#1085;&#1076;&#1077;&#1082;&#1089;_2017\&#1054;&#1054;%2017\&#1054;&#1090;&#1088;&#1072;&#1089;&#1083;&#1080;%20(&#1042;&#1086;&#1089;&#1089;&#1090;&#1072;&#1085;&#1086;&#1074;&#1083;&#1077;&#1085;&#1085;&#1099;&#1081;)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alia\Documents\2017\&#1048;&#1085;&#1076;&#1077;&#1082;&#1089;_2017\&#1054;&#1054;%2017\&#1058;&#1077;&#1084;&#1099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alia\Documents\2017\&#1048;&#1085;&#1076;&#1077;&#1082;&#1089;_2017\&#1054;&#1054;%2017\&#1058;&#1077;&#1084;&#1099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alia\Documents\2017\&#1048;&#1085;&#1076;&#1077;&#1082;&#1089;_2017\&#1042;&#1077;&#1082;&#1090;&#1086;&#1088;\&#1042;&#1077;&#1082;&#1090;&#1086;&#1088;_17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Значения индекса «Ответственность и открытость», 2015-2017 гг.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Индекс!$A$2</c:f>
              <c:strCache>
                <c:ptCount val="1"/>
                <c:pt idx="0">
                  <c:v>Значения индекса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Индекс!$B$1:$D$1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Индекс!$B$2:$D$2</c:f>
              <c:numCache>
                <c:formatCode>General</c:formatCode>
                <c:ptCount val="3"/>
                <c:pt idx="0">
                  <c:v>0.22</c:v>
                </c:pt>
                <c:pt idx="1">
                  <c:v>0.16</c:v>
                </c:pt>
                <c:pt idx="2">
                  <c:v>0.23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C2-4740-A2FB-06BA18C96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603748824"/>
        <c:axId val="603754400"/>
      </c:lineChart>
      <c:catAx>
        <c:axId val="60374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3754400"/>
        <c:crosses val="autoZero"/>
        <c:auto val="1"/>
        <c:lblAlgn val="ctr"/>
        <c:lblOffset val="100"/>
        <c:noMultiLvlLbl val="0"/>
      </c:catAx>
      <c:valAx>
        <c:axId val="603754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3748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Отрасли_диаграмм!$C$1</c:f>
              <c:strCache>
                <c:ptCount val="1"/>
                <c:pt idx="0">
                  <c:v>Средние значения Индекса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Отрасли_диаграмм!$B$2:$B$13</c:f>
              <c:strCache>
                <c:ptCount val="12"/>
                <c:pt idx="0">
                  <c:v>многоотраслевые холдинги</c:v>
                </c:pt>
                <c:pt idx="1">
                  <c:v>промышленность драгоценных металлов и алмазов</c:v>
                </c:pt>
                <c:pt idx="2">
                  <c:v>угольная промышленность</c:v>
                </c:pt>
                <c:pt idx="3">
                  <c:v>черная металлургия</c:v>
                </c:pt>
                <c:pt idx="4">
                  <c:v>цветная металлургия</c:v>
                </c:pt>
                <c:pt idx="5">
                  <c:v>транспорт и логистика</c:v>
                </c:pt>
                <c:pt idx="6">
                  <c:v>химическая и нефтехимическая промышленность</c:v>
                </c:pt>
                <c:pt idx="7">
                  <c:v>банки</c:v>
                </c:pt>
                <c:pt idx="8">
                  <c:v>телекоммуникации и связь</c:v>
                </c:pt>
                <c:pt idx="9">
                  <c:v>машиностроение</c:v>
                </c:pt>
                <c:pt idx="10">
                  <c:v>нефтяная и нефтегазовая промышленность</c:v>
                </c:pt>
                <c:pt idx="11">
                  <c:v>электроэнергетика</c:v>
                </c:pt>
              </c:strCache>
            </c:strRef>
          </c:cat>
          <c:val>
            <c:numRef>
              <c:f>Отрасли_диаграмм!$C$2:$C$13</c:f>
              <c:numCache>
                <c:formatCode>General</c:formatCode>
                <c:ptCount val="12"/>
                <c:pt idx="0">
                  <c:v>0.9</c:v>
                </c:pt>
                <c:pt idx="1">
                  <c:v>0.8</c:v>
                </c:pt>
                <c:pt idx="2">
                  <c:v>0.6</c:v>
                </c:pt>
                <c:pt idx="3">
                  <c:v>0.43</c:v>
                </c:pt>
                <c:pt idx="4">
                  <c:v>0.42</c:v>
                </c:pt>
                <c:pt idx="5">
                  <c:v>0.23</c:v>
                </c:pt>
                <c:pt idx="6">
                  <c:v>0.22</c:v>
                </c:pt>
                <c:pt idx="7">
                  <c:v>0.15</c:v>
                </c:pt>
                <c:pt idx="8">
                  <c:v>0.12</c:v>
                </c:pt>
                <c:pt idx="9">
                  <c:v>0.1</c:v>
                </c:pt>
                <c:pt idx="10">
                  <c:v>0.09</c:v>
                </c:pt>
                <c:pt idx="1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04-46D7-BAA3-48FBF975448E}"/>
            </c:ext>
          </c:extLst>
        </c:ser>
        <c:ser>
          <c:idx val="1"/>
          <c:order val="1"/>
          <c:tx>
            <c:strRef>
              <c:f>Отрасли_диаграмм!$D$1</c:f>
              <c:strCache>
                <c:ptCount val="1"/>
                <c:pt idx="0">
                  <c:v>Высший результат по отрасли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Отрасли_диаграмм!$B$2:$B$13</c:f>
              <c:strCache>
                <c:ptCount val="12"/>
                <c:pt idx="0">
                  <c:v>многоотраслевые холдинги</c:v>
                </c:pt>
                <c:pt idx="1">
                  <c:v>промышленность драгоценных металлов и алмазов</c:v>
                </c:pt>
                <c:pt idx="2">
                  <c:v>угольная промышленность</c:v>
                </c:pt>
                <c:pt idx="3">
                  <c:v>черная металлургия</c:v>
                </c:pt>
                <c:pt idx="4">
                  <c:v>цветная металлургия</c:v>
                </c:pt>
                <c:pt idx="5">
                  <c:v>транспорт и логистика</c:v>
                </c:pt>
                <c:pt idx="6">
                  <c:v>химическая и нефтехимическая промышленность</c:v>
                </c:pt>
                <c:pt idx="7">
                  <c:v>банки</c:v>
                </c:pt>
                <c:pt idx="8">
                  <c:v>телекоммуникации и связь</c:v>
                </c:pt>
                <c:pt idx="9">
                  <c:v>машиностроение</c:v>
                </c:pt>
                <c:pt idx="10">
                  <c:v>нефтяная и нефтегазовая промышленность</c:v>
                </c:pt>
                <c:pt idx="11">
                  <c:v>электроэнергетика</c:v>
                </c:pt>
              </c:strCache>
            </c:strRef>
          </c:cat>
          <c:val>
            <c:numRef>
              <c:f>Отрасли_диаграмм!$D$2:$D$13</c:f>
              <c:numCache>
                <c:formatCode>General</c:formatCode>
                <c:ptCount val="12"/>
                <c:pt idx="0">
                  <c:v>0.9</c:v>
                </c:pt>
                <c:pt idx="1">
                  <c:v>0.8</c:v>
                </c:pt>
                <c:pt idx="2">
                  <c:v>0.6</c:v>
                </c:pt>
                <c:pt idx="3">
                  <c:v>0.6</c:v>
                </c:pt>
                <c:pt idx="4">
                  <c:v>0.6</c:v>
                </c:pt>
                <c:pt idx="5">
                  <c:v>0.55000000000000004</c:v>
                </c:pt>
                <c:pt idx="6">
                  <c:v>0.5</c:v>
                </c:pt>
                <c:pt idx="7">
                  <c:v>0.15</c:v>
                </c:pt>
                <c:pt idx="8">
                  <c:v>0.3</c:v>
                </c:pt>
                <c:pt idx="9">
                  <c:v>0.1</c:v>
                </c:pt>
                <c:pt idx="10">
                  <c:v>0.7</c:v>
                </c:pt>
                <c:pt idx="1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04-46D7-BAA3-48FBF9754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3089840"/>
        <c:axId val="533088200"/>
      </c:barChart>
      <c:catAx>
        <c:axId val="533089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3088200"/>
        <c:crosses val="autoZero"/>
        <c:auto val="1"/>
        <c:lblAlgn val="ctr"/>
        <c:lblOffset val="100"/>
        <c:noMultiLvlLbl val="0"/>
      </c:catAx>
      <c:valAx>
        <c:axId val="533088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308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'По темам'!$C$41</c:f>
              <c:strCache>
                <c:ptCount val="1"/>
                <c:pt idx="0">
                  <c:v>2015г.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темам'!$A$42:$B$45</c:f>
              <c:strCache>
                <c:ptCount val="4"/>
                <c:pt idx="0">
                  <c:v>Производительность труда</c:v>
                </c:pt>
                <c:pt idx="1">
                  <c:v>Социальные аспекты - персонал</c:v>
                </c:pt>
                <c:pt idx="2">
                  <c:v>Социальные аспекты - сообщества</c:v>
                </c:pt>
                <c:pt idx="3">
                  <c:v>Экологические аспекты</c:v>
                </c:pt>
              </c:strCache>
            </c:strRef>
          </c:cat>
          <c:val>
            <c:numRef>
              <c:f>'По темам'!$C$42:$C$45</c:f>
              <c:numCache>
                <c:formatCode>General</c:formatCode>
                <c:ptCount val="4"/>
                <c:pt idx="0">
                  <c:v>0.06</c:v>
                </c:pt>
                <c:pt idx="1">
                  <c:v>0.27</c:v>
                </c:pt>
                <c:pt idx="2">
                  <c:v>-0.2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C1-4246-90F2-101FD34DF849}"/>
            </c:ext>
          </c:extLst>
        </c:ser>
        <c:ser>
          <c:idx val="1"/>
          <c:order val="1"/>
          <c:tx>
            <c:strRef>
              <c:f>'По темам'!$D$41</c:f>
              <c:strCache>
                <c:ptCount val="1"/>
                <c:pt idx="0">
                  <c:v>2016г.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темам'!$A$42:$B$45</c:f>
              <c:strCache>
                <c:ptCount val="4"/>
                <c:pt idx="0">
                  <c:v>Производительность труда</c:v>
                </c:pt>
                <c:pt idx="1">
                  <c:v>Социальные аспекты - персонал</c:v>
                </c:pt>
                <c:pt idx="2">
                  <c:v>Социальные аспекты - сообщества</c:v>
                </c:pt>
                <c:pt idx="3">
                  <c:v>Экологические аспекты</c:v>
                </c:pt>
              </c:strCache>
            </c:strRef>
          </c:cat>
          <c:val>
            <c:numRef>
              <c:f>'По темам'!$D$42:$D$45</c:f>
              <c:numCache>
                <c:formatCode>General</c:formatCode>
                <c:ptCount val="4"/>
                <c:pt idx="0">
                  <c:v>0.16</c:v>
                </c:pt>
                <c:pt idx="1">
                  <c:v>0.34</c:v>
                </c:pt>
                <c:pt idx="2">
                  <c:v>0.04</c:v>
                </c:pt>
                <c:pt idx="3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C1-4246-90F2-101FD34DF849}"/>
            </c:ext>
          </c:extLst>
        </c:ser>
        <c:ser>
          <c:idx val="2"/>
          <c:order val="2"/>
          <c:tx>
            <c:strRef>
              <c:f>'По темам'!$E$41</c:f>
              <c:strCache>
                <c:ptCount val="1"/>
                <c:pt idx="0">
                  <c:v>2017г.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темам'!$A$42:$B$45</c:f>
              <c:strCache>
                <c:ptCount val="4"/>
                <c:pt idx="0">
                  <c:v>Производительность труда</c:v>
                </c:pt>
                <c:pt idx="1">
                  <c:v>Социальные аспекты - персонал</c:v>
                </c:pt>
                <c:pt idx="2">
                  <c:v>Социальные аспекты - сообщества</c:v>
                </c:pt>
                <c:pt idx="3">
                  <c:v>Экологические аспекты</c:v>
                </c:pt>
              </c:strCache>
            </c:strRef>
          </c:cat>
          <c:val>
            <c:numRef>
              <c:f>'По темам'!$E$42:$E$45</c:f>
              <c:numCache>
                <c:formatCode>General</c:formatCode>
                <c:ptCount val="4"/>
                <c:pt idx="0">
                  <c:v>-0.15</c:v>
                </c:pt>
                <c:pt idx="1">
                  <c:v>0.31</c:v>
                </c:pt>
                <c:pt idx="2">
                  <c:v>0.28000000000000003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C1-4246-90F2-101FD34DF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440064"/>
        <c:axId val="218441376"/>
      </c:barChart>
      <c:catAx>
        <c:axId val="218440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8441376"/>
        <c:crosses val="autoZero"/>
        <c:auto val="1"/>
        <c:lblAlgn val="ctr"/>
        <c:lblOffset val="100"/>
        <c:noMultiLvlLbl val="0"/>
      </c:catAx>
      <c:valAx>
        <c:axId val="21844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844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иНДЕКС "пЕРСПЕКТИВА",</a:t>
            </a:r>
            <a:r>
              <a:rPr lang="ru-RU" baseline="0"/>
              <a:t> 2015-2017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1594925634295717E-2"/>
          <c:y val="0.1449537037037037"/>
          <c:w val="0.88396062992125979"/>
          <c:h val="0.71523950131233593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Перспектива_динамика!$A$2:$A$4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2017г.</c:v>
                </c:pt>
              </c:strCache>
            </c:strRef>
          </c:cat>
          <c:val>
            <c:numRef>
              <c:f>Перспектива_динамика!$B$2:$B$4</c:f>
              <c:numCache>
                <c:formatCode>General</c:formatCode>
                <c:ptCount val="3"/>
                <c:pt idx="0">
                  <c:v>0.33</c:v>
                </c:pt>
                <c:pt idx="1">
                  <c:v>0.27</c:v>
                </c:pt>
                <c:pt idx="2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DC-4D54-B0F7-8EC1B3DF2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676130792"/>
        <c:axId val="676127840"/>
      </c:lineChart>
      <c:catAx>
        <c:axId val="676130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6127840"/>
        <c:crosses val="autoZero"/>
        <c:auto val="1"/>
        <c:lblAlgn val="ctr"/>
        <c:lblOffset val="100"/>
        <c:noMultiLvlLbl val="0"/>
      </c:catAx>
      <c:valAx>
        <c:axId val="676127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6130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40718403230328"/>
          <c:y val="0.15691878938347015"/>
          <c:w val="0.57874057263570289"/>
          <c:h val="0.65422832033738765"/>
        </c:manualLayout>
      </c:layout>
      <c:radarChart>
        <c:radarStyle val="marker"/>
        <c:varyColors val="0"/>
        <c:ser>
          <c:idx val="0"/>
          <c:order val="0"/>
          <c:tx>
            <c:strRef>
              <c:f>'Перспектива по темам'!$K$5</c:f>
              <c:strCache>
                <c:ptCount val="1"/>
                <c:pt idx="0">
                  <c:v>"Перспектива"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'Перспектива по темам'!$J$6:$J$8</c:f>
              <c:strCache>
                <c:ptCount val="3"/>
                <c:pt idx="0">
                  <c:v>Социальные аспекты - персонал</c:v>
                </c:pt>
                <c:pt idx="1">
                  <c:v>Социальные аспекты - сообщества</c:v>
                </c:pt>
                <c:pt idx="2">
                  <c:v>Экологические аспекты</c:v>
                </c:pt>
              </c:strCache>
            </c:strRef>
          </c:cat>
          <c:val>
            <c:numRef>
              <c:f>'Перспектива по темам'!$K$6:$K$8</c:f>
              <c:numCache>
                <c:formatCode>General</c:formatCode>
                <c:ptCount val="3"/>
                <c:pt idx="0">
                  <c:v>0.43</c:v>
                </c:pt>
                <c:pt idx="1">
                  <c:v>0.12</c:v>
                </c:pt>
                <c:pt idx="2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30-4E10-B1BF-C9E804AC29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1602304"/>
        <c:axId val="611610176"/>
      </c:radarChart>
      <c:catAx>
        <c:axId val="61160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610176"/>
        <c:crosses val="autoZero"/>
        <c:auto val="1"/>
        <c:lblAlgn val="ctr"/>
        <c:lblOffset val="100"/>
        <c:noMultiLvlLbl val="0"/>
      </c:catAx>
      <c:valAx>
        <c:axId val="61161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60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Раскрытие информации по уровням, 2015-2017 гг., %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'Уровни диаграммы'!$B$3</c:f>
              <c:strCache>
                <c:ptCount val="1"/>
                <c:pt idx="0">
                  <c:v>2015г.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'Уровни диаграммы'!$A$4:$A$6</c:f>
              <c:strCache>
                <c:ptCount val="3"/>
                <c:pt idx="0">
                  <c:v>Доля показателей, раскрываемых на уровне "Отчетность", %</c:v>
                </c:pt>
                <c:pt idx="1">
                  <c:v> Доля показателей, раскрываемых на уровне "Иллюстрация"</c:v>
                </c:pt>
                <c:pt idx="2">
                  <c:v>Доля показателей, раскрываемых на уровне "Декларация"</c:v>
                </c:pt>
              </c:strCache>
            </c:strRef>
          </c:cat>
          <c:val>
            <c:numRef>
              <c:f>'Уровни диаграммы'!$B$4:$B$6</c:f>
              <c:numCache>
                <c:formatCode>General</c:formatCode>
                <c:ptCount val="3"/>
                <c:pt idx="0">
                  <c:v>63</c:v>
                </c:pt>
                <c:pt idx="1">
                  <c:v>29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25-42FC-A6D0-92EA7D2FB8A3}"/>
            </c:ext>
          </c:extLst>
        </c:ser>
        <c:ser>
          <c:idx val="1"/>
          <c:order val="1"/>
          <c:tx>
            <c:strRef>
              <c:f>'Уровни диаграммы'!$C$3</c:f>
              <c:strCache>
                <c:ptCount val="1"/>
                <c:pt idx="0">
                  <c:v>2016г.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'Уровни диаграммы'!$A$4:$A$6</c:f>
              <c:strCache>
                <c:ptCount val="3"/>
                <c:pt idx="0">
                  <c:v>Доля показателей, раскрываемых на уровне "Отчетность", %</c:v>
                </c:pt>
                <c:pt idx="1">
                  <c:v> Доля показателей, раскрываемых на уровне "Иллюстрация"</c:v>
                </c:pt>
                <c:pt idx="2">
                  <c:v>Доля показателей, раскрываемых на уровне "Декларация"</c:v>
                </c:pt>
              </c:strCache>
            </c:strRef>
          </c:cat>
          <c:val>
            <c:numRef>
              <c:f>'Уровни диаграммы'!$C$4:$C$6</c:f>
              <c:numCache>
                <c:formatCode>General</c:formatCode>
                <c:ptCount val="3"/>
                <c:pt idx="0">
                  <c:v>67</c:v>
                </c:pt>
                <c:pt idx="1">
                  <c:v>26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25-42FC-A6D0-92EA7D2FB8A3}"/>
            </c:ext>
          </c:extLst>
        </c:ser>
        <c:ser>
          <c:idx val="2"/>
          <c:order val="2"/>
          <c:tx>
            <c:strRef>
              <c:f>'Уровни диаграммы'!$D$3</c:f>
              <c:strCache>
                <c:ptCount val="1"/>
                <c:pt idx="0">
                  <c:v>2017г.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'Уровни диаграммы'!$A$4:$A$6</c:f>
              <c:strCache>
                <c:ptCount val="3"/>
                <c:pt idx="0">
                  <c:v>Доля показателей, раскрываемых на уровне "Отчетность", %</c:v>
                </c:pt>
                <c:pt idx="1">
                  <c:v> Доля показателей, раскрываемых на уровне "Иллюстрация"</c:v>
                </c:pt>
                <c:pt idx="2">
                  <c:v>Доля показателей, раскрываемых на уровне "Декларация"</c:v>
                </c:pt>
              </c:strCache>
            </c:strRef>
          </c:cat>
          <c:val>
            <c:numRef>
              <c:f>'Уровни диаграммы'!$D$4:$D$6</c:f>
              <c:numCache>
                <c:formatCode>General</c:formatCode>
                <c:ptCount val="3"/>
                <c:pt idx="0">
                  <c:v>69</c:v>
                </c:pt>
                <c:pt idx="1">
                  <c:v>24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25-42FC-A6D0-92EA7D2FB8A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18935376"/>
        <c:axId val="618876664"/>
      </c:barChart>
      <c:catAx>
        <c:axId val="61893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8876664"/>
        <c:crosses val="autoZero"/>
        <c:auto val="1"/>
        <c:lblAlgn val="ctr"/>
        <c:lblOffset val="100"/>
        <c:noMultiLvlLbl val="0"/>
      </c:catAx>
      <c:valAx>
        <c:axId val="6188766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1893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Доля показателей, раскрываемых на уровне "Отчетность", 2015-2017, %</a:t>
            </a:r>
          </a:p>
        </c:rich>
      </c:tx>
      <c:layout>
        <c:manualLayout>
          <c:xMode val="edge"/>
          <c:yMode val="edge"/>
          <c:x val="4.4763779527559056E-2"/>
          <c:y val="4.62962962962962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5255953815411701E-2"/>
          <c:y val="0.23319338464695058"/>
          <c:w val="0.94948809236917664"/>
          <c:h val="0.6671418353038876"/>
        </c:manualLayout>
      </c:layout>
      <c:lineChart>
        <c:grouping val="standard"/>
        <c:varyColors val="0"/>
        <c:ser>
          <c:idx val="0"/>
          <c:order val="0"/>
          <c:tx>
            <c:strRef>
              <c:f>'Уровни диаграммы'!$A$4</c:f>
              <c:strCache>
                <c:ptCount val="1"/>
                <c:pt idx="0">
                  <c:v>Доля показателей, раскрываемых на уровне "Отчетность", %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'Уровни диаграммы'!$B$3:$D$3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'Уровни диаграммы'!$B$4:$D$4</c:f>
              <c:numCache>
                <c:formatCode>General</c:formatCode>
                <c:ptCount val="3"/>
                <c:pt idx="0">
                  <c:v>63</c:v>
                </c:pt>
                <c:pt idx="1">
                  <c:v>67</c:v>
                </c:pt>
                <c:pt idx="2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09-496A-92DE-B7806D3F465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8256144"/>
        <c:axId val="218256472"/>
      </c:lineChart>
      <c:catAx>
        <c:axId val="21825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8256472"/>
        <c:crosses val="autoZero"/>
        <c:auto val="1"/>
        <c:lblAlgn val="ctr"/>
        <c:lblOffset val="100"/>
        <c:noMultiLvlLbl val="0"/>
      </c:catAx>
      <c:valAx>
        <c:axId val="2182564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825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b="0" i="0" baseline="0">
                <a:solidFill>
                  <a:schemeClr val="tx1"/>
                </a:solidFill>
                <a:effectLst/>
              </a:rPr>
              <a:t>Раскрытие информации</a:t>
            </a:r>
            <a:r>
              <a:rPr lang="en-US" sz="2400" b="0" i="0" baseline="0">
                <a:solidFill>
                  <a:schemeClr val="tx1"/>
                </a:solidFill>
                <a:effectLst/>
              </a:rPr>
              <a:t>/</a:t>
            </a:r>
            <a:r>
              <a:rPr lang="ru-RU" sz="2400" b="0" i="0" baseline="0">
                <a:solidFill>
                  <a:schemeClr val="tx1"/>
                </a:solidFill>
                <a:effectLst/>
              </a:rPr>
              <a:t>размер компании, 2017-2016 </a:t>
            </a:r>
            <a:endParaRPr lang="ru-RU" sz="240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7669445731048326E-2"/>
          <c:y val="0.2391827525234767"/>
          <c:w val="0.90311486799444185"/>
          <c:h val="0.67101544398527535"/>
        </c:manualLayout>
      </c:layout>
      <c:lineChart>
        <c:grouping val="standard"/>
        <c:varyColors val="0"/>
        <c:ser>
          <c:idx val="0"/>
          <c:order val="0"/>
          <c:tx>
            <c:strRef>
              <c:f>'по размеру'!$K$1</c:f>
              <c:strCache>
                <c:ptCount val="1"/>
                <c:pt idx="0">
                  <c:v>2016г.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'по размеру'!$K$2:$K$116</c:f>
              <c:numCache>
                <c:formatCode>General</c:formatCode>
                <c:ptCount val="115"/>
                <c:pt idx="0">
                  <c:v>123</c:v>
                </c:pt>
                <c:pt idx="1">
                  <c:v>118</c:v>
                </c:pt>
                <c:pt idx="2">
                  <c:v>176</c:v>
                </c:pt>
                <c:pt idx="3">
                  <c:v>90</c:v>
                </c:pt>
                <c:pt idx="4">
                  <c:v>118</c:v>
                </c:pt>
                <c:pt idx="5">
                  <c:v>73</c:v>
                </c:pt>
                <c:pt idx="6">
                  <c:v>45</c:v>
                </c:pt>
                <c:pt idx="7">
                  <c:v>96</c:v>
                </c:pt>
                <c:pt idx="8">
                  <c:v>18</c:v>
                </c:pt>
                <c:pt idx="9">
                  <c:v>127</c:v>
                </c:pt>
                <c:pt idx="10">
                  <c:v>53</c:v>
                </c:pt>
                <c:pt idx="11">
                  <c:v>20</c:v>
                </c:pt>
                <c:pt idx="12">
                  <c:v>140</c:v>
                </c:pt>
                <c:pt idx="13">
                  <c:v>90</c:v>
                </c:pt>
                <c:pt idx="14">
                  <c:v>127</c:v>
                </c:pt>
                <c:pt idx="15">
                  <c:v>76</c:v>
                </c:pt>
                <c:pt idx="16">
                  <c:v>0</c:v>
                </c:pt>
                <c:pt idx="17">
                  <c:v>101</c:v>
                </c:pt>
                <c:pt idx="18">
                  <c:v>0</c:v>
                </c:pt>
                <c:pt idx="19">
                  <c:v>0</c:v>
                </c:pt>
                <c:pt idx="20">
                  <c:v>158</c:v>
                </c:pt>
                <c:pt idx="21">
                  <c:v>162</c:v>
                </c:pt>
                <c:pt idx="22">
                  <c:v>114</c:v>
                </c:pt>
                <c:pt idx="23">
                  <c:v>0</c:v>
                </c:pt>
                <c:pt idx="24">
                  <c:v>104</c:v>
                </c:pt>
                <c:pt idx="25">
                  <c:v>101</c:v>
                </c:pt>
                <c:pt idx="26">
                  <c:v>24</c:v>
                </c:pt>
                <c:pt idx="27">
                  <c:v>142</c:v>
                </c:pt>
                <c:pt idx="28">
                  <c:v>138</c:v>
                </c:pt>
                <c:pt idx="29">
                  <c:v>61</c:v>
                </c:pt>
                <c:pt idx="30">
                  <c:v>9</c:v>
                </c:pt>
                <c:pt idx="31">
                  <c:v>105</c:v>
                </c:pt>
                <c:pt idx="32">
                  <c:v>54</c:v>
                </c:pt>
                <c:pt idx="33">
                  <c:v>26</c:v>
                </c:pt>
                <c:pt idx="34">
                  <c:v>114</c:v>
                </c:pt>
                <c:pt idx="35">
                  <c:v>0</c:v>
                </c:pt>
                <c:pt idx="36">
                  <c:v>0</c:v>
                </c:pt>
                <c:pt idx="37">
                  <c:v>40</c:v>
                </c:pt>
                <c:pt idx="38">
                  <c:v>23</c:v>
                </c:pt>
                <c:pt idx="39">
                  <c:v>121</c:v>
                </c:pt>
                <c:pt idx="40">
                  <c:v>52</c:v>
                </c:pt>
                <c:pt idx="41">
                  <c:v>125</c:v>
                </c:pt>
                <c:pt idx="42">
                  <c:v>6</c:v>
                </c:pt>
                <c:pt idx="43">
                  <c:v>141</c:v>
                </c:pt>
                <c:pt idx="44">
                  <c:v>0</c:v>
                </c:pt>
                <c:pt idx="45">
                  <c:v>38</c:v>
                </c:pt>
                <c:pt idx="46">
                  <c:v>18</c:v>
                </c:pt>
                <c:pt idx="47">
                  <c:v>0</c:v>
                </c:pt>
                <c:pt idx="48">
                  <c:v>9</c:v>
                </c:pt>
                <c:pt idx="49">
                  <c:v>14</c:v>
                </c:pt>
                <c:pt idx="50">
                  <c:v>59</c:v>
                </c:pt>
                <c:pt idx="51">
                  <c:v>0</c:v>
                </c:pt>
                <c:pt idx="52">
                  <c:v>26</c:v>
                </c:pt>
                <c:pt idx="53">
                  <c:v>25</c:v>
                </c:pt>
                <c:pt idx="54">
                  <c:v>24</c:v>
                </c:pt>
                <c:pt idx="55">
                  <c:v>24</c:v>
                </c:pt>
                <c:pt idx="56">
                  <c:v>23</c:v>
                </c:pt>
                <c:pt idx="57">
                  <c:v>23</c:v>
                </c:pt>
                <c:pt idx="58">
                  <c:v>20</c:v>
                </c:pt>
                <c:pt idx="59">
                  <c:v>19</c:v>
                </c:pt>
                <c:pt idx="60">
                  <c:v>18</c:v>
                </c:pt>
                <c:pt idx="61">
                  <c:v>17</c:v>
                </c:pt>
                <c:pt idx="62">
                  <c:v>17</c:v>
                </c:pt>
                <c:pt idx="63">
                  <c:v>16</c:v>
                </c:pt>
                <c:pt idx="64">
                  <c:v>16</c:v>
                </c:pt>
                <c:pt idx="65">
                  <c:v>15</c:v>
                </c:pt>
                <c:pt idx="66">
                  <c:v>14</c:v>
                </c:pt>
                <c:pt idx="67">
                  <c:v>13</c:v>
                </c:pt>
                <c:pt idx="68">
                  <c:v>12</c:v>
                </c:pt>
                <c:pt idx="69">
                  <c:v>9</c:v>
                </c:pt>
                <c:pt idx="70">
                  <c:v>9</c:v>
                </c:pt>
                <c:pt idx="71">
                  <c:v>9</c:v>
                </c:pt>
                <c:pt idx="72">
                  <c:v>8</c:v>
                </c:pt>
                <c:pt idx="73">
                  <c:v>8</c:v>
                </c:pt>
                <c:pt idx="74">
                  <c:v>6</c:v>
                </c:pt>
                <c:pt idx="75">
                  <c:v>6</c:v>
                </c:pt>
                <c:pt idx="76">
                  <c:v>1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29-41F3-A8B7-CBAADE8FBE08}"/>
            </c:ext>
          </c:extLst>
        </c:ser>
        <c:ser>
          <c:idx val="1"/>
          <c:order val="1"/>
          <c:tx>
            <c:strRef>
              <c:f>'по размеру'!$L$1</c:f>
              <c:strCache>
                <c:ptCount val="1"/>
                <c:pt idx="0">
                  <c:v>2017г.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'по размеру'!$L$2:$L$116</c:f>
              <c:numCache>
                <c:formatCode>General</c:formatCode>
                <c:ptCount val="115"/>
                <c:pt idx="0">
                  <c:v>123</c:v>
                </c:pt>
                <c:pt idx="1">
                  <c:v>169</c:v>
                </c:pt>
                <c:pt idx="2">
                  <c:v>170</c:v>
                </c:pt>
                <c:pt idx="3">
                  <c:v>109</c:v>
                </c:pt>
                <c:pt idx="4">
                  <c:v>132</c:v>
                </c:pt>
                <c:pt idx="5">
                  <c:v>53</c:v>
                </c:pt>
                <c:pt idx="6">
                  <c:v>90</c:v>
                </c:pt>
                <c:pt idx="7">
                  <c:v>30</c:v>
                </c:pt>
                <c:pt idx="8">
                  <c:v>26</c:v>
                </c:pt>
                <c:pt idx="9">
                  <c:v>67</c:v>
                </c:pt>
                <c:pt idx="10">
                  <c:v>101</c:v>
                </c:pt>
                <c:pt idx="11">
                  <c:v>133</c:v>
                </c:pt>
                <c:pt idx="12">
                  <c:v>138</c:v>
                </c:pt>
                <c:pt idx="13">
                  <c:v>107</c:v>
                </c:pt>
                <c:pt idx="14">
                  <c:v>140</c:v>
                </c:pt>
                <c:pt idx="15">
                  <c:v>0</c:v>
                </c:pt>
                <c:pt idx="16">
                  <c:v>117</c:v>
                </c:pt>
                <c:pt idx="17">
                  <c:v>156</c:v>
                </c:pt>
                <c:pt idx="18">
                  <c:v>107</c:v>
                </c:pt>
                <c:pt idx="19">
                  <c:v>144</c:v>
                </c:pt>
                <c:pt idx="20">
                  <c:v>0</c:v>
                </c:pt>
                <c:pt idx="21">
                  <c:v>123</c:v>
                </c:pt>
                <c:pt idx="22">
                  <c:v>0</c:v>
                </c:pt>
                <c:pt idx="23">
                  <c:v>128</c:v>
                </c:pt>
                <c:pt idx="24">
                  <c:v>96</c:v>
                </c:pt>
                <c:pt idx="25">
                  <c:v>41</c:v>
                </c:pt>
                <c:pt idx="26">
                  <c:v>154</c:v>
                </c:pt>
                <c:pt idx="27">
                  <c:v>40</c:v>
                </c:pt>
                <c:pt idx="28">
                  <c:v>146</c:v>
                </c:pt>
                <c:pt idx="29">
                  <c:v>120</c:v>
                </c:pt>
                <c:pt idx="30">
                  <c:v>85</c:v>
                </c:pt>
                <c:pt idx="31">
                  <c:v>92</c:v>
                </c:pt>
                <c:pt idx="32">
                  <c:v>0</c:v>
                </c:pt>
                <c:pt idx="33">
                  <c:v>8</c:v>
                </c:pt>
                <c:pt idx="34">
                  <c:v>0</c:v>
                </c:pt>
                <c:pt idx="35">
                  <c:v>0</c:v>
                </c:pt>
                <c:pt idx="36">
                  <c:v>181</c:v>
                </c:pt>
                <c:pt idx="37">
                  <c:v>71</c:v>
                </c:pt>
                <c:pt idx="38">
                  <c:v>0</c:v>
                </c:pt>
                <c:pt idx="39">
                  <c:v>0</c:v>
                </c:pt>
                <c:pt idx="40">
                  <c:v>125</c:v>
                </c:pt>
                <c:pt idx="41">
                  <c:v>49</c:v>
                </c:pt>
                <c:pt idx="42">
                  <c:v>125</c:v>
                </c:pt>
                <c:pt idx="43">
                  <c:v>125</c:v>
                </c:pt>
                <c:pt idx="44">
                  <c:v>151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141</c:v>
                </c:pt>
                <c:pt idx="51">
                  <c:v>35</c:v>
                </c:pt>
                <c:pt idx="52">
                  <c:v>16</c:v>
                </c:pt>
                <c:pt idx="53">
                  <c:v>22</c:v>
                </c:pt>
                <c:pt idx="54">
                  <c:v>31</c:v>
                </c:pt>
                <c:pt idx="55">
                  <c:v>0</c:v>
                </c:pt>
                <c:pt idx="56">
                  <c:v>41</c:v>
                </c:pt>
                <c:pt idx="57">
                  <c:v>86</c:v>
                </c:pt>
                <c:pt idx="58">
                  <c:v>0</c:v>
                </c:pt>
                <c:pt idx="59">
                  <c:v>24</c:v>
                </c:pt>
                <c:pt idx="60">
                  <c:v>13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91</c:v>
                </c:pt>
                <c:pt idx="68">
                  <c:v>70</c:v>
                </c:pt>
                <c:pt idx="69">
                  <c:v>14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17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6</c:v>
                </c:pt>
                <c:pt idx="78">
                  <c:v>59</c:v>
                </c:pt>
                <c:pt idx="79">
                  <c:v>0</c:v>
                </c:pt>
                <c:pt idx="80">
                  <c:v>129</c:v>
                </c:pt>
                <c:pt idx="81">
                  <c:v>44</c:v>
                </c:pt>
                <c:pt idx="82">
                  <c:v>0</c:v>
                </c:pt>
                <c:pt idx="83">
                  <c:v>0</c:v>
                </c:pt>
                <c:pt idx="84">
                  <c:v>101</c:v>
                </c:pt>
                <c:pt idx="85">
                  <c:v>0</c:v>
                </c:pt>
                <c:pt idx="86">
                  <c:v>0</c:v>
                </c:pt>
                <c:pt idx="87">
                  <c:v>27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4</c:v>
                </c:pt>
                <c:pt idx="92">
                  <c:v>87</c:v>
                </c:pt>
                <c:pt idx="93">
                  <c:v>0</c:v>
                </c:pt>
                <c:pt idx="94">
                  <c:v>0</c:v>
                </c:pt>
                <c:pt idx="95">
                  <c:v>27</c:v>
                </c:pt>
                <c:pt idx="96">
                  <c:v>49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17</c:v>
                </c:pt>
                <c:pt idx="102">
                  <c:v>0</c:v>
                </c:pt>
                <c:pt idx="103">
                  <c:v>40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95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29-41F3-A8B7-CBAADE8FB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2476056"/>
        <c:axId val="522471136"/>
      </c:lineChart>
      <c:catAx>
        <c:axId val="5224760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2471136"/>
        <c:crosses val="autoZero"/>
        <c:auto val="1"/>
        <c:lblAlgn val="ctr"/>
        <c:lblOffset val="100"/>
        <c:noMultiLvlLbl val="0"/>
      </c:catAx>
      <c:valAx>
        <c:axId val="52247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2476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44761905427259"/>
          <c:y val="0.11099828093708472"/>
          <c:w val="0.20121523685801043"/>
          <c:h val="7.13024050877414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индекса "Ответственность</a:t>
            </a:r>
            <a:r>
              <a:rPr lang="ru-RU" baseline="0"/>
              <a:t> и открытость", 2015-2017 гг.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'динамика индекса'!$A$2</c:f>
              <c:strCache>
                <c:ptCount val="1"/>
                <c:pt idx="0">
                  <c:v>Наивысшие значения индекса 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'динамика индекса'!$B$1:$D$1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'динамика индекса'!$B$2:$D$2</c:f>
              <c:numCache>
                <c:formatCode>General</c:formatCode>
                <c:ptCount val="3"/>
                <c:pt idx="0">
                  <c:v>0.65</c:v>
                </c:pt>
                <c:pt idx="1">
                  <c:v>0.75</c:v>
                </c:pt>
                <c:pt idx="2">
                  <c:v>0.88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BF-42C8-A07D-3253AB02FA3C}"/>
            </c:ext>
          </c:extLst>
        </c:ser>
        <c:ser>
          <c:idx val="1"/>
          <c:order val="1"/>
          <c:tx>
            <c:strRef>
              <c:f>'динамика индекса'!$A$3</c:f>
              <c:strCache>
                <c:ptCount val="1"/>
                <c:pt idx="0">
                  <c:v>Средние значения индекса 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'динамика индекса'!$B$1:$D$1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'динамика индекса'!$B$3:$D$3</c:f>
              <c:numCache>
                <c:formatCode>General</c:formatCode>
                <c:ptCount val="3"/>
                <c:pt idx="0">
                  <c:v>0.22</c:v>
                </c:pt>
                <c:pt idx="1">
                  <c:v>0.16</c:v>
                </c:pt>
                <c:pt idx="2">
                  <c:v>0.23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BF-42C8-A07D-3253AB02FA3C}"/>
            </c:ext>
          </c:extLst>
        </c:ser>
        <c:ser>
          <c:idx val="2"/>
          <c:order val="2"/>
          <c:tx>
            <c:strRef>
              <c:f>'динамика индекса'!$A$4</c:f>
              <c:strCache>
                <c:ptCount val="1"/>
                <c:pt idx="0">
                  <c:v>Значения индекса для лидирующей группы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'динамика индекса'!$B$1:$D$1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'динамика индекса'!$B$4:$D$4</c:f>
              <c:numCache>
                <c:formatCode>General</c:formatCode>
                <c:ptCount val="3"/>
                <c:pt idx="0">
                  <c:v>0.57999999999999996</c:v>
                </c:pt>
                <c:pt idx="1">
                  <c:v>0.6</c:v>
                </c:pt>
                <c:pt idx="2">
                  <c:v>0.64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BF-42C8-A07D-3253AB02FA3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44046536"/>
        <c:axId val="744042272"/>
      </c:lineChart>
      <c:catAx>
        <c:axId val="744046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4042272"/>
        <c:crosses val="autoZero"/>
        <c:auto val="1"/>
        <c:lblAlgn val="ctr"/>
        <c:lblOffset val="100"/>
        <c:noMultiLvlLbl val="0"/>
      </c:catAx>
      <c:valAx>
        <c:axId val="7440422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44046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84370808448731"/>
          <c:y val="2.3124548620232506E-2"/>
          <c:w val="0.48480772207192363"/>
          <c:h val="0.857146073155345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Диаграммы!$B$1</c:f>
              <c:strCache>
                <c:ptCount val="1"/>
                <c:pt idx="0">
                  <c:v>Среднее значение отраслевого индекса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Диаграммы!$A$2:$A$23</c:f>
              <c:strCache>
                <c:ptCount val="22"/>
                <c:pt idx="0">
                  <c:v>Агропромышленный комплекс</c:v>
                </c:pt>
                <c:pt idx="1">
                  <c:v>Информационные технологии</c:v>
                </c:pt>
                <c:pt idx="2">
                  <c:v>Пенсионные фонды</c:v>
                </c:pt>
                <c:pt idx="3">
                  <c:v>Пищевая промышленность</c:v>
                </c:pt>
                <c:pt idx="4">
                  <c:v>Табачная промышленность</c:v>
                </c:pt>
                <c:pt idx="5">
                  <c:v>Инжиниринг, промышленно-инфраструктурное строительство</c:v>
                </c:pt>
                <c:pt idx="6">
                  <c:v>Оптовая торговля</c:v>
                </c:pt>
                <c:pt idx="7">
                  <c:v>Страхование</c:v>
                </c:pt>
                <c:pt idx="8">
                  <c:v>Розничная торговля</c:v>
                </c:pt>
                <c:pt idx="9">
                  <c:v>Энергосбытовая деятельность</c:v>
                </c:pt>
                <c:pt idx="10">
                  <c:v>Машиностроение</c:v>
                </c:pt>
                <c:pt idx="11">
                  <c:v>Банки</c:v>
                </c:pt>
                <c:pt idx="12">
                  <c:v>Электроэнергетика</c:v>
                </c:pt>
                <c:pt idx="13">
                  <c:v>Телекоммуникации и связь</c:v>
                </c:pt>
                <c:pt idx="14">
                  <c:v>Многоотраслевые холдинги</c:v>
                </c:pt>
                <c:pt idx="15">
                  <c:v>Нефтяная и нефтегазовая промышленность</c:v>
                </c:pt>
                <c:pt idx="16">
                  <c:v>Черная металлургия</c:v>
                </c:pt>
                <c:pt idx="17">
                  <c:v>Транспорт и логистика</c:v>
                </c:pt>
                <c:pt idx="18">
                  <c:v>Промышленность драгоценных металлов и алмазов</c:v>
                </c:pt>
                <c:pt idx="19">
                  <c:v>Химическая и нефтехимическая промышленность</c:v>
                </c:pt>
                <c:pt idx="20">
                  <c:v>Цветная металлургия</c:v>
                </c:pt>
                <c:pt idx="21">
                  <c:v>Угольная промышленность</c:v>
                </c:pt>
              </c:strCache>
            </c:strRef>
          </c:cat>
          <c:val>
            <c:numRef>
              <c:f>Диаграммы!$B$2:$B$23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0.03</c:v>
                </c:pt>
                <c:pt idx="9">
                  <c:v>0.11</c:v>
                </c:pt>
                <c:pt idx="10">
                  <c:v>0.21</c:v>
                </c:pt>
                <c:pt idx="11">
                  <c:v>0.23</c:v>
                </c:pt>
                <c:pt idx="12">
                  <c:v>0.35</c:v>
                </c:pt>
                <c:pt idx="13">
                  <c:v>0.36</c:v>
                </c:pt>
                <c:pt idx="14">
                  <c:v>0.37</c:v>
                </c:pt>
                <c:pt idx="15">
                  <c:v>0.42</c:v>
                </c:pt>
                <c:pt idx="16">
                  <c:v>0.41</c:v>
                </c:pt>
                <c:pt idx="17">
                  <c:v>0.43</c:v>
                </c:pt>
                <c:pt idx="18">
                  <c:v>0.5</c:v>
                </c:pt>
                <c:pt idx="19">
                  <c:v>0.59</c:v>
                </c:pt>
                <c:pt idx="20">
                  <c:v>0.53</c:v>
                </c:pt>
                <c:pt idx="2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47-4DB0-A160-DC07998CACD5}"/>
            </c:ext>
          </c:extLst>
        </c:ser>
        <c:ser>
          <c:idx val="1"/>
          <c:order val="1"/>
          <c:tx>
            <c:strRef>
              <c:f>Диаграммы!$C$1</c:f>
              <c:strCache>
                <c:ptCount val="1"/>
                <c:pt idx="0">
                  <c:v>Наивысший результат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Диаграммы!$A$2:$A$23</c:f>
              <c:strCache>
                <c:ptCount val="22"/>
                <c:pt idx="0">
                  <c:v>Агропромышленный комплекс</c:v>
                </c:pt>
                <c:pt idx="1">
                  <c:v>Информационные технологии</c:v>
                </c:pt>
                <c:pt idx="2">
                  <c:v>Пенсионные фонды</c:v>
                </c:pt>
                <c:pt idx="3">
                  <c:v>Пищевая промышленность</c:v>
                </c:pt>
                <c:pt idx="4">
                  <c:v>Табачная промышленность</c:v>
                </c:pt>
                <c:pt idx="5">
                  <c:v>Инжиниринг, промышленно-инфраструктурное строительство</c:v>
                </c:pt>
                <c:pt idx="6">
                  <c:v>Оптовая торговля</c:v>
                </c:pt>
                <c:pt idx="7">
                  <c:v>Страхование</c:v>
                </c:pt>
                <c:pt idx="8">
                  <c:v>Розничная торговля</c:v>
                </c:pt>
                <c:pt idx="9">
                  <c:v>Энергосбытовая деятельность</c:v>
                </c:pt>
                <c:pt idx="10">
                  <c:v>Машиностроение</c:v>
                </c:pt>
                <c:pt idx="11">
                  <c:v>Банки</c:v>
                </c:pt>
                <c:pt idx="12">
                  <c:v>Электроэнергетика</c:v>
                </c:pt>
                <c:pt idx="13">
                  <c:v>Телекоммуникации и связь</c:v>
                </c:pt>
                <c:pt idx="14">
                  <c:v>Многоотраслевые холдинги</c:v>
                </c:pt>
                <c:pt idx="15">
                  <c:v>Нефтяная и нефтегазовая промышленность</c:v>
                </c:pt>
                <c:pt idx="16">
                  <c:v>Черная металлургия</c:v>
                </c:pt>
                <c:pt idx="17">
                  <c:v>Транспорт и логистика</c:v>
                </c:pt>
                <c:pt idx="18">
                  <c:v>Промышленность драгоценных металлов и алмазов</c:v>
                </c:pt>
                <c:pt idx="19">
                  <c:v>Химическая и нефтехимическая промышленность</c:v>
                </c:pt>
                <c:pt idx="20">
                  <c:v>Цветная металлургия</c:v>
                </c:pt>
                <c:pt idx="21">
                  <c:v>Угольная промышленность</c:v>
                </c:pt>
              </c:strCache>
            </c:strRef>
          </c:cat>
          <c:val>
            <c:numRef>
              <c:f>Диаграммы!$C$2:$C$23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0.09</c:v>
                </c:pt>
                <c:pt idx="6">
                  <c:v>0.16</c:v>
                </c:pt>
                <c:pt idx="7">
                  <c:v>0.02</c:v>
                </c:pt>
                <c:pt idx="8">
                  <c:v>0.16</c:v>
                </c:pt>
                <c:pt idx="9">
                  <c:v>0.22</c:v>
                </c:pt>
                <c:pt idx="10">
                  <c:v>0.5</c:v>
                </c:pt>
                <c:pt idx="11">
                  <c:v>0.56000000000000005</c:v>
                </c:pt>
                <c:pt idx="12">
                  <c:v>0.7</c:v>
                </c:pt>
                <c:pt idx="13">
                  <c:v>0.72</c:v>
                </c:pt>
                <c:pt idx="14">
                  <c:v>0.73</c:v>
                </c:pt>
                <c:pt idx="15">
                  <c:v>0.89</c:v>
                </c:pt>
                <c:pt idx="16">
                  <c:v>0.78</c:v>
                </c:pt>
                <c:pt idx="17">
                  <c:v>0.69</c:v>
                </c:pt>
                <c:pt idx="18">
                  <c:v>0.88</c:v>
                </c:pt>
                <c:pt idx="19">
                  <c:v>0.81</c:v>
                </c:pt>
                <c:pt idx="20">
                  <c:v>0.82</c:v>
                </c:pt>
                <c:pt idx="2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47-4DB0-A160-DC07998CA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0505584"/>
        <c:axId val="490507224"/>
      </c:barChart>
      <c:catAx>
        <c:axId val="490505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0507224"/>
        <c:crosses val="autoZero"/>
        <c:auto val="1"/>
        <c:lblAlgn val="ctr"/>
        <c:lblOffset val="100"/>
        <c:noMultiLvlLbl val="0"/>
      </c:catAx>
      <c:valAx>
        <c:axId val="490507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050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976290219809616"/>
          <c:y val="0.56510057026759097"/>
          <c:w val="0.38023709780190384"/>
          <c:h val="0.218369565379322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48800850034324"/>
          <c:y val="0.14146923356440952"/>
          <c:w val="0.53166160961400111"/>
          <c:h val="0.7547527420396869"/>
        </c:manualLayout>
      </c:layout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Диаграммы!$G$3:$G$7</c:f>
              <c:strCache>
                <c:ptCount val="5"/>
                <c:pt idx="0">
                  <c:v>Экономические аспекты</c:v>
                </c:pt>
                <c:pt idx="1">
                  <c:v>Социальные аспекты_персонал</c:v>
                </c:pt>
                <c:pt idx="2">
                  <c:v>Социальные аспекты_сообщества</c:v>
                </c:pt>
                <c:pt idx="3">
                  <c:v>Экологические аспекты</c:v>
                </c:pt>
                <c:pt idx="4">
                  <c:v>Управление в сфере КСО и устойчивого развития</c:v>
                </c:pt>
              </c:strCache>
            </c:strRef>
          </c:cat>
          <c:val>
            <c:numRef>
              <c:f>Диаграммы!$H$3:$H$7</c:f>
              <c:numCache>
                <c:formatCode>General</c:formatCode>
                <c:ptCount val="5"/>
                <c:pt idx="0">
                  <c:v>0.22</c:v>
                </c:pt>
                <c:pt idx="1">
                  <c:v>0.21</c:v>
                </c:pt>
                <c:pt idx="2">
                  <c:v>0.23</c:v>
                </c:pt>
                <c:pt idx="3">
                  <c:v>0.19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25-4501-B220-1FBB3779A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1976440"/>
        <c:axId val="481980048"/>
      </c:radarChart>
      <c:catAx>
        <c:axId val="481976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1980048"/>
        <c:crosses val="autoZero"/>
        <c:auto val="1"/>
        <c:lblAlgn val="ctr"/>
        <c:lblOffset val="100"/>
        <c:noMultiLvlLbl val="0"/>
      </c:catAx>
      <c:valAx>
        <c:axId val="48198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197644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tx1"/>
                </a:solidFill>
              </a:rPr>
              <a:t>"Профили" открытости: </a:t>
            </a:r>
          </a:p>
          <a:p>
            <a:pPr>
              <a:defRPr sz="2000" b="1">
                <a:solidFill>
                  <a:schemeClr val="tx1"/>
                </a:solidFill>
              </a:defRPr>
            </a:pPr>
            <a:r>
              <a:rPr lang="ru-RU" sz="2000" b="1" dirty="0">
                <a:solidFill>
                  <a:schemeClr val="tx1"/>
                </a:solidFill>
              </a:rPr>
              <a:t>отраслевая специфика</a:t>
            </a:r>
          </a:p>
        </c:rich>
      </c:tx>
      <c:layout>
        <c:manualLayout>
          <c:xMode val="edge"/>
          <c:yMode val="edge"/>
          <c:x val="0.28450728584923607"/>
          <c:y val="1.40699902617941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Диаграммы!$H$12</c:f>
              <c:strCache>
                <c:ptCount val="1"/>
                <c:pt idx="0">
                  <c:v>Банки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Диаграммы!$G$13:$G$17</c:f>
              <c:strCache>
                <c:ptCount val="5"/>
                <c:pt idx="0">
                  <c:v>Экономические аспекты</c:v>
                </c:pt>
                <c:pt idx="1">
                  <c:v>Социальные аспекты_персонал</c:v>
                </c:pt>
                <c:pt idx="2">
                  <c:v>Социальные аспекты_сообщества</c:v>
                </c:pt>
                <c:pt idx="3">
                  <c:v>Экологические аспекты</c:v>
                </c:pt>
                <c:pt idx="4">
                  <c:v>Управление в сфере КСО и устойчивого развития</c:v>
                </c:pt>
              </c:strCache>
            </c:strRef>
          </c:cat>
          <c:val>
            <c:numRef>
              <c:f>Диаграммы!$H$13:$H$17</c:f>
              <c:numCache>
                <c:formatCode>General</c:formatCode>
                <c:ptCount val="5"/>
                <c:pt idx="0">
                  <c:v>0.24</c:v>
                </c:pt>
                <c:pt idx="1">
                  <c:v>0.19</c:v>
                </c:pt>
                <c:pt idx="2">
                  <c:v>0.38</c:v>
                </c:pt>
                <c:pt idx="3">
                  <c:v>0.11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7-4C46-B681-A99F900387EC}"/>
            </c:ext>
          </c:extLst>
        </c:ser>
        <c:ser>
          <c:idx val="1"/>
          <c:order val="1"/>
          <c:tx>
            <c:strRef>
              <c:f>Диаграммы!$I$12</c:f>
              <c:strCache>
                <c:ptCount val="1"/>
                <c:pt idx="0">
                  <c:v>Телеком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Диаграммы!$G$13:$G$17</c:f>
              <c:strCache>
                <c:ptCount val="5"/>
                <c:pt idx="0">
                  <c:v>Экономические аспекты</c:v>
                </c:pt>
                <c:pt idx="1">
                  <c:v>Социальные аспекты_персонал</c:v>
                </c:pt>
                <c:pt idx="2">
                  <c:v>Социальные аспекты_сообщества</c:v>
                </c:pt>
                <c:pt idx="3">
                  <c:v>Экологические аспекты</c:v>
                </c:pt>
                <c:pt idx="4">
                  <c:v>Управление в сфере КСО и устойчивого развития</c:v>
                </c:pt>
              </c:strCache>
            </c:strRef>
          </c:cat>
          <c:val>
            <c:numRef>
              <c:f>Диаграммы!$I$13:$I$17</c:f>
              <c:numCache>
                <c:formatCode>General</c:formatCode>
                <c:ptCount val="5"/>
                <c:pt idx="0">
                  <c:v>0.37</c:v>
                </c:pt>
                <c:pt idx="1">
                  <c:v>0.34</c:v>
                </c:pt>
                <c:pt idx="2">
                  <c:v>0.36</c:v>
                </c:pt>
                <c:pt idx="3">
                  <c:v>0.26</c:v>
                </c:pt>
                <c:pt idx="4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7-4C46-B681-A99F900387EC}"/>
            </c:ext>
          </c:extLst>
        </c:ser>
        <c:ser>
          <c:idx val="2"/>
          <c:order val="2"/>
          <c:tx>
            <c:strRef>
              <c:f>Диаграммы!$J$12</c:f>
              <c:strCache>
                <c:ptCount val="1"/>
                <c:pt idx="0">
                  <c:v>Черная металлургия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Диаграммы!$G$13:$G$17</c:f>
              <c:strCache>
                <c:ptCount val="5"/>
                <c:pt idx="0">
                  <c:v>Экономические аспекты</c:v>
                </c:pt>
                <c:pt idx="1">
                  <c:v>Социальные аспекты_персонал</c:v>
                </c:pt>
                <c:pt idx="2">
                  <c:v>Социальные аспекты_сообщества</c:v>
                </c:pt>
                <c:pt idx="3">
                  <c:v>Экологические аспекты</c:v>
                </c:pt>
                <c:pt idx="4">
                  <c:v>Управление в сфере КСО и устойчивого развития</c:v>
                </c:pt>
              </c:strCache>
            </c:strRef>
          </c:cat>
          <c:val>
            <c:numRef>
              <c:f>Диаграммы!$J$13:$J$17</c:f>
              <c:numCache>
                <c:formatCode>General</c:formatCode>
                <c:ptCount val="5"/>
                <c:pt idx="0">
                  <c:v>0.35</c:v>
                </c:pt>
                <c:pt idx="1">
                  <c:v>0.38</c:v>
                </c:pt>
                <c:pt idx="2">
                  <c:v>0.47</c:v>
                </c:pt>
                <c:pt idx="3">
                  <c:v>0.37</c:v>
                </c:pt>
                <c:pt idx="4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7-4C46-B681-A99F900387EC}"/>
            </c:ext>
          </c:extLst>
        </c:ser>
        <c:ser>
          <c:idx val="3"/>
          <c:order val="3"/>
          <c:tx>
            <c:strRef>
              <c:f>Диаграммы!$K$12</c:f>
              <c:strCache>
                <c:ptCount val="1"/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Диаграммы!$G$13:$G$17</c:f>
              <c:strCache>
                <c:ptCount val="5"/>
                <c:pt idx="0">
                  <c:v>Экономические аспекты</c:v>
                </c:pt>
                <c:pt idx="1">
                  <c:v>Социальные аспекты_персонал</c:v>
                </c:pt>
                <c:pt idx="2">
                  <c:v>Социальные аспекты_сообщества</c:v>
                </c:pt>
                <c:pt idx="3">
                  <c:v>Экологические аспекты</c:v>
                </c:pt>
                <c:pt idx="4">
                  <c:v>Управление в сфере КСО и устойчивого развития</c:v>
                </c:pt>
              </c:strCache>
            </c:strRef>
          </c:cat>
          <c:val>
            <c:numRef>
              <c:f>Диаграммы!$K$13:$K$17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FE57-4C46-B681-A99F90038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9294360"/>
        <c:axId val="609287800"/>
      </c:radarChart>
      <c:catAx>
        <c:axId val="60929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9287800"/>
        <c:crosses val="autoZero"/>
        <c:auto val="1"/>
        <c:lblAlgn val="ctr"/>
        <c:lblOffset val="100"/>
        <c:noMultiLvlLbl val="0"/>
      </c:catAx>
      <c:valAx>
        <c:axId val="609287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9294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0491235976868442E-2"/>
          <c:y val="0.13964516143480299"/>
          <c:w val="0.89999998285077998"/>
          <c:h val="6.0721901062634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Индекс "Вектор устойчивого развития", </a:t>
            </a:r>
          </a:p>
          <a:p>
            <a:pPr>
              <a:defRPr/>
            </a:pPr>
            <a:r>
              <a:rPr lang="ru-RU" dirty="0"/>
              <a:t>2014-2017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28575" cap="rnd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trendlineType val="linear"/>
            <c:dispRSqr val="0"/>
            <c:dispEq val="0"/>
          </c:trendline>
          <c:cat>
            <c:strRef>
              <c:f>Вектор_диаграммы!$A$2:$A$5</c:f>
              <c:strCache>
                <c:ptCount val="4"/>
                <c:pt idx="0">
                  <c:v> 2014г.</c:v>
                </c:pt>
                <c:pt idx="1">
                  <c:v>2015г. </c:v>
                </c:pt>
                <c:pt idx="2">
                  <c:v>2016г.</c:v>
                </c:pt>
                <c:pt idx="3">
                  <c:v>2017г. </c:v>
                </c:pt>
              </c:strCache>
            </c:strRef>
          </c:cat>
          <c:val>
            <c:numRef>
              <c:f>Вектор_диаграммы!$B$2:$B$5</c:f>
              <c:numCache>
                <c:formatCode>General</c:formatCode>
                <c:ptCount val="4"/>
                <c:pt idx="0">
                  <c:v>0.17</c:v>
                </c:pt>
                <c:pt idx="1">
                  <c:v>0.27</c:v>
                </c:pt>
                <c:pt idx="2">
                  <c:v>0.28000000000000003</c:v>
                </c:pt>
                <c:pt idx="3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0D-4B8B-A1FD-874D2E851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216423976"/>
        <c:axId val="216416760"/>
      </c:lineChart>
      <c:catAx>
        <c:axId val="21642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6416760"/>
        <c:crosses val="autoZero"/>
        <c:auto val="1"/>
        <c:lblAlgn val="ctr"/>
        <c:lblOffset val="100"/>
        <c:noMultiLvlLbl val="0"/>
      </c:catAx>
      <c:valAx>
        <c:axId val="216416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6423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E65D62-75BF-478C-98CC-2C6A136F800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2F32EBF-CF52-466E-8AE0-C1C91D3635E7}">
      <dgm:prSet phldrT="[Текст]" custT="1"/>
      <dgm:spPr/>
      <dgm:t>
        <a:bodyPr/>
        <a:lstStyle/>
        <a:p>
          <a:r>
            <a:rPr lang="ru-RU" sz="1600" dirty="0"/>
            <a:t>Экономические аспекты</a:t>
          </a:r>
        </a:p>
      </dgm:t>
    </dgm:pt>
    <dgm:pt modelId="{3E03E1CD-9BF9-4DBC-8464-76EE01288DDC}" type="parTrans" cxnId="{5DA95358-5BA1-45EB-902B-4B1A19E863CC}">
      <dgm:prSet/>
      <dgm:spPr/>
      <dgm:t>
        <a:bodyPr/>
        <a:lstStyle/>
        <a:p>
          <a:endParaRPr lang="ru-RU"/>
        </a:p>
      </dgm:t>
    </dgm:pt>
    <dgm:pt modelId="{D62728D5-33F9-4085-BBE0-2CBB453F2B87}" type="sibTrans" cxnId="{5DA95358-5BA1-45EB-902B-4B1A19E863CC}">
      <dgm:prSet/>
      <dgm:spPr/>
      <dgm:t>
        <a:bodyPr/>
        <a:lstStyle/>
        <a:p>
          <a:endParaRPr lang="ru-RU"/>
        </a:p>
      </dgm:t>
    </dgm:pt>
    <dgm:pt modelId="{BA300906-2F08-46B0-B36A-F20947ECE15D}">
      <dgm:prSet phldrT="[Текст]" custT="1"/>
      <dgm:spPr/>
      <dgm:t>
        <a:bodyPr/>
        <a:lstStyle/>
        <a:p>
          <a:r>
            <a:rPr lang="ru-RU" sz="1600" dirty="0"/>
            <a:t>Социальные аспекты - персонал</a:t>
          </a:r>
        </a:p>
      </dgm:t>
    </dgm:pt>
    <dgm:pt modelId="{E6203650-85AB-4B01-B444-D3DADDD18A07}" type="parTrans" cxnId="{559DFE50-B06D-499A-9A62-778B71E1ED90}">
      <dgm:prSet/>
      <dgm:spPr/>
      <dgm:t>
        <a:bodyPr/>
        <a:lstStyle/>
        <a:p>
          <a:endParaRPr lang="ru-RU"/>
        </a:p>
      </dgm:t>
    </dgm:pt>
    <dgm:pt modelId="{C75C96F8-8129-4924-AEFB-170ECABED001}" type="sibTrans" cxnId="{559DFE50-B06D-499A-9A62-778B71E1ED90}">
      <dgm:prSet/>
      <dgm:spPr/>
      <dgm:t>
        <a:bodyPr/>
        <a:lstStyle/>
        <a:p>
          <a:endParaRPr lang="ru-RU"/>
        </a:p>
      </dgm:t>
    </dgm:pt>
    <dgm:pt modelId="{55324C7D-BCBC-4F7A-B25C-FDF1DB856A6F}">
      <dgm:prSet phldrT="[Текст]" custT="1"/>
      <dgm:spPr/>
      <dgm:t>
        <a:bodyPr/>
        <a:lstStyle/>
        <a:p>
          <a:r>
            <a:rPr lang="ru-RU" sz="1600" dirty="0"/>
            <a:t>Социальные аспекты - сообщества</a:t>
          </a:r>
        </a:p>
      </dgm:t>
    </dgm:pt>
    <dgm:pt modelId="{37436A7B-0C9F-4EC6-87DB-408F905716F5}" type="parTrans" cxnId="{B1A3CBDB-1AAB-44E8-AFFE-9E9946F4B9D6}">
      <dgm:prSet/>
      <dgm:spPr/>
      <dgm:t>
        <a:bodyPr/>
        <a:lstStyle/>
        <a:p>
          <a:endParaRPr lang="ru-RU"/>
        </a:p>
      </dgm:t>
    </dgm:pt>
    <dgm:pt modelId="{DC2A75DF-9118-4116-822C-73D2AA7E7246}" type="sibTrans" cxnId="{B1A3CBDB-1AAB-44E8-AFFE-9E9946F4B9D6}">
      <dgm:prSet/>
      <dgm:spPr/>
      <dgm:t>
        <a:bodyPr/>
        <a:lstStyle/>
        <a:p>
          <a:endParaRPr lang="ru-RU"/>
        </a:p>
      </dgm:t>
    </dgm:pt>
    <dgm:pt modelId="{05BFBDF2-3745-4E1F-8BD7-CB967CEE00C6}">
      <dgm:prSet custT="1"/>
      <dgm:spPr/>
      <dgm:t>
        <a:bodyPr/>
        <a:lstStyle/>
        <a:p>
          <a:r>
            <a:rPr lang="ru-RU" sz="1600" dirty="0"/>
            <a:t>Экологические аспекты</a:t>
          </a:r>
        </a:p>
      </dgm:t>
    </dgm:pt>
    <dgm:pt modelId="{F8B5B1A9-45F2-4147-A93D-70A6BFA9A50E}" type="parTrans" cxnId="{7ADCB899-8276-4E1F-AF13-31CBF17961D2}">
      <dgm:prSet/>
      <dgm:spPr/>
      <dgm:t>
        <a:bodyPr/>
        <a:lstStyle/>
        <a:p>
          <a:endParaRPr lang="ru-RU"/>
        </a:p>
      </dgm:t>
    </dgm:pt>
    <dgm:pt modelId="{3BB747AE-D8BC-4318-9429-ADFE800EC14C}" type="sibTrans" cxnId="{7ADCB899-8276-4E1F-AF13-31CBF17961D2}">
      <dgm:prSet/>
      <dgm:spPr/>
      <dgm:t>
        <a:bodyPr/>
        <a:lstStyle/>
        <a:p>
          <a:endParaRPr lang="ru-RU"/>
        </a:p>
      </dgm:t>
    </dgm:pt>
    <dgm:pt modelId="{D849BEF0-76A8-4A1D-9454-DD82E3C6431D}">
      <dgm:prSet custT="1"/>
      <dgm:spPr/>
      <dgm:t>
        <a:bodyPr/>
        <a:lstStyle/>
        <a:p>
          <a:pPr algn="l"/>
          <a:r>
            <a:rPr lang="ru-RU" sz="1600" dirty="0"/>
            <a:t>Управление</a:t>
          </a:r>
        </a:p>
      </dgm:t>
    </dgm:pt>
    <dgm:pt modelId="{93B9B0B1-4CB7-43D3-B5C8-5B5882BC9CFC}" type="parTrans" cxnId="{54F36F7B-92A7-4EF8-84EE-288E9E4D38C7}">
      <dgm:prSet/>
      <dgm:spPr/>
      <dgm:t>
        <a:bodyPr/>
        <a:lstStyle/>
        <a:p>
          <a:endParaRPr lang="ru-RU"/>
        </a:p>
      </dgm:t>
    </dgm:pt>
    <dgm:pt modelId="{05D361DF-BA79-4FF4-B768-B7DECA5549EF}" type="sibTrans" cxnId="{54F36F7B-92A7-4EF8-84EE-288E9E4D38C7}">
      <dgm:prSet/>
      <dgm:spPr/>
      <dgm:t>
        <a:bodyPr/>
        <a:lstStyle/>
        <a:p>
          <a:endParaRPr lang="ru-RU"/>
        </a:p>
      </dgm:t>
    </dgm:pt>
    <dgm:pt modelId="{4927C750-C6BE-4912-AF7A-42E4FB86519B}" type="pres">
      <dgm:prSet presAssocID="{69E65D62-75BF-478C-98CC-2C6A136F8004}" presName="compositeShape" presStyleCnt="0">
        <dgm:presLayoutVars>
          <dgm:chMax val="7"/>
          <dgm:dir/>
          <dgm:resizeHandles val="exact"/>
        </dgm:presLayoutVars>
      </dgm:prSet>
      <dgm:spPr/>
    </dgm:pt>
    <dgm:pt modelId="{92308048-B91D-430A-8469-5196D823D91E}" type="pres">
      <dgm:prSet presAssocID="{69E65D62-75BF-478C-98CC-2C6A136F8004}" presName="wedge1" presStyleLbl="node1" presStyleIdx="0" presStyleCnt="5"/>
      <dgm:spPr/>
    </dgm:pt>
    <dgm:pt modelId="{87812CAE-1681-4554-9CD7-C0FB741055A1}" type="pres">
      <dgm:prSet presAssocID="{69E65D62-75BF-478C-98CC-2C6A136F8004}" presName="dummy1a" presStyleCnt="0"/>
      <dgm:spPr/>
    </dgm:pt>
    <dgm:pt modelId="{E8F1F269-F9F8-4AB6-A7AB-0B36CB75C301}" type="pres">
      <dgm:prSet presAssocID="{69E65D62-75BF-478C-98CC-2C6A136F8004}" presName="dummy1b" presStyleCnt="0"/>
      <dgm:spPr/>
    </dgm:pt>
    <dgm:pt modelId="{06D74275-0DC1-49F7-98FC-8136BB654A5E}" type="pres">
      <dgm:prSet presAssocID="{69E65D62-75BF-478C-98CC-2C6A136F800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93EB5BCC-2B49-469B-9E91-C73C4CACC7DC}" type="pres">
      <dgm:prSet presAssocID="{69E65D62-75BF-478C-98CC-2C6A136F8004}" presName="wedge2" presStyleLbl="node1" presStyleIdx="1" presStyleCnt="5"/>
      <dgm:spPr/>
    </dgm:pt>
    <dgm:pt modelId="{EDBBF39C-4366-40CF-B0CF-5F8521AFB525}" type="pres">
      <dgm:prSet presAssocID="{69E65D62-75BF-478C-98CC-2C6A136F8004}" presName="dummy2a" presStyleCnt="0"/>
      <dgm:spPr/>
    </dgm:pt>
    <dgm:pt modelId="{6E44923C-21C1-43D1-B373-83972851A3EC}" type="pres">
      <dgm:prSet presAssocID="{69E65D62-75BF-478C-98CC-2C6A136F8004}" presName="dummy2b" presStyleCnt="0"/>
      <dgm:spPr/>
    </dgm:pt>
    <dgm:pt modelId="{AFA1ACAE-F6B6-40BE-A59D-D359827EE3E2}" type="pres">
      <dgm:prSet presAssocID="{69E65D62-75BF-478C-98CC-2C6A136F800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4282216-FD45-4328-984E-E0CB068B96A1}" type="pres">
      <dgm:prSet presAssocID="{69E65D62-75BF-478C-98CC-2C6A136F8004}" presName="wedge3" presStyleLbl="node1" presStyleIdx="2" presStyleCnt="5"/>
      <dgm:spPr/>
    </dgm:pt>
    <dgm:pt modelId="{F6BCCC76-EBF5-4DD6-BB32-B785BF7FB3E6}" type="pres">
      <dgm:prSet presAssocID="{69E65D62-75BF-478C-98CC-2C6A136F8004}" presName="dummy3a" presStyleCnt="0"/>
      <dgm:spPr/>
    </dgm:pt>
    <dgm:pt modelId="{40CE5920-1F58-4E9A-BF30-B7CC64EEF5B1}" type="pres">
      <dgm:prSet presAssocID="{69E65D62-75BF-478C-98CC-2C6A136F8004}" presName="dummy3b" presStyleCnt="0"/>
      <dgm:spPr/>
    </dgm:pt>
    <dgm:pt modelId="{D3BE7F13-EEB0-42AF-AF64-AA7EBEFBB73A}" type="pres">
      <dgm:prSet presAssocID="{69E65D62-75BF-478C-98CC-2C6A136F800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0FB85FA-A8F3-4929-AD81-DA30C9E62BE3}" type="pres">
      <dgm:prSet presAssocID="{69E65D62-75BF-478C-98CC-2C6A136F8004}" presName="wedge4" presStyleLbl="node1" presStyleIdx="3" presStyleCnt="5"/>
      <dgm:spPr/>
    </dgm:pt>
    <dgm:pt modelId="{EFB6284D-FCCE-4237-A441-EE7B2C2EA94B}" type="pres">
      <dgm:prSet presAssocID="{69E65D62-75BF-478C-98CC-2C6A136F8004}" presName="dummy4a" presStyleCnt="0"/>
      <dgm:spPr/>
    </dgm:pt>
    <dgm:pt modelId="{7D635CFD-9545-422E-B86F-7E7365259959}" type="pres">
      <dgm:prSet presAssocID="{69E65D62-75BF-478C-98CC-2C6A136F8004}" presName="dummy4b" presStyleCnt="0"/>
      <dgm:spPr/>
    </dgm:pt>
    <dgm:pt modelId="{ADE34C0F-DD0E-4D71-A385-DF74D41F14B9}" type="pres">
      <dgm:prSet presAssocID="{69E65D62-75BF-478C-98CC-2C6A136F800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D78A04A-B7D0-460C-B817-0AC4E32DE213}" type="pres">
      <dgm:prSet presAssocID="{69E65D62-75BF-478C-98CC-2C6A136F8004}" presName="wedge5" presStyleLbl="node1" presStyleIdx="4" presStyleCnt="5"/>
      <dgm:spPr/>
    </dgm:pt>
    <dgm:pt modelId="{1C140B13-BF70-4BFE-BB25-0033826E0DFB}" type="pres">
      <dgm:prSet presAssocID="{69E65D62-75BF-478C-98CC-2C6A136F8004}" presName="dummy5a" presStyleCnt="0"/>
      <dgm:spPr/>
    </dgm:pt>
    <dgm:pt modelId="{24E03422-314D-43DC-A873-5C6D8495BCB3}" type="pres">
      <dgm:prSet presAssocID="{69E65D62-75BF-478C-98CC-2C6A136F8004}" presName="dummy5b" presStyleCnt="0"/>
      <dgm:spPr/>
    </dgm:pt>
    <dgm:pt modelId="{3829022E-8BD2-4D5C-B841-7CD523232860}" type="pres">
      <dgm:prSet presAssocID="{69E65D62-75BF-478C-98CC-2C6A136F800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66AD3326-5FCD-4A06-8CB8-42F2C9A10FE2}" type="pres">
      <dgm:prSet presAssocID="{D62728D5-33F9-4085-BBE0-2CBB453F2B87}" presName="arrowWedge1" presStyleLbl="fgSibTrans2D1" presStyleIdx="0" presStyleCnt="5"/>
      <dgm:spPr/>
    </dgm:pt>
    <dgm:pt modelId="{2124BAEE-AA71-49F0-866A-6F749A5E0F3C}" type="pres">
      <dgm:prSet presAssocID="{3BB747AE-D8BC-4318-9429-ADFE800EC14C}" presName="arrowWedge2" presStyleLbl="fgSibTrans2D1" presStyleIdx="1" presStyleCnt="5"/>
      <dgm:spPr/>
    </dgm:pt>
    <dgm:pt modelId="{1C14A99B-E307-40A0-AA87-F7573F38E24C}" type="pres">
      <dgm:prSet presAssocID="{05D361DF-BA79-4FF4-B768-B7DECA5549EF}" presName="arrowWedge3" presStyleLbl="fgSibTrans2D1" presStyleIdx="2" presStyleCnt="5"/>
      <dgm:spPr/>
    </dgm:pt>
    <dgm:pt modelId="{EE22F8EA-DEB3-4B17-9ED2-3C9E0AACAFD7}" type="pres">
      <dgm:prSet presAssocID="{C75C96F8-8129-4924-AEFB-170ECABED001}" presName="arrowWedge4" presStyleLbl="fgSibTrans2D1" presStyleIdx="3" presStyleCnt="5"/>
      <dgm:spPr/>
    </dgm:pt>
    <dgm:pt modelId="{8103E50E-6BA3-4A57-A10E-272BE8CE5BC8}" type="pres">
      <dgm:prSet presAssocID="{DC2A75DF-9118-4116-822C-73D2AA7E7246}" presName="arrowWedge5" presStyleLbl="fgSibTrans2D1" presStyleIdx="4" presStyleCnt="5"/>
      <dgm:spPr/>
    </dgm:pt>
  </dgm:ptLst>
  <dgm:cxnLst>
    <dgm:cxn modelId="{00B2F816-6356-4158-8C7D-0EF83021D1C6}" type="presOf" srcId="{55324C7D-BCBC-4F7A-B25C-FDF1DB856A6F}" destId="{3829022E-8BD2-4D5C-B841-7CD523232860}" srcOrd="1" destOrd="0" presId="urn:microsoft.com/office/officeart/2005/8/layout/cycle8"/>
    <dgm:cxn modelId="{B19A493D-DD9F-4687-9181-8AA5AAFCF695}" type="presOf" srcId="{42F32EBF-CF52-466E-8AE0-C1C91D3635E7}" destId="{06D74275-0DC1-49F7-98FC-8136BB654A5E}" srcOrd="1" destOrd="0" presId="urn:microsoft.com/office/officeart/2005/8/layout/cycle8"/>
    <dgm:cxn modelId="{65D63E43-800C-4EB5-8FB5-F75AE8ED9745}" type="presOf" srcId="{05BFBDF2-3745-4E1F-8BD7-CB967CEE00C6}" destId="{93EB5BCC-2B49-469B-9E91-C73C4CACC7DC}" srcOrd="0" destOrd="0" presId="urn:microsoft.com/office/officeart/2005/8/layout/cycle8"/>
    <dgm:cxn modelId="{C13A1645-E1C3-48C8-991D-018B34A5941A}" type="presOf" srcId="{05BFBDF2-3745-4E1F-8BD7-CB967CEE00C6}" destId="{AFA1ACAE-F6B6-40BE-A59D-D359827EE3E2}" srcOrd="1" destOrd="0" presId="urn:microsoft.com/office/officeart/2005/8/layout/cycle8"/>
    <dgm:cxn modelId="{E379F347-DE3A-4034-AA45-D7CF11C22956}" type="presOf" srcId="{BA300906-2F08-46B0-B36A-F20947ECE15D}" destId="{ADE34C0F-DD0E-4D71-A385-DF74D41F14B9}" srcOrd="1" destOrd="0" presId="urn:microsoft.com/office/officeart/2005/8/layout/cycle8"/>
    <dgm:cxn modelId="{559DFE50-B06D-499A-9A62-778B71E1ED90}" srcId="{69E65D62-75BF-478C-98CC-2C6A136F8004}" destId="{BA300906-2F08-46B0-B36A-F20947ECE15D}" srcOrd="3" destOrd="0" parTransId="{E6203650-85AB-4B01-B444-D3DADDD18A07}" sibTransId="{C75C96F8-8129-4924-AEFB-170ECABED001}"/>
    <dgm:cxn modelId="{5DA95358-5BA1-45EB-902B-4B1A19E863CC}" srcId="{69E65D62-75BF-478C-98CC-2C6A136F8004}" destId="{42F32EBF-CF52-466E-8AE0-C1C91D3635E7}" srcOrd="0" destOrd="0" parTransId="{3E03E1CD-9BF9-4DBC-8464-76EE01288DDC}" sibTransId="{D62728D5-33F9-4085-BBE0-2CBB453F2B87}"/>
    <dgm:cxn modelId="{54F36F7B-92A7-4EF8-84EE-288E9E4D38C7}" srcId="{69E65D62-75BF-478C-98CC-2C6A136F8004}" destId="{D849BEF0-76A8-4A1D-9454-DD82E3C6431D}" srcOrd="2" destOrd="0" parTransId="{93B9B0B1-4CB7-43D3-B5C8-5B5882BC9CFC}" sibTransId="{05D361DF-BA79-4FF4-B768-B7DECA5549EF}"/>
    <dgm:cxn modelId="{7ADCB899-8276-4E1F-AF13-31CBF17961D2}" srcId="{69E65D62-75BF-478C-98CC-2C6A136F8004}" destId="{05BFBDF2-3745-4E1F-8BD7-CB967CEE00C6}" srcOrd="1" destOrd="0" parTransId="{F8B5B1A9-45F2-4147-A93D-70A6BFA9A50E}" sibTransId="{3BB747AE-D8BC-4318-9429-ADFE800EC14C}"/>
    <dgm:cxn modelId="{307D8FAA-94DC-4AEE-9EDE-AC3731033781}" type="presOf" srcId="{69E65D62-75BF-478C-98CC-2C6A136F8004}" destId="{4927C750-C6BE-4912-AF7A-42E4FB86519B}" srcOrd="0" destOrd="0" presId="urn:microsoft.com/office/officeart/2005/8/layout/cycle8"/>
    <dgm:cxn modelId="{103328B8-52F9-44ED-87A1-7E8CD5FCB00D}" type="presOf" srcId="{42F32EBF-CF52-466E-8AE0-C1C91D3635E7}" destId="{92308048-B91D-430A-8469-5196D823D91E}" srcOrd="0" destOrd="0" presId="urn:microsoft.com/office/officeart/2005/8/layout/cycle8"/>
    <dgm:cxn modelId="{13FA00D1-B15B-473C-94BE-148C7728C78C}" type="presOf" srcId="{D849BEF0-76A8-4A1D-9454-DD82E3C6431D}" destId="{54282216-FD45-4328-984E-E0CB068B96A1}" srcOrd="0" destOrd="0" presId="urn:microsoft.com/office/officeart/2005/8/layout/cycle8"/>
    <dgm:cxn modelId="{B1A3CBDB-1AAB-44E8-AFFE-9E9946F4B9D6}" srcId="{69E65D62-75BF-478C-98CC-2C6A136F8004}" destId="{55324C7D-BCBC-4F7A-B25C-FDF1DB856A6F}" srcOrd="4" destOrd="0" parTransId="{37436A7B-0C9F-4EC6-87DB-408F905716F5}" sibTransId="{DC2A75DF-9118-4116-822C-73D2AA7E7246}"/>
    <dgm:cxn modelId="{6111C5DD-6C97-4A25-B0D6-8357710E2C82}" type="presOf" srcId="{BA300906-2F08-46B0-B36A-F20947ECE15D}" destId="{90FB85FA-A8F3-4929-AD81-DA30C9E62BE3}" srcOrd="0" destOrd="0" presId="urn:microsoft.com/office/officeart/2005/8/layout/cycle8"/>
    <dgm:cxn modelId="{0D4963EC-4A50-40AA-ABF6-2E631D238713}" type="presOf" srcId="{55324C7D-BCBC-4F7A-B25C-FDF1DB856A6F}" destId="{7D78A04A-B7D0-460C-B817-0AC4E32DE213}" srcOrd="0" destOrd="0" presId="urn:microsoft.com/office/officeart/2005/8/layout/cycle8"/>
    <dgm:cxn modelId="{964B04FA-0EE0-44AF-A9A7-9903BD68D8A3}" type="presOf" srcId="{D849BEF0-76A8-4A1D-9454-DD82E3C6431D}" destId="{D3BE7F13-EEB0-42AF-AF64-AA7EBEFBB73A}" srcOrd="1" destOrd="0" presId="urn:microsoft.com/office/officeart/2005/8/layout/cycle8"/>
    <dgm:cxn modelId="{DAD735F2-6BD2-48AB-BC1D-A6A2D7B13CBF}" type="presParOf" srcId="{4927C750-C6BE-4912-AF7A-42E4FB86519B}" destId="{92308048-B91D-430A-8469-5196D823D91E}" srcOrd="0" destOrd="0" presId="urn:microsoft.com/office/officeart/2005/8/layout/cycle8"/>
    <dgm:cxn modelId="{386C8E89-68F0-46F8-95AA-44E386141723}" type="presParOf" srcId="{4927C750-C6BE-4912-AF7A-42E4FB86519B}" destId="{87812CAE-1681-4554-9CD7-C0FB741055A1}" srcOrd="1" destOrd="0" presId="urn:microsoft.com/office/officeart/2005/8/layout/cycle8"/>
    <dgm:cxn modelId="{5D7A5E32-C734-47CD-AECD-D3859E00EB48}" type="presParOf" srcId="{4927C750-C6BE-4912-AF7A-42E4FB86519B}" destId="{E8F1F269-F9F8-4AB6-A7AB-0B36CB75C301}" srcOrd="2" destOrd="0" presId="urn:microsoft.com/office/officeart/2005/8/layout/cycle8"/>
    <dgm:cxn modelId="{47C52095-2B81-44EF-B52E-4D692876CA50}" type="presParOf" srcId="{4927C750-C6BE-4912-AF7A-42E4FB86519B}" destId="{06D74275-0DC1-49F7-98FC-8136BB654A5E}" srcOrd="3" destOrd="0" presId="urn:microsoft.com/office/officeart/2005/8/layout/cycle8"/>
    <dgm:cxn modelId="{D0A23DEE-4FFD-4B0F-88E5-CAA46D0AFE03}" type="presParOf" srcId="{4927C750-C6BE-4912-AF7A-42E4FB86519B}" destId="{93EB5BCC-2B49-469B-9E91-C73C4CACC7DC}" srcOrd="4" destOrd="0" presId="urn:microsoft.com/office/officeart/2005/8/layout/cycle8"/>
    <dgm:cxn modelId="{C9DC4B72-EE75-496B-877F-3A902960A933}" type="presParOf" srcId="{4927C750-C6BE-4912-AF7A-42E4FB86519B}" destId="{EDBBF39C-4366-40CF-B0CF-5F8521AFB525}" srcOrd="5" destOrd="0" presId="urn:microsoft.com/office/officeart/2005/8/layout/cycle8"/>
    <dgm:cxn modelId="{C369FE14-AC24-44C3-970F-F11094F22693}" type="presParOf" srcId="{4927C750-C6BE-4912-AF7A-42E4FB86519B}" destId="{6E44923C-21C1-43D1-B373-83972851A3EC}" srcOrd="6" destOrd="0" presId="urn:microsoft.com/office/officeart/2005/8/layout/cycle8"/>
    <dgm:cxn modelId="{98D39E46-C4E4-4C70-97D2-065E3503A173}" type="presParOf" srcId="{4927C750-C6BE-4912-AF7A-42E4FB86519B}" destId="{AFA1ACAE-F6B6-40BE-A59D-D359827EE3E2}" srcOrd="7" destOrd="0" presId="urn:microsoft.com/office/officeart/2005/8/layout/cycle8"/>
    <dgm:cxn modelId="{6736486E-505C-4753-8EF0-FCC8DF7392AE}" type="presParOf" srcId="{4927C750-C6BE-4912-AF7A-42E4FB86519B}" destId="{54282216-FD45-4328-984E-E0CB068B96A1}" srcOrd="8" destOrd="0" presId="urn:microsoft.com/office/officeart/2005/8/layout/cycle8"/>
    <dgm:cxn modelId="{331118AC-47D1-4362-BE5D-7B0DE1F261E8}" type="presParOf" srcId="{4927C750-C6BE-4912-AF7A-42E4FB86519B}" destId="{F6BCCC76-EBF5-4DD6-BB32-B785BF7FB3E6}" srcOrd="9" destOrd="0" presId="urn:microsoft.com/office/officeart/2005/8/layout/cycle8"/>
    <dgm:cxn modelId="{3F1243D2-56D7-435B-9566-A6E6057EC881}" type="presParOf" srcId="{4927C750-C6BE-4912-AF7A-42E4FB86519B}" destId="{40CE5920-1F58-4E9A-BF30-B7CC64EEF5B1}" srcOrd="10" destOrd="0" presId="urn:microsoft.com/office/officeart/2005/8/layout/cycle8"/>
    <dgm:cxn modelId="{DFFC6A4E-AB59-4EDF-B63B-6BA9DF82B59A}" type="presParOf" srcId="{4927C750-C6BE-4912-AF7A-42E4FB86519B}" destId="{D3BE7F13-EEB0-42AF-AF64-AA7EBEFBB73A}" srcOrd="11" destOrd="0" presId="urn:microsoft.com/office/officeart/2005/8/layout/cycle8"/>
    <dgm:cxn modelId="{7E8E0C18-0DAA-4523-94A7-3C7D8A512661}" type="presParOf" srcId="{4927C750-C6BE-4912-AF7A-42E4FB86519B}" destId="{90FB85FA-A8F3-4929-AD81-DA30C9E62BE3}" srcOrd="12" destOrd="0" presId="urn:microsoft.com/office/officeart/2005/8/layout/cycle8"/>
    <dgm:cxn modelId="{4481AC01-523D-4300-9091-E1884AEF2168}" type="presParOf" srcId="{4927C750-C6BE-4912-AF7A-42E4FB86519B}" destId="{EFB6284D-FCCE-4237-A441-EE7B2C2EA94B}" srcOrd="13" destOrd="0" presId="urn:microsoft.com/office/officeart/2005/8/layout/cycle8"/>
    <dgm:cxn modelId="{45E92F44-E9C8-4C20-A77C-5734414053AE}" type="presParOf" srcId="{4927C750-C6BE-4912-AF7A-42E4FB86519B}" destId="{7D635CFD-9545-422E-B86F-7E7365259959}" srcOrd="14" destOrd="0" presId="urn:microsoft.com/office/officeart/2005/8/layout/cycle8"/>
    <dgm:cxn modelId="{365F4FC9-D548-4DDA-9C0B-07756520DD37}" type="presParOf" srcId="{4927C750-C6BE-4912-AF7A-42E4FB86519B}" destId="{ADE34C0F-DD0E-4D71-A385-DF74D41F14B9}" srcOrd="15" destOrd="0" presId="urn:microsoft.com/office/officeart/2005/8/layout/cycle8"/>
    <dgm:cxn modelId="{9F03B286-DE37-4C1F-BA71-E2607874DA67}" type="presParOf" srcId="{4927C750-C6BE-4912-AF7A-42E4FB86519B}" destId="{7D78A04A-B7D0-460C-B817-0AC4E32DE213}" srcOrd="16" destOrd="0" presId="urn:microsoft.com/office/officeart/2005/8/layout/cycle8"/>
    <dgm:cxn modelId="{C583E8CC-6B04-472E-BEA7-E30733CA90C7}" type="presParOf" srcId="{4927C750-C6BE-4912-AF7A-42E4FB86519B}" destId="{1C140B13-BF70-4BFE-BB25-0033826E0DFB}" srcOrd="17" destOrd="0" presId="urn:microsoft.com/office/officeart/2005/8/layout/cycle8"/>
    <dgm:cxn modelId="{0BF7EA05-F5F5-45DA-BD26-45D519981878}" type="presParOf" srcId="{4927C750-C6BE-4912-AF7A-42E4FB86519B}" destId="{24E03422-314D-43DC-A873-5C6D8495BCB3}" srcOrd="18" destOrd="0" presId="urn:microsoft.com/office/officeart/2005/8/layout/cycle8"/>
    <dgm:cxn modelId="{DDD2D664-CD55-440C-8C6F-D71213AA45DD}" type="presParOf" srcId="{4927C750-C6BE-4912-AF7A-42E4FB86519B}" destId="{3829022E-8BD2-4D5C-B841-7CD523232860}" srcOrd="19" destOrd="0" presId="urn:microsoft.com/office/officeart/2005/8/layout/cycle8"/>
    <dgm:cxn modelId="{21023E89-77CA-4501-AE0D-AAF40F3254CE}" type="presParOf" srcId="{4927C750-C6BE-4912-AF7A-42E4FB86519B}" destId="{66AD3326-5FCD-4A06-8CB8-42F2C9A10FE2}" srcOrd="20" destOrd="0" presId="urn:microsoft.com/office/officeart/2005/8/layout/cycle8"/>
    <dgm:cxn modelId="{EB8A2AB1-CE6E-424A-A655-9E69AF4C1F96}" type="presParOf" srcId="{4927C750-C6BE-4912-AF7A-42E4FB86519B}" destId="{2124BAEE-AA71-49F0-866A-6F749A5E0F3C}" srcOrd="21" destOrd="0" presId="urn:microsoft.com/office/officeart/2005/8/layout/cycle8"/>
    <dgm:cxn modelId="{568FB3EE-18F2-4FC4-B771-1A170109A56D}" type="presParOf" srcId="{4927C750-C6BE-4912-AF7A-42E4FB86519B}" destId="{1C14A99B-E307-40A0-AA87-F7573F38E24C}" srcOrd="22" destOrd="0" presId="urn:microsoft.com/office/officeart/2005/8/layout/cycle8"/>
    <dgm:cxn modelId="{A404A82D-EEB5-444D-AB57-EC056FC12FD6}" type="presParOf" srcId="{4927C750-C6BE-4912-AF7A-42E4FB86519B}" destId="{EE22F8EA-DEB3-4B17-9ED2-3C9E0AACAFD7}" srcOrd="23" destOrd="0" presId="urn:microsoft.com/office/officeart/2005/8/layout/cycle8"/>
    <dgm:cxn modelId="{24F77E09-2697-43DA-8BAB-00A94BD9636B}" type="presParOf" srcId="{4927C750-C6BE-4912-AF7A-42E4FB86519B}" destId="{8103E50E-6BA3-4A57-A10E-272BE8CE5BC8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08048-B91D-430A-8469-5196D823D91E}">
      <dsp:nvSpPr>
        <dsp:cNvPr id="0" name=""/>
        <dsp:cNvSpPr/>
      </dsp:nvSpPr>
      <dsp:spPr>
        <a:xfrm>
          <a:off x="879110" y="333215"/>
          <a:ext cx="4521819" cy="4521819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Экономические аспекты</a:t>
          </a:r>
        </a:p>
      </dsp:txBody>
      <dsp:txXfrm>
        <a:off x="3237992" y="1093311"/>
        <a:ext cx="1453441" cy="968961"/>
      </dsp:txXfrm>
    </dsp:sp>
    <dsp:sp modelId="{93EB5BCC-2B49-469B-9E91-C73C4CACC7DC}">
      <dsp:nvSpPr>
        <dsp:cNvPr id="0" name=""/>
        <dsp:cNvSpPr/>
      </dsp:nvSpPr>
      <dsp:spPr>
        <a:xfrm>
          <a:off x="917868" y="453796"/>
          <a:ext cx="4521819" cy="4521819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Экологические аспекты</a:t>
          </a:r>
        </a:p>
      </dsp:txBody>
      <dsp:txXfrm>
        <a:off x="3830135" y="2519837"/>
        <a:ext cx="1345779" cy="1076623"/>
      </dsp:txXfrm>
    </dsp:sp>
    <dsp:sp modelId="{54282216-FD45-4328-984E-E0CB068B96A1}">
      <dsp:nvSpPr>
        <dsp:cNvPr id="0" name=""/>
        <dsp:cNvSpPr/>
      </dsp:nvSpPr>
      <dsp:spPr>
        <a:xfrm>
          <a:off x="815589" y="528083"/>
          <a:ext cx="4521819" cy="4521819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Управление</a:t>
          </a:r>
        </a:p>
      </dsp:txBody>
      <dsp:txXfrm>
        <a:off x="2430524" y="3704123"/>
        <a:ext cx="1291948" cy="1184285"/>
      </dsp:txXfrm>
    </dsp:sp>
    <dsp:sp modelId="{90FB85FA-A8F3-4929-AD81-DA30C9E62BE3}">
      <dsp:nvSpPr>
        <dsp:cNvPr id="0" name=""/>
        <dsp:cNvSpPr/>
      </dsp:nvSpPr>
      <dsp:spPr>
        <a:xfrm>
          <a:off x="713310" y="453796"/>
          <a:ext cx="4521819" cy="4521819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Социальные аспекты - персонал</a:t>
          </a:r>
        </a:p>
      </dsp:txBody>
      <dsp:txXfrm>
        <a:off x="977082" y="2519837"/>
        <a:ext cx="1345779" cy="1076623"/>
      </dsp:txXfrm>
    </dsp:sp>
    <dsp:sp modelId="{7D78A04A-B7D0-460C-B817-0AC4E32DE213}">
      <dsp:nvSpPr>
        <dsp:cNvPr id="0" name=""/>
        <dsp:cNvSpPr/>
      </dsp:nvSpPr>
      <dsp:spPr>
        <a:xfrm>
          <a:off x="752068" y="333215"/>
          <a:ext cx="4521819" cy="4521819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Социальные аспекты - сообщества</a:t>
          </a:r>
        </a:p>
      </dsp:txBody>
      <dsp:txXfrm>
        <a:off x="1461563" y="1093311"/>
        <a:ext cx="1453441" cy="968961"/>
      </dsp:txXfrm>
    </dsp:sp>
    <dsp:sp modelId="{66AD3326-5FCD-4A06-8CB8-42F2C9A10FE2}">
      <dsp:nvSpPr>
        <dsp:cNvPr id="0" name=""/>
        <dsp:cNvSpPr/>
      </dsp:nvSpPr>
      <dsp:spPr>
        <a:xfrm>
          <a:off x="598975" y="53292"/>
          <a:ext cx="5081663" cy="5081663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4BAEE-AA71-49F0-866A-6F749A5E0F3C}">
      <dsp:nvSpPr>
        <dsp:cNvPr id="0" name=""/>
        <dsp:cNvSpPr/>
      </dsp:nvSpPr>
      <dsp:spPr>
        <a:xfrm>
          <a:off x="638259" y="173835"/>
          <a:ext cx="5081663" cy="5081663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4A99B-E307-40A0-AA87-F7573F38E24C}">
      <dsp:nvSpPr>
        <dsp:cNvPr id="0" name=""/>
        <dsp:cNvSpPr/>
      </dsp:nvSpPr>
      <dsp:spPr>
        <a:xfrm>
          <a:off x="535667" y="248349"/>
          <a:ext cx="5081663" cy="5081663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2F8EA-DEB3-4B17-9ED2-3C9E0AACAFD7}">
      <dsp:nvSpPr>
        <dsp:cNvPr id="0" name=""/>
        <dsp:cNvSpPr/>
      </dsp:nvSpPr>
      <dsp:spPr>
        <a:xfrm>
          <a:off x="433075" y="173835"/>
          <a:ext cx="5081663" cy="5081663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3E50E-6BA3-4A57-A10E-272BE8CE5BC8}">
      <dsp:nvSpPr>
        <dsp:cNvPr id="0" name=""/>
        <dsp:cNvSpPr/>
      </dsp:nvSpPr>
      <dsp:spPr>
        <a:xfrm>
          <a:off x="472359" y="53292"/>
          <a:ext cx="5081663" cy="5081663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0.21812</cdr:y>
    </cdr:from>
    <cdr:to>
      <cdr:x>0.03494</cdr:x>
      <cdr:y>0.93717</cdr:y>
    </cdr:to>
    <cdr:sp macro="" textlink="">
      <cdr:nvSpPr>
        <cdr:cNvPr id="2" name="TextBox 4">
          <a:extLst xmlns:a="http://schemas.openxmlformats.org/drawingml/2006/main">
            <a:ext uri="{FF2B5EF4-FFF2-40B4-BE49-F238E27FC236}">
              <a16:creationId xmlns:a16="http://schemas.microsoft.com/office/drawing/2014/main" id="{3E3CCE08-5B12-4FAA-844C-4B181DC931E0}"/>
            </a:ext>
          </a:extLst>
        </cdr:cNvPr>
        <cdr:cNvSpPr txBox="1"/>
      </cdr:nvSpPr>
      <cdr:spPr>
        <a:xfrm xmlns:a="http://schemas.openxmlformats.org/drawingml/2006/main" rot="16200000">
          <a:off x="-2125877" y="2904143"/>
          <a:ext cx="3864075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/>
            <a:t>Кол-во баллов на одну компанию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0.60848</cdr:x>
      <cdr:y>0</cdr:y>
    </cdr:from>
    <cdr:to>
      <cdr:x>0.60848</cdr:x>
      <cdr:y>0.87549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368B8E6E-AACB-4FEC-9ADF-B7722E898DA8}"/>
            </a:ext>
          </a:extLst>
        </cdr:cNvPr>
        <cdr:cNvCxnSpPr/>
      </cdr:nvCxnSpPr>
      <cdr:spPr>
        <a:xfrm xmlns:a="http://schemas.openxmlformats.org/drawingml/2006/main" flipV="1">
          <a:off x="5181600" y="0"/>
          <a:ext cx="0" cy="5289014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0.67346</cdr:x>
      <cdr:y>0.82216</cdr:y>
    </cdr:from>
    <cdr:to>
      <cdr:x>0.69869</cdr:x>
      <cdr:y>0.82216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id="{2D0627C0-DBE1-46E1-9066-B17171380675}"/>
            </a:ext>
          </a:extLst>
        </cdr:cNvPr>
        <cdr:cNvCxnSpPr/>
      </cdr:nvCxnSpPr>
      <cdr:spPr>
        <a:xfrm xmlns:a="http://schemas.openxmlformats.org/drawingml/2006/main">
          <a:off x="5734929" y="4966841"/>
          <a:ext cx="214859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0.74601</cdr:x>
      <cdr:y>0.84864</cdr:y>
    </cdr:from>
    <cdr:to>
      <cdr:x>0.85339</cdr:x>
      <cdr:y>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82D02D7D-FF8F-4FA5-887C-9CA7E9D8D6CF}"/>
            </a:ext>
          </a:extLst>
        </cdr:cNvPr>
        <cdr:cNvSpPr txBox="1"/>
      </cdr:nvSpPr>
      <cdr:spPr>
        <a:xfrm xmlns:a="http://schemas.openxmlformats.org/drawingml/2006/main">
          <a:off x="6352735" y="51267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F0179-3DCA-411B-87BE-ADBC0AEEBAB5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0BD83-7F83-4D12-B871-D9E0DF7FA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7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E612-786E-48D1-B1AE-8124A1CA1AF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258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BD83-7F83-4D12-B871-D9E0DF7FA53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55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63A66-FD7B-4466-BD13-1354ADB60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AFE582-F472-4EF7-9C0D-0F8BFF6F7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EBBFEF-E80C-451F-ACCC-58B00502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5E40-6558-4202-8536-23FF2DB196AB}" type="datetime1">
              <a:rPr lang="ru-RU" smtClean="0"/>
              <a:t>03.05.2018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D5D0E4-63B7-4B5A-A17E-6D917924B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CBD21A-C3FA-4566-9549-606506725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56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42E1A-1571-45AC-B862-49DB1B176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A6032D-032A-4E79-95B2-F72EA9DD0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7E08DF-1B57-49E8-BBA2-5F9189E0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B0F8-D8F0-421D-90EE-45F87A7AF773}" type="datetime1">
              <a:rPr lang="ru-RU" smtClean="0"/>
              <a:t>03.05.2018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A3E324-3BAC-485B-9922-FDAD081D2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019F76-978E-42A3-BF1F-AC6F03B6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8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EB8399-328D-4D8F-8C65-4D1DAE8F46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A708FF-33DA-4DE4-8DD3-AB807897C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BBE630-D595-437C-8EC6-4859860DD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F9D2-139C-45A4-90F2-9E7692D67AE4}" type="datetime1">
              <a:rPr lang="ru-RU" smtClean="0"/>
              <a:t>03.05.2018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5F3DFC-017B-418A-BB6D-D2F9D92C5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1D7E66-62C0-4E57-BEE4-9FCDDF0A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33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84678-4DF9-4305-BDA8-597EB1F9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7681CB-7028-4D82-A88D-EEFD6A18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F04A77-FD0E-450A-91B1-3A2C15C96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52A6-1858-424E-A775-98F54D3BC5CC}" type="datetime1">
              <a:rPr lang="ru-RU" smtClean="0"/>
              <a:t>03.05.2018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2A9270-10F4-4AC4-96A5-61761137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51E75C-1169-4B51-AA15-F6BE6B06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72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A30D2-95C2-4C3A-B52B-576B2913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CEF3C7-B732-4178-8037-844114D28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8592E0-5687-42A8-8044-FE1ACEDF2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1486-D1B9-42F1-8DC4-13BFA245672E}" type="datetime1">
              <a:rPr lang="ru-RU" smtClean="0"/>
              <a:t>03.05.2018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C01836-A3AA-474D-B5DC-806776F48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A1082-204E-4992-B984-0C43E372C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29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77F7B-5CAC-4017-AB7D-C14C769B6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59896F-78D1-4B3E-8C0A-B26613EF6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7AAE0A-6733-43A7-8947-F134B3D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3985F6-C6F8-49AD-A6F6-E7F8615AC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6D29-4E97-401E-B1E6-9FD362FEFBF7}" type="datetime1">
              <a:rPr lang="ru-RU" smtClean="0"/>
              <a:t>03.05.2018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94353B-1C80-4CDD-B71F-7EAB4945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6A6DB-2A61-4E58-AE5F-ADB702B6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81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619E9-241C-4F90-A09A-8D741440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C4AD8E-CDFE-46BA-8420-5A1BA410B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113D5B-2D45-4570-9F81-AA8F351DF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BEEDF1-2F14-40D6-B84D-D87A9C186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6E643E-2B6F-431C-8F48-1A8C57909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41E350C-7EF7-4658-8EE5-C14E9FC2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79D9-A3A0-42F4-851B-8F81280ED816}" type="datetime1">
              <a:rPr lang="ru-RU" smtClean="0"/>
              <a:t>03.05.2018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9B7D31-12D3-49E0-B4CC-1AF1D2A0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B2C717-9A51-4836-B183-BB8E6A92E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49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3D567-ACD5-44C6-B5F7-150FAF4D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C7791B-3631-45E1-9508-0E65DB1C7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D218-55A0-4D45-90FD-026CF8873727}" type="datetime1">
              <a:rPr lang="ru-RU" smtClean="0"/>
              <a:t>03.05.2018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C4C819-CF43-4F16-9BF4-FC946E02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7E00C9-898D-42F2-A90C-727ED295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82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CBCFFE-6CCC-4F22-AFD3-33BA1466B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A047-000D-4DF6-8387-82F96D4AAB1B}" type="datetime1">
              <a:rPr lang="ru-RU" smtClean="0"/>
              <a:t>03.05.2018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FE2AD5-E377-4A74-A5F7-56A215DD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DADA97-85EB-4909-87AC-12AD8C22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13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07EF2-4414-4AE3-A350-E5074099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040434-0DF5-48B0-8236-F508E8461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770E92-98F7-487F-9403-0A6E55A0A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A64B40-1835-41A6-8AC8-99189A255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9F7F-859F-4165-BC83-423C96BBBF43}" type="datetime1">
              <a:rPr lang="ru-RU" smtClean="0"/>
              <a:t>03.05.2018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58697C-6A32-45B6-9DF5-EAEDE37BA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56B417-93AB-4D53-AC09-0B86D839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32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450E5-118A-425F-B01E-EDFFE0309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CDA8C0-22A2-4EB4-8346-F121AB025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3BFC20-A4BC-4146-8CF3-249C4BFB3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72EDE5-037D-433F-B056-736C13A19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5360-F41F-4CF1-99C4-922CA7596B10}" type="datetime1">
              <a:rPr lang="ru-RU" smtClean="0"/>
              <a:t>03.05.2018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ABDDDC-0CC1-480B-9F56-D39F81FAB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0AA7E8-2B59-4898-9521-522014067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81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D9A70-1FB4-4B8C-8867-5D228E3F9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E878C0-8CEF-4E1C-A873-461B2FF29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A9E1F4-B424-407F-A267-3305F5F89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2E193-4EE1-41B4-B7CC-2FBFE92E5FB9}" type="datetime1">
              <a:rPr lang="ru-RU" smtClean="0"/>
              <a:t>03.05.2018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5F4FE-A355-447B-AA55-CE657A415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BD0C3C-1A8E-48CF-A637-8512FDC68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97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2364" y="1336547"/>
            <a:ext cx="9214338" cy="1440159"/>
          </a:xfrm>
        </p:spPr>
        <p:txBody>
          <a:bodyPr>
            <a:normAutofit/>
          </a:bodyPr>
          <a:lstStyle/>
          <a:p>
            <a:r>
              <a:rPr lang="ru-RU" sz="2800" b="1" cap="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четвертый выпуск индексов Корпоративной устойчивости, ответственности и открытости РСПП: основные результаты</a:t>
            </a:r>
            <a:endParaRPr lang="ru-RU" sz="2800" cap="all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9443" y="2824719"/>
            <a:ext cx="10243931" cy="1853671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4200" b="1" dirty="0"/>
              <a:t>Елена Феоктистова  –   </a:t>
            </a:r>
            <a:r>
              <a:rPr lang="ru-RU" sz="4200" i="1" dirty="0"/>
              <a:t>Управляющий Директор по  корпоративной ответственности, устойчивому развитию и социальному предпринимательству, заместитель председателя Комитета РСПП по КСО и демографической политике</a:t>
            </a:r>
          </a:p>
          <a:p>
            <a:pPr algn="l"/>
            <a:r>
              <a:rPr lang="ru-RU" sz="4200" b="1" dirty="0"/>
              <a:t>Наталья Хонякова    </a:t>
            </a:r>
            <a:r>
              <a:rPr lang="ru-RU" sz="4200" dirty="0"/>
              <a:t>–  </a:t>
            </a:r>
            <a:r>
              <a:rPr lang="ru-RU" sz="4200" i="1" dirty="0"/>
              <a:t>Руководитель группы по разработке Индексов корпоративной устойчивости, ответственности и открытости </a:t>
            </a:r>
            <a:r>
              <a:rPr lang="ru-RU" sz="4200" b="1" dirty="0"/>
              <a:t> </a:t>
            </a:r>
            <a:r>
              <a:rPr lang="ru-RU" sz="4200" i="1" dirty="0"/>
              <a:t>Комитета РСПП по КСО Комитета РСПП по КСО</a:t>
            </a:r>
          </a:p>
          <a:p>
            <a:pPr algn="l"/>
            <a:endParaRPr lang="ru-RU" sz="2000" b="1" cap="all" dirty="0">
              <a:solidFill>
                <a:srgbClr val="FFC000"/>
              </a:solidFill>
            </a:endParaRPr>
          </a:p>
          <a:p>
            <a:pPr algn="l"/>
            <a:endParaRPr lang="ru-RU" sz="2000" b="1" cap="all" dirty="0">
              <a:solidFill>
                <a:srgbClr val="FFC000"/>
              </a:solidFill>
            </a:endParaRPr>
          </a:p>
          <a:p>
            <a:pPr algn="l"/>
            <a:endParaRPr lang="ru-RU" sz="2000" b="1" cap="all" dirty="0">
              <a:solidFill>
                <a:srgbClr val="FFC000"/>
              </a:solidFill>
            </a:endParaRPr>
          </a:p>
          <a:p>
            <a:pPr algn="l"/>
            <a:endParaRPr lang="ru-RU" sz="2000" b="1" cap="all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04" y="0"/>
            <a:ext cx="3202688" cy="120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02765" y="4514051"/>
            <a:ext cx="9809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Проект поддерживается Комитетом РСПП  по корпоративной социальной ответственности  и демографической политике и Советом РСПП по нефинансовой отчетности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93633" y="6149201"/>
            <a:ext cx="49626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cap="all" dirty="0"/>
          </a:p>
          <a:p>
            <a:pPr algn="ctr"/>
            <a:r>
              <a:rPr lang="en-US" b="1" cap="all" dirty="0">
                <a:solidFill>
                  <a:schemeClr val="bg1">
                    <a:lumMod val="65000"/>
                  </a:schemeClr>
                </a:solidFill>
              </a:rPr>
              <a:t>15</a:t>
            </a:r>
            <a:r>
              <a:rPr lang="ru-RU" b="1" cap="all" dirty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b="1" cap="all" dirty="0">
                <a:solidFill>
                  <a:schemeClr val="bg1">
                    <a:lumMod val="65000"/>
                  </a:schemeClr>
                </a:solidFill>
              </a:rPr>
              <a:t>12</a:t>
            </a:r>
            <a:r>
              <a:rPr lang="ru-RU" b="1" cap="all" dirty="0">
                <a:solidFill>
                  <a:schemeClr val="bg1">
                    <a:lumMod val="65000"/>
                  </a:schemeClr>
                </a:solidFill>
              </a:rPr>
              <a:t>.201</a:t>
            </a:r>
            <a:r>
              <a:rPr lang="en-US" b="1" cap="all" dirty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135" y="5160382"/>
            <a:ext cx="3585338" cy="91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1B2CF0-AB5B-4E1E-908B-A75F3E292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968" y="5623581"/>
            <a:ext cx="1623719" cy="7169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73E336-572A-4D23-89EF-7BB8018B2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5084" y="5718151"/>
            <a:ext cx="1391759" cy="71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11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6CF15-BA4E-4B83-8924-B55534BE8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51" y="637081"/>
            <a:ext cx="11183911" cy="787791"/>
          </a:xfrm>
        </p:spPr>
        <p:txBody>
          <a:bodyPr>
            <a:noAutofit/>
          </a:bodyPr>
          <a:lstStyle/>
          <a:p>
            <a:pPr algn="r"/>
            <a:r>
              <a:rPr lang="ru-RU" sz="2800" cap="all" dirty="0"/>
              <a:t>Лидерство в раскрытии информации: планка выше, круг - шире </a:t>
            </a:r>
            <a:br>
              <a:rPr lang="ru-RU" sz="2800" cap="all" dirty="0"/>
            </a:br>
            <a:endParaRPr lang="ru-RU" sz="2800" cap="all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4830FE2-61F1-4BFE-85DB-DD20F0AC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10</a:t>
            </a:fld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DF3CC8A-891C-4D23-86C5-FD2B2A059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505136"/>
              </p:ext>
            </p:extLst>
          </p:nvPr>
        </p:nvGraphicFramePr>
        <p:xfrm>
          <a:off x="763251" y="1702695"/>
          <a:ext cx="11183911" cy="451822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31090">
                  <a:extLst>
                    <a:ext uri="{9D8B030D-6E8A-4147-A177-3AD203B41FA5}">
                      <a16:colId xmlns:a16="http://schemas.microsoft.com/office/drawing/2014/main" val="3504187708"/>
                    </a:ext>
                  </a:extLst>
                </a:gridCol>
                <a:gridCol w="7452821">
                  <a:extLst>
                    <a:ext uri="{9D8B030D-6E8A-4147-A177-3AD203B41FA5}">
                      <a16:colId xmlns:a16="http://schemas.microsoft.com/office/drawing/2014/main" val="1868641356"/>
                    </a:ext>
                  </a:extLst>
                </a:gridCol>
              </a:tblGrid>
              <a:tr h="1236508">
                <a:tc>
                  <a:txBody>
                    <a:bodyPr/>
                    <a:lstStyle/>
                    <a:p>
                      <a:r>
                        <a:rPr lang="ru-RU" cap="all" baseline="0" dirty="0"/>
                        <a:t>Значения</a:t>
                      </a:r>
                    </a:p>
                    <a:p>
                      <a:r>
                        <a:rPr lang="ru-RU" cap="all" baseline="0" dirty="0"/>
                        <a:t>индивидуального индекса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cap="all" baseline="0" dirty="0"/>
                        <a:t>Компании </a:t>
                      </a:r>
                    </a:p>
                    <a:p>
                      <a:pPr algn="ctr"/>
                      <a:endParaRPr lang="ru-RU" cap="all" baseline="0" dirty="0"/>
                    </a:p>
                    <a:p>
                      <a:pPr algn="r"/>
                      <a:r>
                        <a:rPr lang="ru-RU" dirty="0"/>
                        <a:t>(названия компаний даны в алфавитном порядке)</a:t>
                      </a:r>
                      <a:endParaRPr lang="ru-RU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25963"/>
                  </a:ext>
                </a:extLst>
              </a:tr>
              <a:tr h="1635382">
                <a:tc>
                  <a:txBody>
                    <a:bodyPr/>
                    <a:lstStyle/>
                    <a:p>
                      <a:r>
                        <a:rPr lang="ru-RU" dirty="0"/>
                        <a:t>Группа А: значения индивидуального индекса выше 0,65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none" strike="noStrike" dirty="0">
                          <a:effectLst/>
                        </a:rPr>
                        <a:t>АЛРОСА, </a:t>
                      </a:r>
                      <a:r>
                        <a:rPr lang="ru-RU" sz="2000" u="none" strike="noStrike" noProof="0" dirty="0" err="1">
                          <a:effectLst/>
                        </a:rPr>
                        <a:t>ИнтерРАО</a:t>
                      </a:r>
                      <a:r>
                        <a:rPr lang="ru-RU" sz="2000" u="none" strike="noStrike" noProof="0" dirty="0">
                          <a:effectLst/>
                        </a:rPr>
                        <a:t>, </a:t>
                      </a:r>
                      <a:r>
                        <a:rPr lang="ru-RU" sz="2000" u="none" strike="noStrike" dirty="0">
                          <a:effectLst/>
                        </a:rPr>
                        <a:t>ЛУКОЙЛ, </a:t>
                      </a:r>
                      <a:r>
                        <a:rPr lang="ru-RU" sz="2000" u="none" strike="noStrike" noProof="0" dirty="0" err="1">
                          <a:effectLst/>
                        </a:rPr>
                        <a:t>Металлоинвест</a:t>
                      </a:r>
                      <a:r>
                        <a:rPr lang="ru-RU" sz="2000" u="none" strike="noStrike" noProof="0" dirty="0">
                          <a:effectLst/>
                        </a:rPr>
                        <a:t>, </a:t>
                      </a:r>
                      <a:r>
                        <a:rPr lang="ru-RU" sz="2000" u="none" strike="noStrike" noProof="0" dirty="0" err="1">
                          <a:effectLst/>
                        </a:rPr>
                        <a:t>Норникель</a:t>
                      </a:r>
                      <a:r>
                        <a:rPr lang="ru-RU" sz="2000" u="none" strike="noStrike" noProof="0" dirty="0">
                          <a:effectLst/>
                        </a:rPr>
                        <a:t>, Росатом, </a:t>
                      </a:r>
                      <a:r>
                        <a:rPr lang="ru-RU" sz="2000" u="none" strike="noStrike" dirty="0">
                          <a:effectLst/>
                        </a:rPr>
                        <a:t>Роснефть, </a:t>
                      </a:r>
                      <a:r>
                        <a:rPr lang="ru-RU" sz="2000" u="none" strike="noStrike" noProof="0" dirty="0">
                          <a:effectLst/>
                        </a:rPr>
                        <a:t>СИБУР, АФК «Система»,  РУСАЛ, Северсталь, СУЭК </a:t>
                      </a:r>
                    </a:p>
                    <a:p>
                      <a:pPr algn="r"/>
                      <a:r>
                        <a:rPr lang="ru-RU" sz="1600" u="none" strike="noStrike" noProof="0" dirty="0">
                          <a:effectLst/>
                        </a:rPr>
                        <a:t>(10 позиций-12 компаний)</a:t>
                      </a:r>
                      <a:endParaRPr lang="ru-RU" sz="160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577968"/>
                  </a:ext>
                </a:extLst>
              </a:tr>
              <a:tr h="1646334">
                <a:tc>
                  <a:txBody>
                    <a:bodyPr/>
                    <a:lstStyle/>
                    <a:p>
                      <a:r>
                        <a:rPr lang="ru-RU" dirty="0"/>
                        <a:t>Группа В: значения индивидуального индекса выше 0,45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>
                          <a:effectLst/>
                        </a:rPr>
                        <a:t>Аэрофлот, Газпром, </a:t>
                      </a:r>
                      <a:r>
                        <a:rPr lang="ru-RU" sz="2000" u="none" strike="noStrike" dirty="0" err="1">
                          <a:effectLst/>
                        </a:rPr>
                        <a:t>ЕвроХим</a:t>
                      </a:r>
                      <a:r>
                        <a:rPr lang="ru-RU" sz="2000" u="none" strike="noStrike" dirty="0">
                          <a:effectLst/>
                        </a:rPr>
                        <a:t>, </a:t>
                      </a:r>
                      <a:r>
                        <a:rPr lang="ru-RU" sz="2000" u="none" strike="noStrike" dirty="0" err="1">
                          <a:effectLst/>
                        </a:rPr>
                        <a:t>Зарубежнефть</a:t>
                      </a:r>
                      <a:r>
                        <a:rPr lang="ru-RU" sz="2000" u="none" strike="noStrike" dirty="0">
                          <a:effectLst/>
                        </a:rPr>
                        <a:t>, КАМАЗ, МТС, НЛМК, НОВАТЭК, РЖД, Российские сети, Ростелеком, РусГидро, Сбербанк, Сахалин </a:t>
                      </a:r>
                      <a:r>
                        <a:rPr lang="ru-RU" sz="2000" u="none" strike="noStrike" dirty="0" err="1">
                          <a:effectLst/>
                        </a:rPr>
                        <a:t>Энерджи</a:t>
                      </a:r>
                      <a:r>
                        <a:rPr lang="ru-RU" sz="2000" u="none" strike="noStrike" dirty="0">
                          <a:effectLst/>
                        </a:rPr>
                        <a:t>, Татнефть, Транснефть, УРАЛКАЛИЙ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noProof="0" dirty="0">
                          <a:effectLst/>
                        </a:rPr>
                        <a:t>(10 позиций-17 компаний)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2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750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22D22-AEB8-41C3-B30E-CF85DEF9F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757" y="-4065"/>
            <a:ext cx="10515600" cy="1010858"/>
          </a:xfrm>
        </p:spPr>
        <p:txBody>
          <a:bodyPr>
            <a:normAutofit/>
          </a:bodyPr>
          <a:lstStyle/>
          <a:p>
            <a:pPr algn="r"/>
            <a:r>
              <a:rPr lang="ru-RU" sz="2800" cap="all" dirty="0"/>
              <a:t>Опыт лидеров: Данные + Контекст=информация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FDE0076-E028-4670-8765-388B8570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11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A076A7-9827-4271-BC67-5695FFB05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172" y="1283792"/>
            <a:ext cx="7369864" cy="37079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F8F061-558B-4C8C-B86E-117C8B332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78" y="1499236"/>
            <a:ext cx="2817293" cy="49006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C10F29-EF28-4FC5-9551-A3435A6F710C}"/>
              </a:ext>
            </a:extLst>
          </p:cNvPr>
          <p:cNvSpPr txBox="1"/>
          <p:nvPr/>
        </p:nvSpPr>
        <p:spPr>
          <a:xfrm>
            <a:off x="434082" y="1010166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НЛМК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627E11-2AF0-4DE2-BABB-0D55B8D0AE2D}"/>
              </a:ext>
            </a:extLst>
          </p:cNvPr>
          <p:cNvSpPr txBox="1"/>
          <p:nvPr/>
        </p:nvSpPr>
        <p:spPr>
          <a:xfrm>
            <a:off x="3517675" y="1099126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/>
              <a:t>Алроса</a:t>
            </a:r>
            <a:endParaRPr lang="ru-RU" sz="2000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CB344AF-AA23-437D-BCF9-D805ABE2BA91}"/>
              </a:ext>
            </a:extLst>
          </p:cNvPr>
          <p:cNvSpPr/>
          <p:nvPr/>
        </p:nvSpPr>
        <p:spPr>
          <a:xfrm>
            <a:off x="5344790" y="5030807"/>
            <a:ext cx="60836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FSSeverstal"/>
              </a:rPr>
              <a:t>Северсталь</a:t>
            </a: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FSSeverstal"/>
              </a:rPr>
              <a:t>Свыше 380 предприятий Вологодской области являются</a:t>
            </a: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FSSeverstal"/>
              </a:rPr>
              <a:t>поставщиками «Северстали», они выполняют 13 % от общего объема заказов дивизиона «Северсталь Российская сталь» …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59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7A3E136-4D27-4BD9-8DE7-D4DF66BE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12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F884C7-C085-4088-84F2-3170D219D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1" y="769464"/>
            <a:ext cx="5650418" cy="38383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89D2F8-FDA9-4652-845A-F94EC0B645D2}"/>
              </a:ext>
            </a:extLst>
          </p:cNvPr>
          <p:cNvSpPr txBox="1"/>
          <p:nvPr/>
        </p:nvSpPr>
        <p:spPr>
          <a:xfrm>
            <a:off x="720401" y="448701"/>
            <a:ext cx="1015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Росатом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179313-C805-4BE6-984B-F5E5CD3F7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78" y="5049028"/>
            <a:ext cx="5821419" cy="17303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2F7757-80BA-4E3F-8E23-960CA36AF052}"/>
              </a:ext>
            </a:extLst>
          </p:cNvPr>
          <p:cNvSpPr txBox="1"/>
          <p:nvPr/>
        </p:nvSpPr>
        <p:spPr>
          <a:xfrm>
            <a:off x="124678" y="4743909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Сбербанк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A3F081C-3956-41F1-855F-0C06E13E0AA2}"/>
              </a:ext>
            </a:extLst>
          </p:cNvPr>
          <p:cNvSpPr txBox="1">
            <a:spLocks/>
          </p:cNvSpPr>
          <p:nvPr/>
        </p:nvSpPr>
        <p:spPr>
          <a:xfrm>
            <a:off x="838200" y="231110"/>
            <a:ext cx="11243872" cy="10108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cap="all" dirty="0"/>
              <a:t>Опыт лидеров: Данные + Контекст=информация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D82C21-DC20-4884-BB5D-606319243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493" y="1241968"/>
            <a:ext cx="3961149" cy="53338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E60A05-DF15-4A5D-B761-60FA9BDD43E6}"/>
              </a:ext>
            </a:extLst>
          </p:cNvPr>
          <p:cNvSpPr txBox="1"/>
          <p:nvPr/>
        </p:nvSpPr>
        <p:spPr>
          <a:xfrm>
            <a:off x="7676215" y="1057302"/>
            <a:ext cx="68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СУЭК</a:t>
            </a:r>
          </a:p>
        </p:txBody>
      </p:sp>
    </p:spTree>
    <p:extLst>
      <p:ext uri="{BB962C8B-B14F-4D97-AF65-F5344CB8AC3E}">
        <p14:creationId xmlns:p14="http://schemas.microsoft.com/office/powerpoint/2010/main" val="1510440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5D862-9155-48E4-90F1-FD9B6882D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006" y="-1855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2800" cap="all" dirty="0"/>
              <a:t>Отраслевые Значения индекса </a:t>
            </a:r>
            <a:br>
              <a:rPr lang="ru-RU" sz="2800" cap="all" dirty="0"/>
            </a:br>
            <a:r>
              <a:rPr lang="ru-RU" sz="2800" cap="all" dirty="0"/>
              <a:t>«Ответственность и открытость»</a:t>
            </a:r>
            <a:endParaRPr lang="ru-RU" sz="2800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C57CA8F-06A3-43C0-A964-05403E60E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676420"/>
              </p:ext>
            </p:extLst>
          </p:nvPr>
        </p:nvGraphicFramePr>
        <p:xfrm>
          <a:off x="361071" y="999244"/>
          <a:ext cx="8515642" cy="604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6798010-0655-4722-B021-6F5D39546311}"/>
              </a:ext>
            </a:extLst>
          </p:cNvPr>
          <p:cNvSpPr txBox="1"/>
          <p:nvPr/>
        </p:nvSpPr>
        <p:spPr>
          <a:xfrm>
            <a:off x="6265888" y="5728589"/>
            <a:ext cx="3437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Среднее значение индекса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«Ответственность и открытость»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A76926E6-8146-4C5D-9E8F-C5C1B09E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047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8B802-C5BC-4784-A16C-23A78DBE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882" y="0"/>
            <a:ext cx="10515600" cy="1167618"/>
          </a:xfrm>
        </p:spPr>
        <p:txBody>
          <a:bodyPr>
            <a:normAutofit/>
          </a:bodyPr>
          <a:lstStyle/>
          <a:p>
            <a:pPr algn="r"/>
            <a:r>
              <a:rPr lang="ru-RU" sz="2800" cap="all" dirty="0"/>
              <a:t>Тематическая структура и «Профиль открытости»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B267BC7C-9E92-4B7D-9DD3-09F7F2616C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823588"/>
              </p:ext>
            </p:extLst>
          </p:nvPr>
        </p:nvGraphicFramePr>
        <p:xfrm>
          <a:off x="56214" y="527818"/>
          <a:ext cx="6071015" cy="5805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CD85AD2-0451-4ECC-A687-2A861A0110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922070"/>
              </p:ext>
            </p:extLst>
          </p:nvPr>
        </p:nvGraphicFramePr>
        <p:xfrm>
          <a:off x="5881141" y="940568"/>
          <a:ext cx="6071015" cy="541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6BF7811-6271-4033-B356-6818F6E04D1F}"/>
              </a:ext>
            </a:extLst>
          </p:cNvPr>
          <p:cNvSpPr txBox="1"/>
          <p:nvPr/>
        </p:nvSpPr>
        <p:spPr>
          <a:xfrm>
            <a:off x="4163519" y="5822244"/>
            <a:ext cx="8028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Отраслевые показатели: тестирование показателей для финансовых институтов в 2017 году: Учет и оценка экологических рисков проектов, получающих финансирование. Финансирование природоохранных проектов и программ.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4DC2F-037E-4879-A1DB-C205FA4C4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495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B2292-BA4E-4C7E-9DC1-375A2A69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4360"/>
          </a:xfrm>
        </p:spPr>
        <p:txBody>
          <a:bodyPr>
            <a:normAutofit/>
          </a:bodyPr>
          <a:lstStyle/>
          <a:p>
            <a:pPr algn="r"/>
            <a:r>
              <a:rPr lang="ru-RU" sz="2800" cap="all" dirty="0"/>
              <a:t>Релевантность показателей:</a:t>
            </a:r>
            <a:br>
              <a:rPr lang="ru-RU" sz="2800" cap="all" dirty="0"/>
            </a:br>
            <a:r>
              <a:rPr lang="ru-RU" sz="2800" cap="all" dirty="0"/>
              <a:t> Опыт мировых финансовых институтов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2EE024-F8AD-42D1-8312-E57D76989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42" y="974361"/>
            <a:ext cx="4420079" cy="34700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65B0F9-1F63-40B4-816F-19EAC3FB6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190" y="1195387"/>
            <a:ext cx="5314950" cy="44672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9F3096-42A0-496B-90A2-095DC9693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8764" y="1083212"/>
            <a:ext cx="2303236" cy="55850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280A52-85FD-4E06-A086-4E753AC93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647" y="4502143"/>
            <a:ext cx="2580939" cy="21661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3B59CA-1B9A-4D90-92F0-FB93FEAFFD93}"/>
              </a:ext>
            </a:extLst>
          </p:cNvPr>
          <p:cNvSpPr txBox="1"/>
          <p:nvPr/>
        </p:nvSpPr>
        <p:spPr>
          <a:xfrm>
            <a:off x="4052490" y="5675081"/>
            <a:ext cx="5422369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Необходимость серьезной проработки </a:t>
            </a:r>
          </a:p>
          <a:p>
            <a:r>
              <a:rPr lang="ru-RU" sz="2400" dirty="0"/>
              <a:t>отраслевой специфики применительно к российским организациям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06440A9-73CB-419A-89B6-3E5DDB4C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996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75406-D939-4071-B9F4-2E3F72694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074" y="72316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2800" cap="all" dirty="0"/>
              <a:t>Индекс «Вектор устойчивого развития»-2017 </a:t>
            </a:r>
            <a:br>
              <a:rPr lang="ru-RU" sz="2800" cap="all" dirty="0"/>
            </a:br>
            <a:endParaRPr lang="ru-RU" sz="2800" cap="all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BDE2F89-D2DC-4335-B8DA-4C7E5EC38557}"/>
              </a:ext>
            </a:extLst>
          </p:cNvPr>
          <p:cNvSpPr/>
          <p:nvPr/>
        </p:nvSpPr>
        <p:spPr>
          <a:xfrm>
            <a:off x="5758375" y="3249637"/>
            <a:ext cx="675250" cy="689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B14943A-D808-4BD8-AA4F-D7E52676D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16</a:t>
            </a:fld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5058C17-901D-4910-B623-7298F1C62592}"/>
              </a:ext>
            </a:extLst>
          </p:cNvPr>
          <p:cNvSpPr/>
          <p:nvPr/>
        </p:nvSpPr>
        <p:spPr>
          <a:xfrm>
            <a:off x="206326" y="1149677"/>
            <a:ext cx="6096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Какие реальные результаты и тенденции отражают данные, раскрытые  в публичной корпоративной отчетности?</a:t>
            </a:r>
          </a:p>
          <a:p>
            <a:endParaRPr lang="ru-RU" sz="1000" dirty="0"/>
          </a:p>
          <a:p>
            <a:r>
              <a:rPr lang="ru-RU" sz="2400" dirty="0"/>
              <a:t>Анализируется динамика результатов                  по 10 базовым показателям за 3 года.</a:t>
            </a:r>
          </a:p>
          <a:p>
            <a:endParaRPr lang="ru-RU" sz="1000" dirty="0"/>
          </a:p>
          <a:p>
            <a:r>
              <a:rPr lang="ru-RU" sz="2400" dirty="0"/>
              <a:t>Выборка: 29 компаний, лидирующих по результатам проекта «Ответственность и открытость»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B4ED87B-5E2F-4973-9141-DF5E4A75B4C1}"/>
              </a:ext>
            </a:extLst>
          </p:cNvPr>
          <p:cNvSpPr/>
          <p:nvPr/>
        </p:nvSpPr>
        <p:spPr>
          <a:xfrm>
            <a:off x="118209" y="464145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Фиксируются не собственно  значения показателей, а количество «сигналов», которые указывают на направление изменений за три года. Положительное значение индекса свидетельствует о позитивной динамике результативности</a:t>
            </a:r>
            <a:r>
              <a:rPr lang="ru-RU" dirty="0"/>
              <a:t> </a:t>
            </a:r>
            <a:r>
              <a:rPr lang="ru-RU" i="1" dirty="0"/>
              <a:t>в сфере КСО за три года, отрицательное – о негативной. Отсутствие данных рассматривается как негативный сигнал</a:t>
            </a:r>
            <a:endParaRPr lang="ru-RU" dirty="0"/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8A950FC7-DA09-4F66-9153-7C2E13C665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3580238"/>
              </p:ext>
            </p:extLst>
          </p:nvPr>
        </p:nvGraphicFramePr>
        <p:xfrm>
          <a:off x="6214209" y="1380190"/>
          <a:ext cx="5805310" cy="5117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4794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95E6C-D884-4F60-9373-A4EB202AE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569" y="1"/>
            <a:ext cx="10515600" cy="1055078"/>
          </a:xfrm>
        </p:spPr>
        <p:txBody>
          <a:bodyPr>
            <a:normAutofit/>
          </a:bodyPr>
          <a:lstStyle/>
          <a:p>
            <a:pPr algn="r"/>
            <a:r>
              <a:rPr lang="ru-RU" sz="2800" cap="all" dirty="0"/>
              <a:t>Индекс «Вектор устойчивого развития: </a:t>
            </a:r>
            <a:br>
              <a:rPr lang="ru-RU" sz="2800" cap="all" dirty="0"/>
            </a:br>
            <a:r>
              <a:rPr lang="ru-RU" sz="2800" cap="all" dirty="0"/>
              <a:t>отраслевой срез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8CF6C0-5984-4F65-B796-3162D2C0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17</a:t>
            </a:fld>
            <a:endParaRPr lang="ru-RU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B2E6E387-4883-43EA-9138-9630A2AF34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792472"/>
              </p:ext>
            </p:extLst>
          </p:nvPr>
        </p:nvGraphicFramePr>
        <p:xfrm>
          <a:off x="239843" y="1055078"/>
          <a:ext cx="8064708" cy="5301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4074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9E13A-D1CF-4E6B-94B1-7BE3438ED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009" y="72208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2800" cap="all" dirty="0"/>
              <a:t>Распределение «сигналов» </a:t>
            </a:r>
            <a:br>
              <a:rPr lang="ru-RU" sz="2800" cap="all" dirty="0"/>
            </a:br>
            <a:r>
              <a:rPr lang="ru-RU" sz="2800" cap="all" dirty="0"/>
              <a:t>по основным темам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9090F4-41E8-472B-B278-D2827EF0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18</a:t>
            </a:fld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FF07167E-03BE-49F6-8444-80F05FB3A7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292097"/>
              </p:ext>
            </p:extLst>
          </p:nvPr>
        </p:nvGraphicFramePr>
        <p:xfrm>
          <a:off x="1530995" y="1109272"/>
          <a:ext cx="10113614" cy="4901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0199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608" y="-223482"/>
            <a:ext cx="10515600" cy="1325563"/>
          </a:xfrm>
        </p:spPr>
        <p:txBody>
          <a:bodyPr/>
          <a:lstStyle/>
          <a:p>
            <a:pPr algn="r"/>
            <a:r>
              <a:rPr lang="ru-RU" sz="2800" cap="all" dirty="0"/>
              <a:t>«Перспектива»: индекс целенаправленности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3530-66CE-454E-B226-01E417F2C027}" type="slidenum">
              <a:rPr lang="ru-RU" smtClean="0"/>
              <a:t>19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CFE7D27-A390-4CB4-963F-6EC05AF779E4}"/>
              </a:ext>
            </a:extLst>
          </p:cNvPr>
          <p:cNvSpPr/>
          <p:nvPr/>
        </p:nvSpPr>
        <p:spPr>
          <a:xfrm>
            <a:off x="615792" y="928449"/>
            <a:ext cx="560013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Для составления индекса «Перспектива» анализируются заявления компаний о целях на ближайшую, среднесрочную и долгосрочную перспективу в отношении основных направлений КСО, выявляются наличие и ясность целей. </a:t>
            </a:r>
          </a:p>
          <a:p>
            <a:endParaRPr lang="ru-RU" sz="2000" dirty="0"/>
          </a:p>
          <a:p>
            <a:r>
              <a:rPr lang="ru-RU" sz="2000" dirty="0"/>
              <a:t>Анализируются данные публичной корпоративной отчётности по той же выборке компаний, что и для индекса «Вектор устойчивого развития». </a:t>
            </a:r>
          </a:p>
          <a:p>
            <a:endParaRPr lang="ru-RU" dirty="0"/>
          </a:p>
          <a:p>
            <a:r>
              <a:rPr lang="ru-RU" altLang="ru-RU" sz="2000" dirty="0"/>
              <a:t>Контекстный, вспомогательный индекс. Он  дополняет</a:t>
            </a:r>
            <a:r>
              <a:rPr lang="ru-RU" sz="2000" dirty="0"/>
              <a:t> ретроспективный индекс «Вектор устойчивого развития», давая возможность «заглянуть в будущее»: конкретные, измеримые целевые ориентиры можно рассматривать как одно из свидетельств высокого качества управления в сфере устойчивого развития.</a:t>
            </a:r>
            <a:endParaRPr lang="ru-RU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1BE8DC5C-4D9D-4F7A-8659-8D0146BE1F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770217"/>
              </p:ext>
            </p:extLst>
          </p:nvPr>
        </p:nvGraphicFramePr>
        <p:xfrm>
          <a:off x="6215922" y="1094890"/>
          <a:ext cx="5563773" cy="5051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756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4434"/>
            <a:ext cx="10515600" cy="489206"/>
          </a:xfrm>
        </p:spPr>
        <p:txBody>
          <a:bodyPr>
            <a:normAutofit/>
          </a:bodyPr>
          <a:lstStyle/>
          <a:p>
            <a:pPr algn="r"/>
            <a:r>
              <a:rPr lang="ru-RU" sz="2800" cap="all" dirty="0"/>
              <a:t>О проекте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43641"/>
            <a:ext cx="8347587" cy="5977834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ru-RU" dirty="0"/>
              <a:t>Цель проекта - создание комплекса инструментов независимой оценки социальной ответственности компаний, который послужит</a:t>
            </a:r>
          </a:p>
          <a:p>
            <a:pPr lvl="1"/>
            <a:r>
              <a:rPr lang="ru-RU" sz="2000" dirty="0"/>
              <a:t>продвижению  системного представления о КСО как общей платформы для справедливого признания вклада бизнеса общественное развитие </a:t>
            </a:r>
          </a:p>
          <a:p>
            <a:pPr lvl="1"/>
            <a:r>
              <a:rPr lang="ru-RU" sz="2000" dirty="0"/>
              <a:t>переводу разговора о корпоративной устойчивости, ответственности и открытости бизнеса на язык конкретных, сравнимых и верифицируемых показателей, развитию бенчмаркинга</a:t>
            </a:r>
          </a:p>
          <a:p>
            <a:pPr lvl="1"/>
            <a:r>
              <a:rPr lang="ru-RU" sz="2000" dirty="0"/>
              <a:t>повышению корпоративной прозрачности и качества управления в сфере устойчивого развития и корпоративной ответственности, выявлению лидеров в этой сфере</a:t>
            </a:r>
          </a:p>
          <a:p>
            <a:pPr lvl="1"/>
            <a:r>
              <a:rPr lang="ru-RU" sz="2000" dirty="0"/>
              <a:t>улучшению качества публичной отчетности и развитию ответственной деловой практики</a:t>
            </a:r>
          </a:p>
          <a:p>
            <a:pPr lvl="1"/>
            <a:r>
              <a:rPr lang="ru-RU" sz="2000" dirty="0"/>
              <a:t>укреплению бренда и репутации российских компаний</a:t>
            </a:r>
            <a:r>
              <a:rPr lang="ru-RU" dirty="0"/>
              <a:t>.</a:t>
            </a:r>
          </a:p>
          <a:p>
            <a:pPr marL="457200" lvl="1" indent="0">
              <a:buNone/>
            </a:pPr>
            <a:r>
              <a:rPr lang="ru-RU" sz="2000" dirty="0"/>
              <a:t>Проект начат в 2014 и ведется при поддержке Комитета РСПП  по корпоративной социальной ответственности  и демографической политике и компании «</a:t>
            </a:r>
            <a:r>
              <a:rPr lang="ru-RU" sz="2000" dirty="0" err="1"/>
              <a:t>Металлоинвест</a:t>
            </a:r>
            <a:r>
              <a:rPr lang="ru-RU" sz="2000" dirty="0"/>
              <a:t>». Поддержку проекту в 2015 и 2016 году оказала компания «СУЭК». Мы также признательны за поддержку, оказанную на разных этапах проекта компаниями «Северсталь», «МТС» и </a:t>
            </a:r>
            <a:r>
              <a:rPr lang="en-US" sz="2000" dirty="0"/>
              <a:t>Philip Morris.</a:t>
            </a:r>
            <a:endParaRPr lang="ru-RU" sz="2000" dirty="0"/>
          </a:p>
          <a:p>
            <a:endParaRPr lang="en-US" dirty="0"/>
          </a:p>
          <a:p>
            <a:endParaRPr lang="en-US" dirty="0"/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3530-66CE-454E-B226-01E417F2C02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8347587" y="1312605"/>
            <a:ext cx="3631061" cy="439502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Проект базируется на понимании корпоративной социальной ответственности как ответственности организации за воздействие ее решений и деятельности на общество и окружающую среду, включая экономические, экологические и социальные аспекты этого воздействия</a:t>
            </a:r>
          </a:p>
          <a:p>
            <a:endParaRPr lang="ru-RU" b="1" dirty="0">
              <a:solidFill>
                <a:schemeClr val="accent5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1061" y="4340126"/>
            <a:ext cx="8136904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dirty="0">
                <a:solidFill>
                  <a:schemeClr val="accent5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08041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7C36C-9A45-47ED-8D35-C9ABC3EF6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Лидеры индекса «Вектор устойчивого развития»-2017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9531757-A75E-4F73-9AE4-FD3DABB073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АЛРОСА, Газпром, </a:t>
            </a:r>
            <a:r>
              <a:rPr lang="ru-RU" b="1" dirty="0" err="1">
                <a:solidFill>
                  <a:schemeClr val="accent1"/>
                </a:solidFill>
              </a:rPr>
              <a:t>ЕвроХим</a:t>
            </a:r>
            <a:r>
              <a:rPr lang="ru-RU" b="1" dirty="0">
                <a:solidFill>
                  <a:schemeClr val="accent1"/>
                </a:solidFill>
              </a:rPr>
              <a:t>, </a:t>
            </a:r>
            <a:r>
              <a:rPr lang="ru-RU" b="1" dirty="0" err="1">
                <a:solidFill>
                  <a:schemeClr val="accent1"/>
                </a:solidFill>
              </a:rPr>
              <a:t>Зарубежнефть</a:t>
            </a:r>
            <a:r>
              <a:rPr lang="ru-RU" b="1" dirty="0">
                <a:solidFill>
                  <a:schemeClr val="accent1"/>
                </a:solidFill>
              </a:rPr>
              <a:t>, Интер РАО, </a:t>
            </a:r>
            <a:r>
              <a:rPr lang="ru-RU" b="1" dirty="0" err="1">
                <a:solidFill>
                  <a:schemeClr val="accent1"/>
                </a:solidFill>
              </a:rPr>
              <a:t>КАМаз</a:t>
            </a:r>
            <a:r>
              <a:rPr lang="ru-RU" b="1" dirty="0">
                <a:solidFill>
                  <a:schemeClr val="accent1"/>
                </a:solidFill>
              </a:rPr>
              <a:t>, ЛУКОЙЛ, </a:t>
            </a:r>
            <a:r>
              <a:rPr lang="ru-RU" b="1" dirty="0" err="1">
                <a:solidFill>
                  <a:schemeClr val="accent1"/>
                </a:solidFill>
              </a:rPr>
              <a:t>Металлоинвест</a:t>
            </a:r>
            <a:r>
              <a:rPr lang="ru-RU" b="1" dirty="0">
                <a:solidFill>
                  <a:schemeClr val="accent1"/>
                </a:solidFill>
              </a:rPr>
              <a:t>, МТС, НЛМК, </a:t>
            </a:r>
            <a:r>
              <a:rPr lang="ru-RU" b="1" dirty="0" err="1">
                <a:solidFill>
                  <a:schemeClr val="accent1"/>
                </a:solidFill>
              </a:rPr>
              <a:t>Норникель</a:t>
            </a:r>
            <a:r>
              <a:rPr lang="ru-RU" b="1" dirty="0">
                <a:solidFill>
                  <a:schemeClr val="accent1"/>
                </a:solidFill>
              </a:rPr>
              <a:t>, РЖД, Росатом, Роснефть, Ростелеком, Русал, Сахалин </a:t>
            </a:r>
            <a:r>
              <a:rPr lang="ru-RU" b="1" dirty="0" err="1">
                <a:solidFill>
                  <a:schemeClr val="accent1"/>
                </a:solidFill>
              </a:rPr>
              <a:t>Энерджи</a:t>
            </a:r>
            <a:r>
              <a:rPr lang="ru-RU" b="1" dirty="0">
                <a:solidFill>
                  <a:schemeClr val="accent1"/>
                </a:solidFill>
              </a:rPr>
              <a:t>, Сбербанк, Северсталь, СИБУР, АФК "Система", СУЭК, Транснефть, УРАЛКАЛИЙ.</a:t>
            </a:r>
            <a:endParaRPr lang="ru-RU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420AF5-5665-4E07-9DC3-8A08FEC0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20</a:t>
            </a:fld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DDBE65A-BF7C-49EB-A55B-C3F4115ADC56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53" y="1825625"/>
            <a:ext cx="42694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75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32512-563F-4795-9CC2-C1C6CCF8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12" y="-214202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2800" cap="all" dirty="0"/>
              <a:t>Вижу цель?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4A4B10AA-E4FA-44FC-A2C0-508795C118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794" y="2263515"/>
            <a:ext cx="5058034" cy="391344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…Постоянное улучшение значений показателя LTIFR…</a:t>
            </a:r>
          </a:p>
          <a:p>
            <a:r>
              <a:rPr lang="ru-RU" sz="2400" dirty="0"/>
              <a:t>…Продолжить реализацию мероприятий по содействию устойчивому развитию регионов присутствия…</a:t>
            </a:r>
          </a:p>
          <a:p>
            <a:r>
              <a:rPr lang="ru-RU" sz="2400" dirty="0"/>
              <a:t>…Реализация благотворительных программ… 	</a:t>
            </a:r>
          </a:p>
          <a:p>
            <a:endParaRPr lang="ru-RU" sz="2400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588E187A-3E31-4FD0-86A9-19FC05DF0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2089" y="1027946"/>
            <a:ext cx="5849911" cy="5772746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/>
              <a:t>НЛМК</a:t>
            </a:r>
            <a:r>
              <a:rPr lang="ru-RU" sz="2400" dirty="0"/>
              <a:t>: В 2017 году…Реализовать не менее 38 проектов по разработке и оценке профессиональных компетенций…Достичь целевого охвата не менее 3500 работников… … достичь уровня в 15%сотрудников, охваченных системой оценки результативности; </a:t>
            </a:r>
          </a:p>
          <a:p>
            <a:r>
              <a:rPr lang="ru-RU" sz="2400" b="1" dirty="0"/>
              <a:t>Северсталь</a:t>
            </a:r>
            <a:r>
              <a:rPr lang="ru-RU" sz="2400" dirty="0"/>
              <a:t>: В 2017 году …Недопущение аварий и смертельных несчастных случаев…</a:t>
            </a:r>
            <a:r>
              <a:rPr lang="en-US" sz="2400" dirty="0"/>
              <a:t> LTIFR 0,92</a:t>
            </a:r>
            <a:endParaRPr lang="ru-RU" sz="2400" dirty="0"/>
          </a:p>
          <a:p>
            <a:r>
              <a:rPr lang="ru-RU" sz="2400" b="1" dirty="0"/>
              <a:t>СИБУР</a:t>
            </a:r>
            <a:r>
              <a:rPr lang="ru-RU" sz="2400" dirty="0"/>
              <a:t>: В 2017 году …По итогам второго конкурса в рамках программы «Формула хороших дел» при поддержке Компании в 17 городах России будет реализовано 130 социально значимых проектов, большинство которых направлены на развитие городской и социальной инфраструктуры, а также на поддержку и развитие детского спорта….</a:t>
            </a:r>
          </a:p>
          <a:p>
            <a:endParaRPr lang="ru-RU" sz="24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968674C-FDAD-4EDB-9274-87F425D06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21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93E8C1-D0CE-4BFE-B9F1-B3FC5CBD2561}"/>
              </a:ext>
            </a:extLst>
          </p:cNvPr>
          <p:cNvSpPr txBox="1"/>
          <p:nvPr/>
        </p:nvSpPr>
        <p:spPr>
          <a:xfrm>
            <a:off x="6819174" y="557679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C3D99-9D75-4674-83A7-ED41509C2F37}"/>
              </a:ext>
            </a:extLst>
          </p:cNvPr>
          <p:cNvSpPr txBox="1"/>
          <p:nvPr/>
        </p:nvSpPr>
        <p:spPr>
          <a:xfrm>
            <a:off x="8610600" y="100114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51366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3B7E8B7-66F4-462A-9C94-36D134817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974" y="136525"/>
            <a:ext cx="10515600" cy="804108"/>
          </a:xfrm>
        </p:spPr>
        <p:txBody>
          <a:bodyPr>
            <a:normAutofit/>
          </a:bodyPr>
          <a:lstStyle/>
          <a:p>
            <a:pPr algn="r"/>
            <a:r>
              <a:rPr lang="ru-RU" sz="2800" cap="all" dirty="0"/>
              <a:t>«погода на завтра»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6360A8C-059D-4505-8F55-45ED34B9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5571" y="6356350"/>
            <a:ext cx="2743200" cy="365125"/>
          </a:xfrm>
        </p:spPr>
        <p:txBody>
          <a:bodyPr/>
          <a:lstStyle/>
          <a:p>
            <a:fld id="{9968A838-FA7F-4410-BD38-70905F6869B8}" type="slidenum">
              <a:rPr lang="ru-RU" smtClean="0"/>
              <a:t>22</a:t>
            </a:fld>
            <a:endParaRPr lang="ru-RU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304443A2-D613-4524-91BA-DFB23C90BC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723609"/>
              </p:ext>
            </p:extLst>
          </p:nvPr>
        </p:nvGraphicFramePr>
        <p:xfrm>
          <a:off x="50125" y="528637"/>
          <a:ext cx="6875331" cy="608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5900F52-C700-48E1-92DE-AE46CF2D8B2F}"/>
              </a:ext>
            </a:extLst>
          </p:cNvPr>
          <p:cNvSpPr/>
          <p:nvPr/>
        </p:nvSpPr>
        <p:spPr>
          <a:xfrm>
            <a:off x="7130204" y="1536174"/>
            <a:ext cx="4568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Активное раскрытие </a:t>
            </a:r>
            <a:br>
              <a:rPr lang="ru-RU" sz="2400" dirty="0"/>
            </a:br>
            <a:r>
              <a:rPr lang="ru-RU" sz="2400" dirty="0"/>
              <a:t>целевых ориентиров в сфере экологии свидетельствует </a:t>
            </a:r>
            <a:br>
              <a:rPr lang="ru-RU" sz="2400" dirty="0"/>
            </a:br>
            <a:r>
              <a:rPr lang="ru-RU" sz="2400" dirty="0"/>
              <a:t>о расширении здесь поля проработанных стратегий и систем управления.</a:t>
            </a:r>
          </a:p>
          <a:p>
            <a:endParaRPr lang="ru-RU" sz="2400" dirty="0"/>
          </a:p>
          <a:p>
            <a:r>
              <a:rPr lang="ru-RU" sz="2400" dirty="0"/>
              <a:t>Описание и раскрытие целей по социальной проблематике остается сложной задачей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474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9BAAD5D-BBF6-4E03-A882-524EB3A2C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875" y="-181423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2800" cap="all" dirty="0"/>
              <a:t>правильное зеркало: </a:t>
            </a:r>
            <a:br>
              <a:rPr lang="ru-RU" sz="2800" cap="all" dirty="0"/>
            </a:br>
            <a:r>
              <a:rPr lang="ru-RU" sz="2800" cap="all" dirty="0"/>
              <a:t>Обсуждение дальнейшего развития проекта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01D6E3-7880-41BE-9F27-AFF50647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23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C43A4F-41A2-49FE-B479-839A01F32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74" y="1440048"/>
            <a:ext cx="3251977" cy="441882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5618CA-2489-43CF-81E7-06EB4F90A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239" y="1440048"/>
            <a:ext cx="4357138" cy="405106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082A310-9EBB-4DAB-A642-BE8DF28CE2CF}"/>
              </a:ext>
            </a:extLst>
          </p:cNvPr>
          <p:cNvSpPr/>
          <p:nvPr/>
        </p:nvSpPr>
        <p:spPr>
          <a:xfrm>
            <a:off x="0" y="5491114"/>
            <a:ext cx="11998377" cy="13508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Выборка</a:t>
            </a:r>
          </a:p>
          <a:p>
            <a:pPr marL="285750" indent="-285750" algn="ctr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Отраслевая специфика</a:t>
            </a:r>
          </a:p>
          <a:p>
            <a:pPr marL="285750" indent="-285750" algn="ctr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Тематические срезы –эффективность социальных инвестиций</a:t>
            </a:r>
          </a:p>
          <a:p>
            <a:pPr marL="285750" indent="-285750" algn="ctr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Вопросы независимого подтверждения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8523DA-14F6-4EE8-9C43-F0C4BC806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9361" y="1440048"/>
            <a:ext cx="3981878" cy="405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0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400583"/>
            <a:ext cx="10515600" cy="280219"/>
          </a:xfrm>
        </p:spPr>
        <p:txBody>
          <a:bodyPr>
            <a:noAutofit/>
          </a:bodyPr>
          <a:lstStyle/>
          <a:p>
            <a:pPr algn="r"/>
            <a:r>
              <a:rPr lang="ru-RU" sz="2800" cap="all" dirty="0"/>
              <a:t>Основные результаты проекта</a:t>
            </a:r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619563" y="2506662"/>
            <a:ext cx="5181600" cy="3201253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400" b="1" dirty="0"/>
              <a:t>Индекс «Ответственность и открытость» </a:t>
            </a:r>
            <a:r>
              <a:rPr lang="ru-RU" sz="2400" dirty="0"/>
              <a:t>- </a:t>
            </a:r>
            <a:r>
              <a:rPr lang="ru-RU" sz="2400" b="1" dirty="0"/>
              <a:t>индекс раскрытия информации</a:t>
            </a:r>
          </a:p>
          <a:p>
            <a:pPr marL="0" indent="0">
              <a:buNone/>
            </a:pPr>
            <a:r>
              <a:rPr lang="ru-RU" sz="2000" dirty="0"/>
              <a:t>Насколько прозрачна «польза» крупных компаний для общества?</a:t>
            </a:r>
          </a:p>
          <a:p>
            <a:pPr marL="0" indent="0">
              <a:buNone/>
            </a:pPr>
            <a:r>
              <a:rPr lang="ru-RU" sz="2000" dirty="0"/>
              <a:t>Насколько серьезно подходят компании к представлению информации о КСО/УР Насколько высоки частота и качество ее раскрытия?</a:t>
            </a:r>
            <a:endParaRPr lang="en-US" sz="2000" dirty="0"/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543237" y="2506662"/>
            <a:ext cx="5181600" cy="320125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400" b="1" dirty="0"/>
              <a:t>Индекс «Вектор устойчивого развития»</a:t>
            </a:r>
            <a:r>
              <a:rPr lang="ru-RU" sz="2400" dirty="0"/>
              <a:t> - </a:t>
            </a:r>
            <a:r>
              <a:rPr lang="ru-RU" sz="2400" b="1" dirty="0"/>
              <a:t>индекс динамики результативности</a:t>
            </a:r>
          </a:p>
          <a:p>
            <a:pPr marL="0" indent="0">
              <a:buNone/>
            </a:pPr>
            <a:r>
              <a:rPr lang="ru-RU" sz="2000" dirty="0"/>
              <a:t>Реальность за показателями КСО/УР - движение в каком направлении отражают показатели  публичной отчетности? Предлагается ли сегодня на этом  «рынке» больше общественных благ?  Снижается ли экологическая «цена» производства?</a:t>
            </a:r>
          </a:p>
          <a:p>
            <a:pPr marL="0" indent="0">
              <a:lnSpc>
                <a:spcPct val="110000"/>
              </a:lnSpc>
              <a:buNone/>
            </a:pPr>
            <a:endParaRPr lang="ru-RU" sz="2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3530-66CE-454E-B226-01E417F2C027}" type="slidenum">
              <a:rPr lang="ru-RU" smtClean="0"/>
              <a:t>3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43363" y="5872858"/>
            <a:ext cx="11105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Индексы не предназначены для ранжирования компаний.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Их задача – общая оценка ситуации и динамики ее развития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7097" y="985142"/>
            <a:ext cx="114902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Разработан комплекс инструментов оценки ситуации в сфере корпоративной устойчивости, ответственности и открытости,  проведено три цикла оценки</a:t>
            </a:r>
          </a:p>
        </p:txBody>
      </p:sp>
    </p:spTree>
    <p:extLst>
      <p:ext uri="{BB962C8B-B14F-4D97-AF65-F5344CB8AC3E}">
        <p14:creationId xmlns:p14="http://schemas.microsoft.com/office/powerpoint/2010/main" val="3987769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1063990" cy="588399"/>
          </a:xfrm>
        </p:spPr>
        <p:txBody>
          <a:bodyPr>
            <a:noAutofit/>
          </a:bodyPr>
          <a:lstStyle/>
          <a:p>
            <a:pPr algn="r"/>
            <a:r>
              <a:rPr lang="ru-RU" sz="2800" cap="all" dirty="0"/>
              <a:t>Индекс «Ответственность и открытость»</a:t>
            </a:r>
            <a:r>
              <a:rPr lang="en-US" sz="2800" cap="all" dirty="0"/>
              <a:t> -2017</a:t>
            </a:r>
            <a:endParaRPr lang="ru-RU" sz="2800" cap="all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374754" y="839449"/>
            <a:ext cx="5464379" cy="58820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100" b="1" dirty="0"/>
              <a:t>Материал для анализа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100" dirty="0"/>
              <a:t>годовые и нефинансовые отчеты  </a:t>
            </a:r>
            <a:r>
              <a:rPr lang="ru-RU" sz="3100" b="1" dirty="0"/>
              <a:t>1</a:t>
            </a:r>
            <a:r>
              <a:rPr lang="en-US" sz="3100" b="1" dirty="0"/>
              <a:t>1</a:t>
            </a:r>
            <a:r>
              <a:rPr lang="ru-RU" sz="3100" b="1" dirty="0"/>
              <a:t>1 компаний</a:t>
            </a:r>
            <a:r>
              <a:rPr lang="ru-RU" sz="3100" dirty="0"/>
              <a:t>, опубликованные на сайтах компаний на русском языке</a:t>
            </a:r>
          </a:p>
          <a:p>
            <a:pPr marL="342900" indent="-342900">
              <a:lnSpc>
                <a:spcPct val="120000"/>
              </a:lnSpc>
            </a:pPr>
            <a:r>
              <a:rPr lang="ru-RU" sz="3100" dirty="0"/>
              <a:t>100 крупнейших российских компаний по рейтингу </a:t>
            </a:r>
            <a:r>
              <a:rPr lang="en-US" sz="3100" dirty="0"/>
              <a:t>RAEX 600</a:t>
            </a:r>
            <a:endParaRPr lang="ru-RU" sz="3100" dirty="0"/>
          </a:p>
          <a:p>
            <a:pPr marL="342900" indent="-342900">
              <a:lnSpc>
                <a:spcPct val="120000"/>
              </a:lnSpc>
            </a:pPr>
            <a:r>
              <a:rPr lang="ru-RU" sz="3100" dirty="0"/>
              <a:t>А также ряд компаний-отраслевых лидеров из списка </a:t>
            </a:r>
            <a:r>
              <a:rPr lang="en-US" sz="3100" dirty="0"/>
              <a:t>100</a:t>
            </a:r>
            <a:r>
              <a:rPr lang="ru-RU" sz="3100" dirty="0"/>
              <a:t> крупнейших российских компаний по рейтингу РБК 500*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100" dirty="0"/>
              <a:t>*</a:t>
            </a:r>
            <a:r>
              <a:rPr lang="ru-RU" sz="3100" i="1" dirty="0"/>
              <a:t>состав топ-100 в этих рейтингах несколько различается</a:t>
            </a:r>
          </a:p>
          <a:p>
            <a:pPr marL="360363" indent="-360363">
              <a:lnSpc>
                <a:spcPct val="120000"/>
              </a:lnSpc>
            </a:pPr>
            <a:r>
              <a:rPr lang="ru-RU" sz="3100" dirty="0"/>
              <a:t>Учитывались данные по 70 индикаторам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100" b="1" dirty="0"/>
              <a:t>Методика составления индексов представлена на сайте РСПП</a:t>
            </a:r>
          </a:p>
          <a:p>
            <a:pPr marL="0" indent="0">
              <a:lnSpc>
                <a:spcPct val="120000"/>
              </a:lnSpc>
              <a:buNone/>
            </a:pPr>
            <a:endParaRPr lang="ru-RU" sz="3100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3530-66CE-454E-B226-01E417F2C027}" type="slidenum">
              <a:rPr lang="ru-RU" smtClean="0"/>
              <a:t>4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ADEA54-FFF2-4C26-AFD6-F25DB413F0FA}"/>
              </a:ext>
            </a:extLst>
          </p:cNvPr>
          <p:cNvSpPr/>
          <p:nvPr/>
        </p:nvSpPr>
        <p:spPr>
          <a:xfrm>
            <a:off x="7776916" y="800808"/>
            <a:ext cx="3377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Тематическая структура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E0BF9B9A-7DF0-49E9-BE44-2230A0C695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875108"/>
              </p:ext>
            </p:extLst>
          </p:nvPr>
        </p:nvGraphicFramePr>
        <p:xfrm>
          <a:off x="6118949" y="1262473"/>
          <a:ext cx="6152998" cy="538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642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2CE5B14-8448-4045-BA07-A369761F7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418" y="1825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2800" cap="all" dirty="0"/>
              <a:t>Индекс «Ответственность и открытость»:</a:t>
            </a:r>
            <a:br>
              <a:rPr lang="ru-RU" sz="2800" cap="all" dirty="0"/>
            </a:br>
            <a:r>
              <a:rPr lang="ru-RU" sz="2800" cap="all" dirty="0"/>
              <a:t> динамика за 2015-2017 гг.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6D5D1B-9D0C-4602-AE2D-3F41E8934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2814" y="1317257"/>
            <a:ext cx="4614204" cy="5404217"/>
          </a:xfrm>
        </p:spPr>
        <p:txBody>
          <a:bodyPr>
            <a:normAutofit/>
          </a:bodyPr>
          <a:lstStyle/>
          <a:p>
            <a:r>
              <a:rPr lang="ru-RU" sz="2400" dirty="0"/>
              <a:t>Некоторое снижение среднего значения в предыдущем цикле было компенсировано </a:t>
            </a:r>
          </a:p>
          <a:p>
            <a:r>
              <a:rPr lang="ru-RU" sz="2400" dirty="0"/>
              <a:t>Значение индекса возросло по сравнению с предыдущим циклом, несмотря на то, что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2000" dirty="0"/>
              <a:t>были добавлены «непопулярные» показатели: выбросы парниковых газов, соблюдение прав человека, управление КСО в цепочке поставок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2000" dirty="0"/>
              <a:t>уточнена методика оценки: акцент на раскрытии результатов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A223828-EDFE-44D1-856D-53F34D88F4E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6708053"/>
              </p:ext>
            </p:extLst>
          </p:nvPr>
        </p:nvGraphicFramePr>
        <p:xfrm>
          <a:off x="233289" y="1317258"/>
          <a:ext cx="6561406" cy="422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A284D8A-C16A-4CBB-A692-95290B9A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69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5459"/>
            <a:ext cx="11019736" cy="793216"/>
          </a:xfrm>
        </p:spPr>
        <p:txBody>
          <a:bodyPr>
            <a:normAutofit/>
          </a:bodyPr>
          <a:lstStyle/>
          <a:p>
            <a:pPr algn="r"/>
            <a:r>
              <a:rPr lang="ru-RU" sz="2800" cap="all" dirty="0"/>
              <a:t>Рост качества раскрытия информации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3530-66CE-454E-B226-01E417F2C027}" type="slidenum">
              <a:rPr lang="ru-RU" smtClean="0"/>
              <a:t>6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10515" y="978675"/>
            <a:ext cx="5147421" cy="5293757"/>
          </a:xfrm>
          <a:prstGeom prst="rect">
            <a:avLst/>
          </a:prstGeo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/>
              <a:t>Уровни раскрытия информации </a:t>
            </a:r>
          </a:p>
          <a:p>
            <a:endParaRPr lang="ru-RU" sz="1400" b="1" i="1" dirty="0"/>
          </a:p>
          <a:p>
            <a:r>
              <a:rPr lang="ru-RU" sz="2000" b="1" i="1" dirty="0"/>
              <a:t>Отсутствие информации </a:t>
            </a:r>
            <a:r>
              <a:rPr lang="ru-RU" sz="2000" dirty="0"/>
              <a:t>– «</a:t>
            </a:r>
            <a:r>
              <a:rPr lang="ru-RU" sz="2000" b="1" i="1" dirty="0"/>
              <a:t>Декларация</a:t>
            </a:r>
            <a:r>
              <a:rPr lang="ru-RU" sz="2000" b="1" dirty="0"/>
              <a:t>»</a:t>
            </a:r>
            <a:r>
              <a:rPr lang="ru-RU" sz="2000" dirty="0"/>
              <a:t>: компания ограничивается упоминанием темы в самом общем, декларативном виде. </a:t>
            </a:r>
          </a:p>
          <a:p>
            <a:endParaRPr lang="ru-RU" sz="2000" dirty="0"/>
          </a:p>
          <a:p>
            <a:r>
              <a:rPr lang="ru-RU" sz="2000" i="1" dirty="0"/>
              <a:t>«</a:t>
            </a:r>
            <a:r>
              <a:rPr lang="ru-RU" sz="2000" b="1" i="1" dirty="0"/>
              <a:t>Иллюстрация»</a:t>
            </a:r>
            <a:r>
              <a:rPr lang="ru-RU" sz="2000" dirty="0"/>
              <a:t>: конкретное направление работы в области КСО иллюстрируется конкретными примерами. </a:t>
            </a:r>
          </a:p>
          <a:p>
            <a:endParaRPr lang="ru-RU" sz="2000" dirty="0"/>
          </a:p>
          <a:p>
            <a:r>
              <a:rPr lang="ru-RU" sz="2000" dirty="0"/>
              <a:t>«</a:t>
            </a:r>
            <a:r>
              <a:rPr lang="ru-RU" sz="2000" b="1" dirty="0"/>
              <a:t>Отчетность</a:t>
            </a:r>
            <a:r>
              <a:rPr lang="ru-RU" sz="2000" dirty="0"/>
              <a:t>» (оценка в рамках этого уровня варьируется в зависимости от периода, за который раскрыта информация): компания не ограничивается декларациями и рассказами от отдельных кейсах, а приводит консолидированные данные, отражающие ситуацию в масштабе всей компании. 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4E5ED1C3-F08B-493E-AD50-A72BEBF712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947796"/>
              </p:ext>
            </p:extLst>
          </p:nvPr>
        </p:nvGraphicFramePr>
        <p:xfrm>
          <a:off x="479686" y="1135330"/>
          <a:ext cx="5861154" cy="520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7978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3962"/>
            <a:ext cx="10515600" cy="427703"/>
          </a:xfrm>
        </p:spPr>
        <p:txBody>
          <a:bodyPr>
            <a:noAutofit/>
          </a:bodyPr>
          <a:lstStyle/>
          <a:p>
            <a:pPr algn="r"/>
            <a:r>
              <a:rPr lang="ru-RU" sz="2800" cap="all" dirty="0"/>
              <a:t>Объем и качество раскрытия информации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3530-66CE-454E-B226-01E417F2C027}" type="slidenum">
              <a:rPr lang="ru-RU" smtClean="0"/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640643" y="917893"/>
            <a:ext cx="5036695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2000" b="1" dirty="0"/>
              <a:t>Больше</a:t>
            </a:r>
            <a:r>
              <a:rPr lang="ru-RU" sz="2000" dirty="0"/>
              <a:t>: устойчивость тренда на расширение количественных показателей, которыми оперирует публичная корпоративная  отчетность. </a:t>
            </a:r>
          </a:p>
          <a:p>
            <a:pPr marL="800100" lvl="1" indent="-342900">
              <a:lnSpc>
                <a:spcPct val="85000"/>
              </a:lnSpc>
              <a:buFont typeface="Courier New" panose="02070309020205020404" pitchFamily="49" charset="0"/>
              <a:buChar char="o"/>
            </a:pPr>
            <a:r>
              <a:rPr lang="ru-RU" sz="2000" dirty="0"/>
              <a:t>Так, чаще стали раскрываться такие показатели, как выбросы парниковых газов. </a:t>
            </a:r>
          </a:p>
          <a:p>
            <a:pPr marL="800100" lvl="1" indent="-342900">
              <a:lnSpc>
                <a:spcPct val="85000"/>
              </a:lnSpc>
              <a:buFont typeface="Courier New" panose="02070309020205020404" pitchFamily="49" charset="0"/>
              <a:buChar char="o"/>
            </a:pPr>
            <a:r>
              <a:rPr lang="ru-RU" sz="2000" dirty="0"/>
              <a:t>Более конкретно представляется деятельность в сфере борьбы с коррупцией, управление КСО в цепочке поставок</a:t>
            </a:r>
          </a:p>
          <a:p>
            <a:pPr marL="800100" lvl="1" indent="-342900">
              <a:lnSpc>
                <a:spcPct val="85000"/>
              </a:lnSpc>
              <a:buFont typeface="Courier New" panose="02070309020205020404" pitchFamily="49" charset="0"/>
              <a:buChar char="o"/>
            </a:pPr>
            <a:r>
              <a:rPr lang="ru-RU" sz="2000" dirty="0"/>
              <a:t>Входит в практику представление показателей результативности социальных программ</a:t>
            </a:r>
          </a:p>
          <a:p>
            <a:pPr>
              <a:lnSpc>
                <a:spcPct val="85000"/>
              </a:lnSpc>
            </a:pPr>
            <a:endParaRPr lang="ru-RU" sz="2000" b="1" dirty="0"/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2000" b="1" dirty="0"/>
              <a:t>Лучше</a:t>
            </a:r>
            <a:r>
              <a:rPr lang="ru-RU" sz="2000" dirty="0"/>
              <a:t>: дальнейшее повышение качества раскрытия информации за счет роста числа показателей, раскрываемых на уровне «Отчетность»  в динамике за три года.</a:t>
            </a:r>
          </a:p>
          <a:p>
            <a:pPr>
              <a:lnSpc>
                <a:spcPct val="85000"/>
              </a:lnSpc>
            </a:pPr>
            <a:endParaRPr lang="ru-RU" sz="2000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DAA3BF0-B534-4B87-9F56-1F3120DF87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228677"/>
              </p:ext>
            </p:extLst>
          </p:nvPr>
        </p:nvGraphicFramePr>
        <p:xfrm>
          <a:off x="689548" y="1064302"/>
          <a:ext cx="5531369" cy="529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1784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63A9EDC2-7806-443F-A21C-3FF46703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908"/>
            <a:ext cx="10515600" cy="858764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cap="all" dirty="0"/>
              <a:t>Размер имеет значение? В этом году мы уже не так в этом уверены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1246B6F-70F9-4D79-B35E-BA7F607E822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61976564"/>
              </p:ext>
            </p:extLst>
          </p:nvPr>
        </p:nvGraphicFramePr>
        <p:xfrm>
          <a:off x="393895" y="787791"/>
          <a:ext cx="11451101" cy="5373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92B21CF-4CA9-4016-9C7A-D445CCC77257}"/>
              </a:ext>
            </a:extLst>
          </p:cNvPr>
          <p:cNvSpPr txBox="1"/>
          <p:nvPr/>
        </p:nvSpPr>
        <p:spPr>
          <a:xfrm>
            <a:off x="1315468" y="6005203"/>
            <a:ext cx="6192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Позиции компаний в рейтингах по объему реализации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AA9730F4-52B6-4CC8-BE4F-E5A80579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7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6285"/>
          </a:xfrm>
        </p:spPr>
        <p:txBody>
          <a:bodyPr>
            <a:noAutofit/>
          </a:bodyPr>
          <a:lstStyle/>
          <a:p>
            <a:pPr algn="r"/>
            <a:r>
              <a:rPr lang="ru-RU" sz="2800" cap="all" dirty="0"/>
              <a:t>Динамика значений индекса в 2014-2016гг.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3530-66CE-454E-B226-01E417F2C027}" type="slidenum">
              <a:rPr lang="ru-RU" smtClean="0"/>
              <a:t>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592422" y="821410"/>
            <a:ext cx="502664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Позитивный тренд</a:t>
            </a:r>
            <a:r>
              <a:rPr lang="ru-RU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Рост среднего значения индекса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Более выраженный рост значений для группы лидеров и рост наивысшего значения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Расширение круга компаний, активно работающих над раскрытием информации</a:t>
            </a:r>
          </a:p>
          <a:p>
            <a:r>
              <a:rPr lang="ru-RU" sz="2000" b="1" dirty="0"/>
              <a:t>Факторы изменений</a:t>
            </a:r>
            <a:r>
              <a:rPr lang="ru-RU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Повышение качества раскрытия информации – выше доля показателей, раскрываемых в динамике </a:t>
            </a:r>
            <a:endParaRPr lang="ru-RU" sz="20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ym typeface="Wingdings" panose="05000000000000000000" pitchFamily="2" charset="2"/>
              </a:rPr>
              <a:t>Освоение «лидирующей группой» новой проблематики, соответствующей глобальной повестке дня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ym typeface="Wingdings" panose="05000000000000000000" pitchFamily="2" charset="2"/>
              </a:rPr>
              <a:t>Более активное внимание к показателям результативности, в том числе в сфере социальных инвестиций.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CED8FBDF-2CA1-4D4A-BFEF-3D9D6C95B2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169897"/>
              </p:ext>
            </p:extLst>
          </p:nvPr>
        </p:nvGraphicFramePr>
        <p:xfrm>
          <a:off x="460391" y="1263540"/>
          <a:ext cx="5026647" cy="4869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83811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1619</TotalTime>
  <Words>1501</Words>
  <Application>Microsoft Office PowerPoint</Application>
  <PresentationFormat>Широкоэкранный</PresentationFormat>
  <Paragraphs>173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FSSeverstal</vt:lpstr>
      <vt:lpstr>Wingdings</vt:lpstr>
      <vt:lpstr>Тема Office</vt:lpstr>
      <vt:lpstr>четвертый выпуск индексов Корпоративной устойчивости, ответственности и открытости РСПП: основные результаты</vt:lpstr>
      <vt:lpstr>О проекте</vt:lpstr>
      <vt:lpstr>Основные результаты проекта</vt:lpstr>
      <vt:lpstr>Индекс «Ответственность и открытость» -2017</vt:lpstr>
      <vt:lpstr>Индекс «Ответственность и открытость»:  динамика за 2015-2017 гг. </vt:lpstr>
      <vt:lpstr>Рост качества раскрытия информации</vt:lpstr>
      <vt:lpstr>Объем и качество раскрытия информации</vt:lpstr>
      <vt:lpstr>Размер имеет значение? В этом году мы уже не так в этом уверены</vt:lpstr>
      <vt:lpstr>Динамика значений индекса в 2014-2016гг.</vt:lpstr>
      <vt:lpstr>Лидерство в раскрытии информации: планка выше, круг - шире  </vt:lpstr>
      <vt:lpstr>Опыт лидеров: Данные + Контекст=информация</vt:lpstr>
      <vt:lpstr>Презентация PowerPoint</vt:lpstr>
      <vt:lpstr>Отраслевые Значения индекса  «Ответственность и открытость»</vt:lpstr>
      <vt:lpstr>Тематическая структура и «Профиль открытости»</vt:lpstr>
      <vt:lpstr>Релевантность показателей:  Опыт мировых финансовых институтов</vt:lpstr>
      <vt:lpstr>Индекс «Вектор устойчивого развития»-2017  </vt:lpstr>
      <vt:lpstr>Индекс «Вектор устойчивого развития:  отраслевой срез</vt:lpstr>
      <vt:lpstr>Распределение «сигналов»  по основным темам</vt:lpstr>
      <vt:lpstr>«Перспектива»: индекс целенаправленности</vt:lpstr>
      <vt:lpstr>Лидеры индекса «Вектор устойчивого развития»-2017</vt:lpstr>
      <vt:lpstr>Вижу цель?</vt:lpstr>
      <vt:lpstr>«погода на завтра»</vt:lpstr>
      <vt:lpstr>правильное зеркало:  Обсуждение дальнейшего развития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Индекс 2017</dc:title>
  <dc:creator>Наталья Хонякова</dc:creator>
  <cp:lastModifiedBy>Наталья Хонякова</cp:lastModifiedBy>
  <cp:revision>179</cp:revision>
  <dcterms:created xsi:type="dcterms:W3CDTF">2017-12-04T14:08:28Z</dcterms:created>
  <dcterms:modified xsi:type="dcterms:W3CDTF">2018-05-03T18:11:26Z</dcterms:modified>
</cp:coreProperties>
</file>