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6.bin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012761493818514E-2"/>
          <c:y val="0.16924983481367567"/>
          <c:w val="0.83233980569182775"/>
          <c:h val="0.82394573117606817"/>
        </c:manualLayout>
      </c:layout>
      <c:pie3DChart>
        <c:varyColors val="1"/>
        <c:ser>
          <c:idx val="0"/>
          <c:order val="0"/>
          <c:explosion val="21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dLbl>
              <c:idx val="0"/>
              <c:layout>
                <c:manualLayout>
                  <c:x val="-0.15991993338388508"/>
                  <c:y val="-4.240654357308062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2.1796106543610839E-2"/>
                  <c:y val="-0.1416200877594141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7.5786728341152576E-2"/>
                  <c:y val="7.872248197206928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9398194347916897E-2"/>
                  <c:y val="-9.971594998045928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Обработка!$A$3:$D$3</c:f>
              <c:strCache>
                <c:ptCount val="4"/>
                <c:pt idx="0">
                  <c:v>Трудовое законодательство оказывает значительное негативное влияние на рост производительности труда</c:v>
                </c:pt>
                <c:pt idx="1">
                  <c:v>Трудовое законодательство оказывает сдерживающее влияние на рост производительности труда</c:v>
                </c:pt>
                <c:pt idx="2">
                  <c:v>Отдельные нормы оказывают незначительное влияние</c:v>
                </c:pt>
                <c:pt idx="3">
                  <c:v>Нет, не влияет</c:v>
                </c:pt>
              </c:strCache>
            </c:strRef>
          </c:cat>
          <c:val>
            <c:numRef>
              <c:f>Обработка!$A$4:$D$4</c:f>
              <c:numCache>
                <c:formatCode>General</c:formatCode>
                <c:ptCount val="4"/>
                <c:pt idx="0">
                  <c:v>24</c:v>
                </c:pt>
                <c:pt idx="1">
                  <c:v>99</c:v>
                </c:pt>
                <c:pt idx="2">
                  <c:v>229</c:v>
                </c:pt>
                <c:pt idx="3">
                  <c:v>139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012761493818514E-2"/>
          <c:y val="0.16924983481367567"/>
          <c:w val="0.83233980569182775"/>
          <c:h val="0.82394573117606817"/>
        </c:manualLayout>
      </c:layout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38358725755031514"/>
          <c:w val="1"/>
          <c:h val="0.57742532428025606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0.13284866737077328"/>
                  <c:y val="-8.3276181956581947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1.1423509495136945E-2"/>
                  <c:y val="8.366387200771933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0854967773496567"/>
                  <c:y val="-6.745088945251524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Обработка!$A$27:$C$27</c:f>
              <c:strCache>
                <c:ptCount val="3"/>
                <c:pt idx="0">
                  <c:v>Да, социальные приоритеты государственной политики полностью соответствуют уровню экономического развития страны</c:v>
                </c:pt>
                <c:pt idx="1">
                  <c:v>Не в полной мере, так как социальные приоритеты государственной политики не подкреплены достаточными мерами по обеспечению экономического роста</c:v>
                </c:pt>
                <c:pt idx="2">
                  <c:v>Нет, социальные приоритеты государственной политики не соответствуют уровню экономического развития страны и  сдерживают экономический рост</c:v>
                </c:pt>
              </c:strCache>
            </c:strRef>
          </c:cat>
          <c:val>
            <c:numRef>
              <c:f>Обработка!$A$28:$C$28</c:f>
              <c:numCache>
                <c:formatCode>General</c:formatCode>
                <c:ptCount val="3"/>
                <c:pt idx="0">
                  <c:v>93</c:v>
                </c:pt>
                <c:pt idx="1">
                  <c:v>306</c:v>
                </c:pt>
                <c:pt idx="2">
                  <c:v>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3.3474661821118516E-2"/>
          <c:y val="1.3678331243588282E-2"/>
          <c:w val="0.94782311755190141"/>
          <c:h val="0.30760933465329826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012761493818514E-2"/>
          <c:y val="0.16924983481367567"/>
          <c:w val="0.83233980569182775"/>
          <c:h val="0.82394573117606817"/>
        </c:manualLayout>
      </c:layout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9971305268315704E-2"/>
          <c:y val="0.52062977355527995"/>
          <c:w val="0.8911674039883769"/>
          <c:h val="0.4793701832509295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  <c:explosion val="27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layout>
                <c:manualLayout>
                  <c:x val="-2.2395140343063898E-2"/>
                  <c:y val="-1.631867598837323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9.7769737361778452E-4"/>
                  <c:y val="-3.311770747464853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5325429383110148E-2"/>
                  <c:y val="-1.724107001190090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1682231141674528"/>
                  <c:y val="-5.041120207134585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6128047927764117E-2"/>
                  <c:y val="-2.936334086377950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Обработка!$A$53:$E$53</c:f>
              <c:strCache>
                <c:ptCount val="5"/>
                <c:pt idx="0">
                  <c:v>Бизнес вынужден участвовать в решении социальных проблем , так как органы власти используют меры административного давления</c:v>
                </c:pt>
                <c:pt idx="1">
                  <c:v>Да, государство в достаточной степени поддерживает социальную активность бизнеса, его участие в решении социальных проблем</c:v>
                </c:pt>
                <c:pt idx="2">
                  <c:v>Государство принимает меры для развития партнерства с бизнесом в решении социальных проблем</c:v>
                </c:pt>
                <c:pt idx="3">
                  <c:v>Государство слабо поддерживает социальную деятельность бизнеса и приток частных  инвестиций в социальную сферу</c:v>
                </c:pt>
                <c:pt idx="4">
                  <c:v>Активность бизнеса в социальной сфере определяется корпоративной политикой и решениями, которые принимаются компаниями самостоятельно</c:v>
                </c:pt>
              </c:strCache>
            </c:strRef>
          </c:cat>
          <c:val>
            <c:numRef>
              <c:f>Обработка!$A$54:$E$54</c:f>
              <c:numCache>
                <c:formatCode>General</c:formatCode>
                <c:ptCount val="5"/>
                <c:pt idx="0">
                  <c:v>65</c:v>
                </c:pt>
                <c:pt idx="1">
                  <c:v>70</c:v>
                </c:pt>
                <c:pt idx="2">
                  <c:v>88</c:v>
                </c:pt>
                <c:pt idx="3">
                  <c:v>197</c:v>
                </c:pt>
                <c:pt idx="4">
                  <c:v>146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8.8184656355851238E-3"/>
          <c:y val="0.16880462219001607"/>
          <c:w val="0.99118153436441492"/>
          <c:h val="0.34473624117363694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195613185836494E-2"/>
          <c:y val="0.2045234145358614"/>
          <c:w val="0.95764056094607608"/>
          <c:h val="0.78087871188915525"/>
        </c:manualLayout>
      </c:layout>
      <c:pie3DChart>
        <c:varyColors val="1"/>
        <c:ser>
          <c:idx val="0"/>
          <c:order val="0"/>
          <c:explosion val="17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9.2869570990326611E-2"/>
                  <c:y val="-2.521011461962149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9.1007919625346115E-3"/>
                  <c:y val="8.530374024987800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2.6757514586562305E-2"/>
                  <c:y val="-2.14600416996691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Обработка!$A$73:$C$73</c:f>
              <c:strCache>
                <c:ptCount val="3"/>
                <c:pt idx="0">
                  <c:v>Да, если система будет иметь обязательный характер для всех работников</c:v>
                </c:pt>
                <c:pt idx="1">
                  <c:v>Да, в определённой мере, при условии предоставления государством льгот работникам </c:v>
                </c:pt>
                <c:pt idx="2">
                  <c:v>Нет, не созданы экономические условия для участия работников в формировании своего индивидуального пенсионного капитала</c:v>
                </c:pt>
              </c:strCache>
            </c:strRef>
          </c:cat>
          <c:val>
            <c:numRef>
              <c:f>Обработка!$A$74:$C$74</c:f>
              <c:numCache>
                <c:formatCode>General</c:formatCode>
                <c:ptCount val="3"/>
                <c:pt idx="0">
                  <c:v>85</c:v>
                </c:pt>
                <c:pt idx="1">
                  <c:v>132</c:v>
                </c:pt>
                <c:pt idx="2">
                  <c:v>271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1.6551265545658327E-2"/>
          <c:y val="1.6241133282741664E-5"/>
          <c:w val="0.97209852197492452"/>
          <c:h val="0.27692298662988185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3"/>
          <c:dPt>
            <c:idx val="3"/>
            <c:bubble3D val="0"/>
            <c:explosion val="10"/>
          </c:dPt>
          <c:dLbls>
            <c:dLbl>
              <c:idx val="0"/>
              <c:layout>
                <c:manualLayout>
                  <c:x val="2.5729151787367541E-2"/>
                  <c:y val="-4.949929967674228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2.0190695236399713E-3"/>
                  <c:y val="0.1098914012305624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5.3592808015788126E-2"/>
                  <c:y val="4.872795852876646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1624165415312278E-2"/>
                  <c:y val="-0.1455470806338584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Обработка!$A$100:$D$100</c:f>
              <c:strCache>
                <c:ptCount val="4"/>
                <c:pt idx="0">
                  <c:v>В определённой степени, если государством будут предложены бизнесу стимулы для достижения этих целей</c:v>
                </c:pt>
                <c:pt idx="1">
                  <c:v>Да, если это станет приоритетом государственной политики</c:v>
                </c:pt>
                <c:pt idx="2">
                  <c:v>Не знаю, что такое ЦУР</c:v>
                </c:pt>
                <c:pt idx="3">
                  <c:v>Это будет возможно только при условии целенаправленных и эффективных совместных действий государства и бизнеса</c:v>
                </c:pt>
              </c:strCache>
            </c:strRef>
          </c:cat>
          <c:val>
            <c:numRef>
              <c:f>Обработка!$A$101:$D$101</c:f>
              <c:numCache>
                <c:formatCode>General</c:formatCode>
                <c:ptCount val="4"/>
                <c:pt idx="0">
                  <c:v>139</c:v>
                </c:pt>
                <c:pt idx="1">
                  <c:v>79</c:v>
                </c:pt>
                <c:pt idx="2">
                  <c:v>41</c:v>
                </c:pt>
                <c:pt idx="3">
                  <c:v>229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F7B3-CD03-4121-A739-52EEDF00EBB2}" type="datetimeFigureOut">
              <a:rPr lang="ru-RU" smtClean="0"/>
              <a:t>12.03.2019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5BE7-CB83-46AD-B83E-2B38D74279A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140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F7B3-CD03-4121-A739-52EEDF00EBB2}" type="datetimeFigureOut">
              <a:rPr lang="ru-RU" smtClean="0"/>
              <a:t>12.03.2019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5BE7-CB83-46AD-B83E-2B38D74279A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965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F7B3-CD03-4121-A739-52EEDF00EBB2}" type="datetimeFigureOut">
              <a:rPr lang="ru-RU" smtClean="0"/>
              <a:t>12.03.2019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5BE7-CB83-46AD-B83E-2B38D74279A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7496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F7B3-CD03-4121-A739-52EEDF00EBB2}" type="datetimeFigureOut">
              <a:rPr lang="ru-RU" smtClean="0"/>
              <a:t>12.03.2019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5BE7-CB83-46AD-B83E-2B38D74279A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903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F7B3-CD03-4121-A739-52EEDF00EBB2}" type="datetimeFigureOut">
              <a:rPr lang="ru-RU" smtClean="0"/>
              <a:t>12.03.2019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5BE7-CB83-46AD-B83E-2B38D74279A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292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F7B3-CD03-4121-A739-52EEDF00EBB2}" type="datetimeFigureOut">
              <a:rPr lang="ru-RU" smtClean="0"/>
              <a:t>12.03.2019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5BE7-CB83-46AD-B83E-2B38D74279A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987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F7B3-CD03-4121-A739-52EEDF00EBB2}" type="datetimeFigureOut">
              <a:rPr lang="ru-RU" smtClean="0"/>
              <a:t>12.03.2019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5BE7-CB83-46AD-B83E-2B38D74279A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1229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F7B3-CD03-4121-A739-52EEDF00EBB2}" type="datetimeFigureOut">
              <a:rPr lang="ru-RU" smtClean="0"/>
              <a:t>12.03.2019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5BE7-CB83-46AD-B83E-2B38D74279A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0567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F7B3-CD03-4121-A739-52EEDF00EBB2}" type="datetimeFigureOut">
              <a:rPr lang="ru-RU" smtClean="0"/>
              <a:t>12.03.2019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5BE7-CB83-46AD-B83E-2B38D74279A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620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F7B3-CD03-4121-A739-52EEDF00EBB2}" type="datetimeFigureOut">
              <a:rPr lang="ru-RU" smtClean="0"/>
              <a:t>12.03.2019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5BE7-CB83-46AD-B83E-2B38D74279A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024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F7B3-CD03-4121-A739-52EEDF00EBB2}" type="datetimeFigureOut">
              <a:rPr lang="ru-RU" smtClean="0"/>
              <a:t>12.03.2019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5BE7-CB83-46AD-B83E-2B38D74279A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341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9F7B3-CD03-4121-A739-52EEDF00EBB2}" type="datetimeFigureOut">
              <a:rPr lang="ru-RU" smtClean="0"/>
              <a:t>12.03.2019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E5BE7-CB83-46AD-B83E-2B38D74279A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10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1062"/>
            <a:ext cx="1951413" cy="679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844824"/>
            <a:ext cx="7920880" cy="263290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endParaRPr lang="ru-RU" sz="4400" b="1" dirty="0" smtClean="0">
              <a:solidFill>
                <a:schemeClr val="tx2"/>
              </a:solidFill>
            </a:endParaRPr>
          </a:p>
          <a:p>
            <a:pPr algn="ctr">
              <a:spcBef>
                <a:spcPts val="0"/>
              </a:spcBef>
            </a:pPr>
            <a:endParaRPr lang="ru-RU" sz="4400" b="1" dirty="0">
              <a:solidFill>
                <a:schemeClr val="tx2"/>
              </a:solidFill>
            </a:endParaRPr>
          </a:p>
          <a:p>
            <a:pPr algn="ctr">
              <a:spcBef>
                <a:spcPts val="0"/>
              </a:spcBef>
            </a:pPr>
            <a:endParaRPr lang="ru-RU" sz="4400" b="1" dirty="0" smtClean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88" y="341315"/>
            <a:ext cx="2650296" cy="999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1556792"/>
            <a:ext cx="8216109" cy="3416320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all" dirty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Результаты опроса </a:t>
            </a:r>
          </a:p>
          <a:p>
            <a:pPr algn="ctr"/>
            <a:r>
              <a:rPr lang="ru-RU" sz="3600" b="1" cap="all" dirty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участников Социального форума </a:t>
            </a:r>
          </a:p>
          <a:p>
            <a:pPr algn="ctr"/>
            <a: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«Ответственное взаимодействие бизнеса и власти в целях устойчивого социального развития</a:t>
            </a:r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»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1" y="5085184"/>
            <a:ext cx="8136905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ea typeface="Calibri"/>
                <a:cs typeface="Times New Roman"/>
              </a:rPr>
              <a:t>Количество </a:t>
            </a:r>
            <a:r>
              <a:rPr lang="ru-RU" sz="2400" b="1" dirty="0">
                <a:ea typeface="Calibri"/>
                <a:cs typeface="Times New Roman"/>
              </a:rPr>
              <a:t>проголосовавших участников: </a:t>
            </a:r>
            <a:r>
              <a:rPr lang="ru-RU" sz="2400" b="1" dirty="0">
                <a:solidFill>
                  <a:srgbClr val="C00000"/>
                </a:solidFill>
                <a:ea typeface="Calibri"/>
                <a:cs typeface="Times New Roman"/>
              </a:rPr>
              <a:t>491 </a:t>
            </a:r>
            <a:r>
              <a:rPr lang="ru-RU" sz="2400" b="1" dirty="0" smtClean="0">
                <a:solidFill>
                  <a:srgbClr val="C00000"/>
                </a:solidFill>
                <a:ea typeface="Calibri"/>
                <a:cs typeface="Times New Roman"/>
              </a:rPr>
              <a:t>чел.</a:t>
            </a:r>
            <a:endParaRPr lang="ru-RU" sz="2400" b="1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6958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844824"/>
            <a:ext cx="7920880" cy="367240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endParaRPr lang="ru-RU" sz="4400" b="1" dirty="0" smtClean="0">
              <a:solidFill>
                <a:schemeClr val="tx2"/>
              </a:solidFill>
            </a:endParaRPr>
          </a:p>
          <a:p>
            <a:pPr algn="ctr">
              <a:spcBef>
                <a:spcPts val="0"/>
              </a:spcBef>
            </a:pPr>
            <a:endParaRPr lang="ru-RU" sz="4400" b="1" dirty="0">
              <a:solidFill>
                <a:schemeClr val="tx2"/>
              </a:solidFill>
            </a:endParaRPr>
          </a:p>
          <a:p>
            <a:pPr algn="ctr">
              <a:spcBef>
                <a:spcPts val="0"/>
              </a:spcBef>
            </a:pPr>
            <a:endParaRPr lang="ru-RU" sz="4400" b="1" dirty="0" smtClean="0">
              <a:solidFill>
                <a:schemeClr val="tx2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207059549"/>
              </p:ext>
            </p:extLst>
          </p:nvPr>
        </p:nvGraphicFramePr>
        <p:xfrm>
          <a:off x="899592" y="980728"/>
          <a:ext cx="741682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188640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1. Сдерживает ли трудовое законодательство рост производительности труда?</a:t>
            </a:r>
            <a:endParaRPr lang="ru-RU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611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844824"/>
            <a:ext cx="7920880" cy="367240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endParaRPr lang="ru-RU" sz="4400" b="1" dirty="0" smtClean="0">
              <a:solidFill>
                <a:schemeClr val="tx2"/>
              </a:solidFill>
            </a:endParaRPr>
          </a:p>
          <a:p>
            <a:pPr algn="ctr">
              <a:spcBef>
                <a:spcPts val="0"/>
              </a:spcBef>
            </a:pPr>
            <a:endParaRPr lang="ru-RU" sz="4400" b="1" dirty="0">
              <a:solidFill>
                <a:schemeClr val="tx2"/>
              </a:solidFill>
            </a:endParaRPr>
          </a:p>
          <a:p>
            <a:pPr algn="ctr">
              <a:spcBef>
                <a:spcPts val="0"/>
              </a:spcBef>
            </a:pPr>
            <a:endParaRPr lang="ru-RU" sz="4400" b="1" dirty="0" smtClean="0">
              <a:solidFill>
                <a:schemeClr val="tx2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602234867"/>
              </p:ext>
            </p:extLst>
          </p:nvPr>
        </p:nvGraphicFramePr>
        <p:xfrm>
          <a:off x="899592" y="980728"/>
          <a:ext cx="741682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188640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2. Считаете ли Вы, что социальные приоритеты государственной политики соответствуют уровню экономического развития страны?</a:t>
            </a:r>
            <a:endParaRPr lang="ru-RU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203950180"/>
              </p:ext>
            </p:extLst>
          </p:nvPr>
        </p:nvGraphicFramePr>
        <p:xfrm>
          <a:off x="611560" y="1573635"/>
          <a:ext cx="7920880" cy="542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687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844824"/>
            <a:ext cx="7920880" cy="367240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endParaRPr lang="ru-RU" sz="4400" b="1" dirty="0" smtClean="0">
              <a:solidFill>
                <a:schemeClr val="tx2"/>
              </a:solidFill>
            </a:endParaRPr>
          </a:p>
          <a:p>
            <a:pPr algn="ctr">
              <a:spcBef>
                <a:spcPts val="0"/>
              </a:spcBef>
            </a:pPr>
            <a:endParaRPr lang="ru-RU" sz="4400" b="1" dirty="0">
              <a:solidFill>
                <a:schemeClr val="tx2"/>
              </a:solidFill>
            </a:endParaRPr>
          </a:p>
          <a:p>
            <a:pPr algn="ctr">
              <a:spcBef>
                <a:spcPts val="0"/>
              </a:spcBef>
            </a:pPr>
            <a:endParaRPr lang="ru-RU" sz="4400" b="1" dirty="0" smtClean="0">
              <a:solidFill>
                <a:schemeClr val="tx2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474551725"/>
              </p:ext>
            </p:extLst>
          </p:nvPr>
        </p:nvGraphicFramePr>
        <p:xfrm>
          <a:off x="899592" y="980728"/>
          <a:ext cx="741682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188640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</a:t>
            </a:r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3. Считаете ли Вы, что государство в достаточной степени поддерживает и стимулирует участие бизнеса в решении социальных проблем?</a:t>
            </a:r>
            <a:endParaRPr lang="ru-RU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02230115"/>
              </p:ext>
            </p:extLst>
          </p:nvPr>
        </p:nvGraphicFramePr>
        <p:xfrm>
          <a:off x="251520" y="558483"/>
          <a:ext cx="8640959" cy="6038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78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844824"/>
            <a:ext cx="7920880" cy="367240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endParaRPr lang="ru-RU" sz="4400" b="1" dirty="0" smtClean="0">
              <a:solidFill>
                <a:schemeClr val="tx2"/>
              </a:solidFill>
            </a:endParaRPr>
          </a:p>
          <a:p>
            <a:pPr algn="ctr">
              <a:spcBef>
                <a:spcPts val="0"/>
              </a:spcBef>
            </a:pPr>
            <a:endParaRPr lang="ru-RU" sz="4400" b="1" dirty="0">
              <a:solidFill>
                <a:schemeClr val="tx2"/>
              </a:solidFill>
            </a:endParaRPr>
          </a:p>
          <a:p>
            <a:pPr algn="ctr">
              <a:spcBef>
                <a:spcPts val="0"/>
              </a:spcBef>
            </a:pPr>
            <a:endParaRPr lang="ru-RU" sz="4400" b="1" dirty="0" smtClean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88640"/>
            <a:ext cx="8928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</a:t>
            </a:r>
            <a:r>
              <a:rPr lang="ru-RU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Считаете ли Вы, что введение Индивидуального пенсионного капитала является адекватной заменой накопительного компонента в системе Обязательного пенсионного страхования?</a:t>
            </a:r>
            <a:endParaRPr lang="ru-RU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54897604"/>
              </p:ext>
            </p:extLst>
          </p:nvPr>
        </p:nvGraphicFramePr>
        <p:xfrm>
          <a:off x="395536" y="1916832"/>
          <a:ext cx="8640960" cy="49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19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844824"/>
            <a:ext cx="7920880" cy="367240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endParaRPr lang="ru-RU" sz="4400" b="1" dirty="0" smtClean="0">
              <a:solidFill>
                <a:schemeClr val="tx2"/>
              </a:solidFill>
            </a:endParaRPr>
          </a:p>
          <a:p>
            <a:pPr algn="ctr">
              <a:spcBef>
                <a:spcPts val="0"/>
              </a:spcBef>
            </a:pPr>
            <a:endParaRPr lang="ru-RU" sz="4400" b="1" dirty="0">
              <a:solidFill>
                <a:schemeClr val="tx2"/>
              </a:solidFill>
            </a:endParaRPr>
          </a:p>
          <a:p>
            <a:pPr algn="ctr">
              <a:spcBef>
                <a:spcPts val="0"/>
              </a:spcBef>
            </a:pPr>
            <a:endParaRPr lang="ru-RU" sz="4400" b="1" dirty="0" smtClean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88640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</a:t>
            </a:r>
            <a:r>
              <a:rPr lang="ru-RU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Считаете ли Вы, что достижение Целей устойчивого развития, провозглашенных ООН до 2030, обеспечит опережающие темпы социально-экономического развития России?</a:t>
            </a:r>
            <a:endParaRPr lang="ru-RU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0228322"/>
              </p:ext>
            </p:extLst>
          </p:nvPr>
        </p:nvGraphicFramePr>
        <p:xfrm>
          <a:off x="107504" y="1758300"/>
          <a:ext cx="8928992" cy="4983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569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215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Пуртова Дарья Рустамовна</dc:creator>
  <cp:lastModifiedBy>Копылова Галина Альфредовна</cp:lastModifiedBy>
  <cp:revision>29</cp:revision>
  <dcterms:created xsi:type="dcterms:W3CDTF">2019-03-11T12:58:35Z</dcterms:created>
  <dcterms:modified xsi:type="dcterms:W3CDTF">2019-03-12T15:46:28Z</dcterms:modified>
</cp:coreProperties>
</file>