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0" r:id="rId1"/>
    <p:sldMasterId id="2147484248" r:id="rId2"/>
  </p:sldMasterIdLst>
  <p:notesMasterIdLst>
    <p:notesMasterId r:id="rId15"/>
  </p:notesMasterIdLst>
  <p:handoutMasterIdLst>
    <p:handoutMasterId r:id="rId16"/>
  </p:handoutMasterIdLst>
  <p:sldIdLst>
    <p:sldId id="415" r:id="rId3"/>
    <p:sldId id="428" r:id="rId4"/>
    <p:sldId id="416" r:id="rId5"/>
    <p:sldId id="437" r:id="rId6"/>
    <p:sldId id="438" r:id="rId7"/>
    <p:sldId id="444" r:id="rId8"/>
    <p:sldId id="439" r:id="rId9"/>
    <p:sldId id="432" r:id="rId10"/>
    <p:sldId id="441" r:id="rId11"/>
    <p:sldId id="419" r:id="rId12"/>
    <p:sldId id="442" r:id="rId13"/>
    <p:sldId id="436" r:id="rId14"/>
  </p:sldIdLst>
  <p:sldSz cx="9144000" cy="6858000" type="screen4x3"/>
  <p:notesSz cx="7010400" cy="92964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93B2"/>
    <a:srgbClr val="E30611"/>
    <a:srgbClr val="C00000"/>
    <a:srgbClr val="A2AAAD"/>
    <a:srgbClr val="4E6470"/>
    <a:srgbClr val="4BACB2"/>
    <a:srgbClr val="0093C6"/>
    <a:srgbClr val="008000"/>
    <a:srgbClr val="FF43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226" autoAdjust="0"/>
    <p:restoredTop sz="98825" autoAdjust="0"/>
  </p:normalViewPr>
  <p:slideViewPr>
    <p:cSldViewPr>
      <p:cViewPr>
        <p:scale>
          <a:sx n="100" d="100"/>
          <a:sy n="100" d="100"/>
        </p:scale>
        <p:origin x="-17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0"/>
            <a:ext cx="3037840" cy="4648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sz="quarter" idx="1"/>
          </p:nvPr>
        </p:nvSpPr>
        <p:spPr>
          <a:xfrm>
            <a:off x="3970940" y="0"/>
            <a:ext cx="3037840" cy="46482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C6CA672-7672-400B-80A4-B63EDC7F682E}" type="datetimeFigureOut">
              <a:rPr lang="ru-RU"/>
              <a:pPr>
                <a:defRPr/>
              </a:pPr>
              <a:t>01.07.2016</a:t>
            </a:fld>
            <a:endParaRPr lang="ru-RU"/>
          </a:p>
        </p:txBody>
      </p:sp>
      <p:sp>
        <p:nvSpPr>
          <p:cNvPr id="4" name="Нижний колонтитул 3"/>
          <p:cNvSpPr>
            <a:spLocks noGrp="1"/>
          </p:cNvSpPr>
          <p:nvPr>
            <p:ph type="ftr" sz="quarter" idx="2"/>
          </p:nvPr>
        </p:nvSpPr>
        <p:spPr>
          <a:xfrm>
            <a:off x="2" y="8829968"/>
            <a:ext cx="3037840" cy="4648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5" name="Номер слайда 4"/>
          <p:cNvSpPr>
            <a:spLocks noGrp="1"/>
          </p:cNvSpPr>
          <p:nvPr>
            <p:ph type="sldNum" sz="quarter" idx="3"/>
          </p:nvPr>
        </p:nvSpPr>
        <p:spPr>
          <a:xfrm>
            <a:off x="3970940" y="8829968"/>
            <a:ext cx="3037840" cy="46482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CD351EE7-ED70-4552-AA4E-708B13CB668E}" type="slidenum">
              <a:rPr lang="ru-RU"/>
              <a:pPr>
                <a:defRPr/>
              </a:pPr>
              <a:t>‹#›</a:t>
            </a:fld>
            <a:endParaRPr lang="ru-RU"/>
          </a:p>
        </p:txBody>
      </p:sp>
    </p:spTree>
    <p:extLst>
      <p:ext uri="{BB962C8B-B14F-4D97-AF65-F5344CB8AC3E}">
        <p14:creationId xmlns:p14="http://schemas.microsoft.com/office/powerpoint/2010/main" val="676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0"/>
            <a:ext cx="3037840" cy="4648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970940" y="0"/>
            <a:ext cx="3037840" cy="46482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2361068-ED19-47FD-9CE4-73F57CA90C2A}" type="datetimeFigureOut">
              <a:rPr lang="ru-RU"/>
              <a:pPr>
                <a:defRPr/>
              </a:pPr>
              <a:t>01.07.2016</a:t>
            </a:fld>
            <a:endParaRPr lang="ru-RU"/>
          </a:p>
        </p:txBody>
      </p:sp>
      <p:sp>
        <p:nvSpPr>
          <p:cNvPr id="4" name="Образ слайда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701041" y="4415791"/>
            <a:ext cx="5608320" cy="418338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2" y="8829968"/>
            <a:ext cx="3037840" cy="4648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970940" y="8829968"/>
            <a:ext cx="3037840" cy="46482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1AEDABB1-5DD9-4417-B71C-4C3778FA7B98}" type="slidenum">
              <a:rPr lang="ru-RU"/>
              <a:pPr>
                <a:defRPr/>
              </a:pPr>
              <a:t>‹#›</a:t>
            </a:fld>
            <a:endParaRPr lang="ru-RU"/>
          </a:p>
        </p:txBody>
      </p:sp>
    </p:spTree>
    <p:extLst>
      <p:ext uri="{BB962C8B-B14F-4D97-AF65-F5344CB8AC3E}">
        <p14:creationId xmlns:p14="http://schemas.microsoft.com/office/powerpoint/2010/main" val="3467229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Номер слайда 5"/>
          <p:cNvSpPr>
            <a:spLocks noGrp="1"/>
          </p:cNvSpPr>
          <p:nvPr>
            <p:ph type="sldNum" sz="quarter" idx="10"/>
          </p:nvPr>
        </p:nvSpPr>
        <p:spPr>
          <a:xfrm>
            <a:off x="448054" y="5968180"/>
            <a:ext cx="2827802" cy="413148"/>
          </a:xfrm>
        </p:spPr>
        <p:txBody>
          <a:bodyPr/>
          <a:lstStyle>
            <a:lvl1pPr algn="l">
              <a:defRPr sz="2100" b="0" baseline="0">
                <a:solidFill>
                  <a:srgbClr val="555555"/>
                </a:solidFill>
              </a:defRPr>
            </a:lvl1pPr>
          </a:lstStyle>
          <a:p>
            <a:pPr>
              <a:defRPr/>
            </a:pPr>
            <a:endParaRPr lang="ru-RU" dirty="0"/>
          </a:p>
        </p:txBody>
      </p:sp>
      <p:sp>
        <p:nvSpPr>
          <p:cNvPr id="2" name="Заголовок 1"/>
          <p:cNvSpPr>
            <a:spLocks noGrp="1"/>
          </p:cNvSpPr>
          <p:nvPr>
            <p:ph type="ctrTitle"/>
          </p:nvPr>
        </p:nvSpPr>
        <p:spPr>
          <a:xfrm>
            <a:off x="448054" y="2130433"/>
            <a:ext cx="7772400" cy="866527"/>
          </a:xfrm>
          <a:prstGeom prst="rect">
            <a:avLst/>
          </a:prstGeom>
        </p:spPr>
        <p:txBody>
          <a:bodyPr/>
          <a:lstStyle>
            <a:lvl1pPr algn="l">
              <a:defRPr sz="3200" b="1" baseline="0">
                <a:solidFill>
                  <a:srgbClr val="C00000"/>
                </a:solidFill>
                <a:latin typeface="Arial" pitchFamily="34" charset="0"/>
                <a:cs typeface="Arial" pitchFamily="34" charset="0"/>
              </a:defRPr>
            </a:lvl1pPr>
          </a:lstStyle>
          <a:p>
            <a:r>
              <a:rPr lang="ru-RU" dirty="0" smtClean="0"/>
              <a:t>Образец заголовка</a:t>
            </a:r>
            <a:endParaRPr lang="ru-RU" dirty="0"/>
          </a:p>
        </p:txBody>
      </p:sp>
      <p:sp>
        <p:nvSpPr>
          <p:cNvPr id="3" name="Подзаголовок 2"/>
          <p:cNvSpPr>
            <a:spLocks noGrp="1"/>
          </p:cNvSpPr>
          <p:nvPr>
            <p:ph type="subTitle" idx="1"/>
          </p:nvPr>
        </p:nvSpPr>
        <p:spPr>
          <a:xfrm>
            <a:off x="448054" y="3092608"/>
            <a:ext cx="6400800" cy="624424"/>
          </a:xfrm>
          <a:prstGeom prst="rect">
            <a:avLst/>
          </a:prstGeom>
        </p:spPr>
        <p:txBody>
          <a:bodyPr/>
          <a:lstStyle>
            <a:lvl1pPr marL="0" indent="0" algn="l">
              <a:buNone/>
              <a:defRPr sz="2800" b="1" baseline="0">
                <a:solidFill>
                  <a:srgbClr val="555555"/>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dirty="0" smtClean="0"/>
              <a:t>Образец подзаголовка</a:t>
            </a:r>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43465" y="522842"/>
            <a:ext cx="5093106" cy="1313804"/>
          </a:xfrm>
          <a:prstGeom prst="rect">
            <a:avLst/>
          </a:prstGeom>
        </p:spPr>
        <p:txBody>
          <a:bodyPr/>
          <a:lstStyle>
            <a:lvl1pPr>
              <a:defRPr b="0"/>
            </a:lvl1pPr>
          </a:lstStyle>
          <a:p>
            <a:r>
              <a:rPr lang="ru-RU" smtClean="0"/>
              <a:t>Образец заголовка</a:t>
            </a:r>
            <a:endParaRPr lang="en-US" dirty="0"/>
          </a:p>
        </p:txBody>
      </p:sp>
      <p:sp>
        <p:nvSpPr>
          <p:cNvPr id="3" name="Text Placeholder 2"/>
          <p:cNvSpPr>
            <a:spLocks noGrp="1"/>
          </p:cNvSpPr>
          <p:nvPr>
            <p:ph type="body" idx="1"/>
          </p:nvPr>
        </p:nvSpPr>
        <p:spPr>
          <a:xfrm>
            <a:off x="456902" y="2266284"/>
            <a:ext cx="4040442" cy="639027"/>
          </a:xfrm>
          <a:prstGeom prst="rect">
            <a:avLst/>
          </a:prstGeom>
        </p:spPr>
        <p:txBody>
          <a:bodyPr anchor="b"/>
          <a:lstStyle>
            <a:lvl1pPr marL="0" indent="0">
              <a:buNone/>
              <a:defRPr sz="2300" b="1"/>
            </a:lvl1pPr>
            <a:lvl2pPr marL="429539" indent="0">
              <a:buNone/>
              <a:defRPr sz="1900" b="1"/>
            </a:lvl2pPr>
            <a:lvl3pPr marL="859079" indent="0">
              <a:buNone/>
              <a:defRPr sz="1700" b="1"/>
            </a:lvl3pPr>
            <a:lvl4pPr marL="1288618" indent="0">
              <a:buNone/>
              <a:defRPr sz="1500" b="1"/>
            </a:lvl4pPr>
            <a:lvl5pPr marL="1718158" indent="0">
              <a:buNone/>
              <a:defRPr sz="1500" b="1"/>
            </a:lvl5pPr>
            <a:lvl6pPr marL="2147697" indent="0">
              <a:buNone/>
              <a:defRPr sz="1500" b="1"/>
            </a:lvl6pPr>
            <a:lvl7pPr marL="2577236" indent="0">
              <a:buNone/>
              <a:defRPr sz="1500" b="1"/>
            </a:lvl7pPr>
            <a:lvl8pPr marL="3006776" indent="0">
              <a:buNone/>
              <a:defRPr sz="1500" b="1"/>
            </a:lvl8pPr>
            <a:lvl9pPr marL="3436315" indent="0">
              <a:buNone/>
              <a:defRPr sz="1500" b="1"/>
            </a:lvl9pPr>
          </a:lstStyle>
          <a:p>
            <a:pPr lvl="0"/>
            <a:r>
              <a:rPr lang="ru-RU" smtClean="0"/>
              <a:t>Образец текста</a:t>
            </a:r>
          </a:p>
        </p:txBody>
      </p:sp>
      <p:sp>
        <p:nvSpPr>
          <p:cNvPr id="4" name="Content Placeholder 3"/>
          <p:cNvSpPr>
            <a:spLocks noGrp="1"/>
          </p:cNvSpPr>
          <p:nvPr>
            <p:ph sz="half" idx="2"/>
          </p:nvPr>
        </p:nvSpPr>
        <p:spPr>
          <a:xfrm>
            <a:off x="456902" y="3002982"/>
            <a:ext cx="4040442" cy="3123638"/>
          </a:xfrm>
          <a:prstGeom prst="rect">
            <a:avLst/>
          </a:prstGeo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64" y="2266284"/>
            <a:ext cx="3844840" cy="639027"/>
          </a:xfrm>
          <a:prstGeom prst="rect">
            <a:avLst/>
          </a:prstGeom>
        </p:spPr>
        <p:txBody>
          <a:bodyPr anchor="b"/>
          <a:lstStyle>
            <a:lvl1pPr marL="0" indent="0">
              <a:buNone/>
              <a:defRPr sz="2300" b="1"/>
            </a:lvl1pPr>
            <a:lvl2pPr marL="429539" indent="0">
              <a:buNone/>
              <a:defRPr sz="1900" b="1"/>
            </a:lvl2pPr>
            <a:lvl3pPr marL="859079" indent="0">
              <a:buNone/>
              <a:defRPr sz="1700" b="1"/>
            </a:lvl3pPr>
            <a:lvl4pPr marL="1288618" indent="0">
              <a:buNone/>
              <a:defRPr sz="1500" b="1"/>
            </a:lvl4pPr>
            <a:lvl5pPr marL="1718158" indent="0">
              <a:buNone/>
              <a:defRPr sz="1500" b="1"/>
            </a:lvl5pPr>
            <a:lvl6pPr marL="2147697" indent="0">
              <a:buNone/>
              <a:defRPr sz="1500" b="1"/>
            </a:lvl6pPr>
            <a:lvl7pPr marL="2577236" indent="0">
              <a:buNone/>
              <a:defRPr sz="1500" b="1"/>
            </a:lvl7pPr>
            <a:lvl8pPr marL="3006776" indent="0">
              <a:buNone/>
              <a:defRPr sz="1500" b="1"/>
            </a:lvl8pPr>
            <a:lvl9pPr marL="3436315" indent="0">
              <a:buNone/>
              <a:defRPr sz="1500" b="1"/>
            </a:lvl9pPr>
          </a:lstStyle>
          <a:p>
            <a:pPr lvl="0"/>
            <a:r>
              <a:rPr lang="ru-RU" smtClean="0"/>
              <a:t>Образец текста</a:t>
            </a:r>
          </a:p>
        </p:txBody>
      </p:sp>
      <p:sp>
        <p:nvSpPr>
          <p:cNvPr id="6" name="Content Placeholder 5"/>
          <p:cNvSpPr>
            <a:spLocks noGrp="1"/>
          </p:cNvSpPr>
          <p:nvPr>
            <p:ph sz="quarter" idx="4"/>
          </p:nvPr>
        </p:nvSpPr>
        <p:spPr>
          <a:xfrm>
            <a:off x="4645164" y="3002982"/>
            <a:ext cx="3844840" cy="3123638"/>
          </a:xfrm>
          <a:prstGeom prst="rect">
            <a:avLst/>
          </a:prstGeo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9"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ru-RU" smtClean="0"/>
              <a:t>Образец текста</a:t>
            </a:r>
          </a:p>
        </p:txBody>
      </p:sp>
    </p:spTree>
    <p:extLst>
      <p:ext uri="{BB962C8B-B14F-4D97-AF65-F5344CB8AC3E}">
        <p14:creationId xmlns:p14="http://schemas.microsoft.com/office/powerpoint/2010/main" val="4039216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Пустой слайд">
    <p:spTree>
      <p:nvGrpSpPr>
        <p:cNvPr id="1" name=""/>
        <p:cNvGrpSpPr/>
        <p:nvPr/>
      </p:nvGrpSpPr>
      <p:grpSpPr>
        <a:xfrm>
          <a:off x="0" y="0"/>
          <a:ext cx="0" cy="0"/>
          <a:chOff x="0" y="0"/>
          <a:chExt cx="0" cy="0"/>
        </a:xfrm>
      </p:grpSpPr>
      <p:sp>
        <p:nvSpPr>
          <p:cNvPr id="4"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ru-RU" smtClean="0"/>
              <a:t>Образец текста</a:t>
            </a:r>
          </a:p>
        </p:txBody>
      </p:sp>
    </p:spTree>
    <p:extLst>
      <p:ext uri="{BB962C8B-B14F-4D97-AF65-F5344CB8AC3E}">
        <p14:creationId xmlns:p14="http://schemas.microsoft.com/office/powerpoint/2010/main" val="37697604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46450" y="1534701"/>
            <a:ext cx="3008681" cy="1161868"/>
          </a:xfrm>
          <a:prstGeom prst="rect">
            <a:avLst/>
          </a:prstGeom>
        </p:spPr>
        <p:txBody>
          <a:bodyPr anchor="b"/>
          <a:lstStyle>
            <a:lvl1pPr algn="l">
              <a:defRPr sz="1900" b="1"/>
            </a:lvl1pPr>
          </a:lstStyle>
          <a:p>
            <a:r>
              <a:rPr lang="ru-RU" smtClean="0"/>
              <a:t>Образец заголовка</a:t>
            </a:r>
            <a:endParaRPr lang="en-US" dirty="0"/>
          </a:p>
        </p:txBody>
      </p:sp>
      <p:sp>
        <p:nvSpPr>
          <p:cNvPr id="3" name="Content Placeholder 2"/>
          <p:cNvSpPr>
            <a:spLocks noGrp="1"/>
          </p:cNvSpPr>
          <p:nvPr>
            <p:ph idx="1"/>
          </p:nvPr>
        </p:nvSpPr>
        <p:spPr>
          <a:xfrm>
            <a:off x="3574581" y="1538943"/>
            <a:ext cx="4915423" cy="4587677"/>
          </a:xfrm>
          <a:prstGeom prst="rect">
            <a:avLst/>
          </a:prstGeom>
        </p:spPr>
        <p:txBody>
          <a:bodyPr/>
          <a:lstStyle>
            <a:lvl1pPr>
              <a:defRPr sz="30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456902" y="2696569"/>
            <a:ext cx="3008681" cy="3430051"/>
          </a:xfrm>
          <a:prstGeom prst="rect">
            <a:avLst/>
          </a:prstGeom>
        </p:spPr>
        <p:txBody>
          <a:bodyPr/>
          <a:lstStyle>
            <a:lvl1pPr marL="0" indent="0">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ru-RU" smtClean="0"/>
              <a:t>Образец текста</a:t>
            </a:r>
          </a:p>
        </p:txBody>
      </p:sp>
      <p:sp>
        <p:nvSpPr>
          <p:cNvPr id="7"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ru-RU" smtClean="0"/>
              <a:t>Образец текста</a:t>
            </a:r>
          </a:p>
        </p:txBody>
      </p:sp>
    </p:spTree>
    <p:extLst>
      <p:ext uri="{BB962C8B-B14F-4D97-AF65-F5344CB8AC3E}">
        <p14:creationId xmlns:p14="http://schemas.microsoft.com/office/powerpoint/2010/main" val="1612816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1771" y="4800898"/>
            <a:ext cx="5487296" cy="566038"/>
          </a:xfrm>
          <a:prstGeom prst="rect">
            <a:avLst/>
          </a:prstGeom>
        </p:spPr>
        <p:txBody>
          <a:bodyPr anchor="b"/>
          <a:lstStyle>
            <a:lvl1pPr algn="l">
              <a:defRPr sz="1900" b="1"/>
            </a:lvl1pPr>
          </a:lstStyle>
          <a:p>
            <a:r>
              <a:rPr lang="ru-RU" smtClean="0"/>
              <a:t>Образец заголовка</a:t>
            </a:r>
            <a:endParaRPr lang="en-US" dirty="0"/>
          </a:p>
        </p:txBody>
      </p:sp>
      <p:sp>
        <p:nvSpPr>
          <p:cNvPr id="3" name="Picture Placeholder 2"/>
          <p:cNvSpPr>
            <a:spLocks noGrp="1"/>
          </p:cNvSpPr>
          <p:nvPr>
            <p:ph type="pic" idx="1"/>
          </p:nvPr>
        </p:nvSpPr>
        <p:spPr>
          <a:xfrm>
            <a:off x="1791771" y="1348277"/>
            <a:ext cx="5487296" cy="3379632"/>
          </a:xfrm>
          <a:prstGeom prst="rect">
            <a:avLst/>
          </a:prstGeom>
        </p:spPr>
        <p:txBody>
          <a:bodyPr/>
          <a:lstStyle>
            <a:lvl1pPr marL="0" indent="0">
              <a:buNone/>
              <a:defRPr sz="3000"/>
            </a:lvl1pPr>
            <a:lvl2pPr marL="429539" indent="0">
              <a:buNone/>
              <a:defRPr sz="2600"/>
            </a:lvl2pPr>
            <a:lvl3pPr marL="859079" indent="0">
              <a:buNone/>
              <a:defRPr sz="2300"/>
            </a:lvl3pPr>
            <a:lvl4pPr marL="1288618" indent="0">
              <a:buNone/>
              <a:defRPr sz="1900"/>
            </a:lvl4pPr>
            <a:lvl5pPr marL="1718158" indent="0">
              <a:buNone/>
              <a:defRPr sz="1900"/>
            </a:lvl5pPr>
            <a:lvl6pPr marL="2147697" indent="0">
              <a:buNone/>
              <a:defRPr sz="1900"/>
            </a:lvl6pPr>
            <a:lvl7pPr marL="2577236" indent="0">
              <a:buNone/>
              <a:defRPr sz="1900"/>
            </a:lvl7pPr>
            <a:lvl8pPr marL="3006776" indent="0">
              <a:buNone/>
              <a:defRPr sz="1900"/>
            </a:lvl8pPr>
            <a:lvl9pPr marL="3436315" indent="0">
              <a:buNone/>
              <a:defRPr sz="1900"/>
            </a:lvl9pPr>
          </a:lstStyle>
          <a:p>
            <a:pPr lvl="0"/>
            <a:r>
              <a:rPr lang="ru-RU" noProof="0" smtClean="0"/>
              <a:t>Вставка рисунка</a:t>
            </a:r>
            <a:endParaRPr lang="en-US" noProof="0" smtClean="0"/>
          </a:p>
        </p:txBody>
      </p:sp>
      <p:sp>
        <p:nvSpPr>
          <p:cNvPr id="4" name="Text Placeholder 3"/>
          <p:cNvSpPr>
            <a:spLocks noGrp="1"/>
          </p:cNvSpPr>
          <p:nvPr>
            <p:ph type="body" sz="half" idx="2"/>
          </p:nvPr>
        </p:nvSpPr>
        <p:spPr>
          <a:xfrm>
            <a:off x="1791771" y="5366937"/>
            <a:ext cx="5487296" cy="805859"/>
          </a:xfrm>
          <a:prstGeom prst="rect">
            <a:avLst/>
          </a:prstGeom>
        </p:spPr>
        <p:txBody>
          <a:bodyPr/>
          <a:lstStyle>
            <a:lvl1pPr marL="0" indent="0">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ru-RU" smtClean="0"/>
              <a:t>Образец текста</a:t>
            </a:r>
          </a:p>
        </p:txBody>
      </p:sp>
      <p:sp>
        <p:nvSpPr>
          <p:cNvPr id="7"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ru-RU" smtClean="0"/>
              <a:t>Образец текста</a:t>
            </a:r>
          </a:p>
        </p:txBody>
      </p:sp>
    </p:spTree>
    <p:extLst>
      <p:ext uri="{BB962C8B-B14F-4D97-AF65-F5344CB8AC3E}">
        <p14:creationId xmlns:p14="http://schemas.microsoft.com/office/powerpoint/2010/main" val="3436336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4110038" y="106363"/>
            <a:ext cx="4614862" cy="725487"/>
          </a:xfrm>
          <a:prstGeom prst="rect">
            <a:avLst/>
          </a:prstGeom>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00063" y="1600200"/>
            <a:ext cx="8215312"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ru-RU" smtClean="0"/>
              <a:t>Образец текста</a:t>
            </a:r>
          </a:p>
        </p:txBody>
      </p:sp>
    </p:spTree>
    <p:extLst>
      <p:ext uri="{BB962C8B-B14F-4D97-AF65-F5344CB8AC3E}">
        <p14:creationId xmlns:p14="http://schemas.microsoft.com/office/powerpoint/2010/main" val="2379036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742" y="1662365"/>
            <a:ext cx="1793263" cy="4556608"/>
          </a:xfrm>
          <a:prstGeom prst="rect">
            <a:avLst/>
          </a:prstGeo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46450" y="1662365"/>
            <a:ext cx="6106950" cy="4556608"/>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ru-RU" smtClean="0"/>
              <a:t>Образец текста</a:t>
            </a:r>
          </a:p>
        </p:txBody>
      </p:sp>
    </p:spTree>
    <p:extLst>
      <p:ext uri="{BB962C8B-B14F-4D97-AF65-F5344CB8AC3E}">
        <p14:creationId xmlns:p14="http://schemas.microsoft.com/office/powerpoint/2010/main" val="5541364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Заголовок и таблица">
    <p:spTree>
      <p:nvGrpSpPr>
        <p:cNvPr id="1" name=""/>
        <p:cNvGrpSpPr/>
        <p:nvPr/>
      </p:nvGrpSpPr>
      <p:grpSpPr>
        <a:xfrm>
          <a:off x="0" y="0"/>
          <a:ext cx="0" cy="0"/>
          <a:chOff x="0" y="0"/>
          <a:chExt cx="0" cy="0"/>
        </a:xfrm>
      </p:grpSpPr>
      <p:sp>
        <p:nvSpPr>
          <p:cNvPr id="2" name="Title 1"/>
          <p:cNvSpPr>
            <a:spLocks noGrp="1"/>
          </p:cNvSpPr>
          <p:nvPr>
            <p:ph type="title"/>
          </p:nvPr>
        </p:nvSpPr>
        <p:spPr>
          <a:xfrm>
            <a:off x="406679" y="525837"/>
            <a:ext cx="5183644" cy="1176747"/>
          </a:xfrm>
          <a:prstGeom prst="rect">
            <a:avLst/>
          </a:prstGeom>
        </p:spPr>
        <p:txBody>
          <a:bodyPr/>
          <a:lstStyle>
            <a:lvl1pPr>
              <a:defRPr>
                <a:latin typeface="Arial" pitchFamily="34" charset="0"/>
                <a:cs typeface="Arial" pitchFamily="34" charset="0"/>
              </a:defRPr>
            </a:lvl1pPr>
          </a:lstStyle>
          <a:p>
            <a:r>
              <a:rPr lang="ru-RU" smtClean="0"/>
              <a:t>Образец заголовка</a:t>
            </a:r>
            <a:endParaRPr lang="en-US" dirty="0"/>
          </a:p>
        </p:txBody>
      </p:sp>
      <p:sp>
        <p:nvSpPr>
          <p:cNvPr id="3" name="Table Placeholder 2"/>
          <p:cNvSpPr>
            <a:spLocks noGrp="1"/>
          </p:cNvSpPr>
          <p:nvPr>
            <p:ph type="tbl" idx="1"/>
          </p:nvPr>
        </p:nvSpPr>
        <p:spPr>
          <a:xfrm>
            <a:off x="446450" y="1850052"/>
            <a:ext cx="8043554" cy="4368921"/>
          </a:xfrm>
          <a:prstGeom prst="rect">
            <a:avLst/>
          </a:prstGeom>
        </p:spPr>
        <p:txBody>
          <a:bodyPr/>
          <a:lstStyle>
            <a:lvl1pPr>
              <a:defRPr>
                <a:latin typeface="Arial" pitchFamily="34" charset="0"/>
                <a:cs typeface="Arial" pitchFamily="34" charset="0"/>
              </a:defRPr>
            </a:lvl1pPr>
          </a:lstStyle>
          <a:p>
            <a:pPr lvl="0"/>
            <a:r>
              <a:rPr lang="ru-RU" noProof="0" smtClean="0"/>
              <a:t>Вставка таблицы</a:t>
            </a:r>
            <a:endParaRPr lang="en-US" noProof="0" smtClean="0"/>
          </a:p>
        </p:txBody>
      </p:sp>
      <p:sp>
        <p:nvSpPr>
          <p:cNvPr id="6"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ru-RU" smtClean="0"/>
              <a:t>Образец текста</a:t>
            </a:r>
          </a:p>
        </p:txBody>
      </p:sp>
    </p:spTree>
    <p:extLst>
      <p:ext uri="{BB962C8B-B14F-4D97-AF65-F5344CB8AC3E}">
        <p14:creationId xmlns:p14="http://schemas.microsoft.com/office/powerpoint/2010/main" val="1171335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3011" y="539225"/>
            <a:ext cx="5143874" cy="1123140"/>
          </a:xfrm>
          <a:prstGeom prst="rect">
            <a:avLst/>
          </a:prstGeom>
        </p:spPr>
        <p:txBody>
          <a:bodyPr/>
          <a:lstStyle>
            <a:lvl1pPr>
              <a:defRPr b="0"/>
            </a:lvl1pPr>
          </a:lstStyle>
          <a:p>
            <a:r>
              <a:rPr lang="en-US" smtClean="0"/>
              <a:t>Click to edit Master title style</a:t>
            </a:r>
            <a:endParaRPr lang="en-US" dirty="0"/>
          </a:p>
        </p:txBody>
      </p:sp>
      <p:sp>
        <p:nvSpPr>
          <p:cNvPr id="3" name="Content Placeholder 2"/>
          <p:cNvSpPr>
            <a:spLocks noGrp="1"/>
          </p:cNvSpPr>
          <p:nvPr>
            <p:ph idx="1"/>
          </p:nvPr>
        </p:nvSpPr>
        <p:spPr>
          <a:xfrm>
            <a:off x="446450" y="1702584"/>
            <a:ext cx="8043554" cy="4516389"/>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38740678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6450" y="4406161"/>
            <a:ext cx="8048034" cy="1362961"/>
          </a:xfrm>
          <a:prstGeom prst="rect">
            <a:avLst/>
          </a:prstGeom>
        </p:spPr>
        <p:txBody>
          <a:bodyPr/>
          <a:lstStyle>
            <a:lvl1pPr algn="l">
              <a:lnSpc>
                <a:spcPct val="100000"/>
              </a:lnSpc>
              <a:defRPr sz="3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446450" y="2906160"/>
            <a:ext cx="8048034" cy="1500001"/>
          </a:xfrm>
          <a:prstGeom prst="rect">
            <a:avLst/>
          </a:prstGeom>
        </p:spPr>
        <p:txBody>
          <a:bodyPr anchor="b"/>
          <a:lstStyle>
            <a:lvl1pPr marL="0" indent="0">
              <a:buNone/>
              <a:defRPr sz="1900"/>
            </a:lvl1pPr>
            <a:lvl2pPr marL="429539" indent="0">
              <a:buNone/>
              <a:defRPr sz="1700"/>
            </a:lvl2pPr>
            <a:lvl3pPr marL="859079" indent="0">
              <a:buNone/>
              <a:defRPr sz="1500"/>
            </a:lvl3pPr>
            <a:lvl4pPr marL="1288618" indent="0">
              <a:buNone/>
              <a:defRPr sz="1300"/>
            </a:lvl4pPr>
            <a:lvl5pPr marL="1718158" indent="0">
              <a:buNone/>
              <a:defRPr sz="1300"/>
            </a:lvl5pPr>
            <a:lvl6pPr marL="2147697" indent="0">
              <a:buNone/>
              <a:defRPr sz="1300"/>
            </a:lvl6pPr>
            <a:lvl7pPr marL="2577236" indent="0">
              <a:buNone/>
              <a:defRPr sz="1300"/>
            </a:lvl7pPr>
            <a:lvl8pPr marL="3006776" indent="0">
              <a:buNone/>
              <a:defRPr sz="1300"/>
            </a:lvl8pPr>
            <a:lvl9pPr marL="3436315" indent="0">
              <a:buNone/>
              <a:defRPr sz="1300"/>
            </a:lvl9pPr>
          </a:lstStyle>
          <a:p>
            <a:pPr lvl="0"/>
            <a:r>
              <a:rPr lang="en-US" smtClean="0"/>
              <a:t>Click to edit Master text styles</a:t>
            </a:r>
          </a:p>
        </p:txBody>
      </p:sp>
      <p:sp>
        <p:nvSpPr>
          <p:cNvPr id="7"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32514445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9888" y="539239"/>
            <a:ext cx="5305133" cy="1002471"/>
          </a:xfrm>
          <a:prstGeom prst="rect">
            <a:avLst/>
          </a:prstGeo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sz="half" idx="1"/>
          </p:nvPr>
        </p:nvSpPr>
        <p:spPr>
          <a:xfrm>
            <a:off x="446450" y="2000512"/>
            <a:ext cx="4140482" cy="4218460"/>
          </a:xfrm>
          <a:prstGeom prst="rect">
            <a:avLst/>
          </a:prstGeo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86932" y="2000512"/>
            <a:ext cx="3903073" cy="4218460"/>
          </a:xfrm>
          <a:prstGeom prst="rect">
            <a:avLst/>
          </a:prstGeo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2087688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10038" y="244382"/>
            <a:ext cx="4614862" cy="725487"/>
          </a:xfrm>
          <a:prstGeom prst="rect">
            <a:avLst/>
          </a:prstGeom>
        </p:spPr>
        <p:txBody>
          <a:bodyPr lIns="85908" tIns="42954" rIns="85908" bIns="42954" anchor="ctr"/>
          <a:lstStyle>
            <a:lvl1pPr algn="r">
              <a:defRPr sz="2000" b="1" baseline="0">
                <a:solidFill>
                  <a:srgbClr val="C00000"/>
                </a:solidFill>
              </a:defRPr>
            </a:lvl1pPr>
          </a:lstStyle>
          <a:p>
            <a:r>
              <a:rPr lang="ru-RU" dirty="0" smtClean="0"/>
              <a:t>Образец заголовка</a:t>
            </a:r>
            <a:endParaRPr lang="ru-RU" dirty="0"/>
          </a:p>
        </p:txBody>
      </p:sp>
      <p:sp>
        <p:nvSpPr>
          <p:cNvPr id="6" name="Номер слайда 4"/>
          <p:cNvSpPr>
            <a:spLocks noGrp="1"/>
          </p:cNvSpPr>
          <p:nvPr>
            <p:ph type="sldNum" sz="quarter" idx="10"/>
          </p:nvPr>
        </p:nvSpPr>
        <p:spPr>
          <a:xfrm>
            <a:off x="6553200" y="6215071"/>
            <a:ext cx="2133600" cy="365125"/>
          </a:xfrm>
        </p:spPr>
        <p:txBody>
          <a:bodyPr/>
          <a:lstStyle>
            <a:lvl1pPr defTabSz="914400">
              <a:defRPr smtClean="0">
                <a:solidFill>
                  <a:srgbClr val="333333"/>
                </a:solidFill>
              </a:defRPr>
            </a:lvl1pPr>
          </a:lstStyle>
          <a:p>
            <a:pPr>
              <a:defRPr/>
            </a:pPr>
            <a:fld id="{2C7A8502-428A-4134-AFE2-3EA41C9ACA3B}" type="slidenum">
              <a:rPr lang="ru-RU"/>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3465" y="522842"/>
            <a:ext cx="5093106" cy="1313804"/>
          </a:xfrm>
          <a:prstGeom prst="rect">
            <a:avLst/>
          </a:prstGeom>
        </p:spPr>
        <p:txBody>
          <a:bodyPr/>
          <a:lstStyle>
            <a:lvl1pPr>
              <a:defRPr b="0"/>
            </a:lvl1pPr>
          </a:lstStyle>
          <a:p>
            <a:r>
              <a:rPr lang="en-US" smtClean="0"/>
              <a:t>Click to edit Master title style</a:t>
            </a:r>
            <a:endParaRPr lang="en-US" dirty="0"/>
          </a:p>
        </p:txBody>
      </p:sp>
      <p:sp>
        <p:nvSpPr>
          <p:cNvPr id="3" name="Text Placeholder 2"/>
          <p:cNvSpPr>
            <a:spLocks noGrp="1"/>
          </p:cNvSpPr>
          <p:nvPr>
            <p:ph type="body" idx="1"/>
          </p:nvPr>
        </p:nvSpPr>
        <p:spPr>
          <a:xfrm>
            <a:off x="456902" y="2266284"/>
            <a:ext cx="4040442" cy="639027"/>
          </a:xfrm>
          <a:prstGeom prst="rect">
            <a:avLst/>
          </a:prstGeom>
        </p:spPr>
        <p:txBody>
          <a:bodyPr anchor="b"/>
          <a:lstStyle>
            <a:lvl1pPr marL="0" indent="0">
              <a:buNone/>
              <a:defRPr sz="2300" b="1"/>
            </a:lvl1pPr>
            <a:lvl2pPr marL="429539" indent="0">
              <a:buNone/>
              <a:defRPr sz="1900" b="1"/>
            </a:lvl2pPr>
            <a:lvl3pPr marL="859079" indent="0">
              <a:buNone/>
              <a:defRPr sz="1700" b="1"/>
            </a:lvl3pPr>
            <a:lvl4pPr marL="1288618" indent="0">
              <a:buNone/>
              <a:defRPr sz="1500" b="1"/>
            </a:lvl4pPr>
            <a:lvl5pPr marL="1718158" indent="0">
              <a:buNone/>
              <a:defRPr sz="1500" b="1"/>
            </a:lvl5pPr>
            <a:lvl6pPr marL="2147697" indent="0">
              <a:buNone/>
              <a:defRPr sz="1500" b="1"/>
            </a:lvl6pPr>
            <a:lvl7pPr marL="2577236" indent="0">
              <a:buNone/>
              <a:defRPr sz="1500" b="1"/>
            </a:lvl7pPr>
            <a:lvl8pPr marL="3006776" indent="0">
              <a:buNone/>
              <a:defRPr sz="1500" b="1"/>
            </a:lvl8pPr>
            <a:lvl9pPr marL="3436315"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6902" y="3002982"/>
            <a:ext cx="4040442" cy="3123638"/>
          </a:xfrm>
          <a:prstGeom prst="rect">
            <a:avLst/>
          </a:prstGeo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64" y="2266284"/>
            <a:ext cx="3844840" cy="639027"/>
          </a:xfrm>
          <a:prstGeom prst="rect">
            <a:avLst/>
          </a:prstGeom>
        </p:spPr>
        <p:txBody>
          <a:bodyPr anchor="b"/>
          <a:lstStyle>
            <a:lvl1pPr marL="0" indent="0">
              <a:buNone/>
              <a:defRPr sz="2300" b="1"/>
            </a:lvl1pPr>
            <a:lvl2pPr marL="429539" indent="0">
              <a:buNone/>
              <a:defRPr sz="1900" b="1"/>
            </a:lvl2pPr>
            <a:lvl3pPr marL="859079" indent="0">
              <a:buNone/>
              <a:defRPr sz="1700" b="1"/>
            </a:lvl3pPr>
            <a:lvl4pPr marL="1288618" indent="0">
              <a:buNone/>
              <a:defRPr sz="1500" b="1"/>
            </a:lvl4pPr>
            <a:lvl5pPr marL="1718158" indent="0">
              <a:buNone/>
              <a:defRPr sz="1500" b="1"/>
            </a:lvl5pPr>
            <a:lvl6pPr marL="2147697" indent="0">
              <a:buNone/>
              <a:defRPr sz="1500" b="1"/>
            </a:lvl6pPr>
            <a:lvl7pPr marL="2577236" indent="0">
              <a:buNone/>
              <a:defRPr sz="1500" b="1"/>
            </a:lvl7pPr>
            <a:lvl8pPr marL="3006776" indent="0">
              <a:buNone/>
              <a:defRPr sz="1500" b="1"/>
            </a:lvl8pPr>
            <a:lvl9pPr marL="3436315"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164" y="3002982"/>
            <a:ext cx="3844840" cy="3123638"/>
          </a:xfrm>
          <a:prstGeom prst="rect">
            <a:avLst/>
          </a:prstGeo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1766408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23823655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6450" y="1534701"/>
            <a:ext cx="3008681" cy="1161868"/>
          </a:xfrm>
          <a:prstGeom prst="rect">
            <a:avLst/>
          </a:prstGeom>
        </p:spPr>
        <p:txBody>
          <a:bodyPr anchor="b"/>
          <a:lstStyle>
            <a:lvl1pPr algn="l">
              <a:defRPr sz="1900" b="1"/>
            </a:lvl1pPr>
          </a:lstStyle>
          <a:p>
            <a:r>
              <a:rPr lang="en-US" smtClean="0"/>
              <a:t>Click to edit Master title style</a:t>
            </a:r>
            <a:endParaRPr lang="en-US" dirty="0"/>
          </a:p>
        </p:txBody>
      </p:sp>
      <p:sp>
        <p:nvSpPr>
          <p:cNvPr id="3" name="Content Placeholder 2"/>
          <p:cNvSpPr>
            <a:spLocks noGrp="1"/>
          </p:cNvSpPr>
          <p:nvPr>
            <p:ph idx="1"/>
          </p:nvPr>
        </p:nvSpPr>
        <p:spPr>
          <a:xfrm>
            <a:off x="3574581" y="1538943"/>
            <a:ext cx="4915423" cy="4587677"/>
          </a:xfrm>
          <a:prstGeom prst="rect">
            <a:avLst/>
          </a:prstGeom>
        </p:spPr>
        <p:txBody>
          <a:bodyPr/>
          <a:lstStyle>
            <a:lvl1pPr>
              <a:defRPr sz="30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902" y="2696569"/>
            <a:ext cx="3008681" cy="3430051"/>
          </a:xfrm>
          <a:prstGeom prst="rect">
            <a:avLst/>
          </a:prstGeom>
        </p:spPr>
        <p:txBody>
          <a:bodyPr/>
          <a:lstStyle>
            <a:lvl1pPr marL="0" indent="0">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
        <p:nvSpPr>
          <p:cNvPr id="7"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9435669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771" y="4800898"/>
            <a:ext cx="5487296" cy="566038"/>
          </a:xfrm>
          <a:prstGeom prst="rect">
            <a:avLst/>
          </a:prstGeom>
        </p:spPr>
        <p:txBody>
          <a:bodyPr anchor="b"/>
          <a:lstStyle>
            <a:lvl1pPr algn="l">
              <a:defRPr sz="19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1771" y="1348277"/>
            <a:ext cx="5487296" cy="3379632"/>
          </a:xfrm>
          <a:prstGeom prst="rect">
            <a:avLst/>
          </a:prstGeom>
        </p:spPr>
        <p:txBody>
          <a:bodyPr/>
          <a:lstStyle>
            <a:lvl1pPr marL="0" indent="0">
              <a:buNone/>
              <a:defRPr sz="3000"/>
            </a:lvl1pPr>
            <a:lvl2pPr marL="429539" indent="0">
              <a:buNone/>
              <a:defRPr sz="2600"/>
            </a:lvl2pPr>
            <a:lvl3pPr marL="859079" indent="0">
              <a:buNone/>
              <a:defRPr sz="2300"/>
            </a:lvl3pPr>
            <a:lvl4pPr marL="1288618" indent="0">
              <a:buNone/>
              <a:defRPr sz="1900"/>
            </a:lvl4pPr>
            <a:lvl5pPr marL="1718158" indent="0">
              <a:buNone/>
              <a:defRPr sz="1900"/>
            </a:lvl5pPr>
            <a:lvl6pPr marL="2147697" indent="0">
              <a:buNone/>
              <a:defRPr sz="1900"/>
            </a:lvl6pPr>
            <a:lvl7pPr marL="2577236" indent="0">
              <a:buNone/>
              <a:defRPr sz="1900"/>
            </a:lvl7pPr>
            <a:lvl8pPr marL="3006776" indent="0">
              <a:buNone/>
              <a:defRPr sz="1900"/>
            </a:lvl8pPr>
            <a:lvl9pPr marL="3436315" indent="0">
              <a:buNone/>
              <a:defRPr sz="1900"/>
            </a:lvl9pPr>
          </a:lstStyle>
          <a:p>
            <a:pPr lvl="0"/>
            <a:r>
              <a:rPr lang="en-US" noProof="0" smtClean="0"/>
              <a:t>Click icon to add picture</a:t>
            </a:r>
          </a:p>
        </p:txBody>
      </p:sp>
      <p:sp>
        <p:nvSpPr>
          <p:cNvPr id="4" name="Text Placeholder 3"/>
          <p:cNvSpPr>
            <a:spLocks noGrp="1"/>
          </p:cNvSpPr>
          <p:nvPr>
            <p:ph type="body" sz="half" idx="2"/>
          </p:nvPr>
        </p:nvSpPr>
        <p:spPr>
          <a:xfrm>
            <a:off x="1791771" y="5366937"/>
            <a:ext cx="5487296" cy="805859"/>
          </a:xfrm>
          <a:prstGeom prst="rect">
            <a:avLst/>
          </a:prstGeom>
        </p:spPr>
        <p:txBody>
          <a:bodyPr/>
          <a:lstStyle>
            <a:lvl1pPr marL="0" indent="0">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dirty="0" smtClean="0"/>
              <a:t>Click to edit Master text styles</a:t>
            </a:r>
          </a:p>
        </p:txBody>
      </p:sp>
      <p:sp>
        <p:nvSpPr>
          <p:cNvPr id="7"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36197679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110038" y="106363"/>
            <a:ext cx="4614862" cy="725487"/>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0063" y="1600200"/>
            <a:ext cx="8215312"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25445138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742" y="1662365"/>
            <a:ext cx="1793263" cy="455660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46450" y="1662365"/>
            <a:ext cx="6106950" cy="455660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1606264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06679" y="525837"/>
            <a:ext cx="5183644" cy="1176747"/>
          </a:xfrm>
          <a:prstGeom prst="rect">
            <a:avLst/>
          </a:prstGeo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Table Placeholder 2"/>
          <p:cNvSpPr>
            <a:spLocks noGrp="1"/>
          </p:cNvSpPr>
          <p:nvPr>
            <p:ph type="tbl" idx="1"/>
          </p:nvPr>
        </p:nvSpPr>
        <p:spPr>
          <a:xfrm>
            <a:off x="446450" y="1850052"/>
            <a:ext cx="8043554" cy="4368921"/>
          </a:xfrm>
          <a:prstGeom prst="rect">
            <a:avLst/>
          </a:prstGeom>
        </p:spPr>
        <p:txBody>
          <a:bodyPr/>
          <a:lstStyle>
            <a:lvl1pPr>
              <a:defRPr>
                <a:latin typeface="Arial" pitchFamily="34" charset="0"/>
                <a:cs typeface="Arial" pitchFamily="34" charset="0"/>
              </a:defRPr>
            </a:lvl1pPr>
          </a:lstStyle>
          <a:p>
            <a:pPr lvl="0"/>
            <a:r>
              <a:rPr lang="en-US" noProof="0" smtClean="0"/>
              <a:t>Click icon to add table</a:t>
            </a:r>
          </a:p>
        </p:txBody>
      </p:sp>
      <p:sp>
        <p:nvSpPr>
          <p:cNvPr id="6"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3181003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3011" y="539225"/>
            <a:ext cx="5143874" cy="1123140"/>
          </a:xfrm>
          <a:prstGeom prst="rect">
            <a:avLst/>
          </a:prstGeom>
        </p:spPr>
        <p:txBody>
          <a:bodyPr/>
          <a:lstStyle>
            <a:lvl1pPr>
              <a:defRPr b="0"/>
            </a:lvl1pPr>
          </a:lstStyle>
          <a:p>
            <a:r>
              <a:rPr lang="en-US" smtClean="0"/>
              <a:t>Click to edit Master title style</a:t>
            </a:r>
            <a:endParaRPr lang="en-US" dirty="0"/>
          </a:p>
        </p:txBody>
      </p:sp>
      <p:sp>
        <p:nvSpPr>
          <p:cNvPr id="3" name="Content Placeholder 2"/>
          <p:cNvSpPr>
            <a:spLocks noGrp="1"/>
          </p:cNvSpPr>
          <p:nvPr>
            <p:ph idx="1"/>
          </p:nvPr>
        </p:nvSpPr>
        <p:spPr>
          <a:xfrm>
            <a:off x="446450" y="1702584"/>
            <a:ext cx="8043554" cy="4516389"/>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21307730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6450" y="4406161"/>
            <a:ext cx="8048034" cy="1362961"/>
          </a:xfrm>
          <a:prstGeom prst="rect">
            <a:avLst/>
          </a:prstGeom>
        </p:spPr>
        <p:txBody>
          <a:bodyPr/>
          <a:lstStyle>
            <a:lvl1pPr algn="l">
              <a:lnSpc>
                <a:spcPct val="100000"/>
              </a:lnSpc>
              <a:defRPr sz="3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446450" y="2906160"/>
            <a:ext cx="8048034" cy="1500001"/>
          </a:xfrm>
          <a:prstGeom prst="rect">
            <a:avLst/>
          </a:prstGeom>
        </p:spPr>
        <p:txBody>
          <a:bodyPr anchor="b"/>
          <a:lstStyle>
            <a:lvl1pPr marL="0" indent="0">
              <a:buNone/>
              <a:defRPr sz="1900"/>
            </a:lvl1pPr>
            <a:lvl2pPr marL="429539" indent="0">
              <a:buNone/>
              <a:defRPr sz="1700"/>
            </a:lvl2pPr>
            <a:lvl3pPr marL="859079" indent="0">
              <a:buNone/>
              <a:defRPr sz="1500"/>
            </a:lvl3pPr>
            <a:lvl4pPr marL="1288618" indent="0">
              <a:buNone/>
              <a:defRPr sz="1300"/>
            </a:lvl4pPr>
            <a:lvl5pPr marL="1718158" indent="0">
              <a:buNone/>
              <a:defRPr sz="1300"/>
            </a:lvl5pPr>
            <a:lvl6pPr marL="2147697" indent="0">
              <a:buNone/>
              <a:defRPr sz="1300"/>
            </a:lvl6pPr>
            <a:lvl7pPr marL="2577236" indent="0">
              <a:buNone/>
              <a:defRPr sz="1300"/>
            </a:lvl7pPr>
            <a:lvl8pPr marL="3006776" indent="0">
              <a:buNone/>
              <a:defRPr sz="1300"/>
            </a:lvl8pPr>
            <a:lvl9pPr marL="3436315" indent="0">
              <a:buNone/>
              <a:defRPr sz="1300"/>
            </a:lvl9pPr>
          </a:lstStyle>
          <a:p>
            <a:pPr lvl="0"/>
            <a:r>
              <a:rPr lang="en-US" smtClean="0"/>
              <a:t>Click to edit Master text styles</a:t>
            </a:r>
          </a:p>
        </p:txBody>
      </p:sp>
      <p:sp>
        <p:nvSpPr>
          <p:cNvPr id="7"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2306817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9888" y="539239"/>
            <a:ext cx="5305133" cy="1002471"/>
          </a:xfrm>
          <a:prstGeom prst="rect">
            <a:avLst/>
          </a:prstGeo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sz="half" idx="1"/>
          </p:nvPr>
        </p:nvSpPr>
        <p:spPr>
          <a:xfrm>
            <a:off x="446450" y="2000512"/>
            <a:ext cx="4140482" cy="4218460"/>
          </a:xfrm>
          <a:prstGeom prst="rect">
            <a:avLst/>
          </a:prstGeo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86932" y="2000512"/>
            <a:ext cx="3903073" cy="4218460"/>
          </a:xfrm>
          <a:prstGeom prst="rect">
            <a:avLst/>
          </a:prstGeo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3229036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505314"/>
            <a:ext cx="8229600" cy="4525963"/>
          </a:xfrm>
          <a:prstGeom prst="rect">
            <a:avLst/>
          </a:prstGeom>
        </p:spPr>
        <p:txBody>
          <a:bodyPr/>
          <a:lstStyle>
            <a:lvl1pPr marL="179388" marR="0" indent="-161925" algn="l" defTabSz="914400" rtl="0" eaLnBrk="1" fontAlgn="base" latinLnBrk="0" hangingPunct="1">
              <a:lnSpc>
                <a:spcPct val="100000"/>
              </a:lnSpc>
              <a:spcBef>
                <a:spcPct val="20000"/>
              </a:spcBef>
              <a:spcAft>
                <a:spcPct val="0"/>
              </a:spcAft>
              <a:buClr>
                <a:srgbClr val="C00000"/>
              </a:buClr>
              <a:buSzTx/>
              <a:buFont typeface="Wingdings" pitchFamily="2" charset="2"/>
              <a:buChar char="§"/>
              <a:tabLst/>
              <a:defRPr sz="1600"/>
            </a:lvl1pPr>
            <a:lvl2pPr marL="450850" marR="0" indent="-207963" algn="l" defTabSz="914400" rtl="0" eaLnBrk="1" fontAlgn="base" latinLnBrk="0" hangingPunct="1">
              <a:lnSpc>
                <a:spcPct val="100000"/>
              </a:lnSpc>
              <a:spcBef>
                <a:spcPct val="20000"/>
              </a:spcBef>
              <a:spcAft>
                <a:spcPct val="0"/>
              </a:spcAft>
              <a:buClr>
                <a:srgbClr val="C00000"/>
              </a:buClr>
              <a:buSzTx/>
              <a:buFont typeface="Arial" pitchFamily="34" charset="0"/>
              <a:buChar char="–"/>
              <a:tabLst/>
              <a:defRPr sz="1400"/>
            </a:lvl2pPr>
            <a:lvl3pPr marL="1143000" marR="0" indent="-228600" algn="l" defTabSz="914400" rtl="0" eaLnBrk="1" fontAlgn="base" latinLnBrk="0" hangingPunct="1">
              <a:lnSpc>
                <a:spcPct val="100000"/>
              </a:lnSpc>
              <a:spcBef>
                <a:spcPct val="20000"/>
              </a:spcBef>
              <a:spcAft>
                <a:spcPct val="0"/>
              </a:spcAft>
              <a:buClrTx/>
              <a:buSzTx/>
              <a:buFont typeface="Arial" charset="0"/>
              <a:buChar char="•"/>
              <a:tabLst/>
              <a:defRPr/>
            </a:lvl3pPr>
            <a:lvl4pPr marL="1600200" marR="0" indent="-228600" algn="l" defTabSz="914400" rtl="0" eaLnBrk="1" fontAlgn="base" latinLnBrk="0" hangingPunct="1">
              <a:lnSpc>
                <a:spcPct val="100000"/>
              </a:lnSpc>
              <a:spcBef>
                <a:spcPct val="20000"/>
              </a:spcBef>
              <a:spcAft>
                <a:spcPct val="0"/>
              </a:spcAft>
              <a:buClrTx/>
              <a:buSzTx/>
              <a:buFont typeface="Arial" charset="0"/>
              <a:buChar char="–"/>
              <a:tabLst/>
              <a:defRPr/>
            </a:lvl4pPr>
            <a:lvl5pPr marL="2057400" marR="0" indent="-228600" algn="l" defTabSz="914400" rtl="0" eaLnBrk="1" fontAlgn="base" latinLnBrk="0" hangingPunct="1">
              <a:lnSpc>
                <a:spcPct val="100000"/>
              </a:lnSpc>
              <a:spcBef>
                <a:spcPct val="20000"/>
              </a:spcBef>
              <a:spcAft>
                <a:spcPct val="0"/>
              </a:spcAft>
              <a:buClrTx/>
              <a:buSzTx/>
              <a:buFont typeface="Arial" charset="0"/>
              <a:buChar char="»"/>
              <a:tabLst/>
              <a:defRPr/>
            </a:lvl5pPr>
          </a:lstStyle>
          <a:p>
            <a:pPr lvl="0"/>
            <a:r>
              <a:rPr lang="ru-RU" noProof="0" dirty="0" smtClean="0"/>
              <a:t>Образец текста</a:t>
            </a:r>
          </a:p>
          <a:p>
            <a:pPr lvl="1"/>
            <a:r>
              <a:rPr lang="ru-RU" noProof="0" dirty="0" smtClean="0"/>
              <a:t>Второй уровень</a:t>
            </a:r>
          </a:p>
        </p:txBody>
      </p:sp>
      <p:sp>
        <p:nvSpPr>
          <p:cNvPr id="5" name="Заголовок 1"/>
          <p:cNvSpPr txBox="1">
            <a:spLocks/>
          </p:cNvSpPr>
          <p:nvPr userDrawn="1"/>
        </p:nvSpPr>
        <p:spPr>
          <a:xfrm>
            <a:off x="4716016" y="291890"/>
            <a:ext cx="3970784" cy="778098"/>
          </a:xfrm>
          <a:prstGeom prst="rect">
            <a:avLst/>
          </a:prstGeom>
        </p:spPr>
        <p:txBody>
          <a:bodyPr anchor="ctr"/>
          <a:lstStyle>
            <a:lvl1pPr>
              <a:defRPr sz="2400" b="0" baseline="0"/>
            </a:lvl1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ru-RU" sz="2400" b="1" i="0" u="none" strike="noStrike" kern="1200" cap="none" spc="0" normalizeH="0" baseline="0" noProof="0" dirty="0" smtClean="0">
                <a:ln>
                  <a:noFill/>
                </a:ln>
                <a:solidFill>
                  <a:srgbClr val="C00000"/>
                </a:solidFill>
                <a:effectLst/>
                <a:uLnTx/>
                <a:uFillTx/>
                <a:latin typeface="Arial" pitchFamily="34" charset="0"/>
                <a:ea typeface="+mj-ea"/>
                <a:cs typeface="Arial" pitchFamily="34" charset="0"/>
              </a:rPr>
              <a:t>Образец заголовка</a:t>
            </a:r>
            <a:endParaRPr kumimoji="0" lang="ru-RU" sz="2400" b="1" i="0" u="none" strike="noStrike" kern="1200" cap="none" spc="0" normalizeH="0" baseline="0" noProof="0" dirty="0">
              <a:ln>
                <a:noFill/>
              </a:ln>
              <a:solidFill>
                <a:srgbClr val="C00000"/>
              </a:solidFill>
              <a:effectLst/>
              <a:uLnTx/>
              <a:uFillTx/>
              <a:latin typeface="Arial" pitchFamily="34" charset="0"/>
              <a:ea typeface="+mj-ea"/>
              <a:cs typeface="Arial" pitchFamily="34" charset="0"/>
            </a:endParaRPr>
          </a:p>
        </p:txBody>
      </p:sp>
      <p:sp>
        <p:nvSpPr>
          <p:cNvPr id="6" name="Номер слайда 4"/>
          <p:cNvSpPr>
            <a:spLocks noGrp="1"/>
          </p:cNvSpPr>
          <p:nvPr>
            <p:ph type="sldNum" sz="quarter" idx="10"/>
          </p:nvPr>
        </p:nvSpPr>
        <p:spPr>
          <a:xfrm>
            <a:off x="6553200" y="6215071"/>
            <a:ext cx="2133600" cy="365125"/>
          </a:xfrm>
        </p:spPr>
        <p:txBody>
          <a:bodyPr/>
          <a:lstStyle>
            <a:lvl1pPr defTabSz="914400">
              <a:defRPr smtClean="0">
                <a:solidFill>
                  <a:srgbClr val="333333"/>
                </a:solidFill>
              </a:defRPr>
            </a:lvl1pPr>
          </a:lstStyle>
          <a:p>
            <a:pPr>
              <a:defRPr/>
            </a:pPr>
            <a:fld id="{2C7A8502-428A-4134-AFE2-3EA41C9ACA3B}" type="slidenum">
              <a:rPr lang="ru-RU"/>
              <a:pPr>
                <a:defRPr/>
              </a:pPr>
              <a:t>‹#›</a:t>
            </a:fld>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3465" y="522842"/>
            <a:ext cx="5093106" cy="1313804"/>
          </a:xfrm>
          <a:prstGeom prst="rect">
            <a:avLst/>
          </a:prstGeom>
        </p:spPr>
        <p:txBody>
          <a:bodyPr/>
          <a:lstStyle>
            <a:lvl1pPr>
              <a:defRPr b="0"/>
            </a:lvl1pPr>
          </a:lstStyle>
          <a:p>
            <a:r>
              <a:rPr lang="en-US" smtClean="0"/>
              <a:t>Click to edit Master title style</a:t>
            </a:r>
            <a:endParaRPr lang="en-US" dirty="0"/>
          </a:p>
        </p:txBody>
      </p:sp>
      <p:sp>
        <p:nvSpPr>
          <p:cNvPr id="3" name="Text Placeholder 2"/>
          <p:cNvSpPr>
            <a:spLocks noGrp="1"/>
          </p:cNvSpPr>
          <p:nvPr>
            <p:ph type="body" idx="1"/>
          </p:nvPr>
        </p:nvSpPr>
        <p:spPr>
          <a:xfrm>
            <a:off x="456902" y="2266284"/>
            <a:ext cx="4040442" cy="639027"/>
          </a:xfrm>
          <a:prstGeom prst="rect">
            <a:avLst/>
          </a:prstGeom>
        </p:spPr>
        <p:txBody>
          <a:bodyPr anchor="b"/>
          <a:lstStyle>
            <a:lvl1pPr marL="0" indent="0">
              <a:buNone/>
              <a:defRPr sz="2300" b="1"/>
            </a:lvl1pPr>
            <a:lvl2pPr marL="429539" indent="0">
              <a:buNone/>
              <a:defRPr sz="1900" b="1"/>
            </a:lvl2pPr>
            <a:lvl3pPr marL="859079" indent="0">
              <a:buNone/>
              <a:defRPr sz="1700" b="1"/>
            </a:lvl3pPr>
            <a:lvl4pPr marL="1288618" indent="0">
              <a:buNone/>
              <a:defRPr sz="1500" b="1"/>
            </a:lvl4pPr>
            <a:lvl5pPr marL="1718158" indent="0">
              <a:buNone/>
              <a:defRPr sz="1500" b="1"/>
            </a:lvl5pPr>
            <a:lvl6pPr marL="2147697" indent="0">
              <a:buNone/>
              <a:defRPr sz="1500" b="1"/>
            </a:lvl6pPr>
            <a:lvl7pPr marL="2577236" indent="0">
              <a:buNone/>
              <a:defRPr sz="1500" b="1"/>
            </a:lvl7pPr>
            <a:lvl8pPr marL="3006776" indent="0">
              <a:buNone/>
              <a:defRPr sz="1500" b="1"/>
            </a:lvl8pPr>
            <a:lvl9pPr marL="3436315"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6902" y="3002982"/>
            <a:ext cx="4040442" cy="3123638"/>
          </a:xfrm>
          <a:prstGeom prst="rect">
            <a:avLst/>
          </a:prstGeo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64" y="2266284"/>
            <a:ext cx="3844840" cy="639027"/>
          </a:xfrm>
          <a:prstGeom prst="rect">
            <a:avLst/>
          </a:prstGeom>
        </p:spPr>
        <p:txBody>
          <a:bodyPr anchor="b"/>
          <a:lstStyle>
            <a:lvl1pPr marL="0" indent="0">
              <a:buNone/>
              <a:defRPr sz="2300" b="1"/>
            </a:lvl1pPr>
            <a:lvl2pPr marL="429539" indent="0">
              <a:buNone/>
              <a:defRPr sz="1900" b="1"/>
            </a:lvl2pPr>
            <a:lvl3pPr marL="859079" indent="0">
              <a:buNone/>
              <a:defRPr sz="1700" b="1"/>
            </a:lvl3pPr>
            <a:lvl4pPr marL="1288618" indent="0">
              <a:buNone/>
              <a:defRPr sz="1500" b="1"/>
            </a:lvl4pPr>
            <a:lvl5pPr marL="1718158" indent="0">
              <a:buNone/>
              <a:defRPr sz="1500" b="1"/>
            </a:lvl5pPr>
            <a:lvl6pPr marL="2147697" indent="0">
              <a:buNone/>
              <a:defRPr sz="1500" b="1"/>
            </a:lvl6pPr>
            <a:lvl7pPr marL="2577236" indent="0">
              <a:buNone/>
              <a:defRPr sz="1500" b="1"/>
            </a:lvl7pPr>
            <a:lvl8pPr marL="3006776" indent="0">
              <a:buNone/>
              <a:defRPr sz="1500" b="1"/>
            </a:lvl8pPr>
            <a:lvl9pPr marL="3436315"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164" y="3002982"/>
            <a:ext cx="3844840" cy="3123638"/>
          </a:xfrm>
          <a:prstGeom prst="rect">
            <a:avLst/>
          </a:prstGeo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29163225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1597309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6450" y="1534701"/>
            <a:ext cx="3008681" cy="1161868"/>
          </a:xfrm>
          <a:prstGeom prst="rect">
            <a:avLst/>
          </a:prstGeom>
        </p:spPr>
        <p:txBody>
          <a:bodyPr anchor="b"/>
          <a:lstStyle>
            <a:lvl1pPr algn="l">
              <a:defRPr sz="1900" b="1"/>
            </a:lvl1pPr>
          </a:lstStyle>
          <a:p>
            <a:r>
              <a:rPr lang="en-US" smtClean="0"/>
              <a:t>Click to edit Master title style</a:t>
            </a:r>
            <a:endParaRPr lang="en-US" dirty="0"/>
          </a:p>
        </p:txBody>
      </p:sp>
      <p:sp>
        <p:nvSpPr>
          <p:cNvPr id="3" name="Content Placeholder 2"/>
          <p:cNvSpPr>
            <a:spLocks noGrp="1"/>
          </p:cNvSpPr>
          <p:nvPr>
            <p:ph idx="1"/>
          </p:nvPr>
        </p:nvSpPr>
        <p:spPr>
          <a:xfrm>
            <a:off x="3574581" y="1538943"/>
            <a:ext cx="4915423" cy="4587677"/>
          </a:xfrm>
          <a:prstGeom prst="rect">
            <a:avLst/>
          </a:prstGeom>
        </p:spPr>
        <p:txBody>
          <a:bodyPr/>
          <a:lstStyle>
            <a:lvl1pPr>
              <a:defRPr sz="30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902" y="2696569"/>
            <a:ext cx="3008681" cy="3430051"/>
          </a:xfrm>
          <a:prstGeom prst="rect">
            <a:avLst/>
          </a:prstGeom>
        </p:spPr>
        <p:txBody>
          <a:bodyPr/>
          <a:lstStyle>
            <a:lvl1pPr marL="0" indent="0">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
        <p:nvSpPr>
          <p:cNvPr id="7"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28723305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771" y="4800898"/>
            <a:ext cx="5487296" cy="566038"/>
          </a:xfrm>
          <a:prstGeom prst="rect">
            <a:avLst/>
          </a:prstGeom>
        </p:spPr>
        <p:txBody>
          <a:bodyPr anchor="b"/>
          <a:lstStyle>
            <a:lvl1pPr algn="l">
              <a:defRPr sz="19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1771" y="1348277"/>
            <a:ext cx="5487296" cy="3379632"/>
          </a:xfrm>
          <a:prstGeom prst="rect">
            <a:avLst/>
          </a:prstGeom>
        </p:spPr>
        <p:txBody>
          <a:bodyPr/>
          <a:lstStyle>
            <a:lvl1pPr marL="0" indent="0">
              <a:buNone/>
              <a:defRPr sz="3000"/>
            </a:lvl1pPr>
            <a:lvl2pPr marL="429539" indent="0">
              <a:buNone/>
              <a:defRPr sz="2600"/>
            </a:lvl2pPr>
            <a:lvl3pPr marL="859079" indent="0">
              <a:buNone/>
              <a:defRPr sz="2300"/>
            </a:lvl3pPr>
            <a:lvl4pPr marL="1288618" indent="0">
              <a:buNone/>
              <a:defRPr sz="1900"/>
            </a:lvl4pPr>
            <a:lvl5pPr marL="1718158" indent="0">
              <a:buNone/>
              <a:defRPr sz="1900"/>
            </a:lvl5pPr>
            <a:lvl6pPr marL="2147697" indent="0">
              <a:buNone/>
              <a:defRPr sz="1900"/>
            </a:lvl6pPr>
            <a:lvl7pPr marL="2577236" indent="0">
              <a:buNone/>
              <a:defRPr sz="1900"/>
            </a:lvl7pPr>
            <a:lvl8pPr marL="3006776" indent="0">
              <a:buNone/>
              <a:defRPr sz="1900"/>
            </a:lvl8pPr>
            <a:lvl9pPr marL="3436315" indent="0">
              <a:buNone/>
              <a:defRPr sz="1900"/>
            </a:lvl9pPr>
          </a:lstStyle>
          <a:p>
            <a:pPr lvl="0"/>
            <a:r>
              <a:rPr lang="en-US" noProof="0" smtClean="0"/>
              <a:t>Click icon to add picture</a:t>
            </a:r>
          </a:p>
        </p:txBody>
      </p:sp>
      <p:sp>
        <p:nvSpPr>
          <p:cNvPr id="4" name="Text Placeholder 3"/>
          <p:cNvSpPr>
            <a:spLocks noGrp="1"/>
          </p:cNvSpPr>
          <p:nvPr>
            <p:ph type="body" sz="half" idx="2"/>
          </p:nvPr>
        </p:nvSpPr>
        <p:spPr>
          <a:xfrm>
            <a:off x="1791771" y="5366937"/>
            <a:ext cx="5487296" cy="805859"/>
          </a:xfrm>
          <a:prstGeom prst="rect">
            <a:avLst/>
          </a:prstGeom>
        </p:spPr>
        <p:txBody>
          <a:bodyPr/>
          <a:lstStyle>
            <a:lvl1pPr marL="0" indent="0">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dirty="0" smtClean="0"/>
              <a:t>Click to edit Master text styles</a:t>
            </a:r>
          </a:p>
        </p:txBody>
      </p:sp>
      <p:sp>
        <p:nvSpPr>
          <p:cNvPr id="7"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6262684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110038" y="106363"/>
            <a:ext cx="4614862" cy="725487"/>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0063" y="1600200"/>
            <a:ext cx="8215312"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222829482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742" y="1662365"/>
            <a:ext cx="1793263" cy="455660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46450" y="1662365"/>
            <a:ext cx="6106950" cy="455660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31782527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06679" y="525837"/>
            <a:ext cx="5183644" cy="1176747"/>
          </a:xfrm>
          <a:prstGeom prst="rect">
            <a:avLst/>
          </a:prstGeo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Table Placeholder 2"/>
          <p:cNvSpPr>
            <a:spLocks noGrp="1"/>
          </p:cNvSpPr>
          <p:nvPr>
            <p:ph type="tbl" idx="1"/>
          </p:nvPr>
        </p:nvSpPr>
        <p:spPr>
          <a:xfrm>
            <a:off x="446450" y="1850052"/>
            <a:ext cx="8043554" cy="4368921"/>
          </a:xfrm>
          <a:prstGeom prst="rect">
            <a:avLst/>
          </a:prstGeom>
        </p:spPr>
        <p:txBody>
          <a:bodyPr/>
          <a:lstStyle>
            <a:lvl1pPr>
              <a:defRPr>
                <a:latin typeface="Arial" pitchFamily="34" charset="0"/>
                <a:cs typeface="Arial" pitchFamily="34" charset="0"/>
              </a:defRPr>
            </a:lvl1pPr>
          </a:lstStyle>
          <a:p>
            <a:pPr lvl="0"/>
            <a:r>
              <a:rPr lang="en-US" noProof="0" smtClean="0"/>
              <a:t>Click icon to add table</a:t>
            </a:r>
          </a:p>
        </p:txBody>
      </p:sp>
      <p:sp>
        <p:nvSpPr>
          <p:cNvPr id="6"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en-US" smtClean="0"/>
              <a:t>Click to edit Master text styles</a:t>
            </a:r>
          </a:p>
        </p:txBody>
      </p:sp>
    </p:spTree>
    <p:extLst>
      <p:ext uri="{BB962C8B-B14F-4D97-AF65-F5344CB8AC3E}">
        <p14:creationId xmlns:p14="http://schemas.microsoft.com/office/powerpoint/2010/main" val="128631950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3931" y="276225"/>
            <a:ext cx="8297008" cy="496888"/>
          </a:xfrm>
          <a:prstGeom prst="rect">
            <a:avLst/>
          </a:prstGeom>
        </p:spPr>
        <p:txBody>
          <a:bodyPr/>
          <a:lstStyle/>
          <a:p>
            <a:r>
              <a:rPr lang="ru-RU" smtClean="0"/>
              <a:t>Образец заголовка</a:t>
            </a:r>
            <a:endParaRPr lang="ru-RU"/>
          </a:p>
        </p:txBody>
      </p:sp>
      <p:sp>
        <p:nvSpPr>
          <p:cNvPr id="3" name="Содержимое 2"/>
          <p:cNvSpPr>
            <a:spLocks noGrp="1"/>
          </p:cNvSpPr>
          <p:nvPr>
            <p:ph idx="1"/>
          </p:nvPr>
        </p:nvSpPr>
        <p:spPr>
          <a:xfrm>
            <a:off x="383931" y="960438"/>
            <a:ext cx="8295543" cy="4765675"/>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pPr eaLnBrk="1" latinLnBrk="0" hangingPunct="1"/>
            <a:fld id="{544213AF-26F6-41FA-8D85-E2C5388D6E58}" type="datetimeFigureOut">
              <a:rPr lang="en-US" smtClean="0"/>
              <a:pPr eaLnBrk="1" latinLnBrk="0" hangingPunct="1"/>
              <a:t>7/1/2016</a:t>
            </a:fld>
            <a:endParaRPr lang="en-US" dirty="0">
              <a:solidFill>
                <a:srgbClr val="FFFFFF"/>
              </a:solidFill>
            </a:endParaRPr>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pPr>
              <a:defRPr/>
            </a:pPr>
            <a:endParaRPr lang="ru-RU"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7/1/2016</a:t>
            </a:fld>
            <a:endParaRPr lang="en-US"/>
          </a:p>
        </p:txBody>
      </p:sp>
      <p:sp>
        <p:nvSpPr>
          <p:cNvPr id="5" name="Нижний колонтитул 4"/>
          <p:cNvSpPr>
            <a:spLocks noGrp="1"/>
          </p:cNvSpPr>
          <p:nvPr>
            <p:ph type="ftr" sz="quarter" idx="11"/>
          </p:nvPr>
        </p:nvSpPr>
        <p:spPr/>
        <p:txBody>
          <a:bodyPr/>
          <a:lstStyle>
            <a:extLst/>
          </a:lstStyle>
          <a:p>
            <a:endParaRPr kumimoji="0" lang="en-US"/>
          </a:p>
        </p:txBody>
      </p:sp>
      <p:sp>
        <p:nvSpPr>
          <p:cNvPr id="6" name="Номер слайда 5"/>
          <p:cNvSpPr>
            <a:spLocks noGrp="1"/>
          </p:cNvSpPr>
          <p:nvPr>
            <p:ph type="sldNum" sz="quarter" idx="12"/>
          </p:nvPr>
        </p:nvSpPr>
        <p:spPr/>
        <p:txBody>
          <a:bodyPr/>
          <a:lstStyle>
            <a:extLst/>
          </a:lstStyle>
          <a:p>
            <a:pPr>
              <a:defRPr/>
            </a:pPr>
            <a:fld id="{330A300D-AA65-4E14-9EAD-452D5DCC8E1E}" type="slidenum">
              <a:rPr lang="ru-RU" smtClean="0"/>
              <a:pPr>
                <a:defRPr/>
              </a:pPr>
              <a:t>‹#›</a:t>
            </a:fld>
            <a:endParaRPr lang="ru-RU" dirty="0"/>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Пользовательский макет">
    <p:spTree>
      <p:nvGrpSpPr>
        <p:cNvPr id="1" name=""/>
        <p:cNvGrpSpPr/>
        <p:nvPr/>
      </p:nvGrpSpPr>
      <p:grpSpPr>
        <a:xfrm>
          <a:off x="0" y="0"/>
          <a:ext cx="0" cy="0"/>
          <a:chOff x="0" y="0"/>
          <a:chExt cx="0" cy="0"/>
        </a:xfrm>
      </p:grpSpPr>
      <p:graphicFrame>
        <p:nvGraphicFramePr>
          <p:cNvPr id="2" name="Group 163"/>
          <p:cNvGraphicFramePr>
            <a:graphicFrameLocks/>
          </p:cNvGraphicFramePr>
          <p:nvPr/>
        </p:nvGraphicFramePr>
        <p:xfrm>
          <a:off x="663575" y="1816100"/>
          <a:ext cx="7816353" cy="3164044"/>
        </p:xfrm>
        <a:graphic>
          <a:graphicData uri="http://schemas.openxmlformats.org/drawingml/2006/table">
            <a:tbl>
              <a:tblPr/>
              <a:tblGrid>
                <a:gridCol w="546231"/>
                <a:gridCol w="4115657"/>
                <a:gridCol w="1540553"/>
                <a:gridCol w="1613912"/>
              </a:tblGrid>
              <a:tr h="391118">
                <a:tc gridSpan="2">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ndParaRPr>
                    </a:p>
                  </a:txBody>
                  <a:tcPr marL="6311" marR="6311" marT="6836" marB="0" anchor="ctr" horzOverflow="overflow">
                    <a:lnL w="9525"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bg1"/>
                          </a:solidFill>
                          <a:effectLst/>
                          <a:latin typeface="Arial" charset="0"/>
                          <a:cs typeface="Arial" charset="0"/>
                        </a:rPr>
                        <a:t>год</a:t>
                      </a:r>
                    </a:p>
                  </a:txBody>
                  <a:tcPr marL="6311" marR="6311" marT="6836" marB="0" anchor="ctr" horzOverflow="overflow">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ru-RU" sz="1100" b="1" i="0" u="none" strike="noStrike" cap="none" normalizeH="0" baseline="0" dirty="0" smtClean="0">
                          <a:ln>
                            <a:noFill/>
                          </a:ln>
                          <a:solidFill>
                            <a:schemeClr val="bg1"/>
                          </a:solidFill>
                          <a:effectLst/>
                          <a:latin typeface="Arial" charset="0"/>
                          <a:cs typeface="Arial" charset="0"/>
                        </a:rPr>
                        <a:t>год</a:t>
                      </a:r>
                    </a:p>
                  </a:txBody>
                  <a:tcPr marL="6311" marR="6311" marT="6836" marB="0" anchor="ctr" horzOverflow="overflow">
                    <a:lnL w="9525" cap="flat" cmpd="sng" algn="ctr">
                      <a:solidFill>
                        <a:schemeClr val="bg1">
                          <a:lumMod val="8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rgbClr val="C00000"/>
                    </a:solidFill>
                  </a:tcPr>
                </a:tc>
              </a:tr>
              <a:tr h="472978">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ru-RU" sz="900" b="1" i="0" u="none" strike="noStrike" cap="none" normalizeH="0" baseline="0" dirty="0" smtClean="0">
                          <a:ln>
                            <a:noFill/>
                          </a:ln>
                          <a:solidFill>
                            <a:schemeClr val="tx1"/>
                          </a:solidFill>
                          <a:effectLst/>
                          <a:latin typeface="Arial" charset="0"/>
                        </a:rPr>
                        <a:t>ИМЯ СТОЛБЦА</a:t>
                      </a:r>
                    </a:p>
                  </a:txBody>
                  <a:tcPr marL="6311" marR="6311" marT="6836" marB="0" anchor="ctr" horzOverflow="overflow">
                    <a:lnL w="9525"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rgbClr val="C00000">
                        <a:alpha val="60000"/>
                      </a:srgbClr>
                    </a:solidFill>
                  </a:tcPr>
                </a:tc>
                <a:tc hMerge="1">
                  <a:txBody>
                    <a:bodyPr/>
                    <a:lstStyle/>
                    <a:p>
                      <a:endParaRPr lang="ru-RU"/>
                    </a:p>
                  </a:txBody>
                  <a:tcPr/>
                </a:tc>
                <a:tc>
                  <a:txBody>
                    <a:bodyPr/>
                    <a:lstStyle/>
                    <a:p>
                      <a:pPr marL="0" marR="0" lvl="0" indent="0" algn="r" defTabSz="914400" rtl="0" eaLnBrk="0" fontAlgn="ctr" latinLnBrk="0" hangingPunct="0">
                        <a:lnSpc>
                          <a:spcPct val="100000"/>
                        </a:lnSpc>
                        <a:spcBef>
                          <a:spcPct val="0"/>
                        </a:spcBef>
                        <a:spcAft>
                          <a:spcPct val="0"/>
                        </a:spcAft>
                        <a:buClrTx/>
                        <a:buSzTx/>
                        <a:buFontTx/>
                        <a:buNone/>
                        <a:tabLst/>
                      </a:pPr>
                      <a:endParaRPr kumimoji="0" lang="ru-RU" sz="900" b="1" i="0" u="none" strike="noStrike" cap="none" normalizeH="0" baseline="0" dirty="0" smtClean="0">
                        <a:ln>
                          <a:noFill/>
                        </a:ln>
                        <a:solidFill>
                          <a:schemeClr val="tx1"/>
                        </a:solidFill>
                        <a:effectLst/>
                        <a:latin typeface="Arial" charset="0"/>
                      </a:endParaRPr>
                    </a:p>
                  </a:txBody>
                  <a:tcPr marL="0" marR="33231" marT="0" marB="0" anchor="ctr" horzOverflow="overflow">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rgbClr val="C00000">
                        <a:alpha val="60000"/>
                      </a:srgbClr>
                    </a:solidFill>
                  </a:tcPr>
                </a:tc>
                <a:tc>
                  <a:txBody>
                    <a:bodyPr/>
                    <a:lstStyle/>
                    <a:p>
                      <a:pPr marL="0" marR="0" lvl="0" indent="0" algn="r" defTabSz="914400" rtl="0" eaLnBrk="0" fontAlgn="ctr" latinLnBrk="0" hangingPunct="0">
                        <a:lnSpc>
                          <a:spcPct val="100000"/>
                        </a:lnSpc>
                        <a:spcBef>
                          <a:spcPct val="0"/>
                        </a:spcBef>
                        <a:spcAft>
                          <a:spcPct val="0"/>
                        </a:spcAft>
                        <a:buClrTx/>
                        <a:buSzTx/>
                        <a:buFontTx/>
                        <a:buNone/>
                        <a:tabLst/>
                      </a:pPr>
                      <a:endParaRPr kumimoji="0" lang="ru-RU" sz="900" b="0" i="0" u="none" strike="noStrike" cap="none" normalizeH="0" baseline="0" dirty="0" smtClean="0">
                        <a:ln>
                          <a:noFill/>
                        </a:ln>
                        <a:solidFill>
                          <a:schemeClr val="tx1"/>
                        </a:solidFill>
                        <a:effectLst/>
                        <a:latin typeface="Arial" charset="0"/>
                      </a:endParaRPr>
                    </a:p>
                  </a:txBody>
                  <a:tcPr marL="0" marR="33231" marT="0" marB="0" anchor="ctr" horzOverflow="overflow">
                    <a:lnL w="9525" cap="flat" cmpd="sng" algn="ctr">
                      <a:solidFill>
                        <a:schemeClr val="bg1">
                          <a:lumMod val="8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rgbClr val="C00000">
                        <a:alpha val="60000"/>
                      </a:srgbClr>
                    </a:solidFill>
                  </a:tcPr>
                </a:tc>
              </a:tr>
              <a:tr h="299662">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lumMod val="75000"/>
                              <a:lumOff val="25000"/>
                            </a:schemeClr>
                          </a:solidFill>
                          <a:effectLst/>
                          <a:latin typeface="Arial" charset="0"/>
                        </a:rPr>
                        <a:t>1</a:t>
                      </a:r>
                    </a:p>
                  </a:txBody>
                  <a:tcPr marL="6311" marR="6311" marT="6836" marB="0" anchor="ctr" horzOverflow="overflow">
                    <a:lnL w="9525"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lumMod val="75000"/>
                              <a:lumOff val="25000"/>
                            </a:schemeClr>
                          </a:solidFill>
                          <a:effectLst/>
                          <a:latin typeface="Arial" charset="0"/>
                        </a:rPr>
                        <a:t>Текст </a:t>
                      </a:r>
                      <a:r>
                        <a:rPr kumimoji="0" lang="ru-RU" sz="1100" b="0" i="0" u="none" strike="noStrike" cap="none" normalizeH="0" baseline="0" dirty="0" smtClean="0">
                          <a:ln>
                            <a:noFill/>
                          </a:ln>
                          <a:solidFill>
                            <a:schemeClr val="tx1">
                              <a:lumMod val="75000"/>
                              <a:lumOff val="25000"/>
                            </a:schemeClr>
                          </a:solidFill>
                          <a:effectLst/>
                          <a:latin typeface="Arial" charset="0"/>
                        </a:rPr>
                        <a:t>(комментарий)</a:t>
                      </a:r>
                      <a:endParaRPr kumimoji="0" lang="ru-RU" sz="1100" b="1" i="0" u="none" strike="noStrike" cap="none" normalizeH="0" baseline="0" dirty="0" smtClean="0">
                        <a:ln>
                          <a:noFill/>
                        </a:ln>
                        <a:solidFill>
                          <a:schemeClr val="tx1">
                            <a:lumMod val="75000"/>
                            <a:lumOff val="25000"/>
                          </a:schemeClr>
                        </a:solidFill>
                        <a:effectLst/>
                        <a:latin typeface="Arial" charset="0"/>
                      </a:endParaRPr>
                    </a:p>
                  </a:txBody>
                  <a:tcPr marL="33231" marR="6647" marT="7200" marB="0" anchor="ctr" horzOverflow="overflow">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algn="ctr" fontAlgn="b"/>
                      <a:endParaRPr lang="ru-RU" sz="1100" b="0" i="0" u="none" strike="noStrike" kern="1200" dirty="0">
                        <a:solidFill>
                          <a:schemeClr val="tx1">
                            <a:lumMod val="75000"/>
                            <a:lumOff val="25000"/>
                          </a:schemeClr>
                        </a:solidFill>
                        <a:latin typeface="Arial"/>
                        <a:ea typeface="+mn-ea"/>
                        <a:cs typeface="+mn-cs"/>
                      </a:endParaRPr>
                    </a:p>
                  </a:txBody>
                  <a:tcPr marL="9525" marR="9525" marT="9525" marB="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algn="ctr" fontAlgn="b">
                        <a:tabLst>
                          <a:tab pos="895350" algn="l"/>
                        </a:tabLst>
                      </a:pPr>
                      <a:endParaRPr lang="ru-RU" sz="1100" b="0" i="0" u="none" strike="noStrike" dirty="0">
                        <a:solidFill>
                          <a:schemeClr val="tx1">
                            <a:lumMod val="75000"/>
                            <a:lumOff val="25000"/>
                          </a:schemeClr>
                        </a:solidFill>
                        <a:latin typeface="Arial"/>
                      </a:endParaRPr>
                    </a:p>
                  </a:txBody>
                  <a:tcPr marL="9525" marR="9525" marT="9525" marB="0" anchor="ctr">
                    <a:lnL w="9525" cap="flat" cmpd="sng" algn="ctr">
                      <a:solidFill>
                        <a:schemeClr val="bg1">
                          <a:lumMod val="8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r>
              <a:tr h="291878">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lumMod val="75000"/>
                              <a:lumOff val="25000"/>
                            </a:schemeClr>
                          </a:solidFill>
                          <a:effectLst/>
                          <a:latin typeface="Arial" charset="0"/>
                        </a:rPr>
                        <a:t>2</a:t>
                      </a:r>
                    </a:p>
                  </a:txBody>
                  <a:tcPr marL="6311" marR="6311" marT="6836" marB="0" anchor="ctr" horzOverflow="overflow">
                    <a:lnL w="9525"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r>
                        <a:rPr kumimoji="0" lang="ru-RU" sz="1100" b="1" i="0" u="none" strike="noStrike" cap="none" normalizeH="0" baseline="0" dirty="0" smtClean="0">
                          <a:ln>
                            <a:noFill/>
                          </a:ln>
                          <a:solidFill>
                            <a:schemeClr val="tx1">
                              <a:lumMod val="75000"/>
                              <a:lumOff val="25000"/>
                            </a:schemeClr>
                          </a:solidFill>
                          <a:effectLst/>
                          <a:latin typeface="Arial" charset="0"/>
                        </a:rPr>
                        <a:t>… </a:t>
                      </a:r>
                      <a:r>
                        <a:rPr kumimoji="0" lang="ru-RU" sz="1100" b="0" i="0" u="none" strike="noStrike" cap="none" normalizeH="0" baseline="0" dirty="0" smtClean="0">
                          <a:ln>
                            <a:noFill/>
                          </a:ln>
                          <a:solidFill>
                            <a:schemeClr val="tx1">
                              <a:lumMod val="75000"/>
                              <a:lumOff val="25000"/>
                            </a:schemeClr>
                          </a:solidFill>
                          <a:effectLst/>
                          <a:latin typeface="Arial" charset="0"/>
                        </a:rPr>
                        <a:t>()</a:t>
                      </a:r>
                    </a:p>
                  </a:txBody>
                  <a:tcPr marL="33231" marR="6647" marT="7200" marB="0" anchor="ctr" horzOverflow="overflow">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fontAlgn="b"/>
                      <a:endParaRPr lang="ru-RU" sz="1100" b="0" i="0" u="none" strike="noStrike" kern="1200" dirty="0">
                        <a:solidFill>
                          <a:schemeClr val="tx1">
                            <a:lumMod val="75000"/>
                            <a:lumOff val="25000"/>
                          </a:schemeClr>
                        </a:solidFill>
                        <a:latin typeface="Arial"/>
                        <a:ea typeface="+mn-ea"/>
                        <a:cs typeface="+mn-cs"/>
                      </a:endParaRPr>
                    </a:p>
                  </a:txBody>
                  <a:tcPr marL="9525" marR="9525" marT="9525" marB="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fontAlgn="b"/>
                      <a:endParaRPr lang="ru-RU" sz="1100" b="0" i="0" u="none" strike="noStrike" dirty="0">
                        <a:solidFill>
                          <a:schemeClr val="tx1">
                            <a:lumMod val="75000"/>
                            <a:lumOff val="25000"/>
                          </a:schemeClr>
                        </a:solidFill>
                        <a:latin typeface="Arial"/>
                      </a:endParaRPr>
                    </a:p>
                  </a:txBody>
                  <a:tcPr marL="9525" marR="9525" marT="9525" marB="0" anchor="ctr">
                    <a:lnL w="9525" cap="flat" cmpd="sng" algn="ctr">
                      <a:solidFill>
                        <a:schemeClr val="bg1">
                          <a:lumMod val="8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chemeClr val="bg1">
                        <a:lumMod val="95000"/>
                      </a:schemeClr>
                    </a:solidFill>
                  </a:tcPr>
                </a:tc>
              </a:tr>
              <a:tr h="229555">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lumMod val="75000"/>
                              <a:lumOff val="25000"/>
                            </a:schemeClr>
                          </a:solidFill>
                          <a:effectLst/>
                          <a:latin typeface="Arial" charset="0"/>
                        </a:rPr>
                        <a:t>2</a:t>
                      </a:r>
                    </a:p>
                  </a:txBody>
                  <a:tcPr marL="6311" marR="6311" marT="6836" marB="0" anchor="ctr" horzOverflow="overflow">
                    <a:lnL w="9525"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lumMod val="75000"/>
                              <a:lumOff val="25000"/>
                            </a:schemeClr>
                          </a:solidFill>
                          <a:effectLst/>
                          <a:latin typeface="Arial" charset="0"/>
                        </a:rPr>
                        <a:t>… </a:t>
                      </a:r>
                      <a:r>
                        <a:rPr kumimoji="0" lang="ru-RU" sz="1100" b="0" i="0" u="none" strike="noStrike" cap="none" normalizeH="0" baseline="0" dirty="0" smtClean="0">
                          <a:ln>
                            <a:noFill/>
                          </a:ln>
                          <a:solidFill>
                            <a:schemeClr val="tx1">
                              <a:lumMod val="75000"/>
                              <a:lumOff val="25000"/>
                            </a:schemeClr>
                          </a:solidFill>
                          <a:effectLst/>
                          <a:latin typeface="Arial" charset="0"/>
                        </a:rPr>
                        <a:t>()</a:t>
                      </a:r>
                    </a:p>
                  </a:txBody>
                  <a:tcPr marL="33231" marR="6647" marT="7200" marB="0" anchor="ctr" horzOverflow="overflow">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algn="ctr" fontAlgn="b"/>
                      <a:endParaRPr lang="ru-RU" sz="1100" b="0" i="0" u="none" strike="noStrike" kern="1200" dirty="0">
                        <a:solidFill>
                          <a:schemeClr val="tx1">
                            <a:lumMod val="75000"/>
                            <a:lumOff val="25000"/>
                          </a:schemeClr>
                        </a:solidFill>
                        <a:latin typeface="Arial"/>
                        <a:ea typeface="+mn-ea"/>
                        <a:cs typeface="+mn-cs"/>
                      </a:endParaRPr>
                    </a:p>
                  </a:txBody>
                  <a:tcPr marL="9525" marR="9525" marT="9525" marB="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algn="ctr" fontAlgn="b"/>
                      <a:endParaRPr lang="ru-RU" sz="1100" b="0" i="0" u="none" strike="noStrike" dirty="0">
                        <a:solidFill>
                          <a:schemeClr val="tx1">
                            <a:lumMod val="75000"/>
                            <a:lumOff val="25000"/>
                          </a:schemeClr>
                        </a:solidFill>
                        <a:latin typeface="Arial"/>
                      </a:endParaRPr>
                    </a:p>
                  </a:txBody>
                  <a:tcPr marL="9525" marR="9525" marT="9525" marB="0" anchor="ctr">
                    <a:lnL w="9525" cap="flat" cmpd="sng" algn="ctr">
                      <a:solidFill>
                        <a:schemeClr val="bg1">
                          <a:lumMod val="8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r>
              <a:tr h="299662">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lumMod val="75000"/>
                              <a:lumOff val="25000"/>
                            </a:schemeClr>
                          </a:solidFill>
                          <a:effectLst/>
                          <a:latin typeface="Arial" charset="0"/>
                        </a:rPr>
                        <a:t>3</a:t>
                      </a:r>
                    </a:p>
                  </a:txBody>
                  <a:tcPr marL="6311" marR="6311" marT="6836" marB="0" anchor="ctr" horzOverflow="overflow">
                    <a:lnL w="9525"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lumMod val="75000"/>
                              <a:lumOff val="25000"/>
                            </a:schemeClr>
                          </a:solidFill>
                          <a:effectLst/>
                          <a:latin typeface="Arial" charset="0"/>
                        </a:rPr>
                        <a:t>… </a:t>
                      </a:r>
                      <a:r>
                        <a:rPr kumimoji="0" lang="ru-RU" sz="1100" b="0" i="0" u="none" strike="noStrike" cap="none" normalizeH="0" baseline="0" dirty="0" smtClean="0">
                          <a:ln>
                            <a:noFill/>
                          </a:ln>
                          <a:solidFill>
                            <a:schemeClr val="tx1">
                              <a:lumMod val="75000"/>
                              <a:lumOff val="25000"/>
                            </a:schemeClr>
                          </a:solidFill>
                          <a:effectLst/>
                          <a:latin typeface="Arial" charset="0"/>
                        </a:rPr>
                        <a:t>()</a:t>
                      </a:r>
                    </a:p>
                  </a:txBody>
                  <a:tcPr marL="33231" marR="6647" marT="7200" marB="0" anchor="ctr" horzOverflow="overflow">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fontAlgn="b"/>
                      <a:endParaRPr lang="ru-RU" sz="1100" b="0" i="0" u="none" strike="noStrike" kern="1200" dirty="0">
                        <a:solidFill>
                          <a:schemeClr val="tx1">
                            <a:lumMod val="75000"/>
                            <a:lumOff val="25000"/>
                          </a:schemeClr>
                        </a:solidFill>
                        <a:latin typeface="Arial"/>
                        <a:ea typeface="+mn-ea"/>
                        <a:cs typeface="+mn-cs"/>
                      </a:endParaRPr>
                    </a:p>
                  </a:txBody>
                  <a:tcPr marL="9525" marR="9525" marT="9525" marB="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lang="ru-RU" sz="1100" b="0" i="0" u="none" strike="noStrike" kern="1200" dirty="0" smtClean="0">
                        <a:solidFill>
                          <a:schemeClr val="tx1">
                            <a:lumMod val="75000"/>
                            <a:lumOff val="25000"/>
                          </a:schemeClr>
                        </a:solidFill>
                        <a:latin typeface="Arial"/>
                        <a:ea typeface="+mn-ea"/>
                        <a:cs typeface="+mn-cs"/>
                      </a:endParaRPr>
                    </a:p>
                  </a:txBody>
                  <a:tcPr marL="0" marR="33231" marT="0" marB="0" anchor="ctr" horzOverflow="overflow">
                    <a:lnL w="9525" cap="flat" cmpd="sng" algn="ctr">
                      <a:solidFill>
                        <a:schemeClr val="bg1">
                          <a:lumMod val="8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chemeClr val="bg1">
                        <a:lumMod val="95000"/>
                      </a:schemeClr>
                    </a:solidFill>
                  </a:tcPr>
                </a:tc>
              </a:tr>
              <a:tr h="297717">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ru-RU" sz="1100" b="1" i="0" u="none" strike="noStrike" cap="none" normalizeH="0" baseline="0" smtClean="0">
                          <a:ln>
                            <a:noFill/>
                          </a:ln>
                          <a:solidFill>
                            <a:schemeClr val="tx1">
                              <a:lumMod val="75000"/>
                              <a:lumOff val="25000"/>
                            </a:schemeClr>
                          </a:solidFill>
                          <a:effectLst/>
                          <a:latin typeface="Arial" charset="0"/>
                        </a:rPr>
                        <a:t>4</a:t>
                      </a:r>
                    </a:p>
                  </a:txBody>
                  <a:tcPr marL="6311" marR="6311" marT="6836" marB="0" anchor="ctr" horzOverflow="overflow">
                    <a:lnL w="9525"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lumMod val="75000"/>
                              <a:lumOff val="25000"/>
                            </a:schemeClr>
                          </a:solidFill>
                          <a:effectLst/>
                          <a:latin typeface="Arial" charset="0"/>
                        </a:rPr>
                        <a:t>… </a:t>
                      </a:r>
                      <a:r>
                        <a:rPr kumimoji="0" lang="ru-RU" sz="1100" b="0" i="0" u="none" strike="noStrike" cap="none" normalizeH="0" baseline="0" dirty="0" smtClean="0">
                          <a:ln>
                            <a:noFill/>
                          </a:ln>
                          <a:solidFill>
                            <a:schemeClr val="tx1">
                              <a:lumMod val="75000"/>
                              <a:lumOff val="25000"/>
                            </a:schemeClr>
                          </a:solidFill>
                          <a:effectLst/>
                          <a:latin typeface="Arial" charset="0"/>
                        </a:rPr>
                        <a:t>()</a:t>
                      </a:r>
                    </a:p>
                  </a:txBody>
                  <a:tcPr marL="33231" marR="6647" marT="7200" marB="0" anchor="ctr" horzOverflow="overflow">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algn="ctr" fontAlgn="b"/>
                      <a:endParaRPr lang="ru-RU" sz="1100" b="0" i="0" u="none" strike="noStrike" kern="1200" dirty="0">
                        <a:solidFill>
                          <a:schemeClr val="tx1">
                            <a:lumMod val="75000"/>
                            <a:lumOff val="25000"/>
                          </a:schemeClr>
                        </a:solidFill>
                        <a:latin typeface="Arial"/>
                        <a:ea typeface="+mn-ea"/>
                        <a:cs typeface="+mn-cs"/>
                      </a:endParaRPr>
                    </a:p>
                  </a:txBody>
                  <a:tcPr marL="9525" marR="9525" marT="9525" marB="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algn="ctr" fontAlgn="b"/>
                      <a:endParaRPr lang="ru-RU" sz="1100" b="0" i="0" u="none" strike="noStrike" dirty="0">
                        <a:solidFill>
                          <a:schemeClr val="tx1">
                            <a:lumMod val="75000"/>
                            <a:lumOff val="25000"/>
                          </a:schemeClr>
                        </a:solidFill>
                        <a:latin typeface="Arial"/>
                      </a:endParaRPr>
                    </a:p>
                  </a:txBody>
                  <a:tcPr marL="9525" marR="9525" marT="9525" marB="0" anchor="ctr">
                    <a:lnL w="9525" cap="flat" cmpd="sng" algn="ctr">
                      <a:solidFill>
                        <a:schemeClr val="bg1">
                          <a:lumMod val="8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r>
              <a:tr h="295770">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lumMod val="75000"/>
                              <a:lumOff val="25000"/>
                            </a:schemeClr>
                          </a:solidFill>
                          <a:effectLst/>
                          <a:latin typeface="Arial" charset="0"/>
                        </a:rPr>
                        <a:t>5</a:t>
                      </a:r>
                      <a:endParaRPr kumimoji="0" lang="ru-RU" sz="1100" b="1" i="0" u="none" strike="noStrike" cap="none" normalizeH="0" baseline="0" dirty="0" smtClean="0">
                        <a:ln>
                          <a:noFill/>
                        </a:ln>
                        <a:solidFill>
                          <a:schemeClr val="tx1">
                            <a:lumMod val="75000"/>
                            <a:lumOff val="25000"/>
                          </a:schemeClr>
                        </a:solidFill>
                        <a:effectLst/>
                        <a:latin typeface="Arial" charset="0"/>
                      </a:endParaRPr>
                    </a:p>
                  </a:txBody>
                  <a:tcPr marL="6311" marR="6311" marT="6836" marB="0" anchor="ctr" horzOverflow="overflow">
                    <a:lnL w="9525"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lumMod val="75000"/>
                              <a:lumOff val="25000"/>
                            </a:schemeClr>
                          </a:solidFill>
                          <a:effectLst/>
                          <a:latin typeface="Arial" charset="0"/>
                        </a:rPr>
                        <a:t>…</a:t>
                      </a:r>
                      <a:r>
                        <a:rPr kumimoji="0" lang="ru-RU" sz="1100" b="0" i="0" u="none" strike="noStrike" cap="none" normalizeH="0" baseline="0" dirty="0" smtClean="0">
                          <a:ln>
                            <a:noFill/>
                          </a:ln>
                          <a:solidFill>
                            <a:schemeClr val="tx1">
                              <a:lumMod val="75000"/>
                              <a:lumOff val="25000"/>
                            </a:schemeClr>
                          </a:solidFill>
                          <a:effectLst/>
                          <a:latin typeface="Arial" charset="0"/>
                        </a:rPr>
                        <a:t> ()</a:t>
                      </a:r>
                    </a:p>
                  </a:txBody>
                  <a:tcPr marL="33231" marR="6647" marT="7200" marB="0" anchor="ctr" horzOverflow="overflow">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fontAlgn="b"/>
                      <a:endParaRPr lang="ru-RU" sz="1100" b="0" i="0" u="none" strike="noStrike" kern="1200" dirty="0">
                        <a:solidFill>
                          <a:schemeClr val="tx1">
                            <a:lumMod val="75000"/>
                            <a:lumOff val="25000"/>
                          </a:schemeClr>
                        </a:solidFill>
                        <a:latin typeface="Arial"/>
                        <a:ea typeface="+mn-ea"/>
                        <a:cs typeface="+mn-cs"/>
                      </a:endParaRPr>
                    </a:p>
                  </a:txBody>
                  <a:tcPr marL="9525" marR="9525" marT="9525" marB="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lang="ru-RU" sz="1100" b="0" i="0" u="none" strike="noStrike" kern="1200" dirty="0" smtClean="0">
                        <a:solidFill>
                          <a:schemeClr val="tx1">
                            <a:lumMod val="75000"/>
                            <a:lumOff val="25000"/>
                          </a:schemeClr>
                        </a:solidFill>
                        <a:latin typeface="Arial"/>
                        <a:ea typeface="+mn-ea"/>
                        <a:cs typeface="+mn-cs"/>
                      </a:endParaRPr>
                    </a:p>
                  </a:txBody>
                  <a:tcPr marL="9525" marR="9525" marT="9525" marB="0" anchor="ctr">
                    <a:lnL w="9525" cap="flat" cmpd="sng" algn="ctr">
                      <a:solidFill>
                        <a:schemeClr val="bg1">
                          <a:lumMod val="8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solidFill>
                      <a:schemeClr val="bg1">
                        <a:lumMod val="95000"/>
                      </a:schemeClr>
                    </a:solidFill>
                  </a:tcPr>
                </a:tc>
              </a:tr>
              <a:tr h="295770">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lumMod val="75000"/>
                              <a:lumOff val="25000"/>
                            </a:schemeClr>
                          </a:solidFill>
                          <a:effectLst/>
                          <a:latin typeface="Arial" charset="0"/>
                        </a:rPr>
                        <a:t>6</a:t>
                      </a:r>
                      <a:endParaRPr kumimoji="0" lang="ru-RU" sz="1100" b="1" i="0" u="none" strike="noStrike" cap="none" normalizeH="0" baseline="0" dirty="0" smtClean="0">
                        <a:ln>
                          <a:noFill/>
                        </a:ln>
                        <a:solidFill>
                          <a:schemeClr val="tx1">
                            <a:lumMod val="75000"/>
                            <a:lumOff val="25000"/>
                          </a:schemeClr>
                        </a:solidFill>
                        <a:effectLst/>
                        <a:latin typeface="Arial" charset="0"/>
                      </a:endParaRPr>
                    </a:p>
                  </a:txBody>
                  <a:tcPr marL="6311" marR="6311" marT="6836" marB="0" anchor="ctr" horzOverflow="overflow">
                    <a:lnL w="9525"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lumMod val="75000"/>
                              <a:lumOff val="25000"/>
                            </a:schemeClr>
                          </a:solidFill>
                          <a:effectLst/>
                          <a:latin typeface="Arial" charset="0"/>
                        </a:rPr>
                        <a:t>…</a:t>
                      </a:r>
                      <a:r>
                        <a:rPr kumimoji="0" lang="ru-RU" sz="1100" b="0" i="0" u="none" strike="noStrike" cap="none" normalizeH="0" baseline="0" dirty="0" smtClean="0">
                          <a:ln>
                            <a:noFill/>
                          </a:ln>
                          <a:solidFill>
                            <a:schemeClr val="tx1">
                              <a:lumMod val="75000"/>
                              <a:lumOff val="25000"/>
                            </a:schemeClr>
                          </a:solidFill>
                          <a:effectLst/>
                          <a:latin typeface="Arial" charset="0"/>
                        </a:rPr>
                        <a:t> ()</a:t>
                      </a:r>
                    </a:p>
                  </a:txBody>
                  <a:tcPr marL="33231" marR="6647" marT="7200" marB="0" anchor="ctr" horzOverflow="overflow">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algn="ctr" fontAlgn="b"/>
                      <a:endParaRPr lang="ru-RU" sz="1100" b="0" i="0" u="none" strike="noStrike" kern="1200" dirty="0">
                        <a:solidFill>
                          <a:schemeClr val="tx1">
                            <a:lumMod val="75000"/>
                            <a:lumOff val="25000"/>
                          </a:schemeClr>
                        </a:solidFill>
                        <a:latin typeface="Arial"/>
                        <a:ea typeface="+mn-ea"/>
                        <a:cs typeface="+mn-cs"/>
                      </a:endParaRPr>
                    </a:p>
                  </a:txBody>
                  <a:tcPr marL="0" marR="33231" marT="0" marB="0" anchor="ctr" horzOverflow="overflow">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algn="ctr" fontAlgn="b"/>
                      <a:endParaRPr lang="ru-RU" sz="1100" b="0" i="0" u="none" strike="noStrike" dirty="0">
                        <a:solidFill>
                          <a:schemeClr val="tx1">
                            <a:lumMod val="75000"/>
                            <a:lumOff val="25000"/>
                          </a:schemeClr>
                        </a:solidFill>
                        <a:latin typeface="Arial"/>
                      </a:endParaRPr>
                    </a:p>
                  </a:txBody>
                  <a:tcPr marL="9525" marR="9525" marT="9525" marB="0" anchor="ctr">
                    <a:lnL w="9525" cap="flat" cmpd="sng" algn="ctr">
                      <a:solidFill>
                        <a:schemeClr val="bg1">
                          <a:lumMod val="8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a:noFill/>
                    </a:lnTlToBr>
                    <a:lnBlToTr>
                      <a:noFill/>
                    </a:lnBlToTr>
                    <a:noFill/>
                  </a:tcPr>
                </a:tc>
              </a:tr>
              <a:tr h="289934">
                <a:tc gridSpan="2">
                  <a:txBody>
                    <a:bodyPr/>
                    <a:lstStyle/>
                    <a:p>
                      <a:pPr marL="0" marR="0" lvl="0" indent="0" algn="l" defTabSz="914400" rtl="0" eaLnBrk="0" fontAlgn="ctr" latinLnBrk="0" hangingPunct="0">
                        <a:lnSpc>
                          <a:spcPct val="100000"/>
                        </a:lnSpc>
                        <a:spcBef>
                          <a:spcPct val="0"/>
                        </a:spcBef>
                        <a:spcAft>
                          <a:spcPct val="0"/>
                        </a:spcAft>
                        <a:buClrTx/>
                        <a:buSzTx/>
                        <a:buFontTx/>
                        <a:buNone/>
                        <a:tabLst/>
                      </a:pPr>
                      <a:r>
                        <a:rPr lang="ru-RU" sz="1100" b="1" i="0" u="none" strike="noStrike" kern="1200" dirty="0" smtClean="0">
                          <a:solidFill>
                            <a:schemeClr val="tx1">
                              <a:lumMod val="75000"/>
                              <a:lumOff val="25000"/>
                            </a:schemeClr>
                          </a:solidFill>
                          <a:latin typeface="Arial"/>
                          <a:ea typeface="+mn-ea"/>
                          <a:cs typeface="+mn-cs"/>
                        </a:rPr>
                        <a:t>    Итого</a:t>
                      </a:r>
                    </a:p>
                  </a:txBody>
                  <a:tcPr marL="6311" marR="6311" marT="6836" marB="0" anchor="ctr" horzOverflow="overflow">
                    <a:lnL w="9525"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ru-RU"/>
                    </a:p>
                  </a:txBody>
                  <a:tcPr/>
                </a:tc>
                <a:tc>
                  <a:txBody>
                    <a:bodyPr/>
                    <a:lstStyle/>
                    <a:p>
                      <a:pPr algn="ctr" fontAlgn="b"/>
                      <a:endParaRPr lang="ru-RU" sz="1100" b="1" i="0" u="none" strike="noStrike" kern="1200" dirty="0">
                        <a:solidFill>
                          <a:schemeClr val="tx1">
                            <a:lumMod val="75000"/>
                            <a:lumOff val="25000"/>
                          </a:schemeClr>
                        </a:solidFill>
                        <a:latin typeface="Arial"/>
                        <a:ea typeface="+mn-ea"/>
                        <a:cs typeface="+mn-cs"/>
                      </a:endParaRPr>
                    </a:p>
                  </a:txBody>
                  <a:tcPr marL="0" marR="33231" marT="0" marB="0" anchor="ctr" horzOverflow="overflow">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ru-RU" sz="1100" b="1" i="0" u="none" strike="noStrike" kern="1200" dirty="0" smtClean="0">
                        <a:solidFill>
                          <a:schemeClr val="tx1">
                            <a:lumMod val="75000"/>
                            <a:lumOff val="25000"/>
                          </a:schemeClr>
                        </a:solidFill>
                        <a:latin typeface="Arial"/>
                        <a:ea typeface="+mn-ea"/>
                        <a:cs typeface="+mn-cs"/>
                      </a:endParaRPr>
                    </a:p>
                  </a:txBody>
                  <a:tcPr marL="0" marR="33231" marT="0" marB="0" anchor="ctr" horzOverflow="overflow">
                    <a:lnL w="9525" cap="flat" cmpd="sng" algn="ctr">
                      <a:solidFill>
                        <a:schemeClr val="bg1">
                          <a:lumMod val="8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lumMod val="95000"/>
                      </a:schemeClr>
                    </a:solidFill>
                  </a:tcPr>
                </a:tc>
              </a:tr>
            </a:tbl>
          </a:graphicData>
        </a:graphic>
      </p:graphicFrame>
      <p:sp>
        <p:nvSpPr>
          <p:cNvPr id="5" name="Заголовок 1"/>
          <p:cNvSpPr txBox="1">
            <a:spLocks/>
          </p:cNvSpPr>
          <p:nvPr userDrawn="1"/>
        </p:nvSpPr>
        <p:spPr>
          <a:xfrm>
            <a:off x="4716016" y="291890"/>
            <a:ext cx="3970784" cy="778098"/>
          </a:xfrm>
          <a:prstGeom prst="rect">
            <a:avLst/>
          </a:prstGeom>
        </p:spPr>
        <p:txBody>
          <a:bodyPr anchor="ctr"/>
          <a:lstStyle>
            <a:lvl1pPr>
              <a:defRPr sz="2400" b="0" baseline="0"/>
            </a:lvl1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ru-RU" sz="2400" b="1" i="0" u="none" strike="noStrike" kern="1200" cap="none" spc="0" normalizeH="0" baseline="0" noProof="0" dirty="0" smtClean="0">
                <a:ln>
                  <a:noFill/>
                </a:ln>
                <a:solidFill>
                  <a:srgbClr val="C00000"/>
                </a:solidFill>
                <a:effectLst/>
                <a:uLnTx/>
                <a:uFillTx/>
                <a:latin typeface="Arial" pitchFamily="34" charset="0"/>
                <a:ea typeface="+mj-ea"/>
                <a:cs typeface="Arial" pitchFamily="34" charset="0"/>
              </a:rPr>
              <a:t>Образец заголовка</a:t>
            </a:r>
            <a:endParaRPr kumimoji="0" lang="ru-RU" sz="2400" b="1" i="0" u="none" strike="noStrike" kern="1200" cap="none" spc="0" normalizeH="0" baseline="0" noProof="0" dirty="0">
              <a:ln>
                <a:noFill/>
              </a:ln>
              <a:solidFill>
                <a:srgbClr val="C00000"/>
              </a:solidFill>
              <a:effectLst/>
              <a:uLnTx/>
              <a:uFillTx/>
              <a:latin typeface="Arial" pitchFamily="34" charset="0"/>
              <a:ea typeface="+mj-ea"/>
              <a:cs typeface="Arial" pitchFamily="34" charset="0"/>
            </a:endParaRPr>
          </a:p>
        </p:txBody>
      </p:sp>
      <p:sp>
        <p:nvSpPr>
          <p:cNvPr id="6" name="Номер слайда 4"/>
          <p:cNvSpPr>
            <a:spLocks noGrp="1"/>
          </p:cNvSpPr>
          <p:nvPr>
            <p:ph type="sldNum" sz="quarter" idx="10"/>
          </p:nvPr>
        </p:nvSpPr>
        <p:spPr>
          <a:xfrm>
            <a:off x="6553200" y="6215071"/>
            <a:ext cx="2133600" cy="365125"/>
          </a:xfrm>
        </p:spPr>
        <p:txBody>
          <a:bodyPr/>
          <a:lstStyle>
            <a:lvl1pPr defTabSz="914400">
              <a:defRPr smtClean="0">
                <a:solidFill>
                  <a:srgbClr val="333333"/>
                </a:solidFill>
              </a:defRPr>
            </a:lvl1pPr>
          </a:lstStyle>
          <a:p>
            <a:pPr>
              <a:defRPr/>
            </a:pPr>
            <a:fld id="{2C7A8502-428A-4134-AFE2-3EA41C9ACA3B}" type="slidenum">
              <a:rPr lang="ru-RU"/>
              <a:pPr>
                <a:defRPr/>
              </a:pPr>
              <a:t>‹#›</a:t>
            </a:fld>
            <a:endParaRPr lang="ru-RU"/>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7/1/2016</a:t>
            </a:fld>
            <a:endParaRPr lang="en-US"/>
          </a:p>
        </p:txBody>
      </p:sp>
      <p:sp>
        <p:nvSpPr>
          <p:cNvPr id="5" name="Нижний колонтитул 4"/>
          <p:cNvSpPr>
            <a:spLocks noGrp="1"/>
          </p:cNvSpPr>
          <p:nvPr>
            <p:ph type="ftr" sz="quarter" idx="11"/>
          </p:nvPr>
        </p:nvSpPr>
        <p:spPr/>
        <p:txBody>
          <a:bodyPr/>
          <a:lstStyle>
            <a:extLst/>
          </a:lstStyle>
          <a:p>
            <a:endParaRPr kumimoji="0" lang="en-US"/>
          </a:p>
        </p:txBody>
      </p:sp>
      <p:sp>
        <p:nvSpPr>
          <p:cNvPr id="6" name="Номер слайда 5"/>
          <p:cNvSpPr>
            <a:spLocks noGrp="1"/>
          </p:cNvSpPr>
          <p:nvPr>
            <p:ph type="sldNum" sz="quarter" idx="12"/>
          </p:nvPr>
        </p:nvSpPr>
        <p:spPr/>
        <p:txBody>
          <a:bodyPr/>
          <a:lstStyle>
            <a:extLst/>
          </a:lstStyle>
          <a:p>
            <a:pPr>
              <a:defRPr/>
            </a:pPr>
            <a:fld id="{330A300D-AA65-4E14-9EAD-452D5DCC8E1E}" type="slidenum">
              <a:rPr lang="ru-RU" smtClean="0"/>
              <a:pPr>
                <a:defRPr/>
              </a:pPr>
              <a:t>‹#›</a:t>
            </a:fld>
            <a:endParaRPr lang="ru-RU" dirty="0"/>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sldNum="0" hd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7/1/2016</a:t>
            </a:fld>
            <a:endParaRPr lang="en-US"/>
          </a:p>
        </p:txBody>
      </p:sp>
      <p:sp>
        <p:nvSpPr>
          <p:cNvPr id="6" name="Нижний колонтитул 5"/>
          <p:cNvSpPr>
            <a:spLocks noGrp="1"/>
          </p:cNvSpPr>
          <p:nvPr>
            <p:ph type="ftr" sz="quarter" idx="11"/>
          </p:nvPr>
        </p:nvSpPr>
        <p:spPr/>
        <p:txBody>
          <a:bodyPr/>
          <a:lstStyle>
            <a:extLst/>
          </a:lstStyle>
          <a:p>
            <a:endParaRPr kumimoji="0" lang="en-US"/>
          </a:p>
        </p:txBody>
      </p:sp>
      <p:sp>
        <p:nvSpPr>
          <p:cNvPr id="7" name="Номер слайда 6"/>
          <p:cNvSpPr>
            <a:spLocks noGrp="1"/>
          </p:cNvSpPr>
          <p:nvPr>
            <p:ph type="sldNum" sz="quarter" idx="12"/>
          </p:nvPr>
        </p:nvSpPr>
        <p:spPr/>
        <p:txBody>
          <a:bodyPr/>
          <a:lstStyle>
            <a:extLst/>
          </a:lstStyle>
          <a:p>
            <a:pPr>
              <a:defRPr/>
            </a:pPr>
            <a:fld id="{330A300D-AA65-4E14-9EAD-452D5DCC8E1E}" type="slidenum">
              <a:rPr lang="ru-RU" smtClean="0"/>
              <a:pPr>
                <a:defRPr/>
              </a:pPr>
              <a:t>‹#›</a:t>
            </a:fld>
            <a:endParaRPr lang="ru-RU" dirty="0"/>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hf sldNum="0" hdr="0" dt="0"/>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7/1/2016</a:t>
            </a:fld>
            <a:endParaRPr lang="en-US"/>
          </a:p>
        </p:txBody>
      </p:sp>
      <p:sp>
        <p:nvSpPr>
          <p:cNvPr id="8" name="Нижний колонтитул 7"/>
          <p:cNvSpPr>
            <a:spLocks noGrp="1"/>
          </p:cNvSpPr>
          <p:nvPr>
            <p:ph type="ftr" sz="quarter" idx="11"/>
          </p:nvPr>
        </p:nvSpPr>
        <p:spPr/>
        <p:txBody>
          <a:bodyPr/>
          <a:lstStyle>
            <a:extLst/>
          </a:lstStyle>
          <a:p>
            <a:endParaRPr kumimoji="0" lang="en-US"/>
          </a:p>
        </p:txBody>
      </p:sp>
      <p:sp>
        <p:nvSpPr>
          <p:cNvPr id="9" name="Номер слайда 8"/>
          <p:cNvSpPr>
            <a:spLocks noGrp="1"/>
          </p:cNvSpPr>
          <p:nvPr>
            <p:ph type="sldNum" sz="quarter" idx="12"/>
          </p:nvPr>
        </p:nvSpPr>
        <p:spPr/>
        <p:txBody>
          <a:bodyPr/>
          <a:lstStyle>
            <a:extLst/>
          </a:lstStyle>
          <a:p>
            <a:pPr>
              <a:defRPr/>
            </a:pPr>
            <a:fld id="{330A300D-AA65-4E14-9EAD-452D5DCC8E1E}" type="slidenum">
              <a:rPr lang="ru-RU" smtClean="0"/>
              <a:pPr>
                <a:defRPr/>
              </a:pPr>
              <a:t>‹#›</a:t>
            </a:fld>
            <a:endParaRPr lang="ru-RU" dirty="0"/>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7/1/2016</a:t>
            </a:fld>
            <a:endParaRPr lang="en-US"/>
          </a:p>
        </p:txBody>
      </p:sp>
      <p:sp>
        <p:nvSpPr>
          <p:cNvPr id="4" name="Нижний колонтитул 3"/>
          <p:cNvSpPr>
            <a:spLocks noGrp="1"/>
          </p:cNvSpPr>
          <p:nvPr>
            <p:ph type="ftr" sz="quarter" idx="11"/>
          </p:nvPr>
        </p:nvSpPr>
        <p:spPr/>
        <p:txBody>
          <a:bodyPr/>
          <a:lstStyle>
            <a:extLst/>
          </a:lstStyle>
          <a:p>
            <a:endParaRPr kumimoji="0" lang="en-US"/>
          </a:p>
        </p:txBody>
      </p:sp>
      <p:sp>
        <p:nvSpPr>
          <p:cNvPr id="5" name="Номер слайда 4"/>
          <p:cNvSpPr>
            <a:spLocks noGrp="1"/>
          </p:cNvSpPr>
          <p:nvPr>
            <p:ph type="sldNum" sz="quarter" idx="12"/>
          </p:nvPr>
        </p:nvSpPr>
        <p:spPr/>
        <p:txBody>
          <a:bodyPr/>
          <a:lstStyle>
            <a:extLst/>
          </a:lstStyle>
          <a:p>
            <a:pPr>
              <a:defRPr/>
            </a:pPr>
            <a:fld id="{330A300D-AA65-4E14-9EAD-452D5DCC8E1E}" type="slidenum">
              <a:rPr lang="ru-RU" smtClean="0"/>
              <a:pPr>
                <a:defRPr/>
              </a:pPr>
              <a:t>‹#›</a:t>
            </a:fld>
            <a:endParaRPr lang="ru-RU" dirty="0"/>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hf sldNum="0" hd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7/1/2016</a:t>
            </a:fld>
            <a:endParaRPr lang="en-US"/>
          </a:p>
        </p:txBody>
      </p:sp>
      <p:sp>
        <p:nvSpPr>
          <p:cNvPr id="3" name="Нижний колонтитул 2"/>
          <p:cNvSpPr>
            <a:spLocks noGrp="1"/>
          </p:cNvSpPr>
          <p:nvPr>
            <p:ph type="ftr" sz="quarter" idx="11"/>
          </p:nvPr>
        </p:nvSpPr>
        <p:spPr/>
        <p:txBody>
          <a:bodyPr/>
          <a:lstStyle>
            <a:extLst/>
          </a:lstStyle>
          <a:p>
            <a:endParaRPr kumimoji="0" lang="en-US"/>
          </a:p>
        </p:txBody>
      </p:sp>
      <p:sp>
        <p:nvSpPr>
          <p:cNvPr id="4" name="Номер слайда 3"/>
          <p:cNvSpPr>
            <a:spLocks noGrp="1"/>
          </p:cNvSpPr>
          <p:nvPr>
            <p:ph type="sldNum" sz="quarter" idx="12"/>
          </p:nvPr>
        </p:nvSpPr>
        <p:spPr/>
        <p:txBody>
          <a:bodyPr/>
          <a:lstStyle>
            <a:extLst/>
          </a:lstStyle>
          <a:p>
            <a:pPr>
              <a:defRPr/>
            </a:pPr>
            <a:fld id="{330A300D-AA65-4E14-9EAD-452D5DCC8E1E}" type="slidenum">
              <a:rPr lang="ru-RU" smtClean="0"/>
              <a:pPr>
                <a:defRPr/>
              </a:pPr>
              <a:t>‹#›</a:t>
            </a:fld>
            <a:endParaRPr lang="ru-RU" dirty="0"/>
          </a:p>
        </p:txBody>
      </p:sp>
    </p:spTree>
  </p:cSld>
  <p:clrMapOvr>
    <a:masterClrMapping/>
  </p:clrMapOvr>
  <p:hf sldNum="0" hdr="0" dt="0"/>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pPr eaLnBrk="1" latinLnBrk="0" hangingPunct="1"/>
            <a:fld id="{544213AF-26F6-41FA-8D85-E2C5388D6E58}" type="datetimeFigureOut">
              <a:rPr lang="en-US" smtClean="0"/>
              <a:pPr eaLnBrk="1" latinLnBrk="0" hangingPunct="1"/>
              <a:t>7/1/2016</a:t>
            </a:fld>
            <a:endParaRPr lang="en-US"/>
          </a:p>
        </p:txBody>
      </p:sp>
      <p:sp>
        <p:nvSpPr>
          <p:cNvPr id="6" name="Нижний колонтитул 5"/>
          <p:cNvSpPr>
            <a:spLocks noGrp="1"/>
          </p:cNvSpPr>
          <p:nvPr>
            <p:ph type="ftr" sz="quarter" idx="11"/>
          </p:nvPr>
        </p:nvSpPr>
        <p:spPr/>
        <p:txBody>
          <a:bodyPr/>
          <a:lstStyle>
            <a:extLst/>
          </a:lstStyle>
          <a:p>
            <a:endParaRPr kumimoji="0" lang="en-US"/>
          </a:p>
        </p:txBody>
      </p:sp>
      <p:sp>
        <p:nvSpPr>
          <p:cNvPr id="7" name="Номер слайда 6"/>
          <p:cNvSpPr>
            <a:spLocks noGrp="1"/>
          </p:cNvSpPr>
          <p:nvPr>
            <p:ph type="sldNum" sz="quarter" idx="12"/>
          </p:nvPr>
        </p:nvSpPr>
        <p:spPr/>
        <p:txBody>
          <a:bodyPr/>
          <a:lstStyle>
            <a:extLst/>
          </a:lstStyle>
          <a:p>
            <a:pPr>
              <a:defRPr/>
            </a:pPr>
            <a:fld id="{330A300D-AA65-4E14-9EAD-452D5DCC8E1E}" type="slidenum">
              <a:rPr lang="ru-RU" smtClean="0"/>
              <a:pPr>
                <a:defRPr/>
              </a:pPr>
              <a:t>‹#›</a:t>
            </a:fld>
            <a:endParaRPr lang="ru-RU" dirty="0"/>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pPr eaLnBrk="1" latinLnBrk="0" hangingPunct="1"/>
            <a:fld id="{544213AF-26F6-41FA-8D85-E2C5388D6E58}" type="datetimeFigureOut">
              <a:rPr lang="en-US" smtClean="0"/>
              <a:pPr eaLnBrk="1" latinLnBrk="0" hangingPunct="1"/>
              <a:t>7/1/2016</a:t>
            </a:fld>
            <a:endParaRPr lang="en-US">
              <a:solidFill>
                <a:schemeClr val="tx1"/>
              </a:solidFill>
            </a:endParaRPr>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pPr>
              <a:defRPr/>
            </a:pPr>
            <a:fld id="{330A300D-AA65-4E14-9EAD-452D5DCC8E1E}" type="slidenum">
              <a:rPr lang="ru-RU" smtClean="0"/>
              <a:pPr>
                <a:defRPr/>
              </a:pPr>
              <a:t>‹#›</a:t>
            </a:fld>
            <a:endParaRPr lang="ru-RU" dirty="0"/>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sldNum="0" hd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7/1/2016</a:t>
            </a:fld>
            <a:endParaRPr lang="en-US"/>
          </a:p>
        </p:txBody>
      </p:sp>
      <p:sp>
        <p:nvSpPr>
          <p:cNvPr id="5" name="Нижний колонтитул 4"/>
          <p:cNvSpPr>
            <a:spLocks noGrp="1"/>
          </p:cNvSpPr>
          <p:nvPr>
            <p:ph type="ftr" sz="quarter" idx="11"/>
          </p:nvPr>
        </p:nvSpPr>
        <p:spPr/>
        <p:txBody>
          <a:bodyPr/>
          <a:lstStyle>
            <a:extLst/>
          </a:lstStyle>
          <a:p>
            <a:endParaRPr kumimoji="0" lang="en-US"/>
          </a:p>
        </p:txBody>
      </p:sp>
      <p:sp>
        <p:nvSpPr>
          <p:cNvPr id="6" name="Номер слайда 5"/>
          <p:cNvSpPr>
            <a:spLocks noGrp="1"/>
          </p:cNvSpPr>
          <p:nvPr>
            <p:ph type="sldNum" sz="quarter" idx="12"/>
          </p:nvPr>
        </p:nvSpPr>
        <p:spPr/>
        <p:txBody>
          <a:bodyPr/>
          <a:lstStyle>
            <a:extLst/>
          </a:lstStyle>
          <a:p>
            <a:pPr>
              <a:defRPr/>
            </a:pPr>
            <a:fld id="{330A300D-AA65-4E14-9EAD-452D5DCC8E1E}" type="slidenum">
              <a:rPr lang="ru-RU" smtClean="0"/>
              <a:pPr>
                <a:defRPr/>
              </a:pPr>
              <a:t>‹#›</a:t>
            </a:fld>
            <a:endParaRPr lang="ru-RU" dirty="0"/>
          </a:p>
        </p:txBody>
      </p:sp>
    </p:spTree>
  </p:cSld>
  <p:clrMapOvr>
    <a:masterClrMapping/>
  </p:clrMapOvr>
  <p:hf sldNum="0" hd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7/1/2016</a:t>
            </a:fld>
            <a:endParaRPr lang="en-US"/>
          </a:p>
        </p:txBody>
      </p:sp>
      <p:sp>
        <p:nvSpPr>
          <p:cNvPr id="5" name="Нижний колонтитул 4"/>
          <p:cNvSpPr>
            <a:spLocks noGrp="1"/>
          </p:cNvSpPr>
          <p:nvPr>
            <p:ph type="ftr" sz="quarter" idx="11"/>
          </p:nvPr>
        </p:nvSpPr>
        <p:spPr/>
        <p:txBody>
          <a:bodyPr/>
          <a:lstStyle>
            <a:extLst/>
          </a:lstStyle>
          <a:p>
            <a:endParaRPr kumimoji="0" lang="en-US"/>
          </a:p>
        </p:txBody>
      </p:sp>
      <p:sp>
        <p:nvSpPr>
          <p:cNvPr id="6" name="Номер слайда 5"/>
          <p:cNvSpPr>
            <a:spLocks noGrp="1"/>
          </p:cNvSpPr>
          <p:nvPr>
            <p:ph type="sldNum" sz="quarter" idx="12"/>
          </p:nvPr>
        </p:nvSpPr>
        <p:spPr/>
        <p:txBody>
          <a:bodyPr/>
          <a:lstStyle>
            <a:extLst/>
          </a:lstStyle>
          <a:p>
            <a:pPr>
              <a:defRPr/>
            </a:pPr>
            <a:fld id="{330A300D-AA65-4E14-9EAD-452D5DCC8E1E}" type="slidenum">
              <a:rPr lang="ru-RU" smtClean="0"/>
              <a:pPr>
                <a:defRPr/>
              </a:pPr>
              <a:t>‹#›</a:t>
            </a:fld>
            <a:endParaRPr lang="ru-RU" dirty="0"/>
          </a:p>
        </p:txBody>
      </p:sp>
    </p:spTree>
  </p:cSld>
  <p:clrMapOvr>
    <a:masterClrMapping/>
  </p:clrMapOvr>
  <p:hf sldNum="0" hdr="0" dt="0"/>
</p:sldLayout>
</file>

<file path=ppt/slideLayouts/slideLayout49.xml><?xml version="1.0" encoding="utf-8"?>
<p:sldLayout xmlns:a="http://schemas.openxmlformats.org/drawingml/2006/main" xmlns:r="http://schemas.openxmlformats.org/officeDocument/2006/relationships" xmlns:p="http://schemas.openxmlformats.org/presentationml/2006/main">
  <p:cSld name="1_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10038" y="244382"/>
            <a:ext cx="4614862" cy="725487"/>
          </a:xfrm>
          <a:prstGeom prst="rect">
            <a:avLst/>
          </a:prstGeom>
        </p:spPr>
        <p:txBody>
          <a:bodyPr lIns="85908" tIns="42954" rIns="85908" bIns="42954" anchor="ctr"/>
          <a:lstStyle>
            <a:lvl1pPr algn="r">
              <a:defRPr sz="2000" b="1" baseline="0">
                <a:solidFill>
                  <a:srgbClr val="C00000"/>
                </a:solidFill>
              </a:defRPr>
            </a:lvl1pPr>
          </a:lstStyle>
          <a:p>
            <a:r>
              <a:rPr lang="ru-RU" dirty="0" smtClean="0"/>
              <a:t>Образец заголовка</a:t>
            </a:r>
            <a:endParaRPr lang="ru-RU" dirty="0"/>
          </a:p>
        </p:txBody>
      </p:sp>
      <p:sp>
        <p:nvSpPr>
          <p:cNvPr id="6" name="Номер слайда 4"/>
          <p:cNvSpPr>
            <a:spLocks noGrp="1"/>
          </p:cNvSpPr>
          <p:nvPr>
            <p:ph type="sldNum" sz="quarter" idx="10"/>
          </p:nvPr>
        </p:nvSpPr>
        <p:spPr>
          <a:xfrm>
            <a:off x="6553200" y="6215071"/>
            <a:ext cx="2133600" cy="365125"/>
          </a:xfrm>
        </p:spPr>
        <p:txBody>
          <a:bodyPr/>
          <a:lstStyle>
            <a:lvl1pPr defTabSz="914400">
              <a:defRPr smtClean="0">
                <a:solidFill>
                  <a:srgbClr val="333333"/>
                </a:solidFill>
              </a:defRPr>
            </a:lvl1pPr>
          </a:lstStyle>
          <a:p>
            <a:pPr>
              <a:defRPr/>
            </a:pPr>
            <a:fld id="{2C7A8502-428A-4134-AFE2-3EA41C9ACA3B}"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1_Пустой слайд">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Пустой слайд">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8250" y="100015"/>
            <a:ext cx="7260981" cy="496887"/>
          </a:xfrm>
          <a:prstGeom prst="rect">
            <a:avLst/>
          </a:prstGeom>
        </p:spPr>
        <p:txBody>
          <a:bodyPr/>
          <a:lstStyle/>
          <a:p>
            <a:r>
              <a:rPr lang="ru-RU" smtClean="0"/>
              <a:t>Образец заголовка</a:t>
            </a: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433011" y="539225"/>
            <a:ext cx="5143874" cy="1123140"/>
          </a:xfrm>
          <a:prstGeom prst="rect">
            <a:avLst/>
          </a:prstGeom>
        </p:spPr>
        <p:txBody>
          <a:bodyPr/>
          <a:lstStyle>
            <a:lvl1pPr>
              <a:defRPr b="0"/>
            </a:lvl1pPr>
          </a:lstStyle>
          <a:p>
            <a:r>
              <a:rPr lang="ru-RU" smtClean="0"/>
              <a:t>Образец заголовка</a:t>
            </a:r>
            <a:endParaRPr lang="en-US" dirty="0"/>
          </a:p>
        </p:txBody>
      </p:sp>
      <p:sp>
        <p:nvSpPr>
          <p:cNvPr id="3" name="Content Placeholder 2"/>
          <p:cNvSpPr>
            <a:spLocks noGrp="1"/>
          </p:cNvSpPr>
          <p:nvPr>
            <p:ph idx="1"/>
          </p:nvPr>
        </p:nvSpPr>
        <p:spPr>
          <a:xfrm>
            <a:off x="446450" y="1702584"/>
            <a:ext cx="8043554" cy="4516389"/>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ru-RU" smtClean="0"/>
              <a:t>Образец текста</a:t>
            </a:r>
          </a:p>
        </p:txBody>
      </p:sp>
    </p:spTree>
    <p:extLst>
      <p:ext uri="{BB962C8B-B14F-4D97-AF65-F5344CB8AC3E}">
        <p14:creationId xmlns:p14="http://schemas.microsoft.com/office/powerpoint/2010/main" val="1423974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46450" y="4406161"/>
            <a:ext cx="8048034" cy="1362961"/>
          </a:xfrm>
          <a:prstGeom prst="rect">
            <a:avLst/>
          </a:prstGeom>
        </p:spPr>
        <p:txBody>
          <a:bodyPr/>
          <a:lstStyle>
            <a:lvl1pPr algn="l">
              <a:lnSpc>
                <a:spcPct val="100000"/>
              </a:lnSpc>
              <a:defRPr sz="3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446450" y="2906160"/>
            <a:ext cx="8048034" cy="1500001"/>
          </a:xfrm>
          <a:prstGeom prst="rect">
            <a:avLst/>
          </a:prstGeom>
        </p:spPr>
        <p:txBody>
          <a:bodyPr anchor="b"/>
          <a:lstStyle>
            <a:lvl1pPr marL="0" indent="0">
              <a:buNone/>
              <a:defRPr sz="1900"/>
            </a:lvl1pPr>
            <a:lvl2pPr marL="429539" indent="0">
              <a:buNone/>
              <a:defRPr sz="1700"/>
            </a:lvl2pPr>
            <a:lvl3pPr marL="859079" indent="0">
              <a:buNone/>
              <a:defRPr sz="1500"/>
            </a:lvl3pPr>
            <a:lvl4pPr marL="1288618" indent="0">
              <a:buNone/>
              <a:defRPr sz="1300"/>
            </a:lvl4pPr>
            <a:lvl5pPr marL="1718158" indent="0">
              <a:buNone/>
              <a:defRPr sz="1300"/>
            </a:lvl5pPr>
            <a:lvl6pPr marL="2147697" indent="0">
              <a:buNone/>
              <a:defRPr sz="1300"/>
            </a:lvl6pPr>
            <a:lvl7pPr marL="2577236" indent="0">
              <a:buNone/>
              <a:defRPr sz="1300"/>
            </a:lvl7pPr>
            <a:lvl8pPr marL="3006776" indent="0">
              <a:buNone/>
              <a:defRPr sz="1300"/>
            </a:lvl8pPr>
            <a:lvl9pPr marL="3436315" indent="0">
              <a:buNone/>
              <a:defRPr sz="1300"/>
            </a:lvl9pPr>
          </a:lstStyle>
          <a:p>
            <a:pPr lvl="0"/>
            <a:r>
              <a:rPr lang="ru-RU" smtClean="0"/>
              <a:t>Образец текста</a:t>
            </a:r>
          </a:p>
        </p:txBody>
      </p:sp>
      <p:sp>
        <p:nvSpPr>
          <p:cNvPr id="7"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ru-RU" smtClean="0"/>
              <a:t>Образец текста</a:t>
            </a:r>
          </a:p>
        </p:txBody>
      </p:sp>
    </p:spTree>
    <p:extLst>
      <p:ext uri="{BB962C8B-B14F-4D97-AF65-F5344CB8AC3E}">
        <p14:creationId xmlns:p14="http://schemas.microsoft.com/office/powerpoint/2010/main" val="2050010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9888" y="539239"/>
            <a:ext cx="5305133" cy="1002471"/>
          </a:xfrm>
          <a:prstGeom prst="rect">
            <a:avLst/>
          </a:prstGeom>
        </p:spPr>
        <p:txBody>
          <a:bodyPr/>
          <a:lstStyle>
            <a:lvl1pPr>
              <a:defRPr b="0"/>
            </a:lvl1pPr>
          </a:lstStyle>
          <a:p>
            <a:r>
              <a:rPr lang="ru-RU" smtClean="0"/>
              <a:t>Образец заголовка</a:t>
            </a:r>
            <a:endParaRPr lang="en-US" dirty="0"/>
          </a:p>
        </p:txBody>
      </p:sp>
      <p:sp>
        <p:nvSpPr>
          <p:cNvPr id="3" name="Content Placeholder 2"/>
          <p:cNvSpPr>
            <a:spLocks noGrp="1"/>
          </p:cNvSpPr>
          <p:nvPr>
            <p:ph sz="half" idx="1"/>
          </p:nvPr>
        </p:nvSpPr>
        <p:spPr>
          <a:xfrm>
            <a:off x="446450" y="2000512"/>
            <a:ext cx="4140482" cy="4218460"/>
          </a:xfrm>
          <a:prstGeom prst="rect">
            <a:avLst/>
          </a:prstGeo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586932" y="2000512"/>
            <a:ext cx="3903073" cy="4218460"/>
          </a:xfrm>
          <a:prstGeom prst="rect">
            <a:avLst/>
          </a:prstGeo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Text Placeholder 3"/>
          <p:cNvSpPr>
            <a:spLocks noGrp="1"/>
          </p:cNvSpPr>
          <p:nvPr>
            <p:ph type="body" sz="half" idx="10"/>
          </p:nvPr>
        </p:nvSpPr>
        <p:spPr>
          <a:xfrm>
            <a:off x="1417983" y="6520069"/>
            <a:ext cx="6503816" cy="198783"/>
          </a:xfrm>
          <a:prstGeom prst="rect">
            <a:avLst/>
          </a:prstGeom>
        </p:spPr>
        <p:txBody>
          <a:bodyPr/>
          <a:lstStyle>
            <a:lvl1pPr marL="0" indent="0" algn="r">
              <a:buNone/>
              <a:defRPr sz="1300"/>
            </a:lvl1pPr>
            <a:lvl2pPr marL="429539" indent="0">
              <a:buNone/>
              <a:defRPr sz="1100"/>
            </a:lvl2pPr>
            <a:lvl3pPr marL="859079" indent="0">
              <a:buNone/>
              <a:defRPr sz="900"/>
            </a:lvl3pPr>
            <a:lvl4pPr marL="1288618" indent="0">
              <a:buNone/>
              <a:defRPr sz="800"/>
            </a:lvl4pPr>
            <a:lvl5pPr marL="1718158" indent="0">
              <a:buNone/>
              <a:defRPr sz="800"/>
            </a:lvl5pPr>
            <a:lvl6pPr marL="2147697" indent="0">
              <a:buNone/>
              <a:defRPr sz="800"/>
            </a:lvl6pPr>
            <a:lvl7pPr marL="2577236" indent="0">
              <a:buNone/>
              <a:defRPr sz="800"/>
            </a:lvl7pPr>
            <a:lvl8pPr marL="3006776" indent="0">
              <a:buNone/>
              <a:defRPr sz="800"/>
            </a:lvl8pPr>
            <a:lvl9pPr marL="3436315" indent="0">
              <a:buNone/>
              <a:defRPr sz="800"/>
            </a:lvl9pPr>
          </a:lstStyle>
          <a:p>
            <a:pPr lvl="0"/>
            <a:r>
              <a:rPr lang="ru-RU" smtClean="0"/>
              <a:t>Образец текста</a:t>
            </a:r>
          </a:p>
        </p:txBody>
      </p:sp>
    </p:spTree>
    <p:extLst>
      <p:ext uri="{BB962C8B-B14F-4D97-AF65-F5344CB8AC3E}">
        <p14:creationId xmlns:p14="http://schemas.microsoft.com/office/powerpoint/2010/main" val="4009184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2.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9" cstate="print">
            <a:lum/>
          </a:blip>
          <a:srcRect/>
          <a:stretch>
            <a:fillRect l="-1000" t="1000" r="-19000" b="3000"/>
          </a:stretch>
        </a:blipFill>
        <a:effectLst/>
      </p:bgPr>
    </p:bg>
    <p:spTree>
      <p:nvGrpSpPr>
        <p:cNvPr id="1" name=""/>
        <p:cNvGrpSpPr/>
        <p:nvPr/>
      </p:nvGrpSpPr>
      <p:grpSpPr>
        <a:xfrm>
          <a:off x="0" y="0"/>
          <a:ext cx="0" cy="0"/>
          <a:chOff x="0" y="0"/>
          <a:chExt cx="0" cy="0"/>
        </a:xfrm>
      </p:grpSpPr>
      <p:sp>
        <p:nvSpPr>
          <p:cNvPr id="6" name="Номер слайда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fontAlgn="auto">
              <a:spcBef>
                <a:spcPts val="0"/>
              </a:spcBef>
              <a:spcAft>
                <a:spcPts val="0"/>
              </a:spcAft>
              <a:defRPr sz="1200" baseline="0" smtClean="0">
                <a:solidFill>
                  <a:srgbClr val="333333"/>
                </a:solidFill>
                <a:latin typeface="+mn-lt"/>
                <a:cs typeface="+mn-cs"/>
              </a:defRPr>
            </a:lvl1pPr>
          </a:lstStyle>
          <a:p>
            <a:pPr>
              <a:defRPr/>
            </a:pPr>
            <a:fld id="{330A300D-AA65-4E14-9EAD-452D5DCC8E1E}" type="slidenum">
              <a:rPr lang="ru-RU" smtClean="0"/>
              <a:pPr>
                <a:defRPr/>
              </a:pPr>
              <a:t>‹#›</a:t>
            </a:fld>
            <a:endParaRPr lang="ru-RU" dirty="0"/>
          </a:p>
        </p:txBody>
      </p:sp>
    </p:spTree>
  </p:cSld>
  <p:clrMap bg1="lt1" tx1="dk1" bg2="lt2" tx2="dk2" accent1="accent1" accent2="accent2" accent3="accent3" accent4="accent4" accent5="accent5" accent6="accent6" hlink="hlink" folHlink="folHlink"/>
  <p:sldLayoutIdLst>
    <p:sldLayoutId id="2147483969" r:id="rId1"/>
    <p:sldLayoutId id="2147484108" r:id="rId2"/>
    <p:sldLayoutId id="2147483970" r:id="rId3"/>
    <p:sldLayoutId id="2147483999" r:id="rId4"/>
    <p:sldLayoutId id="2147484109" r:id="rId5"/>
    <p:sldLayoutId id="2147484128" r:id="rId6"/>
    <p:sldLayoutId id="2147484237" r:id="rId7"/>
    <p:sldLayoutId id="2147484238" r:id="rId8"/>
    <p:sldLayoutId id="2147484239" r:id="rId9"/>
    <p:sldLayoutId id="2147484240" r:id="rId10"/>
    <p:sldLayoutId id="2147484241" r:id="rId11"/>
    <p:sldLayoutId id="2147484242" r:id="rId12"/>
    <p:sldLayoutId id="2147484243" r:id="rId13"/>
    <p:sldLayoutId id="2147484244" r:id="rId14"/>
    <p:sldLayoutId id="2147484245" r:id="rId15"/>
    <p:sldLayoutId id="2147484246" r:id="rId16"/>
    <p:sldLayoutId id="2147484177" r:id="rId17"/>
    <p:sldLayoutId id="2147484178" r:id="rId18"/>
    <p:sldLayoutId id="2147484179" r:id="rId19"/>
    <p:sldLayoutId id="2147484180" r:id="rId20"/>
    <p:sldLayoutId id="2147484181" r:id="rId21"/>
    <p:sldLayoutId id="2147484182" r:id="rId22"/>
    <p:sldLayoutId id="2147484183" r:id="rId23"/>
    <p:sldLayoutId id="2147484184" r:id="rId24"/>
    <p:sldLayoutId id="2147484185" r:id="rId25"/>
    <p:sldLayoutId id="2147484186" r:id="rId26"/>
    <p:sldLayoutId id="2147484148" r:id="rId27"/>
    <p:sldLayoutId id="2147484149" r:id="rId28"/>
    <p:sldLayoutId id="2147484150" r:id="rId29"/>
    <p:sldLayoutId id="2147484151" r:id="rId30"/>
    <p:sldLayoutId id="2147484152" r:id="rId31"/>
    <p:sldLayoutId id="2147484153" r:id="rId32"/>
    <p:sldLayoutId id="2147484154" r:id="rId33"/>
    <p:sldLayoutId id="2147484155" r:id="rId34"/>
    <p:sldLayoutId id="2147484156" r:id="rId35"/>
    <p:sldLayoutId id="2147484157" r:id="rId36"/>
    <p:sldLayoutId id="2147484247" r:id="rId37"/>
  </p:sldLayoutIdLst>
  <p:hf sldNum="0" hdr="0" dt="0"/>
  <p:txStyles>
    <p:titleStyle>
      <a:lvl1pPr algn="ctr" rtl="0" fontAlgn="base">
        <a:spcBef>
          <a:spcPct val="0"/>
        </a:spcBef>
        <a:spcAft>
          <a:spcPct val="0"/>
        </a:spcAft>
        <a:defRPr lang="ru-RU" sz="2200" kern="1200" dirty="0">
          <a:solidFill>
            <a:srgbClr val="A80000"/>
          </a:solidFill>
          <a:latin typeface="Arial" pitchFamily="34" charset="0"/>
          <a:ea typeface="+mj-ea"/>
          <a:cs typeface="Arial" pitchFamily="34" charset="0"/>
        </a:defRPr>
      </a:lvl1pPr>
      <a:lvl2pPr algn="ctr" rtl="0" fontAlgn="base">
        <a:spcBef>
          <a:spcPct val="0"/>
        </a:spcBef>
        <a:spcAft>
          <a:spcPct val="0"/>
        </a:spcAft>
        <a:defRPr sz="2200">
          <a:solidFill>
            <a:srgbClr val="A80000"/>
          </a:solidFill>
          <a:latin typeface="Arial" pitchFamily="34" charset="0"/>
          <a:cs typeface="Arial" pitchFamily="34" charset="0"/>
        </a:defRPr>
      </a:lvl2pPr>
      <a:lvl3pPr algn="ctr" rtl="0" fontAlgn="base">
        <a:spcBef>
          <a:spcPct val="0"/>
        </a:spcBef>
        <a:spcAft>
          <a:spcPct val="0"/>
        </a:spcAft>
        <a:defRPr sz="2200">
          <a:solidFill>
            <a:srgbClr val="A80000"/>
          </a:solidFill>
          <a:latin typeface="Arial" pitchFamily="34" charset="0"/>
          <a:cs typeface="Arial" pitchFamily="34" charset="0"/>
        </a:defRPr>
      </a:lvl3pPr>
      <a:lvl4pPr algn="ctr" rtl="0" fontAlgn="base">
        <a:spcBef>
          <a:spcPct val="0"/>
        </a:spcBef>
        <a:spcAft>
          <a:spcPct val="0"/>
        </a:spcAft>
        <a:defRPr sz="2200">
          <a:solidFill>
            <a:srgbClr val="A80000"/>
          </a:solidFill>
          <a:latin typeface="Arial" pitchFamily="34" charset="0"/>
          <a:cs typeface="Arial" pitchFamily="34" charset="0"/>
        </a:defRPr>
      </a:lvl4pPr>
      <a:lvl5pPr algn="ctr" rtl="0" fontAlgn="base">
        <a:spcBef>
          <a:spcPct val="0"/>
        </a:spcBef>
        <a:spcAft>
          <a:spcPct val="0"/>
        </a:spcAft>
        <a:defRPr sz="2200">
          <a:solidFill>
            <a:srgbClr val="A80000"/>
          </a:solidFill>
          <a:latin typeface="Arial" pitchFamily="34" charset="0"/>
          <a:cs typeface="Arial" pitchFamily="34" charset="0"/>
        </a:defRPr>
      </a:lvl5pPr>
      <a:lvl6pPr marL="457200" algn="ctr" rtl="0" eaLnBrk="1" fontAlgn="base" hangingPunct="1">
        <a:spcBef>
          <a:spcPct val="0"/>
        </a:spcBef>
        <a:spcAft>
          <a:spcPct val="0"/>
        </a:spcAft>
        <a:defRPr sz="2200">
          <a:solidFill>
            <a:srgbClr val="A80000"/>
          </a:solidFill>
          <a:latin typeface="Arial" pitchFamily="34" charset="0"/>
          <a:cs typeface="Arial" pitchFamily="34" charset="0"/>
        </a:defRPr>
      </a:lvl6pPr>
      <a:lvl7pPr marL="914400" algn="ctr" rtl="0" eaLnBrk="1" fontAlgn="base" hangingPunct="1">
        <a:spcBef>
          <a:spcPct val="0"/>
        </a:spcBef>
        <a:spcAft>
          <a:spcPct val="0"/>
        </a:spcAft>
        <a:defRPr sz="2200">
          <a:solidFill>
            <a:srgbClr val="A80000"/>
          </a:solidFill>
          <a:latin typeface="Arial" pitchFamily="34" charset="0"/>
          <a:cs typeface="Arial" pitchFamily="34" charset="0"/>
        </a:defRPr>
      </a:lvl7pPr>
      <a:lvl8pPr marL="1371600" algn="ctr" rtl="0" eaLnBrk="1" fontAlgn="base" hangingPunct="1">
        <a:spcBef>
          <a:spcPct val="0"/>
        </a:spcBef>
        <a:spcAft>
          <a:spcPct val="0"/>
        </a:spcAft>
        <a:defRPr sz="2200">
          <a:solidFill>
            <a:srgbClr val="A80000"/>
          </a:solidFill>
          <a:latin typeface="Arial" pitchFamily="34" charset="0"/>
          <a:cs typeface="Arial" pitchFamily="34" charset="0"/>
        </a:defRPr>
      </a:lvl8pPr>
      <a:lvl9pPr marL="1828800" algn="ctr" rtl="0" eaLnBrk="1" fontAlgn="base" hangingPunct="1">
        <a:spcBef>
          <a:spcPct val="0"/>
        </a:spcBef>
        <a:spcAft>
          <a:spcPct val="0"/>
        </a:spcAft>
        <a:defRPr sz="2200">
          <a:solidFill>
            <a:srgbClr val="A80000"/>
          </a:solidFill>
          <a:latin typeface="Arial" pitchFamily="34" charset="0"/>
          <a:cs typeface="Arial" pitchFamily="34" charset="0"/>
        </a:defRPr>
      </a:lvl9pPr>
    </p:titleStyle>
    <p:bodyStyle>
      <a:lvl1pPr marL="342900" indent="-342900" algn="l" rtl="0" fontAlgn="base">
        <a:spcBef>
          <a:spcPct val="20000"/>
        </a:spcBef>
        <a:spcAft>
          <a:spcPct val="0"/>
        </a:spcAft>
        <a:buClr>
          <a:srgbClr val="C00000"/>
        </a:buClr>
        <a:buFont typeface="Wingdings" pitchFamily="2" charset="2"/>
        <a:buChar char="§"/>
        <a:defRPr lang="ru-RU" sz="1500" kern="1200" dirty="0">
          <a:solidFill>
            <a:schemeClr val="tx1"/>
          </a:solidFill>
          <a:latin typeface="Arial" pitchFamily="34" charset="0"/>
          <a:ea typeface="+mn-ea"/>
          <a:cs typeface="Arial" pitchFamily="34" charset="0"/>
        </a:defRPr>
      </a:lvl1pPr>
      <a:lvl2pPr marL="342900" indent="-342900" algn="l" rtl="0" fontAlgn="base">
        <a:spcBef>
          <a:spcPct val="20000"/>
        </a:spcBef>
        <a:spcAft>
          <a:spcPct val="0"/>
        </a:spcAft>
        <a:buClr>
          <a:srgbClr val="C00000"/>
        </a:buClr>
        <a:buFont typeface="Wingdings" pitchFamily="2" charset="2"/>
        <a:buChar char="§"/>
        <a:defRPr lang="ru-RU" sz="1500" kern="1200" dirty="0">
          <a:solidFill>
            <a:schemeClr val="tx1"/>
          </a:solidFill>
          <a:latin typeface="Arial" pitchFamily="34" charset="0"/>
          <a:ea typeface="+mn-ea"/>
          <a:cs typeface="Arial" pitchFamily="34" charset="0"/>
        </a:defRPr>
      </a:lvl2pPr>
      <a:lvl3pPr marL="342900" indent="-342900" algn="l" rtl="0" fontAlgn="base">
        <a:spcBef>
          <a:spcPct val="20000"/>
        </a:spcBef>
        <a:spcAft>
          <a:spcPct val="0"/>
        </a:spcAft>
        <a:buClr>
          <a:srgbClr val="C00000"/>
        </a:buClr>
        <a:buFont typeface="Wingdings" pitchFamily="2" charset="2"/>
        <a:buChar char="§"/>
        <a:defRPr lang="ru-RU" sz="1500" kern="1200" dirty="0">
          <a:solidFill>
            <a:schemeClr val="tx1"/>
          </a:solidFill>
          <a:latin typeface="Arial" pitchFamily="34" charset="0"/>
          <a:ea typeface="+mn-ea"/>
          <a:cs typeface="Arial" pitchFamily="34" charset="0"/>
        </a:defRPr>
      </a:lvl3pPr>
      <a:lvl4pPr marL="342900" indent="-342900" algn="l" rtl="0" fontAlgn="base">
        <a:spcBef>
          <a:spcPct val="20000"/>
        </a:spcBef>
        <a:spcAft>
          <a:spcPct val="0"/>
        </a:spcAft>
        <a:buClr>
          <a:srgbClr val="C00000"/>
        </a:buClr>
        <a:buFont typeface="Wingdings" pitchFamily="2" charset="2"/>
        <a:buChar char="§"/>
        <a:defRPr lang="ru-RU" sz="1500" kern="1200" dirty="0">
          <a:solidFill>
            <a:schemeClr val="tx1"/>
          </a:solidFill>
          <a:latin typeface="Arial" pitchFamily="34" charset="0"/>
          <a:ea typeface="+mn-ea"/>
          <a:cs typeface="Arial" pitchFamily="34" charset="0"/>
        </a:defRPr>
      </a:lvl4pPr>
      <a:lvl5pPr marL="342900" indent="-342900" algn="l" rtl="0" fontAlgn="base">
        <a:spcBef>
          <a:spcPct val="20000"/>
        </a:spcBef>
        <a:spcAft>
          <a:spcPct val="0"/>
        </a:spcAft>
        <a:buClr>
          <a:srgbClr val="C00000"/>
        </a:buClr>
        <a:buFont typeface="Wingdings" pitchFamily="2" charset="2"/>
        <a:buChar char="§"/>
        <a:defRPr lang="ru-RU" sz="1500" kern="1200" dirty="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eaLnBrk="1" latinLnBrk="0" hangingPunct="1"/>
            <a:fld id="{544213AF-26F6-41FA-8D85-E2C5388D6E58}" type="datetimeFigureOut">
              <a:rPr lang="en-US" smtClean="0"/>
              <a:pPr eaLnBrk="1" latinLnBrk="0" hangingPunct="1"/>
              <a:t>7/1/2016</a:t>
            </a:fld>
            <a:endParaRPr lang="en-US" sz="1000" dirty="0">
              <a:solidFill>
                <a:schemeClr val="tx1"/>
              </a:solidFill>
            </a:endParaRPr>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330A300D-AA65-4E14-9EAD-452D5DCC8E1E}" type="slidenum">
              <a:rPr lang="ru-RU" smtClean="0"/>
              <a:pPr>
                <a:defRPr/>
              </a:pPr>
              <a:t>‹#›</a:t>
            </a:fld>
            <a:endParaRPr lang="ru-RU" dirty="0"/>
          </a:p>
        </p:txBody>
      </p:sp>
    </p:spTree>
  </p:cSld>
  <p:clrMap bg1="lt1" tx1="dk1" bg2="lt2" tx2="dk2" accent1="accent1" accent2="accent2" accent3="accent3" accent4="accent4" accent5="accent5" accent6="accent6" hlink="hlink" folHlink="folHlink"/>
  <p:sldLayoutIdLst>
    <p:sldLayoutId id="2147484249" r:id="rId1"/>
    <p:sldLayoutId id="2147484250" r:id="rId2"/>
    <p:sldLayoutId id="2147484251" r:id="rId3"/>
    <p:sldLayoutId id="2147484252" r:id="rId4"/>
    <p:sldLayoutId id="2147484253" r:id="rId5"/>
    <p:sldLayoutId id="2147484254" r:id="rId6"/>
    <p:sldLayoutId id="2147484255" r:id="rId7"/>
    <p:sldLayoutId id="2147484256" r:id="rId8"/>
    <p:sldLayoutId id="2147484257" r:id="rId9"/>
    <p:sldLayoutId id="2147484258" r:id="rId10"/>
    <p:sldLayoutId id="2147484259" r:id="rId11"/>
    <p:sldLayoutId id="2147484260" r:id="rId12"/>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4.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9.xml"/></Relationships>
</file>

<file path=ppt/slides/_rels/slide5.xml.rels><?xml version="1.0" encoding="UTF-8" standalone="yes"?>
<Relationships xmlns="http://schemas.openxmlformats.org/package/2006/relationships"><Relationship Id="rId3" Type="http://schemas.openxmlformats.org/officeDocument/2006/relationships/hyperlink" Target="http://arb.ru/b2b/docs/otvet_tsb_rf_na_pismo_arb_o_vnesenii_izmeneniy_v_polozhenie_254_p-9945705/" TargetMode="External"/><Relationship Id="rId2" Type="http://schemas.openxmlformats.org/officeDocument/2006/relationships/image" Target="../media/image1.png"/><Relationship Id="rId1" Type="http://schemas.openxmlformats.org/officeDocument/2006/relationships/slideLayout" Target="../slideLayouts/slideLayout49.xml"/><Relationship Id="rId6" Type="http://schemas.openxmlformats.org/officeDocument/2006/relationships/hyperlink" Target="http://www.consultant.ru/popular/ipot/" TargetMode="External"/><Relationship Id="rId5" Type="http://schemas.openxmlformats.org/officeDocument/2006/relationships/hyperlink" Target="http://base.consultant.ru/cons/cgi/online.cgi?req=doc;base=LAW;n=182988" TargetMode="External"/><Relationship Id="rId4" Type="http://schemas.openxmlformats.org/officeDocument/2006/relationships/hyperlink" Target="http://www.consultant.ru/document/cons_doc_LAW_47597/"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9.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000" t="1000" r="-19000" b="3000"/>
          </a:stretch>
        </a:blipFill>
        <a:effectLst/>
      </p:bgPr>
    </p:bg>
    <p:spTree>
      <p:nvGrpSpPr>
        <p:cNvPr id="1" name=""/>
        <p:cNvGrpSpPr/>
        <p:nvPr/>
      </p:nvGrpSpPr>
      <p:grpSpPr>
        <a:xfrm>
          <a:off x="0" y="0"/>
          <a:ext cx="0" cy="0"/>
          <a:chOff x="0" y="0"/>
          <a:chExt cx="0" cy="0"/>
        </a:xfrm>
      </p:grpSpPr>
      <p:sp>
        <p:nvSpPr>
          <p:cNvPr id="12" name="Текст 12"/>
          <p:cNvSpPr txBox="1">
            <a:spLocks noChangeAspect="1"/>
          </p:cNvSpPr>
          <p:nvPr/>
        </p:nvSpPr>
        <p:spPr>
          <a:xfrm>
            <a:off x="314003" y="4833256"/>
            <a:ext cx="5760000" cy="900000"/>
          </a:xfrm>
          <a:prstGeom prst="rect">
            <a:avLst/>
          </a:prstGeom>
        </p:spPr>
        <p:txBody>
          <a:bodyPr lIns="108000" tIns="36000" rIns="108000" bIns="36000" anchor="ctr" anchorCtr="0"/>
          <a:lstStyle>
            <a:lvl1pPr marL="0" indent="0" algn="l" rtl="0" fontAlgn="base">
              <a:lnSpc>
                <a:spcPct val="100000"/>
              </a:lnSpc>
              <a:spcBef>
                <a:spcPts val="0"/>
              </a:spcBef>
              <a:spcAft>
                <a:spcPts val="100"/>
              </a:spcAft>
              <a:buClr>
                <a:srgbClr val="C00000"/>
              </a:buClr>
              <a:buFont typeface="Wingdings" pitchFamily="2" charset="2"/>
              <a:buNone/>
              <a:defRPr lang="ru-RU" sz="1600" b="0" kern="1200" dirty="0" smtClean="0">
                <a:solidFill>
                  <a:srgbClr val="4E6470"/>
                </a:solidFill>
                <a:latin typeface="+mj-lt"/>
                <a:ea typeface="+mn-ea"/>
                <a:cs typeface="Arial" pitchFamily="34" charset="0"/>
              </a:defRPr>
            </a:lvl1pPr>
            <a:lvl2pPr marL="0" indent="0" algn="l" rtl="0" fontAlgn="base">
              <a:lnSpc>
                <a:spcPct val="110000"/>
              </a:lnSpc>
              <a:spcBef>
                <a:spcPts val="0"/>
              </a:spcBef>
              <a:spcAft>
                <a:spcPts val="600"/>
              </a:spcAft>
              <a:buClr>
                <a:srgbClr val="C00000"/>
              </a:buClr>
              <a:buFont typeface="Wingdings" pitchFamily="2" charset="2"/>
              <a:buNone/>
              <a:defRPr lang="ru-RU" sz="1600" b="0" kern="1200" dirty="0" smtClean="0">
                <a:solidFill>
                  <a:srgbClr val="4E6470"/>
                </a:solidFill>
                <a:latin typeface="+mj-lt"/>
                <a:ea typeface="+mn-ea"/>
                <a:cs typeface="Arial" pitchFamily="34" charset="0"/>
              </a:defRPr>
            </a:lvl2pPr>
            <a:lvl3pPr marL="0" indent="0" algn="l" rtl="0" fontAlgn="base">
              <a:lnSpc>
                <a:spcPct val="110000"/>
              </a:lnSpc>
              <a:spcBef>
                <a:spcPts val="0"/>
              </a:spcBef>
              <a:spcAft>
                <a:spcPts val="600"/>
              </a:spcAft>
              <a:buClr>
                <a:srgbClr val="C00000"/>
              </a:buClr>
              <a:buFont typeface="Wingdings" pitchFamily="2" charset="2"/>
              <a:buNone/>
              <a:defRPr lang="ru-RU" sz="1600" b="0" kern="1200" dirty="0" smtClean="0">
                <a:solidFill>
                  <a:srgbClr val="4E6470"/>
                </a:solidFill>
                <a:latin typeface="+mj-lt"/>
                <a:ea typeface="+mn-ea"/>
                <a:cs typeface="Arial" pitchFamily="34" charset="0"/>
              </a:defRPr>
            </a:lvl3pPr>
            <a:lvl4pPr marL="0" indent="0" algn="l" rtl="0" fontAlgn="base">
              <a:lnSpc>
                <a:spcPct val="110000"/>
              </a:lnSpc>
              <a:spcBef>
                <a:spcPts val="0"/>
              </a:spcBef>
              <a:spcAft>
                <a:spcPts val="600"/>
              </a:spcAft>
              <a:buClr>
                <a:srgbClr val="C00000"/>
              </a:buClr>
              <a:buFont typeface="Wingdings" pitchFamily="2" charset="2"/>
              <a:buNone/>
              <a:defRPr lang="ru-RU" sz="1600" b="0" kern="1200" dirty="0" smtClean="0">
                <a:solidFill>
                  <a:srgbClr val="4E6470"/>
                </a:solidFill>
                <a:latin typeface="+mj-lt"/>
                <a:ea typeface="+mn-ea"/>
                <a:cs typeface="Arial" pitchFamily="34" charset="0"/>
              </a:defRPr>
            </a:lvl4pPr>
            <a:lvl5pPr marL="0" indent="0" algn="l" rtl="0" fontAlgn="base">
              <a:lnSpc>
                <a:spcPct val="110000"/>
              </a:lnSpc>
              <a:spcBef>
                <a:spcPts val="0"/>
              </a:spcBef>
              <a:spcAft>
                <a:spcPts val="600"/>
              </a:spcAft>
              <a:buClr>
                <a:srgbClr val="C00000"/>
              </a:buClr>
              <a:buFont typeface="Wingdings" pitchFamily="2" charset="2"/>
              <a:buNone/>
              <a:defRPr lang="ru-RU" sz="1600" b="0" kern="1200" dirty="0">
                <a:solidFill>
                  <a:srgbClr val="4E6470"/>
                </a:solidFill>
                <a:latin typeface="+mj-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nSpc>
                <a:spcPct val="110000"/>
              </a:lnSpc>
              <a:defRPr/>
            </a:pPr>
            <a:r>
              <a:rPr lang="ru-RU" sz="1200" dirty="0" smtClean="0"/>
              <a:t>Мероприятие</a:t>
            </a:r>
            <a:r>
              <a:rPr kumimoji="0" lang="ru-RU" sz="1200" b="0" i="0" u="none" strike="noStrike" kern="1200" cap="none" spc="0" normalizeH="0" baseline="0" noProof="0" dirty="0" smtClean="0">
                <a:ln>
                  <a:noFill/>
                </a:ln>
                <a:effectLst/>
                <a:uLnTx/>
                <a:uFillTx/>
              </a:rPr>
              <a:t>  </a:t>
            </a:r>
            <a:r>
              <a:rPr lang="ru-RU" sz="1200" dirty="0" smtClean="0"/>
              <a:t>Круглый стол </a:t>
            </a:r>
            <a:r>
              <a:rPr lang="ru-RU" sz="1200" dirty="0"/>
              <a:t>"Время </a:t>
            </a:r>
            <a:r>
              <a:rPr lang="ru-RU" sz="1200" dirty="0" smtClean="0"/>
              <a:t>залогов«, 06.07. </a:t>
            </a:r>
            <a:r>
              <a:rPr kumimoji="0" lang="ru-RU" sz="1200" b="0" i="0" u="none" strike="noStrike" kern="1200" cap="none" spc="0" normalizeH="0" baseline="0" noProof="0" dirty="0" smtClean="0">
                <a:ln>
                  <a:noFill/>
                </a:ln>
                <a:effectLst/>
                <a:uLnTx/>
                <a:uFillTx/>
              </a:rPr>
              <a:t>2016</a:t>
            </a:r>
          </a:p>
          <a:p>
            <a:pPr lvl="0">
              <a:lnSpc>
                <a:spcPct val="110000"/>
              </a:lnSpc>
              <a:defRPr/>
            </a:pPr>
            <a:r>
              <a:rPr kumimoji="0" lang="ru-RU" sz="1200" b="0" u="none" strike="noStrike" kern="1200" cap="none" spc="0" normalizeH="0" baseline="0" noProof="0" dirty="0" smtClean="0">
                <a:ln>
                  <a:noFill/>
                </a:ln>
                <a:uLnTx/>
                <a:uFillTx/>
              </a:rPr>
              <a:t>Должность</a:t>
            </a:r>
            <a:r>
              <a:rPr lang="en-GB" sz="1200" dirty="0"/>
              <a:t> </a:t>
            </a:r>
            <a:r>
              <a:rPr lang="ru-RU" sz="1200" dirty="0" smtClean="0"/>
              <a:t>Начальник управления по работе с залогами ПАО «МТС-Банк»</a:t>
            </a:r>
            <a:endParaRPr kumimoji="0" lang="ru-RU" sz="1200" b="0" u="none" strike="noStrike" kern="1200" cap="none" spc="0" normalizeH="0" baseline="0" noProof="0" dirty="0" smtClean="0">
              <a:ln>
                <a:noFill/>
              </a:ln>
              <a:uLnTx/>
              <a:uFillTx/>
            </a:endParaRPr>
          </a:p>
          <a:p>
            <a:pPr marL="0" marR="0" lvl="0" indent="0" algn="l" defTabSz="914400" rtl="0" eaLnBrk="1" fontAlgn="base" latinLnBrk="0" hangingPunct="1">
              <a:lnSpc>
                <a:spcPct val="110000"/>
              </a:lnSpc>
              <a:spcBef>
                <a:spcPts val="0"/>
              </a:spcBef>
              <a:spcAft>
                <a:spcPts val="100"/>
              </a:spcAft>
              <a:buClr>
                <a:srgbClr val="C00000"/>
              </a:buClr>
              <a:buSzTx/>
              <a:buFont typeface="Wingdings" pitchFamily="2" charset="2"/>
              <a:buNone/>
              <a:tabLst/>
              <a:defRPr/>
            </a:pPr>
            <a:r>
              <a:rPr kumimoji="0" lang="ru-RU" sz="1200" b="0" strike="noStrike" kern="1200" cap="none" spc="0" normalizeH="0" baseline="0" noProof="0" dirty="0" smtClean="0">
                <a:ln>
                  <a:noFill/>
                </a:ln>
                <a:effectLst/>
                <a:uLnTx/>
                <a:uFillTx/>
              </a:rPr>
              <a:t>И.О. Фамилия</a:t>
            </a:r>
            <a:r>
              <a:rPr kumimoji="0" lang="ru-RU" sz="1200" b="0" i="0" strike="noStrike" kern="1200" cap="none" spc="0" normalizeH="0" baseline="0" noProof="0" dirty="0" smtClean="0">
                <a:ln>
                  <a:noFill/>
                </a:ln>
                <a:effectLst/>
                <a:uLnTx/>
                <a:uFillTx/>
              </a:rPr>
              <a:t> </a:t>
            </a:r>
            <a:r>
              <a:rPr kumimoji="0" lang="ru-RU" sz="1200" b="0" strike="noStrike" kern="1200" cap="none" spc="0" normalizeH="0" baseline="0" noProof="0" dirty="0" smtClean="0">
                <a:ln>
                  <a:noFill/>
                </a:ln>
                <a:effectLst/>
                <a:uLnTx/>
                <a:uFillTx/>
              </a:rPr>
              <a:t>А.Г. Орлов</a:t>
            </a:r>
            <a:endParaRPr kumimoji="0" lang="ru-RU" sz="1200" b="0" strike="noStrike" kern="1200" cap="none" spc="0" normalizeH="0" baseline="0" noProof="0" dirty="0">
              <a:ln>
                <a:noFill/>
              </a:ln>
              <a:effectLst/>
              <a:uLnTx/>
              <a:uFillTx/>
            </a:endParaRPr>
          </a:p>
        </p:txBody>
      </p:sp>
      <p:sp>
        <p:nvSpPr>
          <p:cNvPr id="13" name="Текст 14"/>
          <p:cNvSpPr txBox="1">
            <a:spLocks noChangeAspect="1"/>
          </p:cNvSpPr>
          <p:nvPr/>
        </p:nvSpPr>
        <p:spPr>
          <a:xfrm>
            <a:off x="314003" y="6237352"/>
            <a:ext cx="1800000" cy="360000"/>
          </a:xfrm>
          <a:prstGeom prst="rect">
            <a:avLst/>
          </a:prstGeom>
        </p:spPr>
        <p:txBody>
          <a:bodyPr lIns="108000" tIns="36000" rIns="108000" bIns="36000" anchor="ctr" anchorCtr="0"/>
          <a:lstStyle>
            <a:lvl1pPr marL="0" marR="0" indent="0" algn="l" defTabSz="914400" rtl="0" eaLnBrk="1" fontAlgn="base" latinLnBrk="0" hangingPunct="1">
              <a:lnSpc>
                <a:spcPct val="100000"/>
              </a:lnSpc>
              <a:spcBef>
                <a:spcPts val="0"/>
              </a:spcBef>
              <a:spcAft>
                <a:spcPct val="0"/>
              </a:spcAft>
              <a:buClrTx/>
              <a:buSzTx/>
              <a:buFontTx/>
              <a:buNone/>
              <a:tabLst/>
              <a:defRPr lang="ru-RU" sz="1600" b="0" kern="1200" baseline="0" dirty="0" smtClean="0">
                <a:solidFill>
                  <a:srgbClr val="4E6470"/>
                </a:solidFill>
                <a:latin typeface="+mj-lt"/>
                <a:ea typeface="+mn-ea"/>
                <a:cs typeface="Arial" pitchFamily="34" charset="0"/>
              </a:defRPr>
            </a:lvl1pPr>
            <a:lvl2pPr marL="0" indent="0" algn="l" rtl="0" fontAlgn="base">
              <a:spcBef>
                <a:spcPct val="20000"/>
              </a:spcBef>
              <a:spcAft>
                <a:spcPct val="0"/>
              </a:spcAft>
              <a:buClr>
                <a:srgbClr val="C00000"/>
              </a:buClr>
              <a:buFont typeface="Wingdings" pitchFamily="2" charset="2"/>
              <a:buNone/>
              <a:defRPr lang="ru-RU" sz="1600" b="0" kern="1200" baseline="0" dirty="0" smtClean="0">
                <a:solidFill>
                  <a:srgbClr val="4E6470"/>
                </a:solidFill>
                <a:latin typeface="+mj-lt"/>
                <a:ea typeface="+mn-ea"/>
                <a:cs typeface="Arial" pitchFamily="34" charset="0"/>
              </a:defRPr>
            </a:lvl2pPr>
            <a:lvl3pPr marL="0" indent="0" algn="l" rtl="0" fontAlgn="base">
              <a:spcBef>
                <a:spcPct val="20000"/>
              </a:spcBef>
              <a:spcAft>
                <a:spcPct val="0"/>
              </a:spcAft>
              <a:buClr>
                <a:srgbClr val="C00000"/>
              </a:buClr>
              <a:buFont typeface="Wingdings" pitchFamily="2" charset="2"/>
              <a:buNone/>
              <a:defRPr lang="ru-RU" sz="1600" b="0" kern="1200" baseline="0" dirty="0" smtClean="0">
                <a:solidFill>
                  <a:srgbClr val="4E6470"/>
                </a:solidFill>
                <a:latin typeface="+mj-lt"/>
                <a:ea typeface="+mn-ea"/>
                <a:cs typeface="Arial" pitchFamily="34" charset="0"/>
              </a:defRPr>
            </a:lvl3pPr>
            <a:lvl4pPr marL="0" indent="0" algn="l" rtl="0" fontAlgn="base">
              <a:spcBef>
                <a:spcPct val="20000"/>
              </a:spcBef>
              <a:spcAft>
                <a:spcPct val="0"/>
              </a:spcAft>
              <a:buClr>
                <a:srgbClr val="C00000"/>
              </a:buClr>
              <a:buFont typeface="Wingdings" pitchFamily="2" charset="2"/>
              <a:buNone/>
              <a:defRPr lang="ru-RU" sz="1600" b="0" kern="1200" baseline="0" dirty="0" smtClean="0">
                <a:solidFill>
                  <a:srgbClr val="4E6470"/>
                </a:solidFill>
                <a:latin typeface="+mj-lt"/>
                <a:ea typeface="+mn-ea"/>
                <a:cs typeface="Arial" pitchFamily="34" charset="0"/>
              </a:defRPr>
            </a:lvl4pPr>
            <a:lvl5pPr marL="0" indent="0" algn="l" rtl="0" fontAlgn="base">
              <a:spcBef>
                <a:spcPct val="20000"/>
              </a:spcBef>
              <a:spcAft>
                <a:spcPct val="0"/>
              </a:spcAft>
              <a:buClr>
                <a:srgbClr val="C00000"/>
              </a:buClr>
              <a:buFont typeface="Wingdings" pitchFamily="2" charset="2"/>
              <a:buNone/>
              <a:defRPr lang="ru-RU" sz="1600" b="0" kern="1200" baseline="0" dirty="0">
                <a:solidFill>
                  <a:srgbClr val="4E6470"/>
                </a:solidFill>
                <a:latin typeface="+mj-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ru-RU" dirty="0" smtClean="0">
                <a:cs typeface="Arial" charset="0"/>
              </a:rPr>
              <a:t>июль 2016</a:t>
            </a:r>
            <a:endParaRPr lang="ru-RU" dirty="0">
              <a:cs typeface="Arial" charset="0"/>
            </a:endParaRPr>
          </a:p>
        </p:txBody>
      </p:sp>
      <p:sp>
        <p:nvSpPr>
          <p:cNvPr id="14" name="TextBox 13"/>
          <p:cNvSpPr txBox="1">
            <a:spLocks noChangeAspect="1"/>
          </p:cNvSpPr>
          <p:nvPr/>
        </p:nvSpPr>
        <p:spPr>
          <a:xfrm>
            <a:off x="314003" y="4488474"/>
            <a:ext cx="1800000" cy="275836"/>
          </a:xfrm>
          <a:prstGeom prst="rect">
            <a:avLst/>
          </a:prstGeom>
          <a:noFill/>
        </p:spPr>
        <p:txBody>
          <a:bodyPr wrap="square" lIns="108000" tIns="36000" rIns="108000" bIns="36000" rtlCol="0" anchor="ctr" anchorCtr="0">
            <a:spAutoFit/>
          </a:bodyPr>
          <a:lstStyle/>
          <a:p>
            <a:pPr marL="0" marR="0" lvl="0" indent="0" defTabSz="914400" rtl="0" eaLnBrk="1" fontAlgn="base" latinLnBrk="0" hangingPunct="1">
              <a:lnSpc>
                <a:spcPct val="110000"/>
              </a:lnSpc>
              <a:spcBef>
                <a:spcPts val="0"/>
              </a:spcBef>
              <a:spcAft>
                <a:spcPct val="0"/>
              </a:spcAft>
              <a:buClr>
                <a:srgbClr val="C00000"/>
              </a:buClr>
              <a:buSzTx/>
              <a:buFont typeface="Wingdings" pitchFamily="2" charset="2"/>
              <a:buNone/>
              <a:tabLst/>
              <a:defRPr/>
            </a:pPr>
            <a:r>
              <a:rPr kumimoji="0" lang="ru-RU" sz="1200" b="0" i="0" u="none" strike="noStrike" kern="1200" cap="none" spc="0" normalizeH="0" baseline="0" noProof="0" dirty="0" smtClean="0">
                <a:ln>
                  <a:noFill/>
                </a:ln>
                <a:solidFill>
                  <a:srgbClr val="4E6470"/>
                </a:solidFill>
                <a:effectLst/>
                <a:uLnTx/>
                <a:uFillTx/>
                <a:latin typeface="+mj-lt"/>
                <a:cs typeface="Arial" pitchFamily="34" charset="0"/>
              </a:rPr>
              <a:t>Подготовлено:</a:t>
            </a:r>
            <a:endParaRPr kumimoji="0" lang="ru-RU" sz="1200" b="0" i="0" u="none" strike="noStrike" kern="0" cap="none" spc="0" normalizeH="0" baseline="0" noProof="0" dirty="0" smtClean="0">
              <a:ln>
                <a:noFill/>
              </a:ln>
              <a:solidFill>
                <a:srgbClr val="4E6470"/>
              </a:solidFill>
              <a:effectLst/>
              <a:uLnTx/>
              <a:uFillTx/>
              <a:latin typeface="+mj-lt"/>
            </a:endParaRPr>
          </a:p>
        </p:txBody>
      </p:sp>
      <p:sp>
        <p:nvSpPr>
          <p:cNvPr id="6" name="TextBox 5"/>
          <p:cNvSpPr txBox="1"/>
          <p:nvPr/>
        </p:nvSpPr>
        <p:spPr>
          <a:xfrm>
            <a:off x="371152" y="2276872"/>
            <a:ext cx="8233295" cy="1938992"/>
          </a:xfrm>
          <a:prstGeom prst="rect">
            <a:avLst/>
          </a:prstGeom>
          <a:noFill/>
        </p:spPr>
        <p:txBody>
          <a:bodyPr wrap="square" rtlCol="0">
            <a:spAutoFit/>
          </a:bodyPr>
          <a:lstStyle/>
          <a:p>
            <a:pPr algn="ctr"/>
            <a:r>
              <a:rPr lang="ru-RU" sz="2400" b="1" dirty="0">
                <a:solidFill>
                  <a:srgbClr val="E30611"/>
                </a:solidFill>
                <a:latin typeface="Arial"/>
                <a:ea typeface="+mj-ea"/>
                <a:cs typeface="Arial" pitchFamily="34" charset="0"/>
              </a:rPr>
              <a:t>Практические соображения в части совершенствования методологии оценки бизнес-объектов и закрытия залоговых рисков по результатам анализа влияния кризиса на стоимость и ликвидность залогов. </a:t>
            </a:r>
            <a:endParaRPr lang="ru-RU" sz="2400" b="1" dirty="0" smtClean="0">
              <a:solidFill>
                <a:srgbClr val="E30611"/>
              </a:solidFill>
              <a:latin typeface="Arial"/>
              <a:ea typeface="+mj-ea"/>
              <a:cs typeface="Arial" pitchFamily="34" charset="0"/>
            </a:endParaRPr>
          </a:p>
        </p:txBody>
      </p:sp>
    </p:spTree>
    <p:extLst>
      <p:ext uri="{BB962C8B-B14F-4D97-AF65-F5344CB8AC3E}">
        <p14:creationId xmlns:p14="http://schemas.microsoft.com/office/powerpoint/2010/main" val="15178990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1755304" y="5296362"/>
            <a:ext cx="216024" cy="216024"/>
          </a:xfrm>
          <a:prstGeom prst="roundRect">
            <a:avLst/>
          </a:prstGeom>
          <a:ln>
            <a:solidFill>
              <a:srgbClr val="E30611"/>
            </a:solidFill>
          </a:ln>
        </p:spPr>
        <p:style>
          <a:lnRef idx="2">
            <a:schemeClr val="accent2"/>
          </a:lnRef>
          <a:fillRef idx="1">
            <a:schemeClr val="lt1"/>
          </a:fillRef>
          <a:effectRef idx="0">
            <a:schemeClr val="accent2"/>
          </a:effectRef>
          <a:fontRef idx="minor">
            <a:schemeClr val="dk1"/>
          </a:fontRef>
        </p:style>
        <p:txBody>
          <a:bodyPr rtlCol="0" anchor="ctr"/>
          <a:lstStyle/>
          <a:p>
            <a:pPr algn="ctr" fontAlgn="auto">
              <a:spcBef>
                <a:spcPts val="0"/>
              </a:spcBef>
              <a:spcAft>
                <a:spcPts val="0"/>
              </a:spcAft>
            </a:pPr>
            <a:r>
              <a:rPr lang="ru-RU" sz="1200" b="1" dirty="0" smtClean="0">
                <a:solidFill>
                  <a:srgbClr val="E30611"/>
                </a:solidFill>
              </a:rPr>
              <a:t>1</a:t>
            </a:r>
            <a:endParaRPr lang="ru-RU" sz="1200" b="1" dirty="0">
              <a:solidFill>
                <a:srgbClr val="E30611"/>
              </a:solidFill>
            </a:endParaRPr>
          </a:p>
        </p:txBody>
      </p:sp>
      <p:grpSp>
        <p:nvGrpSpPr>
          <p:cNvPr id="32" name="Группа 31"/>
          <p:cNvGrpSpPr/>
          <p:nvPr/>
        </p:nvGrpSpPr>
        <p:grpSpPr>
          <a:xfrm>
            <a:off x="6048165" y="1387864"/>
            <a:ext cx="2556283" cy="553998"/>
            <a:chOff x="5508104" y="1387864"/>
            <a:chExt cx="3096344" cy="553998"/>
          </a:xfrm>
        </p:grpSpPr>
        <p:sp>
          <p:nvSpPr>
            <p:cNvPr id="7" name="Скругленный прямоугольник 6"/>
            <p:cNvSpPr/>
            <p:nvPr/>
          </p:nvSpPr>
          <p:spPr>
            <a:xfrm>
              <a:off x="5508104" y="1419821"/>
              <a:ext cx="216024" cy="216024"/>
            </a:xfrm>
            <a:prstGeom prst="roundRect">
              <a:avLst/>
            </a:prstGeom>
            <a:ln>
              <a:solidFill>
                <a:srgbClr val="4BACB2"/>
              </a:solidFill>
            </a:ln>
          </p:spPr>
          <p:style>
            <a:lnRef idx="2">
              <a:schemeClr val="accent2"/>
            </a:lnRef>
            <a:fillRef idx="1">
              <a:schemeClr val="lt1"/>
            </a:fillRef>
            <a:effectRef idx="0">
              <a:schemeClr val="accent2"/>
            </a:effectRef>
            <a:fontRef idx="minor">
              <a:schemeClr val="dk1"/>
            </a:fontRef>
          </p:style>
          <p:txBody>
            <a:bodyPr rtlCol="0" anchor="ctr"/>
            <a:lstStyle/>
            <a:p>
              <a:pPr algn="ctr" fontAlgn="auto">
                <a:spcBef>
                  <a:spcPts val="0"/>
                </a:spcBef>
                <a:spcAft>
                  <a:spcPts val="0"/>
                </a:spcAft>
              </a:pPr>
              <a:r>
                <a:rPr lang="ru-RU" sz="1200" b="1" dirty="0" smtClean="0">
                  <a:solidFill>
                    <a:srgbClr val="4BACB2"/>
                  </a:solidFill>
                </a:rPr>
                <a:t>1</a:t>
              </a:r>
              <a:endParaRPr lang="ru-RU" sz="1200" b="1" dirty="0">
                <a:solidFill>
                  <a:srgbClr val="4BACB2"/>
                </a:solidFill>
              </a:endParaRPr>
            </a:p>
          </p:txBody>
        </p:sp>
        <p:sp>
          <p:nvSpPr>
            <p:cNvPr id="8" name="Прямоугольник 7"/>
            <p:cNvSpPr/>
            <p:nvPr/>
          </p:nvSpPr>
          <p:spPr>
            <a:xfrm>
              <a:off x="5796136" y="1387864"/>
              <a:ext cx="2808312" cy="553998"/>
            </a:xfrm>
            <a:prstGeom prst="rect">
              <a:avLst/>
            </a:prstGeom>
          </p:spPr>
          <p:txBody>
            <a:bodyPr wrap="square">
              <a:spAutoFit/>
            </a:bodyPr>
            <a:lstStyle/>
            <a:p>
              <a:pPr fontAlgn="auto">
                <a:spcBef>
                  <a:spcPts val="0"/>
                </a:spcBef>
                <a:spcAft>
                  <a:spcPts val="0"/>
                </a:spcAft>
              </a:pPr>
              <a:r>
                <a:rPr lang="ru-RU" sz="1000" dirty="0" smtClean="0">
                  <a:solidFill>
                    <a:prstClr val="black"/>
                  </a:solidFill>
                  <a:latin typeface="Arial"/>
                </a:rPr>
                <a:t>Средняя производительность принимается оптимальной для города</a:t>
              </a:r>
            </a:p>
          </p:txBody>
        </p:sp>
      </p:grpSp>
      <p:sp>
        <p:nvSpPr>
          <p:cNvPr id="9" name="Скругленный прямоугольник 8"/>
          <p:cNvSpPr/>
          <p:nvPr/>
        </p:nvSpPr>
        <p:spPr>
          <a:xfrm>
            <a:off x="2383185" y="5296362"/>
            <a:ext cx="216024" cy="216024"/>
          </a:xfrm>
          <a:prstGeom prst="roundRect">
            <a:avLst/>
          </a:prstGeom>
          <a:ln>
            <a:solidFill>
              <a:srgbClr val="E30611"/>
            </a:solidFill>
          </a:ln>
        </p:spPr>
        <p:style>
          <a:lnRef idx="2">
            <a:schemeClr val="accent2"/>
          </a:lnRef>
          <a:fillRef idx="1">
            <a:schemeClr val="lt1"/>
          </a:fillRef>
          <a:effectRef idx="0">
            <a:schemeClr val="accent2"/>
          </a:effectRef>
          <a:fontRef idx="minor">
            <a:schemeClr val="dk1"/>
          </a:fontRef>
        </p:style>
        <p:txBody>
          <a:bodyPr rtlCol="0" anchor="ctr"/>
          <a:lstStyle/>
          <a:p>
            <a:pPr algn="ctr" fontAlgn="auto">
              <a:spcBef>
                <a:spcPts val="0"/>
              </a:spcBef>
              <a:spcAft>
                <a:spcPts val="0"/>
              </a:spcAft>
            </a:pPr>
            <a:r>
              <a:rPr lang="ru-RU" sz="1200" b="1" dirty="0" smtClean="0">
                <a:solidFill>
                  <a:srgbClr val="E30611"/>
                </a:solidFill>
              </a:rPr>
              <a:t>2</a:t>
            </a:r>
            <a:endParaRPr lang="ru-RU" sz="1200" b="1" dirty="0">
              <a:solidFill>
                <a:srgbClr val="E30611"/>
              </a:solidFill>
            </a:endParaRPr>
          </a:p>
        </p:txBody>
      </p:sp>
      <p:grpSp>
        <p:nvGrpSpPr>
          <p:cNvPr id="33" name="Группа 32"/>
          <p:cNvGrpSpPr/>
          <p:nvPr/>
        </p:nvGrpSpPr>
        <p:grpSpPr>
          <a:xfrm>
            <a:off x="6048165" y="2157985"/>
            <a:ext cx="2556283" cy="400110"/>
            <a:chOff x="5508104" y="2157985"/>
            <a:chExt cx="3096344" cy="400110"/>
          </a:xfrm>
        </p:grpSpPr>
        <p:sp>
          <p:nvSpPr>
            <p:cNvPr id="10" name="Скругленный прямоугольник 9"/>
            <p:cNvSpPr/>
            <p:nvPr/>
          </p:nvSpPr>
          <p:spPr>
            <a:xfrm>
              <a:off x="5508104" y="2198091"/>
              <a:ext cx="216024" cy="216024"/>
            </a:xfrm>
            <a:prstGeom prst="roundRect">
              <a:avLst/>
            </a:prstGeom>
            <a:ln>
              <a:solidFill>
                <a:srgbClr val="4BACB2"/>
              </a:solidFill>
            </a:ln>
          </p:spPr>
          <p:style>
            <a:lnRef idx="2">
              <a:schemeClr val="accent2"/>
            </a:lnRef>
            <a:fillRef idx="1">
              <a:schemeClr val="lt1"/>
            </a:fillRef>
            <a:effectRef idx="0">
              <a:schemeClr val="accent2"/>
            </a:effectRef>
            <a:fontRef idx="minor">
              <a:schemeClr val="dk1"/>
            </a:fontRef>
          </p:style>
          <p:txBody>
            <a:bodyPr rtlCol="0" anchor="ctr"/>
            <a:lstStyle/>
            <a:p>
              <a:pPr algn="ctr" fontAlgn="auto">
                <a:spcBef>
                  <a:spcPts val="0"/>
                </a:spcBef>
                <a:spcAft>
                  <a:spcPts val="0"/>
                </a:spcAft>
              </a:pPr>
              <a:r>
                <a:rPr lang="ru-RU" sz="1200" b="1" dirty="0" smtClean="0">
                  <a:solidFill>
                    <a:srgbClr val="4BACB2"/>
                  </a:solidFill>
                </a:rPr>
                <a:t>2</a:t>
              </a:r>
              <a:endParaRPr lang="ru-RU" sz="1200" b="1" dirty="0">
                <a:solidFill>
                  <a:srgbClr val="4BACB2"/>
                </a:solidFill>
              </a:endParaRPr>
            </a:p>
          </p:txBody>
        </p:sp>
        <p:sp>
          <p:nvSpPr>
            <p:cNvPr id="11" name="Прямоугольник 10"/>
            <p:cNvSpPr/>
            <p:nvPr/>
          </p:nvSpPr>
          <p:spPr>
            <a:xfrm>
              <a:off x="5796136" y="2157985"/>
              <a:ext cx="2808312" cy="400110"/>
            </a:xfrm>
            <a:prstGeom prst="rect">
              <a:avLst/>
            </a:prstGeom>
          </p:spPr>
          <p:txBody>
            <a:bodyPr wrap="square">
              <a:spAutoFit/>
            </a:bodyPr>
            <a:lstStyle/>
            <a:p>
              <a:pPr fontAlgn="auto">
                <a:spcBef>
                  <a:spcPts val="0"/>
                </a:spcBef>
                <a:spcAft>
                  <a:spcPts val="0"/>
                </a:spcAft>
              </a:pPr>
              <a:r>
                <a:rPr lang="ru-RU" sz="1000" dirty="0">
                  <a:solidFill>
                    <a:prstClr val="black"/>
                  </a:solidFill>
                  <a:latin typeface="Arial"/>
                </a:rPr>
                <a:t>4 ТРК – оптимальное </a:t>
              </a:r>
              <a:r>
                <a:rPr lang="ru-RU" sz="1000" dirty="0" smtClean="0">
                  <a:solidFill>
                    <a:prstClr val="black"/>
                  </a:solidFill>
                  <a:latin typeface="Arial"/>
                </a:rPr>
                <a:t>количество для городских АЗС</a:t>
              </a:r>
              <a:endParaRPr lang="ru-RU" sz="1000" dirty="0">
                <a:solidFill>
                  <a:prstClr val="black"/>
                </a:solidFill>
                <a:latin typeface="Arial"/>
              </a:endParaRPr>
            </a:p>
          </p:txBody>
        </p:sp>
      </p:grpSp>
      <p:sp>
        <p:nvSpPr>
          <p:cNvPr id="12" name="Скругленный прямоугольник 11"/>
          <p:cNvSpPr/>
          <p:nvPr/>
        </p:nvSpPr>
        <p:spPr>
          <a:xfrm>
            <a:off x="3309764" y="5296362"/>
            <a:ext cx="216024" cy="216024"/>
          </a:xfrm>
          <a:prstGeom prst="roundRect">
            <a:avLst/>
          </a:prstGeom>
          <a:ln>
            <a:solidFill>
              <a:srgbClr val="E30611"/>
            </a:solidFill>
          </a:ln>
        </p:spPr>
        <p:style>
          <a:lnRef idx="2">
            <a:schemeClr val="accent2"/>
          </a:lnRef>
          <a:fillRef idx="1">
            <a:schemeClr val="lt1"/>
          </a:fillRef>
          <a:effectRef idx="0">
            <a:schemeClr val="accent2"/>
          </a:effectRef>
          <a:fontRef idx="minor">
            <a:schemeClr val="dk1"/>
          </a:fontRef>
        </p:style>
        <p:txBody>
          <a:bodyPr rtlCol="0" anchor="ctr"/>
          <a:lstStyle/>
          <a:p>
            <a:pPr algn="ctr" fontAlgn="auto">
              <a:spcBef>
                <a:spcPts val="0"/>
              </a:spcBef>
              <a:spcAft>
                <a:spcPts val="0"/>
              </a:spcAft>
            </a:pPr>
            <a:r>
              <a:rPr lang="ru-RU" sz="1200" b="1" dirty="0" smtClean="0">
                <a:solidFill>
                  <a:srgbClr val="E30611"/>
                </a:solidFill>
              </a:rPr>
              <a:t>3</a:t>
            </a:r>
            <a:endParaRPr lang="ru-RU" sz="1200" b="1" dirty="0">
              <a:solidFill>
                <a:srgbClr val="E30611"/>
              </a:solidFill>
            </a:endParaRPr>
          </a:p>
        </p:txBody>
      </p:sp>
      <p:grpSp>
        <p:nvGrpSpPr>
          <p:cNvPr id="34" name="Группа 33"/>
          <p:cNvGrpSpPr/>
          <p:nvPr/>
        </p:nvGrpSpPr>
        <p:grpSpPr>
          <a:xfrm>
            <a:off x="6048165" y="2928106"/>
            <a:ext cx="2556283" cy="247978"/>
            <a:chOff x="5508104" y="2928106"/>
            <a:chExt cx="3096344" cy="247978"/>
          </a:xfrm>
        </p:grpSpPr>
        <p:sp>
          <p:nvSpPr>
            <p:cNvPr id="13" name="Скругленный прямоугольник 12"/>
            <p:cNvSpPr/>
            <p:nvPr/>
          </p:nvSpPr>
          <p:spPr>
            <a:xfrm>
              <a:off x="5508104" y="2960060"/>
              <a:ext cx="216024" cy="216024"/>
            </a:xfrm>
            <a:prstGeom prst="roundRect">
              <a:avLst/>
            </a:prstGeom>
            <a:ln>
              <a:solidFill>
                <a:srgbClr val="4BACB2"/>
              </a:solidFill>
            </a:ln>
          </p:spPr>
          <p:style>
            <a:lnRef idx="2">
              <a:schemeClr val="accent2"/>
            </a:lnRef>
            <a:fillRef idx="1">
              <a:schemeClr val="lt1"/>
            </a:fillRef>
            <a:effectRef idx="0">
              <a:schemeClr val="accent2"/>
            </a:effectRef>
            <a:fontRef idx="minor">
              <a:schemeClr val="dk1"/>
            </a:fontRef>
          </p:style>
          <p:txBody>
            <a:bodyPr rtlCol="0" anchor="ctr"/>
            <a:lstStyle/>
            <a:p>
              <a:pPr algn="ctr" fontAlgn="auto">
                <a:spcBef>
                  <a:spcPts val="0"/>
                </a:spcBef>
                <a:spcAft>
                  <a:spcPts val="0"/>
                </a:spcAft>
              </a:pPr>
              <a:r>
                <a:rPr lang="ru-RU" sz="1200" b="1" dirty="0" smtClean="0">
                  <a:solidFill>
                    <a:srgbClr val="4BACB2"/>
                  </a:solidFill>
                </a:rPr>
                <a:t>3</a:t>
              </a:r>
              <a:endParaRPr lang="ru-RU" sz="1200" b="1" dirty="0">
                <a:solidFill>
                  <a:srgbClr val="4BACB2"/>
                </a:solidFill>
              </a:endParaRPr>
            </a:p>
          </p:txBody>
        </p:sp>
        <p:sp>
          <p:nvSpPr>
            <p:cNvPr id="14" name="Прямоугольник 13"/>
            <p:cNvSpPr/>
            <p:nvPr/>
          </p:nvSpPr>
          <p:spPr>
            <a:xfrm>
              <a:off x="5796136" y="2928106"/>
              <a:ext cx="2808312" cy="246221"/>
            </a:xfrm>
            <a:prstGeom prst="rect">
              <a:avLst/>
            </a:prstGeom>
          </p:spPr>
          <p:txBody>
            <a:bodyPr wrap="square">
              <a:spAutoFit/>
            </a:bodyPr>
            <a:lstStyle/>
            <a:p>
              <a:pPr fontAlgn="auto">
                <a:spcBef>
                  <a:spcPts val="0"/>
                </a:spcBef>
                <a:spcAft>
                  <a:spcPts val="0"/>
                </a:spcAft>
              </a:pPr>
              <a:r>
                <a:rPr lang="ru-RU" sz="1000" dirty="0" smtClean="0">
                  <a:solidFill>
                    <a:prstClr val="black"/>
                  </a:solidFill>
                  <a:latin typeface="Arial"/>
                </a:rPr>
                <a:t>40 % недозагрузка в сутки</a:t>
              </a:r>
            </a:p>
          </p:txBody>
        </p:sp>
      </p:grpSp>
      <p:grpSp>
        <p:nvGrpSpPr>
          <p:cNvPr id="37" name="Группа 36"/>
          <p:cNvGrpSpPr/>
          <p:nvPr/>
        </p:nvGrpSpPr>
        <p:grpSpPr>
          <a:xfrm>
            <a:off x="6048165" y="3698227"/>
            <a:ext cx="2556283" cy="400110"/>
            <a:chOff x="5508104" y="3698227"/>
            <a:chExt cx="3096344" cy="400110"/>
          </a:xfrm>
        </p:grpSpPr>
        <p:sp>
          <p:nvSpPr>
            <p:cNvPr id="16" name="Скругленный прямоугольник 15"/>
            <p:cNvSpPr/>
            <p:nvPr/>
          </p:nvSpPr>
          <p:spPr>
            <a:xfrm>
              <a:off x="5508104" y="3731429"/>
              <a:ext cx="216024" cy="216024"/>
            </a:xfrm>
            <a:prstGeom prst="roundRect">
              <a:avLst/>
            </a:prstGeom>
            <a:ln>
              <a:solidFill>
                <a:srgbClr val="4BACB2"/>
              </a:solidFill>
            </a:ln>
          </p:spPr>
          <p:style>
            <a:lnRef idx="2">
              <a:schemeClr val="accent2"/>
            </a:lnRef>
            <a:fillRef idx="1">
              <a:schemeClr val="lt1"/>
            </a:fillRef>
            <a:effectRef idx="0">
              <a:schemeClr val="accent2"/>
            </a:effectRef>
            <a:fontRef idx="minor">
              <a:schemeClr val="dk1"/>
            </a:fontRef>
          </p:style>
          <p:txBody>
            <a:bodyPr rtlCol="0" anchor="ctr"/>
            <a:lstStyle/>
            <a:p>
              <a:pPr algn="ctr" fontAlgn="auto">
                <a:spcBef>
                  <a:spcPts val="0"/>
                </a:spcBef>
                <a:spcAft>
                  <a:spcPts val="0"/>
                </a:spcAft>
              </a:pPr>
              <a:r>
                <a:rPr lang="ru-RU" sz="1200" b="1" dirty="0" smtClean="0">
                  <a:solidFill>
                    <a:srgbClr val="4BACB2"/>
                  </a:solidFill>
                </a:rPr>
                <a:t>4</a:t>
              </a:r>
              <a:endParaRPr lang="ru-RU" sz="1200" b="1" dirty="0">
                <a:solidFill>
                  <a:srgbClr val="4BACB2"/>
                </a:solidFill>
              </a:endParaRPr>
            </a:p>
          </p:txBody>
        </p:sp>
        <p:sp>
          <p:nvSpPr>
            <p:cNvPr id="17" name="Прямоугольник 16"/>
            <p:cNvSpPr/>
            <p:nvPr/>
          </p:nvSpPr>
          <p:spPr>
            <a:xfrm>
              <a:off x="5796136" y="3698227"/>
              <a:ext cx="2808312" cy="400110"/>
            </a:xfrm>
            <a:prstGeom prst="rect">
              <a:avLst/>
            </a:prstGeom>
          </p:spPr>
          <p:txBody>
            <a:bodyPr wrap="square">
              <a:spAutoFit/>
            </a:bodyPr>
            <a:lstStyle/>
            <a:p>
              <a:pPr fontAlgn="auto">
                <a:spcBef>
                  <a:spcPts val="0"/>
                </a:spcBef>
                <a:spcAft>
                  <a:spcPts val="0"/>
                </a:spcAft>
              </a:pPr>
              <a:r>
                <a:rPr lang="ru-RU" sz="1000" dirty="0" smtClean="0">
                  <a:solidFill>
                    <a:prstClr val="black"/>
                  </a:solidFill>
                  <a:latin typeface="Arial"/>
                </a:rPr>
                <a:t>Доля топлива – среднее значение определенное экспертным путем</a:t>
              </a:r>
            </a:p>
          </p:txBody>
        </p:sp>
      </p:grpSp>
      <p:sp>
        <p:nvSpPr>
          <p:cNvPr id="38" name="Заголовок 1"/>
          <p:cNvSpPr txBox="1">
            <a:spLocks/>
          </p:cNvSpPr>
          <p:nvPr/>
        </p:nvSpPr>
        <p:spPr>
          <a:xfrm>
            <a:off x="3347865" y="289149"/>
            <a:ext cx="5400600" cy="725487"/>
          </a:xfrm>
          <a:prstGeom prst="rect">
            <a:avLst/>
          </a:prstGeom>
        </p:spPr>
        <p:txBody>
          <a:bodyPr lIns="85908" tIns="42954" rIns="85908" bIns="42954" anchor="ctr"/>
          <a:lstStyle>
            <a:lvl1pPr algn="r" rtl="0" eaLnBrk="1" fontAlgn="base" hangingPunct="1">
              <a:spcBef>
                <a:spcPct val="0"/>
              </a:spcBef>
              <a:spcAft>
                <a:spcPct val="0"/>
              </a:spcAft>
              <a:defRPr lang="ru-RU" sz="2400" b="1" kern="1200" baseline="0">
                <a:solidFill>
                  <a:srgbClr val="C00000"/>
                </a:solidFill>
                <a:latin typeface="Arial" pitchFamily="34" charset="0"/>
                <a:ea typeface="+mj-ea"/>
                <a:cs typeface="Arial" pitchFamily="34" charset="0"/>
              </a:defRPr>
            </a:lvl1pPr>
            <a:lvl2pPr algn="ctr" rtl="0" eaLnBrk="1" fontAlgn="base" hangingPunct="1">
              <a:spcBef>
                <a:spcPct val="0"/>
              </a:spcBef>
              <a:spcAft>
                <a:spcPct val="0"/>
              </a:spcAft>
              <a:defRPr sz="2200">
                <a:solidFill>
                  <a:srgbClr val="A80000"/>
                </a:solidFill>
                <a:latin typeface="Arial" pitchFamily="34" charset="0"/>
                <a:cs typeface="Arial" pitchFamily="34" charset="0"/>
              </a:defRPr>
            </a:lvl2pPr>
            <a:lvl3pPr algn="ctr" rtl="0" eaLnBrk="1" fontAlgn="base" hangingPunct="1">
              <a:spcBef>
                <a:spcPct val="0"/>
              </a:spcBef>
              <a:spcAft>
                <a:spcPct val="0"/>
              </a:spcAft>
              <a:defRPr sz="2200">
                <a:solidFill>
                  <a:srgbClr val="A80000"/>
                </a:solidFill>
                <a:latin typeface="Arial" pitchFamily="34" charset="0"/>
                <a:cs typeface="Arial" pitchFamily="34" charset="0"/>
              </a:defRPr>
            </a:lvl3pPr>
            <a:lvl4pPr algn="ctr" rtl="0" eaLnBrk="1" fontAlgn="base" hangingPunct="1">
              <a:spcBef>
                <a:spcPct val="0"/>
              </a:spcBef>
              <a:spcAft>
                <a:spcPct val="0"/>
              </a:spcAft>
              <a:defRPr sz="2200">
                <a:solidFill>
                  <a:srgbClr val="A80000"/>
                </a:solidFill>
                <a:latin typeface="Arial" pitchFamily="34" charset="0"/>
                <a:cs typeface="Arial" pitchFamily="34" charset="0"/>
              </a:defRPr>
            </a:lvl4pPr>
            <a:lvl5pPr algn="ctr" rtl="0" eaLnBrk="1" fontAlgn="base" hangingPunct="1">
              <a:spcBef>
                <a:spcPct val="0"/>
              </a:spcBef>
              <a:spcAft>
                <a:spcPct val="0"/>
              </a:spcAft>
              <a:defRPr sz="2200">
                <a:solidFill>
                  <a:srgbClr val="A80000"/>
                </a:solidFill>
                <a:latin typeface="Arial" pitchFamily="34" charset="0"/>
                <a:cs typeface="Arial" pitchFamily="34" charset="0"/>
              </a:defRPr>
            </a:lvl5pPr>
            <a:lvl6pPr marL="457200" algn="ctr" rtl="0" eaLnBrk="1" fontAlgn="base" hangingPunct="1">
              <a:spcBef>
                <a:spcPct val="0"/>
              </a:spcBef>
              <a:spcAft>
                <a:spcPct val="0"/>
              </a:spcAft>
              <a:defRPr sz="2200">
                <a:solidFill>
                  <a:srgbClr val="A80000"/>
                </a:solidFill>
                <a:latin typeface="Arial" pitchFamily="34" charset="0"/>
                <a:cs typeface="Arial" pitchFamily="34" charset="0"/>
              </a:defRPr>
            </a:lvl6pPr>
            <a:lvl7pPr marL="914400" algn="ctr" rtl="0" eaLnBrk="1" fontAlgn="base" hangingPunct="1">
              <a:spcBef>
                <a:spcPct val="0"/>
              </a:spcBef>
              <a:spcAft>
                <a:spcPct val="0"/>
              </a:spcAft>
              <a:defRPr sz="2200">
                <a:solidFill>
                  <a:srgbClr val="A80000"/>
                </a:solidFill>
                <a:latin typeface="Arial" pitchFamily="34" charset="0"/>
                <a:cs typeface="Arial" pitchFamily="34" charset="0"/>
              </a:defRPr>
            </a:lvl7pPr>
            <a:lvl8pPr marL="1371600" algn="ctr" rtl="0" eaLnBrk="1" fontAlgn="base" hangingPunct="1">
              <a:spcBef>
                <a:spcPct val="0"/>
              </a:spcBef>
              <a:spcAft>
                <a:spcPct val="0"/>
              </a:spcAft>
              <a:defRPr sz="2200">
                <a:solidFill>
                  <a:srgbClr val="A80000"/>
                </a:solidFill>
                <a:latin typeface="Arial" pitchFamily="34" charset="0"/>
                <a:cs typeface="Arial" pitchFamily="34" charset="0"/>
              </a:defRPr>
            </a:lvl8pPr>
            <a:lvl9pPr marL="1828800" algn="ctr" rtl="0" eaLnBrk="1" fontAlgn="base" hangingPunct="1">
              <a:spcBef>
                <a:spcPct val="0"/>
              </a:spcBef>
              <a:spcAft>
                <a:spcPct val="0"/>
              </a:spcAft>
              <a:defRPr sz="2200">
                <a:solidFill>
                  <a:srgbClr val="A80000"/>
                </a:solidFill>
                <a:latin typeface="Arial" pitchFamily="34" charset="0"/>
                <a:cs typeface="Arial" pitchFamily="34" charset="0"/>
              </a:defRPr>
            </a:lvl9pPr>
          </a:lstStyle>
          <a:p>
            <a:pPr lvl="0">
              <a:defRPr/>
            </a:pPr>
            <a:r>
              <a:rPr lang="ru-RU" sz="2200" dirty="0" smtClean="0">
                <a:solidFill>
                  <a:srgbClr val="E30611"/>
                </a:solidFill>
              </a:rPr>
              <a:t>Пример расчета загрузки АЗС</a:t>
            </a:r>
            <a:endParaRPr lang="ru-RU" sz="2200" dirty="0">
              <a:solidFill>
                <a:srgbClr val="E30611"/>
              </a:solidFill>
            </a:endParaRPr>
          </a:p>
        </p:txBody>
      </p:sp>
      <p:sp>
        <p:nvSpPr>
          <p:cNvPr id="35" name="Номер слайда 2"/>
          <p:cNvSpPr txBox="1">
            <a:spLocks/>
          </p:cNvSpPr>
          <p:nvPr/>
        </p:nvSpPr>
        <p:spPr>
          <a:xfrm>
            <a:off x="7020000" y="6480000"/>
            <a:ext cx="1800000" cy="360000"/>
          </a:xfrm>
          <a:prstGeom prst="rect">
            <a:avLst/>
          </a:prstGeom>
        </p:spPr>
        <p:txBody>
          <a:bodyPr vert="horz" lIns="108000" tIns="36000" rIns="108000" bIns="36000" rtlCol="0" anchor="ctr" anchorCtr="0"/>
          <a:lstStyle>
            <a:defPPr>
              <a:defRPr lang="ru-RU"/>
            </a:defPPr>
            <a:lvl1pPr algn="r" fontAlgn="auto">
              <a:spcBef>
                <a:spcPts val="0"/>
              </a:spcBef>
              <a:spcAft>
                <a:spcPts val="0"/>
              </a:spcAft>
              <a:defRPr sz="1100" baseline="0">
                <a:solidFill>
                  <a:srgbClr val="7F7F7F"/>
                </a:solidFill>
              </a:defRPr>
            </a:lvl1pPr>
          </a:lstStyle>
          <a:p>
            <a:fld id="{2C7A8502-428A-4134-AFE2-3EA41C9ACA3B}" type="slidenum">
              <a:rPr lang="ru-RU" sz="1200">
                <a:solidFill>
                  <a:srgbClr val="4E6470"/>
                </a:solidFill>
              </a:rPr>
              <a:pPr/>
              <a:t>10</a:t>
            </a:fld>
            <a:endParaRPr lang="ru-RU" sz="1200" dirty="0">
              <a:solidFill>
                <a:srgbClr val="4E6470"/>
              </a:solidFill>
            </a:endParaRPr>
          </a:p>
        </p:txBody>
      </p:sp>
      <p:graphicFrame>
        <p:nvGraphicFramePr>
          <p:cNvPr id="36" name="Таблица 35"/>
          <p:cNvGraphicFramePr>
            <a:graphicFrameLocks noGrp="1" noChangeAspect="1"/>
          </p:cNvGraphicFramePr>
          <p:nvPr>
            <p:extLst>
              <p:ext uri="{D42A27DB-BD31-4B8C-83A1-F6EECF244321}">
                <p14:modId xmlns:p14="http://schemas.microsoft.com/office/powerpoint/2010/main" val="4104725488"/>
              </p:ext>
            </p:extLst>
          </p:nvPr>
        </p:nvGraphicFramePr>
        <p:xfrm>
          <a:off x="360000" y="6516000"/>
          <a:ext cx="6120000" cy="288000"/>
        </p:xfrm>
        <a:graphic>
          <a:graphicData uri="http://schemas.openxmlformats.org/drawingml/2006/table">
            <a:tbl>
              <a:tblPr firstRow="1" bandRow="1">
                <a:tableStyleId>{5FD0F851-EC5A-4D38-B0AD-8093EC10F338}</a:tableStyleId>
              </a:tblPr>
              <a:tblGrid>
                <a:gridCol w="6120000"/>
              </a:tblGrid>
              <a:tr h="288000">
                <a:tc>
                  <a:txBody>
                    <a:bodyPr/>
                    <a:lstStyle/>
                    <a:p>
                      <a:pPr marL="0" indent="0" algn="l" defTabSz="914400" rtl="0" eaLnBrk="0" latinLnBrk="0" hangingPunct="0">
                        <a:lnSpc>
                          <a:spcPct val="100000"/>
                        </a:lnSpc>
                        <a:spcBef>
                          <a:spcPts val="0"/>
                        </a:spcBef>
                        <a:spcAft>
                          <a:spcPts val="0"/>
                        </a:spcAft>
                        <a:buFont typeface="Arial" pitchFamily="34" charset="0"/>
                        <a:buNone/>
                      </a:pPr>
                      <a:r>
                        <a:rPr lang="ru-RU" sz="1000" b="0" kern="1200" baseline="0" dirty="0" smtClean="0">
                          <a:solidFill>
                            <a:srgbClr val="5B6770"/>
                          </a:solidFill>
                          <a:latin typeface="+mn-lt"/>
                          <a:ea typeface="+mn-ea"/>
                          <a:cs typeface="Arial" pitchFamily="34" charset="0"/>
                        </a:rPr>
                        <a:t>Колонтитул</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5B6770"/>
                      </a:solid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26" name="Таблица 25"/>
          <p:cNvGraphicFramePr>
            <a:graphicFrameLocks noGrp="1"/>
          </p:cNvGraphicFramePr>
          <p:nvPr>
            <p:extLst>
              <p:ext uri="{D42A27DB-BD31-4B8C-83A1-F6EECF244321}">
                <p14:modId xmlns:p14="http://schemas.microsoft.com/office/powerpoint/2010/main" val="1187553075"/>
              </p:ext>
            </p:extLst>
          </p:nvPr>
        </p:nvGraphicFramePr>
        <p:xfrm>
          <a:off x="467545" y="842639"/>
          <a:ext cx="4824535" cy="5280436"/>
        </p:xfrm>
        <a:graphic>
          <a:graphicData uri="http://schemas.openxmlformats.org/drawingml/2006/table">
            <a:tbl>
              <a:tblPr>
                <a:tableStyleId>{5C22544A-7EE6-4342-B048-85BDC9FD1C3A}</a:tableStyleId>
              </a:tblPr>
              <a:tblGrid>
                <a:gridCol w="520656"/>
                <a:gridCol w="520656"/>
                <a:gridCol w="921852"/>
                <a:gridCol w="1133179"/>
                <a:gridCol w="1728192"/>
              </a:tblGrid>
              <a:tr h="308916">
                <a:tc gridSpan="5">
                  <a:txBody>
                    <a:bodyPr/>
                    <a:lstStyle/>
                    <a:p>
                      <a:pPr algn="ctr" fontAlgn="ctr"/>
                      <a:r>
                        <a:rPr lang="ru-RU" sz="1000" u="none" strike="noStrike" dirty="0">
                          <a:effectLst/>
                          <a:latin typeface="Arial" panose="020B0604020202020204" pitchFamily="34" charset="0"/>
                          <a:cs typeface="Arial" panose="020B0604020202020204" pitchFamily="34" charset="0"/>
                        </a:rPr>
                        <a:t>Расчет ЧОД по нормативам сети АЗС "Трасса" (АЗС на 4 колонки)</a:t>
                      </a:r>
                      <a:endParaRPr lang="ru-RU" sz="1000" b="1" i="0" u="none" strike="noStrike" dirty="0">
                        <a:effectLst/>
                        <a:latin typeface="Arial" panose="020B0604020202020204" pitchFamily="34" charset="0"/>
                        <a:cs typeface="Arial" panose="020B0604020202020204" pitchFamily="34" charset="0"/>
                      </a:endParaRPr>
                    </a:p>
                  </a:txBody>
                  <a:tcPr marL="9525" marR="9525" marT="9525" marB="0" anchor="ctr">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08916">
                <a:tc>
                  <a:txBody>
                    <a:bodyPr/>
                    <a:lstStyle/>
                    <a:p>
                      <a:pPr algn="ctr" fontAlgn="ctr"/>
                      <a:r>
                        <a:rPr lang="ru-RU" sz="1000" u="none" strike="noStrike" dirty="0">
                          <a:effectLst/>
                          <a:latin typeface="Arial" panose="020B0604020202020204" pitchFamily="34" charset="0"/>
                          <a:cs typeface="Arial" panose="020B0604020202020204" pitchFamily="34" charset="0"/>
                        </a:rPr>
                        <a:t>1. </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ru-RU" sz="1000" u="none" strike="noStrike" dirty="0">
                          <a:effectLst/>
                          <a:latin typeface="Arial" panose="020B0604020202020204" pitchFamily="34" charset="0"/>
                          <a:cs typeface="Arial" panose="020B0604020202020204" pitchFamily="34" charset="0"/>
                        </a:rPr>
                        <a:t>Средняя </a:t>
                      </a:r>
                      <a:r>
                        <a:rPr lang="ru-RU" sz="1000" u="none" strike="noStrike" dirty="0" smtClean="0">
                          <a:effectLst/>
                          <a:latin typeface="Arial" panose="020B0604020202020204" pitchFamily="34" charset="0"/>
                          <a:cs typeface="Arial" panose="020B0604020202020204" pitchFamily="34" charset="0"/>
                        </a:rPr>
                        <a:t>производительность </a:t>
                      </a:r>
                      <a:r>
                        <a:rPr lang="ru-RU" sz="1000" u="none" strike="noStrike" dirty="0">
                          <a:effectLst/>
                          <a:latin typeface="Arial" panose="020B0604020202020204" pitchFamily="34" charset="0"/>
                          <a:cs typeface="Arial" panose="020B0604020202020204" pitchFamily="34" charset="0"/>
                        </a:rPr>
                        <a:t>1 ТРК </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fontAlgn="ctr"/>
                      <a:r>
                        <a:rPr lang="ru-RU" sz="1000" u="none" strike="noStrike" dirty="0">
                          <a:effectLst/>
                          <a:latin typeface="Arial" panose="020B0604020202020204" pitchFamily="34" charset="0"/>
                          <a:cs typeface="Arial" panose="020B0604020202020204" pitchFamily="34" charset="0"/>
                        </a:rPr>
                        <a:t>15 авто*25 л./час</a:t>
                      </a:r>
                      <a:endParaRPr lang="ru-RU" sz="1000" b="1"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8693">
                <a:tc>
                  <a:txBody>
                    <a:bodyPr/>
                    <a:lstStyle/>
                    <a:p>
                      <a:pPr algn="ctr" fontAlgn="ctr"/>
                      <a:r>
                        <a:rPr lang="ru-RU" sz="1000" u="none" strike="noStrike">
                          <a:effectLst/>
                          <a:latin typeface="Arial" panose="020B0604020202020204" pitchFamily="34" charset="0"/>
                          <a:cs typeface="Arial" panose="020B0604020202020204" pitchFamily="34" charset="0"/>
                        </a:rPr>
                        <a:t>2. </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ru-RU" sz="1000" u="none" strike="noStrike" dirty="0">
                          <a:effectLst/>
                          <a:latin typeface="Arial" panose="020B0604020202020204" pitchFamily="34" charset="0"/>
                          <a:cs typeface="Arial" panose="020B0604020202020204" pitchFamily="34" charset="0"/>
                        </a:rPr>
                        <a:t>Кол-во ТРК</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fontAlgn="ctr"/>
                      <a:r>
                        <a:rPr lang="ru-RU" sz="1000" u="none" strike="noStrike" dirty="0">
                          <a:effectLst/>
                          <a:latin typeface="Arial" panose="020B0604020202020204" pitchFamily="34" charset="0"/>
                          <a:cs typeface="Arial" panose="020B0604020202020204" pitchFamily="34" charset="0"/>
                        </a:rPr>
                        <a:t>4</a:t>
                      </a:r>
                      <a:endParaRPr lang="ru-RU" sz="1000" b="1"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8916">
                <a:tc>
                  <a:txBody>
                    <a:bodyPr/>
                    <a:lstStyle/>
                    <a:p>
                      <a:pPr algn="ctr" fontAlgn="ctr"/>
                      <a:r>
                        <a:rPr lang="ru-RU" sz="1000" u="none" strike="noStrike">
                          <a:effectLst/>
                          <a:latin typeface="Arial" panose="020B0604020202020204" pitchFamily="34" charset="0"/>
                          <a:cs typeface="Arial" panose="020B0604020202020204" pitchFamily="34" charset="0"/>
                        </a:rPr>
                        <a:t>3.</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ru-RU" sz="1000" u="none" strike="noStrike" dirty="0">
                          <a:effectLst/>
                          <a:latin typeface="Arial" panose="020B0604020202020204" pitchFamily="34" charset="0"/>
                          <a:cs typeface="Arial" panose="020B0604020202020204" pitchFamily="34" charset="0"/>
                        </a:rPr>
                        <a:t>Производительность 1 ТКР в л./час</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fontAlgn="ctr"/>
                      <a:r>
                        <a:rPr lang="ru-RU" sz="1000" u="none" strike="noStrike">
                          <a:effectLst/>
                          <a:latin typeface="Arial" panose="020B0604020202020204" pitchFamily="34" charset="0"/>
                          <a:cs typeface="Arial" panose="020B0604020202020204" pitchFamily="34" charset="0"/>
                        </a:rPr>
                        <a:t>190 л./час.</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8916">
                <a:tc>
                  <a:txBody>
                    <a:bodyPr/>
                    <a:lstStyle/>
                    <a:p>
                      <a:pPr algn="ctr" fontAlgn="ctr"/>
                      <a:r>
                        <a:rPr lang="ru-RU" sz="1000" u="none" strike="noStrike">
                          <a:effectLst/>
                          <a:latin typeface="Arial" panose="020B0604020202020204" pitchFamily="34" charset="0"/>
                          <a:cs typeface="Arial" panose="020B0604020202020204" pitchFamily="34" charset="0"/>
                        </a:rPr>
                        <a:t> </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ru-RU" sz="1000" u="none" strike="noStrike" dirty="0">
                          <a:effectLst/>
                          <a:latin typeface="Arial" panose="020B0604020202020204" pitchFamily="34" charset="0"/>
                          <a:cs typeface="Arial" panose="020B0604020202020204" pitchFamily="34" charset="0"/>
                        </a:rPr>
                        <a:t>Производительность 1 ТКР в л./сутки</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fontAlgn="ctr"/>
                      <a:r>
                        <a:rPr lang="ru-RU" sz="1000" u="none" strike="noStrike" dirty="0">
                          <a:effectLst/>
                          <a:latin typeface="Arial" panose="020B0604020202020204" pitchFamily="34" charset="0"/>
                          <a:cs typeface="Arial" panose="020B0604020202020204" pitchFamily="34" charset="0"/>
                        </a:rPr>
                        <a:t>4 556,80</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8693">
                <a:tc>
                  <a:txBody>
                    <a:bodyPr/>
                    <a:lstStyle/>
                    <a:p>
                      <a:pPr algn="ctr" fontAlgn="ctr"/>
                      <a:r>
                        <a:rPr lang="ru-RU" sz="1000" u="none" strike="noStrike">
                          <a:effectLst/>
                          <a:latin typeface="Arial" panose="020B0604020202020204" pitchFamily="34" charset="0"/>
                          <a:cs typeface="Arial" panose="020B0604020202020204" pitchFamily="34" charset="0"/>
                        </a:rPr>
                        <a:t>4. </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ru-RU" sz="1000" u="none" strike="noStrike">
                          <a:effectLst/>
                          <a:latin typeface="Arial" panose="020B0604020202020204" pitchFamily="34" charset="0"/>
                          <a:cs typeface="Arial" panose="020B0604020202020204" pitchFamily="34" charset="0"/>
                        </a:rPr>
                        <a:t>Производительность 1 ТРК с учетом недозагрузки (К=0,6) л./сут.</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fontAlgn="ctr"/>
                      <a:r>
                        <a:rPr lang="ru-RU" sz="1000" u="none" strike="noStrike">
                          <a:effectLst/>
                          <a:latin typeface="Arial" panose="020B0604020202020204" pitchFamily="34" charset="0"/>
                          <a:cs typeface="Arial" panose="020B0604020202020204" pitchFamily="34" charset="0"/>
                        </a:rPr>
                        <a:t>2 734,08</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8693">
                <a:tc>
                  <a:txBody>
                    <a:bodyPr/>
                    <a:lstStyle/>
                    <a:p>
                      <a:pPr algn="ctr" fontAlgn="ctr"/>
                      <a:r>
                        <a:rPr lang="ru-RU" sz="1000" u="none" strike="noStrike">
                          <a:effectLst/>
                          <a:latin typeface="Arial" panose="020B0604020202020204" pitchFamily="34" charset="0"/>
                          <a:cs typeface="Arial" panose="020B0604020202020204" pitchFamily="34" charset="0"/>
                        </a:rPr>
                        <a:t>5. </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ru-RU" sz="1000" u="none" strike="noStrike" dirty="0">
                          <a:effectLst/>
                          <a:latin typeface="Arial" panose="020B0604020202020204" pitchFamily="34" charset="0"/>
                          <a:cs typeface="Arial" panose="020B0604020202020204" pitchFamily="34" charset="0"/>
                        </a:rPr>
                        <a:t>Производительность 4 ТРК с учетом недозагрузки (К=0,6) л./</a:t>
                      </a:r>
                      <a:r>
                        <a:rPr lang="ru-RU" sz="1000" u="none" strike="noStrike" dirty="0" err="1">
                          <a:effectLst/>
                          <a:latin typeface="Arial" panose="020B0604020202020204" pitchFamily="34" charset="0"/>
                          <a:cs typeface="Arial" panose="020B0604020202020204" pitchFamily="34" charset="0"/>
                        </a:rPr>
                        <a:t>сут</a:t>
                      </a:r>
                      <a:r>
                        <a:rPr lang="ru-RU" sz="1000" u="none" strike="noStrike" dirty="0">
                          <a:effectLst/>
                          <a:latin typeface="Arial" panose="020B0604020202020204" pitchFamily="34" charset="0"/>
                          <a:cs typeface="Arial" panose="020B0604020202020204" pitchFamily="34" charset="0"/>
                        </a:rPr>
                        <a:t>.</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fontAlgn="ctr"/>
                      <a:r>
                        <a:rPr lang="ru-RU" sz="1000" u="none" strike="noStrike" dirty="0">
                          <a:effectLst/>
                          <a:latin typeface="Arial" panose="020B0604020202020204" pitchFamily="34" charset="0"/>
                          <a:cs typeface="Arial" panose="020B0604020202020204" pitchFamily="34" charset="0"/>
                        </a:rPr>
                        <a:t>10 936,32</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8693">
                <a:tc>
                  <a:txBody>
                    <a:bodyPr/>
                    <a:lstStyle/>
                    <a:p>
                      <a:pPr algn="ctr" fontAlgn="ctr"/>
                      <a:r>
                        <a:rPr lang="ru-RU" sz="1000" u="none" strike="noStrike">
                          <a:effectLst/>
                          <a:latin typeface="Arial" panose="020B0604020202020204" pitchFamily="34" charset="0"/>
                          <a:cs typeface="Arial" panose="020B0604020202020204" pitchFamily="34" charset="0"/>
                        </a:rPr>
                        <a:t>6.</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ru-RU" sz="1000" u="none" strike="noStrike" dirty="0">
                          <a:effectLst/>
                          <a:latin typeface="Arial" panose="020B0604020202020204" pitchFamily="34" charset="0"/>
                          <a:cs typeface="Arial" panose="020B0604020202020204" pitchFamily="34" charset="0"/>
                        </a:rPr>
                        <a:t>Производительность 4 ТРК с учетом недозагрузки (К=0,6) л./мес.</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fontAlgn="ctr"/>
                      <a:r>
                        <a:rPr lang="ru-RU" sz="1000" u="none" strike="noStrike">
                          <a:effectLst/>
                          <a:latin typeface="Arial" panose="020B0604020202020204" pitchFamily="34" charset="0"/>
                          <a:cs typeface="Arial" panose="020B0604020202020204" pitchFamily="34" charset="0"/>
                        </a:rPr>
                        <a:t>328 089,60</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8693">
                <a:tc>
                  <a:txBody>
                    <a:bodyPr/>
                    <a:lstStyle/>
                    <a:p>
                      <a:pPr algn="ctr" fontAlgn="ctr"/>
                      <a:r>
                        <a:rPr lang="ru-RU" sz="1000" u="none" strike="noStrike">
                          <a:effectLst/>
                          <a:latin typeface="Arial" panose="020B0604020202020204" pitchFamily="34" charset="0"/>
                          <a:cs typeface="Arial" panose="020B0604020202020204" pitchFamily="34" charset="0"/>
                        </a:rPr>
                        <a:t>7.</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ru-RU" sz="1000" u="none" strike="noStrike">
                          <a:effectLst/>
                          <a:latin typeface="Arial" panose="020B0604020202020204" pitchFamily="34" charset="0"/>
                          <a:cs typeface="Arial" panose="020B0604020202020204" pitchFamily="34" charset="0"/>
                        </a:rPr>
                        <a:t>Производительность 4 ТРК с учетом недозагрузки (К=0,6) л./год.</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fontAlgn="ctr"/>
                      <a:r>
                        <a:rPr lang="ru-RU" sz="1000" u="none" strike="noStrike">
                          <a:effectLst/>
                          <a:latin typeface="Arial" panose="020B0604020202020204" pitchFamily="34" charset="0"/>
                          <a:cs typeface="Arial" panose="020B0604020202020204" pitchFamily="34" charset="0"/>
                        </a:rPr>
                        <a:t>3 937 075,20</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9138">
                <a:tc>
                  <a:txBody>
                    <a:bodyPr/>
                    <a:lstStyle/>
                    <a:p>
                      <a:pPr algn="ctr" fontAlgn="ctr"/>
                      <a:r>
                        <a:rPr lang="ru-RU" sz="1000" u="none" strike="noStrike">
                          <a:effectLst/>
                          <a:latin typeface="Arial" panose="020B0604020202020204" pitchFamily="34" charset="0"/>
                          <a:cs typeface="Arial" panose="020B0604020202020204" pitchFamily="34" charset="0"/>
                        </a:rPr>
                        <a:t>8. </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ru-RU" sz="1000" u="none" strike="noStrike" dirty="0">
                          <a:effectLst/>
                          <a:latin typeface="Arial" panose="020B0604020202020204" pitchFamily="34" charset="0"/>
                          <a:cs typeface="Arial" panose="020B0604020202020204" pitchFamily="34" charset="0"/>
                        </a:rPr>
                        <a:t>Доля топлива в структуре продаж:</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r>
              <a:tr h="159138">
                <a:tc>
                  <a:txBody>
                    <a:bodyPr/>
                    <a:lstStyle/>
                    <a:p>
                      <a:pPr algn="ctr" fontAlgn="ctr"/>
                      <a:r>
                        <a:rPr lang="ru-RU" sz="1000" u="none" strike="noStrike">
                          <a:effectLst/>
                          <a:latin typeface="Arial" panose="020B0604020202020204" pitchFamily="34" charset="0"/>
                          <a:cs typeface="Arial" panose="020B0604020202020204" pitchFamily="34" charset="0"/>
                        </a:rPr>
                        <a:t> </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ru-RU" sz="1000" u="none" strike="noStrike">
                          <a:effectLst/>
                          <a:latin typeface="Arial" panose="020B0604020202020204" pitchFamily="34" charset="0"/>
                          <a:cs typeface="Arial" panose="020B0604020202020204" pitchFamily="34" charset="0"/>
                        </a:rPr>
                        <a:t>95</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ru-RU" sz="1000" u="none" strike="noStrike">
                          <a:effectLst/>
                          <a:latin typeface="Arial" panose="020B0604020202020204" pitchFamily="34" charset="0"/>
                          <a:cs typeface="Arial" panose="020B0604020202020204" pitchFamily="34" charset="0"/>
                        </a:rPr>
                        <a:t>60,80</a:t>
                      </a:r>
                      <a:endParaRPr lang="ru-RU" sz="1000" b="0" i="0" u="none" strike="noStrike">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00" u="none" strike="noStrike" dirty="0">
                          <a:effectLst/>
                          <a:latin typeface="Arial" panose="020B0604020202020204" pitchFamily="34" charset="0"/>
                          <a:cs typeface="Arial" panose="020B0604020202020204" pitchFamily="34" charset="0"/>
                        </a:rPr>
                        <a:t>%</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000" u="none" strike="noStrike" dirty="0">
                          <a:effectLst/>
                          <a:latin typeface="Arial" panose="020B0604020202020204" pitchFamily="34" charset="0"/>
                          <a:cs typeface="Arial" panose="020B0604020202020204" pitchFamily="34" charset="0"/>
                        </a:rPr>
                        <a:t>2 393 742</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9138">
                <a:tc>
                  <a:txBody>
                    <a:bodyPr/>
                    <a:lstStyle/>
                    <a:p>
                      <a:pPr algn="ctr" fontAlgn="ctr"/>
                      <a:r>
                        <a:rPr lang="ru-RU" sz="1000" u="none" strike="noStrike">
                          <a:effectLst/>
                          <a:latin typeface="Arial" panose="020B0604020202020204" pitchFamily="34" charset="0"/>
                          <a:cs typeface="Arial" panose="020B0604020202020204" pitchFamily="34" charset="0"/>
                        </a:rPr>
                        <a:t> </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ru-RU" sz="1000" u="none" strike="noStrike">
                          <a:effectLst/>
                          <a:latin typeface="Arial" panose="020B0604020202020204" pitchFamily="34" charset="0"/>
                          <a:cs typeface="Arial" panose="020B0604020202020204" pitchFamily="34" charset="0"/>
                        </a:rPr>
                        <a:t>92</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ru-RU" sz="1000" u="none" strike="noStrike">
                          <a:effectLst/>
                          <a:latin typeface="Arial" panose="020B0604020202020204" pitchFamily="34" charset="0"/>
                          <a:cs typeface="Arial" panose="020B0604020202020204" pitchFamily="34" charset="0"/>
                        </a:rPr>
                        <a:t>24,00</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00" u="none" strike="noStrike">
                          <a:effectLst/>
                          <a:latin typeface="Arial" panose="020B0604020202020204" pitchFamily="34" charset="0"/>
                          <a:cs typeface="Arial" panose="020B0604020202020204" pitchFamily="34" charset="0"/>
                        </a:rPr>
                        <a:t>%</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000" u="none" strike="noStrike">
                          <a:effectLst/>
                          <a:latin typeface="Arial" panose="020B0604020202020204" pitchFamily="34" charset="0"/>
                          <a:cs typeface="Arial" panose="020B0604020202020204" pitchFamily="34" charset="0"/>
                        </a:rPr>
                        <a:t>944 898</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9138">
                <a:tc>
                  <a:txBody>
                    <a:bodyPr/>
                    <a:lstStyle/>
                    <a:p>
                      <a:pPr algn="ctr" fontAlgn="ctr"/>
                      <a:r>
                        <a:rPr lang="ru-RU" sz="1000" u="none" strike="noStrike">
                          <a:effectLst/>
                          <a:latin typeface="Arial" panose="020B0604020202020204" pitchFamily="34" charset="0"/>
                          <a:cs typeface="Arial" panose="020B0604020202020204" pitchFamily="34" charset="0"/>
                        </a:rPr>
                        <a:t> </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ru-RU" sz="1000" u="none" strike="noStrike">
                          <a:effectLst/>
                          <a:latin typeface="Arial" panose="020B0604020202020204" pitchFamily="34" charset="0"/>
                          <a:cs typeface="Arial" panose="020B0604020202020204" pitchFamily="34" charset="0"/>
                        </a:rPr>
                        <a:t>ДТ</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ru-RU" sz="1000" u="none" strike="noStrike">
                          <a:effectLst/>
                          <a:latin typeface="Arial" panose="020B0604020202020204" pitchFamily="34" charset="0"/>
                          <a:cs typeface="Arial" panose="020B0604020202020204" pitchFamily="34" charset="0"/>
                        </a:rPr>
                        <a:t>15,20</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ru-RU" sz="1000" u="none" strike="noStrike">
                          <a:effectLst/>
                          <a:latin typeface="Arial" panose="020B0604020202020204" pitchFamily="34" charset="0"/>
                          <a:cs typeface="Arial" panose="020B0604020202020204" pitchFamily="34" charset="0"/>
                        </a:rPr>
                        <a:t>%</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000" u="none" strike="noStrike" dirty="0">
                          <a:effectLst/>
                          <a:latin typeface="Arial" panose="020B0604020202020204" pitchFamily="34" charset="0"/>
                          <a:cs typeface="Arial" panose="020B0604020202020204" pitchFamily="34" charset="0"/>
                        </a:rPr>
                        <a:t>598 435</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8916">
                <a:tc>
                  <a:txBody>
                    <a:bodyPr/>
                    <a:lstStyle/>
                    <a:p>
                      <a:pPr algn="ctr" fontAlgn="ctr"/>
                      <a:r>
                        <a:rPr lang="ru-RU" sz="1000" u="none" strike="noStrike">
                          <a:effectLst/>
                          <a:latin typeface="Arial" panose="020B0604020202020204" pitchFamily="34" charset="0"/>
                          <a:cs typeface="Arial" panose="020B0604020202020204" pitchFamily="34" charset="0"/>
                        </a:rPr>
                        <a:t>9.</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ru-RU" sz="1000" u="none" strike="noStrike">
                          <a:effectLst/>
                          <a:latin typeface="Arial" panose="020B0604020202020204" pitchFamily="34" charset="0"/>
                          <a:cs typeface="Arial" panose="020B0604020202020204" pitchFamily="34" charset="0"/>
                        </a:rPr>
                        <a:t>Средняя розн. Цена топлива</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r" fontAlgn="ctr"/>
                      <a:r>
                        <a:rPr lang="ru-RU" sz="1000" u="none" strike="noStrike" dirty="0">
                          <a:effectLst/>
                          <a:latin typeface="Arial" panose="020B0604020202020204" pitchFamily="34" charset="0"/>
                          <a:cs typeface="Arial" panose="020B0604020202020204" pitchFamily="34" charset="0"/>
                        </a:rPr>
                        <a:t>33,87</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9138">
                <a:tc>
                  <a:txBody>
                    <a:bodyPr/>
                    <a:lstStyle/>
                    <a:p>
                      <a:pPr algn="ctr" fontAlgn="ctr"/>
                      <a:r>
                        <a:rPr lang="ru-RU" sz="1000" u="none" strike="noStrike">
                          <a:effectLst/>
                          <a:latin typeface="Arial" panose="020B0604020202020204" pitchFamily="34" charset="0"/>
                          <a:cs typeface="Arial" panose="020B0604020202020204" pitchFamily="34" charset="0"/>
                        </a:rPr>
                        <a:t>10.</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ru-RU" sz="1000" u="none" strike="noStrike">
                          <a:effectLst/>
                          <a:latin typeface="Arial" panose="020B0604020202020204" pitchFamily="34" charset="0"/>
                          <a:cs typeface="Arial" panose="020B0604020202020204" pitchFamily="34" charset="0"/>
                        </a:rPr>
                        <a:t>Розничная маржа %</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r" fontAlgn="ctr"/>
                      <a:r>
                        <a:rPr lang="ru-RU" sz="1000" u="none" strike="noStrike" dirty="0">
                          <a:effectLst/>
                          <a:latin typeface="Arial" panose="020B0604020202020204" pitchFamily="34" charset="0"/>
                          <a:cs typeface="Arial" panose="020B0604020202020204" pitchFamily="34" charset="0"/>
                        </a:rPr>
                        <a:t>7,11</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9138">
                <a:tc>
                  <a:txBody>
                    <a:bodyPr/>
                    <a:lstStyle/>
                    <a:p>
                      <a:pPr algn="ctr" fontAlgn="ctr"/>
                      <a:r>
                        <a:rPr lang="ru-RU" sz="1000" u="none" strike="noStrike">
                          <a:effectLst/>
                          <a:latin typeface="Arial" panose="020B0604020202020204" pitchFamily="34" charset="0"/>
                          <a:cs typeface="Arial" panose="020B0604020202020204" pitchFamily="34" charset="0"/>
                        </a:rPr>
                        <a:t>10.</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ru-RU" sz="1000" u="none" strike="noStrike">
                          <a:effectLst/>
                          <a:latin typeface="Arial" panose="020B0604020202020204" pitchFamily="34" charset="0"/>
                          <a:cs typeface="Arial" panose="020B0604020202020204" pitchFamily="34" charset="0"/>
                        </a:rPr>
                        <a:t>Валовый доход/ год</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r" fontAlgn="ctr"/>
                      <a:r>
                        <a:rPr lang="ru-RU" sz="1000" u="none" strike="noStrike" dirty="0">
                          <a:effectLst/>
                          <a:latin typeface="Arial" panose="020B0604020202020204" pitchFamily="34" charset="0"/>
                          <a:cs typeface="Arial" panose="020B0604020202020204" pitchFamily="34" charset="0"/>
                        </a:rPr>
                        <a:t>9 481 095,20</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8916">
                <a:tc>
                  <a:txBody>
                    <a:bodyPr/>
                    <a:lstStyle/>
                    <a:p>
                      <a:pPr algn="ctr" fontAlgn="ctr"/>
                      <a:r>
                        <a:rPr lang="ru-RU" sz="1000" u="none" strike="noStrike">
                          <a:effectLst/>
                          <a:latin typeface="Arial" panose="020B0604020202020204" pitchFamily="34" charset="0"/>
                          <a:cs typeface="Arial" panose="020B0604020202020204" pitchFamily="34" charset="0"/>
                        </a:rPr>
                        <a:t>11.</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ru-RU" sz="1000" u="none" strike="noStrike">
                          <a:effectLst/>
                          <a:latin typeface="Arial" panose="020B0604020202020204" pitchFamily="34" charset="0"/>
                          <a:cs typeface="Arial" panose="020B0604020202020204" pitchFamily="34" charset="0"/>
                        </a:rPr>
                        <a:t>Операционные расходы/ год (20%)</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r" fontAlgn="ctr"/>
                      <a:r>
                        <a:rPr lang="ru-RU" sz="1000" u="none" strike="noStrike" dirty="0">
                          <a:effectLst/>
                          <a:latin typeface="Arial" panose="020B0604020202020204" pitchFamily="34" charset="0"/>
                          <a:cs typeface="Arial" panose="020B0604020202020204" pitchFamily="34" charset="0"/>
                        </a:rPr>
                        <a:t>1 896 219,04</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9138">
                <a:tc>
                  <a:txBody>
                    <a:bodyPr/>
                    <a:lstStyle/>
                    <a:p>
                      <a:pPr algn="ctr" fontAlgn="ctr"/>
                      <a:r>
                        <a:rPr lang="ru-RU" sz="1000" u="none" strike="noStrike">
                          <a:effectLst/>
                          <a:latin typeface="Arial" panose="020B0604020202020204" pitchFamily="34" charset="0"/>
                          <a:cs typeface="Arial" panose="020B0604020202020204" pitchFamily="34" charset="0"/>
                        </a:rPr>
                        <a:t>12.</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ctr"/>
                      <a:r>
                        <a:rPr lang="ru-RU" sz="1000" u="none" strike="noStrike">
                          <a:effectLst/>
                          <a:latin typeface="Arial" panose="020B0604020202020204" pitchFamily="34" charset="0"/>
                          <a:cs typeface="Arial" panose="020B0604020202020204" pitchFamily="34" charset="0"/>
                        </a:rPr>
                        <a:t>ЧОД/ год</a:t>
                      </a:r>
                      <a:endParaRPr lang="ru-RU" sz="1000" b="0" i="0" u="none" strike="noStrike">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r" fontAlgn="ctr"/>
                      <a:r>
                        <a:rPr lang="ru-RU" sz="1000" u="none" strike="noStrike" dirty="0">
                          <a:effectLst/>
                          <a:latin typeface="Arial" panose="020B0604020202020204" pitchFamily="34" charset="0"/>
                          <a:cs typeface="Arial" panose="020B0604020202020204" pitchFamily="34" charset="0"/>
                        </a:rPr>
                        <a:t>7 584 876,16</a:t>
                      </a:r>
                      <a:endParaRPr lang="ru-RU" sz="10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8640"/>
            <a:ext cx="200025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9074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txBox="1">
            <a:spLocks/>
          </p:cNvSpPr>
          <p:nvPr/>
        </p:nvSpPr>
        <p:spPr>
          <a:xfrm>
            <a:off x="2700000" y="288000"/>
            <a:ext cx="6120000" cy="756000"/>
          </a:xfrm>
          <a:prstGeom prst="rect">
            <a:avLst/>
          </a:prstGeom>
        </p:spPr>
        <p:txBody>
          <a:bodyPr lIns="108000" tIns="36000" rIns="108000" bIns="72000" anchor="ctr" anchorCtr="0"/>
          <a:lstStyle>
            <a:defPPr>
              <a:defRPr lang="ru-RU"/>
            </a:defPPr>
            <a:lvl1pPr algn="r" eaLnBrk="1" hangingPunct="1">
              <a:defRPr sz="2200" b="1" baseline="0">
                <a:solidFill>
                  <a:srgbClr val="C00000"/>
                </a:solidFill>
                <a:latin typeface="Arial"/>
                <a:ea typeface="+mj-ea"/>
                <a:cs typeface="Arial" pitchFamily="34" charset="0"/>
              </a:defRPr>
            </a:lvl1pPr>
            <a:lvl2pPr algn="ctr" eaLnBrk="1" hangingPunct="1">
              <a:defRPr sz="2200">
                <a:solidFill>
                  <a:srgbClr val="A80000"/>
                </a:solidFill>
                <a:latin typeface="Arial" pitchFamily="34" charset="0"/>
                <a:cs typeface="Arial" pitchFamily="34" charset="0"/>
              </a:defRPr>
            </a:lvl2pPr>
            <a:lvl3pPr algn="ctr" eaLnBrk="1" hangingPunct="1">
              <a:defRPr sz="2200">
                <a:solidFill>
                  <a:srgbClr val="A80000"/>
                </a:solidFill>
                <a:latin typeface="Arial" pitchFamily="34" charset="0"/>
                <a:cs typeface="Arial" pitchFamily="34" charset="0"/>
              </a:defRPr>
            </a:lvl3pPr>
            <a:lvl4pPr algn="ctr" eaLnBrk="1" hangingPunct="1">
              <a:defRPr sz="2200">
                <a:solidFill>
                  <a:srgbClr val="A80000"/>
                </a:solidFill>
                <a:latin typeface="Arial" pitchFamily="34" charset="0"/>
                <a:cs typeface="Arial" pitchFamily="34" charset="0"/>
              </a:defRPr>
            </a:lvl4pPr>
            <a:lvl5pPr algn="ctr" eaLnBrk="1" hangingPunct="1">
              <a:defRPr sz="2200">
                <a:solidFill>
                  <a:srgbClr val="A80000"/>
                </a:solidFill>
                <a:latin typeface="Arial" pitchFamily="34" charset="0"/>
                <a:cs typeface="Arial" pitchFamily="34" charset="0"/>
              </a:defRPr>
            </a:lvl5pPr>
            <a:lvl6pPr marL="457200" algn="ctr" fontAlgn="base">
              <a:spcBef>
                <a:spcPct val="0"/>
              </a:spcBef>
              <a:spcAft>
                <a:spcPct val="0"/>
              </a:spcAft>
              <a:defRPr sz="2200">
                <a:solidFill>
                  <a:srgbClr val="A80000"/>
                </a:solidFill>
                <a:latin typeface="Arial" pitchFamily="34" charset="0"/>
                <a:cs typeface="Arial" pitchFamily="34" charset="0"/>
              </a:defRPr>
            </a:lvl6pPr>
            <a:lvl7pPr marL="914400" algn="ctr" fontAlgn="base">
              <a:spcBef>
                <a:spcPct val="0"/>
              </a:spcBef>
              <a:spcAft>
                <a:spcPct val="0"/>
              </a:spcAft>
              <a:defRPr sz="2200">
                <a:solidFill>
                  <a:srgbClr val="A80000"/>
                </a:solidFill>
                <a:latin typeface="Arial" pitchFamily="34" charset="0"/>
                <a:cs typeface="Arial" pitchFamily="34" charset="0"/>
              </a:defRPr>
            </a:lvl7pPr>
            <a:lvl8pPr marL="1371600" algn="ctr" fontAlgn="base">
              <a:spcBef>
                <a:spcPct val="0"/>
              </a:spcBef>
              <a:spcAft>
                <a:spcPct val="0"/>
              </a:spcAft>
              <a:defRPr sz="2200">
                <a:solidFill>
                  <a:srgbClr val="A80000"/>
                </a:solidFill>
                <a:latin typeface="Arial" pitchFamily="34" charset="0"/>
                <a:cs typeface="Arial" pitchFamily="34" charset="0"/>
              </a:defRPr>
            </a:lvl8pPr>
            <a:lvl9pPr marL="1828800" algn="ctr" fontAlgn="base">
              <a:spcBef>
                <a:spcPct val="0"/>
              </a:spcBef>
              <a:spcAft>
                <a:spcPct val="0"/>
              </a:spcAft>
              <a:defRPr sz="2200">
                <a:solidFill>
                  <a:srgbClr val="A80000"/>
                </a:solidFill>
                <a:latin typeface="Arial" pitchFamily="34" charset="0"/>
                <a:cs typeface="Arial" pitchFamily="34" charset="0"/>
              </a:defRPr>
            </a:lvl9pPr>
          </a:lstStyle>
          <a:p>
            <a:r>
              <a:rPr lang="ru-RU" dirty="0" smtClean="0">
                <a:solidFill>
                  <a:srgbClr val="E30611"/>
                </a:solidFill>
              </a:rPr>
              <a:t>Выводы</a:t>
            </a:r>
            <a:endParaRPr lang="ru-RU" dirty="0">
              <a:solidFill>
                <a:srgbClr val="E30611"/>
              </a:solidFill>
            </a:endParaRPr>
          </a:p>
        </p:txBody>
      </p:sp>
      <p:sp>
        <p:nvSpPr>
          <p:cNvPr id="12" name="Номер слайда 2"/>
          <p:cNvSpPr txBox="1">
            <a:spLocks/>
          </p:cNvSpPr>
          <p:nvPr/>
        </p:nvSpPr>
        <p:spPr>
          <a:xfrm>
            <a:off x="7020000" y="6480000"/>
            <a:ext cx="1800000" cy="360000"/>
          </a:xfrm>
          <a:prstGeom prst="rect">
            <a:avLst/>
          </a:prstGeom>
        </p:spPr>
        <p:txBody>
          <a:bodyPr vert="horz" lIns="108000" tIns="36000" rIns="108000" bIns="36000" rtlCol="0" anchor="ctr" anchorCtr="0"/>
          <a:lstStyle>
            <a:defPPr>
              <a:defRPr lang="ru-RU"/>
            </a:defPPr>
            <a:lvl1pPr algn="r" fontAlgn="auto">
              <a:spcBef>
                <a:spcPts val="0"/>
              </a:spcBef>
              <a:spcAft>
                <a:spcPts val="0"/>
              </a:spcAft>
              <a:defRPr sz="1100" baseline="0">
                <a:solidFill>
                  <a:srgbClr val="7F7F7F"/>
                </a:solidFill>
              </a:defRPr>
            </a:lvl1pPr>
          </a:lstStyle>
          <a:p>
            <a:fld id="{2C7A8502-428A-4134-AFE2-3EA41C9ACA3B}" type="slidenum">
              <a:rPr lang="ru-RU" sz="1200">
                <a:solidFill>
                  <a:srgbClr val="4E6470"/>
                </a:solidFill>
              </a:rPr>
              <a:pPr/>
              <a:t>11</a:t>
            </a:fld>
            <a:endParaRPr lang="ru-RU" sz="1200" dirty="0">
              <a:solidFill>
                <a:srgbClr val="4E6470"/>
              </a:solidFill>
            </a:endParaRPr>
          </a:p>
        </p:txBody>
      </p:sp>
      <p:graphicFrame>
        <p:nvGraphicFramePr>
          <p:cNvPr id="14" name="Таблица 13"/>
          <p:cNvGraphicFramePr>
            <a:graphicFrameLocks noGrp="1" noChangeAspect="1"/>
          </p:cNvGraphicFramePr>
          <p:nvPr>
            <p:extLst>
              <p:ext uri="{D42A27DB-BD31-4B8C-83A1-F6EECF244321}">
                <p14:modId xmlns:p14="http://schemas.microsoft.com/office/powerpoint/2010/main" val="355716756"/>
              </p:ext>
            </p:extLst>
          </p:nvPr>
        </p:nvGraphicFramePr>
        <p:xfrm>
          <a:off x="360000" y="6516000"/>
          <a:ext cx="6120000" cy="288000"/>
        </p:xfrm>
        <a:graphic>
          <a:graphicData uri="http://schemas.openxmlformats.org/drawingml/2006/table">
            <a:tbl>
              <a:tblPr firstRow="1" bandRow="1">
                <a:tableStyleId>{5FD0F851-EC5A-4D38-B0AD-8093EC10F338}</a:tableStyleId>
              </a:tblPr>
              <a:tblGrid>
                <a:gridCol w="6120000"/>
              </a:tblGrid>
              <a:tr h="288000">
                <a:tc>
                  <a:txBody>
                    <a:bodyPr/>
                    <a:lstStyle/>
                    <a:p>
                      <a:pPr marL="0" indent="0" algn="l" defTabSz="914400" rtl="0" eaLnBrk="0" latinLnBrk="0" hangingPunct="0">
                        <a:lnSpc>
                          <a:spcPct val="100000"/>
                        </a:lnSpc>
                        <a:spcBef>
                          <a:spcPts val="0"/>
                        </a:spcBef>
                        <a:spcAft>
                          <a:spcPts val="0"/>
                        </a:spcAft>
                        <a:buFont typeface="Arial" pitchFamily="34" charset="0"/>
                        <a:buNone/>
                      </a:pPr>
                      <a:r>
                        <a:rPr lang="ru-RU" sz="1000" b="0" kern="1200" baseline="0" dirty="0" smtClean="0">
                          <a:solidFill>
                            <a:srgbClr val="5B6770"/>
                          </a:solidFill>
                          <a:latin typeface="+mn-lt"/>
                          <a:ea typeface="+mn-ea"/>
                          <a:cs typeface="Arial" pitchFamily="34" charset="0"/>
                        </a:rPr>
                        <a:t>Колонтитул</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5B6770"/>
                      </a:solid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 name="Прямоугольник 1"/>
          <p:cNvSpPr/>
          <p:nvPr/>
        </p:nvSpPr>
        <p:spPr>
          <a:xfrm>
            <a:off x="539552" y="895573"/>
            <a:ext cx="8424936" cy="2462213"/>
          </a:xfrm>
          <a:prstGeom prst="rect">
            <a:avLst/>
          </a:prstGeom>
        </p:spPr>
        <p:txBody>
          <a:bodyPr wrap="square">
            <a:spAutoFit/>
          </a:bodyPr>
          <a:lstStyle/>
          <a:p>
            <a:r>
              <a:rPr lang="ru-RU" sz="1100" b="1" i="1" u="sng" dirty="0" smtClean="0">
                <a:solidFill>
                  <a:srgbClr val="000000"/>
                </a:solidFill>
              </a:rPr>
              <a:t>В результате опыта кризиса мы считаем целесообразным оценивать </a:t>
            </a:r>
            <a:r>
              <a:rPr lang="ru-RU" sz="1100" b="1" i="1" u="sng" dirty="0">
                <a:solidFill>
                  <a:srgbClr val="000000"/>
                </a:solidFill>
              </a:rPr>
              <a:t>АЗС </a:t>
            </a:r>
            <a:r>
              <a:rPr lang="ru-RU" sz="1100" b="1" i="1" u="sng" dirty="0" smtClean="0">
                <a:solidFill>
                  <a:srgbClr val="000000"/>
                </a:solidFill>
              </a:rPr>
              <a:t>не только доходным подходом:</a:t>
            </a:r>
          </a:p>
          <a:p>
            <a:endParaRPr lang="ru-RU" sz="1100" dirty="0"/>
          </a:p>
          <a:p>
            <a:pPr marL="171450" indent="-171450">
              <a:buFontTx/>
              <a:buChar char="-"/>
            </a:pPr>
            <a:r>
              <a:rPr lang="ru-RU" sz="1100" dirty="0" smtClean="0"/>
              <a:t>в </a:t>
            </a:r>
            <a:r>
              <a:rPr lang="ru-RU" sz="1100" dirty="0"/>
              <a:t>кризис выявились </a:t>
            </a:r>
            <a:r>
              <a:rPr lang="ru-RU" sz="1100" dirty="0" smtClean="0"/>
              <a:t>изъяны:  реальная стоимость </a:t>
            </a:r>
            <a:r>
              <a:rPr lang="ru-RU" sz="1100" dirty="0"/>
              <a:t>АЗС </a:t>
            </a:r>
            <a:r>
              <a:rPr lang="ru-RU" sz="1100" dirty="0" smtClean="0"/>
              <a:t>на 50-60</a:t>
            </a:r>
            <a:r>
              <a:rPr lang="ru-RU" sz="1100" dirty="0"/>
              <a:t>% </a:t>
            </a:r>
            <a:r>
              <a:rPr lang="ru-RU" sz="1100" dirty="0" smtClean="0"/>
              <a:t> ниже стоимости заявленной. </a:t>
            </a:r>
            <a:endParaRPr lang="ru-RU" sz="1100" dirty="0"/>
          </a:p>
          <a:p>
            <a:r>
              <a:rPr lang="ru-RU" sz="1100" dirty="0" smtClean="0"/>
              <a:t>Основные </a:t>
            </a:r>
            <a:r>
              <a:rPr lang="ru-RU" sz="1100" dirty="0"/>
              <a:t>причины:</a:t>
            </a:r>
          </a:p>
          <a:p>
            <a:pPr algn="just"/>
            <a:r>
              <a:rPr lang="ru-RU" sz="1100" dirty="0"/>
              <a:t>- отказ от сравнительного подхода с небольшим весовым коэффициентом при согласовании, применение </a:t>
            </a:r>
            <a:r>
              <a:rPr lang="ru-RU" sz="1100" dirty="0" smtClean="0"/>
              <a:t> доходный/сравнительный – с весовыми коэффициентами 0,8/0,2 </a:t>
            </a:r>
            <a:r>
              <a:rPr lang="ru-RU" sz="1100" dirty="0"/>
              <a:t>по </a:t>
            </a:r>
            <a:r>
              <a:rPr lang="ru-RU" sz="1100" dirty="0" smtClean="0"/>
              <a:t>действующим </a:t>
            </a:r>
            <a:r>
              <a:rPr lang="ru-RU" sz="1100" dirty="0"/>
              <a:t>АЗС дает результат, близкий к ценам покупки;</a:t>
            </a:r>
          </a:p>
          <a:p>
            <a:pPr algn="just"/>
            <a:r>
              <a:rPr lang="ru-RU" sz="1100" dirty="0"/>
              <a:t>- до кризиса предложения </a:t>
            </a:r>
            <a:r>
              <a:rPr lang="ru-RU" sz="1100" dirty="0" smtClean="0"/>
              <a:t>о продаже </a:t>
            </a:r>
            <a:r>
              <a:rPr lang="ru-RU" sz="1100" dirty="0"/>
              <a:t>АЗС </a:t>
            </a:r>
            <a:r>
              <a:rPr lang="ru-RU" sz="1100" dirty="0" smtClean="0"/>
              <a:t>единичны</a:t>
            </a:r>
            <a:r>
              <a:rPr lang="ru-RU" sz="1100" dirty="0"/>
              <a:t>, сделки носят непубличный характер, поэтому затруднено использование </a:t>
            </a:r>
            <a:r>
              <a:rPr lang="ru-RU" sz="1100" dirty="0" smtClean="0"/>
              <a:t>сравнительного </a:t>
            </a:r>
            <a:r>
              <a:rPr lang="ru-RU" sz="1100" dirty="0"/>
              <a:t>подхода, </a:t>
            </a:r>
            <a:r>
              <a:rPr lang="ru-RU" sz="1100" dirty="0" smtClean="0"/>
              <a:t>а в </a:t>
            </a:r>
            <a:r>
              <a:rPr lang="ru-RU" sz="1100" dirty="0"/>
              <a:t>кризис на рынок выбрасывается большое </a:t>
            </a:r>
            <a:r>
              <a:rPr lang="ru-RU" sz="1100" dirty="0" smtClean="0"/>
              <a:t>количество </a:t>
            </a:r>
            <a:r>
              <a:rPr lang="ru-RU" sz="1100" dirty="0"/>
              <a:t>предложений от разорившихся мелких операторов-владельцев АЗС, появляется вероятность использования достаточно достоверных </a:t>
            </a:r>
            <a:r>
              <a:rPr lang="ru-RU" sz="1100" dirty="0" smtClean="0"/>
              <a:t>аналогов (но данные аналоги нельзя рассматривать как бизнес-объект);</a:t>
            </a:r>
            <a:endParaRPr lang="ru-RU" sz="1100" dirty="0"/>
          </a:p>
          <a:p>
            <a:r>
              <a:rPr lang="ru-RU" sz="1100" dirty="0" smtClean="0"/>
              <a:t>- при </a:t>
            </a:r>
            <a:r>
              <a:rPr lang="ru-RU" sz="1100" dirty="0"/>
              <a:t>оценке недостаточно детально прорабатывается рынок поставки нефтепродуктов – НПЗ, </a:t>
            </a:r>
            <a:r>
              <a:rPr lang="ru-RU" sz="1100" dirty="0" err="1"/>
              <a:t>нефтетрейдеры</a:t>
            </a:r>
            <a:r>
              <a:rPr lang="ru-RU" sz="1100" dirty="0"/>
              <a:t>, </a:t>
            </a:r>
            <a:r>
              <a:rPr lang="ru-RU" sz="1100" dirty="0" smtClean="0"/>
              <a:t>поставщики, </a:t>
            </a:r>
            <a:r>
              <a:rPr lang="ru-RU" sz="1100" dirty="0"/>
              <a:t>их влияние на оптовые цены, давление крупных сетей в регионе, поэтому некоторые АЗС вообще не находят покупателей</a:t>
            </a:r>
            <a:r>
              <a:rPr lang="ru-RU" sz="1100" dirty="0" smtClean="0"/>
              <a:t>.</a:t>
            </a:r>
            <a:endParaRPr lang="en-US" sz="1100" dirty="0" smtClean="0"/>
          </a:p>
          <a:p>
            <a:endParaRPr lang="ru-RU" sz="1100" dirty="0"/>
          </a:p>
        </p:txBody>
      </p:sp>
      <p:sp>
        <p:nvSpPr>
          <p:cNvPr id="6" name="Прямоугольник 5"/>
          <p:cNvSpPr/>
          <p:nvPr/>
        </p:nvSpPr>
        <p:spPr>
          <a:xfrm>
            <a:off x="574279" y="3212976"/>
            <a:ext cx="8424936" cy="3139321"/>
          </a:xfrm>
          <a:prstGeom prst="rect">
            <a:avLst/>
          </a:prstGeom>
        </p:spPr>
        <p:txBody>
          <a:bodyPr wrap="square">
            <a:spAutoFit/>
          </a:bodyPr>
          <a:lstStyle/>
          <a:p>
            <a:r>
              <a:rPr lang="ru-RU" sz="1100" dirty="0"/>
              <a:t>Традиционные три подхода складываются в следующую схему:</a:t>
            </a:r>
          </a:p>
          <a:p>
            <a:pPr algn="just"/>
            <a:r>
              <a:rPr lang="ru-RU" sz="1100" dirty="0"/>
              <a:t>• Затратный подход, в большинстве случаев, основан на методе замещения, в </a:t>
            </a:r>
            <a:r>
              <a:rPr lang="ru-RU" sz="1100" dirty="0" smtClean="0"/>
              <a:t>рамках</a:t>
            </a:r>
            <a:r>
              <a:rPr lang="en-US" sz="1100" dirty="0" smtClean="0"/>
              <a:t> </a:t>
            </a:r>
            <a:r>
              <a:rPr lang="ru-RU" sz="1100" dirty="0" smtClean="0"/>
              <a:t>которого</a:t>
            </a:r>
            <a:r>
              <a:rPr lang="ru-RU" sz="1100" dirty="0"/>
              <a:t>, рассчитывается стоимость прав на земельные участки, улучшения</a:t>
            </a:r>
            <a:r>
              <a:rPr lang="ru-RU" sz="1100" dirty="0" smtClean="0"/>
              <a:t>,</a:t>
            </a:r>
            <a:r>
              <a:rPr lang="en-US" sz="1100" dirty="0" smtClean="0"/>
              <a:t> </a:t>
            </a:r>
            <a:r>
              <a:rPr lang="ru-RU" sz="1100" dirty="0" smtClean="0"/>
              <a:t>специализированное </a:t>
            </a:r>
            <a:r>
              <a:rPr lang="ru-RU" sz="1100" dirty="0"/>
              <a:t>оборудование с учетом износов </a:t>
            </a:r>
            <a:r>
              <a:rPr lang="ru-RU" sz="1100" dirty="0" smtClean="0"/>
              <a:t>и </a:t>
            </a:r>
            <a:r>
              <a:rPr lang="ru-RU" sz="1100" dirty="0"/>
              <a:t>«</a:t>
            </a:r>
            <a:r>
              <a:rPr lang="ru-RU" sz="1100" dirty="0" smtClean="0"/>
              <a:t>прибыли</a:t>
            </a:r>
            <a:r>
              <a:rPr lang="en-US" sz="1100" dirty="0" smtClean="0"/>
              <a:t> </a:t>
            </a:r>
            <a:r>
              <a:rPr lang="ru-RU" sz="1100" dirty="0" smtClean="0"/>
              <a:t>предпринимателя</a:t>
            </a:r>
            <a:r>
              <a:rPr lang="ru-RU" sz="1100" dirty="0"/>
              <a:t>» (внешнего износа). Затратный подход наиболее реально </a:t>
            </a:r>
            <a:r>
              <a:rPr lang="ru-RU" sz="1100" dirty="0" smtClean="0"/>
              <a:t>отражает</a:t>
            </a:r>
            <a:r>
              <a:rPr lang="en-US" sz="1100" dirty="0" smtClean="0"/>
              <a:t> </a:t>
            </a:r>
            <a:r>
              <a:rPr lang="ru-RU" sz="1100" dirty="0" smtClean="0"/>
              <a:t>«</a:t>
            </a:r>
            <a:r>
              <a:rPr lang="ru-RU" sz="1100" dirty="0"/>
              <a:t>стоимость </a:t>
            </a:r>
            <a:r>
              <a:rPr lang="ru-RU" sz="1100" dirty="0" smtClean="0"/>
              <a:t>воспроизводства</a:t>
            </a:r>
            <a:r>
              <a:rPr lang="ru-RU" sz="1100" dirty="0"/>
              <a:t>» основных средств, не касаясь самого бизнеса. </a:t>
            </a:r>
            <a:r>
              <a:rPr lang="ru-RU" sz="1100" dirty="0" smtClean="0"/>
              <a:t>Основная</a:t>
            </a:r>
            <a:r>
              <a:rPr lang="en-US" sz="1100" dirty="0" smtClean="0"/>
              <a:t> </a:t>
            </a:r>
            <a:r>
              <a:rPr lang="ru-RU" sz="1100" dirty="0" smtClean="0"/>
              <a:t>проблема </a:t>
            </a:r>
            <a:r>
              <a:rPr lang="ru-RU" sz="1100" dirty="0"/>
              <a:t>находится в сфере определения прибыли предпринимателя (</a:t>
            </a:r>
            <a:r>
              <a:rPr lang="ru-RU" sz="1100" dirty="0" smtClean="0"/>
              <a:t>внешнего</a:t>
            </a:r>
            <a:r>
              <a:rPr lang="en-US" sz="1100" dirty="0" smtClean="0"/>
              <a:t> </a:t>
            </a:r>
            <a:r>
              <a:rPr lang="ru-RU" sz="1100" dirty="0" smtClean="0"/>
              <a:t>износа</a:t>
            </a:r>
            <a:r>
              <a:rPr lang="ru-RU" sz="1100" dirty="0"/>
              <a:t>), которые при оценке бизнеса могут трактоваться как положительный </a:t>
            </a:r>
            <a:r>
              <a:rPr lang="ru-RU" sz="1100" dirty="0" smtClean="0"/>
              <a:t>и отрицательный </a:t>
            </a:r>
            <a:r>
              <a:rPr lang="ru-RU" sz="1100" dirty="0"/>
              <a:t>гудвилл.</a:t>
            </a:r>
          </a:p>
          <a:p>
            <a:r>
              <a:rPr lang="ru-RU" sz="1100" dirty="0"/>
              <a:t>• Сравнительный подход базируется на сравнении имеющихся аналогов. </a:t>
            </a:r>
            <a:r>
              <a:rPr lang="ru-RU" sz="1100" dirty="0" smtClean="0"/>
              <a:t>Учитываются</a:t>
            </a:r>
            <a:r>
              <a:rPr lang="en-US" sz="1100" dirty="0" smtClean="0"/>
              <a:t> </a:t>
            </a:r>
            <a:r>
              <a:rPr lang="ru-RU" sz="1100" dirty="0" smtClean="0"/>
              <a:t>такие </a:t>
            </a:r>
            <a:r>
              <a:rPr lang="ru-RU" sz="1100" dirty="0"/>
              <a:t>параметры, как емкости ГСМ, виды топлива, тип ТРК, площади </a:t>
            </a:r>
            <a:r>
              <a:rPr lang="ru-RU" sz="1100" dirty="0" smtClean="0"/>
              <a:t>земельных</a:t>
            </a:r>
            <a:r>
              <a:rPr lang="en-US" sz="1100" dirty="0" smtClean="0"/>
              <a:t> </a:t>
            </a:r>
            <a:r>
              <a:rPr lang="ru-RU" sz="1100" dirty="0" smtClean="0"/>
              <a:t>участков </a:t>
            </a:r>
            <a:r>
              <a:rPr lang="ru-RU" sz="1100" dirty="0"/>
              <a:t>(ЗУ), месторасположение (регион) с ориентировкой на трафик и </a:t>
            </a:r>
            <a:r>
              <a:rPr lang="ru-RU" sz="1100" dirty="0" smtClean="0"/>
              <a:t>деловую</a:t>
            </a:r>
            <a:r>
              <a:rPr lang="en-US" sz="1100" dirty="0" smtClean="0"/>
              <a:t> </a:t>
            </a:r>
            <a:r>
              <a:rPr lang="ru-RU" sz="1100" dirty="0" smtClean="0"/>
              <a:t>репутацию</a:t>
            </a:r>
            <a:r>
              <a:rPr lang="ru-RU" sz="1100" dirty="0"/>
              <a:t>. Здесь возникают сложности в проведении корректировок при </a:t>
            </a:r>
            <a:r>
              <a:rPr lang="ru-RU" sz="1100" dirty="0" smtClean="0"/>
              <a:t>отсутствии</a:t>
            </a:r>
            <a:r>
              <a:rPr lang="en-US" sz="1100" dirty="0" smtClean="0"/>
              <a:t> </a:t>
            </a:r>
            <a:r>
              <a:rPr lang="ru-RU" sz="1100" dirty="0" smtClean="0"/>
              <a:t>достаточного </a:t>
            </a:r>
            <a:r>
              <a:rPr lang="ru-RU" sz="1100" dirty="0"/>
              <a:t>предложения </a:t>
            </a:r>
            <a:r>
              <a:rPr lang="ru-RU" sz="1100" dirty="0" smtClean="0"/>
              <a:t>аналогов (именно как бизнес-объектов)  </a:t>
            </a:r>
            <a:r>
              <a:rPr lang="ru-RU" sz="1100" dirty="0"/>
              <a:t>на рынке. В сравнительном подходе </a:t>
            </a:r>
            <a:r>
              <a:rPr lang="ru-RU" sz="1100" dirty="0" smtClean="0"/>
              <a:t>оценка</a:t>
            </a:r>
            <a:r>
              <a:rPr lang="en-US" sz="1100" dirty="0" smtClean="0"/>
              <a:t> </a:t>
            </a:r>
            <a:r>
              <a:rPr lang="ru-RU" sz="1100" dirty="0" smtClean="0"/>
              <a:t>должна приводиться </a:t>
            </a:r>
            <a:r>
              <a:rPr lang="ru-RU" sz="1100" dirty="0"/>
              <a:t>к стоимости бизнеса.</a:t>
            </a:r>
          </a:p>
          <a:p>
            <a:pPr algn="just"/>
            <a:r>
              <a:rPr lang="ru-RU" sz="1100" dirty="0"/>
              <a:t>• Доходный подход, в большинстве случаев, основан на данных Заказчика по </a:t>
            </a:r>
            <a:r>
              <a:rPr lang="ru-RU" sz="1100" dirty="0" smtClean="0"/>
              <a:t>работе</a:t>
            </a:r>
            <a:r>
              <a:rPr lang="en-US" sz="1100" dirty="0" smtClean="0"/>
              <a:t> </a:t>
            </a:r>
            <a:r>
              <a:rPr lang="ru-RU" sz="1100" dirty="0" smtClean="0"/>
              <a:t>рассматриваемой </a:t>
            </a:r>
            <a:r>
              <a:rPr lang="ru-RU" sz="1100" dirty="0"/>
              <a:t>АЗС в части реализации ГСМ и сопутствующих услуг</a:t>
            </a:r>
            <a:r>
              <a:rPr lang="ru-RU" sz="1100" dirty="0" smtClean="0"/>
              <a:t>,</a:t>
            </a:r>
            <a:r>
              <a:rPr lang="en-US" sz="1100" dirty="0" smtClean="0"/>
              <a:t> </a:t>
            </a:r>
            <a:r>
              <a:rPr lang="ru-RU" sz="1100" dirty="0" smtClean="0"/>
              <a:t>операционным </a:t>
            </a:r>
            <a:r>
              <a:rPr lang="ru-RU" sz="1100" dirty="0"/>
              <a:t>расходам и налогообложению. Подход основан на построении</a:t>
            </a:r>
          </a:p>
          <a:p>
            <a:pPr algn="just"/>
            <a:r>
              <a:rPr lang="ru-RU" sz="1100" dirty="0"/>
              <a:t>денежных потоков, и расчете стоимости бизнеса методами ДДП или </a:t>
            </a:r>
            <a:r>
              <a:rPr lang="ru-RU" sz="1100" dirty="0" smtClean="0"/>
              <a:t>прямой</a:t>
            </a:r>
            <a:r>
              <a:rPr lang="en-US" sz="1100" dirty="0" smtClean="0"/>
              <a:t> </a:t>
            </a:r>
            <a:r>
              <a:rPr lang="ru-RU" sz="1100" dirty="0" smtClean="0"/>
              <a:t>капитализации</a:t>
            </a:r>
            <a:r>
              <a:rPr lang="ru-RU" sz="1100" dirty="0"/>
              <a:t>. Основной сложностью является достоверность информации</a:t>
            </a:r>
            <a:r>
              <a:rPr lang="ru-RU" sz="1100" dirty="0" smtClean="0"/>
              <a:t>,</a:t>
            </a:r>
            <a:r>
              <a:rPr lang="en-US" sz="1100" dirty="0" smtClean="0"/>
              <a:t> </a:t>
            </a:r>
            <a:r>
              <a:rPr lang="ru-RU" sz="1100" dirty="0" smtClean="0"/>
              <a:t>предоставляемой </a:t>
            </a:r>
            <a:r>
              <a:rPr lang="ru-RU" sz="1100" dirty="0"/>
              <a:t>Заказчиком. Альтернативное получение информации базируется </a:t>
            </a:r>
            <a:r>
              <a:rPr lang="ru-RU" sz="1100" dirty="0" smtClean="0"/>
              <a:t>на</a:t>
            </a:r>
            <a:r>
              <a:rPr lang="en-US" sz="1100" dirty="0" smtClean="0"/>
              <a:t> </a:t>
            </a:r>
            <a:r>
              <a:rPr lang="ru-RU" sz="1100" dirty="0" smtClean="0"/>
              <a:t>полевом исследовании рабочего дня и среднеотраслевых данных по АЗС. В доходном подходе</a:t>
            </a:r>
            <a:r>
              <a:rPr lang="en-US" sz="1100" dirty="0" smtClean="0"/>
              <a:t> </a:t>
            </a:r>
            <a:r>
              <a:rPr lang="ru-RU" sz="1100" dirty="0" smtClean="0"/>
              <a:t>оценка </a:t>
            </a:r>
            <a:r>
              <a:rPr lang="ru-RU" sz="1100" dirty="0"/>
              <a:t>приводит к стоимости бизнеса.</a:t>
            </a:r>
            <a:endParaRPr lang="en-US" sz="1100" dirty="0" smtClean="0"/>
          </a:p>
          <a:p>
            <a:endParaRPr lang="ru-RU" sz="11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8640"/>
            <a:ext cx="200025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6128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07369" y="1343983"/>
            <a:ext cx="8352928" cy="410882"/>
          </a:xfrm>
          <a:prstGeom prst="rect">
            <a:avLst/>
          </a:prstGeom>
        </p:spPr>
        <p:txBody>
          <a:bodyPr wrap="square">
            <a:spAutoFit/>
          </a:bodyPr>
          <a:lstStyle/>
          <a:p>
            <a:pPr algn="just">
              <a:lnSpc>
                <a:spcPct val="120000"/>
              </a:lnSpc>
            </a:pPr>
            <a:r>
              <a:rPr lang="ru-RU" b="1" dirty="0" smtClean="0">
                <a:solidFill>
                  <a:schemeClr val="bg2">
                    <a:lumMod val="50000"/>
                  </a:schemeClr>
                </a:solidFill>
                <a:latin typeface="+mj-lt"/>
              </a:rPr>
              <a:t>Спасибо за внимание!</a:t>
            </a:r>
            <a:endParaRPr lang="ru-RU" b="1" dirty="0" smtClean="0">
              <a:solidFill>
                <a:schemeClr val="bg2">
                  <a:lumMod val="50000"/>
                </a:schemeClr>
              </a:solidFill>
            </a:endParaRPr>
          </a:p>
        </p:txBody>
      </p:sp>
      <p:sp>
        <p:nvSpPr>
          <p:cNvPr id="7" name="Заголовок 1"/>
          <p:cNvSpPr txBox="1">
            <a:spLocks/>
          </p:cNvSpPr>
          <p:nvPr/>
        </p:nvSpPr>
        <p:spPr>
          <a:xfrm>
            <a:off x="3347865" y="289149"/>
            <a:ext cx="5400600" cy="725487"/>
          </a:xfrm>
          <a:prstGeom prst="rect">
            <a:avLst/>
          </a:prstGeom>
        </p:spPr>
        <p:txBody>
          <a:bodyPr lIns="85908" tIns="42954" rIns="85908" bIns="42954" anchor="ctr"/>
          <a:lstStyle>
            <a:lvl1pPr algn="r" rtl="0" eaLnBrk="1" fontAlgn="base" hangingPunct="1">
              <a:spcBef>
                <a:spcPct val="0"/>
              </a:spcBef>
              <a:spcAft>
                <a:spcPct val="0"/>
              </a:spcAft>
              <a:defRPr lang="ru-RU" sz="2400" b="1" kern="1200" baseline="0">
                <a:solidFill>
                  <a:srgbClr val="C00000"/>
                </a:solidFill>
                <a:latin typeface="Arial" pitchFamily="34" charset="0"/>
                <a:ea typeface="+mj-ea"/>
                <a:cs typeface="Arial" pitchFamily="34" charset="0"/>
              </a:defRPr>
            </a:lvl1pPr>
            <a:lvl2pPr algn="ctr" rtl="0" eaLnBrk="1" fontAlgn="base" hangingPunct="1">
              <a:spcBef>
                <a:spcPct val="0"/>
              </a:spcBef>
              <a:spcAft>
                <a:spcPct val="0"/>
              </a:spcAft>
              <a:defRPr sz="2200">
                <a:solidFill>
                  <a:srgbClr val="A80000"/>
                </a:solidFill>
                <a:latin typeface="Arial" pitchFamily="34" charset="0"/>
                <a:cs typeface="Arial" pitchFamily="34" charset="0"/>
              </a:defRPr>
            </a:lvl2pPr>
            <a:lvl3pPr algn="ctr" rtl="0" eaLnBrk="1" fontAlgn="base" hangingPunct="1">
              <a:spcBef>
                <a:spcPct val="0"/>
              </a:spcBef>
              <a:spcAft>
                <a:spcPct val="0"/>
              </a:spcAft>
              <a:defRPr sz="2200">
                <a:solidFill>
                  <a:srgbClr val="A80000"/>
                </a:solidFill>
                <a:latin typeface="Arial" pitchFamily="34" charset="0"/>
                <a:cs typeface="Arial" pitchFamily="34" charset="0"/>
              </a:defRPr>
            </a:lvl3pPr>
            <a:lvl4pPr algn="ctr" rtl="0" eaLnBrk="1" fontAlgn="base" hangingPunct="1">
              <a:spcBef>
                <a:spcPct val="0"/>
              </a:spcBef>
              <a:spcAft>
                <a:spcPct val="0"/>
              </a:spcAft>
              <a:defRPr sz="2200">
                <a:solidFill>
                  <a:srgbClr val="A80000"/>
                </a:solidFill>
                <a:latin typeface="Arial" pitchFamily="34" charset="0"/>
                <a:cs typeface="Arial" pitchFamily="34" charset="0"/>
              </a:defRPr>
            </a:lvl4pPr>
            <a:lvl5pPr algn="ctr" rtl="0" eaLnBrk="1" fontAlgn="base" hangingPunct="1">
              <a:spcBef>
                <a:spcPct val="0"/>
              </a:spcBef>
              <a:spcAft>
                <a:spcPct val="0"/>
              </a:spcAft>
              <a:defRPr sz="2200">
                <a:solidFill>
                  <a:srgbClr val="A80000"/>
                </a:solidFill>
                <a:latin typeface="Arial" pitchFamily="34" charset="0"/>
                <a:cs typeface="Arial" pitchFamily="34" charset="0"/>
              </a:defRPr>
            </a:lvl5pPr>
            <a:lvl6pPr marL="457200" algn="ctr" rtl="0" eaLnBrk="1" fontAlgn="base" hangingPunct="1">
              <a:spcBef>
                <a:spcPct val="0"/>
              </a:spcBef>
              <a:spcAft>
                <a:spcPct val="0"/>
              </a:spcAft>
              <a:defRPr sz="2200">
                <a:solidFill>
                  <a:srgbClr val="A80000"/>
                </a:solidFill>
                <a:latin typeface="Arial" pitchFamily="34" charset="0"/>
                <a:cs typeface="Arial" pitchFamily="34" charset="0"/>
              </a:defRPr>
            </a:lvl6pPr>
            <a:lvl7pPr marL="914400" algn="ctr" rtl="0" eaLnBrk="1" fontAlgn="base" hangingPunct="1">
              <a:spcBef>
                <a:spcPct val="0"/>
              </a:spcBef>
              <a:spcAft>
                <a:spcPct val="0"/>
              </a:spcAft>
              <a:defRPr sz="2200">
                <a:solidFill>
                  <a:srgbClr val="A80000"/>
                </a:solidFill>
                <a:latin typeface="Arial" pitchFamily="34" charset="0"/>
                <a:cs typeface="Arial" pitchFamily="34" charset="0"/>
              </a:defRPr>
            </a:lvl7pPr>
            <a:lvl8pPr marL="1371600" algn="ctr" rtl="0" eaLnBrk="1" fontAlgn="base" hangingPunct="1">
              <a:spcBef>
                <a:spcPct val="0"/>
              </a:spcBef>
              <a:spcAft>
                <a:spcPct val="0"/>
              </a:spcAft>
              <a:defRPr sz="2200">
                <a:solidFill>
                  <a:srgbClr val="A80000"/>
                </a:solidFill>
                <a:latin typeface="Arial" pitchFamily="34" charset="0"/>
                <a:cs typeface="Arial" pitchFamily="34" charset="0"/>
              </a:defRPr>
            </a:lvl8pPr>
            <a:lvl9pPr marL="1828800" algn="ctr" rtl="0" eaLnBrk="1" fontAlgn="base" hangingPunct="1">
              <a:spcBef>
                <a:spcPct val="0"/>
              </a:spcBef>
              <a:spcAft>
                <a:spcPct val="0"/>
              </a:spcAft>
              <a:defRPr sz="2200">
                <a:solidFill>
                  <a:srgbClr val="A80000"/>
                </a:solidFill>
                <a:latin typeface="Arial" pitchFamily="34" charset="0"/>
                <a:cs typeface="Arial" pitchFamily="34" charset="0"/>
              </a:defRPr>
            </a:lvl9pPr>
          </a:lstStyle>
          <a:p>
            <a:pPr lvl="0">
              <a:defRPr/>
            </a:pPr>
            <a:endParaRPr lang="ru-RU" sz="2200" dirty="0">
              <a:solidFill>
                <a:srgbClr val="E30611"/>
              </a:solidFill>
            </a:endParaRPr>
          </a:p>
        </p:txBody>
      </p:sp>
      <p:sp>
        <p:nvSpPr>
          <p:cNvPr id="10" name="Номер слайда 2"/>
          <p:cNvSpPr txBox="1">
            <a:spLocks/>
          </p:cNvSpPr>
          <p:nvPr/>
        </p:nvSpPr>
        <p:spPr>
          <a:xfrm>
            <a:off x="7020000" y="6480000"/>
            <a:ext cx="1800000" cy="360000"/>
          </a:xfrm>
          <a:prstGeom prst="rect">
            <a:avLst/>
          </a:prstGeom>
        </p:spPr>
        <p:txBody>
          <a:bodyPr vert="horz" lIns="108000" tIns="36000" rIns="108000" bIns="36000" rtlCol="0" anchor="ctr" anchorCtr="0"/>
          <a:lstStyle>
            <a:defPPr>
              <a:defRPr lang="ru-RU"/>
            </a:defPPr>
            <a:lvl1pPr algn="r" fontAlgn="auto">
              <a:spcBef>
                <a:spcPts val="0"/>
              </a:spcBef>
              <a:spcAft>
                <a:spcPts val="0"/>
              </a:spcAft>
              <a:defRPr sz="1100" baseline="0">
                <a:solidFill>
                  <a:srgbClr val="7F7F7F"/>
                </a:solidFill>
              </a:defRPr>
            </a:lvl1pPr>
          </a:lstStyle>
          <a:p>
            <a:fld id="{2C7A8502-428A-4134-AFE2-3EA41C9ACA3B}" type="slidenum">
              <a:rPr lang="ru-RU" sz="1200">
                <a:solidFill>
                  <a:srgbClr val="4E6470"/>
                </a:solidFill>
              </a:rPr>
              <a:pPr/>
              <a:t>12</a:t>
            </a:fld>
            <a:endParaRPr lang="ru-RU" sz="1200" dirty="0">
              <a:solidFill>
                <a:srgbClr val="4E6470"/>
              </a:solidFill>
            </a:endParaRPr>
          </a:p>
        </p:txBody>
      </p:sp>
      <p:graphicFrame>
        <p:nvGraphicFramePr>
          <p:cNvPr id="11" name="Таблица 10"/>
          <p:cNvGraphicFramePr>
            <a:graphicFrameLocks noGrp="1" noChangeAspect="1"/>
          </p:cNvGraphicFramePr>
          <p:nvPr>
            <p:extLst>
              <p:ext uri="{D42A27DB-BD31-4B8C-83A1-F6EECF244321}">
                <p14:modId xmlns:p14="http://schemas.microsoft.com/office/powerpoint/2010/main" val="889537084"/>
              </p:ext>
            </p:extLst>
          </p:nvPr>
        </p:nvGraphicFramePr>
        <p:xfrm>
          <a:off x="360000" y="6516000"/>
          <a:ext cx="6120000" cy="288000"/>
        </p:xfrm>
        <a:graphic>
          <a:graphicData uri="http://schemas.openxmlformats.org/drawingml/2006/table">
            <a:tbl>
              <a:tblPr firstRow="1" bandRow="1">
                <a:tableStyleId>{5FD0F851-EC5A-4D38-B0AD-8093EC10F338}</a:tableStyleId>
              </a:tblPr>
              <a:tblGrid>
                <a:gridCol w="6120000"/>
              </a:tblGrid>
              <a:tr h="288000">
                <a:tc>
                  <a:txBody>
                    <a:bodyPr/>
                    <a:lstStyle/>
                    <a:p>
                      <a:pPr marL="0" indent="0" algn="l" defTabSz="914400" rtl="0" eaLnBrk="0" latinLnBrk="0" hangingPunct="0">
                        <a:lnSpc>
                          <a:spcPct val="100000"/>
                        </a:lnSpc>
                        <a:spcBef>
                          <a:spcPts val="0"/>
                        </a:spcBef>
                        <a:spcAft>
                          <a:spcPts val="0"/>
                        </a:spcAft>
                        <a:buFont typeface="Arial" pitchFamily="34" charset="0"/>
                        <a:buNone/>
                      </a:pPr>
                      <a:r>
                        <a:rPr lang="ru-RU" sz="1000" b="0" kern="1200" baseline="0" dirty="0" smtClean="0">
                          <a:solidFill>
                            <a:srgbClr val="5B6770"/>
                          </a:solidFill>
                          <a:latin typeface="+mn-lt"/>
                          <a:ea typeface="+mn-ea"/>
                          <a:cs typeface="Arial" pitchFamily="34" charset="0"/>
                        </a:rPr>
                        <a:t>Колонтитул</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5B6770"/>
                      </a:solid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81" y="288008"/>
            <a:ext cx="200025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0328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txBox="1">
            <a:spLocks/>
          </p:cNvSpPr>
          <p:nvPr/>
        </p:nvSpPr>
        <p:spPr>
          <a:xfrm>
            <a:off x="2051720" y="288000"/>
            <a:ext cx="6768280" cy="756000"/>
          </a:xfrm>
          <a:prstGeom prst="rect">
            <a:avLst/>
          </a:prstGeom>
        </p:spPr>
        <p:txBody>
          <a:bodyPr lIns="108000" tIns="36000" rIns="108000" bIns="72000" anchor="ctr" anchorCtr="0"/>
          <a:lstStyle>
            <a:defPPr>
              <a:defRPr lang="ru-RU"/>
            </a:defPPr>
            <a:lvl1pPr algn="r" eaLnBrk="1" hangingPunct="1">
              <a:defRPr sz="2200" b="1" baseline="0">
                <a:solidFill>
                  <a:srgbClr val="C00000"/>
                </a:solidFill>
                <a:latin typeface="Arial"/>
                <a:ea typeface="+mj-ea"/>
                <a:cs typeface="Arial" pitchFamily="34" charset="0"/>
              </a:defRPr>
            </a:lvl1pPr>
            <a:lvl2pPr algn="ctr" eaLnBrk="1" hangingPunct="1">
              <a:defRPr sz="2200">
                <a:solidFill>
                  <a:srgbClr val="A80000"/>
                </a:solidFill>
                <a:latin typeface="Arial" pitchFamily="34" charset="0"/>
                <a:cs typeface="Arial" pitchFamily="34" charset="0"/>
              </a:defRPr>
            </a:lvl2pPr>
            <a:lvl3pPr algn="ctr" eaLnBrk="1" hangingPunct="1">
              <a:defRPr sz="2200">
                <a:solidFill>
                  <a:srgbClr val="A80000"/>
                </a:solidFill>
                <a:latin typeface="Arial" pitchFamily="34" charset="0"/>
                <a:cs typeface="Arial" pitchFamily="34" charset="0"/>
              </a:defRPr>
            </a:lvl3pPr>
            <a:lvl4pPr algn="ctr" eaLnBrk="1" hangingPunct="1">
              <a:defRPr sz="2200">
                <a:solidFill>
                  <a:srgbClr val="A80000"/>
                </a:solidFill>
                <a:latin typeface="Arial" pitchFamily="34" charset="0"/>
                <a:cs typeface="Arial" pitchFamily="34" charset="0"/>
              </a:defRPr>
            </a:lvl4pPr>
            <a:lvl5pPr algn="ctr" eaLnBrk="1" hangingPunct="1">
              <a:defRPr sz="2200">
                <a:solidFill>
                  <a:srgbClr val="A80000"/>
                </a:solidFill>
                <a:latin typeface="Arial" pitchFamily="34" charset="0"/>
                <a:cs typeface="Arial" pitchFamily="34" charset="0"/>
              </a:defRPr>
            </a:lvl5pPr>
            <a:lvl6pPr marL="457200" algn="ctr" fontAlgn="base">
              <a:spcBef>
                <a:spcPct val="0"/>
              </a:spcBef>
              <a:spcAft>
                <a:spcPct val="0"/>
              </a:spcAft>
              <a:defRPr sz="2200">
                <a:solidFill>
                  <a:srgbClr val="A80000"/>
                </a:solidFill>
                <a:latin typeface="Arial" pitchFamily="34" charset="0"/>
                <a:cs typeface="Arial" pitchFamily="34" charset="0"/>
              </a:defRPr>
            </a:lvl6pPr>
            <a:lvl7pPr marL="914400" algn="ctr" fontAlgn="base">
              <a:spcBef>
                <a:spcPct val="0"/>
              </a:spcBef>
              <a:spcAft>
                <a:spcPct val="0"/>
              </a:spcAft>
              <a:defRPr sz="2200">
                <a:solidFill>
                  <a:srgbClr val="A80000"/>
                </a:solidFill>
                <a:latin typeface="Arial" pitchFamily="34" charset="0"/>
                <a:cs typeface="Arial" pitchFamily="34" charset="0"/>
              </a:defRPr>
            </a:lvl7pPr>
            <a:lvl8pPr marL="1371600" algn="ctr" fontAlgn="base">
              <a:spcBef>
                <a:spcPct val="0"/>
              </a:spcBef>
              <a:spcAft>
                <a:spcPct val="0"/>
              </a:spcAft>
              <a:defRPr sz="2200">
                <a:solidFill>
                  <a:srgbClr val="A80000"/>
                </a:solidFill>
                <a:latin typeface="Arial" pitchFamily="34" charset="0"/>
                <a:cs typeface="Arial" pitchFamily="34" charset="0"/>
              </a:defRPr>
            </a:lvl8pPr>
            <a:lvl9pPr marL="1828800" algn="ctr" fontAlgn="base">
              <a:spcBef>
                <a:spcPct val="0"/>
              </a:spcBef>
              <a:spcAft>
                <a:spcPct val="0"/>
              </a:spcAft>
              <a:defRPr sz="2200">
                <a:solidFill>
                  <a:srgbClr val="A80000"/>
                </a:solidFill>
                <a:latin typeface="Arial" pitchFamily="34" charset="0"/>
                <a:cs typeface="Arial" pitchFamily="34" charset="0"/>
              </a:defRPr>
            </a:lvl9pPr>
          </a:lstStyle>
          <a:p>
            <a:r>
              <a:rPr lang="ru-RU" dirty="0" smtClean="0">
                <a:solidFill>
                  <a:srgbClr val="E30611"/>
                </a:solidFill>
              </a:rPr>
              <a:t>Содержание</a:t>
            </a:r>
            <a:endParaRPr lang="ru-RU" dirty="0">
              <a:solidFill>
                <a:srgbClr val="E30611"/>
              </a:solidFill>
            </a:endParaRPr>
          </a:p>
        </p:txBody>
      </p:sp>
      <p:sp>
        <p:nvSpPr>
          <p:cNvPr id="7" name="Номер слайда 2"/>
          <p:cNvSpPr txBox="1">
            <a:spLocks/>
          </p:cNvSpPr>
          <p:nvPr/>
        </p:nvSpPr>
        <p:spPr>
          <a:xfrm>
            <a:off x="7020000" y="6480000"/>
            <a:ext cx="1800000" cy="360000"/>
          </a:xfrm>
          <a:prstGeom prst="rect">
            <a:avLst/>
          </a:prstGeom>
        </p:spPr>
        <p:txBody>
          <a:bodyPr vert="horz" lIns="108000" tIns="36000" rIns="108000" bIns="36000" rtlCol="0" anchor="ctr" anchorCtr="0"/>
          <a:lstStyle>
            <a:defPPr>
              <a:defRPr lang="ru-RU"/>
            </a:defPPr>
            <a:lvl1pPr algn="r" fontAlgn="auto">
              <a:spcBef>
                <a:spcPts val="0"/>
              </a:spcBef>
              <a:spcAft>
                <a:spcPts val="0"/>
              </a:spcAft>
              <a:defRPr sz="1100" baseline="0">
                <a:solidFill>
                  <a:srgbClr val="7F7F7F"/>
                </a:solidFill>
              </a:defRPr>
            </a:lvl1pPr>
          </a:lstStyle>
          <a:p>
            <a:fld id="{2C7A8502-428A-4134-AFE2-3EA41C9ACA3B}" type="slidenum">
              <a:rPr lang="ru-RU" sz="1200">
                <a:solidFill>
                  <a:srgbClr val="4E6470"/>
                </a:solidFill>
              </a:rPr>
              <a:pPr/>
              <a:t>2</a:t>
            </a:fld>
            <a:endParaRPr lang="ru-RU" sz="1200" dirty="0">
              <a:solidFill>
                <a:srgbClr val="4E6470"/>
              </a:solidFill>
            </a:endParaRPr>
          </a:p>
        </p:txBody>
      </p:sp>
      <p:graphicFrame>
        <p:nvGraphicFramePr>
          <p:cNvPr id="8" name="Таблица 7"/>
          <p:cNvGraphicFramePr>
            <a:graphicFrameLocks noGrp="1" noChangeAspect="1"/>
          </p:cNvGraphicFramePr>
          <p:nvPr>
            <p:extLst>
              <p:ext uri="{D42A27DB-BD31-4B8C-83A1-F6EECF244321}">
                <p14:modId xmlns:p14="http://schemas.microsoft.com/office/powerpoint/2010/main" val="136069497"/>
              </p:ext>
            </p:extLst>
          </p:nvPr>
        </p:nvGraphicFramePr>
        <p:xfrm>
          <a:off x="360000" y="6516000"/>
          <a:ext cx="6120000" cy="288000"/>
        </p:xfrm>
        <a:graphic>
          <a:graphicData uri="http://schemas.openxmlformats.org/drawingml/2006/table">
            <a:tbl>
              <a:tblPr firstRow="1" bandRow="1">
                <a:tableStyleId>{5FD0F851-EC5A-4D38-B0AD-8093EC10F338}</a:tableStyleId>
              </a:tblPr>
              <a:tblGrid>
                <a:gridCol w="6120000"/>
              </a:tblGrid>
              <a:tr h="288000">
                <a:tc>
                  <a:txBody>
                    <a:bodyPr/>
                    <a:lstStyle/>
                    <a:p>
                      <a:pPr marL="0" indent="0" algn="l" defTabSz="914400" rtl="0" eaLnBrk="0" latinLnBrk="0" hangingPunct="0">
                        <a:lnSpc>
                          <a:spcPct val="100000"/>
                        </a:lnSpc>
                        <a:spcBef>
                          <a:spcPts val="0"/>
                        </a:spcBef>
                        <a:spcAft>
                          <a:spcPts val="0"/>
                        </a:spcAft>
                        <a:buFont typeface="Arial" pitchFamily="34" charset="0"/>
                        <a:buNone/>
                      </a:pPr>
                      <a:r>
                        <a:rPr lang="ru-RU" sz="1000" b="0" kern="1200" baseline="0" dirty="0" smtClean="0">
                          <a:solidFill>
                            <a:srgbClr val="5B6770"/>
                          </a:solidFill>
                          <a:latin typeface="+mn-lt"/>
                          <a:ea typeface="+mn-ea"/>
                          <a:cs typeface="Arial" pitchFamily="34" charset="0"/>
                        </a:rPr>
                        <a:t>Колонтитул</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5B6770"/>
                      </a:solid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9" name="Rectangle 3"/>
          <p:cNvSpPr txBox="1">
            <a:spLocks noChangeArrowheads="1"/>
          </p:cNvSpPr>
          <p:nvPr/>
        </p:nvSpPr>
        <p:spPr>
          <a:xfrm>
            <a:off x="359999" y="908721"/>
            <a:ext cx="8280000" cy="1440160"/>
          </a:xfrm>
          <a:prstGeom prst="rect">
            <a:avLst/>
          </a:prstGeom>
        </p:spPr>
        <p:txBody>
          <a:bodyPr lIns="108000" tIns="72000" rIns="108000" bIns="108000" anchor="ctr" anchorCtr="0"/>
          <a:lstStyle/>
          <a:p>
            <a:pPr>
              <a:lnSpc>
                <a:spcPct val="120000"/>
              </a:lnSpc>
              <a:spcBef>
                <a:spcPts val="0"/>
              </a:spcBef>
              <a:spcAft>
                <a:spcPts val="1800"/>
              </a:spcAft>
              <a:buClr>
                <a:srgbClr val="E30611"/>
              </a:buClr>
            </a:pPr>
            <a:endParaRPr lang="ru-RU" dirty="0">
              <a:solidFill>
                <a:srgbClr val="E30611"/>
              </a:solidFill>
            </a:endParaRPr>
          </a:p>
        </p:txBody>
      </p:sp>
      <p:sp>
        <p:nvSpPr>
          <p:cNvPr id="3" name="Прямоугольник 2"/>
          <p:cNvSpPr/>
          <p:nvPr/>
        </p:nvSpPr>
        <p:spPr>
          <a:xfrm>
            <a:off x="1043607" y="871671"/>
            <a:ext cx="7596391" cy="1588127"/>
          </a:xfrm>
          <a:prstGeom prst="rect">
            <a:avLst/>
          </a:prstGeom>
        </p:spPr>
        <p:txBody>
          <a:bodyPr wrap="square">
            <a:spAutoFit/>
          </a:bodyPr>
          <a:lstStyle/>
          <a:p>
            <a:pPr>
              <a:lnSpc>
                <a:spcPct val="120000"/>
              </a:lnSpc>
              <a:spcBef>
                <a:spcPts val="0"/>
              </a:spcBef>
              <a:spcAft>
                <a:spcPts val="1800"/>
              </a:spcAft>
              <a:buClr>
                <a:srgbClr val="E30611"/>
              </a:buClr>
            </a:pPr>
            <a:r>
              <a:rPr lang="ru-RU" dirty="0"/>
              <a:t>Залог земель сельскохозяйственного назначения</a:t>
            </a:r>
            <a:r>
              <a:rPr lang="ru-RU" dirty="0" smtClean="0"/>
              <a:t>.</a:t>
            </a:r>
          </a:p>
          <a:p>
            <a:pPr>
              <a:lnSpc>
                <a:spcPct val="120000"/>
              </a:lnSpc>
              <a:spcBef>
                <a:spcPts val="0"/>
              </a:spcBef>
              <a:spcAft>
                <a:spcPts val="1800"/>
              </a:spcAft>
              <a:buClr>
                <a:srgbClr val="E30611"/>
              </a:buClr>
            </a:pPr>
            <a:r>
              <a:rPr lang="ru-RU" dirty="0"/>
              <a:t>Оценка АЗС в условиях </a:t>
            </a:r>
            <a:r>
              <a:rPr lang="ru-RU" dirty="0" smtClean="0"/>
              <a:t>кризиса.</a:t>
            </a:r>
            <a:endParaRPr lang="ru-RU" dirty="0">
              <a:solidFill>
                <a:srgbClr val="E30611"/>
              </a:solidFill>
            </a:endParaRPr>
          </a:p>
          <a:p>
            <a:pPr>
              <a:lnSpc>
                <a:spcPct val="120000"/>
              </a:lnSpc>
              <a:spcBef>
                <a:spcPts val="0"/>
              </a:spcBef>
              <a:spcAft>
                <a:spcPts val="1800"/>
              </a:spcAft>
              <a:buClr>
                <a:srgbClr val="E30611"/>
              </a:buClr>
            </a:pPr>
            <a:endParaRPr lang="ru-RU" dirty="0">
              <a:solidFill>
                <a:srgbClr val="E30611"/>
              </a:solidFill>
            </a:endParaRPr>
          </a:p>
        </p:txBody>
      </p:sp>
    </p:spTree>
    <p:extLst>
      <p:ext uri="{BB962C8B-B14F-4D97-AF65-F5344CB8AC3E}">
        <p14:creationId xmlns:p14="http://schemas.microsoft.com/office/powerpoint/2010/main" val="2644193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Заголовок 1"/>
          <p:cNvSpPr txBox="1">
            <a:spLocks/>
          </p:cNvSpPr>
          <p:nvPr/>
        </p:nvSpPr>
        <p:spPr>
          <a:xfrm>
            <a:off x="2411760" y="288000"/>
            <a:ext cx="6408240" cy="756000"/>
          </a:xfrm>
          <a:prstGeom prst="rect">
            <a:avLst/>
          </a:prstGeom>
        </p:spPr>
        <p:txBody>
          <a:bodyPr lIns="108000" tIns="36000" rIns="108000" bIns="72000" anchor="ctr" anchorCtr="0"/>
          <a:lstStyle>
            <a:defPPr>
              <a:defRPr lang="ru-RU"/>
            </a:defPPr>
            <a:lvl1pPr algn="r" eaLnBrk="1" hangingPunct="1">
              <a:defRPr sz="2200" b="1" baseline="0">
                <a:solidFill>
                  <a:srgbClr val="C00000"/>
                </a:solidFill>
                <a:latin typeface="Arial"/>
                <a:ea typeface="+mj-ea"/>
                <a:cs typeface="Arial" pitchFamily="34" charset="0"/>
              </a:defRPr>
            </a:lvl1pPr>
            <a:lvl2pPr algn="ctr" eaLnBrk="1" hangingPunct="1">
              <a:defRPr sz="2200">
                <a:solidFill>
                  <a:srgbClr val="A80000"/>
                </a:solidFill>
                <a:latin typeface="Arial" pitchFamily="34" charset="0"/>
                <a:cs typeface="Arial" pitchFamily="34" charset="0"/>
              </a:defRPr>
            </a:lvl2pPr>
            <a:lvl3pPr algn="ctr" eaLnBrk="1" hangingPunct="1">
              <a:defRPr sz="2200">
                <a:solidFill>
                  <a:srgbClr val="A80000"/>
                </a:solidFill>
                <a:latin typeface="Arial" pitchFamily="34" charset="0"/>
                <a:cs typeface="Arial" pitchFamily="34" charset="0"/>
              </a:defRPr>
            </a:lvl3pPr>
            <a:lvl4pPr algn="ctr" eaLnBrk="1" hangingPunct="1">
              <a:defRPr sz="2200">
                <a:solidFill>
                  <a:srgbClr val="A80000"/>
                </a:solidFill>
                <a:latin typeface="Arial" pitchFamily="34" charset="0"/>
                <a:cs typeface="Arial" pitchFamily="34" charset="0"/>
              </a:defRPr>
            </a:lvl4pPr>
            <a:lvl5pPr algn="ctr" eaLnBrk="1" hangingPunct="1">
              <a:defRPr sz="2200">
                <a:solidFill>
                  <a:srgbClr val="A80000"/>
                </a:solidFill>
                <a:latin typeface="Arial" pitchFamily="34" charset="0"/>
                <a:cs typeface="Arial" pitchFamily="34" charset="0"/>
              </a:defRPr>
            </a:lvl5pPr>
            <a:lvl6pPr marL="457200" algn="ctr" fontAlgn="base">
              <a:spcBef>
                <a:spcPct val="0"/>
              </a:spcBef>
              <a:spcAft>
                <a:spcPct val="0"/>
              </a:spcAft>
              <a:defRPr sz="2200">
                <a:solidFill>
                  <a:srgbClr val="A80000"/>
                </a:solidFill>
                <a:latin typeface="Arial" pitchFamily="34" charset="0"/>
                <a:cs typeface="Arial" pitchFamily="34" charset="0"/>
              </a:defRPr>
            </a:lvl6pPr>
            <a:lvl7pPr marL="914400" algn="ctr" fontAlgn="base">
              <a:spcBef>
                <a:spcPct val="0"/>
              </a:spcBef>
              <a:spcAft>
                <a:spcPct val="0"/>
              </a:spcAft>
              <a:defRPr sz="2200">
                <a:solidFill>
                  <a:srgbClr val="A80000"/>
                </a:solidFill>
                <a:latin typeface="Arial" pitchFamily="34" charset="0"/>
                <a:cs typeface="Arial" pitchFamily="34" charset="0"/>
              </a:defRPr>
            </a:lvl7pPr>
            <a:lvl8pPr marL="1371600" algn="ctr" fontAlgn="base">
              <a:spcBef>
                <a:spcPct val="0"/>
              </a:spcBef>
              <a:spcAft>
                <a:spcPct val="0"/>
              </a:spcAft>
              <a:defRPr sz="2200">
                <a:solidFill>
                  <a:srgbClr val="A80000"/>
                </a:solidFill>
                <a:latin typeface="Arial" pitchFamily="34" charset="0"/>
                <a:cs typeface="Arial" pitchFamily="34" charset="0"/>
              </a:defRPr>
            </a:lvl8pPr>
            <a:lvl9pPr marL="1828800" algn="ctr" fontAlgn="base">
              <a:spcBef>
                <a:spcPct val="0"/>
              </a:spcBef>
              <a:spcAft>
                <a:spcPct val="0"/>
              </a:spcAft>
              <a:defRPr sz="2200">
                <a:solidFill>
                  <a:srgbClr val="A80000"/>
                </a:solidFill>
                <a:latin typeface="Arial" pitchFamily="34" charset="0"/>
                <a:cs typeface="Arial" pitchFamily="34" charset="0"/>
              </a:defRPr>
            </a:lvl9pPr>
          </a:lstStyle>
          <a:p>
            <a:r>
              <a:rPr lang="ru-RU" sz="2000" dirty="0" smtClean="0"/>
              <a:t>Залог </a:t>
            </a:r>
            <a:r>
              <a:rPr lang="ru-RU" sz="2000" dirty="0"/>
              <a:t>земель сельскохозяйственного назначения</a:t>
            </a:r>
            <a:endParaRPr lang="ru-RU" sz="2000" dirty="0">
              <a:solidFill>
                <a:srgbClr val="E30611"/>
              </a:solidFill>
            </a:endParaRPr>
          </a:p>
        </p:txBody>
      </p:sp>
      <p:sp>
        <p:nvSpPr>
          <p:cNvPr id="61" name="Прямоугольник 60"/>
          <p:cNvSpPr/>
          <p:nvPr/>
        </p:nvSpPr>
        <p:spPr>
          <a:xfrm>
            <a:off x="381010" y="1340768"/>
            <a:ext cx="8367454" cy="1207235"/>
          </a:xfrm>
          <a:prstGeom prst="rect">
            <a:avLst/>
          </a:prstGeom>
        </p:spPr>
        <p:txBody>
          <a:bodyPr wrap="square" lIns="108000" tIns="36000" rIns="108000" bIns="108000" anchor="ctr" anchorCtr="0">
            <a:spAutoFit/>
          </a:bodyPr>
          <a:lstStyle/>
          <a:p>
            <a:pPr algn="just"/>
            <a:r>
              <a:rPr lang="ru-RU" sz="1400" dirty="0"/>
              <a:t> </a:t>
            </a:r>
            <a:r>
              <a:rPr lang="ru-RU" sz="1400" dirty="0" smtClean="0"/>
              <a:t>     </a:t>
            </a:r>
            <a:r>
              <a:rPr lang="ru-RU" sz="1100" dirty="0" smtClean="0"/>
              <a:t>В </a:t>
            </a:r>
            <a:r>
              <a:rPr lang="ru-RU" sz="1100" dirty="0"/>
              <a:t>ежегодном послании Федеральному собранию  в 2016 году  В.В. Путин поставил задачу агропромышленному сектору, чтобы через пять лет страна могла бы без импорта обеспечить себя продуктами. Выполнение поставленной задачи невозможно без сохранения сельскохозяйственных земель, как основного средства производства в сельском хозяйстве. </a:t>
            </a:r>
            <a:r>
              <a:rPr lang="ru-RU" sz="1100" dirty="0" smtClean="0"/>
              <a:t>В </a:t>
            </a:r>
            <a:r>
              <a:rPr lang="ru-RU" sz="1100" dirty="0"/>
              <a:t>соответствии с данными государственной статистической отчетности, площадь земельного фонда Российской Федерации  составила 1709,8 млн. га, а площадь земельного фонда Российской Федерации на 1 января 2015 года составила   1712,5 млн. га без учета внутренних морских вод и территориального моря </a:t>
            </a:r>
            <a:r>
              <a:rPr lang="ru-RU" sz="1100" dirty="0" smtClean="0"/>
              <a:t>.</a:t>
            </a:r>
            <a:endParaRPr lang="ru-RU" sz="1100" dirty="0"/>
          </a:p>
        </p:txBody>
      </p:sp>
      <p:sp>
        <p:nvSpPr>
          <p:cNvPr id="2" name="TextBox 1"/>
          <p:cNvSpPr txBox="1">
            <a:spLocks noChangeAspect="1"/>
          </p:cNvSpPr>
          <p:nvPr/>
        </p:nvSpPr>
        <p:spPr>
          <a:xfrm>
            <a:off x="406137" y="764154"/>
            <a:ext cx="8676496" cy="349702"/>
          </a:xfrm>
          <a:prstGeom prst="rect">
            <a:avLst/>
          </a:prstGeom>
          <a:noFill/>
        </p:spPr>
        <p:txBody>
          <a:bodyPr wrap="square" lIns="108000" tIns="36000" rIns="108000" bIns="36000" rtlCol="0" anchor="ctr" anchorCtr="0">
            <a:spAutoFit/>
          </a:bodyPr>
          <a:lstStyle/>
          <a:p>
            <a:r>
              <a:rPr lang="ru-RU" b="1" dirty="0" smtClean="0">
                <a:solidFill>
                  <a:srgbClr val="000000"/>
                </a:solidFill>
                <a:latin typeface="+mj-lt"/>
              </a:rPr>
              <a:t>Общие сведения</a:t>
            </a:r>
            <a:endParaRPr lang="ru-RU" b="1" dirty="0">
              <a:solidFill>
                <a:srgbClr val="000000"/>
              </a:solidFill>
              <a:latin typeface="+mj-lt"/>
            </a:endParaRPr>
          </a:p>
        </p:txBody>
      </p:sp>
      <p:sp>
        <p:nvSpPr>
          <p:cNvPr id="8" name="Номер слайда 2"/>
          <p:cNvSpPr txBox="1">
            <a:spLocks/>
          </p:cNvSpPr>
          <p:nvPr/>
        </p:nvSpPr>
        <p:spPr>
          <a:xfrm>
            <a:off x="7020000" y="6480000"/>
            <a:ext cx="1800000" cy="360000"/>
          </a:xfrm>
          <a:prstGeom prst="rect">
            <a:avLst/>
          </a:prstGeom>
        </p:spPr>
        <p:txBody>
          <a:bodyPr vert="horz" lIns="108000" tIns="36000" rIns="108000" bIns="36000" rtlCol="0" anchor="ctr" anchorCtr="0"/>
          <a:lstStyle>
            <a:defPPr>
              <a:defRPr lang="ru-RU"/>
            </a:defPPr>
            <a:lvl1pPr algn="r" fontAlgn="auto">
              <a:spcBef>
                <a:spcPts val="0"/>
              </a:spcBef>
              <a:spcAft>
                <a:spcPts val="0"/>
              </a:spcAft>
              <a:defRPr sz="1100" baseline="0">
                <a:solidFill>
                  <a:srgbClr val="7F7F7F"/>
                </a:solidFill>
              </a:defRPr>
            </a:lvl1pPr>
          </a:lstStyle>
          <a:p>
            <a:fld id="{2C7A8502-428A-4134-AFE2-3EA41C9ACA3B}" type="slidenum">
              <a:rPr lang="ru-RU" sz="1200">
                <a:solidFill>
                  <a:srgbClr val="4E6470"/>
                </a:solidFill>
              </a:rPr>
              <a:pPr/>
              <a:t>3</a:t>
            </a:fld>
            <a:endParaRPr lang="ru-RU" sz="1200" dirty="0">
              <a:solidFill>
                <a:srgbClr val="4E6470"/>
              </a:solidFill>
            </a:endParaRPr>
          </a:p>
        </p:txBody>
      </p:sp>
      <p:graphicFrame>
        <p:nvGraphicFramePr>
          <p:cNvPr id="9" name="Таблица 8"/>
          <p:cNvGraphicFramePr>
            <a:graphicFrameLocks noGrp="1" noChangeAspect="1"/>
          </p:cNvGraphicFramePr>
          <p:nvPr>
            <p:extLst>
              <p:ext uri="{D42A27DB-BD31-4B8C-83A1-F6EECF244321}">
                <p14:modId xmlns:p14="http://schemas.microsoft.com/office/powerpoint/2010/main" val="673705648"/>
              </p:ext>
            </p:extLst>
          </p:nvPr>
        </p:nvGraphicFramePr>
        <p:xfrm>
          <a:off x="360000" y="6516000"/>
          <a:ext cx="6120000" cy="288000"/>
        </p:xfrm>
        <a:graphic>
          <a:graphicData uri="http://schemas.openxmlformats.org/drawingml/2006/table">
            <a:tbl>
              <a:tblPr firstRow="1" bandRow="1">
                <a:tableStyleId>{5FD0F851-EC5A-4D38-B0AD-8093EC10F338}</a:tableStyleId>
              </a:tblPr>
              <a:tblGrid>
                <a:gridCol w="6120000"/>
              </a:tblGrid>
              <a:tr h="288000">
                <a:tc>
                  <a:txBody>
                    <a:bodyPr/>
                    <a:lstStyle/>
                    <a:p>
                      <a:pPr marL="0" indent="0" algn="l" defTabSz="914400" rtl="0" eaLnBrk="0" latinLnBrk="0" hangingPunct="0">
                        <a:lnSpc>
                          <a:spcPct val="100000"/>
                        </a:lnSpc>
                        <a:spcBef>
                          <a:spcPts val="0"/>
                        </a:spcBef>
                        <a:spcAft>
                          <a:spcPts val="0"/>
                        </a:spcAft>
                        <a:buFont typeface="Arial" pitchFamily="34" charset="0"/>
                        <a:buNone/>
                      </a:pPr>
                      <a:r>
                        <a:rPr lang="ru-RU" sz="1000" b="0" kern="1200" baseline="0" dirty="0" smtClean="0">
                          <a:solidFill>
                            <a:srgbClr val="5B6770"/>
                          </a:solidFill>
                          <a:latin typeface="+mn-lt"/>
                          <a:ea typeface="+mn-ea"/>
                          <a:cs typeface="Arial" pitchFamily="34" charset="0"/>
                        </a:rPr>
                        <a:t>Колонтитул</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5B6770"/>
                      </a:solid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11" name="Рисунок 10" descr="Безымянный"/>
          <p:cNvPicPr/>
          <p:nvPr/>
        </p:nvPicPr>
        <p:blipFill>
          <a:blip r:embed="rId2">
            <a:extLst>
              <a:ext uri="{28A0092B-C50C-407E-A947-70E740481C1C}">
                <a14:useLocalDpi xmlns:a14="http://schemas.microsoft.com/office/drawing/2010/main" val="0"/>
              </a:ext>
            </a:extLst>
          </a:blip>
          <a:srcRect/>
          <a:stretch>
            <a:fillRect/>
          </a:stretch>
        </p:blipFill>
        <p:spPr bwMode="auto">
          <a:xfrm>
            <a:off x="358624" y="3258499"/>
            <a:ext cx="3925344" cy="2618773"/>
          </a:xfrm>
          <a:prstGeom prst="rect">
            <a:avLst/>
          </a:prstGeom>
          <a:noFill/>
          <a:ln>
            <a:noFill/>
          </a:ln>
        </p:spPr>
      </p:pic>
      <p:sp>
        <p:nvSpPr>
          <p:cNvPr id="3" name="Прямоугольник 2"/>
          <p:cNvSpPr/>
          <p:nvPr/>
        </p:nvSpPr>
        <p:spPr>
          <a:xfrm>
            <a:off x="4482727" y="2924944"/>
            <a:ext cx="4320480" cy="2677656"/>
          </a:xfrm>
          <a:prstGeom prst="rect">
            <a:avLst/>
          </a:prstGeom>
        </p:spPr>
        <p:txBody>
          <a:bodyPr wrap="square">
            <a:spAutoFit/>
          </a:bodyPr>
          <a:lstStyle/>
          <a:p>
            <a:pPr algn="just"/>
            <a:r>
              <a:rPr lang="ru-RU" sz="1400" dirty="0"/>
              <a:t> </a:t>
            </a:r>
            <a:r>
              <a:rPr lang="ru-RU" sz="1400" dirty="0" smtClean="0"/>
              <a:t>    </a:t>
            </a:r>
            <a:r>
              <a:rPr lang="ru-RU" sz="1100" dirty="0" smtClean="0"/>
              <a:t>Согласно </a:t>
            </a:r>
            <a:r>
              <a:rPr lang="ru-RU" sz="1100" dirty="0"/>
              <a:t>национальному докладу о состоянии и использовании земель в Российской Федерации, можно видеть тенденцию уменьшения общей площади земель сельскохозяйственного назначения; на 1 января 2009 года  площадь составляла 402,3 млн. га, к 2015 году — 385,5 млн. га  рис. 1.</a:t>
            </a:r>
          </a:p>
          <a:p>
            <a:pPr algn="just"/>
            <a:r>
              <a:rPr lang="ru-RU" sz="1100" dirty="0" smtClean="0"/>
              <a:t>Сокращение </a:t>
            </a:r>
            <a:r>
              <a:rPr lang="ru-RU" sz="1100" dirty="0"/>
              <a:t>площади земель сельскохозяйственного назначения происходит по причине включения земель в ряде субъектов Российской Федерации в состав фонда перераспределения земель, в связи с ликвидацией сельскохозяйственных организаций. </a:t>
            </a:r>
            <a:endParaRPr lang="ru-RU" sz="1100" dirty="0" smtClean="0"/>
          </a:p>
          <a:p>
            <a:pPr algn="just"/>
            <a:r>
              <a:rPr lang="ru-RU" sz="1100" dirty="0" smtClean="0"/>
              <a:t>      При </a:t>
            </a:r>
            <a:r>
              <a:rPr lang="ru-RU" sz="1100" dirty="0"/>
              <a:t>добровольном и принудительном отказе от земельного участка, земли переводят   в земли поселений под ИЖС и в иные категории для строительства газопроводов, иных линейных объектах, расширения заповедников.</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624" y="183129"/>
            <a:ext cx="200025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44193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000" t="1000" r="-19000" b="3000"/>
          </a:stretch>
        </a:blipFill>
        <a:effectLst/>
      </p:bgPr>
    </p:bg>
    <p:spTree>
      <p:nvGrpSpPr>
        <p:cNvPr id="1" name=""/>
        <p:cNvGrpSpPr/>
        <p:nvPr/>
      </p:nvGrpSpPr>
      <p:grpSpPr>
        <a:xfrm>
          <a:off x="0" y="0"/>
          <a:ext cx="0" cy="0"/>
          <a:chOff x="0" y="0"/>
          <a:chExt cx="0" cy="0"/>
        </a:xfrm>
      </p:grpSpPr>
      <p:sp>
        <p:nvSpPr>
          <p:cNvPr id="3" name="TextBox 2"/>
          <p:cNvSpPr txBox="1"/>
          <p:nvPr/>
        </p:nvSpPr>
        <p:spPr>
          <a:xfrm>
            <a:off x="400869" y="908721"/>
            <a:ext cx="8743131" cy="800219"/>
          </a:xfrm>
          <a:prstGeom prst="rect">
            <a:avLst/>
          </a:prstGeom>
          <a:noFill/>
        </p:spPr>
        <p:txBody>
          <a:bodyPr wrap="square" rtlCol="0">
            <a:spAutoFit/>
          </a:bodyPr>
          <a:lstStyle/>
          <a:p>
            <a:pPr defTabSz="576000"/>
            <a:r>
              <a:rPr lang="ru-RU" dirty="0">
                <a:solidFill>
                  <a:srgbClr val="FF0000"/>
                </a:solidFill>
              </a:rPr>
              <a:t>Ипотека земельных участков сельскохозяйственного назначения</a:t>
            </a:r>
            <a:r>
              <a:rPr lang="ru-RU" dirty="0" smtClean="0">
                <a:solidFill>
                  <a:srgbClr val="FF0000"/>
                </a:solidFill>
              </a:rPr>
              <a:t>.</a:t>
            </a:r>
          </a:p>
          <a:p>
            <a:pPr defTabSz="576000"/>
            <a:r>
              <a:rPr lang="ru-RU" dirty="0" smtClean="0">
                <a:solidFill>
                  <a:srgbClr val="FF0000"/>
                </a:solidFill>
              </a:rPr>
              <a:t> Условия кредитования</a:t>
            </a:r>
            <a:r>
              <a:rPr lang="ru-RU" sz="2800" dirty="0" smtClean="0"/>
              <a:t>.</a:t>
            </a:r>
            <a:endParaRPr lang="ru-RU" sz="2800" dirty="0"/>
          </a:p>
        </p:txBody>
      </p:sp>
      <p:sp>
        <p:nvSpPr>
          <p:cNvPr id="2" name="Прямоугольник 1"/>
          <p:cNvSpPr/>
          <p:nvPr/>
        </p:nvSpPr>
        <p:spPr>
          <a:xfrm>
            <a:off x="194023" y="1628800"/>
            <a:ext cx="8786886" cy="4662815"/>
          </a:xfrm>
          <a:prstGeom prst="rect">
            <a:avLst/>
          </a:prstGeom>
        </p:spPr>
        <p:txBody>
          <a:bodyPr wrap="square">
            <a:spAutoFit/>
          </a:bodyPr>
          <a:lstStyle/>
          <a:p>
            <a:pPr algn="just"/>
            <a:r>
              <a:rPr lang="ru-RU" sz="1100" dirty="0" smtClean="0"/>
              <a:t>       Условия </a:t>
            </a:r>
            <a:r>
              <a:rPr lang="ru-RU" sz="1100" dirty="0"/>
              <a:t>кредитования под залог </a:t>
            </a:r>
            <a:r>
              <a:rPr lang="ru-RU" sz="1100" dirty="0" smtClean="0"/>
              <a:t>земельных участков </a:t>
            </a:r>
            <a:r>
              <a:rPr lang="ru-RU" sz="1100" dirty="0"/>
              <a:t>из состава </a:t>
            </a:r>
            <a:r>
              <a:rPr lang="ru-RU" sz="1100" dirty="0" smtClean="0"/>
              <a:t>земель </a:t>
            </a:r>
            <a:r>
              <a:rPr lang="ru-RU" sz="1100" dirty="0" err="1" smtClean="0"/>
              <a:t>сельхозназначения</a:t>
            </a:r>
            <a:r>
              <a:rPr lang="ru-RU" sz="1100" dirty="0" smtClean="0"/>
              <a:t> </a:t>
            </a:r>
            <a:r>
              <a:rPr lang="ru-RU" sz="1100" dirty="0"/>
              <a:t>в части </a:t>
            </a:r>
            <a:r>
              <a:rPr lang="ru-RU" sz="1100" dirty="0" smtClean="0"/>
              <a:t>требований к </a:t>
            </a:r>
            <a:r>
              <a:rPr lang="ru-RU" sz="1100" dirty="0"/>
              <a:t>документам и правовому </a:t>
            </a:r>
            <a:r>
              <a:rPr lang="ru-RU" sz="1100" dirty="0" smtClean="0"/>
              <a:t>статусу участка </a:t>
            </a:r>
            <a:r>
              <a:rPr lang="ru-RU" sz="1100" dirty="0"/>
              <a:t>практически одинаковы во </a:t>
            </a:r>
            <a:r>
              <a:rPr lang="ru-RU" sz="1100" dirty="0" smtClean="0"/>
              <a:t>всех банках</a:t>
            </a:r>
            <a:r>
              <a:rPr lang="ru-RU" sz="1100" dirty="0"/>
              <a:t>. Залогодателями таких </a:t>
            </a:r>
            <a:r>
              <a:rPr lang="ru-RU" sz="1100" dirty="0" smtClean="0"/>
              <a:t>земельных участков </a:t>
            </a:r>
            <a:r>
              <a:rPr lang="ru-RU" sz="1100" dirty="0"/>
              <a:t>могут выступать </a:t>
            </a:r>
            <a:r>
              <a:rPr lang="ru-RU" sz="1100" dirty="0" smtClean="0"/>
              <a:t>только собственники</a:t>
            </a:r>
            <a:r>
              <a:rPr lang="ru-RU" sz="1100" dirty="0"/>
              <a:t>. </a:t>
            </a:r>
          </a:p>
          <a:p>
            <a:pPr algn="just"/>
            <a:r>
              <a:rPr lang="ru-RU" sz="1100" dirty="0" smtClean="0"/>
              <a:t>       </a:t>
            </a:r>
          </a:p>
          <a:p>
            <a:pPr algn="just"/>
            <a:r>
              <a:rPr lang="ru-RU" sz="1100" dirty="0" smtClean="0"/>
              <a:t>Требования </a:t>
            </a:r>
            <a:r>
              <a:rPr lang="ru-RU" sz="1100" dirty="0"/>
              <a:t>к земельным </a:t>
            </a:r>
            <a:r>
              <a:rPr lang="ru-RU" sz="1100" dirty="0" smtClean="0"/>
              <a:t>участкам из </a:t>
            </a:r>
            <a:r>
              <a:rPr lang="ru-RU" sz="1100" dirty="0"/>
              <a:t>состава земель </a:t>
            </a:r>
            <a:r>
              <a:rPr lang="ru-RU" sz="1100" dirty="0" smtClean="0"/>
              <a:t>сельскохозяйственного назначения</a:t>
            </a:r>
            <a:r>
              <a:rPr lang="ru-RU" sz="1100" dirty="0"/>
              <a:t>, передаваемым в </a:t>
            </a:r>
            <a:r>
              <a:rPr lang="ru-RU" sz="1100" dirty="0" smtClean="0"/>
              <a:t>залог банка: </a:t>
            </a:r>
          </a:p>
          <a:p>
            <a:r>
              <a:rPr lang="ru-RU" sz="1100" dirty="0" smtClean="0"/>
              <a:t>• </a:t>
            </a:r>
            <a:r>
              <a:rPr lang="ru-RU" sz="1100" dirty="0"/>
              <a:t>земельные </a:t>
            </a:r>
            <a:r>
              <a:rPr lang="ru-RU" sz="1100" dirty="0" smtClean="0"/>
              <a:t> участки</a:t>
            </a:r>
            <a:r>
              <a:rPr lang="ru-RU" sz="1100" dirty="0"/>
              <a:t>, </a:t>
            </a:r>
            <a:r>
              <a:rPr lang="ru-RU" sz="1100" dirty="0" smtClean="0"/>
              <a:t>предназначенные и </a:t>
            </a:r>
            <a:r>
              <a:rPr lang="ru-RU" sz="1100" dirty="0"/>
              <a:t>фактически используемые </a:t>
            </a:r>
            <a:r>
              <a:rPr lang="ru-RU" sz="1100" dirty="0" smtClean="0"/>
              <a:t>для целей</a:t>
            </a:r>
            <a:r>
              <a:rPr lang="ru-RU" sz="1100" dirty="0"/>
              <a:t>, непосредственно </a:t>
            </a:r>
            <a:r>
              <a:rPr lang="ru-RU" sz="1100" dirty="0" smtClean="0"/>
              <a:t>связанных с производством</a:t>
            </a:r>
            <a:r>
              <a:rPr lang="ru-RU" sz="1100" dirty="0"/>
              <a:t>, хранением и </a:t>
            </a:r>
            <a:r>
              <a:rPr lang="ru-RU" sz="1100" dirty="0" smtClean="0"/>
              <a:t>первичной переработкой сельскохозяйственной продукции </a:t>
            </a:r>
            <a:r>
              <a:rPr lang="ru-RU" sz="1100" dirty="0"/>
              <a:t>и прочих </a:t>
            </a:r>
            <a:r>
              <a:rPr lang="ru-RU" sz="1100" dirty="0" smtClean="0"/>
              <a:t>целей в </a:t>
            </a:r>
            <a:r>
              <a:rPr lang="ru-RU" sz="1100" dirty="0"/>
              <a:t>рамках действующего законодательства;</a:t>
            </a:r>
          </a:p>
          <a:p>
            <a:r>
              <a:rPr lang="ru-RU" sz="1100" dirty="0"/>
              <a:t>• земельные участки, выделенные в </a:t>
            </a:r>
            <a:r>
              <a:rPr lang="ru-RU" sz="1100" dirty="0" smtClean="0"/>
              <a:t>натуре и </a:t>
            </a:r>
            <a:r>
              <a:rPr lang="ru-RU" sz="1100" dirty="0"/>
              <a:t>прошедшие </a:t>
            </a:r>
            <a:r>
              <a:rPr lang="ru-RU" sz="1100" dirty="0" smtClean="0"/>
              <a:t>государственный кадастровый </a:t>
            </a:r>
            <a:r>
              <a:rPr lang="ru-RU" sz="1100" dirty="0"/>
              <a:t>учет, права на </a:t>
            </a:r>
            <a:r>
              <a:rPr lang="ru-RU" sz="1100" dirty="0" smtClean="0"/>
              <a:t>которые в </a:t>
            </a:r>
            <a:r>
              <a:rPr lang="ru-RU" sz="1100" dirty="0"/>
              <a:t>установленном порядке </a:t>
            </a:r>
            <a:r>
              <a:rPr lang="ru-RU" sz="1100" dirty="0" smtClean="0"/>
              <a:t>зарегистрированы органом</a:t>
            </a:r>
            <a:r>
              <a:rPr lang="ru-RU" sz="1100" dirty="0"/>
              <a:t>, </a:t>
            </a:r>
            <a:r>
              <a:rPr lang="ru-RU" sz="1100" dirty="0" smtClean="0"/>
              <a:t>осуществляющим государственную </a:t>
            </a:r>
            <a:r>
              <a:rPr lang="ru-RU" sz="1100" dirty="0"/>
              <a:t>регистрацию </a:t>
            </a:r>
            <a:r>
              <a:rPr lang="ru-RU" sz="1100" dirty="0" smtClean="0"/>
              <a:t>прав на </a:t>
            </a:r>
            <a:r>
              <a:rPr lang="ru-RU" sz="1100" dirty="0"/>
              <a:t>недвижимое имущество и </a:t>
            </a:r>
            <a:r>
              <a:rPr lang="ru-RU" sz="1100" dirty="0" smtClean="0"/>
              <a:t>сделок с </a:t>
            </a:r>
            <a:r>
              <a:rPr lang="ru-RU" sz="1100" dirty="0"/>
              <a:t>ним, при условии, что они не </a:t>
            </a:r>
            <a:r>
              <a:rPr lang="ru-RU" sz="1100" dirty="0" smtClean="0"/>
              <a:t>изъяты из </a:t>
            </a:r>
            <a:r>
              <a:rPr lang="ru-RU" sz="1100" dirty="0"/>
              <a:t>оборота или не </a:t>
            </a:r>
            <a:r>
              <a:rPr lang="ru-RU" sz="1100" dirty="0" smtClean="0"/>
              <a:t>ограничены в </a:t>
            </a:r>
            <a:r>
              <a:rPr lang="ru-RU" sz="1100" dirty="0"/>
              <a:t>обороте;</a:t>
            </a:r>
          </a:p>
          <a:p>
            <a:r>
              <a:rPr lang="ru-RU" sz="1100" dirty="0"/>
              <a:t>• ипотека части земельного </a:t>
            </a:r>
            <a:r>
              <a:rPr lang="ru-RU" sz="1100" dirty="0" smtClean="0"/>
              <a:t>участка возможна </a:t>
            </a:r>
            <a:r>
              <a:rPr lang="ru-RU" sz="1100" dirty="0"/>
              <a:t>только после ее </a:t>
            </a:r>
            <a:r>
              <a:rPr lang="ru-RU" sz="1100" dirty="0" smtClean="0"/>
              <a:t>выделения в </a:t>
            </a:r>
            <a:r>
              <a:rPr lang="ru-RU" sz="1100" dirty="0"/>
              <a:t>натуре из земель, </a:t>
            </a:r>
            <a:r>
              <a:rPr lang="ru-RU" sz="1100" dirty="0" smtClean="0"/>
              <a:t>находящихся в </a:t>
            </a:r>
            <a:r>
              <a:rPr lang="ru-RU" sz="1100" dirty="0"/>
              <a:t>общей долевой </a:t>
            </a:r>
            <a:r>
              <a:rPr lang="ru-RU" sz="1100" dirty="0" smtClean="0"/>
              <a:t>или  совместной собственности</a:t>
            </a:r>
            <a:r>
              <a:rPr lang="ru-RU" sz="1100" dirty="0"/>
              <a:t>, и прохождения </a:t>
            </a:r>
            <a:r>
              <a:rPr lang="ru-RU" sz="1100" dirty="0" smtClean="0"/>
              <a:t>процедуры государственного кадастрового учета.</a:t>
            </a:r>
          </a:p>
          <a:p>
            <a:r>
              <a:rPr lang="ru-RU" sz="1100" dirty="0" smtClean="0"/>
              <a:t>        Примерный </a:t>
            </a:r>
            <a:r>
              <a:rPr lang="ru-RU" sz="1100" dirty="0"/>
              <a:t>список документов, </a:t>
            </a:r>
            <a:r>
              <a:rPr lang="ru-RU" sz="1100" dirty="0" smtClean="0"/>
              <a:t>предоставляемых в </a:t>
            </a:r>
            <a:r>
              <a:rPr lang="ru-RU" sz="1100" dirty="0"/>
              <a:t>банк для </a:t>
            </a:r>
            <a:r>
              <a:rPr lang="ru-RU" sz="1100" dirty="0" smtClean="0"/>
              <a:t>рассмотрения возможности </a:t>
            </a:r>
            <a:r>
              <a:rPr lang="ru-RU" sz="1100" dirty="0"/>
              <a:t>принятия в залог </a:t>
            </a:r>
            <a:r>
              <a:rPr lang="ru-RU" sz="1100" dirty="0" smtClean="0"/>
              <a:t>земельного участка </a:t>
            </a:r>
            <a:r>
              <a:rPr lang="ru-RU" sz="1100" dirty="0"/>
              <a:t>на этапе </a:t>
            </a:r>
            <a:r>
              <a:rPr lang="ru-RU" sz="1100" dirty="0" smtClean="0"/>
              <a:t>первоначального рассмотрения </a:t>
            </a:r>
            <a:r>
              <a:rPr lang="ru-RU" sz="1100" dirty="0"/>
              <a:t>заявки:</a:t>
            </a:r>
          </a:p>
          <a:p>
            <a:r>
              <a:rPr lang="ru-RU" sz="1100" dirty="0"/>
              <a:t>• свидетельство о государственной </a:t>
            </a:r>
            <a:r>
              <a:rPr lang="ru-RU" sz="1100" dirty="0" smtClean="0"/>
              <a:t>регистрации права </a:t>
            </a:r>
            <a:r>
              <a:rPr lang="ru-RU" sz="1100" dirty="0"/>
              <a:t>собственности (</a:t>
            </a:r>
            <a:r>
              <a:rPr lang="ru-RU" sz="1100" dirty="0" smtClean="0"/>
              <a:t>нотариально заверенная </a:t>
            </a:r>
            <a:r>
              <a:rPr lang="ru-RU" sz="1100" dirty="0"/>
              <a:t>копия);</a:t>
            </a:r>
          </a:p>
          <a:p>
            <a:r>
              <a:rPr lang="ru-RU" sz="1100" dirty="0"/>
              <a:t>• выписка из Единого </a:t>
            </a:r>
            <a:r>
              <a:rPr lang="ru-RU" sz="1100" dirty="0" smtClean="0"/>
              <a:t>государственного реестра </a:t>
            </a:r>
            <a:r>
              <a:rPr lang="ru-RU" sz="1100" dirty="0"/>
              <a:t>прав на недвижимое </a:t>
            </a:r>
            <a:r>
              <a:rPr lang="ru-RU" sz="1100" dirty="0" smtClean="0"/>
              <a:t>имущество и </a:t>
            </a:r>
            <a:r>
              <a:rPr lang="ru-RU" sz="1100" dirty="0"/>
              <a:t>сделок с ним (ЕГРП);</a:t>
            </a:r>
          </a:p>
          <a:p>
            <a:r>
              <a:rPr lang="ru-RU" sz="1100" dirty="0"/>
              <a:t>• план землепользования (ситуационный</a:t>
            </a:r>
            <a:r>
              <a:rPr lang="ru-RU" sz="1100" dirty="0" smtClean="0"/>
              <a:t>) с </a:t>
            </a:r>
            <a:r>
              <a:rPr lang="ru-RU" sz="1100" dirty="0"/>
              <a:t>указанием смежных </a:t>
            </a:r>
            <a:r>
              <a:rPr lang="ru-RU" sz="1100" dirty="0" smtClean="0"/>
              <a:t>землепользований и </a:t>
            </a:r>
            <a:r>
              <a:rPr lang="ru-RU" sz="1100" dirty="0"/>
              <a:t>экспликацией </a:t>
            </a:r>
            <a:r>
              <a:rPr lang="ru-RU" sz="1100" dirty="0" smtClean="0"/>
              <a:t>земельных угодий</a:t>
            </a:r>
            <a:r>
              <a:rPr lang="ru-RU" sz="1100" dirty="0"/>
              <a:t>;</a:t>
            </a:r>
          </a:p>
          <a:p>
            <a:r>
              <a:rPr lang="ru-RU" sz="1100" dirty="0"/>
              <a:t>• отчет независимого оценщика;</a:t>
            </a:r>
          </a:p>
          <a:p>
            <a:r>
              <a:rPr lang="ru-RU" sz="1100" dirty="0"/>
              <a:t>• кадастровый паспорт </a:t>
            </a:r>
            <a:r>
              <a:rPr lang="ru-RU" sz="1100" dirty="0" smtClean="0"/>
              <a:t>земельного участка </a:t>
            </a:r>
            <a:r>
              <a:rPr lang="ru-RU" sz="1100" dirty="0"/>
              <a:t>(выписка из </a:t>
            </a:r>
            <a:r>
              <a:rPr lang="ru-RU" sz="1100" dirty="0" smtClean="0"/>
              <a:t>государственного кадастра </a:t>
            </a:r>
            <a:r>
              <a:rPr lang="ru-RU" sz="1100" dirty="0"/>
              <a:t>недвижимости) / </a:t>
            </a:r>
            <a:r>
              <a:rPr lang="ru-RU" sz="1100" dirty="0" smtClean="0"/>
              <a:t>кадастровый </a:t>
            </a:r>
            <a:r>
              <a:rPr lang="ru-RU" sz="1100" dirty="0"/>
              <a:t>план земельного участка (выписка из </a:t>
            </a:r>
            <a:r>
              <a:rPr lang="ru-RU" sz="1100" dirty="0" smtClean="0"/>
              <a:t>государственного земельного </a:t>
            </a:r>
            <a:r>
              <a:rPr lang="ru-RU" sz="1100" dirty="0"/>
              <a:t>кадастра</a:t>
            </a:r>
            <a:r>
              <a:rPr lang="ru-RU" sz="1100" dirty="0" smtClean="0"/>
              <a:t>).</a:t>
            </a:r>
          </a:p>
          <a:p>
            <a:r>
              <a:rPr lang="ru-RU" sz="1100" dirty="0" smtClean="0"/>
              <a:t>      Основная </a:t>
            </a:r>
            <a:r>
              <a:rPr lang="ru-RU" sz="1100" dirty="0"/>
              <a:t>причина, сдерживающая </a:t>
            </a:r>
            <a:r>
              <a:rPr lang="ru-RU" sz="1100" dirty="0" smtClean="0"/>
              <a:t>кредитование – </a:t>
            </a:r>
            <a:r>
              <a:rPr lang="ru-RU" sz="1100" dirty="0"/>
              <a:t>не оформленные должным образом </a:t>
            </a:r>
            <a:r>
              <a:rPr lang="ru-RU" sz="1100" dirty="0" smtClean="0"/>
              <a:t>права собственности </a:t>
            </a:r>
            <a:r>
              <a:rPr lang="ru-RU" sz="1100" dirty="0"/>
              <a:t>на земельные участки. В </a:t>
            </a:r>
            <a:r>
              <a:rPr lang="ru-RU" sz="1100" dirty="0" smtClean="0"/>
              <a:t>качестве оправдания </a:t>
            </a:r>
            <a:r>
              <a:rPr lang="ru-RU" sz="1100" dirty="0"/>
              <a:t>предприятия указывают две причины</a:t>
            </a:r>
            <a:r>
              <a:rPr lang="ru-RU" sz="1100" dirty="0" smtClean="0"/>
              <a:t>, почему </a:t>
            </a:r>
            <a:r>
              <a:rPr lang="ru-RU" sz="1100" dirty="0"/>
              <a:t>они не оформили свои права:</a:t>
            </a:r>
          </a:p>
          <a:p>
            <a:r>
              <a:rPr lang="ru-RU" sz="1100" dirty="0"/>
              <a:t>• сложность и длительность процедуры </a:t>
            </a:r>
            <a:r>
              <a:rPr lang="ru-RU" sz="1100" dirty="0" smtClean="0"/>
              <a:t>оформления прав </a:t>
            </a:r>
            <a:r>
              <a:rPr lang="ru-RU" sz="1100" dirty="0"/>
              <a:t>на земли </a:t>
            </a:r>
            <a:r>
              <a:rPr lang="ru-RU" sz="1100" dirty="0" err="1"/>
              <a:t>сельхозназначения</a:t>
            </a:r>
            <a:r>
              <a:rPr lang="ru-RU" sz="1100" dirty="0"/>
              <a:t>;</a:t>
            </a:r>
          </a:p>
          <a:p>
            <a:r>
              <a:rPr lang="ru-RU" sz="1100" dirty="0"/>
              <a:t>• финансовые затраты на оформление</a:t>
            </a:r>
            <a:r>
              <a:rPr lang="ru-RU" sz="1100" dirty="0" smtClean="0"/>
              <a:t>.</a:t>
            </a:r>
          </a:p>
          <a:p>
            <a:r>
              <a:rPr lang="ru-RU" sz="1100" dirty="0" smtClean="0"/>
              <a:t>      А </a:t>
            </a:r>
            <a:r>
              <a:rPr lang="ru-RU" sz="1100" dirty="0" smtClean="0"/>
              <a:t>также, </a:t>
            </a:r>
            <a:r>
              <a:rPr lang="ru-RU" sz="1100" dirty="0" smtClean="0"/>
              <a:t>одной из основных причин является отсутствие возможности Банкам производить корректировку резервов по 254-П с учетом обеспечения – земли сельскохозяйственного назначения.  </a:t>
            </a:r>
            <a:endParaRPr lang="ru-RU" sz="1100" dirty="0"/>
          </a:p>
        </p:txBody>
      </p:sp>
    </p:spTree>
    <p:extLst>
      <p:ext uri="{BB962C8B-B14F-4D97-AF65-F5344CB8AC3E}">
        <p14:creationId xmlns:p14="http://schemas.microsoft.com/office/powerpoint/2010/main" val="33253680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000" t="1000" r="-19000" b="3000"/>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732706" y="950025"/>
            <a:ext cx="8208912" cy="1785104"/>
          </a:xfrm>
          <a:prstGeom prst="rect">
            <a:avLst/>
          </a:prstGeom>
        </p:spPr>
        <p:txBody>
          <a:bodyPr wrap="square">
            <a:spAutoFit/>
          </a:bodyPr>
          <a:lstStyle/>
          <a:p>
            <a:r>
              <a:rPr lang="ru-RU" sz="1100" b="1" i="1" u="sng" dirty="0"/>
              <a:t>Виды (состав) земель </a:t>
            </a:r>
            <a:r>
              <a:rPr lang="ru-RU" sz="1100" b="1" i="1" u="sng" dirty="0" err="1"/>
              <a:t>сельхозназначения</a:t>
            </a:r>
            <a:r>
              <a:rPr lang="ru-RU" sz="1100" b="1" i="1" u="sng" dirty="0"/>
              <a:t> включают в себя:</a:t>
            </a:r>
            <a:r>
              <a:rPr lang="ru-RU" sz="1100" b="1" i="1" dirty="0"/>
              <a:t> </a:t>
            </a:r>
            <a:endParaRPr lang="ru-RU" sz="1100" b="1" i="1" dirty="0" smtClean="0"/>
          </a:p>
          <a:p>
            <a:pPr marL="171450" indent="-171450">
              <a:buFont typeface="Arial" panose="020B0604020202020204" pitchFamily="34" charset="0"/>
              <a:buChar char="•"/>
            </a:pPr>
            <a:r>
              <a:rPr lang="ru-RU" sz="1100" dirty="0" smtClean="0"/>
              <a:t>сельскохозяйственные </a:t>
            </a:r>
            <a:r>
              <a:rPr lang="ru-RU" sz="1100" dirty="0"/>
              <a:t>угодья</a:t>
            </a:r>
          </a:p>
          <a:p>
            <a:pPr marL="171450" indent="-171450">
              <a:buFont typeface="Arial" panose="020B0604020202020204" pitchFamily="34" charset="0"/>
              <a:buChar char="•"/>
            </a:pPr>
            <a:r>
              <a:rPr lang="ru-RU" sz="1100" dirty="0"/>
              <a:t>земельные участки, на которых расположены внутрихозяйственные дороги и коммуникации</a:t>
            </a:r>
          </a:p>
          <a:p>
            <a:pPr marL="171450" indent="-171450">
              <a:buFont typeface="Arial" panose="020B0604020202020204" pitchFamily="34" charset="0"/>
              <a:buChar char="•"/>
            </a:pPr>
            <a:r>
              <a:rPr lang="ru-RU" sz="1100" dirty="0"/>
              <a:t>земельные участки на которых расположены лесные насаждения обеспечивающие защиту земель от негативного воздействия. Например от выветривания в степных и полупустынных зонах.</a:t>
            </a:r>
          </a:p>
          <a:p>
            <a:pPr marL="171450" indent="-171450">
              <a:buFont typeface="Arial" panose="020B0604020202020204" pitchFamily="34" charset="0"/>
              <a:buChar char="•"/>
            </a:pPr>
            <a:r>
              <a:rPr lang="ru-RU" sz="1100" dirty="0"/>
              <a:t>участки земли, на которых имеются водные объекты. Как естественного, так и искусственного происхождения.</a:t>
            </a:r>
          </a:p>
          <a:p>
            <a:pPr marL="171450" indent="-171450">
              <a:buFont typeface="Arial" panose="020B0604020202020204" pitchFamily="34" charset="0"/>
              <a:buChar char="•"/>
            </a:pPr>
            <a:r>
              <a:rPr lang="ru-RU" sz="1100" dirty="0"/>
              <a:t>на участках земель сельскохозяйственного назначения могут быть расположены здания, строения, сооружения и другие объекты, которые используются для производства, переработки и сохранения продукции сельского хозяйства</a:t>
            </a:r>
            <a:r>
              <a:rPr lang="ru-RU" sz="1100" dirty="0" smtClean="0"/>
              <a:t>.</a:t>
            </a:r>
          </a:p>
          <a:p>
            <a:pPr algn="just"/>
            <a:r>
              <a:rPr lang="ru-RU" sz="1100" dirty="0" smtClean="0"/>
              <a:t>Отдельными </a:t>
            </a:r>
            <a:r>
              <a:rPr lang="ru-RU" sz="1100" dirty="0"/>
              <a:t>видами сельскохозяйственных угодий являются пашни, виноградники, сады и другие многолетние насаждения, сенокосы, </a:t>
            </a:r>
            <a:r>
              <a:rPr lang="ru-RU" sz="1100" dirty="0" smtClean="0"/>
              <a:t>пастбища.</a:t>
            </a:r>
            <a:endParaRPr lang="ru-RU" sz="1100" dirty="0"/>
          </a:p>
        </p:txBody>
      </p:sp>
      <p:sp>
        <p:nvSpPr>
          <p:cNvPr id="2" name="Прямоугольник 1"/>
          <p:cNvSpPr/>
          <p:nvPr/>
        </p:nvSpPr>
        <p:spPr>
          <a:xfrm>
            <a:off x="732706" y="2780928"/>
            <a:ext cx="8015758" cy="3308598"/>
          </a:xfrm>
          <a:prstGeom prst="rect">
            <a:avLst/>
          </a:prstGeom>
        </p:spPr>
        <p:txBody>
          <a:bodyPr wrap="square">
            <a:spAutoFit/>
          </a:bodyPr>
          <a:lstStyle/>
          <a:p>
            <a:r>
              <a:rPr lang="ru-RU" sz="1100" b="1" dirty="0" smtClean="0"/>
              <a:t>   В сентябре 2015 ЦБ </a:t>
            </a:r>
            <a:r>
              <a:rPr lang="ru-RU" sz="1100" b="1" dirty="0"/>
              <a:t>отказался относить сельхозземли к обеспечению II категории </a:t>
            </a:r>
            <a:r>
              <a:rPr lang="ru-RU" sz="1100" b="1" dirty="0" smtClean="0"/>
              <a:t>качества.</a:t>
            </a:r>
            <a:endParaRPr lang="ru-RU" sz="1100" b="1" dirty="0"/>
          </a:p>
          <a:p>
            <a:r>
              <a:rPr lang="ru-RU" sz="1100" dirty="0" smtClean="0"/>
              <a:t>       Регулятор пояснил, </a:t>
            </a:r>
            <a:r>
              <a:rPr lang="ru-RU" sz="1100" dirty="0"/>
              <a:t>что это нужно делать с помощью изменений федеральных законов, а не актов </a:t>
            </a:r>
            <a:r>
              <a:rPr lang="ru-RU" sz="1100" dirty="0" smtClean="0"/>
              <a:t>ЦБ</a:t>
            </a:r>
            <a:r>
              <a:rPr lang="ru-RU" sz="1100" dirty="0"/>
              <a:t>.  </a:t>
            </a:r>
            <a:r>
              <a:rPr lang="ru-RU" sz="1100" dirty="0" err="1">
                <a:solidFill>
                  <a:srgbClr val="000000"/>
                </a:solidFill>
              </a:rPr>
              <a:t>ЦБ</a:t>
            </a:r>
            <a:r>
              <a:rPr lang="ru-RU" sz="1100" dirty="0">
                <a:solidFill>
                  <a:srgbClr val="000000"/>
                </a:solidFill>
              </a:rPr>
              <a:t> </a:t>
            </a:r>
            <a:r>
              <a:rPr lang="ru-RU" sz="1100" dirty="0">
                <a:solidFill>
                  <a:srgbClr val="000000"/>
                </a:solidFill>
                <a:hlinkClick r:id="rId3"/>
              </a:rPr>
              <a:t>ответил</a:t>
            </a:r>
            <a:r>
              <a:rPr lang="ru-RU" sz="1100" dirty="0">
                <a:solidFill>
                  <a:srgbClr val="000000"/>
                </a:solidFill>
              </a:rPr>
              <a:t> на </a:t>
            </a:r>
            <a:r>
              <a:rPr lang="ru-RU" sz="1100" dirty="0">
                <a:solidFill>
                  <a:srgbClr val="000000"/>
                </a:solidFill>
                <a:hlinkClick r:id="rId4"/>
              </a:rPr>
              <a:t>письмо</a:t>
            </a:r>
            <a:r>
              <a:rPr lang="ru-RU" sz="1100" dirty="0">
                <a:solidFill>
                  <a:srgbClr val="000000"/>
                </a:solidFill>
              </a:rPr>
              <a:t> АРБ «О внесении изменений в Положение №254-П».</a:t>
            </a:r>
          </a:p>
          <a:p>
            <a:pPr algn="just"/>
            <a:r>
              <a:rPr lang="ru-RU" sz="1100" dirty="0"/>
              <a:t>Как </a:t>
            </a:r>
            <a:r>
              <a:rPr lang="ru-RU" sz="1100" dirty="0" smtClean="0"/>
              <a:t>отмечено </a:t>
            </a:r>
            <a:r>
              <a:rPr lang="ru-RU" sz="1100" dirty="0"/>
              <a:t>в документе, департамент банковского регулирования рассмотрел предложение о внесении </a:t>
            </a:r>
            <a:r>
              <a:rPr lang="ru-RU" sz="1100" dirty="0" smtClean="0"/>
              <a:t> изменений </a:t>
            </a:r>
            <a:r>
              <a:rPr lang="ru-RU" sz="1100" dirty="0"/>
              <a:t>в положение Банка России от 26.03.2004 № 254-П «О порядке формирования кредитными организациями резервов на возможные потери по ссудам, по ссудной и приравненной к ней задолженности», поступившее из Ассоциации российских банков, и сообщает, что содержательная позиция по вопросу признания земель сельскохозяйственного назначения обеспечением II категории качества сводится к тому, что рассматриваемую проблему необходимо решать путем внесения изменений в действующее законодательство (№101- ФЗ «</a:t>
            </a:r>
            <a:r>
              <a:rPr lang="ru-RU" sz="1100" u="sng" dirty="0">
                <a:hlinkClick r:id="rId5"/>
              </a:rPr>
              <a:t>Об обороте земель сельскохозяйственного назначения</a:t>
            </a:r>
            <a:r>
              <a:rPr lang="ru-RU" sz="1100" dirty="0"/>
              <a:t>» и №102-ФЗ «</a:t>
            </a:r>
            <a:r>
              <a:rPr lang="ru-RU" sz="1100" u="sng" dirty="0">
                <a:hlinkClick r:id="rId6"/>
              </a:rPr>
              <a:t>Об ипотеке (залоге недвижимости</a:t>
            </a:r>
            <a:r>
              <a:rPr lang="ru-RU" sz="1100" dirty="0"/>
              <a:t>»), а не путем внесения изменений в указанный нормативный акт Банка России. Данная позиция неоднократно доводилась до сведения банковского сообщества и соответствующих министерств</a:t>
            </a:r>
            <a:r>
              <a:rPr lang="ru-RU" sz="1100" dirty="0" smtClean="0"/>
              <a:t>.</a:t>
            </a:r>
          </a:p>
          <a:p>
            <a:pPr algn="just"/>
            <a:r>
              <a:rPr lang="ru-RU" sz="1100" dirty="0"/>
              <a:t> </a:t>
            </a:r>
            <a:r>
              <a:rPr lang="ru-RU" sz="1100" dirty="0" smtClean="0"/>
              <a:t>   Рассматривая тот факт, что земли сельскохозяйственного назначения имеют различное разрешенное использование, можно предложить разделение сельхозземель на ликвидное и неликвидное имущество. При данном разделении отношение некоторых категорий земель ко </a:t>
            </a:r>
            <a:r>
              <a:rPr lang="en-US" sz="1100" dirty="0" smtClean="0"/>
              <a:t>II</a:t>
            </a:r>
            <a:r>
              <a:rPr lang="ru-RU" sz="1100" dirty="0" smtClean="0"/>
              <a:t> категории качества, не будет противоречить действующему Законодательству.</a:t>
            </a:r>
          </a:p>
          <a:p>
            <a:pPr algn="just"/>
            <a:r>
              <a:rPr lang="ru-RU" sz="1100" dirty="0"/>
              <a:t> </a:t>
            </a:r>
            <a:r>
              <a:rPr lang="ru-RU" sz="1100" dirty="0" smtClean="0"/>
              <a:t>    Возможно рассмотреть  несколько вариантов залога земель </a:t>
            </a:r>
            <a:r>
              <a:rPr lang="ru-RU" sz="1100" dirty="0" err="1" smtClean="0"/>
              <a:t>сельхозназначения</a:t>
            </a:r>
            <a:r>
              <a:rPr lang="ru-RU" sz="1100" dirty="0" smtClean="0"/>
              <a:t>, </a:t>
            </a:r>
            <a:r>
              <a:rPr lang="ru-RU" sz="1100" dirty="0" smtClean="0"/>
              <a:t>исходя из  значимости бизнеса (пример: доля в ООО/акции ОАО + сельхоз. земля; </a:t>
            </a:r>
            <a:r>
              <a:rPr lang="ru-RU" sz="1100" dirty="0" err="1" smtClean="0"/>
              <a:t>будующий</a:t>
            </a:r>
            <a:r>
              <a:rPr lang="ru-RU" sz="1100" dirty="0" smtClean="0"/>
              <a:t> урожай + </a:t>
            </a:r>
            <a:r>
              <a:rPr lang="ru-RU" sz="1100" dirty="0" err="1" smtClean="0"/>
              <a:t>сельхоз.земля</a:t>
            </a:r>
            <a:r>
              <a:rPr lang="ru-RU" sz="1100" dirty="0" smtClean="0"/>
              <a:t> и пр.)</a:t>
            </a:r>
          </a:p>
          <a:p>
            <a:pPr algn="just"/>
            <a:r>
              <a:rPr lang="ru-RU" sz="1100" dirty="0" smtClean="0"/>
              <a:t>Ниже приведены виды разрешенного использования земель сельскохозяйственного назначения.</a:t>
            </a:r>
            <a:endParaRPr lang="ru-RU" sz="1100" dirty="0"/>
          </a:p>
        </p:txBody>
      </p:sp>
    </p:spTree>
    <p:extLst>
      <p:ext uri="{BB962C8B-B14F-4D97-AF65-F5344CB8AC3E}">
        <p14:creationId xmlns:p14="http://schemas.microsoft.com/office/powerpoint/2010/main" val="282417020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000" t="1000" r="-19000" b="3000"/>
          </a:stretch>
        </a:blipFill>
        <a:effectLst/>
      </p:bgPr>
    </p:bg>
    <p:spTree>
      <p:nvGrpSpPr>
        <p:cNvPr id="1" name=""/>
        <p:cNvGrpSpPr/>
        <p:nvPr/>
      </p:nvGrpSpPr>
      <p:grpSpPr>
        <a:xfrm>
          <a:off x="0" y="0"/>
          <a:ext cx="0" cy="0"/>
          <a:chOff x="0" y="0"/>
          <a:chExt cx="0" cy="0"/>
        </a:xfrm>
      </p:grpSpPr>
      <p:sp>
        <p:nvSpPr>
          <p:cNvPr id="3" name="Прямоугольник 2"/>
          <p:cNvSpPr/>
          <p:nvPr/>
        </p:nvSpPr>
        <p:spPr>
          <a:xfrm>
            <a:off x="251520" y="908720"/>
            <a:ext cx="8712968" cy="5509200"/>
          </a:xfrm>
          <a:prstGeom prst="rect">
            <a:avLst/>
          </a:prstGeom>
        </p:spPr>
        <p:txBody>
          <a:bodyPr wrap="square">
            <a:spAutoFit/>
          </a:bodyPr>
          <a:lstStyle/>
          <a:p>
            <a:pPr algn="just"/>
            <a:r>
              <a:rPr lang="ru-RU" sz="1100" b="1" dirty="0"/>
              <a:t>Основными видами разрешённого использования земель сельскохозяйственного назначения являются следующие</a:t>
            </a:r>
            <a:r>
              <a:rPr lang="ru-RU" sz="1100" b="1" dirty="0" smtClean="0"/>
              <a:t>:</a:t>
            </a:r>
          </a:p>
          <a:p>
            <a:pPr marL="171450" indent="-171450" algn="just">
              <a:buFont typeface="Arial" panose="020B0604020202020204" pitchFamily="34" charset="0"/>
              <a:buChar char="•"/>
            </a:pPr>
            <a:r>
              <a:rPr lang="ru-RU" sz="1100" dirty="0" smtClean="0"/>
              <a:t>для </a:t>
            </a:r>
            <a:r>
              <a:rPr lang="ru-RU" sz="1100" dirty="0"/>
              <a:t>сельскохозяйственного использования;</a:t>
            </a:r>
          </a:p>
          <a:p>
            <a:pPr marL="171450" indent="-171450" algn="just">
              <a:buFont typeface="Arial" panose="020B0604020202020204" pitchFamily="34" charset="0"/>
              <a:buChar char="•"/>
            </a:pPr>
            <a:r>
              <a:rPr lang="ru-RU" sz="1100" dirty="0"/>
              <a:t>для ведения сельскохозяйственного производства - пашни, сенокосы, пастбища, участки, занятые многолетними насаждениями, в том числе садами, виноградниками и др.;</a:t>
            </a:r>
          </a:p>
          <a:p>
            <a:pPr marL="171450" indent="-171450" algn="just">
              <a:buFont typeface="Arial" panose="020B0604020202020204" pitchFamily="34" charset="0"/>
              <a:buChar char="•"/>
            </a:pPr>
            <a:r>
              <a:rPr lang="ru-RU" sz="1100" dirty="0"/>
              <a:t>для ведения крестьянского (фермерского) хозяйства;</a:t>
            </a:r>
          </a:p>
          <a:p>
            <a:pPr marL="171450" indent="-171450" algn="just">
              <a:buFont typeface="Arial" panose="020B0604020202020204" pitchFamily="34" charset="0"/>
              <a:buChar char="•"/>
            </a:pPr>
            <a:r>
              <a:rPr lang="ru-RU" sz="1100" dirty="0"/>
              <a:t>для ведения личного подсобного хозяйства;</a:t>
            </a:r>
          </a:p>
          <a:p>
            <a:pPr marL="171450" indent="-171450" algn="just">
              <a:buFont typeface="Arial" panose="020B0604020202020204" pitchFamily="34" charset="0"/>
              <a:buChar char="•"/>
            </a:pPr>
            <a:r>
              <a:rPr lang="ru-RU" sz="1100" dirty="0"/>
              <a:t>для дачного строительства - участки, предоставленные гражданам или приобретённые ими в целях отдыха (с правом возведения жилого дома с правом регистрации проживания в нём и хозяйственных строений и сооружений, а также с правом выращивания плодовых, ягодных, овощных, бахчевых или иных сельскохозяйственных культур и картофеля;</a:t>
            </a:r>
          </a:p>
          <a:p>
            <a:pPr marL="171450" indent="-171450" algn="just">
              <a:buFont typeface="Arial" panose="020B0604020202020204" pitchFamily="34" charset="0"/>
              <a:buChar char="•"/>
            </a:pPr>
            <a:r>
              <a:rPr lang="ru-RU" sz="1100" dirty="0"/>
              <a:t>для ведения садоводства - участки, предоставленные гражданам или приобретённые ими для выращивания плодовых, ягодных, овощных, бахчевых или иных сельскохозяйственных культур и картофеля, а также отдыха (с правом возведения жилого строения без права регистрации проживания в нём);</a:t>
            </a:r>
          </a:p>
          <a:p>
            <a:pPr marL="171450" indent="-171450" algn="just">
              <a:buFont typeface="Arial" panose="020B0604020202020204" pitchFamily="34" charset="0"/>
              <a:buChar char="•"/>
            </a:pPr>
            <a:r>
              <a:rPr lang="ru-RU" sz="1100" dirty="0"/>
              <a:t>для ведения животноводства;</a:t>
            </a:r>
          </a:p>
          <a:p>
            <a:pPr marL="171450" indent="-171450" algn="just">
              <a:buFont typeface="Arial" panose="020B0604020202020204" pitchFamily="34" charset="0"/>
              <a:buChar char="•"/>
            </a:pPr>
            <a:r>
              <a:rPr lang="ru-RU" sz="1100" dirty="0"/>
              <a:t>для сенокошения и выпаса скота;</a:t>
            </a:r>
          </a:p>
          <a:p>
            <a:pPr marL="171450" indent="-171450" algn="just">
              <a:buFont typeface="Arial" panose="020B0604020202020204" pitchFamily="34" charset="0"/>
              <a:buChar char="•"/>
            </a:pPr>
            <a:r>
              <a:rPr lang="ru-RU" sz="1100" dirty="0"/>
              <a:t>для ведения огородничества;</a:t>
            </a:r>
          </a:p>
          <a:p>
            <a:pPr marL="171450" indent="-171450" algn="just">
              <a:buFont typeface="Arial" panose="020B0604020202020204" pitchFamily="34" charset="0"/>
              <a:buChar char="•"/>
            </a:pPr>
            <a:r>
              <a:rPr lang="ru-RU" sz="1100" dirty="0"/>
              <a:t>охотничьи угодья;</a:t>
            </a:r>
          </a:p>
          <a:p>
            <a:pPr marL="171450" indent="-171450" algn="just">
              <a:buFont typeface="Arial" panose="020B0604020202020204" pitchFamily="34" charset="0"/>
              <a:buChar char="•"/>
            </a:pPr>
            <a:r>
              <a:rPr lang="ru-RU" sz="1100" dirty="0"/>
              <a:t>для ведения пчеловодства или др.;</a:t>
            </a:r>
          </a:p>
          <a:p>
            <a:pPr marL="171450" indent="-171450" algn="just">
              <a:buFont typeface="Arial" panose="020B0604020202020204" pitchFamily="34" charset="0"/>
              <a:buChar char="•"/>
            </a:pPr>
            <a:r>
              <a:rPr lang="ru-RU" sz="1100" dirty="0"/>
              <a:t>для создания защитных лесных насаждений;</a:t>
            </a:r>
          </a:p>
          <a:p>
            <a:pPr marL="171450" indent="-171450" algn="just">
              <a:buFont typeface="Arial" panose="020B0604020202020204" pitchFamily="34" charset="0"/>
              <a:buChar char="•"/>
            </a:pPr>
            <a:r>
              <a:rPr lang="ru-RU" sz="1100" dirty="0"/>
              <a:t>для научно-исследовательских, учебных и иных целей, связанных с сельскохозяйственным производством;</a:t>
            </a:r>
          </a:p>
          <a:p>
            <a:pPr marL="171450" indent="-171450" algn="just">
              <a:buFont typeface="Arial" panose="020B0604020202020204" pitchFamily="34" charset="0"/>
              <a:buChar char="•"/>
            </a:pPr>
            <a:r>
              <a:rPr lang="ru-RU" sz="1100" dirty="0"/>
              <a:t>для ведения рыбных промыслов;</a:t>
            </a:r>
          </a:p>
          <a:p>
            <a:pPr marL="171450" indent="-171450" algn="just">
              <a:buFont typeface="Arial" panose="020B0604020202020204" pitchFamily="34" charset="0"/>
              <a:buChar char="•"/>
            </a:pPr>
            <a:r>
              <a:rPr lang="ru-RU" sz="1100" dirty="0"/>
              <a:t>для создания форелевого хозяйства;</a:t>
            </a:r>
          </a:p>
          <a:p>
            <a:pPr marL="171450" indent="-171450" algn="just">
              <a:buFont typeface="Arial" panose="020B0604020202020204" pitchFamily="34" charset="0"/>
              <a:buChar char="•"/>
            </a:pPr>
            <a:r>
              <a:rPr lang="ru-RU" sz="1100" dirty="0"/>
              <a:t>иные варианты</a:t>
            </a:r>
            <a:r>
              <a:rPr lang="ru-RU" sz="1100" dirty="0" smtClean="0"/>
              <a:t>.</a:t>
            </a:r>
          </a:p>
          <a:p>
            <a:pPr algn="just"/>
            <a:endParaRPr lang="ru-RU" sz="1100" dirty="0"/>
          </a:p>
          <a:p>
            <a:pPr algn="just"/>
            <a:r>
              <a:rPr lang="ru-RU" sz="1100" dirty="0" smtClean="0"/>
              <a:t>      Считаем </a:t>
            </a:r>
            <a:r>
              <a:rPr lang="ru-RU" sz="1100" dirty="0" smtClean="0"/>
              <a:t>целесообразным </a:t>
            </a:r>
            <a:r>
              <a:rPr lang="ru-RU" sz="1100" dirty="0" smtClean="0"/>
              <a:t>включить в положение 254-П, сельскохозяйственные земли со следующим разрешенным использованием:</a:t>
            </a:r>
            <a:r>
              <a:rPr lang="ru-RU" sz="1100" dirty="0"/>
              <a:t> для ведения личного подсобного </a:t>
            </a:r>
            <a:r>
              <a:rPr lang="ru-RU" sz="1100" dirty="0" smtClean="0"/>
              <a:t>хозяйства, </a:t>
            </a:r>
            <a:r>
              <a:rPr lang="ru-RU" sz="1100" dirty="0"/>
              <a:t>для дачного строительства - участки, предоставленные гражданам или приобретённые ими в целях отдыха (с правом возведения жилого дома с правом регистрации проживания в нём и хозяйственных строений и сооружений, а также с правом выращивания плодовых, ягодных, овощных, бахчевых или иных сельскохозяйственных культур и </a:t>
            </a:r>
            <a:r>
              <a:rPr lang="ru-RU" sz="1100" dirty="0" smtClean="0"/>
              <a:t>картофеля,</a:t>
            </a:r>
            <a:r>
              <a:rPr lang="ru-RU" sz="1100" dirty="0"/>
              <a:t> для ведения садоводства - участки, предоставленные гражданам или приобретённые ими для выращивания плодовых, ягодных, овощных, бахчевых или иных сельскохозяйственных культур и картофеля, а также отдыха (с правом возведения жилого строения без права регистрации проживания в нём</a:t>
            </a:r>
            <a:r>
              <a:rPr lang="ru-RU" sz="1100" dirty="0" smtClean="0"/>
              <a:t>), </a:t>
            </a:r>
            <a:r>
              <a:rPr lang="ru-RU" sz="1100" dirty="0"/>
              <a:t>для ведения </a:t>
            </a:r>
            <a:r>
              <a:rPr lang="ru-RU" sz="1100" dirty="0" smtClean="0"/>
              <a:t>животноводства …… </a:t>
            </a:r>
            <a:endParaRPr lang="ru-RU" sz="1100" dirty="0"/>
          </a:p>
          <a:p>
            <a:pPr algn="just"/>
            <a:endParaRPr lang="ru-RU" sz="1100" dirty="0"/>
          </a:p>
        </p:txBody>
      </p:sp>
    </p:spTree>
    <p:extLst>
      <p:ext uri="{BB962C8B-B14F-4D97-AF65-F5344CB8AC3E}">
        <p14:creationId xmlns:p14="http://schemas.microsoft.com/office/powerpoint/2010/main" val="37044599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Заголовок 1"/>
          <p:cNvSpPr txBox="1">
            <a:spLocks/>
          </p:cNvSpPr>
          <p:nvPr/>
        </p:nvSpPr>
        <p:spPr>
          <a:xfrm>
            <a:off x="2411760" y="288000"/>
            <a:ext cx="6408240" cy="756000"/>
          </a:xfrm>
          <a:prstGeom prst="rect">
            <a:avLst/>
          </a:prstGeom>
        </p:spPr>
        <p:txBody>
          <a:bodyPr lIns="108000" tIns="36000" rIns="108000" bIns="72000" anchor="ctr" anchorCtr="0"/>
          <a:lstStyle>
            <a:defPPr>
              <a:defRPr lang="ru-RU"/>
            </a:defPPr>
            <a:lvl1pPr algn="r" eaLnBrk="1" hangingPunct="1">
              <a:defRPr sz="2200" b="1" baseline="0">
                <a:solidFill>
                  <a:srgbClr val="C00000"/>
                </a:solidFill>
                <a:latin typeface="Arial"/>
                <a:ea typeface="+mj-ea"/>
                <a:cs typeface="Arial" pitchFamily="34" charset="0"/>
              </a:defRPr>
            </a:lvl1pPr>
            <a:lvl2pPr algn="ctr" eaLnBrk="1" hangingPunct="1">
              <a:defRPr sz="2200">
                <a:solidFill>
                  <a:srgbClr val="A80000"/>
                </a:solidFill>
                <a:latin typeface="Arial" pitchFamily="34" charset="0"/>
                <a:cs typeface="Arial" pitchFamily="34" charset="0"/>
              </a:defRPr>
            </a:lvl2pPr>
            <a:lvl3pPr algn="ctr" eaLnBrk="1" hangingPunct="1">
              <a:defRPr sz="2200">
                <a:solidFill>
                  <a:srgbClr val="A80000"/>
                </a:solidFill>
                <a:latin typeface="Arial" pitchFamily="34" charset="0"/>
                <a:cs typeface="Arial" pitchFamily="34" charset="0"/>
              </a:defRPr>
            </a:lvl3pPr>
            <a:lvl4pPr algn="ctr" eaLnBrk="1" hangingPunct="1">
              <a:defRPr sz="2200">
                <a:solidFill>
                  <a:srgbClr val="A80000"/>
                </a:solidFill>
                <a:latin typeface="Arial" pitchFamily="34" charset="0"/>
                <a:cs typeface="Arial" pitchFamily="34" charset="0"/>
              </a:defRPr>
            </a:lvl4pPr>
            <a:lvl5pPr algn="ctr" eaLnBrk="1" hangingPunct="1">
              <a:defRPr sz="2200">
                <a:solidFill>
                  <a:srgbClr val="A80000"/>
                </a:solidFill>
                <a:latin typeface="Arial" pitchFamily="34" charset="0"/>
                <a:cs typeface="Arial" pitchFamily="34" charset="0"/>
              </a:defRPr>
            </a:lvl5pPr>
            <a:lvl6pPr marL="457200" algn="ctr" fontAlgn="base">
              <a:spcBef>
                <a:spcPct val="0"/>
              </a:spcBef>
              <a:spcAft>
                <a:spcPct val="0"/>
              </a:spcAft>
              <a:defRPr sz="2200">
                <a:solidFill>
                  <a:srgbClr val="A80000"/>
                </a:solidFill>
                <a:latin typeface="Arial" pitchFamily="34" charset="0"/>
                <a:cs typeface="Arial" pitchFamily="34" charset="0"/>
              </a:defRPr>
            </a:lvl6pPr>
            <a:lvl7pPr marL="914400" algn="ctr" fontAlgn="base">
              <a:spcBef>
                <a:spcPct val="0"/>
              </a:spcBef>
              <a:spcAft>
                <a:spcPct val="0"/>
              </a:spcAft>
              <a:defRPr sz="2200">
                <a:solidFill>
                  <a:srgbClr val="A80000"/>
                </a:solidFill>
                <a:latin typeface="Arial" pitchFamily="34" charset="0"/>
                <a:cs typeface="Arial" pitchFamily="34" charset="0"/>
              </a:defRPr>
            </a:lvl7pPr>
            <a:lvl8pPr marL="1371600" algn="ctr" fontAlgn="base">
              <a:spcBef>
                <a:spcPct val="0"/>
              </a:spcBef>
              <a:spcAft>
                <a:spcPct val="0"/>
              </a:spcAft>
              <a:defRPr sz="2200">
                <a:solidFill>
                  <a:srgbClr val="A80000"/>
                </a:solidFill>
                <a:latin typeface="Arial" pitchFamily="34" charset="0"/>
                <a:cs typeface="Arial" pitchFamily="34" charset="0"/>
              </a:defRPr>
            </a:lvl8pPr>
            <a:lvl9pPr marL="1828800" algn="ctr" fontAlgn="base">
              <a:spcBef>
                <a:spcPct val="0"/>
              </a:spcBef>
              <a:spcAft>
                <a:spcPct val="0"/>
              </a:spcAft>
              <a:defRPr sz="2200">
                <a:solidFill>
                  <a:srgbClr val="A80000"/>
                </a:solidFill>
                <a:latin typeface="Arial" pitchFamily="34" charset="0"/>
                <a:cs typeface="Arial" pitchFamily="34" charset="0"/>
              </a:defRPr>
            </a:lvl9pPr>
          </a:lstStyle>
          <a:p>
            <a:r>
              <a:rPr lang="ru-RU" sz="2000" dirty="0" smtClean="0"/>
              <a:t>Оценка АЗС в условиях кризиса</a:t>
            </a:r>
            <a:endParaRPr lang="ru-RU" sz="2000" dirty="0">
              <a:solidFill>
                <a:srgbClr val="E30611"/>
              </a:solidFill>
            </a:endParaRPr>
          </a:p>
        </p:txBody>
      </p:sp>
      <p:sp>
        <p:nvSpPr>
          <p:cNvPr id="61" name="Прямоугольник 60"/>
          <p:cNvSpPr/>
          <p:nvPr/>
        </p:nvSpPr>
        <p:spPr>
          <a:xfrm>
            <a:off x="381010" y="1763960"/>
            <a:ext cx="8367454" cy="360850"/>
          </a:xfrm>
          <a:prstGeom prst="rect">
            <a:avLst/>
          </a:prstGeom>
        </p:spPr>
        <p:txBody>
          <a:bodyPr wrap="square" lIns="108000" tIns="36000" rIns="108000" bIns="108000" anchor="ctr" anchorCtr="0">
            <a:spAutoFit/>
          </a:bodyPr>
          <a:lstStyle/>
          <a:p>
            <a:pPr algn="just"/>
            <a:r>
              <a:rPr lang="ru-RU" sz="1400" dirty="0"/>
              <a:t> </a:t>
            </a:r>
            <a:r>
              <a:rPr lang="ru-RU" sz="1400" dirty="0" smtClean="0"/>
              <a:t>     </a:t>
            </a:r>
            <a:endParaRPr lang="ru-RU" sz="1100" dirty="0"/>
          </a:p>
        </p:txBody>
      </p:sp>
      <p:sp>
        <p:nvSpPr>
          <p:cNvPr id="2" name="TextBox 1"/>
          <p:cNvSpPr txBox="1">
            <a:spLocks noChangeAspect="1"/>
          </p:cNvSpPr>
          <p:nvPr/>
        </p:nvSpPr>
        <p:spPr>
          <a:xfrm>
            <a:off x="381779" y="869149"/>
            <a:ext cx="3974197" cy="349702"/>
          </a:xfrm>
          <a:prstGeom prst="rect">
            <a:avLst/>
          </a:prstGeom>
          <a:noFill/>
        </p:spPr>
        <p:txBody>
          <a:bodyPr wrap="square" lIns="108000" tIns="36000" rIns="108000" bIns="36000" rtlCol="0" anchor="ctr" anchorCtr="0">
            <a:spAutoFit/>
          </a:bodyPr>
          <a:lstStyle/>
          <a:p>
            <a:r>
              <a:rPr lang="ru-RU" b="1" dirty="0" smtClean="0">
                <a:solidFill>
                  <a:srgbClr val="000000"/>
                </a:solidFill>
                <a:latin typeface="+mj-lt"/>
              </a:rPr>
              <a:t>Общие сведения</a:t>
            </a:r>
            <a:endParaRPr lang="ru-RU" b="1" dirty="0">
              <a:solidFill>
                <a:srgbClr val="000000"/>
              </a:solidFill>
              <a:latin typeface="+mj-lt"/>
            </a:endParaRPr>
          </a:p>
        </p:txBody>
      </p:sp>
      <p:sp>
        <p:nvSpPr>
          <p:cNvPr id="8" name="Номер слайда 2"/>
          <p:cNvSpPr txBox="1">
            <a:spLocks/>
          </p:cNvSpPr>
          <p:nvPr/>
        </p:nvSpPr>
        <p:spPr>
          <a:xfrm>
            <a:off x="7020000" y="6480000"/>
            <a:ext cx="1800000" cy="360000"/>
          </a:xfrm>
          <a:prstGeom prst="rect">
            <a:avLst/>
          </a:prstGeom>
        </p:spPr>
        <p:txBody>
          <a:bodyPr vert="horz" lIns="108000" tIns="36000" rIns="108000" bIns="36000" rtlCol="0" anchor="ctr" anchorCtr="0"/>
          <a:lstStyle>
            <a:defPPr>
              <a:defRPr lang="ru-RU"/>
            </a:defPPr>
            <a:lvl1pPr algn="r" fontAlgn="auto">
              <a:spcBef>
                <a:spcPts val="0"/>
              </a:spcBef>
              <a:spcAft>
                <a:spcPts val="0"/>
              </a:spcAft>
              <a:defRPr sz="1100" baseline="0">
                <a:solidFill>
                  <a:srgbClr val="7F7F7F"/>
                </a:solidFill>
              </a:defRPr>
            </a:lvl1pPr>
          </a:lstStyle>
          <a:p>
            <a:fld id="{2C7A8502-428A-4134-AFE2-3EA41C9ACA3B}" type="slidenum">
              <a:rPr lang="ru-RU" sz="1200">
                <a:solidFill>
                  <a:srgbClr val="4E6470"/>
                </a:solidFill>
              </a:rPr>
              <a:pPr/>
              <a:t>7</a:t>
            </a:fld>
            <a:endParaRPr lang="ru-RU" sz="1200" dirty="0">
              <a:solidFill>
                <a:srgbClr val="4E6470"/>
              </a:solidFill>
            </a:endParaRPr>
          </a:p>
        </p:txBody>
      </p:sp>
      <p:graphicFrame>
        <p:nvGraphicFramePr>
          <p:cNvPr id="9" name="Таблица 8"/>
          <p:cNvGraphicFramePr>
            <a:graphicFrameLocks noGrp="1" noChangeAspect="1"/>
          </p:cNvGraphicFramePr>
          <p:nvPr>
            <p:extLst>
              <p:ext uri="{D42A27DB-BD31-4B8C-83A1-F6EECF244321}">
                <p14:modId xmlns:p14="http://schemas.microsoft.com/office/powerpoint/2010/main" val="774682672"/>
              </p:ext>
            </p:extLst>
          </p:nvPr>
        </p:nvGraphicFramePr>
        <p:xfrm>
          <a:off x="360000" y="6516000"/>
          <a:ext cx="6120000" cy="288000"/>
        </p:xfrm>
        <a:graphic>
          <a:graphicData uri="http://schemas.openxmlformats.org/drawingml/2006/table">
            <a:tbl>
              <a:tblPr firstRow="1" bandRow="1">
                <a:tableStyleId>{5FD0F851-EC5A-4D38-B0AD-8093EC10F338}</a:tableStyleId>
              </a:tblPr>
              <a:tblGrid>
                <a:gridCol w="6120000"/>
              </a:tblGrid>
              <a:tr h="288000">
                <a:tc>
                  <a:txBody>
                    <a:bodyPr/>
                    <a:lstStyle/>
                    <a:p>
                      <a:pPr marL="0" indent="0" algn="l" defTabSz="914400" rtl="0" eaLnBrk="0" latinLnBrk="0" hangingPunct="0">
                        <a:lnSpc>
                          <a:spcPct val="100000"/>
                        </a:lnSpc>
                        <a:spcBef>
                          <a:spcPts val="0"/>
                        </a:spcBef>
                        <a:spcAft>
                          <a:spcPts val="0"/>
                        </a:spcAft>
                        <a:buFont typeface="Arial" pitchFamily="34" charset="0"/>
                        <a:buNone/>
                      </a:pPr>
                      <a:r>
                        <a:rPr lang="ru-RU" sz="1000" b="0" kern="1200" baseline="0" dirty="0" smtClean="0">
                          <a:solidFill>
                            <a:srgbClr val="5B6770"/>
                          </a:solidFill>
                          <a:latin typeface="+mn-lt"/>
                          <a:ea typeface="+mn-ea"/>
                          <a:cs typeface="Arial" pitchFamily="34" charset="0"/>
                        </a:rPr>
                        <a:t>Колонтитул</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5B6770"/>
                      </a:solid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Прямоугольник 3"/>
          <p:cNvSpPr/>
          <p:nvPr/>
        </p:nvSpPr>
        <p:spPr>
          <a:xfrm>
            <a:off x="575556" y="3330702"/>
            <a:ext cx="8342875" cy="1446550"/>
          </a:xfrm>
          <a:prstGeom prst="rect">
            <a:avLst/>
          </a:prstGeom>
        </p:spPr>
        <p:txBody>
          <a:bodyPr wrap="square">
            <a:spAutoFit/>
          </a:bodyPr>
          <a:lstStyle/>
          <a:p>
            <a:r>
              <a:rPr lang="ru-RU" sz="1100" b="1" i="1" dirty="0" smtClean="0"/>
              <a:t>Существуют </a:t>
            </a:r>
            <a:r>
              <a:rPr lang="ru-RU" sz="1100" b="1" i="1" dirty="0"/>
              <a:t>Методические рекомендации </a:t>
            </a:r>
            <a:r>
              <a:rPr lang="ru-RU" sz="1100" b="1" i="1" dirty="0" smtClean="0"/>
              <a:t> по  </a:t>
            </a:r>
            <a:r>
              <a:rPr lang="ru-RU" sz="1100" b="1" i="1" dirty="0"/>
              <a:t>оценке  АЗС для целей залога рекомендованные к применению решением Комитета АРБ по оценочной деятельности (Протокол Заседания Комитета  от 07 октября 2009года) </a:t>
            </a:r>
          </a:p>
          <a:p>
            <a:pPr algn="just"/>
            <a:r>
              <a:rPr lang="ru-RU" sz="1100" dirty="0" smtClean="0"/>
              <a:t>     Согласно методики - на </a:t>
            </a:r>
            <a:r>
              <a:rPr lang="ru-RU" sz="1100" dirty="0"/>
              <a:t>период с </a:t>
            </a:r>
            <a:r>
              <a:rPr lang="ru-RU" sz="1100" dirty="0" smtClean="0"/>
              <a:t>момента </a:t>
            </a:r>
            <a:r>
              <a:rPr lang="ru-RU" sz="1100" dirty="0"/>
              <a:t>утверждения </a:t>
            </a:r>
            <a:r>
              <a:rPr lang="ru-RU" sz="1100" dirty="0" smtClean="0"/>
              <a:t>методических </a:t>
            </a:r>
            <a:r>
              <a:rPr lang="ru-RU" sz="1100" dirty="0"/>
              <a:t>рекомендаций </a:t>
            </a:r>
            <a:r>
              <a:rPr lang="ru-RU" sz="1100" dirty="0" smtClean="0"/>
              <a:t>до восстановления докризисного состояния </a:t>
            </a:r>
            <a:r>
              <a:rPr lang="ru-RU" sz="1100" dirty="0"/>
              <a:t>рынка АЗС </a:t>
            </a:r>
            <a:r>
              <a:rPr lang="ru-RU" sz="1100" dirty="0" smtClean="0"/>
              <a:t>использование </a:t>
            </a:r>
            <a:r>
              <a:rPr lang="ru-RU" sz="1100" dirty="0"/>
              <a:t>сравнительного </a:t>
            </a:r>
            <a:r>
              <a:rPr lang="ru-RU" sz="1100" dirty="0" smtClean="0"/>
              <a:t>подхода </a:t>
            </a:r>
            <a:r>
              <a:rPr lang="ru-RU" sz="1100" dirty="0"/>
              <a:t>может носить только «</a:t>
            </a:r>
            <a:r>
              <a:rPr lang="ru-RU" sz="1100" dirty="0" smtClean="0"/>
              <a:t>справочный</a:t>
            </a:r>
            <a:r>
              <a:rPr lang="ru-RU" sz="1100" dirty="0"/>
              <a:t>» характер, а </a:t>
            </a:r>
            <a:r>
              <a:rPr lang="ru-RU" sz="1100" dirty="0" smtClean="0"/>
              <a:t>основную роль </a:t>
            </a:r>
            <a:r>
              <a:rPr lang="ru-RU" sz="1100" dirty="0"/>
              <a:t>играют два других </a:t>
            </a:r>
            <a:r>
              <a:rPr lang="ru-RU" sz="1100" dirty="0" smtClean="0"/>
              <a:t>подхода</a:t>
            </a:r>
            <a:r>
              <a:rPr lang="ru-RU" sz="1100" dirty="0"/>
              <a:t>. И это не случайно</a:t>
            </a:r>
            <a:r>
              <a:rPr lang="ru-RU" sz="1100" dirty="0" smtClean="0"/>
              <a:t>. Можно </a:t>
            </a:r>
            <a:r>
              <a:rPr lang="ru-RU" sz="1100" dirty="0"/>
              <a:t>оценить АЗС в </a:t>
            </a:r>
            <a:r>
              <a:rPr lang="ru-RU" sz="1100" dirty="0" smtClean="0"/>
              <a:t>рамках сравнительного </a:t>
            </a:r>
            <a:r>
              <a:rPr lang="ru-RU" sz="1100" dirty="0"/>
              <a:t>подхода, </a:t>
            </a:r>
            <a:r>
              <a:rPr lang="ru-RU" sz="1100" dirty="0" smtClean="0"/>
              <a:t>имея собственную </a:t>
            </a:r>
            <a:r>
              <a:rPr lang="ru-RU" sz="1100" dirty="0"/>
              <a:t>внутреннюю </a:t>
            </a:r>
            <a:r>
              <a:rPr lang="ru-RU" sz="1100" dirty="0" smtClean="0"/>
              <a:t>аналитическую </a:t>
            </a:r>
            <a:r>
              <a:rPr lang="ru-RU" sz="1100" dirty="0"/>
              <a:t>базу и </a:t>
            </a:r>
            <a:r>
              <a:rPr lang="ru-RU" sz="1100" dirty="0" smtClean="0"/>
              <a:t>используя из </a:t>
            </a:r>
            <a:r>
              <a:rPr lang="ru-RU" sz="1100" dirty="0"/>
              <a:t>нее ряд необходимых </a:t>
            </a:r>
            <a:r>
              <a:rPr lang="ru-RU" sz="1100" dirty="0" smtClean="0"/>
              <a:t>мультипликаторов</a:t>
            </a:r>
            <a:r>
              <a:rPr lang="ru-RU" sz="1100" dirty="0"/>
              <a:t>. Но такая </a:t>
            </a:r>
            <a:r>
              <a:rPr lang="ru-RU" sz="1100" dirty="0" smtClean="0"/>
              <a:t>оценка может </a:t>
            </a:r>
            <a:r>
              <a:rPr lang="ru-RU" sz="1100" dirty="0"/>
              <a:t>носить только </a:t>
            </a:r>
            <a:r>
              <a:rPr lang="ru-RU" sz="1100" dirty="0" smtClean="0"/>
              <a:t>индикативный </a:t>
            </a:r>
            <a:r>
              <a:rPr lang="ru-RU" sz="1100" dirty="0"/>
              <a:t>порядок</a:t>
            </a:r>
            <a:r>
              <a:rPr lang="ru-RU" sz="1100" dirty="0" smtClean="0"/>
              <a:t>. </a:t>
            </a:r>
            <a:endParaRPr lang="ru-RU" sz="1100" dirty="0"/>
          </a:p>
        </p:txBody>
      </p:sp>
      <p:sp>
        <p:nvSpPr>
          <p:cNvPr id="5" name="Прямоугольник 4"/>
          <p:cNvSpPr/>
          <p:nvPr/>
        </p:nvSpPr>
        <p:spPr>
          <a:xfrm>
            <a:off x="611560" y="5445224"/>
            <a:ext cx="6696743" cy="600164"/>
          </a:xfrm>
          <a:prstGeom prst="rect">
            <a:avLst/>
          </a:prstGeom>
        </p:spPr>
        <p:txBody>
          <a:bodyPr wrap="square">
            <a:spAutoFit/>
          </a:bodyPr>
          <a:lstStyle/>
          <a:p>
            <a:r>
              <a:rPr lang="ru-RU" sz="1100" dirty="0"/>
              <a:t>Для целей проведения оценки АЗС можно рассматривать с двух точек зрения:</a:t>
            </a:r>
          </a:p>
          <a:p>
            <a:r>
              <a:rPr lang="ru-RU" sz="1100" dirty="0"/>
              <a:t>   •    как приносящий доход предприятие (действующий бизнес);</a:t>
            </a:r>
            <a:br>
              <a:rPr lang="ru-RU" sz="1100" dirty="0"/>
            </a:br>
            <a:r>
              <a:rPr lang="ru-RU" sz="1100" dirty="0"/>
              <a:t>   •    как имущественный комплекс АЗС или его часть</a:t>
            </a:r>
            <a:r>
              <a:rPr lang="ru-RU" sz="1000" dirty="0"/>
              <a:t>.</a:t>
            </a:r>
            <a:endParaRPr lang="ru-RU" sz="1000" dirty="0">
              <a:effectLst/>
            </a:endParaRPr>
          </a:p>
        </p:txBody>
      </p:sp>
      <p:sp>
        <p:nvSpPr>
          <p:cNvPr id="6" name="Прямоугольник 5"/>
          <p:cNvSpPr/>
          <p:nvPr/>
        </p:nvSpPr>
        <p:spPr>
          <a:xfrm>
            <a:off x="575556" y="1218851"/>
            <a:ext cx="8342875" cy="2292935"/>
          </a:xfrm>
          <a:prstGeom prst="rect">
            <a:avLst/>
          </a:prstGeom>
        </p:spPr>
        <p:txBody>
          <a:bodyPr wrap="square">
            <a:spAutoFit/>
          </a:bodyPr>
          <a:lstStyle/>
          <a:p>
            <a:r>
              <a:rPr lang="ru-RU" sz="1100" b="1" dirty="0"/>
              <a:t>Применение подходов:</a:t>
            </a:r>
          </a:p>
          <a:p>
            <a:pPr lvl="0"/>
            <a:endParaRPr lang="ru-RU" sz="1100" b="1" u="sng" dirty="0" smtClean="0"/>
          </a:p>
          <a:p>
            <a:pPr lvl="0"/>
            <a:r>
              <a:rPr lang="ru-RU" sz="1100" b="1" u="sng" dirty="0" smtClean="0"/>
              <a:t>доходный </a:t>
            </a:r>
            <a:r>
              <a:rPr lang="ru-RU" sz="1100" b="1" u="sng" dirty="0"/>
              <a:t>подход</a:t>
            </a:r>
            <a:r>
              <a:rPr lang="ru-RU" sz="1100" dirty="0"/>
              <a:t> целесообразно применять для АЗС «вышедших» на стабильный уровень дохода;</a:t>
            </a:r>
          </a:p>
          <a:p>
            <a:pPr lvl="0"/>
            <a:r>
              <a:rPr lang="ru-RU" sz="1100" b="1" u="sng" dirty="0"/>
              <a:t>затратный подход</a:t>
            </a:r>
            <a:r>
              <a:rPr lang="ru-RU" sz="1100" dirty="0"/>
              <a:t> целесообразно применять для оценки АЗС недавно построенных и не «вышедших» на стабильный уровень дохода, определяемый фундаментальными характеристиками (местоположением, параметрами комплекса имущества), или тех АЗС, эксплуатация которых прекращена</a:t>
            </a:r>
            <a:r>
              <a:rPr lang="ru-RU" sz="1100" dirty="0" smtClean="0"/>
              <a:t>.</a:t>
            </a:r>
          </a:p>
          <a:p>
            <a:pPr lvl="0"/>
            <a:r>
              <a:rPr lang="ru-RU" sz="1100" dirty="0" smtClean="0"/>
              <a:t> </a:t>
            </a:r>
            <a:r>
              <a:rPr lang="ru-RU" sz="1100" dirty="0"/>
              <a:t>При этом необходимо убедиться в ликвидности Объекта оценки;</a:t>
            </a:r>
          </a:p>
          <a:p>
            <a:pPr lvl="0"/>
            <a:r>
              <a:rPr lang="ru-RU" sz="1100" b="1" dirty="0" smtClean="0"/>
              <a:t>С</a:t>
            </a:r>
            <a:r>
              <a:rPr lang="ru-RU" sz="1100" b="1" u="sng" dirty="0" smtClean="0"/>
              <a:t>равнительный подход</a:t>
            </a:r>
            <a:r>
              <a:rPr lang="ru-RU" sz="1100" dirty="0" smtClean="0"/>
              <a:t> </a:t>
            </a:r>
            <a:r>
              <a:rPr lang="ru-RU" sz="1100" dirty="0"/>
              <a:t>к оценке </a:t>
            </a:r>
            <a:r>
              <a:rPr lang="ru-RU" sz="1100" dirty="0" smtClean="0"/>
              <a:t>носил только </a:t>
            </a:r>
            <a:r>
              <a:rPr lang="ru-RU" sz="1100" dirty="0"/>
              <a:t>«справочный» </a:t>
            </a:r>
            <a:r>
              <a:rPr lang="ru-RU" sz="1100" dirty="0" smtClean="0"/>
              <a:t>характер в условиях стабильной экономической ситуации.</a:t>
            </a:r>
            <a:endParaRPr lang="ru-RU" sz="1100" dirty="0"/>
          </a:p>
          <a:p>
            <a:endParaRPr lang="ru-RU" sz="1100" i="1" dirty="0" smtClean="0"/>
          </a:p>
          <a:p>
            <a:r>
              <a:rPr lang="ru-RU" sz="1100" i="1" dirty="0" smtClean="0"/>
              <a:t>Примечание</a:t>
            </a:r>
            <a:r>
              <a:rPr lang="ru-RU" sz="1100" i="1" dirty="0"/>
              <a:t>:</a:t>
            </a:r>
            <a:endParaRPr lang="ru-RU" sz="1100" dirty="0"/>
          </a:p>
          <a:p>
            <a:pPr lvl="0"/>
            <a:r>
              <a:rPr lang="ru-RU" sz="1100" dirty="0"/>
              <a:t>при проведении оценки в рамках затратного подхода целесообразно использовать максимально приближенную к рынку информацию о затратах на воспроизводство или на замещение новых </a:t>
            </a:r>
            <a:r>
              <a:rPr lang="ru-RU" sz="1100" dirty="0" smtClean="0"/>
              <a:t>АЗС.</a:t>
            </a:r>
            <a:endParaRPr lang="ru-RU" sz="1100" dirty="0"/>
          </a:p>
          <a:p>
            <a:r>
              <a:rPr lang="ru-RU" sz="1100" dirty="0"/>
              <a:t> </a:t>
            </a:r>
          </a:p>
        </p:txBody>
      </p:sp>
      <p:sp>
        <p:nvSpPr>
          <p:cNvPr id="7" name="Прямоугольник 6"/>
          <p:cNvSpPr/>
          <p:nvPr/>
        </p:nvSpPr>
        <p:spPr>
          <a:xfrm>
            <a:off x="575556" y="4797412"/>
            <a:ext cx="8247905" cy="600164"/>
          </a:xfrm>
          <a:prstGeom prst="rect">
            <a:avLst/>
          </a:prstGeom>
        </p:spPr>
        <p:txBody>
          <a:bodyPr wrap="square">
            <a:spAutoFit/>
          </a:bodyPr>
          <a:lstStyle/>
          <a:p>
            <a:pPr algn="just"/>
            <a:r>
              <a:rPr lang="ru-RU" sz="1100" dirty="0" smtClean="0"/>
              <a:t>Международные </a:t>
            </a:r>
            <a:r>
              <a:rPr lang="ru-RU" sz="1100" dirty="0"/>
              <a:t>стандарты оценки рекомендуют в рамках доходного подхода проводить оценку АЗС  (АГЗС) на базе денежного потока до вычета процентов, налогов и амортизации осязаемых (материальных) и неосязаемых (нематериальных) активов </a:t>
            </a:r>
            <a:r>
              <a:rPr lang="ru-RU" sz="1100" b="1" dirty="0"/>
              <a:t>(EBITDA).</a:t>
            </a:r>
            <a:endParaRPr lang="ru-RU" sz="11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627" y="188640"/>
            <a:ext cx="200025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59357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txBox="1">
            <a:spLocks/>
          </p:cNvSpPr>
          <p:nvPr/>
        </p:nvSpPr>
        <p:spPr>
          <a:xfrm>
            <a:off x="2700000" y="288000"/>
            <a:ext cx="6120000" cy="756000"/>
          </a:xfrm>
          <a:prstGeom prst="rect">
            <a:avLst/>
          </a:prstGeom>
        </p:spPr>
        <p:txBody>
          <a:bodyPr lIns="108000" tIns="36000" rIns="108000" bIns="72000" anchor="ctr" anchorCtr="0"/>
          <a:lstStyle>
            <a:defPPr>
              <a:defRPr lang="ru-RU"/>
            </a:defPPr>
            <a:lvl1pPr algn="r" eaLnBrk="1" hangingPunct="1">
              <a:defRPr sz="2200" b="1" baseline="0">
                <a:solidFill>
                  <a:srgbClr val="C00000"/>
                </a:solidFill>
                <a:latin typeface="Arial"/>
                <a:ea typeface="+mj-ea"/>
                <a:cs typeface="Arial" pitchFamily="34" charset="0"/>
              </a:defRPr>
            </a:lvl1pPr>
            <a:lvl2pPr algn="ctr" eaLnBrk="1" hangingPunct="1">
              <a:defRPr sz="2200">
                <a:solidFill>
                  <a:srgbClr val="A80000"/>
                </a:solidFill>
                <a:latin typeface="Arial" pitchFamily="34" charset="0"/>
                <a:cs typeface="Arial" pitchFamily="34" charset="0"/>
              </a:defRPr>
            </a:lvl2pPr>
            <a:lvl3pPr algn="ctr" eaLnBrk="1" hangingPunct="1">
              <a:defRPr sz="2200">
                <a:solidFill>
                  <a:srgbClr val="A80000"/>
                </a:solidFill>
                <a:latin typeface="Arial" pitchFamily="34" charset="0"/>
                <a:cs typeface="Arial" pitchFamily="34" charset="0"/>
              </a:defRPr>
            </a:lvl3pPr>
            <a:lvl4pPr algn="ctr" eaLnBrk="1" hangingPunct="1">
              <a:defRPr sz="2200">
                <a:solidFill>
                  <a:srgbClr val="A80000"/>
                </a:solidFill>
                <a:latin typeface="Arial" pitchFamily="34" charset="0"/>
                <a:cs typeface="Arial" pitchFamily="34" charset="0"/>
              </a:defRPr>
            </a:lvl4pPr>
            <a:lvl5pPr algn="ctr" eaLnBrk="1" hangingPunct="1">
              <a:defRPr sz="2200">
                <a:solidFill>
                  <a:srgbClr val="A80000"/>
                </a:solidFill>
                <a:latin typeface="Arial" pitchFamily="34" charset="0"/>
                <a:cs typeface="Arial" pitchFamily="34" charset="0"/>
              </a:defRPr>
            </a:lvl5pPr>
            <a:lvl6pPr marL="457200" algn="ctr" fontAlgn="base">
              <a:spcBef>
                <a:spcPct val="0"/>
              </a:spcBef>
              <a:spcAft>
                <a:spcPct val="0"/>
              </a:spcAft>
              <a:defRPr sz="2200">
                <a:solidFill>
                  <a:srgbClr val="A80000"/>
                </a:solidFill>
                <a:latin typeface="Arial" pitchFamily="34" charset="0"/>
                <a:cs typeface="Arial" pitchFamily="34" charset="0"/>
              </a:defRPr>
            </a:lvl6pPr>
            <a:lvl7pPr marL="914400" algn="ctr" fontAlgn="base">
              <a:spcBef>
                <a:spcPct val="0"/>
              </a:spcBef>
              <a:spcAft>
                <a:spcPct val="0"/>
              </a:spcAft>
              <a:defRPr sz="2200">
                <a:solidFill>
                  <a:srgbClr val="A80000"/>
                </a:solidFill>
                <a:latin typeface="Arial" pitchFamily="34" charset="0"/>
                <a:cs typeface="Arial" pitchFamily="34" charset="0"/>
              </a:defRPr>
            </a:lvl7pPr>
            <a:lvl8pPr marL="1371600" algn="ctr" fontAlgn="base">
              <a:spcBef>
                <a:spcPct val="0"/>
              </a:spcBef>
              <a:spcAft>
                <a:spcPct val="0"/>
              </a:spcAft>
              <a:defRPr sz="2200">
                <a:solidFill>
                  <a:srgbClr val="A80000"/>
                </a:solidFill>
                <a:latin typeface="Arial" pitchFamily="34" charset="0"/>
                <a:cs typeface="Arial" pitchFamily="34" charset="0"/>
              </a:defRPr>
            </a:lvl8pPr>
            <a:lvl9pPr marL="1828800" algn="ctr" fontAlgn="base">
              <a:spcBef>
                <a:spcPct val="0"/>
              </a:spcBef>
              <a:spcAft>
                <a:spcPct val="0"/>
              </a:spcAft>
              <a:defRPr sz="2200">
                <a:solidFill>
                  <a:srgbClr val="A80000"/>
                </a:solidFill>
                <a:latin typeface="Arial" pitchFamily="34" charset="0"/>
                <a:cs typeface="Arial" pitchFamily="34" charset="0"/>
              </a:defRPr>
            </a:lvl9pPr>
          </a:lstStyle>
          <a:p>
            <a:r>
              <a:rPr lang="ru-RU" dirty="0" smtClean="0">
                <a:solidFill>
                  <a:srgbClr val="E30611"/>
                </a:solidFill>
              </a:rPr>
              <a:t>Факторы влияющие на стоимость</a:t>
            </a:r>
            <a:endParaRPr lang="ru-RU" dirty="0">
              <a:solidFill>
                <a:srgbClr val="E30611"/>
              </a:solidFill>
            </a:endParaRPr>
          </a:p>
        </p:txBody>
      </p:sp>
      <p:sp>
        <p:nvSpPr>
          <p:cNvPr id="12" name="Номер слайда 2"/>
          <p:cNvSpPr txBox="1">
            <a:spLocks/>
          </p:cNvSpPr>
          <p:nvPr/>
        </p:nvSpPr>
        <p:spPr>
          <a:xfrm>
            <a:off x="7020000" y="6480000"/>
            <a:ext cx="1800000" cy="360000"/>
          </a:xfrm>
          <a:prstGeom prst="rect">
            <a:avLst/>
          </a:prstGeom>
        </p:spPr>
        <p:txBody>
          <a:bodyPr vert="horz" lIns="108000" tIns="36000" rIns="108000" bIns="36000" rtlCol="0" anchor="ctr" anchorCtr="0"/>
          <a:lstStyle>
            <a:defPPr>
              <a:defRPr lang="ru-RU"/>
            </a:defPPr>
            <a:lvl1pPr algn="r" fontAlgn="auto">
              <a:spcBef>
                <a:spcPts val="0"/>
              </a:spcBef>
              <a:spcAft>
                <a:spcPts val="0"/>
              </a:spcAft>
              <a:defRPr sz="1100" baseline="0">
                <a:solidFill>
                  <a:srgbClr val="7F7F7F"/>
                </a:solidFill>
              </a:defRPr>
            </a:lvl1pPr>
          </a:lstStyle>
          <a:p>
            <a:fld id="{2C7A8502-428A-4134-AFE2-3EA41C9ACA3B}" type="slidenum">
              <a:rPr lang="ru-RU" sz="1200">
                <a:solidFill>
                  <a:srgbClr val="4E6470"/>
                </a:solidFill>
              </a:rPr>
              <a:pPr/>
              <a:t>8</a:t>
            </a:fld>
            <a:endParaRPr lang="ru-RU" sz="1200" dirty="0">
              <a:solidFill>
                <a:srgbClr val="4E6470"/>
              </a:solidFill>
            </a:endParaRPr>
          </a:p>
        </p:txBody>
      </p:sp>
      <p:graphicFrame>
        <p:nvGraphicFramePr>
          <p:cNvPr id="14" name="Таблица 13"/>
          <p:cNvGraphicFramePr>
            <a:graphicFrameLocks noGrp="1" noChangeAspect="1"/>
          </p:cNvGraphicFramePr>
          <p:nvPr>
            <p:extLst>
              <p:ext uri="{D42A27DB-BD31-4B8C-83A1-F6EECF244321}">
                <p14:modId xmlns:p14="http://schemas.microsoft.com/office/powerpoint/2010/main" val="1242101847"/>
              </p:ext>
            </p:extLst>
          </p:nvPr>
        </p:nvGraphicFramePr>
        <p:xfrm>
          <a:off x="360000" y="6516000"/>
          <a:ext cx="6120000" cy="288000"/>
        </p:xfrm>
        <a:graphic>
          <a:graphicData uri="http://schemas.openxmlformats.org/drawingml/2006/table">
            <a:tbl>
              <a:tblPr firstRow="1" bandRow="1">
                <a:tableStyleId>{5FD0F851-EC5A-4D38-B0AD-8093EC10F338}</a:tableStyleId>
              </a:tblPr>
              <a:tblGrid>
                <a:gridCol w="6120000"/>
              </a:tblGrid>
              <a:tr h="288000">
                <a:tc>
                  <a:txBody>
                    <a:bodyPr/>
                    <a:lstStyle/>
                    <a:p>
                      <a:pPr marL="0" indent="0" algn="l" defTabSz="914400" rtl="0" eaLnBrk="0" latinLnBrk="0" hangingPunct="0">
                        <a:lnSpc>
                          <a:spcPct val="100000"/>
                        </a:lnSpc>
                        <a:spcBef>
                          <a:spcPts val="0"/>
                        </a:spcBef>
                        <a:spcAft>
                          <a:spcPts val="0"/>
                        </a:spcAft>
                        <a:buFont typeface="Arial" pitchFamily="34" charset="0"/>
                        <a:buNone/>
                      </a:pPr>
                      <a:r>
                        <a:rPr lang="ru-RU" sz="1000" b="0" kern="1200" baseline="0" dirty="0" smtClean="0">
                          <a:solidFill>
                            <a:srgbClr val="5B6770"/>
                          </a:solidFill>
                          <a:latin typeface="+mn-lt"/>
                          <a:ea typeface="+mn-ea"/>
                          <a:cs typeface="Arial" pitchFamily="34" charset="0"/>
                        </a:rPr>
                        <a:t>Колонтитул</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5B6770"/>
                      </a:solid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Прямоугольник 3"/>
          <p:cNvSpPr/>
          <p:nvPr/>
        </p:nvSpPr>
        <p:spPr>
          <a:xfrm>
            <a:off x="539552" y="908720"/>
            <a:ext cx="8280448" cy="2123658"/>
          </a:xfrm>
          <a:prstGeom prst="rect">
            <a:avLst/>
          </a:prstGeom>
        </p:spPr>
        <p:txBody>
          <a:bodyPr wrap="square">
            <a:spAutoFit/>
          </a:bodyPr>
          <a:lstStyle/>
          <a:p>
            <a:pPr algn="just"/>
            <a:r>
              <a:rPr lang="ru-RU" sz="1100" dirty="0" smtClean="0"/>
              <a:t>       Большинство </a:t>
            </a:r>
            <a:r>
              <a:rPr lang="ru-RU" sz="1100" dirty="0"/>
              <a:t>участников дискуссий, охватывающих </a:t>
            </a:r>
            <a:r>
              <a:rPr lang="ru-RU" sz="1100" dirty="0" smtClean="0"/>
              <a:t>тему оценки АЗС, </a:t>
            </a:r>
            <a:r>
              <a:rPr lang="ru-RU" sz="1100" dirty="0"/>
              <a:t>склоняются к тому, что основными факторами </a:t>
            </a:r>
            <a:r>
              <a:rPr lang="ru-RU" sz="1100" dirty="0" smtClean="0"/>
              <a:t>ценообразования </a:t>
            </a:r>
            <a:r>
              <a:rPr lang="ru-RU" sz="1100" dirty="0"/>
              <a:t>являются количество заправок в сутки (параметр, отражающий выбор месторасположения, деловую репутацию и доходность объекта) или объемы продаж в натуральном выражении («прокачка»). Остальные факторы, во многих случаях, считаются малозначимыми и влияющими на стоимость на уровне не более 10%.</a:t>
            </a:r>
          </a:p>
          <a:p>
            <a:pPr algn="just"/>
            <a:r>
              <a:rPr lang="ru-RU" sz="1100" dirty="0" smtClean="0"/>
              <a:t>        Осложнение </a:t>
            </a:r>
            <a:r>
              <a:rPr lang="ru-RU" sz="1100" dirty="0"/>
              <a:t>в оценке обусловлено сравнительно малой надежностью информации по этим факторам влияния по объектам аналогам. При отсутствии документальной информации предоставленной Заказчиком – зачастую анализируется информация по данным параметрам в краткосрочный период, что не учитывает фактор сезонности. Информация по объектам- аналогам так же всегда несет в себе недостоверность.</a:t>
            </a:r>
          </a:p>
          <a:p>
            <a:pPr algn="just"/>
            <a:r>
              <a:rPr lang="ru-RU" sz="1100" dirty="0" smtClean="0"/>
              <a:t>         Наряду </a:t>
            </a:r>
            <a:r>
              <a:rPr lang="ru-RU" sz="1100" dirty="0"/>
              <a:t>с привычными корректировками, основанными на численных выражениях таких параметров как износ, площадь строений, объемы хранилищ ГСМ, дата реализации и др., существует направление, наиболее обсуждаемое, в последнее время введения корректировок на основании проведенного регрессионного анализа факторов влияния и стоимости АЗС.</a:t>
            </a:r>
          </a:p>
        </p:txBody>
      </p:sp>
      <p:sp>
        <p:nvSpPr>
          <p:cNvPr id="7" name="Прямоугольник 6"/>
          <p:cNvSpPr/>
          <p:nvPr/>
        </p:nvSpPr>
        <p:spPr>
          <a:xfrm>
            <a:off x="539552" y="3032378"/>
            <a:ext cx="8352928" cy="2123658"/>
          </a:xfrm>
          <a:prstGeom prst="rect">
            <a:avLst/>
          </a:prstGeom>
        </p:spPr>
        <p:txBody>
          <a:bodyPr wrap="square">
            <a:spAutoFit/>
          </a:bodyPr>
          <a:lstStyle/>
          <a:p>
            <a:pPr algn="just"/>
            <a:r>
              <a:rPr lang="ru-RU" sz="1100" dirty="0" smtClean="0"/>
              <a:t>Влияние выборочных факторов на стоимость АЗС:</a:t>
            </a:r>
          </a:p>
          <a:p>
            <a:pPr algn="just"/>
            <a:r>
              <a:rPr lang="ru-RU" sz="1100" dirty="0" smtClean="0"/>
              <a:t>• </a:t>
            </a:r>
            <a:r>
              <a:rPr lang="ru-RU" sz="1100" dirty="0"/>
              <a:t>площадь земельного участка имеет низкое влияние на ценообразование, </a:t>
            </a:r>
            <a:r>
              <a:rPr lang="ru-RU" sz="1100" dirty="0" smtClean="0"/>
              <a:t>это утверждение </a:t>
            </a:r>
            <a:r>
              <a:rPr lang="ru-RU" sz="1100" dirty="0"/>
              <a:t>можно обосновать тем, что существует трудно оцениваемое </a:t>
            </a:r>
            <a:r>
              <a:rPr lang="ru-RU" sz="1100" dirty="0" smtClean="0"/>
              <a:t>количество факторов</a:t>
            </a:r>
            <a:r>
              <a:rPr lang="ru-RU" sz="1100" dirty="0"/>
              <a:t>, связанных с получением и эксплуатацией земельного участка, информация </a:t>
            </a:r>
            <a:r>
              <a:rPr lang="ru-RU" sz="1100" dirty="0" smtClean="0"/>
              <a:t>о которых </a:t>
            </a:r>
            <a:r>
              <a:rPr lang="ru-RU" sz="1100" dirty="0"/>
              <a:t>вероятнее всего предоставляться не будет и фактор того, что создание АЗС – </a:t>
            </a:r>
            <a:r>
              <a:rPr lang="ru-RU" sz="1100" dirty="0" smtClean="0"/>
              <a:t>как правило</a:t>
            </a:r>
            <a:r>
              <a:rPr lang="ru-RU" sz="1100" dirty="0"/>
              <a:t>, единичный случай на определенный район расположения, оборудование </a:t>
            </a:r>
            <a:r>
              <a:rPr lang="ru-RU" sz="1100" dirty="0" smtClean="0"/>
              <a:t>нескольких АЗС </a:t>
            </a:r>
            <a:r>
              <a:rPr lang="ru-RU" sz="1100" dirty="0"/>
              <a:t>с большой плотностью расположения – приведет к общему падению доходности.</a:t>
            </a:r>
          </a:p>
          <a:p>
            <a:pPr algn="just"/>
            <a:r>
              <a:rPr lang="ru-RU" sz="1100" dirty="0"/>
              <a:t>• влияние дополнительных сервисов, таких как магазин, СТО, мойка, кафе и др. </a:t>
            </a:r>
            <a:r>
              <a:rPr lang="ru-RU" sz="1100" dirty="0" smtClean="0"/>
              <a:t>на стоимость </a:t>
            </a:r>
            <a:r>
              <a:rPr lang="ru-RU" sz="1100" dirty="0"/>
              <a:t>АЗС крайне низкое, либо отсутствует.</a:t>
            </a:r>
          </a:p>
          <a:p>
            <a:pPr algn="just"/>
            <a:r>
              <a:rPr lang="ru-RU" sz="1100" dirty="0"/>
              <a:t>• максимально влияющими факторами, </a:t>
            </a:r>
            <a:r>
              <a:rPr lang="ru-RU" sz="1100" dirty="0" smtClean="0"/>
              <a:t>согласно </a:t>
            </a:r>
            <a:r>
              <a:rPr lang="ru-RU" sz="1100" dirty="0" smtClean="0"/>
              <a:t>экспертным заключениям, </a:t>
            </a:r>
            <a:r>
              <a:rPr lang="ru-RU" sz="1100" dirty="0" smtClean="0"/>
              <a:t>является количество </a:t>
            </a:r>
            <a:r>
              <a:rPr lang="ru-RU" sz="1100" dirty="0"/>
              <a:t>топливораздаточных </a:t>
            </a:r>
            <a:r>
              <a:rPr lang="ru-RU" sz="1100" dirty="0" smtClean="0"/>
              <a:t>постов </a:t>
            </a:r>
            <a:r>
              <a:rPr lang="ru-RU" sz="1100" dirty="0"/>
              <a:t>и стоимость хранимого запаса </a:t>
            </a:r>
            <a:r>
              <a:rPr lang="ru-RU" sz="1100" dirty="0" smtClean="0"/>
              <a:t>топлива (</a:t>
            </a:r>
            <a:r>
              <a:rPr lang="ru-RU" sz="1100" dirty="0"/>
              <a:t>максимальное количество реализуемого горючего). Иными </a:t>
            </a:r>
            <a:r>
              <a:rPr lang="ru-RU" sz="1100" dirty="0" smtClean="0"/>
              <a:t>словами, </a:t>
            </a:r>
            <a:r>
              <a:rPr lang="ru-RU" sz="1100" dirty="0"/>
              <a:t>стоимость </a:t>
            </a:r>
            <a:r>
              <a:rPr lang="ru-RU" sz="1100" dirty="0" smtClean="0"/>
              <a:t>предложения АЗС </a:t>
            </a:r>
            <a:r>
              <a:rPr lang="ru-RU" sz="1100" dirty="0"/>
              <a:t>на рынке формируется возможностью реализации имеющегося запаса горючего </a:t>
            </a:r>
            <a:r>
              <a:rPr lang="ru-RU" sz="1100" dirty="0" smtClean="0"/>
              <a:t>в минимальные </a:t>
            </a:r>
            <a:r>
              <a:rPr lang="ru-RU" sz="1100" dirty="0"/>
              <a:t>сроки.</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4188"/>
            <a:ext cx="200025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0328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txBox="1">
            <a:spLocks/>
          </p:cNvSpPr>
          <p:nvPr/>
        </p:nvSpPr>
        <p:spPr>
          <a:xfrm>
            <a:off x="2700000" y="288000"/>
            <a:ext cx="6120000" cy="756000"/>
          </a:xfrm>
          <a:prstGeom prst="rect">
            <a:avLst/>
          </a:prstGeom>
        </p:spPr>
        <p:txBody>
          <a:bodyPr lIns="108000" tIns="36000" rIns="108000" bIns="72000" anchor="ctr" anchorCtr="0"/>
          <a:lstStyle>
            <a:defPPr>
              <a:defRPr lang="ru-RU"/>
            </a:defPPr>
            <a:lvl1pPr algn="r" eaLnBrk="1" hangingPunct="1">
              <a:defRPr sz="2200" b="1" baseline="0">
                <a:solidFill>
                  <a:srgbClr val="C00000"/>
                </a:solidFill>
                <a:latin typeface="Arial"/>
                <a:ea typeface="+mj-ea"/>
                <a:cs typeface="Arial" pitchFamily="34" charset="0"/>
              </a:defRPr>
            </a:lvl1pPr>
            <a:lvl2pPr algn="ctr" eaLnBrk="1" hangingPunct="1">
              <a:defRPr sz="2200">
                <a:solidFill>
                  <a:srgbClr val="A80000"/>
                </a:solidFill>
                <a:latin typeface="Arial" pitchFamily="34" charset="0"/>
                <a:cs typeface="Arial" pitchFamily="34" charset="0"/>
              </a:defRPr>
            </a:lvl2pPr>
            <a:lvl3pPr algn="ctr" eaLnBrk="1" hangingPunct="1">
              <a:defRPr sz="2200">
                <a:solidFill>
                  <a:srgbClr val="A80000"/>
                </a:solidFill>
                <a:latin typeface="Arial" pitchFamily="34" charset="0"/>
                <a:cs typeface="Arial" pitchFamily="34" charset="0"/>
              </a:defRPr>
            </a:lvl3pPr>
            <a:lvl4pPr algn="ctr" eaLnBrk="1" hangingPunct="1">
              <a:defRPr sz="2200">
                <a:solidFill>
                  <a:srgbClr val="A80000"/>
                </a:solidFill>
                <a:latin typeface="Arial" pitchFamily="34" charset="0"/>
                <a:cs typeface="Arial" pitchFamily="34" charset="0"/>
              </a:defRPr>
            </a:lvl4pPr>
            <a:lvl5pPr algn="ctr" eaLnBrk="1" hangingPunct="1">
              <a:defRPr sz="2200">
                <a:solidFill>
                  <a:srgbClr val="A80000"/>
                </a:solidFill>
                <a:latin typeface="Arial" pitchFamily="34" charset="0"/>
                <a:cs typeface="Arial" pitchFamily="34" charset="0"/>
              </a:defRPr>
            </a:lvl5pPr>
            <a:lvl6pPr marL="457200" algn="ctr" fontAlgn="base">
              <a:spcBef>
                <a:spcPct val="0"/>
              </a:spcBef>
              <a:spcAft>
                <a:spcPct val="0"/>
              </a:spcAft>
              <a:defRPr sz="2200">
                <a:solidFill>
                  <a:srgbClr val="A80000"/>
                </a:solidFill>
                <a:latin typeface="Arial" pitchFamily="34" charset="0"/>
                <a:cs typeface="Arial" pitchFamily="34" charset="0"/>
              </a:defRPr>
            </a:lvl6pPr>
            <a:lvl7pPr marL="914400" algn="ctr" fontAlgn="base">
              <a:spcBef>
                <a:spcPct val="0"/>
              </a:spcBef>
              <a:spcAft>
                <a:spcPct val="0"/>
              </a:spcAft>
              <a:defRPr sz="2200">
                <a:solidFill>
                  <a:srgbClr val="A80000"/>
                </a:solidFill>
                <a:latin typeface="Arial" pitchFamily="34" charset="0"/>
                <a:cs typeface="Arial" pitchFamily="34" charset="0"/>
              </a:defRPr>
            </a:lvl7pPr>
            <a:lvl8pPr marL="1371600" algn="ctr" fontAlgn="base">
              <a:spcBef>
                <a:spcPct val="0"/>
              </a:spcBef>
              <a:spcAft>
                <a:spcPct val="0"/>
              </a:spcAft>
              <a:defRPr sz="2200">
                <a:solidFill>
                  <a:srgbClr val="A80000"/>
                </a:solidFill>
                <a:latin typeface="Arial" pitchFamily="34" charset="0"/>
                <a:cs typeface="Arial" pitchFamily="34" charset="0"/>
              </a:defRPr>
            </a:lvl8pPr>
            <a:lvl9pPr marL="1828800" algn="ctr" fontAlgn="base">
              <a:spcBef>
                <a:spcPct val="0"/>
              </a:spcBef>
              <a:spcAft>
                <a:spcPct val="0"/>
              </a:spcAft>
              <a:defRPr sz="2200">
                <a:solidFill>
                  <a:srgbClr val="A80000"/>
                </a:solidFill>
                <a:latin typeface="Arial" pitchFamily="34" charset="0"/>
                <a:cs typeface="Arial" pitchFamily="34" charset="0"/>
              </a:defRPr>
            </a:lvl9pPr>
          </a:lstStyle>
          <a:p>
            <a:r>
              <a:rPr lang="ru-RU" dirty="0" smtClean="0">
                <a:solidFill>
                  <a:srgbClr val="E30611"/>
                </a:solidFill>
              </a:rPr>
              <a:t>Факторы влияющие на стоимость</a:t>
            </a:r>
            <a:endParaRPr lang="ru-RU" dirty="0">
              <a:solidFill>
                <a:srgbClr val="E30611"/>
              </a:solidFill>
            </a:endParaRPr>
          </a:p>
        </p:txBody>
      </p:sp>
      <p:sp>
        <p:nvSpPr>
          <p:cNvPr id="12" name="Номер слайда 2"/>
          <p:cNvSpPr txBox="1">
            <a:spLocks/>
          </p:cNvSpPr>
          <p:nvPr/>
        </p:nvSpPr>
        <p:spPr>
          <a:xfrm>
            <a:off x="7020000" y="6480000"/>
            <a:ext cx="1800000" cy="360000"/>
          </a:xfrm>
          <a:prstGeom prst="rect">
            <a:avLst/>
          </a:prstGeom>
        </p:spPr>
        <p:txBody>
          <a:bodyPr vert="horz" lIns="108000" tIns="36000" rIns="108000" bIns="36000" rtlCol="0" anchor="ctr" anchorCtr="0"/>
          <a:lstStyle>
            <a:defPPr>
              <a:defRPr lang="ru-RU"/>
            </a:defPPr>
            <a:lvl1pPr algn="r" fontAlgn="auto">
              <a:spcBef>
                <a:spcPts val="0"/>
              </a:spcBef>
              <a:spcAft>
                <a:spcPts val="0"/>
              </a:spcAft>
              <a:defRPr sz="1100" baseline="0">
                <a:solidFill>
                  <a:srgbClr val="7F7F7F"/>
                </a:solidFill>
              </a:defRPr>
            </a:lvl1pPr>
          </a:lstStyle>
          <a:p>
            <a:fld id="{2C7A8502-428A-4134-AFE2-3EA41C9ACA3B}" type="slidenum">
              <a:rPr lang="ru-RU" sz="1200">
                <a:solidFill>
                  <a:srgbClr val="4E6470"/>
                </a:solidFill>
              </a:rPr>
              <a:pPr/>
              <a:t>9</a:t>
            </a:fld>
            <a:endParaRPr lang="ru-RU" sz="1200" dirty="0">
              <a:solidFill>
                <a:srgbClr val="4E6470"/>
              </a:solidFill>
            </a:endParaRPr>
          </a:p>
        </p:txBody>
      </p:sp>
      <p:graphicFrame>
        <p:nvGraphicFramePr>
          <p:cNvPr id="14" name="Таблица 13"/>
          <p:cNvGraphicFramePr>
            <a:graphicFrameLocks noGrp="1" noChangeAspect="1"/>
          </p:cNvGraphicFramePr>
          <p:nvPr>
            <p:extLst>
              <p:ext uri="{D42A27DB-BD31-4B8C-83A1-F6EECF244321}">
                <p14:modId xmlns:p14="http://schemas.microsoft.com/office/powerpoint/2010/main" val="3708360684"/>
              </p:ext>
            </p:extLst>
          </p:nvPr>
        </p:nvGraphicFramePr>
        <p:xfrm>
          <a:off x="360000" y="6516000"/>
          <a:ext cx="6120000" cy="288000"/>
        </p:xfrm>
        <a:graphic>
          <a:graphicData uri="http://schemas.openxmlformats.org/drawingml/2006/table">
            <a:tbl>
              <a:tblPr firstRow="1" bandRow="1">
                <a:tableStyleId>{5FD0F851-EC5A-4D38-B0AD-8093EC10F338}</a:tableStyleId>
              </a:tblPr>
              <a:tblGrid>
                <a:gridCol w="6120000"/>
              </a:tblGrid>
              <a:tr h="288000">
                <a:tc>
                  <a:txBody>
                    <a:bodyPr/>
                    <a:lstStyle/>
                    <a:p>
                      <a:pPr marL="0" indent="0" algn="l" defTabSz="914400" rtl="0" eaLnBrk="0" latinLnBrk="0" hangingPunct="0">
                        <a:lnSpc>
                          <a:spcPct val="100000"/>
                        </a:lnSpc>
                        <a:spcBef>
                          <a:spcPts val="0"/>
                        </a:spcBef>
                        <a:spcAft>
                          <a:spcPts val="0"/>
                        </a:spcAft>
                        <a:buFont typeface="Arial" pitchFamily="34" charset="0"/>
                        <a:buNone/>
                      </a:pPr>
                      <a:r>
                        <a:rPr lang="ru-RU" sz="1000" b="0" kern="1200" baseline="0" dirty="0" smtClean="0">
                          <a:solidFill>
                            <a:srgbClr val="5B6770"/>
                          </a:solidFill>
                          <a:latin typeface="+mn-lt"/>
                          <a:ea typeface="+mn-ea"/>
                          <a:cs typeface="Arial" pitchFamily="34" charset="0"/>
                        </a:rPr>
                        <a:t>Колонтитул</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5B6770"/>
                      </a:solid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Прямоугольник 4"/>
          <p:cNvSpPr/>
          <p:nvPr/>
        </p:nvSpPr>
        <p:spPr>
          <a:xfrm>
            <a:off x="467544" y="908720"/>
            <a:ext cx="8352456" cy="5170646"/>
          </a:xfrm>
          <a:prstGeom prst="rect">
            <a:avLst/>
          </a:prstGeom>
        </p:spPr>
        <p:txBody>
          <a:bodyPr wrap="square">
            <a:spAutoFit/>
          </a:bodyPr>
          <a:lstStyle/>
          <a:p>
            <a:r>
              <a:rPr lang="ru-RU" sz="1100" dirty="0"/>
              <a:t>По данным ретроспективных исследований было </a:t>
            </a:r>
            <a:r>
              <a:rPr lang="ru-RU" sz="1100" dirty="0" smtClean="0"/>
              <a:t>установлено, </a:t>
            </a:r>
            <a:r>
              <a:rPr lang="ru-RU" sz="1100" dirty="0"/>
              <a:t>что различными </a:t>
            </a:r>
            <a:r>
              <a:rPr lang="ru-RU" sz="1100" dirty="0" smtClean="0"/>
              <a:t>оценщиками </a:t>
            </a:r>
            <a:r>
              <a:rPr lang="ru-RU" sz="1100" dirty="0"/>
              <a:t>выделяются следующие факторы, влияющие на ценообразование АЗС</a:t>
            </a:r>
            <a:r>
              <a:rPr lang="ru-RU" sz="1100" dirty="0" smtClean="0"/>
              <a:t>:</a:t>
            </a:r>
          </a:p>
          <a:p>
            <a:endParaRPr lang="ru-RU" sz="1100" dirty="0"/>
          </a:p>
          <a:p>
            <a:r>
              <a:rPr lang="ru-RU" sz="1100" b="1" u="sng" dirty="0"/>
              <a:t>Расположение:</a:t>
            </a:r>
            <a:endParaRPr lang="ru-RU" sz="1100" dirty="0"/>
          </a:p>
          <a:p>
            <a:r>
              <a:rPr lang="ru-RU" sz="1100" dirty="0"/>
              <a:t> -Регион</a:t>
            </a:r>
          </a:p>
          <a:p>
            <a:r>
              <a:rPr lang="ru-RU" sz="1100" dirty="0"/>
              <a:t> -Приближенность к населенному пункту</a:t>
            </a:r>
          </a:p>
          <a:p>
            <a:r>
              <a:rPr lang="ru-RU" sz="1100" dirty="0"/>
              <a:t> -Приближенность к трассе (объем проходящего трафика)</a:t>
            </a:r>
          </a:p>
          <a:p>
            <a:r>
              <a:rPr lang="ru-RU" sz="1100" dirty="0"/>
              <a:t> -Удобство подъезда («левые» и «правые» АЗС, расположение относительно транспортного потока</a:t>
            </a:r>
            <a:r>
              <a:rPr lang="ru-RU" sz="1100" dirty="0" smtClean="0"/>
              <a:t>)</a:t>
            </a:r>
          </a:p>
          <a:p>
            <a:endParaRPr lang="ru-RU" sz="1100" dirty="0"/>
          </a:p>
          <a:p>
            <a:r>
              <a:rPr lang="ru-RU" sz="1100" b="1" u="sng" dirty="0"/>
              <a:t>Площади:</a:t>
            </a:r>
            <a:endParaRPr lang="ru-RU" sz="1100" dirty="0"/>
          </a:p>
          <a:p>
            <a:r>
              <a:rPr lang="ru-RU" sz="1100" dirty="0" smtClean="0"/>
              <a:t>- земельного </a:t>
            </a:r>
            <a:r>
              <a:rPr lang="ru-RU" sz="1100" dirty="0"/>
              <a:t>участка (с учетом прав на него)</a:t>
            </a:r>
          </a:p>
          <a:p>
            <a:r>
              <a:rPr lang="ru-RU" sz="1100" dirty="0"/>
              <a:t> </a:t>
            </a:r>
            <a:r>
              <a:rPr lang="ru-RU" sz="1100" dirty="0" smtClean="0"/>
              <a:t>- улучшений</a:t>
            </a:r>
          </a:p>
          <a:p>
            <a:endParaRPr lang="ru-RU" sz="1100" dirty="0"/>
          </a:p>
          <a:p>
            <a:r>
              <a:rPr lang="ru-RU" sz="1100" b="1" u="sng" dirty="0"/>
              <a:t>Оборудование:</a:t>
            </a:r>
            <a:endParaRPr lang="ru-RU" sz="1100" dirty="0"/>
          </a:p>
          <a:p>
            <a:r>
              <a:rPr lang="ru-RU" sz="1100" dirty="0"/>
              <a:t> -Емкости для хранения ГСМ</a:t>
            </a:r>
          </a:p>
          <a:p>
            <a:r>
              <a:rPr lang="ru-RU" sz="1100" dirty="0"/>
              <a:t>Объем</a:t>
            </a:r>
          </a:p>
          <a:p>
            <a:r>
              <a:rPr lang="ru-RU" sz="1100" dirty="0"/>
              <a:t>Количество</a:t>
            </a:r>
          </a:p>
          <a:p>
            <a:r>
              <a:rPr lang="ru-RU" sz="1100" dirty="0"/>
              <a:t>-ТРК</a:t>
            </a:r>
          </a:p>
          <a:p>
            <a:r>
              <a:rPr lang="ru-RU" sz="1100" dirty="0"/>
              <a:t>Количество</a:t>
            </a:r>
          </a:p>
          <a:p>
            <a:r>
              <a:rPr lang="ru-RU" sz="1100" dirty="0"/>
              <a:t>Тип</a:t>
            </a:r>
          </a:p>
          <a:p>
            <a:r>
              <a:rPr lang="ru-RU" sz="1100" dirty="0"/>
              <a:t>-Дополнительное </a:t>
            </a:r>
            <a:r>
              <a:rPr lang="ru-RU" sz="1100" dirty="0" smtClean="0"/>
              <a:t>оборудование</a:t>
            </a:r>
          </a:p>
          <a:p>
            <a:endParaRPr lang="ru-RU" sz="1100" dirty="0"/>
          </a:p>
          <a:p>
            <a:r>
              <a:rPr lang="ru-RU" sz="1100" b="1" u="sng" dirty="0"/>
              <a:t>Сопутствующие сервисы</a:t>
            </a:r>
            <a:endParaRPr lang="ru-RU" sz="1100" dirty="0"/>
          </a:p>
          <a:p>
            <a:r>
              <a:rPr lang="ru-RU" sz="1100" b="1" u="sng" dirty="0"/>
              <a:t>Цены на ГСМ</a:t>
            </a:r>
            <a:endParaRPr lang="ru-RU" sz="1100" dirty="0"/>
          </a:p>
          <a:p>
            <a:r>
              <a:rPr lang="ru-RU" sz="1100" b="1" u="sng" dirty="0" smtClean="0"/>
              <a:t>Принадлежность </a:t>
            </a:r>
            <a:r>
              <a:rPr lang="ru-RU" sz="1100" b="1" u="sng" dirty="0"/>
              <a:t>к крупной сети</a:t>
            </a:r>
            <a:endParaRPr lang="ru-RU" sz="1100" dirty="0"/>
          </a:p>
          <a:p>
            <a:r>
              <a:rPr lang="ru-RU" sz="1100" b="1" u="sng" dirty="0"/>
              <a:t>Конструкция АЗС</a:t>
            </a:r>
            <a:endParaRPr lang="ru-RU" sz="1100" dirty="0"/>
          </a:p>
          <a:p>
            <a:r>
              <a:rPr lang="ru-RU" sz="1100" b="1" u="sng" dirty="0"/>
              <a:t>Качество топлива (</a:t>
            </a:r>
            <a:r>
              <a:rPr lang="ru-RU" sz="1100" b="1" u="sng" dirty="0" err="1"/>
              <a:t>сложноучитываемый</a:t>
            </a:r>
            <a:r>
              <a:rPr lang="ru-RU" sz="1100" b="1" u="sng" dirty="0" smtClean="0"/>
              <a:t>)</a:t>
            </a:r>
          </a:p>
          <a:p>
            <a:endParaRPr lang="ru-RU" sz="1100" b="1" u="sng" dirty="0"/>
          </a:p>
          <a:p>
            <a:endParaRPr lang="ru-RU" sz="11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4188"/>
            <a:ext cx="200025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0475727"/>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Тема MTS BANK">
  <a:themeElements>
    <a:clrScheme name="МТС Банк август 2012">
      <a:dk1>
        <a:srgbClr val="262626"/>
      </a:dk1>
      <a:lt1>
        <a:srgbClr val="FFFFFF"/>
      </a:lt1>
      <a:dk2>
        <a:srgbClr val="DBEEF3"/>
      </a:dk2>
      <a:lt2>
        <a:srgbClr val="595959"/>
      </a:lt2>
      <a:accent1>
        <a:srgbClr val="4BACC6"/>
      </a:accent1>
      <a:accent2>
        <a:srgbClr val="C00000"/>
      </a:accent2>
      <a:accent3>
        <a:srgbClr val="6F7C83"/>
      </a:accent3>
      <a:accent4>
        <a:srgbClr val="BFBFBF"/>
      </a:accent4>
      <a:accent5>
        <a:srgbClr val="3F3F3F"/>
      </a:accent5>
      <a:accent6>
        <a:srgbClr val="AF0000"/>
      </a:accent6>
      <a:hlink>
        <a:srgbClr val="7F7F7F"/>
      </a:hlink>
      <a:folHlink>
        <a:srgbClr val="EEECE1"/>
      </a:folHlink>
    </a:clrScheme>
    <a:fontScheme name="МТС Банк 02.04.2012">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9741</TotalTime>
  <Words>2453</Words>
  <Application>Microsoft Office PowerPoint</Application>
  <PresentationFormat>Экран (4:3)</PresentationFormat>
  <Paragraphs>217</Paragraphs>
  <Slides>12</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12</vt:i4>
      </vt:variant>
    </vt:vector>
  </HeadingPairs>
  <TitlesOfParts>
    <vt:vector size="14" baseType="lpstr">
      <vt:lpstr>Тема MTS BANK</vt:lpstr>
      <vt:lpstr>Открытая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mbrd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 выхода МТС Банка на рынок Республики Беларусь</dc:title>
  <dc:creator>aluzina</dc:creator>
  <cp:lastModifiedBy>aorlov</cp:lastModifiedBy>
  <cp:revision>833</cp:revision>
  <cp:lastPrinted>2013-01-16T15:13:37Z</cp:lastPrinted>
  <dcterms:created xsi:type="dcterms:W3CDTF">2012-08-13T05:09:40Z</dcterms:created>
  <dcterms:modified xsi:type="dcterms:W3CDTF">2016-07-01T10:40:38Z</dcterms:modified>
</cp:coreProperties>
</file>