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20"/>
  </p:notesMasterIdLst>
  <p:handoutMasterIdLst>
    <p:handoutMasterId r:id="rId21"/>
  </p:handoutMasterIdLst>
  <p:sldIdLst>
    <p:sldId id="476" r:id="rId2"/>
    <p:sldId id="397" r:id="rId3"/>
    <p:sldId id="442" r:id="rId4"/>
    <p:sldId id="438" r:id="rId5"/>
    <p:sldId id="467" r:id="rId6"/>
    <p:sldId id="485" r:id="rId7"/>
    <p:sldId id="486" r:id="rId8"/>
    <p:sldId id="473" r:id="rId9"/>
    <p:sldId id="474" r:id="rId10"/>
    <p:sldId id="477" r:id="rId11"/>
    <p:sldId id="478" r:id="rId12"/>
    <p:sldId id="479" r:id="rId13"/>
    <p:sldId id="480" r:id="rId14"/>
    <p:sldId id="481" r:id="rId15"/>
    <p:sldId id="482" r:id="rId16"/>
    <p:sldId id="484" r:id="rId17"/>
    <p:sldId id="483" r:id="rId18"/>
    <p:sldId id="385" r:id="rId19"/>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9E66F50-6C5C-4CDC-80C9-17D085B0C98A}">
          <p14:sldIdLst>
            <p14:sldId id="476"/>
            <p14:sldId id="397"/>
            <p14:sldId id="442"/>
            <p14:sldId id="438"/>
            <p14:sldId id="467"/>
            <p14:sldId id="485"/>
            <p14:sldId id="486"/>
            <p14:sldId id="473"/>
            <p14:sldId id="474"/>
            <p14:sldId id="477"/>
            <p14:sldId id="478"/>
            <p14:sldId id="479"/>
            <p14:sldId id="480"/>
            <p14:sldId id="481"/>
            <p14:sldId id="482"/>
            <p14:sldId id="484"/>
            <p14:sldId id="483"/>
            <p14:sldId id="38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a:srgbClr val="E0E0E0"/>
    <a:srgbClr val="FFFFCC"/>
    <a:srgbClr val="FF9900"/>
    <a:srgbClr val="336600"/>
    <a:srgbClr val="003366"/>
    <a:srgbClr val="FFFF99"/>
    <a:srgbClr val="008000"/>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Стиль из темы 2 - акцент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9495" autoAdjust="0"/>
  </p:normalViewPr>
  <p:slideViewPr>
    <p:cSldViewPr>
      <p:cViewPr varScale="1">
        <p:scale>
          <a:sx n="113" d="100"/>
          <a:sy n="113" d="100"/>
        </p:scale>
        <p:origin x="14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90" d="100"/>
          <a:sy n="90" d="100"/>
        </p:scale>
        <p:origin x="-3750" y="-10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333"/>
          </a:xfrm>
          <a:prstGeom prst="rect">
            <a:avLst/>
          </a:prstGeom>
        </p:spPr>
        <p:txBody>
          <a:bodyPr vert="horz" lIns="90882" tIns="45441" rIns="90882" bIns="45441" rtlCol="0"/>
          <a:lstStyle>
            <a:lvl1pPr algn="l">
              <a:defRPr sz="1200"/>
            </a:lvl1pPr>
          </a:lstStyle>
          <a:p>
            <a:endParaRPr lang="ru-RU"/>
          </a:p>
        </p:txBody>
      </p:sp>
      <p:sp>
        <p:nvSpPr>
          <p:cNvPr id="3" name="Дата 2"/>
          <p:cNvSpPr>
            <a:spLocks noGrp="1"/>
          </p:cNvSpPr>
          <p:nvPr>
            <p:ph type="dt" sz="quarter" idx="1"/>
          </p:nvPr>
        </p:nvSpPr>
        <p:spPr>
          <a:xfrm>
            <a:off x="3850444" y="0"/>
            <a:ext cx="2945659" cy="496333"/>
          </a:xfrm>
          <a:prstGeom prst="rect">
            <a:avLst/>
          </a:prstGeom>
        </p:spPr>
        <p:txBody>
          <a:bodyPr vert="horz" lIns="90882" tIns="45441" rIns="90882" bIns="45441" rtlCol="0"/>
          <a:lstStyle>
            <a:lvl1pPr algn="r">
              <a:defRPr sz="1200"/>
            </a:lvl1pPr>
          </a:lstStyle>
          <a:p>
            <a:fld id="{2695E72F-0004-4388-8F4C-67C84D032F8E}" type="datetimeFigureOut">
              <a:rPr lang="ru-RU" smtClean="0"/>
              <a:pPr/>
              <a:t>10.08.2018</a:t>
            </a:fld>
            <a:endParaRPr lang="ru-RU"/>
          </a:p>
        </p:txBody>
      </p:sp>
      <p:sp>
        <p:nvSpPr>
          <p:cNvPr id="4" name="Нижний колонтитул 3"/>
          <p:cNvSpPr>
            <a:spLocks noGrp="1"/>
          </p:cNvSpPr>
          <p:nvPr>
            <p:ph type="ftr" sz="quarter" idx="2"/>
          </p:nvPr>
        </p:nvSpPr>
        <p:spPr>
          <a:xfrm>
            <a:off x="1" y="9428583"/>
            <a:ext cx="2945659" cy="496333"/>
          </a:xfrm>
          <a:prstGeom prst="rect">
            <a:avLst/>
          </a:prstGeom>
        </p:spPr>
        <p:txBody>
          <a:bodyPr vert="horz" lIns="90882" tIns="45441" rIns="90882" bIns="45441" rtlCol="0" anchor="b"/>
          <a:lstStyle>
            <a:lvl1pPr algn="l">
              <a:defRPr sz="1200"/>
            </a:lvl1pPr>
          </a:lstStyle>
          <a:p>
            <a:endParaRPr lang="ru-RU"/>
          </a:p>
        </p:txBody>
      </p:sp>
      <p:sp>
        <p:nvSpPr>
          <p:cNvPr id="5" name="Номер слайда 4"/>
          <p:cNvSpPr>
            <a:spLocks noGrp="1"/>
          </p:cNvSpPr>
          <p:nvPr>
            <p:ph type="sldNum" sz="quarter" idx="3"/>
          </p:nvPr>
        </p:nvSpPr>
        <p:spPr>
          <a:xfrm>
            <a:off x="3850444" y="9428583"/>
            <a:ext cx="2945659" cy="496333"/>
          </a:xfrm>
          <a:prstGeom prst="rect">
            <a:avLst/>
          </a:prstGeom>
        </p:spPr>
        <p:txBody>
          <a:bodyPr vert="horz" lIns="90882" tIns="45441" rIns="90882" bIns="45441" rtlCol="0" anchor="b"/>
          <a:lstStyle>
            <a:lvl1pPr algn="r">
              <a:defRPr sz="1200"/>
            </a:lvl1pPr>
          </a:lstStyle>
          <a:p>
            <a:fld id="{8FB6598B-7D94-43FB-9FBF-632D67C5CFD5}" type="slidenum">
              <a:rPr lang="ru-RU" smtClean="0"/>
              <a:pPr/>
              <a:t>‹#›</a:t>
            </a:fld>
            <a:endParaRPr lang="ru-RU"/>
          </a:p>
        </p:txBody>
      </p:sp>
    </p:spTree>
    <p:extLst>
      <p:ext uri="{BB962C8B-B14F-4D97-AF65-F5344CB8AC3E}">
        <p14:creationId xmlns:p14="http://schemas.microsoft.com/office/powerpoint/2010/main" val="1600374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5857"/>
          </a:xfrm>
          <a:prstGeom prst="rect">
            <a:avLst/>
          </a:prstGeom>
        </p:spPr>
        <p:txBody>
          <a:bodyPr vert="horz" lIns="90882" tIns="45441" rIns="90882" bIns="45441" rtlCol="0"/>
          <a:lstStyle>
            <a:lvl1pPr algn="l">
              <a:defRPr sz="1200"/>
            </a:lvl1pPr>
          </a:lstStyle>
          <a:p>
            <a:endParaRPr lang="ru-RU"/>
          </a:p>
        </p:txBody>
      </p:sp>
      <p:sp>
        <p:nvSpPr>
          <p:cNvPr id="3" name="Дата 2"/>
          <p:cNvSpPr>
            <a:spLocks noGrp="1"/>
          </p:cNvSpPr>
          <p:nvPr>
            <p:ph type="dt" idx="1"/>
          </p:nvPr>
        </p:nvSpPr>
        <p:spPr>
          <a:xfrm>
            <a:off x="3850444" y="0"/>
            <a:ext cx="2945659" cy="495857"/>
          </a:xfrm>
          <a:prstGeom prst="rect">
            <a:avLst/>
          </a:prstGeom>
        </p:spPr>
        <p:txBody>
          <a:bodyPr vert="horz" lIns="90882" tIns="45441" rIns="90882" bIns="45441" rtlCol="0"/>
          <a:lstStyle>
            <a:lvl1pPr algn="r">
              <a:defRPr sz="1200"/>
            </a:lvl1pPr>
          </a:lstStyle>
          <a:p>
            <a:fld id="{50533E26-8204-4D51-B717-5676376E12D2}" type="datetimeFigureOut">
              <a:rPr lang="ru-RU" smtClean="0"/>
              <a:pPr/>
              <a:t>10.08.2018</a:t>
            </a:fld>
            <a:endParaRPr lang="ru-RU"/>
          </a:p>
        </p:txBody>
      </p:sp>
      <p:sp>
        <p:nvSpPr>
          <p:cNvPr id="4" name="Образ слайда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0882" tIns="45441" rIns="90882" bIns="45441" rtlCol="0" anchor="ctr"/>
          <a:lstStyle/>
          <a:p>
            <a:endParaRPr lang="ru-RU"/>
          </a:p>
        </p:txBody>
      </p:sp>
      <p:sp>
        <p:nvSpPr>
          <p:cNvPr id="5" name="Заметки 4"/>
          <p:cNvSpPr>
            <a:spLocks noGrp="1"/>
          </p:cNvSpPr>
          <p:nvPr>
            <p:ph type="body" sz="quarter" idx="3"/>
          </p:nvPr>
        </p:nvSpPr>
        <p:spPr>
          <a:xfrm>
            <a:off x="679768" y="4714599"/>
            <a:ext cx="5438140" cy="4467463"/>
          </a:xfrm>
          <a:prstGeom prst="rect">
            <a:avLst/>
          </a:prstGeom>
        </p:spPr>
        <p:txBody>
          <a:bodyPr vert="horz" lIns="90882" tIns="45441" rIns="90882" bIns="45441"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9197"/>
            <a:ext cx="2945659" cy="495857"/>
          </a:xfrm>
          <a:prstGeom prst="rect">
            <a:avLst/>
          </a:prstGeom>
        </p:spPr>
        <p:txBody>
          <a:bodyPr vert="horz" lIns="90882" tIns="45441" rIns="90882" bIns="45441"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29197"/>
            <a:ext cx="2945659" cy="495857"/>
          </a:xfrm>
          <a:prstGeom prst="rect">
            <a:avLst/>
          </a:prstGeom>
        </p:spPr>
        <p:txBody>
          <a:bodyPr vert="horz" lIns="90882" tIns="45441" rIns="90882" bIns="45441" rtlCol="0" anchor="b"/>
          <a:lstStyle>
            <a:lvl1pPr algn="r">
              <a:defRPr sz="1200"/>
            </a:lvl1pPr>
          </a:lstStyle>
          <a:p>
            <a:fld id="{B544D9F5-3676-48A6-B5DF-3F4DF1123416}" type="slidenum">
              <a:rPr lang="ru-RU" smtClean="0"/>
              <a:pPr/>
              <a:t>‹#›</a:t>
            </a:fld>
            <a:endParaRPr lang="ru-RU"/>
          </a:p>
        </p:txBody>
      </p:sp>
    </p:spTree>
    <p:extLst>
      <p:ext uri="{BB962C8B-B14F-4D97-AF65-F5344CB8AC3E}">
        <p14:creationId xmlns:p14="http://schemas.microsoft.com/office/powerpoint/2010/main" val="334216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dirty="0" smtClean="0"/>
          </a:p>
        </p:txBody>
      </p:sp>
      <p:sp>
        <p:nvSpPr>
          <p:cNvPr id="9220"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584C08-6DC7-4954-9B15-31EFDAC15CAD}" type="slidenum">
              <a:rPr lang="ru-RU" altLang="ru-RU" smtClean="0">
                <a:latin typeface="Calibri" panose="020F0502020204030204" pitchFamily="34" charset="0"/>
              </a:rPr>
              <a:pPr/>
              <a:t>6</a:t>
            </a:fld>
            <a:endParaRPr lang="ru-RU" altLang="ru-RU" smtClean="0">
              <a:latin typeface="Calibri" panose="020F0502020204030204" pitchFamily="34" charset="0"/>
            </a:endParaRPr>
          </a:p>
        </p:txBody>
      </p:sp>
    </p:spTree>
    <p:extLst>
      <p:ext uri="{BB962C8B-B14F-4D97-AF65-F5344CB8AC3E}">
        <p14:creationId xmlns:p14="http://schemas.microsoft.com/office/powerpoint/2010/main" val="2742090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dirty="0" smtClean="0"/>
          </a:p>
        </p:txBody>
      </p:sp>
      <p:sp>
        <p:nvSpPr>
          <p:cNvPr id="9220"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584C08-6DC7-4954-9B15-31EFDAC15CAD}" type="slidenum">
              <a:rPr lang="ru-RU" altLang="ru-RU" smtClean="0">
                <a:latin typeface="Calibri" panose="020F0502020204030204" pitchFamily="34" charset="0"/>
              </a:rPr>
              <a:pPr/>
              <a:t>7</a:t>
            </a:fld>
            <a:endParaRPr lang="ru-RU" altLang="ru-RU" smtClean="0">
              <a:latin typeface="Calibri" panose="020F0502020204030204" pitchFamily="34" charset="0"/>
            </a:endParaRPr>
          </a:p>
        </p:txBody>
      </p:sp>
    </p:spTree>
    <p:extLst>
      <p:ext uri="{BB962C8B-B14F-4D97-AF65-F5344CB8AC3E}">
        <p14:creationId xmlns:p14="http://schemas.microsoft.com/office/powerpoint/2010/main" val="1182484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dirty="0" smtClean="0"/>
          </a:p>
        </p:txBody>
      </p:sp>
      <p:sp>
        <p:nvSpPr>
          <p:cNvPr id="9220"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584C08-6DC7-4954-9B15-31EFDAC15CAD}" type="slidenum">
              <a:rPr lang="ru-RU" altLang="ru-RU" smtClean="0">
                <a:latin typeface="Calibri" panose="020F0502020204030204" pitchFamily="34" charset="0"/>
              </a:rPr>
              <a:pPr/>
              <a:t>8</a:t>
            </a:fld>
            <a:endParaRPr lang="ru-RU" altLang="ru-RU" smtClean="0">
              <a:latin typeface="Calibri" panose="020F0502020204030204" pitchFamily="34" charset="0"/>
            </a:endParaRPr>
          </a:p>
        </p:txBody>
      </p:sp>
    </p:spTree>
    <p:extLst>
      <p:ext uri="{BB962C8B-B14F-4D97-AF65-F5344CB8AC3E}">
        <p14:creationId xmlns:p14="http://schemas.microsoft.com/office/powerpoint/2010/main" val="3653558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dirty="0" smtClean="0"/>
          </a:p>
        </p:txBody>
      </p:sp>
      <p:sp>
        <p:nvSpPr>
          <p:cNvPr id="9220"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584C08-6DC7-4954-9B15-31EFDAC15CAD}" type="slidenum">
              <a:rPr lang="ru-RU" altLang="ru-RU" smtClean="0">
                <a:latin typeface="Calibri" panose="020F0502020204030204" pitchFamily="34" charset="0"/>
              </a:rPr>
              <a:pPr/>
              <a:t>9</a:t>
            </a:fld>
            <a:endParaRPr lang="ru-RU" altLang="ru-RU" smtClean="0">
              <a:latin typeface="Calibri" panose="020F0502020204030204" pitchFamily="34" charset="0"/>
            </a:endParaRPr>
          </a:p>
        </p:txBody>
      </p:sp>
    </p:spTree>
    <p:extLst>
      <p:ext uri="{BB962C8B-B14F-4D97-AF65-F5344CB8AC3E}">
        <p14:creationId xmlns:p14="http://schemas.microsoft.com/office/powerpoint/2010/main" val="3653558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C79D3D1-39C4-4897-AD66-808782A36E2F}" type="datetime1">
              <a:rPr lang="ru-RU" smtClean="0"/>
              <a:pPr/>
              <a:t>10.08.2018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15C566-DC53-4300-91C3-1F400017E09D}" type="datetime1">
              <a:rPr lang="ru-RU" smtClean="0"/>
              <a:pPr/>
              <a:t>10.08.2018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15C566-DC53-4300-91C3-1F400017E09D}" type="datetime1">
              <a:rPr lang="ru-RU" smtClean="0"/>
              <a:pPr/>
              <a:t>10.08.2018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раздела">
    <p:spTree>
      <p:nvGrpSpPr>
        <p:cNvPr id="1" name=""/>
        <p:cNvGrpSpPr/>
        <p:nvPr/>
      </p:nvGrpSpPr>
      <p:grpSpPr>
        <a:xfrm>
          <a:off x="0" y="0"/>
          <a:ext cx="0" cy="0"/>
          <a:chOff x="0" y="0"/>
          <a:chExt cx="0" cy="0"/>
        </a:xfrm>
      </p:grpSpPr>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Образец текста</a:t>
            </a:r>
          </a:p>
        </p:txBody>
      </p:sp>
      <p:sp>
        <p:nvSpPr>
          <p:cNvPr id="7" name="Заголовок 6"/>
          <p:cNvSpPr>
            <a:spLocks noGrp="1"/>
          </p:cNvSpPr>
          <p:nvPr>
            <p:ph type="title"/>
          </p:nvPr>
        </p:nvSpPr>
        <p:spPr/>
        <p:txBody>
          <a:bodyPr/>
          <a:lstStyle/>
          <a:p>
            <a:r>
              <a:rPr lang="ru-RU" smtClean="0"/>
              <a:t>Образец заголовка</a:t>
            </a:r>
            <a:endParaRPr lang="ru-RU"/>
          </a:p>
        </p:txBody>
      </p:sp>
      <p:sp>
        <p:nvSpPr>
          <p:cNvPr id="8" name="Дата 7"/>
          <p:cNvSpPr>
            <a:spLocks noGrp="1"/>
          </p:cNvSpPr>
          <p:nvPr>
            <p:ph type="dt" sz="half" idx="10"/>
          </p:nvPr>
        </p:nvSpPr>
        <p:spPr/>
        <p:txBody>
          <a:bodyPr/>
          <a:lstStyle/>
          <a:p>
            <a:fld id="{7D15C566-DC53-4300-91C3-1F400017E09D}" type="datetime1">
              <a:rPr lang="ru-RU" smtClean="0"/>
              <a:pPr/>
              <a:t>10.08.2018</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extLst>
      <p:ext uri="{BB962C8B-B14F-4D97-AF65-F5344CB8AC3E}">
        <p14:creationId xmlns:p14="http://schemas.microsoft.com/office/powerpoint/2010/main" val="2293872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1D75CC6-9019-4692-80EC-F5FBF2B2DE52}" type="datetime1">
              <a:rPr lang="ru-RU" smtClean="0"/>
              <a:pPr/>
              <a:t>10.08.2018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D15C566-DC53-4300-91C3-1F400017E09D}" type="datetime1">
              <a:rPr lang="ru-RU" smtClean="0"/>
              <a:pPr/>
              <a:t>10.08.2018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C94471D-74E0-4A5D-A055-2D19A1862D2D}" type="datetime1">
              <a:rPr lang="ru-RU" smtClean="0"/>
              <a:pPr/>
              <a:t>10.08.2018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3220212-C47E-4CCE-837B-C17C5EEE8EBA}" type="datetime1">
              <a:rPr lang="ru-RU" smtClean="0"/>
              <a:pPr/>
              <a:t>10.08.2018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AD2E5EF-95BE-47A1-BFFA-5A93F3D7E46E}" type="datetime1">
              <a:rPr lang="ru-RU" smtClean="0"/>
              <a:pPr/>
              <a:t>10.08.2018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D15C566-DC53-4300-91C3-1F400017E09D}" type="datetime1">
              <a:rPr lang="ru-RU" smtClean="0"/>
              <a:pPr/>
              <a:t>10.08.2018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D92314E-CA57-4BA1-8FC4-ABFCFAC71930}" type="datetime1">
              <a:rPr lang="ru-RU" smtClean="0"/>
              <a:pPr/>
              <a:t>10.08.2018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E63A65-3FBB-41B7-B365-C16E140B670E}" type="datetime1">
              <a:rPr lang="ru-RU" smtClean="0"/>
              <a:pPr/>
              <a:t>10.08.2018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5C566-DC53-4300-91C3-1F400017E09D}" type="datetime1">
              <a:rPr lang="ru-RU" smtClean="0"/>
              <a:pPr/>
              <a:t>10.08.2018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cxnSp>
        <p:nvCxnSpPr>
          <p:cNvPr id="7" name="Прямая соединительная линия 6"/>
          <p:cNvCxnSpPr/>
          <p:nvPr userDrawn="1"/>
        </p:nvCxnSpPr>
        <p:spPr>
          <a:xfrm flipH="1">
            <a:off x="0" y="116632"/>
            <a:ext cx="9144000"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8" name="Прямая соединительная линия 7"/>
          <p:cNvCxnSpPr/>
          <p:nvPr userDrawn="1"/>
        </p:nvCxnSpPr>
        <p:spPr>
          <a:xfrm>
            <a:off x="35496" y="0"/>
            <a:ext cx="0" cy="685800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userDrawn="1"/>
        </p:nvCxnSpPr>
        <p:spPr>
          <a:xfrm>
            <a:off x="0" y="44624"/>
            <a:ext cx="9144000" cy="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pic>
        <p:nvPicPr>
          <p:cNvPr id="10" name="Изображение 6" descr="logo_fs_rzn.jpe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611560" cy="952353"/>
          </a:xfrm>
          <a:prstGeom prst="rect">
            <a:avLst/>
          </a:prstGeom>
        </p:spPr>
      </p:pic>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2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Прямая соединительная линия 3"/>
          <p:cNvCxnSpPr/>
          <p:nvPr/>
        </p:nvCxnSpPr>
        <p:spPr>
          <a:xfrm>
            <a:off x="611560" y="980728"/>
            <a:ext cx="8478688" cy="0"/>
          </a:xfrm>
          <a:prstGeom prst="line">
            <a:avLst/>
          </a:prstGeom>
        </p:spPr>
        <p:style>
          <a:lnRef idx="2">
            <a:schemeClr val="accent1"/>
          </a:lnRef>
          <a:fillRef idx="0">
            <a:schemeClr val="accent1"/>
          </a:fillRef>
          <a:effectRef idx="1">
            <a:schemeClr val="accent1"/>
          </a:effectRef>
          <a:fontRef idx="minor">
            <a:schemeClr val="tx1"/>
          </a:fontRef>
        </p:style>
      </p:cxnSp>
      <p:sp>
        <p:nvSpPr>
          <p:cNvPr id="5" name="Текст 2"/>
          <p:cNvSpPr>
            <a:spLocks noGrp="1"/>
          </p:cNvSpPr>
          <p:nvPr>
            <p:ph type="body" idx="1"/>
          </p:nvPr>
        </p:nvSpPr>
        <p:spPr>
          <a:xfrm>
            <a:off x="642910" y="116632"/>
            <a:ext cx="8501090" cy="883476"/>
          </a:xfrm>
        </p:spPr>
        <p:txBody>
          <a:bodyPr anchor="ctr" anchorCtr="0">
            <a:noAutofit/>
          </a:bodyPr>
          <a:lstStyle/>
          <a:p>
            <a:pPr algn="ctr"/>
            <a:r>
              <a:rPr lang="ru-RU" b="1" dirty="0" smtClean="0">
                <a:solidFill>
                  <a:srgbClr val="002060"/>
                </a:solidFill>
                <a:latin typeface="Arial" pitchFamily="34" charset="0"/>
                <a:cs typeface="Arial" pitchFamily="34" charset="0"/>
              </a:rPr>
              <a:t>Федеральная служба по надзору в сфере здравоохранения</a:t>
            </a:r>
          </a:p>
        </p:txBody>
      </p:sp>
      <p:sp>
        <p:nvSpPr>
          <p:cNvPr id="6" name="TextBox 5"/>
          <p:cNvSpPr txBox="1"/>
          <p:nvPr/>
        </p:nvSpPr>
        <p:spPr>
          <a:xfrm>
            <a:off x="71406" y="2143116"/>
            <a:ext cx="9001188" cy="1569660"/>
          </a:xfrm>
          <a:prstGeom prst="rect">
            <a:avLst/>
          </a:prstGeom>
          <a:noFill/>
        </p:spPr>
        <p:txBody>
          <a:bodyPr wrap="square" rtlCol="0">
            <a:spAutoFit/>
          </a:bodyPr>
          <a:lstStyle/>
          <a:p>
            <a:pPr algn="ctr"/>
            <a:r>
              <a:rPr lang="ru-RU" sz="3200" b="1" dirty="0" smtClean="0">
                <a:solidFill>
                  <a:srgbClr val="C00000"/>
                </a:solidFill>
                <a:latin typeface="Arial" panose="020B0604020202020204" pitchFamily="34" charset="0"/>
                <a:ea typeface="ＭＳ Ｐゴシック" pitchFamily="34" charset="-128"/>
                <a:cs typeface="Arial" panose="020B0604020202020204" pitchFamily="34" charset="0"/>
              </a:rPr>
              <a:t>Регистрация медицинских изделий </a:t>
            </a:r>
          </a:p>
          <a:p>
            <a:pPr algn="ctr"/>
            <a:r>
              <a:rPr lang="ru-RU" sz="3200" b="1" dirty="0" smtClean="0">
                <a:solidFill>
                  <a:srgbClr val="C00000"/>
                </a:solidFill>
                <a:latin typeface="Arial" panose="020B0604020202020204" pitchFamily="34" charset="0"/>
                <a:ea typeface="ＭＳ Ｐゴシック" pitchFamily="34" charset="-128"/>
                <a:cs typeface="Arial" panose="020B0604020202020204" pitchFamily="34" charset="0"/>
              </a:rPr>
              <a:t>на территории Российской Федерации и </a:t>
            </a:r>
          </a:p>
          <a:p>
            <a:pPr algn="ctr"/>
            <a:r>
              <a:rPr lang="ru-RU" sz="3200" b="1" dirty="0" smtClean="0">
                <a:solidFill>
                  <a:srgbClr val="C00000"/>
                </a:solidFill>
                <a:latin typeface="Arial" panose="020B0604020202020204" pitchFamily="34" charset="0"/>
                <a:ea typeface="ＭＳ Ｐゴシック" pitchFamily="34" charset="-128"/>
                <a:cs typeface="Arial" panose="020B0604020202020204" pitchFamily="34" charset="0"/>
              </a:rPr>
              <a:t>в Евразийском экономическом союзе</a:t>
            </a:r>
            <a:endParaRPr lang="ru-RU" sz="3200" b="1" dirty="0">
              <a:solidFill>
                <a:srgbClr val="C00000"/>
              </a:solidFill>
              <a:latin typeface="Arial" panose="020B0604020202020204" pitchFamily="34" charset="0"/>
              <a:ea typeface="ＭＳ Ｐゴシック" pitchFamily="34" charset="-128"/>
              <a:cs typeface="Arial" panose="020B0604020202020204" pitchFamily="34" charset="0"/>
            </a:endParaRPr>
          </a:p>
        </p:txBody>
      </p:sp>
      <p:sp>
        <p:nvSpPr>
          <p:cNvPr id="8" name="Прямоугольник 7"/>
          <p:cNvSpPr>
            <a:spLocks noChangeArrowheads="1"/>
          </p:cNvSpPr>
          <p:nvPr/>
        </p:nvSpPr>
        <p:spPr bwMode="auto">
          <a:xfrm>
            <a:off x="0" y="5949280"/>
            <a:ext cx="9144000" cy="830997"/>
          </a:xfrm>
          <a:prstGeom prst="rect">
            <a:avLst/>
          </a:prstGeom>
          <a:noFill/>
          <a:ln w="9525">
            <a:noFill/>
            <a:miter lim="800000"/>
            <a:headEnd/>
            <a:tailEnd/>
          </a:ln>
        </p:spPr>
        <p:txBody>
          <a:bodyPr wrap="square">
            <a:spAutoFit/>
          </a:bodyPr>
          <a:lstStyle/>
          <a:p>
            <a:pPr algn="ctr"/>
            <a:r>
              <a:rPr lang="ru-RU" sz="1600" b="1" dirty="0" smtClean="0">
                <a:latin typeface="Arial" pitchFamily="34" charset="0"/>
                <a:cs typeface="Arial" pitchFamily="34" charset="0"/>
              </a:rPr>
              <a:t>Д.Ю. Павлюков</a:t>
            </a:r>
          </a:p>
          <a:p>
            <a:pPr algn="ctr"/>
            <a:r>
              <a:rPr lang="ru-RU" sz="1600" b="1" dirty="0">
                <a:latin typeface="Arial" pitchFamily="34" charset="0"/>
                <a:cs typeface="Arial" pitchFamily="34" charset="0"/>
              </a:rPr>
              <a:t/>
            </a:r>
            <a:br>
              <a:rPr lang="ru-RU" sz="1600" b="1" dirty="0">
                <a:latin typeface="Arial" pitchFamily="34" charset="0"/>
                <a:cs typeface="Arial" pitchFamily="34" charset="0"/>
              </a:rPr>
            </a:br>
            <a:r>
              <a:rPr lang="ru-RU" sz="1600" b="1" dirty="0" smtClean="0">
                <a:latin typeface="Arial" pitchFamily="34" charset="0"/>
                <a:cs typeface="Arial" pitchFamily="34" charset="0"/>
              </a:rPr>
              <a:t>Заместитель руководителя</a:t>
            </a:r>
            <a:endParaRPr lang="ru-RU" sz="1600" b="1" dirty="0">
              <a:latin typeface="Arial" pitchFamily="34" charset="0"/>
              <a:cs typeface="Arial" pitchFamily="34" charset="0"/>
            </a:endParaRPr>
          </a:p>
        </p:txBody>
      </p:sp>
    </p:spTree>
    <p:extLst>
      <p:ext uri="{BB962C8B-B14F-4D97-AF65-F5344CB8AC3E}">
        <p14:creationId xmlns:p14="http://schemas.microsoft.com/office/powerpoint/2010/main" val="1384648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188640"/>
            <a:ext cx="8604448" cy="707886"/>
          </a:xfrm>
          <a:prstGeom prst="rect">
            <a:avLst/>
          </a:prstGeom>
        </p:spPr>
        <p:txBody>
          <a:bodyPr wrap="square" anchor="ctr" anchorCtr="0">
            <a:noAutofit/>
          </a:bodyPr>
          <a:lstStyle/>
          <a:p>
            <a:pPr algn="ctr"/>
            <a:r>
              <a:rPr lang="ru-RU" sz="2000" b="1" dirty="0" smtClean="0">
                <a:solidFill>
                  <a:srgbClr val="002060"/>
                </a:solidFill>
                <a:latin typeface="Arial" pitchFamily="34" charset="0"/>
                <a:cs typeface="Arial" pitchFamily="34" charset="0"/>
              </a:rPr>
              <a:t>Правовая основа общего рынка медицинских изделий ЕАЭС</a:t>
            </a:r>
            <a:endParaRPr lang="ru-RU" sz="2000" b="1" dirty="0">
              <a:solidFill>
                <a:srgbClr val="002060"/>
              </a:solidFill>
              <a:latin typeface="Arial" pitchFamily="34" charset="0"/>
              <a:cs typeface="Arial" pitchFamily="34" charset="0"/>
            </a:endParaRPr>
          </a:p>
        </p:txBody>
      </p:sp>
      <p:cxnSp>
        <p:nvCxnSpPr>
          <p:cNvPr id="6" name="Прямая соединительная линия 5"/>
          <p:cNvCxnSpPr/>
          <p:nvPr/>
        </p:nvCxnSpPr>
        <p:spPr>
          <a:xfrm>
            <a:off x="611560" y="908720"/>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Прямоугольник 1"/>
          <p:cNvSpPr/>
          <p:nvPr/>
        </p:nvSpPr>
        <p:spPr>
          <a:xfrm>
            <a:off x="541100" y="1085970"/>
            <a:ext cx="8208912" cy="923330"/>
          </a:xfrm>
          <a:prstGeom prst="rect">
            <a:avLst/>
          </a:prstGeom>
        </p:spPr>
        <p:txBody>
          <a:bodyPr wrap="square">
            <a:spAutoFit/>
          </a:bodyPr>
          <a:lstStyle/>
          <a:p>
            <a:pPr algn="ctr">
              <a:spcAft>
                <a:spcPts val="0"/>
              </a:spcAft>
            </a:pPr>
            <a:r>
              <a:rPr lang="ru-RU" b="1" dirty="0">
                <a:latin typeface="Arial" pitchFamily="34" charset="0"/>
                <a:cs typeface="Arial" pitchFamily="34" charset="0"/>
              </a:rPr>
              <a:t>Статьи 31 и 100 </a:t>
            </a:r>
          </a:p>
          <a:p>
            <a:pPr algn="ctr">
              <a:spcAft>
                <a:spcPts val="0"/>
              </a:spcAft>
            </a:pPr>
            <a:r>
              <a:rPr lang="ru-RU" b="1" dirty="0">
                <a:latin typeface="Arial" pitchFamily="34" charset="0"/>
                <a:cs typeface="Arial" pitchFamily="34" charset="0"/>
              </a:rPr>
              <a:t>Договора о Евразийском экономическом союзе </a:t>
            </a:r>
          </a:p>
          <a:p>
            <a:pPr algn="ctr">
              <a:spcAft>
                <a:spcPts val="0"/>
              </a:spcAft>
            </a:pPr>
            <a:r>
              <a:rPr lang="ru-RU" b="1" dirty="0">
                <a:latin typeface="Arial" pitchFamily="34" charset="0"/>
                <a:cs typeface="Arial" pitchFamily="34" charset="0"/>
              </a:rPr>
              <a:t>от 29.05.2014 </a:t>
            </a:r>
            <a:endParaRPr lang="ru-RU" dirty="0">
              <a:latin typeface="Arial" pitchFamily="34" charset="0"/>
              <a:cs typeface="Arial" pitchFamily="34" charset="0"/>
            </a:endParaRPr>
          </a:p>
        </p:txBody>
      </p:sp>
      <p:sp>
        <p:nvSpPr>
          <p:cNvPr id="8" name="Прямоугольник 7"/>
          <p:cNvSpPr/>
          <p:nvPr/>
        </p:nvSpPr>
        <p:spPr>
          <a:xfrm>
            <a:off x="683568" y="2009300"/>
            <a:ext cx="8136904" cy="923330"/>
          </a:xfrm>
          <a:prstGeom prst="rect">
            <a:avLst/>
          </a:prstGeom>
        </p:spPr>
        <p:txBody>
          <a:bodyPr wrap="square">
            <a:spAutoFit/>
          </a:bodyPr>
          <a:lstStyle/>
          <a:p>
            <a:pPr algn="ctr"/>
            <a:r>
              <a:rPr lang="ru-RU" b="1" dirty="0">
                <a:solidFill>
                  <a:schemeClr val="tx1">
                    <a:lumMod val="85000"/>
                    <a:lumOff val="15000"/>
                  </a:schemeClr>
                </a:solidFill>
                <a:latin typeface="Arial" pitchFamily="34" charset="0"/>
                <a:cs typeface="Arial" pitchFamily="34" charset="0"/>
              </a:rPr>
              <a:t>Соглашение  о единых принципах и правилах обращения медицинских изделий (изделий медицинского назначения и медицинской техники) в рамках ЕАЭС от 23.12.2014 </a:t>
            </a:r>
            <a:endParaRPr lang="ru-RU" dirty="0">
              <a:latin typeface="Arial" pitchFamily="34" charset="0"/>
              <a:cs typeface="Arial" pitchFamily="34" charset="0"/>
            </a:endParaRPr>
          </a:p>
        </p:txBody>
      </p:sp>
      <p:sp>
        <p:nvSpPr>
          <p:cNvPr id="9" name="Прямоугольник 8"/>
          <p:cNvSpPr/>
          <p:nvPr/>
        </p:nvSpPr>
        <p:spPr>
          <a:xfrm>
            <a:off x="575556" y="2950873"/>
            <a:ext cx="8424936" cy="3785652"/>
          </a:xfrm>
          <a:prstGeom prst="rect">
            <a:avLst/>
          </a:prstGeom>
        </p:spPr>
        <p:txBody>
          <a:bodyPr wrap="square">
            <a:spAutoFit/>
          </a:bodyPr>
          <a:lstStyle/>
          <a:p>
            <a:pPr algn="ctr"/>
            <a:r>
              <a:rPr lang="ru-RU" sz="1600" b="1" dirty="0">
                <a:solidFill>
                  <a:srgbClr val="FF0000"/>
                </a:solidFill>
                <a:latin typeface="Arial" pitchFamily="34" charset="0"/>
                <a:cs typeface="Arial" pitchFamily="34" charset="0"/>
              </a:rPr>
              <a:t>Решения Совета ЕЭК</a:t>
            </a:r>
          </a:p>
          <a:p>
            <a:pPr algn="ctr"/>
            <a:r>
              <a:rPr lang="ru-RU" sz="1600" b="1" dirty="0">
                <a:latin typeface="Arial" pitchFamily="34" charset="0"/>
                <a:cs typeface="Arial" pitchFamily="34" charset="0"/>
              </a:rPr>
              <a:t>вступают в силу</a:t>
            </a:r>
          </a:p>
          <a:p>
            <a:pPr algn="ctr"/>
            <a:r>
              <a:rPr lang="ru-RU" sz="1600" b="1" dirty="0">
                <a:latin typeface="Arial" pitchFamily="34" charset="0"/>
                <a:cs typeface="Arial" pitchFamily="34" charset="0"/>
              </a:rPr>
              <a:t>по истечении 10 календарных дней с даты вступления в силу Протокола, подписанного 2 декабря 2015 года, о присоединении Республики Армения к Соглашению о единых принципах и правилах обращения медицинских изделий </a:t>
            </a:r>
            <a:br>
              <a:rPr lang="ru-RU" sz="1600" b="1" dirty="0">
                <a:latin typeface="Arial" pitchFamily="34" charset="0"/>
                <a:cs typeface="Arial" pitchFamily="34" charset="0"/>
              </a:rPr>
            </a:br>
            <a:r>
              <a:rPr lang="ru-RU" sz="1600" b="1" dirty="0">
                <a:latin typeface="Arial" pitchFamily="34" charset="0"/>
                <a:cs typeface="Arial" pitchFamily="34" charset="0"/>
              </a:rPr>
              <a:t>(изделий медицинского назначения и медицинской техники) </a:t>
            </a:r>
            <a:br>
              <a:rPr lang="ru-RU" sz="1600" b="1" dirty="0">
                <a:latin typeface="Arial" pitchFamily="34" charset="0"/>
                <a:cs typeface="Arial" pitchFamily="34" charset="0"/>
              </a:rPr>
            </a:br>
            <a:r>
              <a:rPr lang="ru-RU" sz="1600" b="1" dirty="0">
                <a:latin typeface="Arial" pitchFamily="34" charset="0"/>
                <a:cs typeface="Arial" pitchFamily="34" charset="0"/>
              </a:rPr>
              <a:t>в рамках Евразийского экономического союза </a:t>
            </a:r>
          </a:p>
          <a:p>
            <a:pPr algn="ctr"/>
            <a:endParaRPr lang="ru-RU" sz="1600" b="1" dirty="0">
              <a:latin typeface="Arial" pitchFamily="34" charset="0"/>
              <a:cs typeface="Arial" pitchFamily="34" charset="0"/>
            </a:endParaRPr>
          </a:p>
          <a:p>
            <a:pPr algn="ctr"/>
            <a:r>
              <a:rPr lang="ru-RU" sz="1600" b="1" dirty="0">
                <a:solidFill>
                  <a:srgbClr val="FF0000"/>
                </a:solidFill>
                <a:latin typeface="Arial" pitchFamily="34" charset="0"/>
                <a:cs typeface="Arial" pitchFamily="34" charset="0"/>
              </a:rPr>
              <a:t>Решения Коллегии ЕЭК</a:t>
            </a:r>
          </a:p>
          <a:p>
            <a:pPr algn="ctr"/>
            <a:r>
              <a:rPr lang="ru-RU" sz="1600" b="1" dirty="0">
                <a:latin typeface="Arial" pitchFamily="34" charset="0"/>
                <a:cs typeface="Arial" pitchFamily="34" charset="0"/>
              </a:rPr>
              <a:t>вступают в силу </a:t>
            </a:r>
          </a:p>
          <a:p>
            <a:pPr algn="ctr"/>
            <a:r>
              <a:rPr lang="ru-RU" sz="1600" b="1" dirty="0">
                <a:latin typeface="Arial" pitchFamily="34" charset="0"/>
                <a:cs typeface="Arial" pitchFamily="34" charset="0"/>
              </a:rPr>
              <a:t>с даты вступления в силу Протокола, подписанного 2 декабря 2015 года, о присоединении Республики Армения к Соглашению о единых принципах и правилах обращения медицинских изделий </a:t>
            </a:r>
            <a:br>
              <a:rPr lang="ru-RU" sz="1600" b="1" dirty="0">
                <a:latin typeface="Arial" pitchFamily="34" charset="0"/>
                <a:cs typeface="Arial" pitchFamily="34" charset="0"/>
              </a:rPr>
            </a:br>
            <a:r>
              <a:rPr lang="ru-RU" sz="1600" b="1" dirty="0">
                <a:latin typeface="Arial" pitchFamily="34" charset="0"/>
                <a:cs typeface="Arial" pitchFamily="34" charset="0"/>
              </a:rPr>
              <a:t>(изделий медицинского назначения и медицинской техники) </a:t>
            </a:r>
            <a:br>
              <a:rPr lang="ru-RU" sz="1600" b="1" dirty="0">
                <a:latin typeface="Arial" pitchFamily="34" charset="0"/>
                <a:cs typeface="Arial" pitchFamily="34" charset="0"/>
              </a:rPr>
            </a:br>
            <a:r>
              <a:rPr lang="ru-RU" sz="1600" b="1" dirty="0">
                <a:latin typeface="Arial" pitchFamily="34" charset="0"/>
                <a:cs typeface="Arial" pitchFamily="34" charset="0"/>
              </a:rPr>
              <a:t>в рамках Евразийского экономического союза </a:t>
            </a:r>
          </a:p>
        </p:txBody>
      </p:sp>
    </p:spTree>
    <p:extLst>
      <p:ext uri="{BB962C8B-B14F-4D97-AF65-F5344CB8AC3E}">
        <p14:creationId xmlns:p14="http://schemas.microsoft.com/office/powerpoint/2010/main" val="3552675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11</a:t>
            </a:fld>
            <a:endParaRPr lang="ru-RU"/>
          </a:p>
        </p:txBody>
      </p:sp>
      <p:sp>
        <p:nvSpPr>
          <p:cNvPr id="3" name="Заголовок 1"/>
          <p:cNvSpPr txBox="1">
            <a:spLocks/>
          </p:cNvSpPr>
          <p:nvPr/>
        </p:nvSpPr>
        <p:spPr>
          <a:xfrm>
            <a:off x="1238732" y="820105"/>
            <a:ext cx="6674338" cy="457649"/>
          </a:xfrm>
          <a:prstGeom prst="rect">
            <a:avLst/>
          </a:prstGeom>
        </p:spPr>
        <p:txBody>
          <a:bodyPr vert="horz" lIns="91440" tIns="45720" rIns="91440" bIns="45720" rtlCol="0" anchor="ctr">
            <a:noAutofit/>
          </a:bodyPr>
          <a:lstStyle>
            <a:lvl1pPr algn="l" defTabSz="457200" rtl="0" eaLnBrk="1" latinLnBrk="0" hangingPunct="1">
              <a:spcBef>
                <a:spcPct val="0"/>
              </a:spcBef>
              <a:buNone/>
              <a:defRPr sz="1800" kern="1200">
                <a:solidFill>
                  <a:srgbClr val="032953"/>
                </a:solidFill>
                <a:latin typeface="Times"/>
                <a:ea typeface="+mj-ea"/>
                <a:cs typeface="Times"/>
              </a:defRPr>
            </a:lvl1pPr>
          </a:lstStyle>
          <a:p>
            <a:pPr algn="ctr"/>
            <a:endParaRPr lang="ru-RU" sz="2200" b="1" u="sng" dirty="0">
              <a:solidFill>
                <a:schemeClr val="accent6">
                  <a:lumMod val="50000"/>
                </a:schemeClr>
              </a:solidFill>
              <a:latin typeface="Arial" pitchFamily="34" charset="0"/>
              <a:cs typeface="Arial"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662005914"/>
              </p:ext>
            </p:extLst>
          </p:nvPr>
        </p:nvGraphicFramePr>
        <p:xfrm>
          <a:off x="109183" y="945413"/>
          <a:ext cx="8922713" cy="5881253"/>
        </p:xfrm>
        <a:graphic>
          <a:graphicData uri="http://schemas.openxmlformats.org/drawingml/2006/table">
            <a:tbl>
              <a:tblPr firstRow="1" bandRow="1">
                <a:tableStyleId>{5FD0F851-EC5A-4D38-B0AD-8093EC10F338}</a:tableStyleId>
              </a:tblPr>
              <a:tblGrid>
                <a:gridCol w="3369513"/>
                <a:gridCol w="956826"/>
                <a:gridCol w="1214651"/>
                <a:gridCol w="1760561"/>
                <a:gridCol w="1621162"/>
              </a:tblGrid>
              <a:tr h="889546">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Название документа</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Н</a:t>
                      </a:r>
                      <a:r>
                        <a:rPr lang="ru-RU" sz="1300" u="none" strike="noStrike" dirty="0" smtClean="0">
                          <a:effectLst/>
                          <a:latin typeface="Times New Roman" panose="02020603050405020304" pitchFamily="18" charset="0"/>
                          <a:cs typeface="Times New Roman" panose="02020603050405020304" pitchFamily="18" charset="0"/>
                        </a:rPr>
                        <a:t>ачало </a:t>
                      </a:r>
                      <a:r>
                        <a:rPr lang="ru-RU" sz="1300" u="none" strike="noStrike" dirty="0">
                          <a:effectLst/>
                          <a:latin typeface="Times New Roman" panose="02020603050405020304" pitchFamily="18" charset="0"/>
                          <a:cs typeface="Times New Roman" panose="02020603050405020304" pitchFamily="18" charset="0"/>
                        </a:rPr>
                        <a:t>публичного обсуждения</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Окончание публичного обсуждения</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Одобрение на </a:t>
                      </a:r>
                      <a:r>
                        <a:rPr lang="ru-RU" sz="1300" u="none" strike="noStrike" dirty="0" smtClean="0">
                          <a:effectLst/>
                          <a:latin typeface="Times New Roman" panose="02020603050405020304" pitchFamily="18" charset="0"/>
                          <a:cs typeface="Times New Roman" panose="02020603050405020304" pitchFamily="18" charset="0"/>
                        </a:rPr>
                        <a:t>Коллегии ЕЭК</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Одобрение на </a:t>
                      </a:r>
                    </a:p>
                    <a:p>
                      <a:pPr algn="ctr" fontAlgn="ctr"/>
                      <a:r>
                        <a:rPr lang="ru-RU" sz="1300" u="none" strike="noStrike" dirty="0" smtClean="0">
                          <a:effectLst/>
                          <a:latin typeface="Times New Roman" panose="02020603050405020304" pitchFamily="18" charset="0"/>
                          <a:cs typeface="Times New Roman" panose="02020603050405020304" pitchFamily="18" charset="0"/>
                        </a:rPr>
                        <a:t>Совете ЕЭК</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r>
              <a:tr h="678980">
                <a:tc>
                  <a:txBody>
                    <a:bodyPr/>
                    <a:lstStyle/>
                    <a:p>
                      <a:pPr marL="0" indent="0"/>
                      <a:r>
                        <a:rPr lang="ru-RU" sz="1300" dirty="0" smtClean="0">
                          <a:latin typeface="Times New Roman" panose="02020603050405020304" pitchFamily="18" charset="0"/>
                          <a:cs typeface="Times New Roman" panose="02020603050405020304" pitchFamily="18" charset="0"/>
                        </a:rPr>
                        <a:t>Правила регистрации и экспертизы безопасности, качества и эффективности медицинских изделий </a:t>
                      </a:r>
                      <a:endParaRPr lang="ru-RU" sz="1300" dirty="0">
                        <a:latin typeface="Times New Roman" panose="02020603050405020304" pitchFamily="18" charset="0"/>
                        <a:cs typeface="Times New Roman" panose="02020603050405020304" pitchFamily="18" charset="0"/>
                      </a:endParaRPr>
                    </a:p>
                  </a:txBody>
                  <a:tcP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07.07.2015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07.08.2015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Распоряжение Коллегии от 22.12.2015 №171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Решение Совета от 12.02.2016 № 46</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r>
              <a:tr h="2052027">
                <a:tc>
                  <a:txBody>
                    <a:bodyPr/>
                    <a:lstStyle/>
                    <a:p>
                      <a:r>
                        <a:rPr lang="ru-RU" sz="1300" dirty="0" smtClean="0">
                          <a:latin typeface="Times New Roman" panose="02020603050405020304" pitchFamily="18" charset="0"/>
                          <a:cs typeface="Times New Roman" panose="02020603050405020304" pitchFamily="18" charset="0"/>
                        </a:rPr>
                        <a:t>Порядок применения уполномоченными органами государств-членов Евразийского экономического союза мер по приостановлению или запрету применения медицинских изделий, представляющих опасность для жизни и (или) здоровья людей, недоброкачественных, контрафактных или фальсифицированных медицинских изделий и изъятию их из обращения на территории Союза </a:t>
                      </a:r>
                      <a:endParaRPr lang="ru-RU" sz="1300" dirty="0">
                        <a:latin typeface="Times New Roman" panose="02020603050405020304" pitchFamily="18" charset="0"/>
                        <a:cs typeface="Times New Roman" panose="02020603050405020304" pitchFamily="18" charset="0"/>
                      </a:endParaRPr>
                    </a:p>
                  </a:txBody>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01.10.2015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01.11.2015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ru-RU" sz="1300" u="none" strike="noStrike" dirty="0" smtClean="0">
                          <a:effectLst/>
                          <a:latin typeface="Times New Roman" panose="02020603050405020304" pitchFamily="18" charset="0"/>
                          <a:cs typeface="Times New Roman" panose="02020603050405020304" pitchFamily="18" charset="0"/>
                        </a:rPr>
                        <a:t>Распоряжение Коллегии от 01.03.2016 №17 </a:t>
                      </a:r>
                      <a:endParaRPr lang="ru-RU" sz="1300" b="0" i="0" u="none" strike="noStrike" dirty="0" smtClean="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Решение Совета от 21.12.2016 № 141</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tc>
              </a:tr>
              <a:tr h="883360">
                <a:tc>
                  <a:txBody>
                    <a:bodyPr/>
                    <a:lstStyle/>
                    <a:p>
                      <a:pPr marL="82550" indent="0" algn="l" fontAlgn="ctr"/>
                      <a:r>
                        <a:rPr lang="ru-RU" sz="1300" u="none" strike="noStrike" dirty="0">
                          <a:effectLst/>
                          <a:latin typeface="Times New Roman" panose="02020603050405020304" pitchFamily="18" charset="0"/>
                          <a:cs typeface="Times New Roman" panose="02020603050405020304" pitchFamily="18" charset="0"/>
                        </a:rPr>
                        <a:t>О специальном знаке обращения медицинских изделий на рынке Евразийского экономического союза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07.05.2015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07.06.2015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Распоряжение Коллегии от 22.12.2015 №163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Решение Совета от 12.02.2016 № 26</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r>
              <a:tr h="784599">
                <a:tc>
                  <a:txBody>
                    <a:bodyPr/>
                    <a:lstStyle/>
                    <a:p>
                      <a:pPr marL="82550" indent="0" algn="l" fontAlgn="ctr"/>
                      <a:r>
                        <a:rPr lang="ru-RU" sz="1300" u="none" strike="noStrike" dirty="0">
                          <a:effectLst/>
                          <a:latin typeface="Times New Roman" panose="02020603050405020304" pitchFamily="18" charset="0"/>
                          <a:cs typeface="Times New Roman" panose="02020603050405020304" pitchFamily="18" charset="0"/>
                        </a:rPr>
                        <a:t>Общие требования безопасности и эффективности медицинских изделий, требования к их маркировке и эксплуатационной документации на них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a:effectLst/>
                          <a:latin typeface="Times New Roman" panose="02020603050405020304" pitchFamily="18" charset="0"/>
                          <a:cs typeface="Times New Roman" panose="02020603050405020304" pitchFamily="18" charset="0"/>
                        </a:rPr>
                        <a:t>07.05.2015</a:t>
                      </a:r>
                      <a:endParaRPr lang="ru-RU" sz="1300" b="0"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07.06.2015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Распоряжение Коллегии от 22.12.2015 №165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Решение Совета от 12.02.2016 № 27</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tc>
              </a:tr>
              <a:tr h="557427">
                <a:tc>
                  <a:txBody>
                    <a:bodyPr/>
                    <a:lstStyle/>
                    <a:p>
                      <a:pPr marL="82550" indent="0" algn="l" fontAlgn="ctr"/>
                      <a:r>
                        <a:rPr lang="ru-RU" sz="1300" u="none" strike="noStrike" dirty="0">
                          <a:effectLst/>
                          <a:latin typeface="Times New Roman" panose="02020603050405020304" pitchFamily="18" charset="0"/>
                          <a:cs typeface="Times New Roman" panose="02020603050405020304" pitchFamily="18" charset="0"/>
                        </a:rPr>
                        <a:t>Правила проведения  технических испытаний медицинских изделий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22.06.2015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22.07.2015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Распоряжение Коллегии от 22.12.2015 №179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Решение Совета от 12.02.2016 № 28</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r>
            </a:tbl>
          </a:graphicData>
        </a:graphic>
      </p:graphicFrame>
      <p:sp>
        <p:nvSpPr>
          <p:cNvPr id="6" name="Прямоугольник 5"/>
          <p:cNvSpPr/>
          <p:nvPr/>
        </p:nvSpPr>
        <p:spPr>
          <a:xfrm>
            <a:off x="827584" y="173774"/>
            <a:ext cx="7992887" cy="707886"/>
          </a:xfrm>
          <a:prstGeom prst="rect">
            <a:avLst/>
          </a:prstGeom>
        </p:spPr>
        <p:txBody>
          <a:bodyPr wrap="square">
            <a:spAutoFit/>
          </a:bodyPr>
          <a:lstStyle/>
          <a:p>
            <a:pPr algn="ctr"/>
            <a:r>
              <a:rPr lang="ru-RU" sz="2000" b="1" dirty="0">
                <a:solidFill>
                  <a:srgbClr val="002060"/>
                </a:solidFill>
                <a:latin typeface="Arial" pitchFamily="34" charset="0"/>
                <a:cs typeface="Arial" pitchFamily="34" charset="0"/>
              </a:rPr>
              <a:t>Документы ЕАЭС по регулированию обращения </a:t>
            </a:r>
          </a:p>
          <a:p>
            <a:pPr algn="ctr"/>
            <a:r>
              <a:rPr lang="ru-RU" sz="2000" b="1" dirty="0">
                <a:solidFill>
                  <a:srgbClr val="002060"/>
                </a:solidFill>
                <a:latin typeface="Arial" pitchFamily="34" charset="0"/>
                <a:cs typeface="Arial" pitchFamily="34" charset="0"/>
              </a:rPr>
              <a:t>медицинских изделий</a:t>
            </a:r>
          </a:p>
        </p:txBody>
      </p:sp>
    </p:spTree>
    <p:extLst>
      <p:ext uri="{BB962C8B-B14F-4D97-AF65-F5344CB8AC3E}">
        <p14:creationId xmlns:p14="http://schemas.microsoft.com/office/powerpoint/2010/main" val="4063396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1238732" y="820105"/>
            <a:ext cx="6674338" cy="457649"/>
          </a:xfrm>
          <a:prstGeom prst="rect">
            <a:avLst/>
          </a:prstGeom>
        </p:spPr>
        <p:txBody>
          <a:bodyPr vert="horz" lIns="91440" tIns="45720" rIns="91440" bIns="45720" rtlCol="0" anchor="ctr">
            <a:noAutofit/>
          </a:bodyPr>
          <a:lstStyle>
            <a:lvl1pPr algn="l" defTabSz="457200" rtl="0" eaLnBrk="1" latinLnBrk="0" hangingPunct="1">
              <a:spcBef>
                <a:spcPct val="0"/>
              </a:spcBef>
              <a:buNone/>
              <a:defRPr sz="1800" kern="1200">
                <a:solidFill>
                  <a:srgbClr val="032953"/>
                </a:solidFill>
                <a:latin typeface="Times"/>
                <a:ea typeface="+mj-ea"/>
                <a:cs typeface="Times"/>
              </a:defRPr>
            </a:lvl1pPr>
          </a:lstStyle>
          <a:p>
            <a:pPr algn="ctr"/>
            <a:endParaRPr lang="ru-RU" sz="2200" b="1" u="sng" dirty="0">
              <a:solidFill>
                <a:schemeClr val="accent6">
                  <a:lumMod val="50000"/>
                </a:schemeClr>
              </a:solidFill>
              <a:latin typeface="Arial" pitchFamily="34" charset="0"/>
              <a:cs typeface="Arial"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202194114"/>
              </p:ext>
            </p:extLst>
          </p:nvPr>
        </p:nvGraphicFramePr>
        <p:xfrm>
          <a:off x="109182" y="922005"/>
          <a:ext cx="8999322" cy="5938268"/>
        </p:xfrm>
        <a:graphic>
          <a:graphicData uri="http://schemas.openxmlformats.org/drawingml/2006/table">
            <a:tbl>
              <a:tblPr firstRow="1" bandRow="1">
                <a:tableStyleId>{5FD0F851-EC5A-4D38-B0AD-8093EC10F338}</a:tableStyleId>
              </a:tblPr>
              <a:tblGrid>
                <a:gridCol w="3398443"/>
                <a:gridCol w="965041"/>
                <a:gridCol w="1225080"/>
                <a:gridCol w="1775677"/>
                <a:gridCol w="1635081"/>
              </a:tblGrid>
              <a:tr h="990002">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Название документа</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Н</a:t>
                      </a:r>
                      <a:r>
                        <a:rPr lang="ru-RU" sz="1300" u="none" strike="noStrike" dirty="0" smtClean="0">
                          <a:effectLst/>
                          <a:latin typeface="Times New Roman" panose="02020603050405020304" pitchFamily="18" charset="0"/>
                          <a:cs typeface="Times New Roman" panose="02020603050405020304" pitchFamily="18" charset="0"/>
                        </a:rPr>
                        <a:t>ачало </a:t>
                      </a:r>
                      <a:r>
                        <a:rPr lang="ru-RU" sz="1300" u="none" strike="noStrike" dirty="0">
                          <a:effectLst/>
                          <a:latin typeface="Times New Roman" panose="02020603050405020304" pitchFamily="18" charset="0"/>
                          <a:cs typeface="Times New Roman" panose="02020603050405020304" pitchFamily="18" charset="0"/>
                        </a:rPr>
                        <a:t>публичного обсуждения</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Окончание публичного обсуждения</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Одобрение на </a:t>
                      </a:r>
                      <a:endParaRPr lang="ru-RU" sz="1300" u="none" strike="noStrike" dirty="0" smtClean="0">
                        <a:effectLst/>
                        <a:latin typeface="Times New Roman" panose="02020603050405020304" pitchFamily="18" charset="0"/>
                        <a:cs typeface="Times New Roman" panose="02020603050405020304" pitchFamily="18" charset="0"/>
                      </a:endParaRPr>
                    </a:p>
                    <a:p>
                      <a:pPr algn="ctr" fontAlgn="ctr"/>
                      <a:r>
                        <a:rPr lang="ru-RU" sz="1300" u="none" strike="noStrike" dirty="0" smtClean="0">
                          <a:effectLst/>
                          <a:latin typeface="Times New Roman" panose="02020603050405020304" pitchFamily="18" charset="0"/>
                          <a:cs typeface="Times New Roman" panose="02020603050405020304" pitchFamily="18" charset="0"/>
                        </a:rPr>
                        <a:t>Коллегии</a:t>
                      </a:r>
                      <a:r>
                        <a:rPr lang="en-US" sz="1300" u="none" strike="noStrike" dirty="0" smtClean="0">
                          <a:effectLst/>
                          <a:latin typeface="Times New Roman" panose="02020603050405020304" pitchFamily="18" charset="0"/>
                          <a:cs typeface="Times New Roman" panose="02020603050405020304" pitchFamily="18" charset="0"/>
                        </a:rPr>
                        <a:t> </a:t>
                      </a:r>
                      <a:r>
                        <a:rPr lang="ru-RU" sz="1300" u="none" strike="noStrike" dirty="0" smtClean="0">
                          <a:effectLst/>
                          <a:latin typeface="Times New Roman" panose="02020603050405020304" pitchFamily="18" charset="0"/>
                          <a:cs typeface="Times New Roman" panose="02020603050405020304" pitchFamily="18" charset="0"/>
                        </a:rPr>
                        <a:t>ЕЭК</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 Одобрение </a:t>
                      </a:r>
                    </a:p>
                    <a:p>
                      <a:pPr algn="ctr" fontAlgn="ctr"/>
                      <a:r>
                        <a:rPr lang="ru-RU" sz="1300" u="none" strike="noStrike" dirty="0" smtClean="0">
                          <a:effectLst/>
                          <a:latin typeface="Times New Roman" panose="02020603050405020304" pitchFamily="18" charset="0"/>
                          <a:cs typeface="Times New Roman" panose="02020603050405020304" pitchFamily="18" charset="0"/>
                        </a:rPr>
                        <a:t>на Совете ЕЭК</a:t>
                      </a:r>
                      <a:endParaRPr lang="ru-RU" sz="13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r>
              <a:tr h="594001">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Правила проведения исследований (испытаний)  по оценке биологического действия медицинских изделий</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07.10.2015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07.11.2015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l" fontAlgn="ctr"/>
                      <a:r>
                        <a:rPr lang="ru-RU" sz="1300" u="none" strike="noStrike" dirty="0" smtClean="0">
                          <a:effectLst/>
                          <a:latin typeface="Times New Roman" panose="02020603050405020304" pitchFamily="18" charset="0"/>
                          <a:cs typeface="Times New Roman" panose="02020603050405020304" pitchFamily="18" charset="0"/>
                        </a:rPr>
                        <a:t>Распоряжение Коллегии от 01.03.2016 №16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Решение Совета от 16.05.2016 № 38</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r>
              <a:tr h="673400">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Правила проведения клинических и клинико-лабораторных испытаний (исследований) медицинских изделий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24.08.2015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24.09.2015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Распоряжение Коллегии от 29.12.2015 №183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Решение Совета от 12.02.2016 № 29</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tc>
              </a:tr>
              <a:tr h="792002">
                <a:tc>
                  <a:txBody>
                    <a:bodyPr/>
                    <a:lstStyle/>
                    <a:p>
                      <a:pPr algn="l" fontAlgn="ctr"/>
                      <a:r>
                        <a:rPr lang="ru-RU" sz="1300" b="0" u="none" strike="noStrike" dirty="0">
                          <a:effectLst/>
                          <a:latin typeface="Times New Roman" panose="02020603050405020304" pitchFamily="18" charset="0"/>
                          <a:cs typeface="Times New Roman" panose="02020603050405020304" pitchFamily="18" charset="0"/>
                        </a:rPr>
                        <a:t>Требования к внедрению, поддержанию и оценке системы менеджмента качества медицинских изделий в зависимости от потенциального риска их применения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b="0" u="none" strike="noStrike" dirty="0">
                          <a:effectLst/>
                          <a:latin typeface="Times New Roman" panose="02020603050405020304" pitchFamily="18" charset="0"/>
                          <a:cs typeface="Times New Roman" panose="02020603050405020304" pitchFamily="18" charset="0"/>
                        </a:rPr>
                        <a:t>29.07.2015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b="0" u="none" strike="noStrike" dirty="0">
                          <a:effectLst/>
                          <a:latin typeface="Times New Roman" panose="02020603050405020304" pitchFamily="18" charset="0"/>
                          <a:cs typeface="Times New Roman" panose="02020603050405020304" pitchFamily="18" charset="0"/>
                        </a:rPr>
                        <a:t>29.08.2015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l" fontAlgn="ctr"/>
                      <a:r>
                        <a:rPr lang="ru-RU" sz="1300" b="0" u="none" strike="noStrike" dirty="0" smtClean="0">
                          <a:effectLst/>
                          <a:latin typeface="Times New Roman" panose="02020603050405020304" pitchFamily="18" charset="0"/>
                          <a:cs typeface="Times New Roman" panose="02020603050405020304" pitchFamily="18" charset="0"/>
                        </a:rPr>
                        <a:t>Распоряжение Коллегии от 26.09.2017 №134</a:t>
                      </a:r>
                      <a:r>
                        <a:rPr lang="ru-RU" sz="1300" b="0" u="none" strike="noStrike" dirty="0">
                          <a:effectLst/>
                          <a:latin typeface="Times New Roman" panose="02020603050405020304" pitchFamily="18" charset="0"/>
                          <a:cs typeface="Times New Roman" panose="02020603050405020304" pitchFamily="18" charset="0"/>
                        </a:rPr>
                        <a:t>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b="0" u="none" strike="noStrike" dirty="0" smtClean="0">
                          <a:effectLst/>
                          <a:latin typeface="Times New Roman" panose="02020603050405020304" pitchFamily="18" charset="0"/>
                          <a:cs typeface="Times New Roman" panose="02020603050405020304" pitchFamily="18" charset="0"/>
                        </a:rPr>
                        <a:t>Решение Совета от 10.11.2017 № 106</a:t>
                      </a:r>
                      <a:r>
                        <a:rPr lang="ru-RU" sz="1300" b="0" u="none" strike="noStrike" dirty="0">
                          <a:effectLst/>
                          <a:latin typeface="Times New Roman" panose="02020603050405020304" pitchFamily="18" charset="0"/>
                          <a:cs typeface="Times New Roman" panose="02020603050405020304" pitchFamily="18" charset="0"/>
                        </a:rPr>
                        <a:t> </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r>
              <a:tr h="594001">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Перечень видов медицинских изделий, подлежащих отнесению при их регистрации к средствам измерений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a:effectLst/>
                          <a:latin typeface="Times New Roman" panose="02020603050405020304" pitchFamily="18" charset="0"/>
                          <a:cs typeface="Times New Roman" panose="02020603050405020304" pitchFamily="18" charset="0"/>
                        </a:rPr>
                        <a:t>24.08.2015</a:t>
                      </a:r>
                      <a:endParaRPr lang="ru-RU" sz="1300" b="0"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24.09.2015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Распоряжение Коллегии от 22.12.2015 №180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Решение Совета от 12.02.2016 № 42</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tc>
              </a:tr>
              <a:tr h="594001">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Порядок формирования и ведения информационной системы в сфере обращения медицинских изделий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17.08.2015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17.09.2015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Распоряжение Коллегии от 29.12.2015 №</a:t>
                      </a:r>
                      <a:r>
                        <a:rPr lang="ru-RU" sz="1300" u="none" strike="noStrike" dirty="0" smtClean="0">
                          <a:effectLst/>
                          <a:latin typeface="Times New Roman" panose="02020603050405020304" pitchFamily="18" charset="0"/>
                          <a:cs typeface="Times New Roman" panose="02020603050405020304" pitchFamily="18" charset="0"/>
                        </a:rPr>
                        <a:t>184</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Решение Совета от 12.02.2016 № 30</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r>
              <a:tr h="594001">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Правила классификации медицинских изделий в зависимости от потенциального риска применения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a:effectLst/>
                          <a:latin typeface="Times New Roman" panose="02020603050405020304" pitchFamily="18" charset="0"/>
                          <a:cs typeface="Times New Roman" panose="02020603050405020304" pitchFamily="18" charset="0"/>
                        </a:rPr>
                        <a:t>07.05.2015</a:t>
                      </a:r>
                      <a:endParaRPr lang="ru-RU" sz="1300" b="0"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a:effectLst/>
                          <a:latin typeface="Times New Roman" panose="02020603050405020304" pitchFamily="18" charset="0"/>
                          <a:cs typeface="Times New Roman" panose="02020603050405020304" pitchFamily="18" charset="0"/>
                        </a:rPr>
                        <a:t>07.06.2015</a:t>
                      </a:r>
                      <a:endParaRPr lang="ru-RU" sz="1300" b="0"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Решение Коллегии </a:t>
                      </a:r>
                      <a:endParaRPr lang="en-US" sz="1300" u="none" strike="noStrike" dirty="0" smtClean="0">
                        <a:effectLst/>
                        <a:latin typeface="Times New Roman" panose="02020603050405020304" pitchFamily="18" charset="0"/>
                        <a:cs typeface="Times New Roman" panose="02020603050405020304" pitchFamily="18" charset="0"/>
                      </a:endParaRPr>
                    </a:p>
                    <a:p>
                      <a:pPr algn="l" fontAlgn="ctr"/>
                      <a:r>
                        <a:rPr lang="ru-RU" sz="1300" u="none" strike="noStrike" dirty="0" smtClean="0">
                          <a:effectLst/>
                          <a:latin typeface="Times New Roman" panose="02020603050405020304" pitchFamily="18" charset="0"/>
                          <a:cs typeface="Times New Roman" panose="02020603050405020304" pitchFamily="18" charset="0"/>
                        </a:rPr>
                        <a:t>от </a:t>
                      </a:r>
                      <a:r>
                        <a:rPr lang="ru-RU" sz="1300" u="none" strike="noStrike" dirty="0">
                          <a:effectLst/>
                          <a:latin typeface="Times New Roman" panose="02020603050405020304" pitchFamily="18" charset="0"/>
                          <a:cs typeface="Times New Roman" panose="02020603050405020304" pitchFamily="18" charset="0"/>
                        </a:rPr>
                        <a:t>22.12.2015 №</a:t>
                      </a:r>
                      <a:r>
                        <a:rPr lang="ru-RU" sz="1300" u="none" strike="noStrike" dirty="0" smtClean="0">
                          <a:effectLst/>
                          <a:latin typeface="Times New Roman" panose="02020603050405020304" pitchFamily="18" charset="0"/>
                          <a:cs typeface="Times New Roman" panose="02020603050405020304" pitchFamily="18" charset="0"/>
                        </a:rPr>
                        <a:t>173</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Принято</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tc>
              </a:tr>
              <a:tr h="510586">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Правила ведения номенклатуры медицинских изделий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24.08.2015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24.09.2015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Решение Коллегии </a:t>
                      </a:r>
                      <a:endParaRPr lang="en-US" sz="1300" u="none" strike="noStrike" dirty="0" smtClean="0">
                        <a:effectLst/>
                        <a:latin typeface="Times New Roman" panose="02020603050405020304" pitchFamily="18" charset="0"/>
                        <a:cs typeface="Times New Roman" panose="02020603050405020304" pitchFamily="18" charset="0"/>
                      </a:endParaRPr>
                    </a:p>
                    <a:p>
                      <a:pPr algn="l" fontAlgn="ctr"/>
                      <a:r>
                        <a:rPr lang="ru-RU" sz="1300" u="none" strike="noStrike" dirty="0" smtClean="0">
                          <a:effectLst/>
                          <a:latin typeface="Times New Roman" panose="02020603050405020304" pitchFamily="18" charset="0"/>
                          <a:cs typeface="Times New Roman" panose="02020603050405020304" pitchFamily="18" charset="0"/>
                        </a:rPr>
                        <a:t>от </a:t>
                      </a:r>
                      <a:r>
                        <a:rPr lang="ru-RU" sz="1300" u="none" strike="noStrike" dirty="0">
                          <a:effectLst/>
                          <a:latin typeface="Times New Roman" panose="02020603050405020304" pitchFamily="18" charset="0"/>
                          <a:cs typeface="Times New Roman" panose="02020603050405020304" pitchFamily="18" charset="0"/>
                        </a:rPr>
                        <a:t>29.12.2015 №</a:t>
                      </a:r>
                      <a:r>
                        <a:rPr lang="ru-RU" sz="1300" u="none" strike="noStrike" dirty="0" smtClean="0">
                          <a:effectLst/>
                          <a:latin typeface="Times New Roman" panose="02020603050405020304" pitchFamily="18" charset="0"/>
                          <a:cs typeface="Times New Roman" panose="02020603050405020304" pitchFamily="18" charset="0"/>
                        </a:rPr>
                        <a:t>177</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Принято</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solidFill>
                      <a:srgbClr val="D6F6FF">
                        <a:alpha val="20000"/>
                      </a:srgbClr>
                    </a:solidFill>
                  </a:tcPr>
                </a:tc>
              </a:tr>
              <a:tr h="594001">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Правила проведения мониторинга безопасности, качества и эффективности медицинских изделий </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a:effectLst/>
                          <a:latin typeface="Times New Roman" panose="02020603050405020304" pitchFamily="18" charset="0"/>
                          <a:cs typeface="Times New Roman" panose="02020603050405020304" pitchFamily="18" charset="0"/>
                        </a:rPr>
                        <a:t>17.08.2015</a:t>
                      </a:r>
                      <a:endParaRPr lang="ru-RU" sz="1300" b="0"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a:effectLst/>
                          <a:latin typeface="Times New Roman" panose="02020603050405020304" pitchFamily="18" charset="0"/>
                          <a:cs typeface="Times New Roman" panose="02020603050405020304" pitchFamily="18" charset="0"/>
                        </a:rPr>
                        <a:t>17.09.2015</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ru-RU" sz="1300" u="none" strike="noStrike" dirty="0">
                          <a:effectLst/>
                          <a:latin typeface="Times New Roman" panose="02020603050405020304" pitchFamily="18" charset="0"/>
                          <a:cs typeface="Times New Roman" panose="02020603050405020304" pitchFamily="18" charset="0"/>
                        </a:rPr>
                        <a:t>Решение Коллегии </a:t>
                      </a:r>
                      <a:endParaRPr lang="en-US" sz="1300" u="none" strike="noStrike" dirty="0" smtClean="0">
                        <a:effectLst/>
                        <a:latin typeface="Times New Roman" panose="02020603050405020304" pitchFamily="18" charset="0"/>
                        <a:cs typeface="Times New Roman" panose="02020603050405020304" pitchFamily="18" charset="0"/>
                      </a:endParaRPr>
                    </a:p>
                    <a:p>
                      <a:pPr algn="l" fontAlgn="ctr"/>
                      <a:r>
                        <a:rPr lang="ru-RU" sz="1300" u="none" strike="noStrike" dirty="0" smtClean="0">
                          <a:effectLst/>
                          <a:latin typeface="Times New Roman" panose="02020603050405020304" pitchFamily="18" charset="0"/>
                          <a:cs typeface="Times New Roman" panose="02020603050405020304" pitchFamily="18" charset="0"/>
                        </a:rPr>
                        <a:t>от </a:t>
                      </a:r>
                      <a:r>
                        <a:rPr lang="ru-RU" sz="1300" u="none" strike="noStrike" dirty="0">
                          <a:effectLst/>
                          <a:latin typeface="Times New Roman" panose="02020603050405020304" pitchFamily="18" charset="0"/>
                          <a:cs typeface="Times New Roman" panose="02020603050405020304" pitchFamily="18" charset="0"/>
                        </a:rPr>
                        <a:t>22.12.2015 №</a:t>
                      </a:r>
                      <a:r>
                        <a:rPr lang="ru-RU" sz="1300" u="none" strike="noStrike" dirty="0" smtClean="0">
                          <a:effectLst/>
                          <a:latin typeface="Times New Roman" panose="02020603050405020304" pitchFamily="18" charset="0"/>
                          <a:cs typeface="Times New Roman" panose="02020603050405020304" pitchFamily="18" charset="0"/>
                        </a:rPr>
                        <a:t>174</a:t>
                      </a:r>
                      <a:endParaRPr lang="ru-RU" sz="1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ru-RU" sz="1300" u="none" strike="noStrike" dirty="0" smtClean="0">
                          <a:effectLst/>
                          <a:latin typeface="Times New Roman" panose="02020603050405020304" pitchFamily="18" charset="0"/>
                          <a:cs typeface="Times New Roman" panose="02020603050405020304" pitchFamily="18" charset="0"/>
                        </a:rPr>
                        <a:t>Принято</a:t>
                      </a:r>
                      <a:endParaRPr lang="ru-RU" sz="13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0" marR="0" marT="0" marB="0" anchor="ctr"/>
                </a:tc>
              </a:tr>
            </a:tbl>
          </a:graphicData>
        </a:graphic>
      </p:graphicFrame>
      <p:sp>
        <p:nvSpPr>
          <p:cNvPr id="6" name="Прямоугольник 5"/>
          <p:cNvSpPr/>
          <p:nvPr/>
        </p:nvSpPr>
        <p:spPr>
          <a:xfrm>
            <a:off x="683568" y="122824"/>
            <a:ext cx="8280920" cy="707886"/>
          </a:xfrm>
          <a:prstGeom prst="rect">
            <a:avLst/>
          </a:prstGeom>
        </p:spPr>
        <p:txBody>
          <a:bodyPr wrap="square">
            <a:spAutoFit/>
          </a:bodyPr>
          <a:lstStyle/>
          <a:p>
            <a:pPr algn="ctr"/>
            <a:r>
              <a:rPr lang="ru-RU" sz="2000" b="1" dirty="0">
                <a:solidFill>
                  <a:srgbClr val="002060"/>
                </a:solidFill>
                <a:latin typeface="Arial" pitchFamily="34" charset="0"/>
                <a:cs typeface="Arial" pitchFamily="34" charset="0"/>
              </a:rPr>
              <a:t>Документы ЕАЭС по регулированию </a:t>
            </a:r>
            <a:br>
              <a:rPr lang="ru-RU" sz="2000" b="1" dirty="0">
                <a:solidFill>
                  <a:srgbClr val="002060"/>
                </a:solidFill>
                <a:latin typeface="Arial" pitchFamily="34" charset="0"/>
                <a:cs typeface="Arial" pitchFamily="34" charset="0"/>
              </a:rPr>
            </a:br>
            <a:r>
              <a:rPr lang="ru-RU" sz="2000" b="1" dirty="0">
                <a:solidFill>
                  <a:srgbClr val="002060"/>
                </a:solidFill>
                <a:latin typeface="Arial" pitchFamily="34" charset="0"/>
                <a:cs typeface="Arial" pitchFamily="34" charset="0"/>
              </a:rPr>
              <a:t>обращения медицинских изделий</a:t>
            </a:r>
          </a:p>
        </p:txBody>
      </p:sp>
    </p:spTree>
    <p:extLst>
      <p:ext uri="{BB962C8B-B14F-4D97-AF65-F5344CB8AC3E}">
        <p14:creationId xmlns:p14="http://schemas.microsoft.com/office/powerpoint/2010/main" val="2208832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13</a:t>
            </a:fld>
            <a:endParaRPr lang="ru-RU"/>
          </a:p>
        </p:txBody>
      </p:sp>
      <p:cxnSp>
        <p:nvCxnSpPr>
          <p:cNvPr id="3" name="Прямая соединительная линия 2"/>
          <p:cNvCxnSpPr/>
          <p:nvPr/>
        </p:nvCxnSpPr>
        <p:spPr>
          <a:xfrm>
            <a:off x="611560" y="908720"/>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4" name="Прямоугольник 3"/>
          <p:cNvSpPr/>
          <p:nvPr/>
        </p:nvSpPr>
        <p:spPr>
          <a:xfrm>
            <a:off x="0" y="830710"/>
            <a:ext cx="9144000" cy="6124754"/>
          </a:xfrm>
          <a:prstGeom prst="rect">
            <a:avLst/>
          </a:prstGeom>
        </p:spPr>
        <p:txBody>
          <a:bodyPr wrap="square">
            <a:spAutoFit/>
          </a:bodyPr>
          <a:lstStyle/>
          <a:p>
            <a:pPr algn="just"/>
            <a:r>
              <a:rPr lang="ru-RU" sz="1400" dirty="0" smtClean="0">
                <a:latin typeface="Arial" pitchFamily="34" charset="0"/>
                <a:cs typeface="Arial" pitchFamily="34" charset="0"/>
              </a:rPr>
              <a:t>1. </a:t>
            </a:r>
            <a:r>
              <a:rPr lang="ru-RU" sz="1400" b="1" dirty="0" smtClean="0">
                <a:latin typeface="Arial" pitchFamily="34" charset="0"/>
                <a:cs typeface="Arial" pitchFamily="34" charset="0"/>
              </a:rPr>
              <a:t>Порядок формирования </a:t>
            </a:r>
            <a:r>
              <a:rPr lang="ru-RU" sz="1400" dirty="0" smtClean="0">
                <a:latin typeface="Arial" pitchFamily="34" charset="0"/>
                <a:cs typeface="Arial" pitchFamily="34" charset="0"/>
              </a:rPr>
              <a:t>перечня стандартов, в результате применения которых на добровольной основе полностью или частично обеспечивается соблюдение соответствия медицинских изделий Общим требованиям безопасности и эффективности медицинских изделий, требованиям к их маркировке и эксплуатационной документации на них, утвержденный </a:t>
            </a:r>
            <a:r>
              <a:rPr lang="ru-RU" sz="1400" b="1" dirty="0" smtClean="0">
                <a:solidFill>
                  <a:srgbClr val="FF0000"/>
                </a:solidFill>
                <a:latin typeface="Arial" pitchFamily="34" charset="0"/>
                <a:cs typeface="Arial" pitchFamily="34" charset="0"/>
              </a:rPr>
              <a:t>Рекомендацией Коллегии Евразийской экономической комиссии от 04.09.2017 № 16.</a:t>
            </a:r>
          </a:p>
          <a:p>
            <a:pPr algn="just"/>
            <a:r>
              <a:rPr lang="ru-RU" sz="1400" dirty="0" smtClean="0">
                <a:latin typeface="Arial" pitchFamily="34" charset="0"/>
                <a:cs typeface="Arial" pitchFamily="34" charset="0"/>
              </a:rPr>
              <a:t>2. </a:t>
            </a:r>
            <a:r>
              <a:rPr lang="ru-RU" sz="1400" b="1" dirty="0" smtClean="0">
                <a:latin typeface="Arial" pitchFamily="34" charset="0"/>
                <a:cs typeface="Arial" pitchFamily="34" charset="0"/>
              </a:rPr>
              <a:t>Перечень стандартов</a:t>
            </a:r>
            <a:r>
              <a:rPr lang="ru-RU" sz="1400" dirty="0" smtClean="0">
                <a:latin typeface="Arial" pitchFamily="34" charset="0"/>
                <a:cs typeface="Arial" pitchFamily="34" charset="0"/>
              </a:rPr>
              <a:t>, в результате применения которых на добровольной основе полностью или частично обеспечивается соблюдение соответствия медицинских изделий Общим требованиям безопасности и эффективности медицинских изделий, требованиям к их маркировке и эксплуатационной документации на них, утвержденный </a:t>
            </a:r>
            <a:r>
              <a:rPr lang="ru-RU" sz="1400" b="1" dirty="0" smtClean="0">
                <a:solidFill>
                  <a:srgbClr val="FF0000"/>
                </a:solidFill>
                <a:latin typeface="Arial" pitchFamily="34" charset="0"/>
                <a:cs typeface="Arial" pitchFamily="34" charset="0"/>
              </a:rPr>
              <a:t>Рекомендацией Коллегии Евразийской экономической комиссии от 04.09.2017 № 17.</a:t>
            </a:r>
          </a:p>
          <a:p>
            <a:pPr algn="just"/>
            <a:r>
              <a:rPr lang="ru-RU" sz="1400" dirty="0" smtClean="0">
                <a:latin typeface="Arial" pitchFamily="34" charset="0"/>
                <a:cs typeface="Arial" pitchFamily="34" charset="0"/>
              </a:rPr>
              <a:t>3. </a:t>
            </a:r>
            <a:r>
              <a:rPr lang="ru-RU" sz="1400" b="1" dirty="0" smtClean="0">
                <a:latin typeface="Arial" pitchFamily="34" charset="0"/>
                <a:cs typeface="Arial" pitchFamily="34" charset="0"/>
              </a:rPr>
              <a:t>Критерии</a:t>
            </a:r>
            <a:r>
              <a:rPr lang="ru-RU" sz="1400" dirty="0" smtClean="0">
                <a:latin typeface="Arial" pitchFamily="34" charset="0"/>
                <a:cs typeface="Arial" pitchFamily="34" charset="0"/>
              </a:rPr>
              <a:t> по включению в одно регистрационное удостоверение нескольких модификаций медицинского изделия, относящихся к одному виду медицинского изделия в соответствии с применяемой в Евразийском экономическом союзе номенклатурой медицинских изделий, утвержденные </a:t>
            </a:r>
            <a:r>
              <a:rPr lang="ru-RU" sz="1400" b="1" dirty="0" smtClean="0">
                <a:solidFill>
                  <a:srgbClr val="FF0000"/>
                </a:solidFill>
                <a:latin typeface="Arial" pitchFamily="34" charset="0"/>
                <a:cs typeface="Arial" pitchFamily="34" charset="0"/>
              </a:rPr>
              <a:t>Решением Коллегии Евразийской экономической комиссии от 24.07.2018 №123.</a:t>
            </a:r>
          </a:p>
          <a:p>
            <a:pPr algn="just"/>
            <a:r>
              <a:rPr lang="ru-RU" sz="1400" dirty="0" smtClean="0">
                <a:latin typeface="Arial" pitchFamily="34" charset="0"/>
                <a:cs typeface="Arial" pitchFamily="34" charset="0"/>
              </a:rPr>
              <a:t>4. </a:t>
            </a:r>
            <a:r>
              <a:rPr lang="ru-RU" sz="1400" b="1" dirty="0" smtClean="0">
                <a:latin typeface="Arial" pitchFamily="34" charset="0"/>
                <a:cs typeface="Arial" pitchFamily="34" charset="0"/>
              </a:rPr>
              <a:t>Методические рекомендации </a:t>
            </a:r>
            <a:r>
              <a:rPr lang="ru-RU" sz="1400" dirty="0" smtClean="0">
                <a:latin typeface="Arial" pitchFamily="34" charset="0"/>
                <a:cs typeface="Arial" pitchFamily="34" charset="0"/>
              </a:rPr>
              <a:t>по проведению экспертизы безопасности, качества и эффективности регистрационного досье на медицинское изделие</a:t>
            </a:r>
            <a:r>
              <a:rPr lang="en-US" sz="1400" dirty="0" smtClean="0">
                <a:latin typeface="Arial" pitchFamily="34" charset="0"/>
                <a:cs typeface="Arial" pitchFamily="34" charset="0"/>
              </a:rPr>
              <a:t> </a:t>
            </a:r>
            <a:r>
              <a:rPr lang="ru-RU" sz="1400" b="1" dirty="0" smtClean="0">
                <a:solidFill>
                  <a:srgbClr val="FF0000"/>
                </a:solidFill>
                <a:latin typeface="Arial" pitchFamily="34" charset="0"/>
                <a:cs typeface="Arial" pitchFamily="34" charset="0"/>
              </a:rPr>
              <a:t>(рассматривается на рабочей группе)</a:t>
            </a:r>
            <a:r>
              <a:rPr lang="ru-RU" sz="1400" dirty="0" smtClean="0">
                <a:latin typeface="Arial" pitchFamily="34" charset="0"/>
                <a:cs typeface="Arial" pitchFamily="34" charset="0"/>
              </a:rPr>
              <a:t>.</a:t>
            </a:r>
          </a:p>
          <a:p>
            <a:pPr algn="just"/>
            <a:r>
              <a:rPr lang="ru-RU" sz="1400" dirty="0" smtClean="0">
                <a:latin typeface="Arial" pitchFamily="34" charset="0"/>
                <a:cs typeface="Arial" pitchFamily="34" charset="0"/>
              </a:rPr>
              <a:t>5. </a:t>
            </a:r>
            <a:r>
              <a:rPr lang="ru-RU" sz="1400" b="1" dirty="0" smtClean="0">
                <a:latin typeface="Arial" pitchFamily="34" charset="0"/>
                <a:cs typeface="Arial" pitchFamily="34" charset="0"/>
              </a:rPr>
              <a:t>Методические рекомендации </a:t>
            </a:r>
            <a:r>
              <a:rPr lang="ru-RU" sz="1400" dirty="0" smtClean="0">
                <a:latin typeface="Arial" pitchFamily="34" charset="0"/>
                <a:cs typeface="Arial" pitchFamily="34" charset="0"/>
              </a:rPr>
              <a:t>по содержанию и структуре документов регистрационного досье на медицинское изделие </a:t>
            </a:r>
            <a:r>
              <a:rPr lang="ru-RU" sz="1400" b="1" dirty="0" smtClean="0">
                <a:solidFill>
                  <a:srgbClr val="FF0000"/>
                </a:solidFill>
                <a:latin typeface="Arial" pitchFamily="34" charset="0"/>
                <a:cs typeface="Arial" pitchFamily="34" charset="0"/>
              </a:rPr>
              <a:t>(рассматривается на рабочей группе)</a:t>
            </a:r>
            <a:r>
              <a:rPr lang="ru-RU" sz="1400" dirty="0" smtClean="0">
                <a:latin typeface="Arial" pitchFamily="34" charset="0"/>
                <a:cs typeface="Arial" pitchFamily="34" charset="0"/>
              </a:rPr>
              <a:t>.</a:t>
            </a:r>
          </a:p>
          <a:p>
            <a:pPr algn="just"/>
            <a:r>
              <a:rPr lang="ru-RU" sz="1400" dirty="0" smtClean="0">
                <a:latin typeface="Arial" pitchFamily="34" charset="0"/>
                <a:cs typeface="Arial" pitchFamily="34" charset="0"/>
              </a:rPr>
              <a:t>6. </a:t>
            </a:r>
            <a:r>
              <a:rPr lang="ru-RU" sz="1400" b="1" dirty="0" smtClean="0">
                <a:latin typeface="Arial" pitchFamily="34" charset="0"/>
                <a:cs typeface="Arial" pitchFamily="34" charset="0"/>
              </a:rPr>
              <a:t>Критерии</a:t>
            </a:r>
            <a:r>
              <a:rPr lang="ru-RU" sz="1400" dirty="0" smtClean="0">
                <a:latin typeface="Arial" pitchFamily="34" charset="0"/>
                <a:cs typeface="Arial" pitchFamily="34" charset="0"/>
              </a:rPr>
              <a:t> отнесения продукции к медицинским изделиям (разграничительные перечни) </a:t>
            </a:r>
            <a:r>
              <a:rPr lang="ru-RU" sz="1400" b="1" dirty="0" smtClean="0">
                <a:solidFill>
                  <a:srgbClr val="FF0000"/>
                </a:solidFill>
                <a:latin typeface="Arial" pitchFamily="34" charset="0"/>
                <a:cs typeface="Arial" pitchFamily="34" charset="0"/>
              </a:rPr>
              <a:t>(проведено общественное обсуждение)</a:t>
            </a:r>
            <a:r>
              <a:rPr lang="ru-RU" sz="1400" dirty="0" smtClean="0">
                <a:latin typeface="Arial" pitchFamily="34" charset="0"/>
                <a:cs typeface="Arial" pitchFamily="34" charset="0"/>
              </a:rPr>
              <a:t>.</a:t>
            </a:r>
          </a:p>
          <a:p>
            <a:pPr algn="just"/>
            <a:r>
              <a:rPr lang="ru-RU" sz="1400" dirty="0" smtClean="0">
                <a:latin typeface="Arial" pitchFamily="34" charset="0"/>
                <a:cs typeface="Arial" pitchFamily="34" charset="0"/>
              </a:rPr>
              <a:t>7. </a:t>
            </a:r>
            <a:r>
              <a:rPr lang="ru-RU" sz="1400" b="1" dirty="0" smtClean="0">
                <a:latin typeface="Arial" pitchFamily="34" charset="0"/>
                <a:cs typeface="Arial" pitchFamily="34" charset="0"/>
              </a:rPr>
              <a:t>Критерии</a:t>
            </a:r>
            <a:r>
              <a:rPr lang="ru-RU" sz="1400" dirty="0" smtClean="0">
                <a:latin typeface="Arial" pitchFamily="34" charset="0"/>
                <a:cs typeface="Arial" pitchFamily="34" charset="0"/>
              </a:rPr>
              <a:t> разграничения элементов медицинского изделия, являющихся составными частями медицинского изделия, принадлежностями и комплектующими к медицинскому изделию, в целях его регистрации, утвержденные </a:t>
            </a:r>
            <a:r>
              <a:rPr lang="ru-RU" sz="1400" b="1" dirty="0" smtClean="0">
                <a:solidFill>
                  <a:srgbClr val="FF0000"/>
                </a:solidFill>
                <a:latin typeface="Arial" pitchFamily="34" charset="0"/>
                <a:cs typeface="Arial" pitchFamily="34" charset="0"/>
              </a:rPr>
              <a:t>Решением Коллегии Евразийской экономической комиссии от 24.07.2018 №116.</a:t>
            </a:r>
          </a:p>
          <a:p>
            <a:pPr algn="just"/>
            <a:r>
              <a:rPr lang="ru-RU" sz="1400" b="1" dirty="0" smtClean="0">
                <a:solidFill>
                  <a:srgbClr val="FF0000"/>
                </a:solidFill>
                <a:latin typeface="Arial" pitchFamily="34" charset="0"/>
                <a:cs typeface="Arial" pitchFamily="34" charset="0"/>
              </a:rPr>
              <a:t>8. </a:t>
            </a:r>
            <a:r>
              <a:rPr lang="ru-RU" sz="1400" b="1" dirty="0">
                <a:latin typeface="Arial" panose="020B0604020202020204" pitchFamily="34" charset="0"/>
                <a:cs typeface="Arial" panose="020B0604020202020204" pitchFamily="34" charset="0"/>
              </a:rPr>
              <a:t>Требования</a:t>
            </a:r>
            <a:r>
              <a:rPr lang="ru-RU" sz="1400" dirty="0">
                <a:latin typeface="Arial" panose="020B0604020202020204" pitchFamily="34" charset="0"/>
                <a:cs typeface="Arial" panose="020B0604020202020204" pitchFamily="34" charset="0"/>
              </a:rPr>
              <a:t> к организациям, имеющим право проводить инспектирование производства медицинских изделий, на соответствие Требованиям к внедрению, поддержанию и оценке системы менеджмента качества медицинских изделий в зависимости от потенциального риска </a:t>
            </a:r>
            <a:r>
              <a:rPr lang="ru-RU" sz="1400" dirty="0" smtClean="0">
                <a:latin typeface="Arial" panose="020B0604020202020204" pitchFamily="34" charset="0"/>
                <a:cs typeface="Arial" panose="020B0604020202020204" pitchFamily="34" charset="0"/>
              </a:rPr>
              <a:t>применения </a:t>
            </a:r>
            <a:r>
              <a:rPr lang="ru-RU" sz="1400" b="1" dirty="0" smtClean="0">
                <a:solidFill>
                  <a:srgbClr val="FF0000"/>
                </a:solidFill>
                <a:latin typeface="Arial" panose="020B0604020202020204" pitchFamily="34" charset="0"/>
                <a:cs typeface="Arial" panose="020B0604020202020204" pitchFamily="34" charset="0"/>
              </a:rPr>
              <a:t>(рассматривается на рабочей группе).</a:t>
            </a:r>
            <a:endParaRPr lang="ru-RU" sz="1400" b="1" dirty="0">
              <a:solidFill>
                <a:srgbClr val="FF0000"/>
              </a:solidFill>
              <a:latin typeface="Arial" pitchFamily="34" charset="0"/>
              <a:cs typeface="Arial" pitchFamily="34" charset="0"/>
            </a:endParaRPr>
          </a:p>
        </p:txBody>
      </p:sp>
      <p:sp>
        <p:nvSpPr>
          <p:cNvPr id="5" name="Прямоугольник 4"/>
          <p:cNvSpPr/>
          <p:nvPr/>
        </p:nvSpPr>
        <p:spPr>
          <a:xfrm>
            <a:off x="571472" y="122824"/>
            <a:ext cx="8572528" cy="707886"/>
          </a:xfrm>
          <a:prstGeom prst="rect">
            <a:avLst/>
          </a:prstGeom>
        </p:spPr>
        <p:txBody>
          <a:bodyPr wrap="square">
            <a:spAutoFit/>
          </a:bodyPr>
          <a:lstStyle/>
          <a:p>
            <a:pPr algn="ctr"/>
            <a:r>
              <a:rPr lang="ru-RU" sz="2000" b="1" dirty="0" smtClean="0">
                <a:solidFill>
                  <a:srgbClr val="002060"/>
                </a:solidFill>
                <a:latin typeface="Arial" pitchFamily="34" charset="0"/>
                <a:cs typeface="Arial" pitchFamily="34" charset="0"/>
              </a:rPr>
              <a:t>Разработанные документы ЕАЭС «третьего уровня» по </a:t>
            </a:r>
            <a:r>
              <a:rPr lang="ru-RU" sz="2000" b="1" dirty="0">
                <a:solidFill>
                  <a:srgbClr val="002060"/>
                </a:solidFill>
                <a:latin typeface="Arial" pitchFamily="34" charset="0"/>
                <a:cs typeface="Arial" pitchFamily="34" charset="0"/>
              </a:rPr>
              <a:t>регулированию </a:t>
            </a:r>
            <a:r>
              <a:rPr lang="ru-RU" sz="2000" b="1" dirty="0" smtClean="0">
                <a:solidFill>
                  <a:srgbClr val="002060"/>
                </a:solidFill>
                <a:latin typeface="Arial" pitchFamily="34" charset="0"/>
                <a:cs typeface="Arial" pitchFamily="34" charset="0"/>
              </a:rPr>
              <a:t>обращения </a:t>
            </a:r>
            <a:r>
              <a:rPr lang="ru-RU" sz="2000" b="1" dirty="0">
                <a:solidFill>
                  <a:srgbClr val="002060"/>
                </a:solidFill>
                <a:latin typeface="Arial" pitchFamily="34" charset="0"/>
                <a:cs typeface="Arial" pitchFamily="34" charset="0"/>
              </a:rPr>
              <a:t>медицинских изделий</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7940" y="1214422"/>
            <a:ext cx="9046060" cy="4201150"/>
          </a:xfrm>
          <a:prstGeom prst="rect">
            <a:avLst/>
          </a:prstGeom>
        </p:spPr>
        <p:txBody>
          <a:bodyPr wrap="square">
            <a:spAutoFit/>
          </a:bodyPr>
          <a:lstStyle/>
          <a:p>
            <a:pPr algn="ctr">
              <a:spcAft>
                <a:spcPts val="600"/>
              </a:spcAft>
            </a:pPr>
            <a:r>
              <a:rPr lang="ru-RU" b="1" u="sng" dirty="0" smtClean="0">
                <a:solidFill>
                  <a:srgbClr val="FF0000"/>
                </a:solidFill>
                <a:latin typeface="Arial" panose="020B0604020202020204" pitchFamily="34" charset="0"/>
                <a:cs typeface="Arial" panose="020B0604020202020204" pitchFamily="34" charset="0"/>
              </a:rPr>
              <a:t>Переходный период  до </a:t>
            </a:r>
            <a:r>
              <a:rPr lang="ru-RU" b="1" u="sng" dirty="0">
                <a:solidFill>
                  <a:srgbClr val="FF0000"/>
                </a:solidFill>
                <a:latin typeface="Arial" panose="020B0604020202020204" pitchFamily="34" charset="0"/>
                <a:cs typeface="Arial" panose="020B0604020202020204" pitchFamily="34" charset="0"/>
              </a:rPr>
              <a:t>31 декабря 2021 г</a:t>
            </a:r>
            <a:r>
              <a:rPr lang="ru-RU" b="1" u="sng" dirty="0" smtClean="0">
                <a:solidFill>
                  <a:srgbClr val="FF0000"/>
                </a:solidFill>
                <a:latin typeface="Arial" panose="020B0604020202020204" pitchFamily="34" charset="0"/>
                <a:cs typeface="Arial" panose="020B0604020202020204" pitchFamily="34" charset="0"/>
              </a:rPr>
              <a:t>.</a:t>
            </a:r>
          </a:p>
          <a:p>
            <a:pPr marL="342900" indent="-342900" algn="just">
              <a:spcAft>
                <a:spcPts val="600"/>
              </a:spcAft>
              <a:buClr>
                <a:srgbClr val="FF0000"/>
              </a:buClr>
              <a:buFont typeface="Wingdings" panose="05000000000000000000" pitchFamily="2" charset="2"/>
              <a:buChar char="Ø"/>
            </a:pPr>
            <a:r>
              <a:rPr lang="ru-RU" dirty="0" smtClean="0">
                <a:solidFill>
                  <a:prstClr val="black"/>
                </a:solidFill>
                <a:latin typeface="Arial" panose="020B0604020202020204" pitchFamily="34" charset="0"/>
                <a:cs typeface="Arial" panose="020B0604020202020204" pitchFamily="34" charset="0"/>
              </a:rPr>
              <a:t>регистрация </a:t>
            </a:r>
            <a:r>
              <a:rPr lang="ru-RU" dirty="0">
                <a:solidFill>
                  <a:prstClr val="black"/>
                </a:solidFill>
                <a:latin typeface="Arial" panose="020B0604020202020204" pitchFamily="34" charset="0"/>
                <a:cs typeface="Arial" panose="020B0604020202020204" pitchFamily="34" charset="0"/>
              </a:rPr>
              <a:t>медицинского изделия по выбору производителя медицинского изделия (его уполномоченного представителя) может осуществляться в соответствии с Правилами </a:t>
            </a:r>
            <a:r>
              <a:rPr lang="ru-RU" dirty="0" smtClean="0">
                <a:solidFill>
                  <a:prstClr val="black"/>
                </a:solidFill>
                <a:latin typeface="Arial" panose="020B0604020202020204" pitchFamily="34" charset="0"/>
                <a:cs typeface="Arial" panose="020B0604020202020204" pitchFamily="34" charset="0"/>
              </a:rPr>
              <a:t>регистрации  и экспертизы безопасности, качества и эффективности либо </a:t>
            </a:r>
            <a:r>
              <a:rPr lang="ru-RU" dirty="0">
                <a:solidFill>
                  <a:prstClr val="black"/>
                </a:solidFill>
                <a:latin typeface="Arial" panose="020B0604020202020204" pitchFamily="34" charset="0"/>
                <a:cs typeface="Arial" panose="020B0604020202020204" pitchFamily="34" charset="0"/>
              </a:rPr>
              <a:t>в соответствии с законодательством государства – члена Евразийского экономического союза</a:t>
            </a:r>
            <a:r>
              <a:rPr lang="ru-RU" dirty="0" smtClean="0">
                <a:solidFill>
                  <a:prstClr val="black"/>
                </a:solidFill>
                <a:latin typeface="Arial" panose="020B0604020202020204" pitchFamily="34" charset="0"/>
                <a:cs typeface="Arial" panose="020B0604020202020204" pitchFamily="34" charset="0"/>
              </a:rPr>
              <a:t>;</a:t>
            </a:r>
          </a:p>
          <a:p>
            <a:pPr marL="342900" indent="-342900" algn="just">
              <a:spcAft>
                <a:spcPts val="600"/>
              </a:spcAft>
              <a:buClr>
                <a:srgbClr val="FF0000"/>
              </a:buClr>
              <a:buFont typeface="Wingdings" panose="05000000000000000000" pitchFamily="2" charset="2"/>
              <a:buChar char="Ø"/>
            </a:pPr>
            <a:r>
              <a:rPr lang="ru-RU" dirty="0" smtClean="0">
                <a:solidFill>
                  <a:prstClr val="black"/>
                </a:solidFill>
                <a:latin typeface="Arial" panose="020B0604020202020204" pitchFamily="34" charset="0"/>
                <a:cs typeface="Arial" panose="020B0604020202020204" pitchFamily="34" charset="0"/>
              </a:rPr>
              <a:t>медицинские </a:t>
            </a:r>
            <a:r>
              <a:rPr lang="ru-RU" dirty="0">
                <a:solidFill>
                  <a:prstClr val="black"/>
                </a:solidFill>
                <a:latin typeface="Arial" panose="020B0604020202020204" pitchFamily="34" charset="0"/>
                <a:cs typeface="Arial" panose="020B0604020202020204" pitchFamily="34" charset="0"/>
              </a:rPr>
              <a:t>изделия, зарегистрированные в соответствии с законодательством государства – члена Евразийского экономического союза, обращаются на территории этого </a:t>
            </a:r>
            <a:r>
              <a:rPr lang="ru-RU" dirty="0" smtClean="0">
                <a:solidFill>
                  <a:prstClr val="black"/>
                </a:solidFill>
                <a:latin typeface="Arial" panose="020B0604020202020204" pitchFamily="34" charset="0"/>
                <a:cs typeface="Arial" panose="020B0604020202020204" pitchFamily="34" charset="0"/>
              </a:rPr>
              <a:t>государства;</a:t>
            </a:r>
          </a:p>
          <a:p>
            <a:pPr marL="342900" indent="-342900" algn="just">
              <a:spcAft>
                <a:spcPts val="600"/>
              </a:spcAft>
              <a:buClr>
                <a:srgbClr val="FF0000"/>
              </a:buClr>
              <a:buFont typeface="Wingdings" panose="05000000000000000000" pitchFamily="2" charset="2"/>
              <a:buChar char="Ø"/>
            </a:pPr>
            <a:r>
              <a:rPr lang="ru-RU" dirty="0" smtClean="0">
                <a:solidFill>
                  <a:prstClr val="black"/>
                </a:solidFill>
                <a:latin typeface="Arial" panose="020B0604020202020204" pitchFamily="34" charset="0"/>
                <a:cs typeface="Arial" panose="020B0604020202020204" pitchFamily="34" charset="0"/>
              </a:rPr>
              <a:t>документы</a:t>
            </a:r>
            <a:r>
              <a:rPr lang="ru-RU" dirty="0">
                <a:solidFill>
                  <a:prstClr val="black"/>
                </a:solidFill>
                <a:latin typeface="Arial" panose="020B0604020202020204" pitchFamily="34" charset="0"/>
                <a:cs typeface="Arial" panose="020B0604020202020204" pitchFamily="34" charset="0"/>
              </a:rPr>
              <a:t>, подтверждающие факт регистрации медицинских изделий и выданные уполномоченным органом государства – члена Евразийского экономического союза в области здравоохранения в соответствии с законодательством этого государства, действительны до окончания срока их действия, но не позднее 31 декабря 2021 </a:t>
            </a:r>
            <a:r>
              <a:rPr lang="ru-RU" dirty="0" smtClean="0">
                <a:solidFill>
                  <a:prstClr val="black"/>
                </a:solidFill>
                <a:latin typeface="Arial" panose="020B0604020202020204" pitchFamily="34" charset="0"/>
                <a:cs typeface="Arial" panose="020B0604020202020204" pitchFamily="34" charset="0"/>
              </a:rPr>
              <a:t>года;</a:t>
            </a:r>
          </a:p>
        </p:txBody>
      </p:sp>
      <p:sp>
        <p:nvSpPr>
          <p:cNvPr id="4" name="Прямоугольник 3"/>
          <p:cNvSpPr/>
          <p:nvPr/>
        </p:nvSpPr>
        <p:spPr>
          <a:xfrm>
            <a:off x="539552" y="188641"/>
            <a:ext cx="8496944" cy="1015663"/>
          </a:xfrm>
          <a:prstGeom prst="rect">
            <a:avLst/>
          </a:prstGeom>
        </p:spPr>
        <p:txBody>
          <a:bodyPr wrap="square">
            <a:spAutoFit/>
          </a:bodyPr>
          <a:lstStyle/>
          <a:p>
            <a:pPr algn="ctr"/>
            <a:r>
              <a:rPr lang="ru-RU" sz="2000" b="1" dirty="0">
                <a:solidFill>
                  <a:srgbClr val="002060"/>
                </a:solidFill>
                <a:latin typeface="Arial" pitchFamily="34" charset="0"/>
                <a:cs typeface="Arial" pitchFamily="34" charset="0"/>
              </a:rPr>
              <a:t>Переходные положения в актах ЕЭК</a:t>
            </a:r>
            <a:r>
              <a:rPr lang="en-US" sz="2000" b="1" dirty="0">
                <a:solidFill>
                  <a:srgbClr val="002060"/>
                </a:solidFill>
                <a:latin typeface="Arial" pitchFamily="34" charset="0"/>
                <a:cs typeface="Arial" pitchFamily="34" charset="0"/>
              </a:rPr>
              <a:t> </a:t>
            </a:r>
            <a:r>
              <a:rPr lang="ru-RU" sz="2000" b="1" dirty="0">
                <a:solidFill>
                  <a:srgbClr val="002060"/>
                </a:solidFill>
                <a:latin typeface="Arial" pitchFamily="34" charset="0"/>
                <a:cs typeface="Arial" pitchFamily="34" charset="0"/>
              </a:rPr>
              <a:t>в сфере обращения медицинских изделий</a:t>
            </a:r>
            <a:br>
              <a:rPr lang="ru-RU" sz="2000" b="1" dirty="0">
                <a:solidFill>
                  <a:srgbClr val="002060"/>
                </a:solidFill>
                <a:latin typeface="Arial" pitchFamily="34" charset="0"/>
                <a:cs typeface="Arial" pitchFamily="34" charset="0"/>
              </a:rPr>
            </a:br>
            <a:endParaRPr lang="ru-RU" sz="2000" b="1" dirty="0">
              <a:solidFill>
                <a:srgbClr val="002060"/>
              </a:solidFill>
              <a:latin typeface="Arial" pitchFamily="34" charset="0"/>
              <a:cs typeface="Arial" pitchFamily="34" charset="0"/>
            </a:endParaRPr>
          </a:p>
        </p:txBody>
      </p:sp>
      <p:sp>
        <p:nvSpPr>
          <p:cNvPr id="5" name="Прямоугольник 4"/>
          <p:cNvSpPr/>
          <p:nvPr/>
        </p:nvSpPr>
        <p:spPr>
          <a:xfrm>
            <a:off x="97940" y="5643578"/>
            <a:ext cx="8903216" cy="1015663"/>
          </a:xfrm>
          <a:prstGeom prst="rect">
            <a:avLst/>
          </a:prstGeom>
        </p:spPr>
        <p:txBody>
          <a:bodyPr wrap="square">
            <a:spAutoFit/>
          </a:bodyPr>
          <a:lstStyle/>
          <a:p>
            <a:pPr indent="450215" algn="ctr">
              <a:lnSpc>
                <a:spcPts val="1800"/>
              </a:lnSpc>
            </a:pPr>
            <a:r>
              <a:rPr lang="ru-RU"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После </a:t>
            </a:r>
            <a:r>
              <a:rPr lang="ru-RU" b="1" dirty="0">
                <a:solidFill>
                  <a:srgbClr val="FF0000"/>
                </a:solidFill>
                <a:latin typeface="Arial" panose="020B0604020202020204" pitchFamily="34" charset="0"/>
                <a:ea typeface="Times New Roman" panose="02020603050405020304" pitchFamily="18" charset="0"/>
                <a:cs typeface="Arial" panose="020B0604020202020204" pitchFamily="34" charset="0"/>
              </a:rPr>
              <a:t>окончания переходного </a:t>
            </a:r>
            <a:r>
              <a:rPr lang="ru-RU"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периода </a:t>
            </a:r>
            <a:r>
              <a:rPr lang="ru-RU" b="1" dirty="0">
                <a:solidFill>
                  <a:srgbClr val="FF0000"/>
                </a:solidFill>
                <a:latin typeface="Arial" panose="020B0604020202020204" pitchFamily="34" charset="0"/>
                <a:ea typeface="Times New Roman" panose="02020603050405020304" pitchFamily="18" charset="0"/>
                <a:cs typeface="Arial" panose="020B0604020202020204" pitchFamily="34" charset="0"/>
              </a:rPr>
              <a:t>регистрационные удостоверения утратят свою силу, т.е. необходимо пройти процедуру регистрации повторно по правилам, предусмотренным документами ЕЭК.</a:t>
            </a:r>
          </a:p>
          <a:p>
            <a:pPr indent="450215" algn="just">
              <a:lnSpc>
                <a:spcPts val="1800"/>
              </a:lnSpc>
            </a:pPr>
            <a:endParaRPr lang="ru-RU"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p:txBody>
      </p:sp>
      <p:cxnSp>
        <p:nvCxnSpPr>
          <p:cNvPr id="6" name="Прямая соединительная линия 5"/>
          <p:cNvCxnSpPr/>
          <p:nvPr/>
        </p:nvCxnSpPr>
        <p:spPr>
          <a:xfrm>
            <a:off x="611560" y="908720"/>
            <a:ext cx="8478837"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0997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197765" y="1088046"/>
            <a:ext cx="2027725" cy="565332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600" dirty="0" smtClean="0">
                <a:latin typeface="Arial" pitchFamily="34" charset="0"/>
                <a:cs typeface="Arial" pitchFamily="34" charset="0"/>
              </a:rPr>
              <a:t>Заявитель (производитель/</a:t>
            </a:r>
          </a:p>
          <a:p>
            <a:pPr algn="ctr"/>
            <a:r>
              <a:rPr lang="ru-RU" sz="1600" dirty="0" smtClean="0">
                <a:latin typeface="Arial" pitchFamily="34" charset="0"/>
                <a:cs typeface="Arial" pitchFamily="34" charset="0"/>
              </a:rPr>
              <a:t>уполномоченный представитель производителя)</a:t>
            </a:r>
            <a:endParaRPr lang="ru-RU" sz="1600" b="1" dirty="0">
              <a:solidFill>
                <a:schemeClr val="tx1"/>
              </a:solidFill>
              <a:latin typeface="Arial" pitchFamily="34" charset="0"/>
              <a:cs typeface="Arial" pitchFamily="34" charset="0"/>
            </a:endParaRPr>
          </a:p>
        </p:txBody>
      </p:sp>
      <p:sp>
        <p:nvSpPr>
          <p:cNvPr id="7" name="Текст 2"/>
          <p:cNvSpPr txBox="1">
            <a:spLocks/>
          </p:cNvSpPr>
          <p:nvPr/>
        </p:nvSpPr>
        <p:spPr>
          <a:xfrm>
            <a:off x="571472" y="142852"/>
            <a:ext cx="8572528" cy="857256"/>
          </a:xfrm>
          <a:prstGeom prst="rect">
            <a:avLst/>
          </a:prstGeom>
        </p:spPr>
        <p:txBody>
          <a:bodyPr vert="horz" lIns="91440" tIns="45720" rIns="91440" bIns="45720" rtlCol="0" anchor="ctr" anchorCtr="0">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ctr"/>
            <a:r>
              <a:rPr lang="ru-RU" b="1" dirty="0" smtClean="0">
                <a:solidFill>
                  <a:srgbClr val="002060"/>
                </a:solidFill>
                <a:latin typeface="Arial" pitchFamily="34" charset="0"/>
                <a:cs typeface="Arial" pitchFamily="34" charset="0"/>
              </a:rPr>
              <a:t>Мероприятия, осуществляемые заявителем, </a:t>
            </a:r>
            <a:r>
              <a:rPr lang="ru-RU" b="1" dirty="0">
                <a:solidFill>
                  <a:srgbClr val="002060"/>
                </a:solidFill>
                <a:latin typeface="Arial" pitchFamily="34" charset="0"/>
                <a:cs typeface="Arial" pitchFamily="34" charset="0"/>
              </a:rPr>
              <a:t>до подачи заявления на экспертизу и </a:t>
            </a:r>
            <a:r>
              <a:rPr lang="ru-RU" b="1" dirty="0" smtClean="0">
                <a:solidFill>
                  <a:srgbClr val="002060"/>
                </a:solidFill>
                <a:latin typeface="Arial" pitchFamily="34" charset="0"/>
                <a:cs typeface="Arial" pitchFamily="34" charset="0"/>
              </a:rPr>
              <a:t>регистрацию медицинского изделия</a:t>
            </a:r>
            <a:endParaRPr lang="ru-RU" b="1" dirty="0">
              <a:solidFill>
                <a:srgbClr val="002060"/>
              </a:solidFill>
              <a:latin typeface="Arial" pitchFamily="34" charset="0"/>
              <a:cs typeface="Arial" pitchFamily="34" charset="0"/>
            </a:endParaRPr>
          </a:p>
        </p:txBody>
      </p:sp>
      <p:cxnSp>
        <p:nvCxnSpPr>
          <p:cNvPr id="8" name="Прямая соединительная линия 7"/>
          <p:cNvCxnSpPr/>
          <p:nvPr/>
        </p:nvCxnSpPr>
        <p:spPr>
          <a:xfrm>
            <a:off x="611188" y="981075"/>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Скругленный прямоугольник 10"/>
          <p:cNvSpPr/>
          <p:nvPr/>
        </p:nvSpPr>
        <p:spPr>
          <a:xfrm>
            <a:off x="2412420" y="1101620"/>
            <a:ext cx="4319819" cy="97606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i="1" dirty="0" smtClean="0">
                <a:solidFill>
                  <a:schemeClr val="tx1"/>
                </a:solidFill>
                <a:latin typeface="Arial" pitchFamily="34" charset="0"/>
                <a:cs typeface="Arial" pitchFamily="34" charset="0"/>
              </a:rPr>
              <a:t>Предварительные консультации</a:t>
            </a:r>
            <a:br>
              <a:rPr lang="ru-RU" sz="1600" i="1" dirty="0" smtClean="0">
                <a:solidFill>
                  <a:schemeClr val="tx1"/>
                </a:solidFill>
                <a:latin typeface="Arial" pitchFamily="34" charset="0"/>
                <a:cs typeface="Arial" pitchFamily="34" charset="0"/>
              </a:rPr>
            </a:br>
            <a:r>
              <a:rPr lang="ru-RU" sz="1600" i="1" dirty="0" smtClean="0">
                <a:solidFill>
                  <a:schemeClr val="tx1"/>
                </a:solidFill>
                <a:latin typeface="Arial" pitchFamily="34" charset="0"/>
                <a:cs typeface="Arial" pitchFamily="34" charset="0"/>
              </a:rPr>
              <a:t>(по желанию)</a:t>
            </a:r>
            <a:endParaRPr lang="ru-RU" sz="1600" i="1" dirty="0">
              <a:solidFill>
                <a:schemeClr val="tx1"/>
              </a:solidFill>
              <a:latin typeface="Arial" pitchFamily="34" charset="0"/>
              <a:cs typeface="Arial" pitchFamily="34" charset="0"/>
            </a:endParaRPr>
          </a:p>
        </p:txBody>
      </p:sp>
      <p:sp>
        <p:nvSpPr>
          <p:cNvPr id="10" name="Скругленный прямоугольник 9"/>
          <p:cNvSpPr/>
          <p:nvPr/>
        </p:nvSpPr>
        <p:spPr>
          <a:xfrm>
            <a:off x="2412420" y="2179195"/>
            <a:ext cx="6677605" cy="4562173"/>
          </a:xfrm>
          <a:prstGeom prst="roundRect">
            <a:avLst/>
          </a:prstGeom>
        </p:spPr>
        <p:style>
          <a:lnRef idx="1">
            <a:schemeClr val="accent1"/>
          </a:lnRef>
          <a:fillRef idx="2">
            <a:schemeClr val="accent1"/>
          </a:fillRef>
          <a:effectRef idx="1">
            <a:schemeClr val="accent1"/>
          </a:effectRef>
          <a:fontRef idx="minor">
            <a:schemeClr val="dk1"/>
          </a:fontRef>
        </p:style>
        <p:txBody>
          <a:bodyPr tIns="18000" rtlCol="0" anchor="t" anchorCtr="0"/>
          <a:lstStyle/>
          <a:p>
            <a:pPr algn="ctr"/>
            <a:r>
              <a:rPr lang="ru-RU" sz="1500" i="1" dirty="0" smtClean="0">
                <a:solidFill>
                  <a:schemeClr val="tx1"/>
                </a:solidFill>
                <a:latin typeface="Arial" pitchFamily="34" charset="0"/>
                <a:cs typeface="Arial" pitchFamily="34" charset="0"/>
              </a:rPr>
              <a:t>Подготовка регистрационного досье,</a:t>
            </a:r>
          </a:p>
          <a:p>
            <a:pPr algn="ctr"/>
            <a:r>
              <a:rPr lang="ru-RU" sz="1500" i="1" dirty="0" smtClean="0">
                <a:solidFill>
                  <a:schemeClr val="tx1"/>
                </a:solidFill>
                <a:latin typeface="Arial" pitchFamily="34" charset="0"/>
                <a:cs typeface="Arial" pitchFamily="34" charset="0"/>
              </a:rPr>
              <a:t>в том числе:</a:t>
            </a:r>
            <a:endParaRPr lang="ru-RU" sz="1500" i="1" dirty="0">
              <a:solidFill>
                <a:schemeClr val="tx1"/>
              </a:solidFill>
              <a:latin typeface="Arial" pitchFamily="34" charset="0"/>
              <a:cs typeface="Arial" pitchFamily="34" charset="0"/>
            </a:endParaRPr>
          </a:p>
        </p:txBody>
      </p:sp>
      <p:sp>
        <p:nvSpPr>
          <p:cNvPr id="2" name="Скругленный прямоугольник 1"/>
          <p:cNvSpPr/>
          <p:nvPr/>
        </p:nvSpPr>
        <p:spPr>
          <a:xfrm>
            <a:off x="2535390" y="2951337"/>
            <a:ext cx="4032450" cy="39681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1400" dirty="0" smtClean="0">
                <a:latin typeface="Arial" panose="020B0604020202020204" pitchFamily="34" charset="0"/>
                <a:cs typeface="Arial" panose="020B0604020202020204" pitchFamily="34" charset="0"/>
              </a:rPr>
              <a:t>Проведение технических испытаний</a:t>
            </a:r>
            <a:endParaRPr lang="ru-RU" sz="1400" dirty="0">
              <a:latin typeface="Arial" panose="020B0604020202020204" pitchFamily="34" charset="0"/>
              <a:cs typeface="Arial" panose="020B0604020202020204" pitchFamily="34" charset="0"/>
            </a:endParaRPr>
          </a:p>
        </p:txBody>
      </p:sp>
      <p:sp>
        <p:nvSpPr>
          <p:cNvPr id="23" name="Скругленный прямоугольник 22"/>
          <p:cNvSpPr/>
          <p:nvPr/>
        </p:nvSpPr>
        <p:spPr>
          <a:xfrm>
            <a:off x="2552571" y="3422654"/>
            <a:ext cx="4032449"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lnSpc>
                <a:spcPct val="115000"/>
              </a:lnSpc>
              <a:spcAft>
                <a:spcPts val="0"/>
              </a:spcAft>
            </a:pPr>
            <a:r>
              <a:rPr lang="ru-RU" sz="1400" dirty="0" smtClean="0">
                <a:latin typeface="Arial" panose="020B0604020202020204" pitchFamily="34" charset="0"/>
                <a:cs typeface="Arial" panose="020B0604020202020204" pitchFamily="34" charset="0"/>
              </a:rPr>
              <a:t>Проведение </a:t>
            </a:r>
            <a:r>
              <a:rPr lang="ru-RU" sz="1400" dirty="0" smtClean="0">
                <a:solidFill>
                  <a:srgbClr val="000000"/>
                </a:solidFill>
                <a:latin typeface="Arial" panose="020B0604020202020204" pitchFamily="34" charset="0"/>
                <a:ea typeface="Calibri"/>
                <a:cs typeface="Arial" panose="020B0604020202020204" pitchFamily="34" charset="0"/>
              </a:rPr>
              <a:t>испытаний (исследований) с целью оценки биологического действия </a:t>
            </a:r>
            <a:endParaRPr lang="ru-RU" sz="1400" dirty="0">
              <a:latin typeface="Arial" panose="020B0604020202020204" pitchFamily="34" charset="0"/>
              <a:ea typeface="Calibri"/>
              <a:cs typeface="Arial" panose="020B0604020202020204" pitchFamily="34" charset="0"/>
            </a:endParaRPr>
          </a:p>
        </p:txBody>
      </p:sp>
      <p:sp>
        <p:nvSpPr>
          <p:cNvPr id="27" name="Скругленный прямоугольник 26"/>
          <p:cNvSpPr/>
          <p:nvPr/>
        </p:nvSpPr>
        <p:spPr>
          <a:xfrm>
            <a:off x="2534646" y="4073224"/>
            <a:ext cx="4032449" cy="132317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lnSpc>
                <a:spcPct val="115000"/>
              </a:lnSpc>
              <a:spcAft>
                <a:spcPts val="0"/>
              </a:spcAft>
            </a:pPr>
            <a:r>
              <a:rPr lang="ru-RU" sz="1400" dirty="0" smtClean="0">
                <a:latin typeface="Arial" panose="020B0604020202020204" pitchFamily="34" charset="0"/>
                <a:cs typeface="Arial" panose="020B0604020202020204" pitchFamily="34" charset="0"/>
              </a:rPr>
              <a:t>Проведение </a:t>
            </a:r>
            <a:r>
              <a:rPr lang="ru-RU" sz="1400" dirty="0" smtClean="0">
                <a:solidFill>
                  <a:srgbClr val="000000"/>
                </a:solidFill>
                <a:latin typeface="Arial" panose="020B0604020202020204" pitchFamily="34" charset="0"/>
                <a:ea typeface="Calibri"/>
                <a:cs typeface="Arial" panose="020B0604020202020204" pitchFamily="34" charset="0"/>
              </a:rPr>
              <a:t>испытаний в целях утверждения типа средств измерения (в отношении медицинских изделий, отнесенных к средствам измерения, согласно утвержденного перечня)</a:t>
            </a:r>
            <a:endParaRPr lang="ru-RU" sz="1400" dirty="0">
              <a:latin typeface="Arial" panose="020B0604020202020204" pitchFamily="34" charset="0"/>
              <a:ea typeface="Calibri"/>
              <a:cs typeface="Arial" panose="020B0604020202020204" pitchFamily="34" charset="0"/>
            </a:endParaRPr>
          </a:p>
        </p:txBody>
      </p:sp>
      <p:sp>
        <p:nvSpPr>
          <p:cNvPr id="28" name="Скругленный прямоугольник 27"/>
          <p:cNvSpPr/>
          <p:nvPr/>
        </p:nvSpPr>
        <p:spPr>
          <a:xfrm>
            <a:off x="2552571" y="5444149"/>
            <a:ext cx="4032449" cy="10833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lnSpc>
                <a:spcPct val="115000"/>
              </a:lnSpc>
              <a:spcAft>
                <a:spcPts val="0"/>
              </a:spcAft>
            </a:pPr>
            <a:r>
              <a:rPr lang="ru-RU" sz="1400" dirty="0" smtClean="0">
                <a:latin typeface="Arial" panose="020B0604020202020204" pitchFamily="34" charset="0"/>
                <a:cs typeface="Arial" panose="020B0604020202020204" pitchFamily="34" charset="0"/>
              </a:rPr>
              <a:t>Проведение клинических </a:t>
            </a:r>
            <a:r>
              <a:rPr lang="ru-RU" sz="1400" dirty="0" smtClean="0">
                <a:solidFill>
                  <a:srgbClr val="000000"/>
                </a:solidFill>
                <a:latin typeface="Arial" panose="020B0604020202020204" pitchFamily="34" charset="0"/>
                <a:ea typeface="Calibri"/>
                <a:cs typeface="Arial" panose="020B0604020202020204" pitchFamily="34" charset="0"/>
              </a:rPr>
              <a:t>испытаний в соответствии с утвержденными правилами либо включает в регистрационное досье имеющиеся клинические данные</a:t>
            </a:r>
            <a:endParaRPr lang="ru-RU" sz="1400" dirty="0">
              <a:latin typeface="Arial" panose="020B0604020202020204" pitchFamily="34" charset="0"/>
              <a:ea typeface="Calibri"/>
              <a:cs typeface="Arial" panose="020B0604020202020204" pitchFamily="34" charset="0"/>
            </a:endParaRPr>
          </a:p>
        </p:txBody>
      </p:sp>
      <p:sp>
        <p:nvSpPr>
          <p:cNvPr id="32" name="Скругленный прямоугольник 31"/>
          <p:cNvSpPr/>
          <p:nvPr/>
        </p:nvSpPr>
        <p:spPr>
          <a:xfrm>
            <a:off x="6876251" y="1100944"/>
            <a:ext cx="2214434" cy="95990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500" dirty="0" smtClean="0">
                <a:latin typeface="Arial" pitchFamily="34" charset="0"/>
                <a:cs typeface="Arial" pitchFamily="34" charset="0"/>
              </a:rPr>
              <a:t>Экспертная организация </a:t>
            </a:r>
            <a:r>
              <a:rPr lang="ru-RU" sz="1500" dirty="0">
                <a:latin typeface="Arial" pitchFamily="34" charset="0"/>
                <a:cs typeface="Arial" pitchFamily="34" charset="0"/>
              </a:rPr>
              <a:t>по всем вопросам экспертизы и регистрации</a:t>
            </a:r>
          </a:p>
        </p:txBody>
      </p:sp>
      <p:sp>
        <p:nvSpPr>
          <p:cNvPr id="33" name="Скругленный прямоугольник 32"/>
          <p:cNvSpPr/>
          <p:nvPr/>
        </p:nvSpPr>
        <p:spPr>
          <a:xfrm>
            <a:off x="6754025" y="2951337"/>
            <a:ext cx="2213774" cy="364601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600" dirty="0" smtClean="0">
                <a:latin typeface="Arial" pitchFamily="34" charset="0"/>
                <a:cs typeface="Arial" pitchFamily="34" charset="0"/>
              </a:rPr>
              <a:t>Выбранные заявителем учреждения и организации любого государства –члена ЕАЭС, включенные  в единый реестр уполномоченных организаций  </a:t>
            </a:r>
            <a:endParaRPr lang="ru-RU" sz="1600" dirty="0">
              <a:latin typeface="Arial" pitchFamily="34" charset="0"/>
              <a:cs typeface="Arial" pitchFamily="34" charset="0"/>
            </a:endParaRPr>
          </a:p>
        </p:txBody>
      </p:sp>
      <p:sp>
        <p:nvSpPr>
          <p:cNvPr id="3" name="Стрелка вправо 2"/>
          <p:cNvSpPr/>
          <p:nvPr/>
        </p:nvSpPr>
        <p:spPr>
          <a:xfrm>
            <a:off x="2081470" y="1403104"/>
            <a:ext cx="576064" cy="406523"/>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37" name="Стрелка вправо 36"/>
          <p:cNvSpPr/>
          <p:nvPr/>
        </p:nvSpPr>
        <p:spPr>
          <a:xfrm>
            <a:off x="1990269" y="4053757"/>
            <a:ext cx="576064" cy="406523"/>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38" name="Стрелка вправо 37"/>
          <p:cNvSpPr/>
          <p:nvPr/>
        </p:nvSpPr>
        <p:spPr>
          <a:xfrm>
            <a:off x="6444207" y="1415073"/>
            <a:ext cx="576064" cy="406523"/>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4" name="Правая фигурная скобка 3"/>
          <p:cNvSpPr/>
          <p:nvPr/>
        </p:nvSpPr>
        <p:spPr>
          <a:xfrm>
            <a:off x="6567095" y="2852936"/>
            <a:ext cx="237153" cy="3744416"/>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ru-RU"/>
          </a:p>
        </p:txBody>
      </p:sp>
    </p:spTree>
    <p:extLst>
      <p:ext uri="{BB962C8B-B14F-4D97-AF65-F5344CB8AC3E}">
        <p14:creationId xmlns:p14="http://schemas.microsoft.com/office/powerpoint/2010/main" val="1731352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16</a:t>
            </a:fld>
            <a:endParaRPr lang="ru-RU"/>
          </a:p>
        </p:txBody>
      </p:sp>
      <p:sp>
        <p:nvSpPr>
          <p:cNvPr id="5" name="Прямоугольник 4"/>
          <p:cNvSpPr/>
          <p:nvPr/>
        </p:nvSpPr>
        <p:spPr>
          <a:xfrm>
            <a:off x="539552" y="44624"/>
            <a:ext cx="8604448" cy="1261884"/>
          </a:xfrm>
          <a:prstGeom prst="rect">
            <a:avLst/>
          </a:prstGeom>
        </p:spPr>
        <p:txBody>
          <a:bodyPr wrap="square">
            <a:spAutoFit/>
          </a:bodyPr>
          <a:lstStyle/>
          <a:p>
            <a:pPr algn="ctr"/>
            <a:r>
              <a:rPr lang="ru-RU" sz="1900" b="1" dirty="0" smtClean="0">
                <a:solidFill>
                  <a:srgbClr val="002060"/>
                </a:solidFill>
                <a:latin typeface="Arial" pitchFamily="34" charset="0"/>
                <a:cs typeface="Arial" pitchFamily="34" charset="0"/>
              </a:rPr>
              <a:t>Статистика включения в единый реестр уполномоченных организаций, имеющих право проводить исследования (испытания) медицинских изделий в целях их регистрации</a:t>
            </a:r>
            <a:r>
              <a:rPr lang="ru-RU" sz="1900" b="1" dirty="0">
                <a:solidFill>
                  <a:srgbClr val="002060"/>
                </a:solidFill>
                <a:latin typeface="Arial" pitchFamily="34" charset="0"/>
                <a:cs typeface="Arial" pitchFamily="34" charset="0"/>
              </a:rPr>
              <a:t/>
            </a:r>
            <a:br>
              <a:rPr lang="ru-RU" sz="1900" b="1" dirty="0">
                <a:solidFill>
                  <a:srgbClr val="002060"/>
                </a:solidFill>
                <a:latin typeface="Arial" pitchFamily="34" charset="0"/>
                <a:cs typeface="Arial" pitchFamily="34" charset="0"/>
              </a:rPr>
            </a:br>
            <a:endParaRPr lang="ru-RU" sz="1900" b="1" dirty="0">
              <a:solidFill>
                <a:srgbClr val="002060"/>
              </a:solidFill>
              <a:latin typeface="Arial" pitchFamily="34" charset="0"/>
              <a:cs typeface="Arial" pitchFamily="34" charset="0"/>
            </a:endParaRPr>
          </a:p>
        </p:txBody>
      </p:sp>
      <p:cxnSp>
        <p:nvCxnSpPr>
          <p:cNvPr id="6" name="Прямая соединительная линия 5"/>
          <p:cNvCxnSpPr/>
          <p:nvPr/>
        </p:nvCxnSpPr>
        <p:spPr>
          <a:xfrm>
            <a:off x="611560" y="980728"/>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Прямоугольник 6"/>
          <p:cNvSpPr/>
          <p:nvPr/>
        </p:nvSpPr>
        <p:spPr>
          <a:xfrm>
            <a:off x="97940" y="1214422"/>
            <a:ext cx="9046060" cy="1754326"/>
          </a:xfrm>
          <a:prstGeom prst="rect">
            <a:avLst/>
          </a:prstGeom>
        </p:spPr>
        <p:txBody>
          <a:bodyPr wrap="square">
            <a:spAutoFit/>
          </a:bodyPr>
          <a:lstStyle/>
          <a:p>
            <a:pPr algn="just"/>
            <a:r>
              <a:rPr lang="ru-RU" dirty="0" smtClean="0">
                <a:latin typeface="Arial" panose="020B0604020202020204" pitchFamily="34" charset="0"/>
                <a:cs typeface="Arial" panose="020B0604020202020204" pitchFamily="34" charset="0"/>
              </a:rPr>
              <a:t>В </a:t>
            </a:r>
            <a:r>
              <a:rPr lang="ru-RU" dirty="0">
                <a:latin typeface="Arial" panose="020B0604020202020204" pitchFamily="34" charset="0"/>
                <a:cs typeface="Arial" panose="020B0604020202020204" pitchFamily="34" charset="0"/>
              </a:rPr>
              <a:t>2017 году Росздравнадзор в соответствии с п. 5.5(4) Положения о Федеральной службе по надзору в сфере здравоохранения, утвержденного постановлением Правительства Российской Федерации от 30.06.2004 № 323, начал проводить работу по включению в перечень учреждений, организаций и предприятий, имеющих право проводить исследования (испытания) медицинских изделий в целях их регистрации в рамках Евразийского экономического союза.</a:t>
            </a:r>
          </a:p>
        </p:txBody>
      </p:sp>
      <p:graphicFrame>
        <p:nvGraphicFramePr>
          <p:cNvPr id="8" name="Объект 3"/>
          <p:cNvGraphicFramePr>
            <a:graphicFrameLocks/>
          </p:cNvGraphicFramePr>
          <p:nvPr>
            <p:extLst>
              <p:ext uri="{D42A27DB-BD31-4B8C-83A1-F6EECF244321}">
                <p14:modId xmlns:p14="http://schemas.microsoft.com/office/powerpoint/2010/main" val="2890212406"/>
              </p:ext>
            </p:extLst>
          </p:nvPr>
        </p:nvGraphicFramePr>
        <p:xfrm>
          <a:off x="611560" y="3212976"/>
          <a:ext cx="8136912" cy="2936402"/>
        </p:xfrm>
        <a:graphic>
          <a:graphicData uri="http://schemas.openxmlformats.org/drawingml/2006/table">
            <a:tbl>
              <a:tblPr firstRow="1" bandRow="1">
                <a:tableStyleId>{5C22544A-7EE6-4342-B048-85BDC9FD1C3A}</a:tableStyleId>
              </a:tblPr>
              <a:tblGrid>
                <a:gridCol w="900601"/>
                <a:gridCol w="3491887"/>
                <a:gridCol w="3744424"/>
              </a:tblGrid>
              <a:tr h="485402">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ru-RU" sz="1400" b="1" kern="1200" dirty="0" smtClean="0">
                          <a:solidFill>
                            <a:schemeClr val="tx1"/>
                          </a:solidFill>
                          <a:effectLst/>
                          <a:latin typeface="Times New Roman" pitchFamily="18" charset="0"/>
                          <a:ea typeface="+mn-ea"/>
                          <a:cs typeface="Times New Roman" pitchFamily="18" charset="0"/>
                        </a:rPr>
                        <a:t>№ п/п</a:t>
                      </a:r>
                    </a:p>
                  </a:txBody>
                  <a:tcPr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F0D9"/>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ru-RU" sz="1400" b="1" kern="1200" dirty="0" smtClean="0">
                          <a:solidFill>
                            <a:schemeClr val="tx1"/>
                          </a:solidFill>
                          <a:effectLst/>
                          <a:latin typeface="Times New Roman" pitchFamily="18" charset="0"/>
                          <a:ea typeface="+mn-ea"/>
                          <a:cs typeface="Times New Roman" pitchFamily="18" charset="0"/>
                        </a:rPr>
                        <a:t>Вид испытаний</a:t>
                      </a:r>
                      <a:endParaRPr lang="ru-RU" sz="1400" b="1" kern="1200" dirty="0">
                        <a:solidFill>
                          <a:schemeClr val="tx1"/>
                        </a:solidFill>
                        <a:effectLst/>
                        <a:latin typeface="Times New Roman" pitchFamily="18" charset="0"/>
                        <a:ea typeface="+mn-ea"/>
                        <a:cs typeface="Times New Roman" pitchFamily="18" charset="0"/>
                      </a:endParaRPr>
                    </a:p>
                  </a:txBody>
                  <a:tcPr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F0D9"/>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ru-RU" sz="1400" b="1" kern="1200" dirty="0" smtClean="0">
                          <a:solidFill>
                            <a:schemeClr val="tx1"/>
                          </a:solidFill>
                          <a:effectLst/>
                          <a:latin typeface="Times New Roman" pitchFamily="18" charset="0"/>
                          <a:ea typeface="+mn-ea"/>
                          <a:cs typeface="Times New Roman" pitchFamily="18" charset="0"/>
                        </a:rPr>
                        <a:t>Количество</a:t>
                      </a:r>
                      <a:r>
                        <a:rPr lang="en-US" sz="1400" b="1" kern="1200" dirty="0" smtClean="0">
                          <a:solidFill>
                            <a:schemeClr val="tx1"/>
                          </a:solidFill>
                          <a:effectLst/>
                          <a:latin typeface="Times New Roman" pitchFamily="18" charset="0"/>
                          <a:ea typeface="+mn-ea"/>
                          <a:cs typeface="Times New Roman" pitchFamily="18" charset="0"/>
                        </a:rPr>
                        <a:t> </a:t>
                      </a:r>
                      <a:r>
                        <a:rPr lang="ru-RU" sz="1400" b="1" kern="1200" dirty="0" smtClean="0">
                          <a:solidFill>
                            <a:schemeClr val="tx1"/>
                          </a:solidFill>
                          <a:effectLst/>
                          <a:latin typeface="Times New Roman" pitchFamily="18" charset="0"/>
                          <a:ea typeface="+mn-ea"/>
                          <a:cs typeface="Times New Roman" pitchFamily="18" charset="0"/>
                        </a:rPr>
                        <a:t>включенных</a:t>
                      </a:r>
                      <a:r>
                        <a:rPr lang="ru-RU" sz="1400" b="1" kern="1200" baseline="0" dirty="0" smtClean="0">
                          <a:solidFill>
                            <a:schemeClr val="tx1"/>
                          </a:solidFill>
                          <a:effectLst/>
                          <a:latin typeface="Times New Roman" pitchFamily="18" charset="0"/>
                          <a:ea typeface="+mn-ea"/>
                          <a:cs typeface="Times New Roman" pitchFamily="18" charset="0"/>
                        </a:rPr>
                        <a:t> в реестр</a:t>
                      </a:r>
                      <a:r>
                        <a:rPr lang="ru-RU" sz="1400" b="1" kern="1200" dirty="0" smtClean="0">
                          <a:solidFill>
                            <a:schemeClr val="tx1"/>
                          </a:solidFill>
                          <a:effectLst/>
                          <a:latin typeface="Times New Roman" pitchFamily="18" charset="0"/>
                          <a:ea typeface="+mn-ea"/>
                          <a:cs typeface="Times New Roman" pitchFamily="18" charset="0"/>
                        </a:rPr>
                        <a:t> </a:t>
                      </a:r>
                      <a:r>
                        <a:rPr lang="ru-RU" sz="1400" b="1" dirty="0" smtClean="0">
                          <a:solidFill>
                            <a:schemeClr val="tx1"/>
                          </a:solidFill>
                          <a:latin typeface="Times New Roman" pitchFamily="18" charset="0"/>
                          <a:cs typeface="Times New Roman" pitchFamily="18" charset="0"/>
                        </a:rPr>
                        <a:t>уполномоченных организаций</a:t>
                      </a:r>
                      <a:endParaRPr lang="ru-RU" sz="1400" b="1" kern="1200" dirty="0">
                        <a:solidFill>
                          <a:schemeClr val="tx1"/>
                        </a:solidFill>
                        <a:effectLst/>
                        <a:latin typeface="Times New Roman" pitchFamily="18" charset="0"/>
                        <a:ea typeface="+mn-ea"/>
                        <a:cs typeface="Times New Roman" pitchFamily="18" charset="0"/>
                      </a:endParaRPr>
                    </a:p>
                  </a:txBody>
                  <a:tcPr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F0D9"/>
                    </a:solidFill>
                  </a:tcPr>
                </a:tc>
              </a:tr>
              <a:tr h="638747">
                <a:tc>
                  <a:txBody>
                    <a:bodyPr/>
                    <a:lstStyle/>
                    <a:p>
                      <a:pPr marL="0" algn="ctr" defTabSz="914400" rtl="0" eaLnBrk="1" latinLnBrk="0" hangingPunct="1">
                        <a:lnSpc>
                          <a:spcPct val="100000"/>
                        </a:lnSpc>
                        <a:spcAft>
                          <a:spcPts val="0"/>
                        </a:spcAft>
                      </a:pPr>
                      <a:r>
                        <a:rPr lang="ru-RU" sz="1400" b="1" kern="1200" dirty="0" smtClean="0">
                          <a:solidFill>
                            <a:schemeClr val="tx1"/>
                          </a:solidFill>
                          <a:effectLst/>
                          <a:latin typeface="Times New Roman" pitchFamily="18" charset="0"/>
                          <a:ea typeface="+mn-ea"/>
                          <a:cs typeface="Times New Roman" pitchFamily="18" charset="0"/>
                        </a:rPr>
                        <a:t>1</a:t>
                      </a:r>
                      <a:endParaRPr lang="ru-RU" sz="1400" b="1" kern="1200" dirty="0">
                        <a:solidFill>
                          <a:schemeClr val="tx1"/>
                        </a:solidFill>
                        <a:effectLst/>
                        <a:latin typeface="Times New Roman" pitchFamily="18" charset="0"/>
                        <a:ea typeface="+mn-ea"/>
                        <a:cs typeface="Times New Roman" pitchFamily="18" charset="0"/>
                      </a:endParaRPr>
                    </a:p>
                  </a:txBody>
                  <a:tcPr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lang="ru-RU" sz="1400" b="1" i="0" kern="1200" dirty="0" smtClean="0">
                          <a:solidFill>
                            <a:schemeClr val="dk1"/>
                          </a:solidFill>
                          <a:latin typeface="Times New Roman" pitchFamily="18" charset="0"/>
                          <a:ea typeface="+mn-ea"/>
                          <a:cs typeface="Times New Roman" pitchFamily="18" charset="0"/>
                        </a:rPr>
                        <a:t>Технические испытания</a:t>
                      </a:r>
                      <a:endParaRPr lang="ru-RU" sz="1400" b="1" kern="1200" dirty="0">
                        <a:solidFill>
                          <a:schemeClr val="tx1"/>
                        </a:solidFill>
                        <a:effectLst/>
                        <a:latin typeface="Times New Roman" pitchFamily="18" charset="0"/>
                        <a:ea typeface="+mn-ea"/>
                        <a:cs typeface="Times New Roman" pitchFamily="18" charset="0"/>
                      </a:endParaRPr>
                    </a:p>
                  </a:txBody>
                  <a:tcPr marL="54387" marR="543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lang="ru-RU" sz="1400" b="1" kern="1200" dirty="0" smtClean="0">
                          <a:solidFill>
                            <a:schemeClr val="tx1"/>
                          </a:solidFill>
                          <a:effectLst/>
                          <a:latin typeface="Times New Roman" pitchFamily="18" charset="0"/>
                          <a:ea typeface="+mn-ea"/>
                          <a:cs typeface="Times New Roman" pitchFamily="18" charset="0"/>
                        </a:rPr>
                        <a:t>10</a:t>
                      </a:r>
                      <a:endParaRPr lang="ru-RU" sz="1400" b="1" kern="1200" dirty="0">
                        <a:solidFill>
                          <a:schemeClr val="tx1"/>
                        </a:solidFill>
                        <a:effectLst/>
                        <a:latin typeface="Times New Roman" pitchFamily="18" charset="0"/>
                        <a:ea typeface="+mn-ea"/>
                        <a:cs typeface="Times New Roman" pitchFamily="18" charset="0"/>
                      </a:endParaRPr>
                    </a:p>
                  </a:txBody>
                  <a:tcPr marL="54387" marR="543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83204">
                <a:tc>
                  <a:txBody>
                    <a:bodyPr/>
                    <a:lstStyle/>
                    <a:p>
                      <a:pPr marL="0" algn="ctr" defTabSz="914400" rtl="0" eaLnBrk="1" latinLnBrk="0" hangingPunct="1">
                        <a:lnSpc>
                          <a:spcPct val="100000"/>
                        </a:lnSpc>
                        <a:spcAft>
                          <a:spcPts val="0"/>
                        </a:spcAft>
                      </a:pPr>
                      <a:r>
                        <a:rPr lang="ru-RU" sz="1400" b="1" kern="1200" dirty="0" smtClean="0">
                          <a:solidFill>
                            <a:schemeClr val="tx1"/>
                          </a:solidFill>
                          <a:effectLst/>
                          <a:latin typeface="Times New Roman" pitchFamily="18" charset="0"/>
                          <a:ea typeface="+mn-ea"/>
                          <a:cs typeface="Times New Roman" pitchFamily="18" charset="0"/>
                        </a:rPr>
                        <a:t>2</a:t>
                      </a:r>
                      <a:endParaRPr lang="ru-RU" sz="1400" b="1" kern="1200" dirty="0">
                        <a:solidFill>
                          <a:schemeClr val="tx1"/>
                        </a:solidFill>
                        <a:effectLst/>
                        <a:latin typeface="Times New Roman" pitchFamily="18" charset="0"/>
                        <a:ea typeface="+mn-ea"/>
                        <a:cs typeface="Times New Roman" pitchFamily="18" charset="0"/>
                      </a:endParaRPr>
                    </a:p>
                  </a:txBody>
                  <a:tcPr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lang="ru-RU" sz="1400" b="1" i="0" kern="1200" dirty="0" smtClean="0">
                          <a:solidFill>
                            <a:schemeClr val="dk1"/>
                          </a:solidFill>
                          <a:latin typeface="Times New Roman" pitchFamily="18" charset="0"/>
                          <a:ea typeface="+mn-ea"/>
                          <a:cs typeface="Times New Roman" pitchFamily="18" charset="0"/>
                        </a:rPr>
                        <a:t>Исследования (испытания) с целью оценки биологического действия</a:t>
                      </a:r>
                      <a:endParaRPr lang="ru-RU" sz="1400" b="1" kern="1200" dirty="0">
                        <a:solidFill>
                          <a:schemeClr val="tx1"/>
                        </a:solidFill>
                        <a:effectLst/>
                        <a:latin typeface="Times New Roman" pitchFamily="18" charset="0"/>
                        <a:ea typeface="+mn-ea"/>
                        <a:cs typeface="Times New Roman" pitchFamily="18" charset="0"/>
                      </a:endParaRPr>
                    </a:p>
                  </a:txBody>
                  <a:tcPr marL="54387" marR="543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lang="en-US" sz="1400" b="1" kern="1200" dirty="0" smtClean="0">
                          <a:solidFill>
                            <a:schemeClr val="tx1"/>
                          </a:solidFill>
                          <a:effectLst/>
                          <a:latin typeface="Times New Roman" pitchFamily="18" charset="0"/>
                          <a:ea typeface="+mn-ea"/>
                          <a:cs typeface="Times New Roman" pitchFamily="18" charset="0"/>
                        </a:rPr>
                        <a:t>1</a:t>
                      </a:r>
                      <a:endParaRPr lang="ru-RU" sz="1400" b="1" kern="1200" dirty="0">
                        <a:solidFill>
                          <a:schemeClr val="tx1"/>
                        </a:solidFill>
                        <a:effectLst/>
                        <a:latin typeface="Times New Roman" pitchFamily="18" charset="0"/>
                        <a:ea typeface="+mn-ea"/>
                        <a:cs typeface="Times New Roman" pitchFamily="18" charset="0"/>
                      </a:endParaRPr>
                    </a:p>
                  </a:txBody>
                  <a:tcPr marL="54387" marR="543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83204">
                <a:tc>
                  <a:txBody>
                    <a:bodyPr/>
                    <a:lstStyle/>
                    <a:p>
                      <a:pPr marL="0" algn="ctr" defTabSz="914400" rtl="0" eaLnBrk="1" latinLnBrk="0" hangingPunct="1">
                        <a:lnSpc>
                          <a:spcPct val="100000"/>
                        </a:lnSpc>
                        <a:spcAft>
                          <a:spcPts val="0"/>
                        </a:spcAft>
                      </a:pPr>
                      <a:r>
                        <a:rPr lang="ru-RU" sz="1400" b="1" kern="1200" dirty="0" smtClean="0">
                          <a:solidFill>
                            <a:schemeClr val="tx1"/>
                          </a:solidFill>
                          <a:effectLst/>
                          <a:latin typeface="Times New Roman" pitchFamily="18" charset="0"/>
                          <a:ea typeface="+mn-ea"/>
                          <a:cs typeface="Times New Roman" pitchFamily="18" charset="0"/>
                        </a:rPr>
                        <a:t>3</a:t>
                      </a:r>
                      <a:endParaRPr lang="ru-RU" sz="1400" b="1" kern="1200" dirty="0">
                        <a:solidFill>
                          <a:schemeClr val="tx1"/>
                        </a:solidFill>
                        <a:effectLst/>
                        <a:latin typeface="Times New Roman" pitchFamily="18" charset="0"/>
                        <a:ea typeface="+mn-ea"/>
                        <a:cs typeface="Times New Roman" pitchFamily="18" charset="0"/>
                      </a:endParaRPr>
                    </a:p>
                  </a:txBody>
                  <a:tcPr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lang="ru-RU" sz="1400" b="1" i="0" kern="1200" dirty="0" smtClean="0">
                          <a:solidFill>
                            <a:schemeClr val="dk1"/>
                          </a:solidFill>
                          <a:latin typeface="Times New Roman" pitchFamily="18" charset="0"/>
                          <a:ea typeface="+mn-ea"/>
                          <a:cs typeface="Times New Roman" pitchFamily="18" charset="0"/>
                        </a:rPr>
                        <a:t>Клинические и (или) клинико-лабораторные испытания (исследования)</a:t>
                      </a:r>
                      <a:endParaRPr lang="ru-RU" sz="1400" b="1" kern="1200" dirty="0">
                        <a:solidFill>
                          <a:schemeClr val="tx1"/>
                        </a:solidFill>
                        <a:effectLst/>
                        <a:latin typeface="Times New Roman" pitchFamily="18" charset="0"/>
                        <a:ea typeface="+mn-ea"/>
                        <a:cs typeface="Times New Roman" pitchFamily="18" charset="0"/>
                      </a:endParaRPr>
                    </a:p>
                  </a:txBody>
                  <a:tcPr marL="54387" marR="543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lang="en-US" sz="1400" b="1" kern="1200" dirty="0" smtClean="0">
                          <a:solidFill>
                            <a:schemeClr val="tx1"/>
                          </a:solidFill>
                          <a:effectLst/>
                          <a:latin typeface="Times New Roman" pitchFamily="18" charset="0"/>
                          <a:ea typeface="+mn-ea"/>
                          <a:cs typeface="Times New Roman" pitchFamily="18" charset="0"/>
                        </a:rPr>
                        <a:t>2</a:t>
                      </a:r>
                      <a:endParaRPr lang="ru-RU" sz="1400" b="1" kern="1200" dirty="0">
                        <a:solidFill>
                          <a:schemeClr val="tx1"/>
                        </a:solidFill>
                        <a:effectLst/>
                        <a:latin typeface="Times New Roman" pitchFamily="18" charset="0"/>
                        <a:ea typeface="+mn-ea"/>
                        <a:cs typeface="Times New Roman" pitchFamily="18" charset="0"/>
                      </a:endParaRPr>
                    </a:p>
                  </a:txBody>
                  <a:tcPr marL="54387" marR="543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83204">
                <a:tc>
                  <a:txBody>
                    <a:bodyPr/>
                    <a:lstStyle/>
                    <a:p>
                      <a:pPr marL="0" algn="ctr" defTabSz="914400" rtl="0" eaLnBrk="1" latinLnBrk="0" hangingPunct="1">
                        <a:lnSpc>
                          <a:spcPct val="100000"/>
                        </a:lnSpc>
                        <a:spcAft>
                          <a:spcPts val="0"/>
                        </a:spcAft>
                      </a:pPr>
                      <a:r>
                        <a:rPr lang="ru-RU" sz="1400" b="1" kern="1200" dirty="0" smtClean="0">
                          <a:solidFill>
                            <a:schemeClr val="tx1"/>
                          </a:solidFill>
                          <a:effectLst/>
                          <a:latin typeface="Times New Roman" pitchFamily="18" charset="0"/>
                          <a:ea typeface="+mn-ea"/>
                          <a:cs typeface="Times New Roman" pitchFamily="18" charset="0"/>
                        </a:rPr>
                        <a:t>4</a:t>
                      </a:r>
                      <a:endParaRPr lang="ru-RU" sz="1400" b="1" kern="1200" dirty="0">
                        <a:solidFill>
                          <a:schemeClr val="tx1"/>
                        </a:solidFill>
                        <a:effectLst/>
                        <a:latin typeface="Times New Roman" pitchFamily="18" charset="0"/>
                        <a:ea typeface="+mn-ea"/>
                        <a:cs typeface="Times New Roman" pitchFamily="18" charset="0"/>
                      </a:endParaRPr>
                    </a:p>
                  </a:txBody>
                  <a:tcPr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kern="1200" dirty="0" smtClean="0">
                          <a:solidFill>
                            <a:schemeClr val="dk1"/>
                          </a:solidFill>
                          <a:latin typeface="Times New Roman" pitchFamily="18" charset="0"/>
                          <a:ea typeface="+mn-ea"/>
                          <a:cs typeface="Times New Roman" pitchFamily="18" charset="0"/>
                        </a:rPr>
                        <a:t>Испытания в целях утверждения типа средств измерений</a:t>
                      </a:r>
                    </a:p>
                  </a:txBody>
                  <a:tcPr marL="54387" marR="543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lang="en-US" sz="1400" b="1" kern="1200" dirty="0" smtClean="0">
                          <a:solidFill>
                            <a:schemeClr val="tx1"/>
                          </a:solidFill>
                          <a:effectLst/>
                          <a:latin typeface="Times New Roman" pitchFamily="18" charset="0"/>
                          <a:ea typeface="+mn-ea"/>
                          <a:cs typeface="Times New Roman" pitchFamily="18" charset="0"/>
                        </a:rPr>
                        <a:t>0</a:t>
                      </a:r>
                      <a:endParaRPr lang="ru-RU" sz="1400" b="1" kern="1200" dirty="0">
                        <a:solidFill>
                          <a:schemeClr val="tx1"/>
                        </a:solidFill>
                        <a:effectLst/>
                        <a:latin typeface="Times New Roman" pitchFamily="18" charset="0"/>
                        <a:ea typeface="+mn-ea"/>
                        <a:cs typeface="Times New Roman" pitchFamily="18" charset="0"/>
                      </a:endParaRPr>
                    </a:p>
                  </a:txBody>
                  <a:tcPr marL="54387" marR="543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2"/>
          <p:cNvSpPr txBox="1">
            <a:spLocks/>
          </p:cNvSpPr>
          <p:nvPr/>
        </p:nvSpPr>
        <p:spPr>
          <a:xfrm>
            <a:off x="571472" y="142852"/>
            <a:ext cx="8572528" cy="857256"/>
          </a:xfrm>
          <a:prstGeom prst="rect">
            <a:avLst/>
          </a:prstGeom>
        </p:spPr>
        <p:txBody>
          <a:bodyPr vert="horz" lIns="91440" tIns="45720" rIns="91440" bIns="45720" rtlCol="0" anchor="ctr" anchorCtr="0">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ctr"/>
            <a:r>
              <a:rPr lang="ru-RU" b="1" dirty="0" smtClean="0">
                <a:solidFill>
                  <a:srgbClr val="002060"/>
                </a:solidFill>
                <a:latin typeface="Arial" pitchFamily="34" charset="0"/>
                <a:cs typeface="Arial" pitchFamily="34" charset="0"/>
              </a:rPr>
              <a:t>Экспертиза и регистрация медицинского изделия</a:t>
            </a:r>
            <a:endParaRPr lang="ru-RU" b="1" dirty="0">
              <a:solidFill>
                <a:srgbClr val="002060"/>
              </a:solidFill>
              <a:latin typeface="Arial" pitchFamily="34" charset="0"/>
              <a:cs typeface="Arial" pitchFamily="34" charset="0"/>
            </a:endParaRPr>
          </a:p>
        </p:txBody>
      </p:sp>
      <p:cxnSp>
        <p:nvCxnSpPr>
          <p:cNvPr id="8" name="Прямая соединительная линия 7"/>
          <p:cNvCxnSpPr/>
          <p:nvPr/>
        </p:nvCxnSpPr>
        <p:spPr>
          <a:xfrm>
            <a:off x="611188" y="981075"/>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17" name="Скругленный прямоугольник 16"/>
          <p:cNvSpPr/>
          <p:nvPr/>
        </p:nvSpPr>
        <p:spPr>
          <a:xfrm>
            <a:off x="214282" y="2643182"/>
            <a:ext cx="500066" cy="4000528"/>
          </a:xfrm>
          <a:prstGeom prst="roundRect">
            <a:avLst/>
          </a:prstGeom>
        </p:spPr>
        <p:style>
          <a:lnRef idx="1">
            <a:schemeClr val="accent4"/>
          </a:lnRef>
          <a:fillRef idx="2">
            <a:schemeClr val="accent4"/>
          </a:fillRef>
          <a:effectRef idx="1">
            <a:schemeClr val="accent4"/>
          </a:effectRef>
          <a:fontRef idx="minor">
            <a:schemeClr val="dk1"/>
          </a:fontRef>
        </p:style>
        <p:txBody>
          <a:bodyPr vert="vert270" lIns="0" tIns="0" rIns="0" bIns="0" rtlCol="0" anchor="ctr" anchorCtr="0"/>
          <a:lstStyle/>
          <a:p>
            <a:pPr algn="ctr"/>
            <a:r>
              <a:rPr lang="ru-RU" sz="1600" b="1" dirty="0" err="1" smtClean="0">
                <a:latin typeface="Arial" pitchFamily="34" charset="0"/>
                <a:cs typeface="Arial" pitchFamily="34" charset="0"/>
              </a:rPr>
              <a:t>Референтное</a:t>
            </a:r>
            <a:r>
              <a:rPr lang="ru-RU" sz="1600" b="1" dirty="0" smtClean="0">
                <a:latin typeface="Arial" pitchFamily="34" charset="0"/>
                <a:cs typeface="Arial" pitchFamily="34" charset="0"/>
              </a:rPr>
              <a:t> государство</a:t>
            </a:r>
            <a:endParaRPr lang="ru-RU" sz="1600" b="1" dirty="0">
              <a:solidFill>
                <a:schemeClr val="tx1"/>
              </a:solidFill>
              <a:latin typeface="Arial" pitchFamily="34" charset="0"/>
              <a:cs typeface="Arial" pitchFamily="34" charset="0"/>
            </a:endParaRPr>
          </a:p>
        </p:txBody>
      </p:sp>
      <p:sp>
        <p:nvSpPr>
          <p:cNvPr id="18" name="Скругленный прямоугольник 17"/>
          <p:cNvSpPr/>
          <p:nvPr/>
        </p:nvSpPr>
        <p:spPr>
          <a:xfrm>
            <a:off x="8501090" y="2714620"/>
            <a:ext cx="500066" cy="4000528"/>
          </a:xfrm>
          <a:prstGeom prst="roundRect">
            <a:avLst/>
          </a:prstGeom>
        </p:spPr>
        <p:style>
          <a:lnRef idx="1">
            <a:schemeClr val="accent4"/>
          </a:lnRef>
          <a:fillRef idx="2">
            <a:schemeClr val="accent4"/>
          </a:fillRef>
          <a:effectRef idx="1">
            <a:schemeClr val="accent4"/>
          </a:effectRef>
          <a:fontRef idx="minor">
            <a:schemeClr val="dk1"/>
          </a:fontRef>
        </p:style>
        <p:txBody>
          <a:bodyPr vert="vert" rtlCol="0" anchor="ctr"/>
          <a:lstStyle/>
          <a:p>
            <a:pPr algn="ctr"/>
            <a:r>
              <a:rPr lang="ru-RU" sz="1600" b="1" dirty="0" smtClean="0">
                <a:latin typeface="Arial" pitchFamily="34" charset="0"/>
                <a:cs typeface="Arial" pitchFamily="34" charset="0"/>
              </a:rPr>
              <a:t>Государство признания </a:t>
            </a:r>
            <a:endParaRPr lang="ru-RU" sz="1600" b="1" dirty="0">
              <a:solidFill>
                <a:schemeClr val="tx1"/>
              </a:solidFill>
              <a:latin typeface="Arial" pitchFamily="34" charset="0"/>
              <a:cs typeface="Arial" pitchFamily="34" charset="0"/>
            </a:endParaRPr>
          </a:p>
        </p:txBody>
      </p:sp>
      <p:sp>
        <p:nvSpPr>
          <p:cNvPr id="6" name="Скругленный прямоугольник 5"/>
          <p:cNvSpPr/>
          <p:nvPr/>
        </p:nvSpPr>
        <p:spPr>
          <a:xfrm>
            <a:off x="197765" y="1088047"/>
            <a:ext cx="8803391" cy="1412259"/>
          </a:xfrm>
          <a:prstGeom prst="roundRect">
            <a:avLst/>
          </a:prstGeom>
        </p:spPr>
        <p:style>
          <a:lnRef idx="1">
            <a:schemeClr val="accent6"/>
          </a:lnRef>
          <a:fillRef idx="2">
            <a:schemeClr val="accent6"/>
          </a:fillRef>
          <a:effectRef idx="1">
            <a:schemeClr val="accent6"/>
          </a:effectRef>
          <a:fontRef idx="minor">
            <a:schemeClr val="dk1"/>
          </a:fontRef>
        </p:style>
        <p:txBody>
          <a:bodyPr lIns="0" tIns="0" rIns="0" bIns="0" rtlCol="0" anchor="t" anchorCtr="0"/>
          <a:lstStyle/>
          <a:p>
            <a:pPr algn="ctr"/>
            <a:r>
              <a:rPr lang="ru-RU" sz="1600" b="1" dirty="0" smtClean="0">
                <a:latin typeface="Arial" pitchFamily="34" charset="0"/>
                <a:cs typeface="Arial" pitchFamily="34" charset="0"/>
              </a:rPr>
              <a:t>Заявитель </a:t>
            </a:r>
            <a:endParaRPr lang="ru-RU" sz="1600" b="1" dirty="0">
              <a:solidFill>
                <a:schemeClr val="tx1"/>
              </a:solidFill>
              <a:latin typeface="Arial" pitchFamily="34" charset="0"/>
              <a:cs typeface="Arial" pitchFamily="34" charset="0"/>
            </a:endParaRPr>
          </a:p>
        </p:txBody>
      </p:sp>
      <p:sp>
        <p:nvSpPr>
          <p:cNvPr id="29" name="Скругленный прямоугольник 28"/>
          <p:cNvSpPr/>
          <p:nvPr/>
        </p:nvSpPr>
        <p:spPr>
          <a:xfrm>
            <a:off x="571472" y="1428736"/>
            <a:ext cx="821537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dirty="0" smtClean="0">
                <a:latin typeface="Arial" pitchFamily="34" charset="0"/>
                <a:cs typeface="Arial" pitchFamily="34" charset="0"/>
              </a:rPr>
              <a:t>Подача заявления с указанием государств признания и электронного регистрационного досье (ЭРД), включая результаты всех испытаний</a:t>
            </a:r>
          </a:p>
        </p:txBody>
      </p:sp>
      <p:sp>
        <p:nvSpPr>
          <p:cNvPr id="31" name="Скругленный прямоугольник 30"/>
          <p:cNvSpPr/>
          <p:nvPr/>
        </p:nvSpPr>
        <p:spPr>
          <a:xfrm>
            <a:off x="2357422" y="2714620"/>
            <a:ext cx="4500594" cy="4286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dirty="0" smtClean="0">
                <a:latin typeface="Arial" pitchFamily="34" charset="0"/>
                <a:cs typeface="Arial" pitchFamily="34" charset="0"/>
              </a:rPr>
              <a:t>ЭРД на информационном сайте ЕАЭС</a:t>
            </a:r>
            <a:endParaRPr lang="ru-RU" sz="1600" dirty="0">
              <a:latin typeface="Arial" pitchFamily="34" charset="0"/>
              <a:cs typeface="Arial" pitchFamily="34" charset="0"/>
            </a:endParaRPr>
          </a:p>
        </p:txBody>
      </p:sp>
      <p:sp>
        <p:nvSpPr>
          <p:cNvPr id="34" name="Скругленный прямоугольник 33"/>
          <p:cNvSpPr/>
          <p:nvPr/>
        </p:nvSpPr>
        <p:spPr>
          <a:xfrm>
            <a:off x="2357422" y="3214686"/>
            <a:ext cx="4500594" cy="78581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dirty="0" smtClean="0">
                <a:latin typeface="Arial" pitchFamily="34" charset="0"/>
                <a:cs typeface="Arial" pitchFamily="34" charset="0"/>
              </a:rPr>
              <a:t>Экспертиза по оценке безопасности, эффективности и качества медицинского изделия</a:t>
            </a:r>
            <a:endParaRPr lang="ru-RU" sz="1600" dirty="0">
              <a:latin typeface="Arial" pitchFamily="34" charset="0"/>
              <a:cs typeface="Arial" pitchFamily="34" charset="0"/>
            </a:endParaRPr>
          </a:p>
        </p:txBody>
      </p:sp>
      <p:sp>
        <p:nvSpPr>
          <p:cNvPr id="35" name="Скругленный прямоугольник 34"/>
          <p:cNvSpPr/>
          <p:nvPr/>
        </p:nvSpPr>
        <p:spPr>
          <a:xfrm>
            <a:off x="2357422" y="4071942"/>
            <a:ext cx="4500594" cy="78581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dirty="0" smtClean="0">
                <a:latin typeface="Arial" pitchFamily="34" charset="0"/>
                <a:cs typeface="Arial" pitchFamily="34" charset="0"/>
              </a:rPr>
              <a:t>Инспектирование производства для медицинских изделий 2б, 3 классов риска, стерильных медицинских изделий 2а класса риска</a:t>
            </a:r>
            <a:endParaRPr lang="ru-RU" sz="1400" dirty="0">
              <a:latin typeface="Arial" pitchFamily="34" charset="0"/>
              <a:cs typeface="Arial" pitchFamily="34" charset="0"/>
            </a:endParaRPr>
          </a:p>
        </p:txBody>
      </p:sp>
      <p:sp>
        <p:nvSpPr>
          <p:cNvPr id="20" name="Стрелка вправо 19"/>
          <p:cNvSpPr/>
          <p:nvPr/>
        </p:nvSpPr>
        <p:spPr>
          <a:xfrm>
            <a:off x="642910" y="2714620"/>
            <a:ext cx="2000264" cy="42862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b="1" dirty="0">
              <a:solidFill>
                <a:schemeClr val="tx1"/>
              </a:solidFill>
              <a:latin typeface="Arial" pitchFamily="34" charset="0"/>
              <a:cs typeface="Arial" pitchFamily="34" charset="0"/>
            </a:endParaRPr>
          </a:p>
        </p:txBody>
      </p:sp>
      <p:sp>
        <p:nvSpPr>
          <p:cNvPr id="22" name="Стрелка вправо 21"/>
          <p:cNvSpPr/>
          <p:nvPr/>
        </p:nvSpPr>
        <p:spPr>
          <a:xfrm rot="10800000">
            <a:off x="6572264" y="2714620"/>
            <a:ext cx="2000264" cy="42862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b="1" dirty="0">
              <a:solidFill>
                <a:schemeClr val="tx1"/>
              </a:solidFill>
              <a:latin typeface="Arial" pitchFamily="34" charset="0"/>
              <a:cs typeface="Arial" pitchFamily="34" charset="0"/>
            </a:endParaRPr>
          </a:p>
        </p:txBody>
      </p:sp>
      <p:sp>
        <p:nvSpPr>
          <p:cNvPr id="23" name="TextBox 22"/>
          <p:cNvSpPr txBox="1"/>
          <p:nvPr/>
        </p:nvSpPr>
        <p:spPr>
          <a:xfrm>
            <a:off x="785786" y="2500306"/>
            <a:ext cx="1714512" cy="369332"/>
          </a:xfrm>
          <a:prstGeom prst="rect">
            <a:avLst/>
          </a:prstGeom>
          <a:noFill/>
        </p:spPr>
        <p:txBody>
          <a:bodyPr wrap="square" rtlCol="0">
            <a:spAutoFit/>
          </a:bodyPr>
          <a:lstStyle/>
          <a:p>
            <a:pPr algn="ctr"/>
            <a:r>
              <a:rPr lang="ru-RU" dirty="0" smtClean="0">
                <a:latin typeface="Arial" pitchFamily="34" charset="0"/>
                <a:cs typeface="Arial" pitchFamily="34" charset="0"/>
              </a:rPr>
              <a:t>Размещает</a:t>
            </a:r>
            <a:endParaRPr lang="ru-RU" dirty="0">
              <a:latin typeface="Arial" pitchFamily="34" charset="0"/>
              <a:cs typeface="Arial" pitchFamily="34" charset="0"/>
            </a:endParaRPr>
          </a:p>
        </p:txBody>
      </p:sp>
      <p:sp>
        <p:nvSpPr>
          <p:cNvPr id="26" name="TextBox 25"/>
          <p:cNvSpPr txBox="1"/>
          <p:nvPr/>
        </p:nvSpPr>
        <p:spPr>
          <a:xfrm>
            <a:off x="6786578" y="2500306"/>
            <a:ext cx="1785949" cy="923330"/>
          </a:xfrm>
          <a:prstGeom prst="rect">
            <a:avLst/>
          </a:prstGeom>
          <a:noFill/>
        </p:spPr>
        <p:txBody>
          <a:bodyPr wrap="square" rtlCol="0">
            <a:spAutoFit/>
          </a:bodyPr>
          <a:lstStyle/>
          <a:p>
            <a:pPr algn="ctr"/>
            <a:r>
              <a:rPr lang="ru-RU" dirty="0" smtClean="0">
                <a:latin typeface="Arial" pitchFamily="34" charset="0"/>
                <a:cs typeface="Arial" pitchFamily="34" charset="0"/>
              </a:rPr>
              <a:t>Имеет доступ</a:t>
            </a:r>
          </a:p>
          <a:p>
            <a:pPr algn="ctr"/>
            <a:endParaRPr lang="ru-RU" dirty="0" smtClean="0">
              <a:latin typeface="Arial" pitchFamily="34" charset="0"/>
              <a:cs typeface="Arial" pitchFamily="34" charset="0"/>
            </a:endParaRPr>
          </a:p>
          <a:p>
            <a:pPr algn="ctr"/>
            <a:r>
              <a:rPr lang="ru-RU" dirty="0" smtClean="0">
                <a:latin typeface="Arial" pitchFamily="34" charset="0"/>
                <a:cs typeface="Arial" pitchFamily="34" charset="0"/>
              </a:rPr>
              <a:t>для изучения</a:t>
            </a:r>
            <a:endParaRPr lang="ru-RU" dirty="0">
              <a:latin typeface="Arial" pitchFamily="34" charset="0"/>
              <a:cs typeface="Arial" pitchFamily="34" charset="0"/>
            </a:endParaRPr>
          </a:p>
        </p:txBody>
      </p:sp>
      <p:sp>
        <p:nvSpPr>
          <p:cNvPr id="27" name="Стрелка вправо 26"/>
          <p:cNvSpPr/>
          <p:nvPr/>
        </p:nvSpPr>
        <p:spPr>
          <a:xfrm>
            <a:off x="642910" y="3429000"/>
            <a:ext cx="2000264" cy="42862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b="1" dirty="0">
              <a:solidFill>
                <a:schemeClr val="tx1"/>
              </a:solidFill>
              <a:latin typeface="Arial" pitchFamily="34" charset="0"/>
              <a:cs typeface="Arial" pitchFamily="34" charset="0"/>
            </a:endParaRPr>
          </a:p>
        </p:txBody>
      </p:sp>
      <p:sp>
        <p:nvSpPr>
          <p:cNvPr id="28" name="Стрелка вправо 27"/>
          <p:cNvSpPr/>
          <p:nvPr/>
        </p:nvSpPr>
        <p:spPr>
          <a:xfrm>
            <a:off x="642910" y="4286256"/>
            <a:ext cx="2000264" cy="42862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b="1" dirty="0">
              <a:solidFill>
                <a:schemeClr val="tx1"/>
              </a:solidFill>
              <a:latin typeface="Arial" pitchFamily="34" charset="0"/>
              <a:cs typeface="Arial" pitchFamily="34" charset="0"/>
            </a:endParaRPr>
          </a:p>
        </p:txBody>
      </p:sp>
      <p:sp>
        <p:nvSpPr>
          <p:cNvPr id="33" name="Скругленный прямоугольник 32"/>
          <p:cNvSpPr/>
          <p:nvPr/>
        </p:nvSpPr>
        <p:spPr>
          <a:xfrm>
            <a:off x="2357422" y="4929198"/>
            <a:ext cx="4500594" cy="4286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dirty="0" smtClean="0">
                <a:latin typeface="Arial" pitchFamily="34" charset="0"/>
                <a:cs typeface="Arial" pitchFamily="34" charset="0"/>
              </a:rPr>
              <a:t>Экспертное заключение</a:t>
            </a:r>
            <a:endParaRPr lang="ru-RU" sz="1400" dirty="0">
              <a:latin typeface="Arial" pitchFamily="34" charset="0"/>
              <a:cs typeface="Arial" pitchFamily="34" charset="0"/>
            </a:endParaRPr>
          </a:p>
        </p:txBody>
      </p:sp>
      <p:sp>
        <p:nvSpPr>
          <p:cNvPr id="36" name="Стрелка вправо 35"/>
          <p:cNvSpPr/>
          <p:nvPr/>
        </p:nvSpPr>
        <p:spPr>
          <a:xfrm>
            <a:off x="642910" y="4929198"/>
            <a:ext cx="2000264" cy="42862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b="1" dirty="0">
              <a:solidFill>
                <a:schemeClr val="tx1"/>
              </a:solidFill>
              <a:latin typeface="Arial" pitchFamily="34" charset="0"/>
              <a:cs typeface="Arial" pitchFamily="34" charset="0"/>
            </a:endParaRPr>
          </a:p>
        </p:txBody>
      </p:sp>
      <p:sp>
        <p:nvSpPr>
          <p:cNvPr id="38" name="Стрелка вправо 37"/>
          <p:cNvSpPr/>
          <p:nvPr/>
        </p:nvSpPr>
        <p:spPr>
          <a:xfrm rot="10800000">
            <a:off x="6572264" y="4929198"/>
            <a:ext cx="2000264" cy="42862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b="1" dirty="0">
              <a:solidFill>
                <a:schemeClr val="tx1"/>
              </a:solidFill>
              <a:latin typeface="Arial" pitchFamily="34" charset="0"/>
              <a:cs typeface="Arial" pitchFamily="34" charset="0"/>
            </a:endParaRPr>
          </a:p>
        </p:txBody>
      </p:sp>
      <p:sp>
        <p:nvSpPr>
          <p:cNvPr id="39" name="TextBox 38"/>
          <p:cNvSpPr txBox="1"/>
          <p:nvPr/>
        </p:nvSpPr>
        <p:spPr>
          <a:xfrm>
            <a:off x="714348" y="4714884"/>
            <a:ext cx="1714512" cy="369332"/>
          </a:xfrm>
          <a:prstGeom prst="rect">
            <a:avLst/>
          </a:prstGeom>
          <a:noFill/>
        </p:spPr>
        <p:txBody>
          <a:bodyPr wrap="square" rtlCol="0">
            <a:spAutoFit/>
          </a:bodyPr>
          <a:lstStyle/>
          <a:p>
            <a:pPr algn="ctr"/>
            <a:r>
              <a:rPr lang="ru-RU" dirty="0" smtClean="0">
                <a:latin typeface="Arial" pitchFamily="34" charset="0"/>
                <a:cs typeface="Arial" pitchFamily="34" charset="0"/>
              </a:rPr>
              <a:t>Подготовка</a:t>
            </a:r>
            <a:endParaRPr lang="ru-RU" dirty="0">
              <a:latin typeface="Arial" pitchFamily="34" charset="0"/>
              <a:cs typeface="Arial" pitchFamily="34" charset="0"/>
            </a:endParaRPr>
          </a:p>
        </p:txBody>
      </p:sp>
      <p:sp>
        <p:nvSpPr>
          <p:cNvPr id="40" name="TextBox 39"/>
          <p:cNvSpPr txBox="1"/>
          <p:nvPr/>
        </p:nvSpPr>
        <p:spPr>
          <a:xfrm>
            <a:off x="6786578" y="4643446"/>
            <a:ext cx="1714512" cy="369332"/>
          </a:xfrm>
          <a:prstGeom prst="rect">
            <a:avLst/>
          </a:prstGeom>
          <a:noFill/>
        </p:spPr>
        <p:txBody>
          <a:bodyPr wrap="square" rtlCol="0">
            <a:spAutoFit/>
          </a:bodyPr>
          <a:lstStyle/>
          <a:p>
            <a:pPr algn="ctr"/>
            <a:r>
              <a:rPr lang="ru-RU" dirty="0" smtClean="0">
                <a:latin typeface="Arial" pitchFamily="34" charset="0"/>
                <a:cs typeface="Arial" pitchFamily="34" charset="0"/>
              </a:rPr>
              <a:t>Согласование</a:t>
            </a:r>
            <a:endParaRPr lang="ru-RU" dirty="0">
              <a:latin typeface="Arial" pitchFamily="34" charset="0"/>
              <a:cs typeface="Arial" pitchFamily="34" charset="0"/>
            </a:endParaRPr>
          </a:p>
        </p:txBody>
      </p:sp>
      <p:sp>
        <p:nvSpPr>
          <p:cNvPr id="42" name="Стрелка вниз 41"/>
          <p:cNvSpPr/>
          <p:nvPr/>
        </p:nvSpPr>
        <p:spPr>
          <a:xfrm rot="2851127">
            <a:off x="368903" y="2125801"/>
            <a:ext cx="785818" cy="571504"/>
          </a:xfrm>
          <a:prstGeom prst="down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ru-RU"/>
          </a:p>
        </p:txBody>
      </p:sp>
      <p:sp>
        <p:nvSpPr>
          <p:cNvPr id="43" name="Стрелка вниз 42"/>
          <p:cNvSpPr/>
          <p:nvPr/>
        </p:nvSpPr>
        <p:spPr>
          <a:xfrm rot="18010847">
            <a:off x="8052658" y="2126353"/>
            <a:ext cx="785818" cy="571504"/>
          </a:xfrm>
          <a:prstGeom prst="down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ru-RU"/>
          </a:p>
        </p:txBody>
      </p:sp>
      <p:sp>
        <p:nvSpPr>
          <p:cNvPr id="44" name="Скругленный прямоугольник 43"/>
          <p:cNvSpPr/>
          <p:nvPr/>
        </p:nvSpPr>
        <p:spPr>
          <a:xfrm>
            <a:off x="1214414" y="2071678"/>
            <a:ext cx="6786610" cy="35719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dirty="0" smtClean="0">
                <a:latin typeface="Arial" pitchFamily="34" charset="0"/>
                <a:cs typeface="Arial" pitchFamily="34" charset="0"/>
              </a:rPr>
              <a:t>Выбор</a:t>
            </a:r>
          </a:p>
        </p:txBody>
      </p:sp>
      <p:sp>
        <p:nvSpPr>
          <p:cNvPr id="45" name="Скругленный прямоугольник 44"/>
          <p:cNvSpPr/>
          <p:nvPr/>
        </p:nvSpPr>
        <p:spPr>
          <a:xfrm>
            <a:off x="1714480" y="5715016"/>
            <a:ext cx="2786082" cy="4286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dirty="0" smtClean="0">
                <a:latin typeface="Arial" pitchFamily="34" charset="0"/>
                <a:cs typeface="Arial" pitchFamily="34" charset="0"/>
              </a:rPr>
              <a:t>Регистрация МИ с включением в единый реестр</a:t>
            </a:r>
            <a:endParaRPr lang="ru-RU" sz="1400" dirty="0">
              <a:latin typeface="Arial" pitchFamily="34" charset="0"/>
              <a:cs typeface="Arial" pitchFamily="34" charset="0"/>
            </a:endParaRPr>
          </a:p>
        </p:txBody>
      </p:sp>
      <p:sp>
        <p:nvSpPr>
          <p:cNvPr id="46" name="TextBox 45"/>
          <p:cNvSpPr txBox="1"/>
          <p:nvPr/>
        </p:nvSpPr>
        <p:spPr>
          <a:xfrm>
            <a:off x="1285852" y="5357826"/>
            <a:ext cx="1714512" cy="369332"/>
          </a:xfrm>
          <a:prstGeom prst="rect">
            <a:avLst/>
          </a:prstGeom>
          <a:noFill/>
        </p:spPr>
        <p:txBody>
          <a:bodyPr wrap="square" rtlCol="0">
            <a:spAutoFit/>
          </a:bodyPr>
          <a:lstStyle/>
          <a:p>
            <a:pPr algn="ctr"/>
            <a:r>
              <a:rPr lang="ru-RU" dirty="0" smtClean="0">
                <a:latin typeface="Arial" pitchFamily="34" charset="0"/>
                <a:cs typeface="Arial" pitchFamily="34" charset="0"/>
              </a:rPr>
              <a:t>Согласовано</a:t>
            </a:r>
            <a:endParaRPr lang="ru-RU" dirty="0">
              <a:latin typeface="Arial" pitchFamily="34" charset="0"/>
              <a:cs typeface="Arial" pitchFamily="34" charset="0"/>
            </a:endParaRPr>
          </a:p>
        </p:txBody>
      </p:sp>
      <p:sp>
        <p:nvSpPr>
          <p:cNvPr id="47" name="TextBox 46"/>
          <p:cNvSpPr txBox="1"/>
          <p:nvPr/>
        </p:nvSpPr>
        <p:spPr>
          <a:xfrm>
            <a:off x="6072198" y="5357826"/>
            <a:ext cx="1928826" cy="369332"/>
          </a:xfrm>
          <a:prstGeom prst="rect">
            <a:avLst/>
          </a:prstGeom>
          <a:noFill/>
        </p:spPr>
        <p:txBody>
          <a:bodyPr wrap="square" rtlCol="0">
            <a:spAutoFit/>
          </a:bodyPr>
          <a:lstStyle/>
          <a:p>
            <a:pPr algn="ctr"/>
            <a:r>
              <a:rPr lang="ru-RU" dirty="0" smtClean="0">
                <a:latin typeface="Arial" pitchFamily="34" charset="0"/>
                <a:cs typeface="Arial" pitchFamily="34" charset="0"/>
              </a:rPr>
              <a:t>Не согласовано</a:t>
            </a:r>
            <a:endParaRPr lang="ru-RU" dirty="0">
              <a:latin typeface="Arial" pitchFamily="34" charset="0"/>
              <a:cs typeface="Arial" pitchFamily="34" charset="0"/>
            </a:endParaRPr>
          </a:p>
        </p:txBody>
      </p:sp>
      <p:sp>
        <p:nvSpPr>
          <p:cNvPr id="48" name="Скругленный прямоугольник 47"/>
          <p:cNvSpPr/>
          <p:nvPr/>
        </p:nvSpPr>
        <p:spPr>
          <a:xfrm>
            <a:off x="1714480" y="6286520"/>
            <a:ext cx="2786082" cy="42862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dirty="0" smtClean="0">
                <a:latin typeface="Arial" pitchFamily="34" charset="0"/>
                <a:cs typeface="Arial" pitchFamily="34" charset="0"/>
              </a:rPr>
              <a:t>Допуск на общий рынок ЕАЭС</a:t>
            </a:r>
            <a:endParaRPr lang="ru-RU" sz="1400" dirty="0">
              <a:latin typeface="Arial" pitchFamily="34" charset="0"/>
              <a:cs typeface="Arial" pitchFamily="34" charset="0"/>
            </a:endParaRPr>
          </a:p>
        </p:txBody>
      </p:sp>
      <p:sp>
        <p:nvSpPr>
          <p:cNvPr id="49" name="Скругленный прямоугольник 48"/>
          <p:cNvSpPr/>
          <p:nvPr/>
        </p:nvSpPr>
        <p:spPr>
          <a:xfrm>
            <a:off x="5143504" y="5715016"/>
            <a:ext cx="3214710" cy="4286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dirty="0" smtClean="0">
                <a:latin typeface="Arial" pitchFamily="34" charset="0"/>
                <a:cs typeface="Arial" pitchFamily="34" charset="0"/>
              </a:rPr>
              <a:t>Урегулирование разногласий в ЕЭК</a:t>
            </a:r>
            <a:endParaRPr lang="ru-RU" sz="1400" dirty="0">
              <a:latin typeface="Arial" pitchFamily="34" charset="0"/>
              <a:cs typeface="Arial" pitchFamily="34" charset="0"/>
            </a:endParaRPr>
          </a:p>
        </p:txBody>
      </p:sp>
      <p:sp>
        <p:nvSpPr>
          <p:cNvPr id="50" name="Стрелка вправо 49"/>
          <p:cNvSpPr/>
          <p:nvPr/>
        </p:nvSpPr>
        <p:spPr>
          <a:xfrm rot="10800000">
            <a:off x="4357686" y="5715016"/>
            <a:ext cx="857256" cy="428628"/>
          </a:xfrm>
          <a:prstGeom prst="rightArrow">
            <a:avLst>
              <a:gd name="adj1" fmla="val 43905"/>
              <a:gd name="adj2" fmla="val 50000"/>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ru-RU" b="1" dirty="0">
              <a:solidFill>
                <a:schemeClr val="tx1"/>
              </a:solidFill>
              <a:latin typeface="Arial" pitchFamily="34" charset="0"/>
              <a:cs typeface="Arial" pitchFamily="34" charset="0"/>
            </a:endParaRPr>
          </a:p>
        </p:txBody>
      </p:sp>
      <p:sp>
        <p:nvSpPr>
          <p:cNvPr id="51" name="Скругленный прямоугольник 50"/>
          <p:cNvSpPr/>
          <p:nvPr/>
        </p:nvSpPr>
        <p:spPr>
          <a:xfrm>
            <a:off x="5143504" y="6286520"/>
            <a:ext cx="3214710" cy="42862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1400" dirty="0" smtClean="0">
                <a:latin typeface="Arial" pitchFamily="34" charset="0"/>
                <a:cs typeface="Arial" pitchFamily="34" charset="0"/>
              </a:rPr>
              <a:t>Отказ в обращении на территории государства признания</a:t>
            </a:r>
            <a:endParaRPr lang="ru-RU" sz="1400" dirty="0">
              <a:latin typeface="Arial" pitchFamily="34" charset="0"/>
              <a:cs typeface="Arial" pitchFamily="34" charset="0"/>
            </a:endParaRPr>
          </a:p>
        </p:txBody>
      </p:sp>
      <p:sp>
        <p:nvSpPr>
          <p:cNvPr id="52" name="Стрелка вниз 51"/>
          <p:cNvSpPr/>
          <p:nvPr/>
        </p:nvSpPr>
        <p:spPr>
          <a:xfrm rot="2851127">
            <a:off x="3197679" y="5243525"/>
            <a:ext cx="522800" cy="571504"/>
          </a:xfrm>
          <a:prstGeom prst="down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ru-RU"/>
          </a:p>
        </p:txBody>
      </p:sp>
      <p:sp>
        <p:nvSpPr>
          <p:cNvPr id="53" name="Стрелка вниз 52"/>
          <p:cNvSpPr/>
          <p:nvPr/>
        </p:nvSpPr>
        <p:spPr>
          <a:xfrm rot="18010847">
            <a:off x="5473097" y="5230425"/>
            <a:ext cx="529840" cy="57150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54" name="Стрелка вправо 53"/>
          <p:cNvSpPr/>
          <p:nvPr/>
        </p:nvSpPr>
        <p:spPr>
          <a:xfrm>
            <a:off x="571472" y="5715016"/>
            <a:ext cx="1285884" cy="42862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b="1" dirty="0">
              <a:solidFill>
                <a:schemeClr val="tx1"/>
              </a:solidFill>
              <a:latin typeface="Arial" pitchFamily="34" charset="0"/>
              <a:cs typeface="Arial" pitchFamily="34" charset="0"/>
            </a:endParaRPr>
          </a:p>
        </p:txBody>
      </p:sp>
      <p:sp>
        <p:nvSpPr>
          <p:cNvPr id="55" name="Стрелка вниз 54"/>
          <p:cNvSpPr/>
          <p:nvPr/>
        </p:nvSpPr>
        <p:spPr>
          <a:xfrm>
            <a:off x="2786050" y="6143644"/>
            <a:ext cx="428628" cy="285752"/>
          </a:xfrm>
          <a:prstGeom prst="down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ru-RU"/>
          </a:p>
        </p:txBody>
      </p:sp>
      <p:sp>
        <p:nvSpPr>
          <p:cNvPr id="56" name="Стрелка вниз 55"/>
          <p:cNvSpPr/>
          <p:nvPr/>
        </p:nvSpPr>
        <p:spPr>
          <a:xfrm>
            <a:off x="6572264" y="6072206"/>
            <a:ext cx="428628" cy="285752"/>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57" name="TextBox 56"/>
          <p:cNvSpPr txBox="1"/>
          <p:nvPr/>
        </p:nvSpPr>
        <p:spPr>
          <a:xfrm>
            <a:off x="4572000" y="5572140"/>
            <a:ext cx="642942" cy="307777"/>
          </a:xfrm>
          <a:prstGeom prst="rect">
            <a:avLst/>
          </a:prstGeom>
          <a:noFill/>
        </p:spPr>
        <p:txBody>
          <a:bodyPr wrap="square" rtlCol="0">
            <a:spAutoFit/>
          </a:bodyPr>
          <a:lstStyle/>
          <a:p>
            <a:pPr algn="ctr"/>
            <a:r>
              <a:rPr lang="ru-RU" sz="1400" b="1" dirty="0" smtClean="0">
                <a:latin typeface="Arial" pitchFamily="34" charset="0"/>
                <a:cs typeface="Arial" pitchFamily="34" charset="0"/>
              </a:rPr>
              <a:t>Да</a:t>
            </a:r>
            <a:endParaRPr lang="ru-RU" sz="1400" b="1" dirty="0">
              <a:latin typeface="Arial" pitchFamily="34" charset="0"/>
              <a:cs typeface="Arial" pitchFamily="34" charset="0"/>
            </a:endParaRPr>
          </a:p>
        </p:txBody>
      </p:sp>
      <p:sp>
        <p:nvSpPr>
          <p:cNvPr id="58" name="TextBox 57"/>
          <p:cNvSpPr txBox="1"/>
          <p:nvPr/>
        </p:nvSpPr>
        <p:spPr>
          <a:xfrm>
            <a:off x="6858016" y="6000768"/>
            <a:ext cx="785818" cy="307777"/>
          </a:xfrm>
          <a:prstGeom prst="rect">
            <a:avLst/>
          </a:prstGeom>
          <a:noFill/>
        </p:spPr>
        <p:txBody>
          <a:bodyPr wrap="square" rtlCol="0">
            <a:spAutoFit/>
          </a:bodyPr>
          <a:lstStyle/>
          <a:p>
            <a:pPr algn="ctr"/>
            <a:r>
              <a:rPr lang="ru-RU" sz="1400" b="1" dirty="0" smtClean="0">
                <a:latin typeface="Arial" pitchFamily="34" charset="0"/>
                <a:cs typeface="Arial" pitchFamily="34" charset="0"/>
              </a:rPr>
              <a:t>Нет</a:t>
            </a:r>
            <a:endParaRPr lang="ru-RU" sz="1400" b="1" dirty="0">
              <a:latin typeface="Arial" pitchFamily="34" charset="0"/>
              <a:cs typeface="Arial" pitchFamily="34" charset="0"/>
            </a:endParaRPr>
          </a:p>
        </p:txBody>
      </p:sp>
    </p:spTree>
    <p:extLst>
      <p:ext uri="{BB962C8B-B14F-4D97-AF65-F5344CB8AC3E}">
        <p14:creationId xmlns:p14="http://schemas.microsoft.com/office/powerpoint/2010/main" val="2563350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611560" y="142852"/>
            <a:ext cx="8532440" cy="857256"/>
          </a:xfrm>
          <a:prstGeom prst="rect">
            <a:avLst/>
          </a:prstGeom>
        </p:spPr>
        <p:txBody>
          <a:bodyPr wrap="square" anchor="ctr" anchorCtr="0">
            <a:noAutofit/>
          </a:bodyPr>
          <a:lstStyle/>
          <a:p>
            <a:pPr algn="ctr"/>
            <a:r>
              <a:rPr lang="ru-RU" sz="2000" b="1" dirty="0" smtClean="0">
                <a:solidFill>
                  <a:srgbClr val="002060"/>
                </a:solidFill>
                <a:latin typeface="Arial" pitchFamily="34" charset="0"/>
                <a:cs typeface="Arial" pitchFamily="34" charset="0"/>
              </a:rPr>
              <a:t>Федеральная служба по надзору в сфере здравоохранения</a:t>
            </a:r>
          </a:p>
        </p:txBody>
      </p:sp>
      <p:sp>
        <p:nvSpPr>
          <p:cNvPr id="8" name="TextBox 7"/>
          <p:cNvSpPr txBox="1"/>
          <p:nvPr/>
        </p:nvSpPr>
        <p:spPr>
          <a:xfrm>
            <a:off x="0" y="2276872"/>
            <a:ext cx="9144000" cy="830997"/>
          </a:xfrm>
          <a:prstGeom prst="rect">
            <a:avLst/>
          </a:prstGeom>
          <a:noFill/>
        </p:spPr>
        <p:txBody>
          <a:bodyPr wrap="square" rtlCol="0">
            <a:spAutoFit/>
          </a:bodyPr>
          <a:lstStyle/>
          <a:p>
            <a:pPr algn="ctr">
              <a:buClr>
                <a:srgbClr val="00B0F0"/>
              </a:buClr>
            </a:pPr>
            <a:r>
              <a:rPr lang="ru-RU" sz="4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Спасибо за внимание!</a:t>
            </a:r>
            <a:endParaRPr lang="ru-RU" sz="4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0" name="Прямоугольник 9"/>
          <p:cNvSpPr>
            <a:spLocks noChangeArrowheads="1"/>
          </p:cNvSpPr>
          <p:nvPr/>
        </p:nvSpPr>
        <p:spPr bwMode="auto">
          <a:xfrm>
            <a:off x="0" y="4983559"/>
            <a:ext cx="9144000" cy="461665"/>
          </a:xfrm>
          <a:prstGeom prst="rect">
            <a:avLst/>
          </a:prstGeom>
          <a:noFill/>
          <a:ln w="9525">
            <a:noFill/>
            <a:miter lim="800000"/>
            <a:headEnd/>
            <a:tailEnd/>
          </a:ln>
        </p:spPr>
        <p:txBody>
          <a:bodyPr wrap="square">
            <a:spAutoFit/>
          </a:bodyPr>
          <a:lstStyle/>
          <a:p>
            <a:pPr algn="ctr"/>
            <a:r>
              <a:rPr lang="en-US" sz="2400" b="1" dirty="0" smtClean="0">
                <a:latin typeface="Arial" pitchFamily="34" charset="0"/>
                <a:cs typeface="Arial" pitchFamily="34" charset="0"/>
              </a:rPr>
              <a:t>info3@roszdravnadzor.ru</a:t>
            </a:r>
            <a:endParaRPr lang="ru-RU" sz="2400" b="1" dirty="0">
              <a:latin typeface="Arial" pitchFamily="34" charset="0"/>
              <a:cs typeface="Arial" pitchFamily="34" charset="0"/>
            </a:endParaRPr>
          </a:p>
        </p:txBody>
      </p:sp>
      <p:cxnSp>
        <p:nvCxnSpPr>
          <p:cNvPr id="7" name="Прямая соединительная линия 6"/>
          <p:cNvCxnSpPr/>
          <p:nvPr/>
        </p:nvCxnSpPr>
        <p:spPr>
          <a:xfrm>
            <a:off x="611188" y="981075"/>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12" name="Прямоугольник 11"/>
          <p:cNvSpPr>
            <a:spLocks noChangeArrowheads="1"/>
          </p:cNvSpPr>
          <p:nvPr/>
        </p:nvSpPr>
        <p:spPr bwMode="auto">
          <a:xfrm>
            <a:off x="0" y="5949280"/>
            <a:ext cx="9144000" cy="830997"/>
          </a:xfrm>
          <a:prstGeom prst="rect">
            <a:avLst/>
          </a:prstGeom>
          <a:noFill/>
          <a:ln w="9525">
            <a:noFill/>
            <a:miter lim="800000"/>
            <a:headEnd/>
            <a:tailEnd/>
          </a:ln>
        </p:spPr>
        <p:txBody>
          <a:bodyPr wrap="square">
            <a:spAutoFit/>
          </a:bodyPr>
          <a:lstStyle/>
          <a:p>
            <a:pPr algn="ctr"/>
            <a:r>
              <a:rPr lang="ru-RU" sz="1600" b="1" dirty="0" smtClean="0">
                <a:latin typeface="Arial" pitchFamily="34" charset="0"/>
                <a:cs typeface="Arial" pitchFamily="34" charset="0"/>
              </a:rPr>
              <a:t>Д.Ю. Павлюков</a:t>
            </a:r>
          </a:p>
          <a:p>
            <a:pPr algn="ctr"/>
            <a:r>
              <a:rPr lang="ru-RU" sz="1600" b="1" dirty="0">
                <a:latin typeface="Arial" pitchFamily="34" charset="0"/>
                <a:cs typeface="Arial" pitchFamily="34" charset="0"/>
              </a:rPr>
              <a:t/>
            </a:r>
            <a:br>
              <a:rPr lang="ru-RU" sz="1600" b="1" dirty="0">
                <a:latin typeface="Arial" pitchFamily="34" charset="0"/>
                <a:cs typeface="Arial" pitchFamily="34" charset="0"/>
              </a:rPr>
            </a:br>
            <a:r>
              <a:rPr lang="ru-RU" sz="1600" b="1" dirty="0" smtClean="0">
                <a:latin typeface="Arial" pitchFamily="34" charset="0"/>
                <a:cs typeface="Arial" pitchFamily="34" charset="0"/>
              </a:rPr>
              <a:t>Заместитель руководителя</a:t>
            </a:r>
            <a:endParaRPr lang="ru-RU" sz="1600" b="1" dirty="0">
              <a:latin typeface="Arial" pitchFamily="34" charset="0"/>
              <a:cs typeface="Arial" pitchFamily="34" charset="0"/>
            </a:endParaRPr>
          </a:p>
        </p:txBody>
      </p:sp>
    </p:spTree>
    <p:extLst>
      <p:ext uri="{BB962C8B-B14F-4D97-AF65-F5344CB8AC3E}">
        <p14:creationId xmlns:p14="http://schemas.microsoft.com/office/powerpoint/2010/main" val="891451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2</a:t>
            </a:fld>
            <a:endParaRPr lang="ru-RU"/>
          </a:p>
        </p:txBody>
      </p:sp>
      <p:sp>
        <p:nvSpPr>
          <p:cNvPr id="6" name="Скругленный прямоугольник 5"/>
          <p:cNvSpPr/>
          <p:nvPr/>
        </p:nvSpPr>
        <p:spPr>
          <a:xfrm>
            <a:off x="428596" y="1214422"/>
            <a:ext cx="8286808" cy="8572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b="1" dirty="0" smtClean="0">
                <a:solidFill>
                  <a:schemeClr val="tx1"/>
                </a:solidFill>
                <a:latin typeface="Arial" pitchFamily="34" charset="0"/>
                <a:cs typeface="Arial" pitchFamily="34" charset="0"/>
              </a:rPr>
              <a:t>Федеральный закон от </a:t>
            </a:r>
            <a:r>
              <a:rPr lang="ru-RU" b="1" dirty="0">
                <a:solidFill>
                  <a:schemeClr val="tx1"/>
                </a:solidFill>
                <a:latin typeface="Arial" pitchFamily="34" charset="0"/>
                <a:cs typeface="Arial" pitchFamily="34" charset="0"/>
              </a:rPr>
              <a:t>21.11.2011 </a:t>
            </a:r>
            <a:r>
              <a:rPr lang="ru-RU" b="1" dirty="0" smtClean="0">
                <a:solidFill>
                  <a:schemeClr val="tx1"/>
                </a:solidFill>
                <a:latin typeface="Arial" pitchFamily="34" charset="0"/>
                <a:cs typeface="Arial" pitchFamily="34" charset="0"/>
              </a:rPr>
              <a:t>№ 323-ФЗ «</a:t>
            </a:r>
            <a:r>
              <a:rPr lang="ru-RU" b="1" dirty="0">
                <a:solidFill>
                  <a:schemeClr val="tx1"/>
                </a:solidFill>
                <a:latin typeface="Arial" pitchFamily="34" charset="0"/>
                <a:cs typeface="Arial" pitchFamily="34" charset="0"/>
              </a:rPr>
              <a:t>Об основах охраны здоровья граждан в Российской Федерации</a:t>
            </a:r>
            <a:r>
              <a:rPr lang="ru-RU" b="1" dirty="0" smtClean="0">
                <a:solidFill>
                  <a:schemeClr val="tx1"/>
                </a:solidFill>
                <a:latin typeface="Arial" pitchFamily="34" charset="0"/>
                <a:cs typeface="Arial" pitchFamily="34" charset="0"/>
              </a:rPr>
              <a:t>» </a:t>
            </a:r>
            <a:endParaRPr lang="ru-RU" b="1" dirty="0">
              <a:solidFill>
                <a:schemeClr val="tx1"/>
              </a:solidFill>
              <a:latin typeface="Arial" pitchFamily="34" charset="0"/>
              <a:cs typeface="Arial" pitchFamily="34" charset="0"/>
            </a:endParaRPr>
          </a:p>
        </p:txBody>
      </p:sp>
      <p:sp>
        <p:nvSpPr>
          <p:cNvPr id="7" name="Текст 2"/>
          <p:cNvSpPr txBox="1">
            <a:spLocks/>
          </p:cNvSpPr>
          <p:nvPr/>
        </p:nvSpPr>
        <p:spPr>
          <a:xfrm>
            <a:off x="571472" y="142852"/>
            <a:ext cx="8572528" cy="857256"/>
          </a:xfrm>
          <a:prstGeom prst="rect">
            <a:avLst/>
          </a:prstGeom>
        </p:spPr>
        <p:txBody>
          <a:bodyPr vert="horz" lIns="91440" tIns="45720" rIns="91440" bIns="45720" rtlCol="0" anchor="ctr" anchorCtr="0">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ctr"/>
            <a:r>
              <a:rPr lang="ru-RU" b="1" dirty="0">
                <a:solidFill>
                  <a:srgbClr val="002060"/>
                </a:solidFill>
                <a:latin typeface="Arial" pitchFamily="34" charset="0"/>
                <a:cs typeface="Arial" pitchFamily="34" charset="0"/>
              </a:rPr>
              <a:t>Определение</a:t>
            </a:r>
          </a:p>
        </p:txBody>
      </p:sp>
      <p:cxnSp>
        <p:nvCxnSpPr>
          <p:cNvPr id="8" name="Прямая соединительная линия 7"/>
          <p:cNvCxnSpPr/>
          <p:nvPr/>
        </p:nvCxnSpPr>
        <p:spPr>
          <a:xfrm>
            <a:off x="611188" y="981075"/>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5" name="Текст 4"/>
          <p:cNvSpPr>
            <a:spLocks noGrp="1"/>
          </p:cNvSpPr>
          <p:nvPr>
            <p:ph type="body" idx="1"/>
          </p:nvPr>
        </p:nvSpPr>
        <p:spPr/>
        <p:txBody>
          <a:bodyPr/>
          <a:lstStyle/>
          <a:p>
            <a:endParaRPr lang="ru-RU" dirty="0"/>
          </a:p>
        </p:txBody>
      </p:sp>
      <p:sp>
        <p:nvSpPr>
          <p:cNvPr id="11" name="Скругленный прямоугольник 10"/>
          <p:cNvSpPr/>
          <p:nvPr/>
        </p:nvSpPr>
        <p:spPr>
          <a:xfrm>
            <a:off x="428596" y="2318701"/>
            <a:ext cx="8286808" cy="42862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ru-RU" sz="1530" b="1" u="sng" dirty="0">
                <a:solidFill>
                  <a:schemeClr val="tx1"/>
                </a:solidFill>
                <a:latin typeface="Arial" pitchFamily="34" charset="0"/>
                <a:cs typeface="Arial" pitchFamily="34" charset="0"/>
              </a:rPr>
              <a:t>Статья 38. Медицинские изделия</a:t>
            </a:r>
          </a:p>
          <a:p>
            <a:pPr algn="just"/>
            <a:endParaRPr lang="ru-RU" sz="1530" b="1" dirty="0">
              <a:solidFill>
                <a:schemeClr val="tx1"/>
              </a:solidFill>
              <a:latin typeface="Arial" pitchFamily="34" charset="0"/>
              <a:cs typeface="Arial" pitchFamily="34" charset="0"/>
            </a:endParaRPr>
          </a:p>
          <a:p>
            <a:pPr algn="just"/>
            <a:r>
              <a:rPr lang="ru-RU" sz="1530" dirty="0">
                <a:solidFill>
                  <a:schemeClr val="tx1"/>
                </a:solidFill>
                <a:latin typeface="Arial" pitchFamily="34" charset="0"/>
                <a:cs typeface="Arial" pitchFamily="34" charset="0"/>
              </a:rPr>
              <a:t>1. Медицинскими изделиями являются любые инструменты, аппараты, приборы, оборудование, материалы и прочие изделия, применяемые в медицинских целях отдельно или в сочетании между собой, а также вместе с другими принадлежностями, необходимыми для применения указанных изделий по назначению, включая специальное программное обеспечение, и предназначенные производителем для профилактики, диагностики, лечения и медицинской реабилитации заболеваний, мониторинга состояния организма человека, проведения медицинских исследований, восстановления, замещения, изменения анатомической структуры или физиологических функций организма, предотвращения или прерывания беременности, функциональное назначение которых не реализуется путем фармакологического, иммунологического, генетического или метаболического воздействия на организм человека. Медицинские изделия могут признаваться взаимозаменяемыми, если они сравнимы по функциональному назначению, качественным и техническим характеристикам и способны заменить друг друга.</a:t>
            </a:r>
          </a:p>
        </p:txBody>
      </p:sp>
    </p:spTree>
    <p:extLst>
      <p:ext uri="{BB962C8B-B14F-4D97-AF65-F5344CB8AC3E}">
        <p14:creationId xmlns:p14="http://schemas.microsoft.com/office/powerpoint/2010/main" val="2169929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3</a:t>
            </a:fld>
            <a:endParaRPr lang="ru-RU"/>
          </a:p>
        </p:txBody>
      </p:sp>
      <p:sp>
        <p:nvSpPr>
          <p:cNvPr id="5" name="Скругленный прямоугольник 4"/>
          <p:cNvSpPr/>
          <p:nvPr/>
        </p:nvSpPr>
        <p:spPr>
          <a:xfrm>
            <a:off x="214282" y="3284984"/>
            <a:ext cx="8786874" cy="92869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a:spcBef>
                <a:spcPct val="20000"/>
              </a:spcBef>
              <a:buClr>
                <a:srgbClr val="00B0F0"/>
              </a:buClr>
              <a:buSzPct val="70000"/>
              <a:defRPr/>
            </a:pPr>
            <a:r>
              <a:rPr lang="ru-RU" dirty="0">
                <a:solidFill>
                  <a:schemeClr val="tx1"/>
                </a:solidFill>
                <a:latin typeface="Arial" panose="020B0604020202020204" pitchFamily="34" charset="0"/>
                <a:cs typeface="Arial" panose="020B0604020202020204" pitchFamily="34" charset="0"/>
              </a:rPr>
              <a:t>Постановление Правительства Российской Федерации </a:t>
            </a:r>
            <a:r>
              <a:rPr lang="ru-RU" b="1" dirty="0">
                <a:solidFill>
                  <a:schemeClr val="tx1"/>
                </a:solidFill>
                <a:latin typeface="Arial" panose="020B0604020202020204" pitchFamily="34" charset="0"/>
                <a:cs typeface="Arial" panose="020B0604020202020204" pitchFamily="34" charset="0"/>
              </a:rPr>
              <a:t>от </a:t>
            </a:r>
            <a:r>
              <a:rPr lang="ru-RU" b="1" dirty="0" smtClean="0">
                <a:solidFill>
                  <a:schemeClr val="tx1"/>
                </a:solidFill>
                <a:latin typeface="Arial" panose="020B0604020202020204" pitchFamily="34" charset="0"/>
                <a:cs typeface="Arial" panose="020B0604020202020204" pitchFamily="34" charset="0"/>
              </a:rPr>
              <a:t>27.12.2012 № 1416 </a:t>
            </a:r>
            <a:r>
              <a:rPr lang="ru-RU" dirty="0">
                <a:solidFill>
                  <a:schemeClr val="tx1"/>
                </a:solidFill>
                <a:latin typeface="Arial" panose="020B0604020202020204" pitchFamily="34" charset="0"/>
                <a:cs typeface="Arial" panose="020B0604020202020204" pitchFamily="34" charset="0"/>
              </a:rPr>
              <a:t>«Об утверждении Правил государственной регистрации медицинских изделий»</a:t>
            </a:r>
          </a:p>
        </p:txBody>
      </p:sp>
      <p:cxnSp>
        <p:nvCxnSpPr>
          <p:cNvPr id="6" name="Прямая соединительная линия 5"/>
          <p:cNvCxnSpPr/>
          <p:nvPr/>
        </p:nvCxnSpPr>
        <p:spPr>
          <a:xfrm>
            <a:off x="611188" y="981075"/>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Прямоугольник 6"/>
          <p:cNvSpPr/>
          <p:nvPr/>
        </p:nvSpPr>
        <p:spPr>
          <a:xfrm>
            <a:off x="571471" y="110353"/>
            <a:ext cx="8589461" cy="889755"/>
          </a:xfrm>
          <a:prstGeom prst="rect">
            <a:avLst/>
          </a:prstGeom>
        </p:spPr>
        <p:txBody>
          <a:bodyPr wrap="square" anchor="ctr" anchorCtr="1">
            <a:noAutofit/>
          </a:bodyPr>
          <a:lstStyle/>
          <a:p>
            <a:pPr marL="93663" lvl="0" algn="ctr">
              <a:lnSpc>
                <a:spcPct val="80000"/>
              </a:lnSpc>
              <a:spcBef>
                <a:spcPct val="20000"/>
              </a:spcBef>
              <a:buClr>
                <a:schemeClr val="accent1"/>
              </a:buClr>
              <a:buSzPct val="70000"/>
              <a:defRPr/>
            </a:pPr>
            <a:r>
              <a:rPr lang="ru-RU" sz="2000" b="1" dirty="0" smtClean="0">
                <a:solidFill>
                  <a:srgbClr val="002060"/>
                </a:solidFill>
                <a:latin typeface="Arial" pitchFamily="34" charset="0"/>
                <a:cs typeface="Arial" pitchFamily="34" charset="0"/>
              </a:rPr>
              <a:t>Законодательные акты, </a:t>
            </a:r>
            <a:r>
              <a:rPr lang="ru-RU" sz="2000" b="1" dirty="0">
                <a:solidFill>
                  <a:srgbClr val="002060"/>
                </a:solidFill>
                <a:latin typeface="Arial" pitchFamily="34" charset="0"/>
                <a:cs typeface="Arial" pitchFamily="34" charset="0"/>
              </a:rPr>
              <a:t>регулирующие регистрацию медицинских изделий на территории Российской Федерации</a:t>
            </a:r>
          </a:p>
        </p:txBody>
      </p:sp>
      <p:sp>
        <p:nvSpPr>
          <p:cNvPr id="8" name="Скругленный прямоугольник 7"/>
          <p:cNvSpPr/>
          <p:nvPr/>
        </p:nvSpPr>
        <p:spPr>
          <a:xfrm>
            <a:off x="214282" y="1142984"/>
            <a:ext cx="8786874" cy="92869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a:solidFill>
                  <a:schemeClr val="tx1"/>
                </a:solidFill>
                <a:latin typeface="Arial" panose="020B0604020202020204" pitchFamily="34" charset="0"/>
                <a:cs typeface="Arial" panose="020B0604020202020204" pitchFamily="34" charset="0"/>
              </a:rPr>
              <a:t>Федеральный закон </a:t>
            </a:r>
            <a:r>
              <a:rPr lang="ru-RU" b="1" dirty="0">
                <a:solidFill>
                  <a:schemeClr val="tx1"/>
                </a:solidFill>
                <a:latin typeface="Arial" panose="020B0604020202020204" pitchFamily="34" charset="0"/>
                <a:cs typeface="Arial" panose="020B0604020202020204" pitchFamily="34" charset="0"/>
              </a:rPr>
              <a:t>от 21.11.2011 №323-ФЗ </a:t>
            </a:r>
            <a:r>
              <a:rPr lang="ru-RU" dirty="0">
                <a:solidFill>
                  <a:schemeClr val="tx1"/>
                </a:solidFill>
                <a:latin typeface="Arial" panose="020B0604020202020204" pitchFamily="34" charset="0"/>
                <a:cs typeface="Arial" panose="020B0604020202020204" pitchFamily="34" charset="0"/>
              </a:rPr>
              <a:t>«Об основах охраны здоровья граждан в Российской Федерации»</a:t>
            </a:r>
          </a:p>
        </p:txBody>
      </p:sp>
      <p:sp>
        <p:nvSpPr>
          <p:cNvPr id="9" name="Скругленный прямоугольник 8"/>
          <p:cNvSpPr/>
          <p:nvPr/>
        </p:nvSpPr>
        <p:spPr>
          <a:xfrm>
            <a:off x="214282" y="2204864"/>
            <a:ext cx="8786874" cy="92869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a:spcBef>
                <a:spcPct val="20000"/>
              </a:spcBef>
              <a:buClr>
                <a:srgbClr val="00B0F0"/>
              </a:buClr>
              <a:buSzPct val="70000"/>
              <a:defRPr/>
            </a:pPr>
            <a:r>
              <a:rPr lang="ru-RU" dirty="0">
                <a:solidFill>
                  <a:schemeClr val="tx1"/>
                </a:solidFill>
                <a:latin typeface="Arial" panose="020B0604020202020204" pitchFamily="34" charset="0"/>
                <a:cs typeface="Arial" panose="020B0604020202020204" pitchFamily="34" charset="0"/>
              </a:rPr>
              <a:t>Постановление Правительства Российской Федерации </a:t>
            </a:r>
            <a:r>
              <a:rPr lang="ru-RU" b="1" dirty="0">
                <a:solidFill>
                  <a:schemeClr val="tx1"/>
                </a:solidFill>
                <a:latin typeface="Arial" panose="020B0604020202020204" pitchFamily="34" charset="0"/>
                <a:cs typeface="Arial" panose="020B0604020202020204" pitchFamily="34" charset="0"/>
              </a:rPr>
              <a:t>от 30.06.2004 № 323 </a:t>
            </a:r>
            <a:r>
              <a:rPr lang="ru-RU" dirty="0">
                <a:solidFill>
                  <a:schemeClr val="tx1"/>
                </a:solidFill>
                <a:latin typeface="Arial" panose="020B0604020202020204" pitchFamily="34" charset="0"/>
                <a:cs typeface="Arial" panose="020B0604020202020204" pitchFamily="34" charset="0"/>
              </a:rPr>
              <a:t>«Об утверждении положения о Федеральной службе по надзору в сфере здравоохранения»</a:t>
            </a:r>
          </a:p>
        </p:txBody>
      </p:sp>
      <p:sp>
        <p:nvSpPr>
          <p:cNvPr id="10" name="Скругленный прямоугольник 9"/>
          <p:cNvSpPr/>
          <p:nvPr/>
        </p:nvSpPr>
        <p:spPr>
          <a:xfrm>
            <a:off x="218309" y="4365104"/>
            <a:ext cx="8786874" cy="122413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spcBef>
                <a:spcPct val="20000"/>
              </a:spcBef>
              <a:buClr>
                <a:srgbClr val="00B0F0"/>
              </a:buClr>
              <a:buSzPct val="70000"/>
              <a:defRPr/>
            </a:pPr>
            <a:r>
              <a:rPr lang="ru-RU" dirty="0">
                <a:solidFill>
                  <a:schemeClr val="tx1"/>
                </a:solidFill>
                <a:latin typeface="Arial" panose="020B0604020202020204" pitchFamily="34" charset="0"/>
                <a:cs typeface="Arial" panose="020B0604020202020204" pitchFamily="34" charset="0"/>
              </a:rPr>
              <a:t>Приказ Минздрава России </a:t>
            </a:r>
            <a:r>
              <a:rPr lang="ru-RU" b="1" dirty="0">
                <a:solidFill>
                  <a:schemeClr val="tx1"/>
                </a:solidFill>
                <a:latin typeface="Arial" panose="020B0604020202020204" pitchFamily="34" charset="0"/>
                <a:cs typeface="Arial" panose="020B0604020202020204" pitchFamily="34" charset="0"/>
              </a:rPr>
              <a:t>от 14.10.2013 № 737н</a:t>
            </a:r>
            <a:r>
              <a:rPr lang="ru-RU" dirty="0">
                <a:solidFill>
                  <a:schemeClr val="tx1"/>
                </a:solidFill>
                <a:latin typeface="Arial" panose="020B0604020202020204" pitchFamily="34" charset="0"/>
                <a:cs typeface="Arial" panose="020B0604020202020204" pitchFamily="34" charset="0"/>
              </a:rPr>
              <a:t> «Об утверждении Административного регламента Федеральной службы по надзору в сфере здравоохранения по предоставлению государственной услуги по государственной регистрации медицинских изделий»</a:t>
            </a:r>
          </a:p>
        </p:txBody>
      </p:sp>
      <p:sp>
        <p:nvSpPr>
          <p:cNvPr id="11" name="Скругленный прямоугольник 10"/>
          <p:cNvSpPr/>
          <p:nvPr/>
        </p:nvSpPr>
        <p:spPr>
          <a:xfrm>
            <a:off x="214282" y="5740666"/>
            <a:ext cx="8786874" cy="92869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a:spcBef>
                <a:spcPct val="20000"/>
              </a:spcBef>
              <a:buClr>
                <a:srgbClr val="00B0F0"/>
              </a:buClr>
              <a:buSzPct val="70000"/>
              <a:defRPr/>
            </a:pPr>
            <a:r>
              <a:rPr lang="ru-RU" dirty="0">
                <a:solidFill>
                  <a:schemeClr val="tx1"/>
                </a:solidFill>
                <a:latin typeface="Arial" panose="020B0604020202020204" pitchFamily="34" charset="0"/>
                <a:cs typeface="Arial" panose="020B0604020202020204" pitchFamily="34" charset="0"/>
              </a:rPr>
              <a:t>Приказ </a:t>
            </a:r>
            <a:r>
              <a:rPr lang="ru-RU" dirty="0" smtClean="0">
                <a:solidFill>
                  <a:schemeClr val="tx1"/>
                </a:solidFill>
                <a:latin typeface="Arial" panose="020B0604020202020204" pitchFamily="34" charset="0"/>
                <a:cs typeface="Arial" panose="020B0604020202020204" pitchFamily="34" charset="0"/>
              </a:rPr>
              <a:t>Минздрава России</a:t>
            </a:r>
            <a:r>
              <a:rPr lang="ru-RU" b="1" dirty="0" smtClean="0">
                <a:solidFill>
                  <a:schemeClr val="tx1"/>
                </a:solidFill>
                <a:latin typeface="Arial" panose="020B0604020202020204" pitchFamily="34" charset="0"/>
                <a:cs typeface="Arial" panose="020B0604020202020204" pitchFamily="34" charset="0"/>
              </a:rPr>
              <a:t> </a:t>
            </a:r>
            <a:r>
              <a:rPr lang="ru-RU" b="1" dirty="0">
                <a:solidFill>
                  <a:schemeClr val="tx1"/>
                </a:solidFill>
                <a:latin typeface="Arial" panose="020B0604020202020204" pitchFamily="34" charset="0"/>
                <a:cs typeface="Arial" panose="020B0604020202020204" pitchFamily="34" charset="0"/>
              </a:rPr>
              <a:t>от 15.06.2012 № 7н </a:t>
            </a:r>
            <a:r>
              <a:rPr lang="ru-RU" dirty="0">
                <a:solidFill>
                  <a:schemeClr val="tx1"/>
                </a:solidFill>
                <a:latin typeface="Arial" panose="020B0604020202020204" pitchFamily="34" charset="0"/>
                <a:cs typeface="Arial" panose="020B0604020202020204" pitchFamily="34" charset="0"/>
              </a:rPr>
              <a:t>«Об утверждении порядка ввоза на территорию Российской Федерации медицинских изделий в целях государственной регистрации»</a:t>
            </a:r>
          </a:p>
        </p:txBody>
      </p:sp>
    </p:spTree>
    <p:extLst>
      <p:ext uri="{BB962C8B-B14F-4D97-AF65-F5344CB8AC3E}">
        <p14:creationId xmlns:p14="http://schemas.microsoft.com/office/powerpoint/2010/main" val="3081701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4</a:t>
            </a:fld>
            <a:endParaRPr lang="ru-RU"/>
          </a:p>
        </p:txBody>
      </p:sp>
      <p:sp>
        <p:nvSpPr>
          <p:cNvPr id="5" name="Текст 2"/>
          <p:cNvSpPr txBox="1">
            <a:spLocks/>
          </p:cNvSpPr>
          <p:nvPr/>
        </p:nvSpPr>
        <p:spPr>
          <a:xfrm>
            <a:off x="611560" y="116632"/>
            <a:ext cx="8532440" cy="864096"/>
          </a:xfrm>
          <a:prstGeom prst="rect">
            <a:avLst/>
          </a:prstGeom>
        </p:spPr>
        <p:txBody>
          <a:bodyPr vert="horz" lIns="91440" tIns="45720" rIns="91440" bIns="45720" rtlCol="0" anchor="ctr" anchorCtr="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ru-RU" sz="2000" b="1" dirty="0">
                <a:solidFill>
                  <a:srgbClr val="002060"/>
                </a:solidFill>
                <a:latin typeface="Arial" pitchFamily="34" charset="0"/>
                <a:cs typeface="Arial" pitchFamily="34" charset="0"/>
              </a:rPr>
              <a:t>Схема проведения </a:t>
            </a:r>
          </a:p>
          <a:p>
            <a:pPr marL="0" indent="0" algn="ctr">
              <a:buNone/>
            </a:pPr>
            <a:r>
              <a:rPr lang="ru-RU" sz="2000" b="1" dirty="0">
                <a:solidFill>
                  <a:srgbClr val="002060"/>
                </a:solidFill>
                <a:latin typeface="Arial" pitchFamily="34" charset="0"/>
                <a:cs typeface="Arial" pitchFamily="34" charset="0"/>
              </a:rPr>
              <a:t>государственной регистрации медицинских изделий</a:t>
            </a:r>
          </a:p>
        </p:txBody>
      </p:sp>
      <p:sp>
        <p:nvSpPr>
          <p:cNvPr id="6" name="Номер слайда 1"/>
          <p:cNvSpPr txBox="1">
            <a:spLocks/>
          </p:cNvSpPr>
          <p:nvPr/>
        </p:nvSpPr>
        <p:spPr>
          <a:xfrm>
            <a:off x="6553200" y="63563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5C68B6-61C2-468F-89AB-4B9F7531AA68}" type="slidenum">
              <a:rPr lang="ru-RU" smtClean="0"/>
              <a:pPr/>
              <a:t>4</a:t>
            </a:fld>
            <a:endParaRPr lang="ru-RU" dirty="0"/>
          </a:p>
        </p:txBody>
      </p:sp>
      <p:sp>
        <p:nvSpPr>
          <p:cNvPr id="7" name="Прямоугольник 6"/>
          <p:cNvSpPr/>
          <p:nvPr/>
        </p:nvSpPr>
        <p:spPr>
          <a:xfrm>
            <a:off x="1979712" y="1124744"/>
            <a:ext cx="7056784" cy="100811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defTabSz="540000">
              <a:tabLst>
                <a:tab pos="540000" algn="l"/>
              </a:tabLst>
            </a:pPr>
            <a:r>
              <a:rPr lang="ru-RU" sz="1400" b="1" u="sng" dirty="0" smtClean="0">
                <a:solidFill>
                  <a:schemeClr val="tx1"/>
                </a:solidFill>
                <a:latin typeface="Arial" pitchFamily="34" charset="0"/>
                <a:cs typeface="Arial" pitchFamily="34" charset="0"/>
              </a:rPr>
              <a:t>Проведение испытаний медицинских изделий</a:t>
            </a:r>
            <a:r>
              <a:rPr lang="ru-RU" sz="1400" b="1" dirty="0" smtClean="0">
                <a:solidFill>
                  <a:schemeClr val="tx1"/>
                </a:solidFill>
                <a:latin typeface="Arial" pitchFamily="34" charset="0"/>
                <a:cs typeface="Arial" pitchFamily="34" charset="0"/>
              </a:rPr>
              <a:t>:</a:t>
            </a:r>
          </a:p>
          <a:p>
            <a:pPr lvl="2">
              <a:buFont typeface="Wingdings" pitchFamily="2" charset="2"/>
              <a:buChar char="ü"/>
              <a:tabLst>
                <a:tab pos="540000" algn="l"/>
              </a:tabLst>
            </a:pPr>
            <a:r>
              <a:rPr lang="ru-RU" sz="1400" dirty="0" smtClean="0">
                <a:solidFill>
                  <a:schemeClr val="tx1"/>
                </a:solidFill>
                <a:latin typeface="Arial" pitchFamily="34" charset="0"/>
                <a:cs typeface="Arial" pitchFamily="34" charset="0"/>
              </a:rPr>
              <a:t>технических</a:t>
            </a:r>
          </a:p>
          <a:p>
            <a:pPr lvl="2">
              <a:buFont typeface="Wingdings" pitchFamily="2" charset="2"/>
              <a:buChar char="ü"/>
              <a:tabLst>
                <a:tab pos="540000" algn="l"/>
              </a:tabLst>
            </a:pPr>
            <a:r>
              <a:rPr lang="ru-RU" sz="1400" dirty="0" smtClean="0">
                <a:solidFill>
                  <a:schemeClr val="tx1"/>
                </a:solidFill>
                <a:latin typeface="Arial" pitchFamily="34" charset="0"/>
                <a:cs typeface="Arial" pitchFamily="34" charset="0"/>
              </a:rPr>
              <a:t>токсикологических</a:t>
            </a:r>
          </a:p>
          <a:p>
            <a:pPr lvl="2">
              <a:buFont typeface="Wingdings" pitchFamily="2" charset="2"/>
              <a:buChar char="ü"/>
              <a:tabLst>
                <a:tab pos="540000" algn="l"/>
              </a:tabLst>
            </a:pPr>
            <a:r>
              <a:rPr lang="ru-RU" sz="1400" dirty="0" smtClean="0">
                <a:solidFill>
                  <a:schemeClr val="tx1"/>
                </a:solidFill>
                <a:latin typeface="Arial" pitchFamily="34" charset="0"/>
                <a:cs typeface="Arial" pitchFamily="34" charset="0"/>
              </a:rPr>
              <a:t>в целях утверждения типа средств измерений (при необходимости)</a:t>
            </a:r>
          </a:p>
        </p:txBody>
      </p:sp>
      <p:sp>
        <p:nvSpPr>
          <p:cNvPr id="8" name="Прямоугольник 7"/>
          <p:cNvSpPr/>
          <p:nvPr/>
        </p:nvSpPr>
        <p:spPr>
          <a:xfrm>
            <a:off x="1979712" y="2780928"/>
            <a:ext cx="7056784" cy="1584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dirty="0">
              <a:solidFill>
                <a:schemeClr val="tx1"/>
              </a:solidFill>
              <a:latin typeface="Arial" pitchFamily="34" charset="0"/>
              <a:cs typeface="Arial" pitchFamily="34" charset="0"/>
            </a:endParaRPr>
          </a:p>
        </p:txBody>
      </p:sp>
      <p:sp>
        <p:nvSpPr>
          <p:cNvPr id="9" name="TextBox 8"/>
          <p:cNvSpPr txBox="1"/>
          <p:nvPr/>
        </p:nvSpPr>
        <p:spPr>
          <a:xfrm>
            <a:off x="107504" y="2780928"/>
            <a:ext cx="1547664" cy="1584176"/>
          </a:xfrm>
          <a:prstGeom prst="rect">
            <a:avLst/>
          </a:prstGeom>
          <a:noFill/>
        </p:spPr>
        <p:txBody>
          <a:bodyPr wrap="square" rtlCol="0" anchor="ctr" anchorCtr="0">
            <a:noAutofit/>
          </a:bodyPr>
          <a:lstStyle/>
          <a:p>
            <a:pPr algn="ctr"/>
            <a:r>
              <a:rPr lang="ru-RU" sz="1600" b="1" dirty="0" smtClean="0">
                <a:solidFill>
                  <a:srgbClr val="376091"/>
                </a:solidFill>
                <a:latin typeface="Arial" pitchFamily="34" charset="0"/>
                <a:cs typeface="Arial" pitchFamily="34" charset="0"/>
              </a:rPr>
              <a:t>Регистрация медицинских изделий</a:t>
            </a:r>
          </a:p>
          <a:p>
            <a:pPr algn="ctr"/>
            <a:r>
              <a:rPr lang="ru-RU" sz="1600" b="1" dirty="0" smtClean="0">
                <a:solidFill>
                  <a:srgbClr val="376091"/>
                </a:solidFill>
                <a:latin typeface="Arial" pitchFamily="34" charset="0"/>
                <a:cs typeface="Arial" pitchFamily="34" charset="0"/>
              </a:rPr>
              <a:t>(</a:t>
            </a:r>
            <a:r>
              <a:rPr lang="en-US" sz="1600" b="1" dirty="0" smtClean="0">
                <a:solidFill>
                  <a:srgbClr val="376091"/>
                </a:solidFill>
                <a:latin typeface="Arial" pitchFamily="34" charset="0"/>
                <a:cs typeface="Arial" pitchFamily="34" charset="0"/>
              </a:rPr>
              <a:t>I</a:t>
            </a:r>
            <a:r>
              <a:rPr lang="ru-RU" sz="1600" b="1" dirty="0" smtClean="0">
                <a:solidFill>
                  <a:srgbClr val="376091"/>
                </a:solidFill>
                <a:latin typeface="Arial" pitchFamily="34" charset="0"/>
                <a:cs typeface="Arial" pitchFamily="34" charset="0"/>
              </a:rPr>
              <a:t> этап)</a:t>
            </a:r>
            <a:endParaRPr lang="ru-RU" sz="1600" b="1" dirty="0">
              <a:solidFill>
                <a:srgbClr val="376091"/>
              </a:solidFill>
              <a:latin typeface="Arial" pitchFamily="34" charset="0"/>
              <a:cs typeface="Arial" pitchFamily="34" charset="0"/>
            </a:endParaRPr>
          </a:p>
        </p:txBody>
      </p:sp>
      <p:sp>
        <p:nvSpPr>
          <p:cNvPr id="10" name="Прямоугольник 9"/>
          <p:cNvSpPr/>
          <p:nvPr/>
        </p:nvSpPr>
        <p:spPr>
          <a:xfrm>
            <a:off x="2123728" y="2852936"/>
            <a:ext cx="1944216"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400" b="1" dirty="0" smtClean="0">
                <a:solidFill>
                  <a:schemeClr val="tx1"/>
                </a:solidFill>
                <a:latin typeface="Arial" pitchFamily="34" charset="0"/>
                <a:cs typeface="Arial" pitchFamily="34" charset="0"/>
              </a:rPr>
              <a:t>Рассмотрение документов</a:t>
            </a:r>
            <a:endParaRPr lang="ru-RU" sz="1400" b="1" dirty="0">
              <a:solidFill>
                <a:schemeClr val="tx1"/>
              </a:solidFill>
              <a:latin typeface="Arial" pitchFamily="34" charset="0"/>
              <a:cs typeface="Arial" pitchFamily="34" charset="0"/>
            </a:endParaRPr>
          </a:p>
        </p:txBody>
      </p:sp>
      <p:sp>
        <p:nvSpPr>
          <p:cNvPr id="11" name="Прямоугольник 10"/>
          <p:cNvSpPr/>
          <p:nvPr/>
        </p:nvSpPr>
        <p:spPr>
          <a:xfrm>
            <a:off x="1979712" y="4509120"/>
            <a:ext cx="7056784" cy="50405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defTabSz="540000">
              <a:tabLst>
                <a:tab pos="0" algn="l"/>
                <a:tab pos="540000" algn="l"/>
              </a:tabLst>
            </a:pPr>
            <a:r>
              <a:rPr lang="ru-RU" sz="1400" b="1" dirty="0" smtClean="0">
                <a:solidFill>
                  <a:schemeClr val="tx1"/>
                </a:solidFill>
                <a:latin typeface="Arial" pitchFamily="34" charset="0"/>
                <a:cs typeface="Arial" pitchFamily="34" charset="0"/>
              </a:rPr>
              <a:t>Проведение клинических испытаний медицинских изделий</a:t>
            </a:r>
          </a:p>
          <a:p>
            <a:pPr defTabSz="540000">
              <a:tabLst>
                <a:tab pos="0" algn="l"/>
                <a:tab pos="540000" algn="l"/>
              </a:tabLst>
            </a:pPr>
            <a:r>
              <a:rPr lang="ru-RU" sz="1400" b="1" i="1" u="sng" dirty="0" smtClean="0">
                <a:solidFill>
                  <a:schemeClr val="tx1"/>
                </a:solidFill>
                <a:latin typeface="Arial" pitchFamily="34" charset="0"/>
                <a:cs typeface="Arial" pitchFamily="34" charset="0"/>
              </a:rPr>
              <a:t>(приостановление государственной регистрации медицинских изделий)</a:t>
            </a:r>
          </a:p>
        </p:txBody>
      </p:sp>
      <p:sp>
        <p:nvSpPr>
          <p:cNvPr id="12" name="Прямоугольник 11"/>
          <p:cNvSpPr/>
          <p:nvPr/>
        </p:nvSpPr>
        <p:spPr>
          <a:xfrm>
            <a:off x="4283968" y="2852935"/>
            <a:ext cx="2520280" cy="1437077"/>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b="1" dirty="0">
                <a:solidFill>
                  <a:schemeClr val="tx1"/>
                </a:solidFill>
                <a:latin typeface="Arial" pitchFamily="34" charset="0"/>
                <a:cs typeface="Arial" pitchFamily="34" charset="0"/>
              </a:rPr>
              <a:t>I</a:t>
            </a:r>
            <a:r>
              <a:rPr lang="ru-RU" sz="1200" b="1" dirty="0">
                <a:solidFill>
                  <a:schemeClr val="tx1"/>
                </a:solidFill>
                <a:latin typeface="Arial" pitchFamily="34" charset="0"/>
                <a:cs typeface="Arial" pitchFamily="34" charset="0"/>
              </a:rPr>
              <a:t> этап</a:t>
            </a:r>
          </a:p>
          <a:p>
            <a:pPr algn="ctr"/>
            <a:r>
              <a:rPr lang="ru-RU" sz="1200" b="1" dirty="0">
                <a:solidFill>
                  <a:schemeClr val="tx1"/>
                </a:solidFill>
                <a:latin typeface="Arial" pitchFamily="34" charset="0"/>
                <a:cs typeface="Arial" pitchFamily="34" charset="0"/>
              </a:rPr>
              <a:t>экспертизы качества, эффективности и безопасности медицинских изделий</a:t>
            </a:r>
          </a:p>
          <a:p>
            <a:pPr algn="ctr"/>
            <a:endParaRPr lang="ru-RU" sz="1400" dirty="0" smtClean="0">
              <a:solidFill>
                <a:schemeClr val="tx1"/>
              </a:solidFill>
              <a:latin typeface="Arial" pitchFamily="34" charset="0"/>
              <a:cs typeface="Arial" pitchFamily="34" charset="0"/>
            </a:endParaRPr>
          </a:p>
          <a:p>
            <a:pPr algn="ctr"/>
            <a:endParaRPr lang="ru-RU" sz="1400" dirty="0">
              <a:solidFill>
                <a:schemeClr val="tx1"/>
              </a:solidFill>
              <a:latin typeface="Arial" pitchFamily="34" charset="0"/>
              <a:cs typeface="Arial" pitchFamily="34" charset="0"/>
            </a:endParaRPr>
          </a:p>
        </p:txBody>
      </p:sp>
      <p:sp>
        <p:nvSpPr>
          <p:cNvPr id="13" name="Прямоугольник 12"/>
          <p:cNvSpPr/>
          <p:nvPr/>
        </p:nvSpPr>
        <p:spPr>
          <a:xfrm>
            <a:off x="2123728" y="3501008"/>
            <a:ext cx="1944216" cy="72008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300" b="1" dirty="0" smtClean="0">
                <a:solidFill>
                  <a:schemeClr val="tx1"/>
                </a:solidFill>
                <a:latin typeface="Arial" pitchFamily="34" charset="0"/>
                <a:cs typeface="Arial" pitchFamily="34" charset="0"/>
              </a:rPr>
              <a:t>Устранение нарушений</a:t>
            </a:r>
          </a:p>
          <a:p>
            <a:pPr algn="ctr"/>
            <a:r>
              <a:rPr lang="ru-RU" sz="1300" b="1" dirty="0" smtClean="0">
                <a:solidFill>
                  <a:schemeClr val="tx1"/>
                </a:solidFill>
                <a:latin typeface="Arial" pitchFamily="34" charset="0"/>
                <a:cs typeface="Arial" pitchFamily="34" charset="0"/>
              </a:rPr>
              <a:t>(при необходимости)</a:t>
            </a:r>
            <a:endParaRPr lang="ru-RU" sz="1300" b="1" dirty="0">
              <a:solidFill>
                <a:schemeClr val="tx1"/>
              </a:solidFill>
              <a:latin typeface="Arial" pitchFamily="34" charset="0"/>
              <a:cs typeface="Arial" pitchFamily="34" charset="0"/>
            </a:endParaRPr>
          </a:p>
        </p:txBody>
      </p:sp>
      <p:sp>
        <p:nvSpPr>
          <p:cNvPr id="14" name="Прямоугольник 13"/>
          <p:cNvSpPr/>
          <p:nvPr/>
        </p:nvSpPr>
        <p:spPr>
          <a:xfrm>
            <a:off x="7020272" y="2780928"/>
            <a:ext cx="1944216" cy="648072"/>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100" b="1" dirty="0" smtClean="0">
                <a:solidFill>
                  <a:schemeClr val="tx1"/>
                </a:solidFill>
                <a:latin typeface="Arial" pitchFamily="34" charset="0"/>
                <a:cs typeface="Arial" pitchFamily="34" charset="0"/>
              </a:rPr>
              <a:t>Выдача разрешения на проведение клинических испытаний</a:t>
            </a:r>
            <a:endParaRPr lang="ru-RU" sz="1100" b="1" dirty="0">
              <a:solidFill>
                <a:schemeClr val="tx1"/>
              </a:solidFill>
              <a:latin typeface="Arial" pitchFamily="34" charset="0"/>
              <a:cs typeface="Arial" pitchFamily="34" charset="0"/>
            </a:endParaRPr>
          </a:p>
        </p:txBody>
      </p:sp>
      <p:sp>
        <p:nvSpPr>
          <p:cNvPr id="15" name="Прямоугольник 14"/>
          <p:cNvSpPr/>
          <p:nvPr/>
        </p:nvSpPr>
        <p:spPr>
          <a:xfrm>
            <a:off x="1979712" y="5157192"/>
            <a:ext cx="7056784" cy="1584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dirty="0">
              <a:solidFill>
                <a:schemeClr val="tx1"/>
              </a:solidFill>
              <a:latin typeface="Arial" pitchFamily="34" charset="0"/>
              <a:cs typeface="Arial" pitchFamily="34" charset="0"/>
            </a:endParaRPr>
          </a:p>
        </p:txBody>
      </p:sp>
      <p:sp>
        <p:nvSpPr>
          <p:cNvPr id="16" name="Прямоугольник 15"/>
          <p:cNvSpPr/>
          <p:nvPr/>
        </p:nvSpPr>
        <p:spPr>
          <a:xfrm>
            <a:off x="2123727" y="6020392"/>
            <a:ext cx="1944216" cy="648072"/>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400" b="1" dirty="0">
                <a:solidFill>
                  <a:schemeClr val="tx1"/>
                </a:solidFill>
                <a:latin typeface="Arial" pitchFamily="34" charset="0"/>
                <a:cs typeface="Arial" pitchFamily="34" charset="0"/>
              </a:rPr>
              <a:t>Рассмотрение документов</a:t>
            </a:r>
          </a:p>
        </p:txBody>
      </p:sp>
      <p:sp>
        <p:nvSpPr>
          <p:cNvPr id="17" name="Прямоугольник 16"/>
          <p:cNvSpPr/>
          <p:nvPr/>
        </p:nvSpPr>
        <p:spPr>
          <a:xfrm>
            <a:off x="4283968" y="5229199"/>
            <a:ext cx="2520280" cy="146453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lnSpc>
                <a:spcPct val="90000"/>
              </a:lnSpc>
            </a:pPr>
            <a:r>
              <a:rPr lang="en-US" sz="1200" b="1" dirty="0">
                <a:solidFill>
                  <a:schemeClr val="tx1"/>
                </a:solidFill>
                <a:latin typeface="Arial" pitchFamily="34" charset="0"/>
                <a:cs typeface="Arial" pitchFamily="34" charset="0"/>
              </a:rPr>
              <a:t>II</a:t>
            </a:r>
            <a:r>
              <a:rPr lang="ru-RU" sz="1200" b="1" dirty="0">
                <a:solidFill>
                  <a:schemeClr val="tx1"/>
                </a:solidFill>
                <a:latin typeface="Arial" pitchFamily="34" charset="0"/>
                <a:cs typeface="Arial" pitchFamily="34" charset="0"/>
              </a:rPr>
              <a:t> этап</a:t>
            </a:r>
          </a:p>
          <a:p>
            <a:pPr algn="ctr">
              <a:lnSpc>
                <a:spcPct val="90000"/>
              </a:lnSpc>
            </a:pPr>
            <a:r>
              <a:rPr lang="ru-RU" sz="1200" b="1" dirty="0">
                <a:solidFill>
                  <a:schemeClr val="tx1"/>
                </a:solidFill>
                <a:latin typeface="Arial" pitchFamily="34" charset="0"/>
                <a:cs typeface="Arial" pitchFamily="34" charset="0"/>
              </a:rPr>
              <a:t>экспертизы качества, эффективности и безопасности медицинских изделий</a:t>
            </a:r>
          </a:p>
          <a:p>
            <a:pPr algn="ctr"/>
            <a:endParaRPr lang="ru-RU" sz="1300" dirty="0" smtClean="0">
              <a:solidFill>
                <a:schemeClr val="tx1"/>
              </a:solidFill>
              <a:latin typeface="Arial" pitchFamily="34" charset="0"/>
              <a:cs typeface="Arial" pitchFamily="34" charset="0"/>
            </a:endParaRPr>
          </a:p>
          <a:p>
            <a:pPr algn="ctr"/>
            <a:endParaRPr lang="ru-RU" sz="1300" dirty="0">
              <a:solidFill>
                <a:schemeClr val="tx1"/>
              </a:solidFill>
              <a:latin typeface="Arial" pitchFamily="34" charset="0"/>
              <a:cs typeface="Arial" pitchFamily="34" charset="0"/>
            </a:endParaRPr>
          </a:p>
        </p:txBody>
      </p:sp>
      <p:sp>
        <p:nvSpPr>
          <p:cNvPr id="18" name="TextBox 17"/>
          <p:cNvSpPr txBox="1"/>
          <p:nvPr/>
        </p:nvSpPr>
        <p:spPr>
          <a:xfrm>
            <a:off x="146151" y="1088740"/>
            <a:ext cx="1512168" cy="1584176"/>
          </a:xfrm>
          <a:prstGeom prst="rect">
            <a:avLst/>
          </a:prstGeom>
          <a:noFill/>
        </p:spPr>
        <p:txBody>
          <a:bodyPr wrap="square" rtlCol="0" anchor="ctr" anchorCtr="0">
            <a:noAutofit/>
          </a:bodyPr>
          <a:lstStyle/>
          <a:p>
            <a:pPr algn="ctr"/>
            <a:r>
              <a:rPr lang="ru-RU" sz="1600" b="1" dirty="0" smtClean="0">
                <a:solidFill>
                  <a:schemeClr val="accent6">
                    <a:lumMod val="50000"/>
                  </a:schemeClr>
                </a:solidFill>
                <a:latin typeface="Arial" pitchFamily="34" charset="0"/>
                <a:cs typeface="Arial" pitchFamily="34" charset="0"/>
              </a:rPr>
              <a:t>Подготовка документов</a:t>
            </a:r>
            <a:endParaRPr lang="ru-RU" sz="1600" b="1" dirty="0">
              <a:solidFill>
                <a:schemeClr val="accent6">
                  <a:lumMod val="50000"/>
                </a:schemeClr>
              </a:solidFill>
              <a:latin typeface="Arial" pitchFamily="34" charset="0"/>
              <a:cs typeface="Arial" pitchFamily="34" charset="0"/>
            </a:endParaRPr>
          </a:p>
        </p:txBody>
      </p:sp>
      <p:sp>
        <p:nvSpPr>
          <p:cNvPr id="19" name="TextBox 18"/>
          <p:cNvSpPr txBox="1"/>
          <p:nvPr/>
        </p:nvSpPr>
        <p:spPr>
          <a:xfrm>
            <a:off x="143000" y="4473116"/>
            <a:ext cx="1512168" cy="576064"/>
          </a:xfrm>
          <a:prstGeom prst="rect">
            <a:avLst/>
          </a:prstGeom>
          <a:noFill/>
        </p:spPr>
        <p:txBody>
          <a:bodyPr wrap="square" rtlCol="0" anchor="ctr" anchorCtr="0">
            <a:noAutofit/>
          </a:bodyPr>
          <a:lstStyle/>
          <a:p>
            <a:pPr algn="ctr"/>
            <a:r>
              <a:rPr lang="ru-RU" sz="1600" b="1" dirty="0">
                <a:solidFill>
                  <a:schemeClr val="accent6">
                    <a:lumMod val="50000"/>
                  </a:schemeClr>
                </a:solidFill>
                <a:latin typeface="Arial" pitchFamily="34" charset="0"/>
                <a:cs typeface="Arial" pitchFamily="34" charset="0"/>
              </a:rPr>
              <a:t>Подготовка документов</a:t>
            </a:r>
          </a:p>
        </p:txBody>
      </p:sp>
      <p:sp>
        <p:nvSpPr>
          <p:cNvPr id="20" name="TextBox 19"/>
          <p:cNvSpPr txBox="1"/>
          <p:nvPr/>
        </p:nvSpPr>
        <p:spPr>
          <a:xfrm>
            <a:off x="107504" y="5109559"/>
            <a:ext cx="1547664" cy="1584176"/>
          </a:xfrm>
          <a:prstGeom prst="rect">
            <a:avLst/>
          </a:prstGeom>
          <a:noFill/>
        </p:spPr>
        <p:txBody>
          <a:bodyPr wrap="square" rtlCol="0" anchor="ctr" anchorCtr="0">
            <a:noAutofit/>
          </a:bodyPr>
          <a:lstStyle/>
          <a:p>
            <a:pPr algn="ctr"/>
            <a:r>
              <a:rPr lang="ru-RU" sz="1600" b="1" dirty="0">
                <a:solidFill>
                  <a:srgbClr val="376091"/>
                </a:solidFill>
                <a:latin typeface="Arial" pitchFamily="34" charset="0"/>
                <a:cs typeface="Arial" pitchFamily="34" charset="0"/>
              </a:rPr>
              <a:t>Регистрация медицинских изделий</a:t>
            </a:r>
          </a:p>
          <a:p>
            <a:pPr algn="ctr"/>
            <a:r>
              <a:rPr lang="ru-RU" sz="1600" b="1" dirty="0">
                <a:solidFill>
                  <a:srgbClr val="376091"/>
                </a:solidFill>
                <a:latin typeface="Arial" pitchFamily="34" charset="0"/>
                <a:cs typeface="Arial" pitchFamily="34" charset="0"/>
              </a:rPr>
              <a:t>(</a:t>
            </a:r>
            <a:r>
              <a:rPr lang="en-US" sz="1600" b="1" dirty="0">
                <a:solidFill>
                  <a:srgbClr val="376091"/>
                </a:solidFill>
                <a:latin typeface="Arial" pitchFamily="34" charset="0"/>
                <a:cs typeface="Arial" pitchFamily="34" charset="0"/>
              </a:rPr>
              <a:t>II</a:t>
            </a:r>
            <a:r>
              <a:rPr lang="ru-RU" sz="1600" b="1" dirty="0">
                <a:solidFill>
                  <a:srgbClr val="376091"/>
                </a:solidFill>
                <a:latin typeface="Arial" pitchFamily="34" charset="0"/>
                <a:cs typeface="Arial" pitchFamily="34" charset="0"/>
              </a:rPr>
              <a:t> этап)</a:t>
            </a:r>
          </a:p>
        </p:txBody>
      </p:sp>
      <p:sp>
        <p:nvSpPr>
          <p:cNvPr id="21" name="Правая фигурная скобка 20"/>
          <p:cNvSpPr/>
          <p:nvPr/>
        </p:nvSpPr>
        <p:spPr>
          <a:xfrm flipH="1">
            <a:off x="1655168" y="1124744"/>
            <a:ext cx="180528" cy="1512168"/>
          </a:xfrm>
          <a:prstGeom prst="rightBrace">
            <a:avLst/>
          </a:prstGeom>
          <a:ln>
            <a:solidFill>
              <a:schemeClr val="accent6">
                <a:lumMod val="50000"/>
              </a:schemeClr>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ru-RU" dirty="0">
              <a:solidFill>
                <a:schemeClr val="accent6">
                  <a:lumMod val="50000"/>
                </a:schemeClr>
              </a:solidFill>
            </a:endParaRPr>
          </a:p>
        </p:txBody>
      </p:sp>
      <p:sp>
        <p:nvSpPr>
          <p:cNvPr id="22" name="Прямоугольник 21"/>
          <p:cNvSpPr/>
          <p:nvPr/>
        </p:nvSpPr>
        <p:spPr>
          <a:xfrm>
            <a:off x="7020272" y="3624254"/>
            <a:ext cx="1944216" cy="596834"/>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ru-RU" sz="1200" b="1" dirty="0" smtClean="0">
                <a:solidFill>
                  <a:schemeClr val="tx1"/>
                </a:solidFill>
                <a:latin typeface="Arial" pitchFamily="34" charset="0"/>
                <a:cs typeface="Arial" pitchFamily="34" charset="0"/>
              </a:rPr>
              <a:t>Отказ в государственной регистрации</a:t>
            </a:r>
            <a:endParaRPr lang="ru-RU" sz="1200" b="1" dirty="0">
              <a:solidFill>
                <a:schemeClr val="tx1"/>
              </a:solidFill>
              <a:latin typeface="Arial" pitchFamily="34" charset="0"/>
              <a:cs typeface="Arial" pitchFamily="34" charset="0"/>
            </a:endParaRPr>
          </a:p>
        </p:txBody>
      </p:sp>
      <p:sp>
        <p:nvSpPr>
          <p:cNvPr id="23" name="Прямоугольник 22"/>
          <p:cNvSpPr/>
          <p:nvPr/>
        </p:nvSpPr>
        <p:spPr>
          <a:xfrm>
            <a:off x="7020272" y="5229200"/>
            <a:ext cx="1944216" cy="648072"/>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200" b="1" dirty="0" smtClean="0">
                <a:solidFill>
                  <a:schemeClr val="tx1"/>
                </a:solidFill>
                <a:latin typeface="Arial" pitchFamily="34" charset="0"/>
                <a:cs typeface="Arial" pitchFamily="34" charset="0"/>
              </a:rPr>
              <a:t>Принятие решения о государственной регистрации</a:t>
            </a:r>
            <a:endParaRPr lang="ru-RU" sz="1200" b="1" dirty="0">
              <a:solidFill>
                <a:schemeClr val="tx1"/>
              </a:solidFill>
              <a:latin typeface="Arial" pitchFamily="34" charset="0"/>
              <a:cs typeface="Arial" pitchFamily="34" charset="0"/>
            </a:endParaRPr>
          </a:p>
        </p:txBody>
      </p:sp>
      <p:sp>
        <p:nvSpPr>
          <p:cNvPr id="24" name="Прямоугольник 23"/>
          <p:cNvSpPr/>
          <p:nvPr/>
        </p:nvSpPr>
        <p:spPr>
          <a:xfrm>
            <a:off x="7020272" y="5988596"/>
            <a:ext cx="1944216" cy="60875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ru-RU" sz="1200" b="1" dirty="0" smtClean="0">
                <a:solidFill>
                  <a:schemeClr val="tx1"/>
                </a:solidFill>
                <a:latin typeface="Arial" pitchFamily="34" charset="0"/>
                <a:cs typeface="Arial" pitchFamily="34" charset="0"/>
              </a:rPr>
              <a:t>Отказ в государственной регистрации</a:t>
            </a:r>
            <a:endParaRPr lang="ru-RU" sz="1200" b="1" dirty="0">
              <a:solidFill>
                <a:schemeClr val="tx1"/>
              </a:solidFill>
              <a:latin typeface="Arial" pitchFamily="34" charset="0"/>
              <a:cs typeface="Arial" pitchFamily="34" charset="0"/>
            </a:endParaRPr>
          </a:p>
        </p:txBody>
      </p:sp>
      <p:sp>
        <p:nvSpPr>
          <p:cNvPr id="25" name="Правая фигурная скобка 24"/>
          <p:cNvSpPr/>
          <p:nvPr/>
        </p:nvSpPr>
        <p:spPr>
          <a:xfrm flipH="1">
            <a:off x="1640774" y="4509120"/>
            <a:ext cx="194921" cy="504056"/>
          </a:xfrm>
          <a:prstGeom prst="rightBrace">
            <a:avLst/>
          </a:prstGeom>
          <a:ln>
            <a:solidFill>
              <a:schemeClr val="accent6">
                <a:lumMod val="50000"/>
              </a:schemeClr>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ru-RU" dirty="0">
              <a:solidFill>
                <a:srgbClr val="336600"/>
              </a:solidFill>
            </a:endParaRPr>
          </a:p>
        </p:txBody>
      </p:sp>
      <p:sp>
        <p:nvSpPr>
          <p:cNvPr id="26" name="Правая фигурная скобка 25"/>
          <p:cNvSpPr/>
          <p:nvPr/>
        </p:nvSpPr>
        <p:spPr>
          <a:xfrm flipH="1">
            <a:off x="1640774" y="2780928"/>
            <a:ext cx="194921" cy="1584176"/>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ru-RU"/>
          </a:p>
        </p:txBody>
      </p:sp>
      <p:sp>
        <p:nvSpPr>
          <p:cNvPr id="27" name="Правая фигурная скобка 26"/>
          <p:cNvSpPr/>
          <p:nvPr/>
        </p:nvSpPr>
        <p:spPr>
          <a:xfrm flipH="1">
            <a:off x="1640774" y="5157192"/>
            <a:ext cx="194921" cy="1584176"/>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ru-RU"/>
          </a:p>
        </p:txBody>
      </p:sp>
      <p:sp>
        <p:nvSpPr>
          <p:cNvPr id="28" name="Прямоугольник 27"/>
          <p:cNvSpPr/>
          <p:nvPr/>
        </p:nvSpPr>
        <p:spPr>
          <a:xfrm>
            <a:off x="2123728" y="5229200"/>
            <a:ext cx="1944216" cy="648072"/>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300" b="1" dirty="0" smtClean="0">
                <a:solidFill>
                  <a:schemeClr val="tx1"/>
                </a:solidFill>
                <a:latin typeface="Arial" pitchFamily="34" charset="0"/>
                <a:cs typeface="Arial" pitchFamily="34" charset="0"/>
              </a:rPr>
              <a:t>Возобновление государственной регистрации</a:t>
            </a:r>
            <a:endParaRPr lang="ru-RU" sz="1300" b="1" dirty="0">
              <a:solidFill>
                <a:schemeClr val="tx1"/>
              </a:solidFill>
              <a:latin typeface="Arial" pitchFamily="34" charset="0"/>
              <a:cs typeface="Arial" pitchFamily="34" charset="0"/>
            </a:endParaRPr>
          </a:p>
        </p:txBody>
      </p:sp>
      <p:sp>
        <p:nvSpPr>
          <p:cNvPr id="29" name="Стрелка вправо 28"/>
          <p:cNvSpPr/>
          <p:nvPr/>
        </p:nvSpPr>
        <p:spPr>
          <a:xfrm>
            <a:off x="3995936" y="2996952"/>
            <a:ext cx="360040"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0" name="Стрелка вправо 29"/>
          <p:cNvSpPr/>
          <p:nvPr/>
        </p:nvSpPr>
        <p:spPr>
          <a:xfrm>
            <a:off x="3987356" y="3717032"/>
            <a:ext cx="360040"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1" name="Стрелка вправо 30"/>
          <p:cNvSpPr/>
          <p:nvPr/>
        </p:nvSpPr>
        <p:spPr>
          <a:xfrm rot="20400000">
            <a:off x="6770142" y="3268654"/>
            <a:ext cx="376363" cy="288000"/>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2" name="Стрелка вправо 31"/>
          <p:cNvSpPr/>
          <p:nvPr/>
        </p:nvSpPr>
        <p:spPr>
          <a:xfrm rot="1219366">
            <a:off x="6771052" y="3626574"/>
            <a:ext cx="360040"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3" name="Стрелка вниз 32"/>
          <p:cNvSpPr/>
          <p:nvPr/>
        </p:nvSpPr>
        <p:spPr>
          <a:xfrm>
            <a:off x="2987824" y="5877272"/>
            <a:ext cx="288032" cy="20831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4" name="Стрелка вправо 33"/>
          <p:cNvSpPr/>
          <p:nvPr/>
        </p:nvSpPr>
        <p:spPr>
          <a:xfrm>
            <a:off x="3995936" y="5373216"/>
            <a:ext cx="360040"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5" name="Стрелка вправо 34"/>
          <p:cNvSpPr/>
          <p:nvPr/>
        </p:nvSpPr>
        <p:spPr>
          <a:xfrm>
            <a:off x="3987356" y="6200412"/>
            <a:ext cx="360040"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6" name="Стрелка вправо 35"/>
          <p:cNvSpPr/>
          <p:nvPr/>
        </p:nvSpPr>
        <p:spPr>
          <a:xfrm rot="20400000">
            <a:off x="6770142" y="5644918"/>
            <a:ext cx="376363" cy="288000"/>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7" name="Стрелка вправо 36"/>
          <p:cNvSpPr/>
          <p:nvPr/>
        </p:nvSpPr>
        <p:spPr>
          <a:xfrm rot="1219366">
            <a:off x="6771052" y="6002838"/>
            <a:ext cx="360040"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8" name="Прямоугольник 37"/>
          <p:cNvSpPr/>
          <p:nvPr/>
        </p:nvSpPr>
        <p:spPr>
          <a:xfrm>
            <a:off x="1979712" y="2296765"/>
            <a:ext cx="7056784" cy="412155"/>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marL="0" lvl="2" defTabSz="540000">
              <a:tabLst>
                <a:tab pos="540000" algn="l"/>
              </a:tabLst>
            </a:pPr>
            <a:r>
              <a:rPr lang="ru-RU" sz="1400" b="1" u="sng" dirty="0" smtClean="0">
                <a:solidFill>
                  <a:schemeClr val="tx1"/>
                </a:solidFill>
                <a:latin typeface="Arial" pitchFamily="34" charset="0"/>
                <a:cs typeface="Arial" pitchFamily="34" charset="0"/>
              </a:rPr>
              <a:t>Подготовка документов</a:t>
            </a:r>
            <a:r>
              <a:rPr lang="ru-RU" sz="1400" b="1" dirty="0" smtClean="0">
                <a:solidFill>
                  <a:schemeClr val="tx1"/>
                </a:solidFill>
                <a:latin typeface="Arial" pitchFamily="34" charset="0"/>
                <a:cs typeface="Arial" pitchFamily="34" charset="0"/>
              </a:rPr>
              <a:t> для государственной регистрации медицинских изделий</a:t>
            </a:r>
          </a:p>
        </p:txBody>
      </p:sp>
      <p:sp>
        <p:nvSpPr>
          <p:cNvPr id="39" name="Стрелка вниз 38"/>
          <p:cNvSpPr/>
          <p:nvPr/>
        </p:nvSpPr>
        <p:spPr>
          <a:xfrm>
            <a:off x="5412035" y="4290013"/>
            <a:ext cx="288032" cy="28803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0" name="Стрелка вниз 39"/>
          <p:cNvSpPr/>
          <p:nvPr/>
        </p:nvSpPr>
        <p:spPr>
          <a:xfrm>
            <a:off x="5364088" y="2593734"/>
            <a:ext cx="288032" cy="28803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1" name="Стрелка вниз 40"/>
          <p:cNvSpPr/>
          <p:nvPr/>
        </p:nvSpPr>
        <p:spPr>
          <a:xfrm>
            <a:off x="5364088" y="2043944"/>
            <a:ext cx="288032" cy="28803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2" name="Стрелка вниз 41"/>
          <p:cNvSpPr/>
          <p:nvPr/>
        </p:nvSpPr>
        <p:spPr>
          <a:xfrm>
            <a:off x="5412035" y="5021440"/>
            <a:ext cx="288032" cy="28803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3" name="Стрелка вниз 42"/>
          <p:cNvSpPr/>
          <p:nvPr/>
        </p:nvSpPr>
        <p:spPr>
          <a:xfrm>
            <a:off x="2987824" y="3327537"/>
            <a:ext cx="288032" cy="20831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cxnSp>
        <p:nvCxnSpPr>
          <p:cNvPr id="44" name="Прямая соединительная линия 43"/>
          <p:cNvCxnSpPr/>
          <p:nvPr/>
        </p:nvCxnSpPr>
        <p:spPr>
          <a:xfrm>
            <a:off x="611560" y="980728"/>
            <a:ext cx="8478688" cy="0"/>
          </a:xfrm>
          <a:prstGeom prst="line">
            <a:avLst/>
          </a:prstGeom>
        </p:spPr>
        <p:style>
          <a:lnRef idx="2">
            <a:schemeClr val="accent1"/>
          </a:lnRef>
          <a:fillRef idx="0">
            <a:schemeClr val="accent1"/>
          </a:fillRef>
          <a:effectRef idx="1">
            <a:schemeClr val="accent1"/>
          </a:effectRef>
          <a:fontRef idx="minor">
            <a:schemeClr val="tx1"/>
          </a:fontRef>
        </p:style>
      </p:cxnSp>
      <p:sp>
        <p:nvSpPr>
          <p:cNvPr id="47" name="Прямоугольник 46"/>
          <p:cNvSpPr/>
          <p:nvPr/>
        </p:nvSpPr>
        <p:spPr>
          <a:xfrm>
            <a:off x="4365381" y="3867817"/>
            <a:ext cx="2357454" cy="36353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r>
              <a:rPr lang="ru-RU" sz="900" b="1" dirty="0">
                <a:solidFill>
                  <a:schemeClr val="tx1"/>
                </a:solidFill>
                <a:latin typeface="Arial" pitchFamily="34" charset="0"/>
                <a:cs typeface="Arial" pitchFamily="34" charset="0"/>
              </a:rPr>
              <a:t>Запрос дополнительных материалов и сведений (при необходимости)</a:t>
            </a:r>
          </a:p>
        </p:txBody>
      </p:sp>
      <p:sp>
        <p:nvSpPr>
          <p:cNvPr id="48" name="Прямоугольник 47"/>
          <p:cNvSpPr/>
          <p:nvPr/>
        </p:nvSpPr>
        <p:spPr>
          <a:xfrm>
            <a:off x="4355976" y="6207688"/>
            <a:ext cx="2357454" cy="417493"/>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r>
              <a:rPr lang="ru-RU" sz="900" b="1" dirty="0">
                <a:solidFill>
                  <a:schemeClr val="tx1"/>
                </a:solidFill>
                <a:latin typeface="Arial" pitchFamily="34" charset="0"/>
                <a:cs typeface="Arial" pitchFamily="34" charset="0"/>
              </a:rPr>
              <a:t>Запрос дополнительных материалов и сведений (при необходимости)</a:t>
            </a:r>
          </a:p>
        </p:txBody>
      </p:sp>
    </p:spTree>
    <p:extLst>
      <p:ext uri="{BB962C8B-B14F-4D97-AF65-F5344CB8AC3E}">
        <p14:creationId xmlns:p14="http://schemas.microsoft.com/office/powerpoint/2010/main" val="4094392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xfrm>
            <a:off x="8676456" y="6422439"/>
            <a:ext cx="254374" cy="365125"/>
          </a:xfrm>
        </p:spPr>
        <p:txBody>
          <a:bodyPr/>
          <a:lstStyle/>
          <a:p>
            <a:fld id="{725C68B6-61C2-468F-89AB-4B9F7531AA68}" type="slidenum">
              <a:rPr lang="ru-RU" smtClean="0"/>
              <a:pPr/>
              <a:t>5</a:t>
            </a:fld>
            <a:endParaRPr lang="ru-RU"/>
          </a:p>
        </p:txBody>
      </p:sp>
      <p:sp>
        <p:nvSpPr>
          <p:cNvPr id="5" name="Текст 2"/>
          <p:cNvSpPr txBox="1">
            <a:spLocks/>
          </p:cNvSpPr>
          <p:nvPr/>
        </p:nvSpPr>
        <p:spPr>
          <a:xfrm>
            <a:off x="611560" y="116632"/>
            <a:ext cx="8532440" cy="864096"/>
          </a:xfrm>
          <a:prstGeom prst="rect">
            <a:avLst/>
          </a:prstGeom>
        </p:spPr>
        <p:txBody>
          <a:bodyPr vert="horz" lIns="91440" tIns="45720" rIns="91440" bIns="45720" rtlCol="0" anchor="ctr" anchorCtr="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ru-RU" sz="1900" b="1" dirty="0">
                <a:solidFill>
                  <a:srgbClr val="002060"/>
                </a:solidFill>
                <a:latin typeface="Arial" pitchFamily="34" charset="0"/>
                <a:cs typeface="Arial" pitchFamily="34" charset="0"/>
              </a:rPr>
              <a:t>Схема проведения </a:t>
            </a:r>
            <a:r>
              <a:rPr lang="ru-RU" sz="1900" b="1" dirty="0" smtClean="0">
                <a:solidFill>
                  <a:srgbClr val="002060"/>
                </a:solidFill>
                <a:latin typeface="Arial" pitchFamily="34" charset="0"/>
                <a:cs typeface="Arial" pitchFamily="34" charset="0"/>
              </a:rPr>
              <a:t>государственной регистрации</a:t>
            </a:r>
            <a:br>
              <a:rPr lang="ru-RU" sz="1900" b="1" dirty="0" smtClean="0">
                <a:solidFill>
                  <a:srgbClr val="002060"/>
                </a:solidFill>
                <a:latin typeface="Arial" pitchFamily="34" charset="0"/>
                <a:cs typeface="Arial" pitchFamily="34" charset="0"/>
              </a:rPr>
            </a:br>
            <a:r>
              <a:rPr lang="ru-RU" sz="1900" b="1" dirty="0" smtClean="0">
                <a:solidFill>
                  <a:srgbClr val="002060"/>
                </a:solidFill>
                <a:latin typeface="Arial" pitchFamily="34" charset="0"/>
                <a:cs typeface="Arial" pitchFamily="34" charset="0"/>
              </a:rPr>
              <a:t>медицинских изделий </a:t>
            </a:r>
            <a:r>
              <a:rPr lang="ru-RU" sz="1900" b="1" dirty="0" smtClean="0">
                <a:solidFill>
                  <a:srgbClr val="FF0000"/>
                </a:solidFill>
                <a:latin typeface="Arial" pitchFamily="34" charset="0"/>
                <a:cs typeface="Arial" pitchFamily="34" charset="0"/>
              </a:rPr>
              <a:t>1 класса потенциального риска применения и медицинских изделий </a:t>
            </a:r>
            <a:r>
              <a:rPr lang="ru-RU" sz="1900" b="1" dirty="0">
                <a:solidFill>
                  <a:srgbClr val="FF0000"/>
                </a:solidFill>
                <a:latin typeface="Arial" pitchFamily="34" charset="0"/>
                <a:cs typeface="Arial" pitchFamily="34" charset="0"/>
              </a:rPr>
              <a:t>для </a:t>
            </a:r>
            <a:r>
              <a:rPr lang="ru-RU" sz="1900" b="1" dirty="0" smtClean="0">
                <a:solidFill>
                  <a:srgbClr val="FF0000"/>
                </a:solidFill>
                <a:latin typeface="Arial" pitchFamily="34" charset="0"/>
                <a:cs typeface="Arial" pitchFamily="34" charset="0"/>
              </a:rPr>
              <a:t>диагностики</a:t>
            </a:r>
            <a:r>
              <a:rPr lang="en-US" sz="1900" b="1" dirty="0" smtClean="0">
                <a:solidFill>
                  <a:srgbClr val="FF0000"/>
                </a:solidFill>
                <a:latin typeface="Arial" pitchFamily="34" charset="0"/>
                <a:cs typeface="Arial" pitchFamily="34" charset="0"/>
              </a:rPr>
              <a:t> in vitro </a:t>
            </a:r>
            <a:r>
              <a:rPr lang="ru-RU" sz="1900" b="1" dirty="0" smtClean="0">
                <a:solidFill>
                  <a:srgbClr val="FF0000"/>
                </a:solidFill>
                <a:latin typeface="Arial" pitchFamily="34" charset="0"/>
                <a:cs typeface="Arial" pitchFamily="34" charset="0"/>
              </a:rPr>
              <a:t>(всех классов риска)</a:t>
            </a:r>
            <a:endParaRPr lang="ru-RU" sz="1900" b="1" dirty="0">
              <a:solidFill>
                <a:srgbClr val="FF0000"/>
              </a:solidFill>
              <a:latin typeface="Arial" pitchFamily="34" charset="0"/>
              <a:cs typeface="Arial" pitchFamily="34" charset="0"/>
            </a:endParaRPr>
          </a:p>
        </p:txBody>
      </p:sp>
      <p:sp>
        <p:nvSpPr>
          <p:cNvPr id="6" name="Номер слайда 1"/>
          <p:cNvSpPr txBox="1">
            <a:spLocks/>
          </p:cNvSpPr>
          <p:nvPr/>
        </p:nvSpPr>
        <p:spPr>
          <a:xfrm>
            <a:off x="8676456" y="6465716"/>
            <a:ext cx="254374"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dirty="0"/>
          </a:p>
          <a:p>
            <a:endParaRPr lang="ru-RU" dirty="0"/>
          </a:p>
        </p:txBody>
      </p:sp>
      <p:sp>
        <p:nvSpPr>
          <p:cNvPr id="7" name="Прямоугольник 6"/>
          <p:cNvSpPr/>
          <p:nvPr/>
        </p:nvSpPr>
        <p:spPr>
          <a:xfrm>
            <a:off x="1979712" y="2453098"/>
            <a:ext cx="7056784" cy="122413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lvl="2">
              <a:buFont typeface="Wingdings" pitchFamily="2" charset="2"/>
              <a:buChar char="ü"/>
              <a:tabLst>
                <a:tab pos="540000" algn="l"/>
              </a:tabLst>
            </a:pPr>
            <a:r>
              <a:rPr lang="ru-RU" sz="1400" dirty="0" smtClean="0">
                <a:solidFill>
                  <a:schemeClr val="tx1"/>
                </a:solidFill>
                <a:latin typeface="Arial" pitchFamily="34" charset="0"/>
                <a:cs typeface="Arial" pitchFamily="34" charset="0"/>
              </a:rPr>
              <a:t>технических</a:t>
            </a:r>
          </a:p>
          <a:p>
            <a:pPr defTabSz="540000">
              <a:tabLst>
                <a:tab pos="540000" algn="l"/>
              </a:tabLst>
            </a:pPr>
            <a:r>
              <a:rPr lang="ru-RU" sz="1400" b="1" u="sng" dirty="0" smtClean="0">
                <a:solidFill>
                  <a:schemeClr val="tx1"/>
                </a:solidFill>
                <a:latin typeface="Arial" pitchFamily="34" charset="0"/>
                <a:cs typeface="Arial" pitchFamily="34" charset="0"/>
              </a:rPr>
              <a:t>Проведение испытаний медицинских изделий</a:t>
            </a:r>
            <a:r>
              <a:rPr lang="ru-RU" sz="1400" b="1" dirty="0" smtClean="0">
                <a:solidFill>
                  <a:schemeClr val="tx1"/>
                </a:solidFill>
                <a:latin typeface="Arial" pitchFamily="34" charset="0"/>
                <a:cs typeface="Arial" pitchFamily="34" charset="0"/>
              </a:rPr>
              <a:t>:</a:t>
            </a:r>
          </a:p>
          <a:p>
            <a:pPr lvl="2">
              <a:buFont typeface="Wingdings" pitchFamily="2" charset="2"/>
              <a:buChar char="ü"/>
              <a:tabLst>
                <a:tab pos="540000" algn="l"/>
              </a:tabLst>
            </a:pPr>
            <a:r>
              <a:rPr lang="ru-RU" sz="1400" dirty="0" smtClean="0">
                <a:solidFill>
                  <a:schemeClr val="tx1"/>
                </a:solidFill>
                <a:latin typeface="Arial" pitchFamily="34" charset="0"/>
                <a:cs typeface="Arial" pitchFamily="34" charset="0"/>
              </a:rPr>
              <a:t>токсикологических</a:t>
            </a:r>
          </a:p>
          <a:p>
            <a:pPr lvl="2">
              <a:buFont typeface="Wingdings" pitchFamily="2" charset="2"/>
              <a:buChar char="ü"/>
              <a:tabLst>
                <a:tab pos="540000" algn="l"/>
              </a:tabLst>
            </a:pPr>
            <a:r>
              <a:rPr lang="ru-RU" sz="1400" dirty="0" smtClean="0">
                <a:solidFill>
                  <a:schemeClr val="tx1"/>
                </a:solidFill>
                <a:latin typeface="Arial" pitchFamily="34" charset="0"/>
                <a:cs typeface="Arial" pitchFamily="34" charset="0"/>
              </a:rPr>
              <a:t>клинических</a:t>
            </a:r>
          </a:p>
          <a:p>
            <a:pPr lvl="2">
              <a:buFont typeface="Wingdings" pitchFamily="2" charset="2"/>
              <a:buChar char="ü"/>
              <a:tabLst>
                <a:tab pos="540000" algn="l"/>
              </a:tabLst>
            </a:pPr>
            <a:r>
              <a:rPr lang="ru-RU" sz="1400" dirty="0" smtClean="0">
                <a:solidFill>
                  <a:schemeClr val="tx1"/>
                </a:solidFill>
                <a:latin typeface="Arial" pitchFamily="34" charset="0"/>
                <a:cs typeface="Arial" pitchFamily="34" charset="0"/>
              </a:rPr>
              <a:t>в целях утверждения типа средств измерений (при необходимости)</a:t>
            </a:r>
          </a:p>
        </p:txBody>
      </p:sp>
      <p:sp>
        <p:nvSpPr>
          <p:cNvPr id="8" name="Прямоугольник 7"/>
          <p:cNvSpPr/>
          <p:nvPr/>
        </p:nvSpPr>
        <p:spPr>
          <a:xfrm>
            <a:off x="1909279" y="4488977"/>
            <a:ext cx="7056784" cy="1584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dirty="0">
              <a:solidFill>
                <a:schemeClr val="tx1"/>
              </a:solidFill>
              <a:latin typeface="Arial" pitchFamily="34" charset="0"/>
              <a:cs typeface="Arial" pitchFamily="34" charset="0"/>
            </a:endParaRPr>
          </a:p>
        </p:txBody>
      </p:sp>
      <p:sp>
        <p:nvSpPr>
          <p:cNvPr id="9" name="TextBox 8"/>
          <p:cNvSpPr txBox="1"/>
          <p:nvPr/>
        </p:nvSpPr>
        <p:spPr>
          <a:xfrm>
            <a:off x="148580" y="4440458"/>
            <a:ext cx="1547664" cy="1584176"/>
          </a:xfrm>
          <a:prstGeom prst="rect">
            <a:avLst/>
          </a:prstGeom>
          <a:noFill/>
        </p:spPr>
        <p:txBody>
          <a:bodyPr wrap="square" rtlCol="0" anchor="ctr" anchorCtr="0">
            <a:noAutofit/>
          </a:bodyPr>
          <a:lstStyle/>
          <a:p>
            <a:pPr algn="ctr"/>
            <a:r>
              <a:rPr lang="ru-RU" sz="1600" b="1" dirty="0" smtClean="0">
                <a:solidFill>
                  <a:srgbClr val="376091"/>
                </a:solidFill>
                <a:latin typeface="Arial" pitchFamily="34" charset="0"/>
                <a:cs typeface="Arial" pitchFamily="34" charset="0"/>
              </a:rPr>
              <a:t>Регистрация медицинских изделий</a:t>
            </a:r>
          </a:p>
        </p:txBody>
      </p:sp>
      <p:sp>
        <p:nvSpPr>
          <p:cNvPr id="10" name="Прямоугольник 9"/>
          <p:cNvSpPr/>
          <p:nvPr/>
        </p:nvSpPr>
        <p:spPr>
          <a:xfrm>
            <a:off x="2164295" y="4740706"/>
            <a:ext cx="1944216" cy="50405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400" b="1" dirty="0" smtClean="0">
                <a:solidFill>
                  <a:schemeClr val="tx1"/>
                </a:solidFill>
                <a:latin typeface="Arial" pitchFamily="34" charset="0"/>
                <a:cs typeface="Arial" pitchFamily="34" charset="0"/>
              </a:rPr>
              <a:t>Рассмотрение документов</a:t>
            </a:r>
            <a:endParaRPr lang="ru-RU" sz="1400" b="1" dirty="0">
              <a:solidFill>
                <a:schemeClr val="tx1"/>
              </a:solidFill>
              <a:latin typeface="Arial" pitchFamily="34" charset="0"/>
              <a:cs typeface="Arial" pitchFamily="34" charset="0"/>
            </a:endParaRPr>
          </a:p>
        </p:txBody>
      </p:sp>
      <p:sp>
        <p:nvSpPr>
          <p:cNvPr id="12" name="Прямоугольник 11"/>
          <p:cNvSpPr/>
          <p:nvPr/>
        </p:nvSpPr>
        <p:spPr>
          <a:xfrm>
            <a:off x="4319465" y="4638800"/>
            <a:ext cx="2520280" cy="1437077"/>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200" b="1" dirty="0" smtClean="0">
                <a:solidFill>
                  <a:schemeClr val="tx1"/>
                </a:solidFill>
                <a:latin typeface="Arial" pitchFamily="34" charset="0"/>
                <a:cs typeface="Arial" pitchFamily="34" charset="0"/>
              </a:rPr>
              <a:t>Экспертиза </a:t>
            </a:r>
            <a:r>
              <a:rPr lang="ru-RU" sz="1200" b="1" dirty="0">
                <a:solidFill>
                  <a:schemeClr val="tx1"/>
                </a:solidFill>
                <a:latin typeface="Arial" pitchFamily="34" charset="0"/>
                <a:cs typeface="Arial" pitchFamily="34" charset="0"/>
              </a:rPr>
              <a:t>качества, эффективности и безопасности медицинских изделий</a:t>
            </a:r>
          </a:p>
          <a:p>
            <a:pPr algn="ctr"/>
            <a:endParaRPr lang="ru-RU" sz="1400" dirty="0" smtClean="0">
              <a:solidFill>
                <a:schemeClr val="tx1"/>
              </a:solidFill>
              <a:latin typeface="Arial" pitchFamily="34" charset="0"/>
              <a:cs typeface="Arial" pitchFamily="34" charset="0"/>
            </a:endParaRPr>
          </a:p>
          <a:p>
            <a:pPr algn="ctr"/>
            <a:endParaRPr lang="ru-RU" sz="1400" dirty="0">
              <a:solidFill>
                <a:schemeClr val="tx1"/>
              </a:solidFill>
              <a:latin typeface="Arial" pitchFamily="34" charset="0"/>
              <a:cs typeface="Arial" pitchFamily="34" charset="0"/>
            </a:endParaRPr>
          </a:p>
        </p:txBody>
      </p:sp>
      <p:sp>
        <p:nvSpPr>
          <p:cNvPr id="13" name="Прямоугольник 12"/>
          <p:cNvSpPr/>
          <p:nvPr/>
        </p:nvSpPr>
        <p:spPr>
          <a:xfrm>
            <a:off x="2164295" y="5329591"/>
            <a:ext cx="1944216" cy="72008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300" b="1" dirty="0" smtClean="0">
                <a:solidFill>
                  <a:schemeClr val="tx1"/>
                </a:solidFill>
                <a:latin typeface="Arial" pitchFamily="34" charset="0"/>
                <a:cs typeface="Arial" pitchFamily="34" charset="0"/>
              </a:rPr>
              <a:t>Устранение нарушений</a:t>
            </a:r>
          </a:p>
          <a:p>
            <a:pPr algn="ctr"/>
            <a:r>
              <a:rPr lang="ru-RU" sz="1300" b="1" dirty="0" smtClean="0">
                <a:solidFill>
                  <a:schemeClr val="tx1"/>
                </a:solidFill>
                <a:latin typeface="Arial" pitchFamily="34" charset="0"/>
                <a:cs typeface="Arial" pitchFamily="34" charset="0"/>
              </a:rPr>
              <a:t>(при необходимости)</a:t>
            </a:r>
            <a:endParaRPr lang="ru-RU" sz="1300" b="1" dirty="0">
              <a:solidFill>
                <a:schemeClr val="tx1"/>
              </a:solidFill>
              <a:latin typeface="Arial" pitchFamily="34" charset="0"/>
              <a:cs typeface="Arial" pitchFamily="34" charset="0"/>
            </a:endParaRPr>
          </a:p>
        </p:txBody>
      </p:sp>
      <p:sp>
        <p:nvSpPr>
          <p:cNvPr id="18" name="TextBox 17"/>
          <p:cNvSpPr txBox="1"/>
          <p:nvPr/>
        </p:nvSpPr>
        <p:spPr>
          <a:xfrm>
            <a:off x="275563" y="2924944"/>
            <a:ext cx="1512168" cy="632309"/>
          </a:xfrm>
          <a:prstGeom prst="rect">
            <a:avLst/>
          </a:prstGeom>
          <a:noFill/>
        </p:spPr>
        <p:txBody>
          <a:bodyPr wrap="square" rtlCol="0" anchor="ctr" anchorCtr="0">
            <a:noAutofit/>
          </a:bodyPr>
          <a:lstStyle/>
          <a:p>
            <a:pPr algn="ctr"/>
            <a:r>
              <a:rPr lang="ru-RU" sz="1600" b="1" dirty="0" smtClean="0">
                <a:solidFill>
                  <a:schemeClr val="accent6">
                    <a:lumMod val="50000"/>
                  </a:schemeClr>
                </a:solidFill>
                <a:latin typeface="Arial" pitchFamily="34" charset="0"/>
                <a:cs typeface="Arial" pitchFamily="34" charset="0"/>
              </a:rPr>
              <a:t>Подготовка документов</a:t>
            </a:r>
            <a:endParaRPr lang="ru-RU" sz="1600" b="1" dirty="0">
              <a:solidFill>
                <a:schemeClr val="accent6">
                  <a:lumMod val="50000"/>
                </a:schemeClr>
              </a:solidFill>
              <a:latin typeface="Arial" pitchFamily="34" charset="0"/>
              <a:cs typeface="Arial" pitchFamily="34" charset="0"/>
            </a:endParaRPr>
          </a:p>
        </p:txBody>
      </p:sp>
      <p:sp>
        <p:nvSpPr>
          <p:cNvPr id="21" name="Правая фигурная скобка 20"/>
          <p:cNvSpPr/>
          <p:nvPr/>
        </p:nvSpPr>
        <p:spPr>
          <a:xfrm flipH="1">
            <a:off x="1728751" y="2364643"/>
            <a:ext cx="180528" cy="1944216"/>
          </a:xfrm>
          <a:prstGeom prst="rightBrace">
            <a:avLst/>
          </a:prstGeom>
          <a:ln>
            <a:solidFill>
              <a:schemeClr val="accent6">
                <a:lumMod val="50000"/>
              </a:schemeClr>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ru-RU" dirty="0">
              <a:solidFill>
                <a:schemeClr val="accent6">
                  <a:lumMod val="50000"/>
                </a:schemeClr>
              </a:solidFill>
            </a:endParaRPr>
          </a:p>
        </p:txBody>
      </p:sp>
      <p:sp>
        <p:nvSpPr>
          <p:cNvPr id="22" name="Прямоугольник 21"/>
          <p:cNvSpPr/>
          <p:nvPr/>
        </p:nvSpPr>
        <p:spPr>
          <a:xfrm>
            <a:off x="6974757" y="5361492"/>
            <a:ext cx="1959801" cy="596834"/>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ru-RU" sz="1200" b="1" dirty="0" smtClean="0">
                <a:solidFill>
                  <a:schemeClr val="tx1"/>
                </a:solidFill>
                <a:latin typeface="Arial" pitchFamily="34" charset="0"/>
                <a:cs typeface="Arial" pitchFamily="34" charset="0"/>
              </a:rPr>
              <a:t>Отказ в государственной регистрации</a:t>
            </a:r>
            <a:endParaRPr lang="ru-RU" sz="1200" b="1" dirty="0">
              <a:solidFill>
                <a:schemeClr val="tx1"/>
              </a:solidFill>
              <a:latin typeface="Arial" pitchFamily="34" charset="0"/>
              <a:cs typeface="Arial" pitchFamily="34" charset="0"/>
            </a:endParaRPr>
          </a:p>
        </p:txBody>
      </p:sp>
      <p:sp>
        <p:nvSpPr>
          <p:cNvPr id="26" name="Правая фигурная скобка 25"/>
          <p:cNvSpPr/>
          <p:nvPr/>
        </p:nvSpPr>
        <p:spPr>
          <a:xfrm flipH="1">
            <a:off x="1654996" y="4511592"/>
            <a:ext cx="194921" cy="1584176"/>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ru-RU"/>
          </a:p>
        </p:txBody>
      </p:sp>
      <p:sp>
        <p:nvSpPr>
          <p:cNvPr id="29" name="Стрелка вправо 28"/>
          <p:cNvSpPr/>
          <p:nvPr/>
        </p:nvSpPr>
        <p:spPr>
          <a:xfrm>
            <a:off x="4053006" y="4826746"/>
            <a:ext cx="360040"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0" name="Стрелка вправо 29"/>
          <p:cNvSpPr/>
          <p:nvPr/>
        </p:nvSpPr>
        <p:spPr>
          <a:xfrm>
            <a:off x="4022855" y="5454069"/>
            <a:ext cx="360040"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2" name="Стрелка вправо 31"/>
          <p:cNvSpPr/>
          <p:nvPr/>
        </p:nvSpPr>
        <p:spPr>
          <a:xfrm rot="1219366">
            <a:off x="6713340" y="5480373"/>
            <a:ext cx="360040" cy="2880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8" name="Прямоугольник 37"/>
          <p:cNvSpPr/>
          <p:nvPr/>
        </p:nvSpPr>
        <p:spPr>
          <a:xfrm>
            <a:off x="1979712" y="3749100"/>
            <a:ext cx="7056784" cy="50405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marL="0" lvl="2" defTabSz="540000">
              <a:tabLst>
                <a:tab pos="540000" algn="l"/>
              </a:tabLst>
            </a:pPr>
            <a:r>
              <a:rPr lang="ru-RU" sz="1400" b="1" u="sng" dirty="0" smtClean="0">
                <a:solidFill>
                  <a:schemeClr val="tx1"/>
                </a:solidFill>
                <a:latin typeface="Arial" pitchFamily="34" charset="0"/>
                <a:cs typeface="Arial" pitchFamily="34" charset="0"/>
              </a:rPr>
              <a:t>Подготовка документов</a:t>
            </a:r>
            <a:r>
              <a:rPr lang="ru-RU" sz="1400" b="1" dirty="0" smtClean="0">
                <a:solidFill>
                  <a:schemeClr val="tx1"/>
                </a:solidFill>
                <a:latin typeface="Arial" pitchFamily="34" charset="0"/>
                <a:cs typeface="Arial" pitchFamily="34" charset="0"/>
              </a:rPr>
              <a:t> для государственной регистрации медицинских изделий</a:t>
            </a:r>
          </a:p>
        </p:txBody>
      </p:sp>
      <p:sp>
        <p:nvSpPr>
          <p:cNvPr id="40" name="Стрелка вниз 39"/>
          <p:cNvSpPr/>
          <p:nvPr/>
        </p:nvSpPr>
        <p:spPr>
          <a:xfrm>
            <a:off x="5364088" y="4483187"/>
            <a:ext cx="288032" cy="28803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1" name="Стрелка вниз 40"/>
          <p:cNvSpPr/>
          <p:nvPr/>
        </p:nvSpPr>
        <p:spPr>
          <a:xfrm>
            <a:off x="5364088" y="4149080"/>
            <a:ext cx="288032" cy="28803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3" name="Стрелка вниз 42"/>
          <p:cNvSpPr/>
          <p:nvPr/>
        </p:nvSpPr>
        <p:spPr>
          <a:xfrm>
            <a:off x="2992387" y="5245500"/>
            <a:ext cx="288032" cy="20831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cxnSp>
        <p:nvCxnSpPr>
          <p:cNvPr id="44" name="Прямая соединительная линия 43"/>
          <p:cNvCxnSpPr/>
          <p:nvPr/>
        </p:nvCxnSpPr>
        <p:spPr>
          <a:xfrm>
            <a:off x="611560" y="980728"/>
            <a:ext cx="8478688" cy="0"/>
          </a:xfrm>
          <a:prstGeom prst="line">
            <a:avLst/>
          </a:prstGeom>
        </p:spPr>
        <p:style>
          <a:lnRef idx="2">
            <a:schemeClr val="accent1"/>
          </a:lnRef>
          <a:fillRef idx="0">
            <a:schemeClr val="accent1"/>
          </a:fillRef>
          <a:effectRef idx="1">
            <a:schemeClr val="accent1"/>
          </a:effectRef>
          <a:fontRef idx="minor">
            <a:schemeClr val="tx1"/>
          </a:fontRef>
        </p:style>
      </p:cxnSp>
      <p:sp>
        <p:nvSpPr>
          <p:cNvPr id="47" name="Прямоугольник 46"/>
          <p:cNvSpPr/>
          <p:nvPr/>
        </p:nvSpPr>
        <p:spPr>
          <a:xfrm>
            <a:off x="4363192" y="5647811"/>
            <a:ext cx="2357454" cy="36353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r>
              <a:rPr lang="ru-RU" sz="900" b="1" dirty="0">
                <a:solidFill>
                  <a:schemeClr val="tx1"/>
                </a:solidFill>
                <a:latin typeface="Arial" pitchFamily="34" charset="0"/>
                <a:cs typeface="Arial" pitchFamily="34" charset="0"/>
              </a:rPr>
              <a:t>Запрос дополнительных материалов и сведений (при необходимости)</a:t>
            </a:r>
          </a:p>
        </p:txBody>
      </p:sp>
      <p:sp>
        <p:nvSpPr>
          <p:cNvPr id="45" name="Прямоугольник 44"/>
          <p:cNvSpPr/>
          <p:nvPr/>
        </p:nvSpPr>
        <p:spPr>
          <a:xfrm>
            <a:off x="6986614" y="4646726"/>
            <a:ext cx="1944216" cy="648072"/>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200" b="1" dirty="0" smtClean="0">
                <a:solidFill>
                  <a:schemeClr val="tx1"/>
                </a:solidFill>
                <a:latin typeface="Arial" pitchFamily="34" charset="0"/>
                <a:cs typeface="Arial" pitchFamily="34" charset="0"/>
              </a:rPr>
              <a:t>Принятие решения о государственной регистрации</a:t>
            </a:r>
            <a:endParaRPr lang="ru-RU" sz="1200" b="1" dirty="0">
              <a:solidFill>
                <a:schemeClr val="tx1"/>
              </a:solidFill>
              <a:latin typeface="Arial" pitchFamily="34" charset="0"/>
              <a:cs typeface="Arial" pitchFamily="34" charset="0"/>
            </a:endParaRPr>
          </a:p>
        </p:txBody>
      </p:sp>
      <p:sp>
        <p:nvSpPr>
          <p:cNvPr id="31" name="Стрелка вправо 30"/>
          <p:cNvSpPr/>
          <p:nvPr/>
        </p:nvSpPr>
        <p:spPr>
          <a:xfrm rot="20400000">
            <a:off x="6725148" y="4966688"/>
            <a:ext cx="376363" cy="288000"/>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50" name="Скругленный прямоугольник 49"/>
          <p:cNvSpPr/>
          <p:nvPr/>
        </p:nvSpPr>
        <p:spPr>
          <a:xfrm>
            <a:off x="251520" y="1196752"/>
            <a:ext cx="8712968" cy="78531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ru-RU" sz="1200" dirty="0" smtClean="0">
                <a:latin typeface="Arial" pitchFamily="34" charset="0"/>
                <a:cs typeface="Arial" pitchFamily="34" charset="0"/>
              </a:rPr>
              <a:t>Приказ Министерства здравоохранения Российской Федерации от 21 декабря 2012 г. № </a:t>
            </a:r>
            <a:r>
              <a:rPr lang="ru-RU" sz="1200" dirty="0" smtClean="0">
                <a:solidFill>
                  <a:srgbClr val="FF0000"/>
                </a:solidFill>
                <a:latin typeface="Arial" pitchFamily="34" charset="0"/>
                <a:cs typeface="Arial" pitchFamily="34" charset="0"/>
              </a:rPr>
              <a:t>1353н</a:t>
            </a:r>
            <a:r>
              <a:rPr lang="ru-RU" sz="1200" dirty="0" smtClean="0">
                <a:latin typeface="Arial" pitchFamily="34" charset="0"/>
                <a:cs typeface="Arial" pitchFamily="34" charset="0"/>
              </a:rPr>
              <a:t> «Об утверждении Порядка организации и проведения экспертизы качества, эффективности и безопасности медицинских изделий» (в ред. приказа Минздрава России от 03.06.2015 № </a:t>
            </a:r>
            <a:r>
              <a:rPr lang="ru-RU" sz="1200" dirty="0" smtClean="0">
                <a:solidFill>
                  <a:srgbClr val="FF0000"/>
                </a:solidFill>
                <a:latin typeface="Arial" pitchFamily="34" charset="0"/>
                <a:cs typeface="Arial" pitchFamily="34" charset="0"/>
              </a:rPr>
              <a:t>303н</a:t>
            </a:r>
            <a:r>
              <a:rPr lang="ru-RU" sz="1200" dirty="0" smtClean="0">
                <a:latin typeface="Arial" pitchFamily="34" charset="0"/>
                <a:cs typeface="Arial" pitchFamily="34" charset="0"/>
              </a:rPr>
              <a:t>) </a:t>
            </a:r>
          </a:p>
        </p:txBody>
      </p:sp>
      <p:sp>
        <p:nvSpPr>
          <p:cNvPr id="2" name="Скругленный прямоугольник 1"/>
          <p:cNvSpPr/>
          <p:nvPr/>
        </p:nvSpPr>
        <p:spPr>
          <a:xfrm>
            <a:off x="0" y="6165304"/>
            <a:ext cx="9090247" cy="62226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ru-RU" sz="1400" b="1" dirty="0" smtClean="0">
                <a:solidFill>
                  <a:srgbClr val="FF0000"/>
                </a:solidFill>
                <a:latin typeface="Arial" panose="020B0604020202020204" pitchFamily="34" charset="0"/>
                <a:cs typeface="Arial" panose="020B0604020202020204" pitchFamily="34" charset="0"/>
              </a:rPr>
              <a:t>С 13.06.2018 (в связи с постановлением Правительства РФ от 31.05.2018 №633) аналогичная схема государственной регистрации применима и для медицинских изделий </a:t>
            </a:r>
            <a:r>
              <a:rPr lang="ru-RU" sz="1400" b="1" dirty="0">
                <a:solidFill>
                  <a:srgbClr val="FF0000"/>
                </a:solidFill>
                <a:latin typeface="Arial" panose="020B0604020202020204" pitchFamily="34" charset="0"/>
                <a:cs typeface="Arial" panose="020B0604020202020204" pitchFamily="34" charset="0"/>
              </a:rPr>
              <a:t>для </a:t>
            </a:r>
            <a:r>
              <a:rPr lang="ru-RU" sz="1400" b="1" dirty="0" smtClean="0">
                <a:solidFill>
                  <a:srgbClr val="FF0000"/>
                </a:solidFill>
                <a:latin typeface="Arial" panose="020B0604020202020204" pitchFamily="34" charset="0"/>
                <a:cs typeface="Arial" panose="020B0604020202020204" pitchFamily="34" charset="0"/>
              </a:rPr>
              <a:t>диагностики</a:t>
            </a:r>
            <a:r>
              <a:rPr lang="en-US" sz="1400" b="1" dirty="0" smtClean="0">
                <a:solidFill>
                  <a:srgbClr val="FF0000"/>
                </a:solidFill>
                <a:latin typeface="Arial" panose="020B0604020202020204" pitchFamily="34" charset="0"/>
                <a:cs typeface="Arial" panose="020B0604020202020204" pitchFamily="34" charset="0"/>
              </a:rPr>
              <a:t> in vitro </a:t>
            </a:r>
            <a:r>
              <a:rPr lang="ru-RU" sz="1400" b="1" dirty="0" smtClean="0">
                <a:solidFill>
                  <a:srgbClr val="FF0000"/>
                </a:solidFill>
                <a:latin typeface="Arial" panose="020B0604020202020204" pitchFamily="34" charset="0"/>
                <a:cs typeface="Arial" panose="020B0604020202020204" pitchFamily="34" charset="0"/>
              </a:rPr>
              <a:t>(не зависимо от класса риска). Государственная регистрация таких изделий проходит в 1 этап!</a:t>
            </a:r>
            <a:endParaRPr lang="ru-RU" sz="1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4392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Номер слайда 1"/>
          <p:cNvSpPr>
            <a:spLocks noGrp="1"/>
          </p:cNvSpPr>
          <p:nvPr>
            <p:ph type="sldNum" sz="quarter" idx="12"/>
          </p:nvPr>
        </p:nvSpPr>
        <p:spPr bwMode="auto">
          <a:xfrm>
            <a:off x="6921500" y="6450013"/>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DE97288-581F-46F5-A521-E26CE71E7798}" type="slidenum">
              <a:rPr lang="ru-RU" altLang="ru-RU" sz="1200" smtClean="0">
                <a:solidFill>
                  <a:srgbClr val="898989"/>
                </a:solidFill>
                <a:latin typeface="Arial" panose="020B0604020202020204" pitchFamily="34" charset="0"/>
              </a:rPr>
              <a:pPr>
                <a:spcBef>
                  <a:spcPct val="0"/>
                </a:spcBef>
                <a:buFontTx/>
                <a:buNone/>
              </a:pPr>
              <a:t>6</a:t>
            </a:fld>
            <a:endParaRPr lang="ru-RU" altLang="ru-RU" sz="1200" smtClean="0">
              <a:solidFill>
                <a:srgbClr val="898989"/>
              </a:solidFill>
              <a:latin typeface="Arial" panose="020B0604020202020204" pitchFamily="34" charset="0"/>
            </a:endParaRPr>
          </a:p>
        </p:txBody>
      </p:sp>
      <p:sp>
        <p:nvSpPr>
          <p:cNvPr id="8196" name="Прямоугольник 2"/>
          <p:cNvSpPr>
            <a:spLocks noChangeArrowheads="1"/>
          </p:cNvSpPr>
          <p:nvPr/>
        </p:nvSpPr>
        <p:spPr bwMode="auto">
          <a:xfrm>
            <a:off x="0" y="0"/>
            <a:ext cx="91440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ru-RU" altLang="ru-RU" sz="1800" b="1" dirty="0">
              <a:solidFill>
                <a:schemeClr val="bg1"/>
              </a:solidFill>
              <a:latin typeface="Times New Roman" panose="02020603050405020304" pitchFamily="18" charset="0"/>
            </a:endParaRPr>
          </a:p>
        </p:txBody>
      </p:sp>
      <p:sp>
        <p:nvSpPr>
          <p:cNvPr id="14" name="Скругленный прямоугольник 13"/>
          <p:cNvSpPr/>
          <p:nvPr/>
        </p:nvSpPr>
        <p:spPr>
          <a:xfrm>
            <a:off x="178563" y="1196752"/>
            <a:ext cx="8786874" cy="554461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just">
              <a:buFont typeface="Arial" panose="020B0604020202020204" pitchFamily="34" charset="0"/>
              <a:buChar char="•"/>
            </a:pPr>
            <a:r>
              <a:rPr lang="ru-RU" sz="1500" dirty="0" smtClean="0">
                <a:latin typeface="Arial" panose="020B0604020202020204" pitchFamily="34" charset="0"/>
                <a:cs typeface="Arial" panose="020B0604020202020204" pitchFamily="34" charset="0"/>
              </a:rPr>
              <a:t>упрощение </a:t>
            </a:r>
            <a:r>
              <a:rPr lang="ru-RU" sz="1500" dirty="0">
                <a:latin typeface="Arial" panose="020B0604020202020204" pitchFamily="34" charset="0"/>
                <a:cs typeface="Arial" panose="020B0604020202020204" pitchFamily="34" charset="0"/>
              </a:rPr>
              <a:t>процедуры регистрации для </a:t>
            </a:r>
            <a:r>
              <a:rPr lang="ru-RU" sz="1500" dirty="0" smtClean="0">
                <a:latin typeface="Arial" panose="020B0604020202020204" pitchFamily="34" charset="0"/>
                <a:cs typeface="Arial" panose="020B0604020202020204" pitchFamily="34" charset="0"/>
              </a:rPr>
              <a:t>медицинских изделий </a:t>
            </a:r>
            <a:r>
              <a:rPr lang="ru-RU" sz="1500" dirty="0">
                <a:latin typeface="Arial" panose="020B0604020202020204" pitchFamily="34" charset="0"/>
                <a:cs typeface="Arial" panose="020B0604020202020204" pitchFamily="34" charset="0"/>
              </a:rPr>
              <a:t>для диагностики </a:t>
            </a:r>
            <a:r>
              <a:rPr lang="en-US" sz="1500" dirty="0" smtClean="0">
                <a:latin typeface="Arial" panose="020B0604020202020204" pitchFamily="34" charset="0"/>
                <a:cs typeface="Arial" panose="020B0604020202020204" pitchFamily="34" charset="0"/>
              </a:rPr>
              <a:t>in </a:t>
            </a:r>
            <a:r>
              <a:rPr lang="en-US" sz="1500" dirty="0">
                <a:latin typeface="Arial" panose="020B0604020202020204" pitchFamily="34" charset="0"/>
                <a:cs typeface="Arial" panose="020B0604020202020204" pitchFamily="34" charset="0"/>
              </a:rPr>
              <a:t>vitro</a:t>
            </a:r>
            <a:r>
              <a:rPr lang="ru-RU" sz="1500" dirty="0">
                <a:latin typeface="Arial" panose="020B0604020202020204" pitchFamily="34" charset="0"/>
                <a:cs typeface="Arial" panose="020B0604020202020204" pitchFamily="34" charset="0"/>
              </a:rPr>
              <a:t> </a:t>
            </a:r>
            <a:r>
              <a:rPr lang="ru-RU" sz="1500" dirty="0" smtClean="0">
                <a:latin typeface="Arial" panose="020B0604020202020204" pitchFamily="34" charset="0"/>
                <a:cs typeface="Arial" panose="020B0604020202020204" pitchFamily="34" charset="0"/>
              </a:rPr>
              <a:t>(</a:t>
            </a:r>
            <a:r>
              <a:rPr lang="ru-RU" sz="1500" dirty="0" err="1">
                <a:latin typeface="Arial" panose="020B0604020202020204" pitchFamily="34" charset="0"/>
                <a:cs typeface="Arial" panose="020B0604020202020204" pitchFamily="34" charset="0"/>
              </a:rPr>
              <a:t>одноэтапность</a:t>
            </a:r>
            <a:r>
              <a:rPr lang="ru-RU" sz="1500" dirty="0">
                <a:latin typeface="Arial" panose="020B0604020202020204" pitchFamily="34" charset="0"/>
                <a:cs typeface="Arial" panose="020B0604020202020204" pitchFamily="34" charset="0"/>
              </a:rPr>
              <a:t> процедуры </a:t>
            </a:r>
            <a:r>
              <a:rPr lang="ru-RU" sz="1500" dirty="0" smtClean="0">
                <a:latin typeface="Arial" panose="020B0604020202020204" pitchFamily="34" charset="0"/>
                <a:cs typeface="Arial" panose="020B0604020202020204" pitchFamily="34" charset="0"/>
              </a:rPr>
              <a:t>регистрации </a:t>
            </a:r>
            <a:r>
              <a:rPr lang="ru-RU" sz="1500" u="sng" dirty="0" smtClean="0">
                <a:latin typeface="Arial" panose="020B0604020202020204" pitchFamily="34" charset="0"/>
                <a:cs typeface="Arial" panose="020B0604020202020204" pitchFamily="34" charset="0"/>
              </a:rPr>
              <a:t>для всех классов риска</a:t>
            </a:r>
            <a:r>
              <a:rPr lang="ru-RU" sz="1500" dirty="0" smtClean="0">
                <a:latin typeface="Arial" panose="020B0604020202020204" pitchFamily="34" charset="0"/>
                <a:cs typeface="Arial" panose="020B0604020202020204" pitchFamily="34" charset="0"/>
              </a:rPr>
              <a:t>); </a:t>
            </a:r>
            <a:endParaRPr lang="ru-RU" sz="15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sz="1500" dirty="0" smtClean="0">
                <a:latin typeface="Arial" panose="020B0604020202020204" pitchFamily="34" charset="0"/>
                <a:cs typeface="Arial" panose="020B0604020202020204" pitchFamily="34" charset="0"/>
              </a:rPr>
              <a:t>исключение </a:t>
            </a:r>
            <a:r>
              <a:rPr lang="ru-RU" sz="1500" dirty="0">
                <a:latin typeface="Arial" panose="020B0604020202020204" pitchFamily="34" charset="0"/>
                <a:cs typeface="Arial" panose="020B0604020202020204" pitchFamily="34" charset="0"/>
              </a:rPr>
              <a:t>из бланка регистрационного удостоверения вида медицинского изделия в соответствии с номенклатурной </a:t>
            </a:r>
            <a:r>
              <a:rPr lang="ru-RU" sz="1500" dirty="0" smtClean="0">
                <a:latin typeface="Arial" panose="020B0604020202020204" pitchFamily="34" charset="0"/>
                <a:cs typeface="Arial" panose="020B0604020202020204" pitchFamily="34" charset="0"/>
              </a:rPr>
              <a:t>классификацией с одновременным введением механизма, позволяющего </a:t>
            </a:r>
            <a:r>
              <a:rPr lang="ru-RU" sz="1500" dirty="0">
                <a:latin typeface="Arial" panose="020B0604020202020204" pitchFamily="34" charset="0"/>
                <a:cs typeface="Arial" panose="020B0604020202020204" pitchFamily="34" charset="0"/>
              </a:rPr>
              <a:t>уведомлять производителя о смене кода вида в электронном виде;</a:t>
            </a:r>
          </a:p>
          <a:p>
            <a:pPr marL="285750" indent="-285750" algn="just">
              <a:buFont typeface="Arial" panose="020B0604020202020204" pitchFamily="34" charset="0"/>
              <a:buChar char="•"/>
            </a:pPr>
            <a:r>
              <a:rPr lang="ru-RU" sz="1500" dirty="0" smtClean="0">
                <a:latin typeface="Arial" panose="020B0604020202020204" pitchFamily="34" charset="0"/>
                <a:cs typeface="Arial" panose="020B0604020202020204" pitchFamily="34" charset="0"/>
              </a:rPr>
              <a:t>четкое </a:t>
            </a:r>
            <a:r>
              <a:rPr lang="ru-RU" sz="1500" dirty="0">
                <a:latin typeface="Arial" panose="020B0604020202020204" pitchFamily="34" charset="0"/>
                <a:cs typeface="Arial" panose="020B0604020202020204" pitchFamily="34" charset="0"/>
              </a:rPr>
              <a:t>определение статуса индивидуального предпринимателя (в части возможности быть держателем РУ и уполномоченным представителем производителя);</a:t>
            </a:r>
          </a:p>
          <a:p>
            <a:pPr marL="285750" indent="-285750" algn="just">
              <a:buFont typeface="Arial" panose="020B0604020202020204" pitchFamily="34" charset="0"/>
              <a:buChar char="•"/>
            </a:pPr>
            <a:r>
              <a:rPr lang="ru-RU" sz="1500" dirty="0" smtClean="0">
                <a:latin typeface="Arial" panose="020B0604020202020204" pitchFamily="34" charset="0"/>
                <a:cs typeface="Arial" panose="020B0604020202020204" pitchFamily="34" charset="0"/>
              </a:rPr>
              <a:t>дополнение </a:t>
            </a:r>
            <a:r>
              <a:rPr lang="ru-RU" sz="1500" dirty="0">
                <a:latin typeface="Arial" panose="020B0604020202020204" pitchFamily="34" charset="0"/>
                <a:cs typeface="Arial" panose="020B0604020202020204" pitchFamily="34" charset="0"/>
              </a:rPr>
              <a:t>комплекта документов сведениями о разрешении на ввоз медицинских изделий в целях государственной регистрации и документами, подтверждающими качество веществ, </a:t>
            </a:r>
            <a:r>
              <a:rPr lang="ru-RU" sz="1500" dirty="0" smtClean="0">
                <a:latin typeface="Arial" panose="020B0604020202020204" pitchFamily="34" charset="0"/>
                <a:cs typeface="Arial" panose="020B0604020202020204" pitchFamily="34" charset="0"/>
              </a:rPr>
              <a:t>входящих в состав медицинского изделия;</a:t>
            </a:r>
            <a:endParaRPr lang="ru-RU" sz="15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sz="1500" dirty="0" smtClean="0">
                <a:latin typeface="Arial" panose="020B0604020202020204" pitchFamily="34" charset="0"/>
                <a:cs typeface="Arial" panose="020B0604020202020204" pitchFamily="34" charset="0"/>
              </a:rPr>
              <a:t>возможность </a:t>
            </a:r>
            <a:r>
              <a:rPr lang="ru-RU" sz="1500" dirty="0">
                <a:latin typeface="Arial" panose="020B0604020202020204" pitchFamily="34" charset="0"/>
                <a:cs typeface="Arial" panose="020B0604020202020204" pitchFamily="34" charset="0"/>
              </a:rPr>
              <a:t>проводить экспертную оценку материалов и сведений заявителей, предоставляемых в регистрирующий орган в рамках пункта 21(1) на соответствие требованиям пункта </a:t>
            </a:r>
            <a:r>
              <a:rPr lang="ru-RU" sz="1500" dirty="0" smtClean="0">
                <a:latin typeface="Arial" panose="020B0604020202020204" pitchFamily="34" charset="0"/>
                <a:cs typeface="Arial" panose="020B0604020202020204" pitchFamily="34" charset="0"/>
              </a:rPr>
              <a:t>11 Привил, </a:t>
            </a:r>
            <a:r>
              <a:rPr lang="ru-RU" sz="1500" dirty="0">
                <a:latin typeface="Arial" panose="020B0604020202020204" pitchFamily="34" charset="0"/>
                <a:cs typeface="Arial" panose="020B0604020202020204" pitchFamily="34" charset="0"/>
              </a:rPr>
              <a:t>приказа Минздрава России от 09.01.2014 № 2н, а также иных правовых </a:t>
            </a:r>
            <a:r>
              <a:rPr lang="ru-RU" sz="1500" dirty="0" smtClean="0">
                <a:latin typeface="Arial" panose="020B0604020202020204" pitchFamily="34" charset="0"/>
                <a:cs typeface="Arial" panose="020B0604020202020204" pitchFamily="34" charset="0"/>
              </a:rPr>
              <a:t>актов;</a:t>
            </a:r>
            <a:endParaRPr lang="ru-RU" sz="15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sz="1500" dirty="0" smtClean="0">
                <a:latin typeface="Arial" panose="020B0604020202020204" pitchFamily="34" charset="0"/>
                <a:cs typeface="Arial" panose="020B0604020202020204" pitchFamily="34" charset="0"/>
              </a:rPr>
              <a:t>возможность </a:t>
            </a:r>
            <a:r>
              <a:rPr lang="ru-RU" sz="1500" dirty="0">
                <a:latin typeface="Arial" panose="020B0604020202020204" pitchFamily="34" charset="0"/>
                <a:cs typeface="Arial" panose="020B0604020202020204" pitchFamily="34" charset="0"/>
              </a:rPr>
              <a:t>исключения из Государственного реестра изделий, ранее зарегистрированных в качестве медицинских, но которые в соответствии с действующим законодательством таковыми больше не являются (электронные сигареты, средства гигиены, некоторые виды протезно-ортопедических изделий и т.д.);</a:t>
            </a:r>
          </a:p>
          <a:p>
            <a:pPr marL="285750" indent="-285750" algn="just">
              <a:buFont typeface="Arial" panose="020B0604020202020204" pitchFamily="34" charset="0"/>
              <a:buChar char="•"/>
            </a:pPr>
            <a:r>
              <a:rPr lang="ru-RU" sz="1500" dirty="0" smtClean="0">
                <a:latin typeface="Arial" panose="020B0604020202020204" pitchFamily="34" charset="0"/>
                <a:cs typeface="Arial" panose="020B0604020202020204" pitchFamily="34" charset="0"/>
              </a:rPr>
              <a:t>приведение </a:t>
            </a:r>
            <a:r>
              <a:rPr lang="ru-RU" sz="1500" dirty="0">
                <a:latin typeface="Arial" panose="020B0604020202020204" pitchFamily="34" charset="0"/>
                <a:cs typeface="Arial" panose="020B0604020202020204" pitchFamily="34" charset="0"/>
              </a:rPr>
              <a:t>процедуры внесения изменений в </a:t>
            </a:r>
            <a:r>
              <a:rPr lang="ru-RU" sz="1500" dirty="0" smtClean="0">
                <a:latin typeface="Arial" panose="020B0604020202020204" pitchFamily="34" charset="0"/>
                <a:cs typeface="Arial" panose="020B0604020202020204" pitchFamily="34" charset="0"/>
              </a:rPr>
              <a:t>регистрационное удостоверение и документы, содержащиеся в регистрационном досье медицинского изделия в </a:t>
            </a:r>
            <a:r>
              <a:rPr lang="ru-RU" sz="1500" dirty="0">
                <a:latin typeface="Arial" panose="020B0604020202020204" pitchFamily="34" charset="0"/>
                <a:cs typeface="Arial" panose="020B0604020202020204" pitchFamily="34" charset="0"/>
              </a:rPr>
              <a:t>соответствие с нормами ЕАЭС;</a:t>
            </a:r>
          </a:p>
          <a:p>
            <a:pPr marL="285750" indent="-285750" algn="just">
              <a:buFont typeface="Arial" panose="020B0604020202020204" pitchFamily="34" charset="0"/>
              <a:buChar char="•"/>
            </a:pPr>
            <a:r>
              <a:rPr lang="ru-RU" sz="1500" dirty="0" smtClean="0">
                <a:latin typeface="Arial" panose="020B0604020202020204" pitchFamily="34" charset="0"/>
                <a:cs typeface="Arial" panose="020B0604020202020204" pitchFamily="34" charset="0"/>
              </a:rPr>
              <a:t>возможность </a:t>
            </a:r>
            <a:r>
              <a:rPr lang="ru-RU" sz="1500" dirty="0">
                <a:latin typeface="Arial" panose="020B0604020202020204" pitchFamily="34" charset="0"/>
                <a:cs typeface="Arial" panose="020B0604020202020204" pitchFamily="34" charset="0"/>
              </a:rPr>
              <a:t>заявителю оспорить в судебном порядке результаты экспертизы.</a:t>
            </a:r>
            <a:endParaRPr lang="ru-RU" sz="1500" dirty="0" smtClean="0">
              <a:latin typeface="Arial" pitchFamily="34" charset="0"/>
              <a:cs typeface="Arial" pitchFamily="34" charset="0"/>
            </a:endParaRPr>
          </a:p>
        </p:txBody>
      </p:sp>
      <p:cxnSp>
        <p:nvCxnSpPr>
          <p:cNvPr id="15" name="Прямая соединительная линия 14"/>
          <p:cNvCxnSpPr/>
          <p:nvPr/>
        </p:nvCxnSpPr>
        <p:spPr>
          <a:xfrm>
            <a:off x="611188" y="981075"/>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Заголовок 1"/>
          <p:cNvSpPr txBox="1">
            <a:spLocks/>
          </p:cNvSpPr>
          <p:nvPr/>
        </p:nvSpPr>
        <p:spPr>
          <a:xfrm>
            <a:off x="571472" y="142852"/>
            <a:ext cx="8572528" cy="838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ct val="20000"/>
              </a:spcBef>
            </a:pPr>
            <a:r>
              <a:rPr lang="ru-RU" sz="2000" b="1" dirty="0" smtClean="0">
                <a:solidFill>
                  <a:srgbClr val="002060"/>
                </a:solidFill>
                <a:latin typeface="Arial" pitchFamily="34" charset="0"/>
                <a:ea typeface="+mn-ea"/>
                <a:cs typeface="Arial" pitchFamily="34" charset="0"/>
              </a:rPr>
              <a:t>Основные изменения в Правила государственной регистрации медицинских изделий, внесенные ПП РФ 633 от 31.05.2018</a:t>
            </a:r>
            <a:endParaRPr lang="ru-RU" sz="2000" b="1" dirty="0">
              <a:solidFill>
                <a:srgbClr val="002060"/>
              </a:solidFill>
              <a:latin typeface="Arial" pitchFamily="34" charset="0"/>
              <a:ea typeface="+mn-ea"/>
              <a:cs typeface="Arial" pitchFamily="34" charset="0"/>
            </a:endParaRPr>
          </a:p>
        </p:txBody>
      </p:sp>
    </p:spTree>
    <p:extLst>
      <p:ext uri="{BB962C8B-B14F-4D97-AF65-F5344CB8AC3E}">
        <p14:creationId xmlns:p14="http://schemas.microsoft.com/office/powerpoint/2010/main" val="205837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Номер слайда 1"/>
          <p:cNvSpPr>
            <a:spLocks noGrp="1"/>
          </p:cNvSpPr>
          <p:nvPr>
            <p:ph type="sldNum" sz="quarter" idx="12"/>
          </p:nvPr>
        </p:nvSpPr>
        <p:spPr bwMode="auto">
          <a:xfrm>
            <a:off x="6921500" y="6450013"/>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DE97288-581F-46F5-A521-E26CE71E7798}" type="slidenum">
              <a:rPr lang="ru-RU" altLang="ru-RU" sz="1200" smtClean="0">
                <a:solidFill>
                  <a:srgbClr val="898989"/>
                </a:solidFill>
                <a:latin typeface="Arial" panose="020B0604020202020204" pitchFamily="34" charset="0"/>
              </a:rPr>
              <a:pPr>
                <a:spcBef>
                  <a:spcPct val="0"/>
                </a:spcBef>
                <a:buFontTx/>
                <a:buNone/>
              </a:pPr>
              <a:t>7</a:t>
            </a:fld>
            <a:endParaRPr lang="ru-RU" altLang="ru-RU" sz="1200" smtClean="0">
              <a:solidFill>
                <a:srgbClr val="898989"/>
              </a:solidFill>
              <a:latin typeface="Arial" panose="020B0604020202020204" pitchFamily="34" charset="0"/>
            </a:endParaRPr>
          </a:p>
        </p:txBody>
      </p:sp>
      <p:sp>
        <p:nvSpPr>
          <p:cNvPr id="8196" name="Прямоугольник 2"/>
          <p:cNvSpPr>
            <a:spLocks noChangeArrowheads="1"/>
          </p:cNvSpPr>
          <p:nvPr/>
        </p:nvSpPr>
        <p:spPr bwMode="auto">
          <a:xfrm>
            <a:off x="0" y="0"/>
            <a:ext cx="91440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ru-RU" altLang="ru-RU" sz="1800" b="1" dirty="0">
              <a:solidFill>
                <a:schemeClr val="bg1"/>
              </a:solidFill>
              <a:latin typeface="Times New Roman" panose="02020603050405020304" pitchFamily="18" charset="0"/>
            </a:endParaRPr>
          </a:p>
        </p:txBody>
      </p:sp>
      <p:cxnSp>
        <p:nvCxnSpPr>
          <p:cNvPr id="15" name="Прямая соединительная линия 14"/>
          <p:cNvCxnSpPr/>
          <p:nvPr/>
        </p:nvCxnSpPr>
        <p:spPr>
          <a:xfrm>
            <a:off x="611188" y="981075"/>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Заголовок 1"/>
          <p:cNvSpPr txBox="1">
            <a:spLocks/>
          </p:cNvSpPr>
          <p:nvPr/>
        </p:nvSpPr>
        <p:spPr>
          <a:xfrm>
            <a:off x="571472" y="142852"/>
            <a:ext cx="8572528" cy="838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ct val="20000"/>
              </a:spcBef>
            </a:pPr>
            <a:r>
              <a:rPr lang="ru-RU" sz="2000" b="1" dirty="0" smtClean="0">
                <a:solidFill>
                  <a:srgbClr val="002060"/>
                </a:solidFill>
                <a:latin typeface="Arial" pitchFamily="34" charset="0"/>
                <a:ea typeface="+mn-ea"/>
                <a:cs typeface="Arial" pitchFamily="34" charset="0"/>
              </a:rPr>
              <a:t>Особенности внесения изменений в документы, содержащиеся в регистрационном досье медицинского изделия, внесенные ПП РФ 633 от 31.05.2018</a:t>
            </a:r>
            <a:endParaRPr lang="ru-RU" sz="2000" b="1" dirty="0">
              <a:solidFill>
                <a:srgbClr val="002060"/>
              </a:solidFill>
              <a:latin typeface="Arial" pitchFamily="34" charset="0"/>
              <a:ea typeface="+mn-ea"/>
              <a:cs typeface="Arial" pitchFamily="34" charset="0"/>
            </a:endParaRPr>
          </a:p>
        </p:txBody>
      </p:sp>
      <p:sp>
        <p:nvSpPr>
          <p:cNvPr id="2" name="Прямоугольник 1"/>
          <p:cNvSpPr/>
          <p:nvPr/>
        </p:nvSpPr>
        <p:spPr>
          <a:xfrm>
            <a:off x="571472" y="996658"/>
            <a:ext cx="8417186" cy="738664"/>
          </a:xfrm>
          <a:prstGeom prst="rect">
            <a:avLst/>
          </a:prstGeom>
        </p:spPr>
        <p:txBody>
          <a:bodyPr wrap="square">
            <a:spAutoFit/>
          </a:bodyPr>
          <a:lstStyle/>
          <a:p>
            <a:pPr algn="ctr"/>
            <a:r>
              <a:rPr lang="ru-RU" sz="1400" dirty="0">
                <a:solidFill>
                  <a:srgbClr val="FF0000"/>
                </a:solidFill>
                <a:latin typeface="Arial" pitchFamily="34" charset="0"/>
                <a:cs typeface="Arial" pitchFamily="34" charset="0"/>
              </a:rPr>
              <a:t>Изменения вносимые в документы, содержащиеся в регистрационном досье медицинского изделия разделяются на требующие и не требующие проведения экспертизы качества, эффективности и безопасности медицинского изделия</a:t>
            </a:r>
          </a:p>
        </p:txBody>
      </p:sp>
      <p:sp>
        <p:nvSpPr>
          <p:cNvPr id="3" name="Скругленный прямоугольник 2"/>
          <p:cNvSpPr/>
          <p:nvPr/>
        </p:nvSpPr>
        <p:spPr>
          <a:xfrm>
            <a:off x="393240" y="1750904"/>
            <a:ext cx="5672324" cy="4897253"/>
          </a:xfrm>
          <a:prstGeom prst="round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smtClean="0">
              <a:solidFill>
                <a:schemeClr val="tx1"/>
              </a:solidFill>
              <a:latin typeface="Arial" panose="020B0604020202020204" pitchFamily="34" charset="0"/>
              <a:cs typeface="Arial" panose="020B0604020202020204" pitchFamily="34" charset="0"/>
            </a:endParaRPr>
          </a:p>
          <a:p>
            <a:pPr algn="ctr"/>
            <a:endParaRPr lang="ru-RU" sz="1400" dirty="0">
              <a:solidFill>
                <a:schemeClr val="tx1"/>
              </a:solidFill>
              <a:latin typeface="Arial" panose="020B0604020202020204" pitchFamily="34" charset="0"/>
              <a:cs typeface="Arial" panose="020B0604020202020204" pitchFamily="34" charset="0"/>
            </a:endParaRPr>
          </a:p>
          <a:p>
            <a:pPr algn="ctr"/>
            <a:endParaRPr lang="ru-RU" sz="1400" dirty="0" smtClean="0">
              <a:solidFill>
                <a:schemeClr val="tx1"/>
              </a:solidFill>
              <a:latin typeface="Arial" panose="020B0604020202020204" pitchFamily="34" charset="0"/>
              <a:cs typeface="Arial" panose="020B0604020202020204" pitchFamily="34" charset="0"/>
            </a:endParaRPr>
          </a:p>
          <a:p>
            <a:pPr algn="ctr"/>
            <a:endParaRPr lang="ru-RU" sz="1200" b="1" u="sng" dirty="0" smtClean="0">
              <a:solidFill>
                <a:schemeClr val="tx1"/>
              </a:solidFill>
              <a:latin typeface="Arial" panose="020B0604020202020204" pitchFamily="34" charset="0"/>
              <a:cs typeface="Arial" panose="020B0604020202020204" pitchFamily="34" charset="0"/>
            </a:endParaRPr>
          </a:p>
          <a:p>
            <a:pPr algn="ctr"/>
            <a:endParaRPr lang="ru-RU" sz="1200" b="1" u="sng" dirty="0">
              <a:solidFill>
                <a:schemeClr val="tx1"/>
              </a:solidFill>
              <a:latin typeface="Arial" panose="020B0604020202020204" pitchFamily="34" charset="0"/>
              <a:cs typeface="Arial" panose="020B0604020202020204" pitchFamily="34" charset="0"/>
            </a:endParaRPr>
          </a:p>
          <a:p>
            <a:pPr algn="ctr"/>
            <a:r>
              <a:rPr lang="ru-RU" sz="1100" b="1" u="sng" dirty="0" smtClean="0">
                <a:solidFill>
                  <a:schemeClr val="tx1"/>
                </a:solidFill>
                <a:latin typeface="Arial" panose="020B0604020202020204" pitchFamily="34" charset="0"/>
                <a:cs typeface="Arial" panose="020B0604020202020204" pitchFamily="34" charset="0"/>
              </a:rPr>
              <a:t>Изменения, не требующие проведения экспертизы </a:t>
            </a:r>
          </a:p>
          <a:p>
            <a:pPr algn="ctr"/>
            <a:r>
              <a:rPr lang="ru-RU" sz="1100" b="1" u="sng" dirty="0" smtClean="0">
                <a:solidFill>
                  <a:schemeClr val="tx1"/>
                </a:solidFill>
                <a:latin typeface="Arial" panose="020B0604020202020204" pitchFamily="34" charset="0"/>
                <a:cs typeface="Arial" panose="020B0604020202020204" pitchFamily="34" charset="0"/>
              </a:rPr>
              <a:t>(пункт 37 Правил):</a:t>
            </a:r>
            <a:endParaRPr lang="ru-RU" sz="1200" b="1" u="sng" dirty="0" smtClean="0">
              <a:solidFill>
                <a:schemeClr val="tx1"/>
              </a:solidFill>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ru-RU" sz="1200" dirty="0">
                <a:solidFill>
                  <a:schemeClr val="tx1"/>
                </a:solidFill>
                <a:latin typeface="Arial" panose="020B0604020202020204" pitchFamily="34" charset="0"/>
                <a:cs typeface="Arial" panose="020B0604020202020204" pitchFamily="34" charset="0"/>
              </a:rPr>
              <a:t>изменение сведений о </a:t>
            </a:r>
            <a:r>
              <a:rPr lang="ru-RU" sz="1200" dirty="0" smtClean="0">
                <a:solidFill>
                  <a:schemeClr val="tx1"/>
                </a:solidFill>
                <a:latin typeface="Arial" panose="020B0604020202020204" pitchFamily="34" charset="0"/>
                <a:cs typeface="Arial" panose="020B0604020202020204" pitchFamily="34" charset="0"/>
              </a:rPr>
              <a:t>заявителе;</a:t>
            </a:r>
          </a:p>
          <a:p>
            <a:pPr marL="171450" indent="-171450" algn="just">
              <a:buFont typeface="Arial" panose="020B0604020202020204" pitchFamily="34" charset="0"/>
              <a:buChar char="•"/>
            </a:pPr>
            <a:r>
              <a:rPr lang="ru-RU" sz="1200" dirty="0" smtClean="0">
                <a:solidFill>
                  <a:schemeClr val="tx1"/>
                </a:solidFill>
                <a:latin typeface="Arial" panose="020B0604020202020204" pitchFamily="34" charset="0"/>
                <a:cs typeface="Arial" panose="020B0604020202020204" pitchFamily="34" charset="0"/>
              </a:rPr>
              <a:t>изменение </a:t>
            </a:r>
            <a:r>
              <a:rPr lang="ru-RU" sz="1200" dirty="0">
                <a:solidFill>
                  <a:schemeClr val="tx1"/>
                </a:solidFill>
                <a:latin typeface="Arial" panose="020B0604020202020204" pitchFamily="34" charset="0"/>
                <a:cs typeface="Arial" panose="020B0604020202020204" pitchFamily="34" charset="0"/>
              </a:rPr>
              <a:t>сведений о лице, на имя которого может быть выдано регистрационное удостоверение на медицинское </a:t>
            </a:r>
            <a:r>
              <a:rPr lang="ru-RU" sz="1200" dirty="0" smtClean="0">
                <a:solidFill>
                  <a:schemeClr val="tx1"/>
                </a:solidFill>
                <a:latin typeface="Arial" panose="020B0604020202020204" pitchFamily="34" charset="0"/>
                <a:cs typeface="Arial" panose="020B0604020202020204" pitchFamily="34" charset="0"/>
              </a:rPr>
              <a:t>изделие;</a:t>
            </a:r>
          </a:p>
          <a:p>
            <a:pPr marL="171450" indent="-171450" algn="just">
              <a:buFont typeface="Arial" panose="020B0604020202020204" pitchFamily="34" charset="0"/>
              <a:buChar char="•"/>
            </a:pPr>
            <a:r>
              <a:rPr lang="ru-RU" sz="1200" dirty="0">
                <a:solidFill>
                  <a:schemeClr val="tx1"/>
                </a:solidFill>
                <a:latin typeface="Arial" panose="020B0604020202020204" pitchFamily="34" charset="0"/>
                <a:cs typeface="Arial" panose="020B0604020202020204" pitchFamily="34" charset="0"/>
              </a:rPr>
              <a:t>изменение адреса места производства (изготовления) медицинского </a:t>
            </a:r>
            <a:r>
              <a:rPr lang="ru-RU" sz="1200" dirty="0" smtClean="0">
                <a:solidFill>
                  <a:schemeClr val="tx1"/>
                </a:solidFill>
                <a:latin typeface="Arial" panose="020B0604020202020204" pitchFamily="34" charset="0"/>
                <a:cs typeface="Arial" panose="020B0604020202020204" pitchFamily="34" charset="0"/>
              </a:rPr>
              <a:t>изделия;</a:t>
            </a:r>
          </a:p>
          <a:p>
            <a:pPr marL="171450" indent="-171450" algn="just">
              <a:buFont typeface="Arial" panose="020B0604020202020204" pitchFamily="34" charset="0"/>
              <a:buChar char="•"/>
            </a:pPr>
            <a:r>
              <a:rPr lang="ru-RU" sz="1200" dirty="0" smtClean="0">
                <a:solidFill>
                  <a:schemeClr val="tx1"/>
                </a:solidFill>
                <a:latin typeface="Arial" panose="020B0604020202020204" pitchFamily="34" charset="0"/>
                <a:cs typeface="Arial" panose="020B0604020202020204" pitchFamily="34" charset="0"/>
              </a:rPr>
              <a:t>изменение </a:t>
            </a:r>
            <a:r>
              <a:rPr lang="ru-RU" sz="1200" dirty="0">
                <a:solidFill>
                  <a:schemeClr val="tx1"/>
                </a:solidFill>
                <a:latin typeface="Arial" panose="020B0604020202020204" pitchFamily="34" charset="0"/>
                <a:cs typeface="Arial" panose="020B0604020202020204" pitchFamily="34" charset="0"/>
              </a:rPr>
              <a:t>наименования медицинского изделия в случае, если не изменились свойства и характеристики, влияющие на качество, эффективность и безопасность медицинского изделия, или совершенствуются его свойства и характеристики при неизменности функционального назначения и (или) принципа действия, </a:t>
            </a:r>
            <a:r>
              <a:rPr lang="ru-RU" sz="1200" dirty="0" smtClean="0">
                <a:solidFill>
                  <a:schemeClr val="tx1"/>
                </a:solidFill>
                <a:latin typeface="Arial" panose="020B0604020202020204" pitchFamily="34" charset="0"/>
                <a:cs typeface="Arial" panose="020B0604020202020204" pitchFamily="34" charset="0"/>
              </a:rPr>
              <a:t>предусматривающее: </a:t>
            </a:r>
            <a:r>
              <a:rPr lang="ru-RU" sz="1200" i="1" dirty="0" smtClean="0">
                <a:solidFill>
                  <a:schemeClr val="tx1"/>
                </a:solidFill>
                <a:latin typeface="Arial" panose="020B0604020202020204" pitchFamily="34" charset="0"/>
                <a:cs typeface="Arial" panose="020B0604020202020204" pitchFamily="34" charset="0"/>
              </a:rPr>
              <a:t>добавление </a:t>
            </a:r>
            <a:r>
              <a:rPr lang="ru-RU" sz="1200" i="1" dirty="0">
                <a:solidFill>
                  <a:schemeClr val="tx1"/>
                </a:solidFill>
                <a:latin typeface="Arial" panose="020B0604020202020204" pitchFamily="34" charset="0"/>
                <a:cs typeface="Arial" panose="020B0604020202020204" pitchFamily="34" charset="0"/>
              </a:rPr>
              <a:t>(исключение) принадлежностей медицинского изделия или изменение их наименования</a:t>
            </a:r>
            <a:r>
              <a:rPr lang="ru-RU" sz="1200" i="1" dirty="0" smtClean="0">
                <a:solidFill>
                  <a:schemeClr val="tx1"/>
                </a:solidFill>
                <a:latin typeface="Arial" panose="020B0604020202020204" pitchFamily="34" charset="0"/>
                <a:cs typeface="Arial" panose="020B0604020202020204" pitchFamily="34" charset="0"/>
              </a:rPr>
              <a:t>; указание</a:t>
            </a:r>
            <a:r>
              <a:rPr lang="ru-RU" sz="1200" i="1" dirty="0">
                <a:solidFill>
                  <a:schemeClr val="tx1"/>
                </a:solidFill>
                <a:latin typeface="Arial" panose="020B0604020202020204" pitchFamily="34" charset="0"/>
                <a:cs typeface="Arial" panose="020B0604020202020204" pitchFamily="34" charset="0"/>
              </a:rPr>
              <a:t>, изменение и исключение товарного знака и иных средств </a:t>
            </a:r>
            <a:r>
              <a:rPr lang="ru-RU" sz="1200" i="1" dirty="0" smtClean="0">
                <a:solidFill>
                  <a:schemeClr val="tx1"/>
                </a:solidFill>
                <a:latin typeface="Arial" panose="020B0604020202020204" pitchFamily="34" charset="0"/>
                <a:cs typeface="Arial" panose="020B0604020202020204" pitchFamily="34" charset="0"/>
              </a:rPr>
              <a:t>индивидуализации </a:t>
            </a:r>
            <a:r>
              <a:rPr lang="ru-RU" sz="1200" i="1" dirty="0">
                <a:solidFill>
                  <a:schemeClr val="tx1"/>
                </a:solidFill>
                <a:latin typeface="Arial" panose="020B0604020202020204" pitchFamily="34" charset="0"/>
                <a:cs typeface="Arial" panose="020B0604020202020204" pitchFamily="34" charset="0"/>
              </a:rPr>
              <a:t>медицинского изделия</a:t>
            </a:r>
            <a:r>
              <a:rPr lang="ru-RU" sz="1200" i="1" dirty="0" smtClean="0">
                <a:solidFill>
                  <a:schemeClr val="tx1"/>
                </a:solidFill>
                <a:latin typeface="Arial" panose="020B0604020202020204" pitchFamily="34" charset="0"/>
                <a:cs typeface="Arial" panose="020B0604020202020204" pitchFamily="34" charset="0"/>
              </a:rPr>
              <a:t>; изме</a:t>
            </a:r>
            <a:r>
              <a:rPr lang="ru-RU" sz="1200" i="1" dirty="0">
                <a:solidFill>
                  <a:schemeClr val="tx1"/>
                </a:solidFill>
                <a:latin typeface="Arial" panose="020B0604020202020204" pitchFamily="34" charset="0"/>
                <a:cs typeface="Arial" panose="020B0604020202020204" pitchFamily="34" charset="0"/>
              </a:rPr>
              <a:t>нение </a:t>
            </a:r>
            <a:r>
              <a:rPr lang="ru-RU" sz="1200" i="1" dirty="0" smtClean="0">
                <a:solidFill>
                  <a:schemeClr val="tx1"/>
                </a:solidFill>
                <a:latin typeface="Arial" panose="020B0604020202020204" pitchFamily="34" charset="0"/>
                <a:cs typeface="Arial" panose="020B0604020202020204" pitchFamily="34" charset="0"/>
              </a:rPr>
              <a:t>количества </a:t>
            </a:r>
            <a:r>
              <a:rPr lang="ru-RU" sz="1200" i="1" dirty="0">
                <a:solidFill>
                  <a:schemeClr val="tx1"/>
                </a:solidFill>
                <a:latin typeface="Arial" panose="020B0604020202020204" pitchFamily="34" charset="0"/>
                <a:cs typeface="Arial" panose="020B0604020202020204" pitchFamily="34" charset="0"/>
              </a:rPr>
              <a:t>единиц медицинского указание или исключение вариантов исполнения (моделей) медицинского </a:t>
            </a:r>
            <a:r>
              <a:rPr lang="ru-RU" sz="1200" i="1" dirty="0" smtClean="0">
                <a:solidFill>
                  <a:schemeClr val="tx1"/>
                </a:solidFill>
                <a:latin typeface="Arial" panose="020B0604020202020204" pitchFamily="34" charset="0"/>
                <a:cs typeface="Arial" panose="020B0604020202020204" pitchFamily="34" charset="0"/>
              </a:rPr>
              <a:t>изделия </a:t>
            </a:r>
            <a:r>
              <a:rPr lang="ru-RU" sz="1200" i="1" dirty="0">
                <a:solidFill>
                  <a:schemeClr val="tx1"/>
                </a:solidFill>
                <a:latin typeface="Arial" panose="020B0604020202020204" pitchFamily="34" charset="0"/>
                <a:cs typeface="Arial" panose="020B0604020202020204" pitchFamily="34" charset="0"/>
              </a:rPr>
              <a:t>или его составных частей, комплектующих, указанных </a:t>
            </a:r>
            <a:r>
              <a:rPr lang="ru-RU" sz="1200" i="1" dirty="0" smtClean="0">
                <a:solidFill>
                  <a:schemeClr val="tx1"/>
                </a:solidFill>
                <a:latin typeface="Arial" panose="020B0604020202020204" pitchFamily="34" charset="0"/>
                <a:cs typeface="Arial" panose="020B0604020202020204" pitchFamily="34" charset="0"/>
              </a:rPr>
              <a:t>в приложении к регистрационному удостоверению; изменение </a:t>
            </a:r>
            <a:r>
              <a:rPr lang="ru-RU" sz="1200" i="1" dirty="0">
                <a:solidFill>
                  <a:schemeClr val="tx1"/>
                </a:solidFill>
                <a:latin typeface="Arial" panose="020B0604020202020204" pitchFamily="34" charset="0"/>
                <a:cs typeface="Arial" panose="020B0604020202020204" pitchFamily="34" charset="0"/>
              </a:rPr>
              <a:t>маркировки и (или) упаковки медицинского изделия</a:t>
            </a:r>
            <a:r>
              <a:rPr lang="ru-RU" sz="1200" i="1" dirty="0" smtClean="0">
                <a:solidFill>
                  <a:schemeClr val="tx1"/>
                </a:solidFill>
                <a:latin typeface="Arial" panose="020B0604020202020204" pitchFamily="34" charset="0"/>
                <a:cs typeface="Arial" panose="020B0604020202020204" pitchFamily="34" charset="0"/>
              </a:rPr>
              <a:t>;</a:t>
            </a:r>
          </a:p>
          <a:p>
            <a:pPr marL="171450" indent="-171450" algn="just">
              <a:buFont typeface="Arial" panose="020B0604020202020204" pitchFamily="34" charset="0"/>
              <a:buChar char="•"/>
            </a:pPr>
            <a:r>
              <a:rPr lang="ru-RU" sz="1200" dirty="0">
                <a:solidFill>
                  <a:schemeClr val="tx1"/>
                </a:solidFill>
                <a:latin typeface="Arial" panose="020B0604020202020204" pitchFamily="34" charset="0"/>
                <a:cs typeface="Arial" panose="020B0604020202020204" pitchFamily="34" charset="0"/>
              </a:rPr>
              <a:t>изменение производителем (изготовителем) медицинского изделия сроков действия документов, содержащихся в регистрационном досье</a:t>
            </a:r>
            <a:r>
              <a:rPr lang="ru-RU" sz="1200" dirty="0" smtClean="0">
                <a:solidFill>
                  <a:schemeClr val="tx1"/>
                </a:solidFill>
                <a:latin typeface="Arial" panose="020B0604020202020204" pitchFamily="34" charset="0"/>
                <a:cs typeface="Arial" panose="020B0604020202020204" pitchFamily="34" charset="0"/>
              </a:rPr>
              <a:t>;</a:t>
            </a:r>
          </a:p>
          <a:p>
            <a:pPr marL="171450" indent="-171450" algn="just">
              <a:buFont typeface="Arial" panose="020B0604020202020204" pitchFamily="34" charset="0"/>
              <a:buChar char="•"/>
            </a:pPr>
            <a:r>
              <a:rPr lang="ru-RU" sz="1200" dirty="0" smtClean="0">
                <a:solidFill>
                  <a:schemeClr val="tx1"/>
                </a:solidFill>
                <a:latin typeface="Arial" panose="020B0604020202020204" pitchFamily="34" charset="0"/>
                <a:cs typeface="Arial" panose="020B0604020202020204" pitchFamily="34" charset="0"/>
              </a:rPr>
              <a:t>изменение </a:t>
            </a:r>
            <a:r>
              <a:rPr lang="ru-RU" sz="1200" dirty="0">
                <a:solidFill>
                  <a:schemeClr val="tx1"/>
                </a:solidFill>
                <a:latin typeface="Arial" panose="020B0604020202020204" pitchFamily="34" charset="0"/>
                <a:cs typeface="Arial" panose="020B0604020202020204" pitchFamily="34" charset="0"/>
              </a:rPr>
              <a:t>информации об уполномоченном представителе производителя (изготовителя) медицинского </a:t>
            </a:r>
            <a:r>
              <a:rPr lang="ru-RU" sz="1200" dirty="0" smtClean="0">
                <a:solidFill>
                  <a:schemeClr val="tx1"/>
                </a:solidFill>
                <a:latin typeface="Arial" panose="020B0604020202020204" pitchFamily="34" charset="0"/>
                <a:cs typeface="Arial" panose="020B0604020202020204" pitchFamily="34" charset="0"/>
              </a:rPr>
              <a:t>изделия.</a:t>
            </a:r>
            <a:endParaRPr lang="ru-RU" sz="1200" dirty="0">
              <a:solidFill>
                <a:schemeClr val="tx1"/>
              </a:solidFill>
              <a:latin typeface="Arial" panose="020B0604020202020204" pitchFamily="34" charset="0"/>
              <a:cs typeface="Arial" panose="020B0604020202020204" pitchFamily="34" charset="0"/>
            </a:endParaRPr>
          </a:p>
          <a:p>
            <a:endParaRPr lang="ru-RU" sz="1100" dirty="0">
              <a:solidFill>
                <a:schemeClr val="tx1"/>
              </a:solidFill>
              <a:latin typeface="Arial" panose="020B0604020202020204" pitchFamily="34" charset="0"/>
              <a:cs typeface="Arial" panose="020B0604020202020204" pitchFamily="34" charset="0"/>
            </a:endParaRPr>
          </a:p>
          <a:p>
            <a:endParaRPr lang="ru-RU" sz="1100" dirty="0">
              <a:solidFill>
                <a:schemeClr val="tx1"/>
              </a:solidFill>
              <a:latin typeface="Arial" panose="020B0604020202020204" pitchFamily="34" charset="0"/>
              <a:cs typeface="Arial" panose="020B0604020202020204" pitchFamily="34" charset="0"/>
            </a:endParaRPr>
          </a:p>
          <a:p>
            <a:pPr algn="ctr"/>
            <a:endParaRPr lang="ru-RU" sz="1400" dirty="0">
              <a:solidFill>
                <a:schemeClr val="tx1"/>
              </a:solidFill>
              <a:latin typeface="Arial" panose="020B0604020202020204" pitchFamily="34" charset="0"/>
              <a:cs typeface="Arial" panose="020B0604020202020204" pitchFamily="34" charset="0"/>
            </a:endParaRPr>
          </a:p>
          <a:p>
            <a:pPr algn="ctr"/>
            <a:endParaRPr lang="ru-RU" sz="1400" dirty="0">
              <a:solidFill>
                <a:schemeClr val="tx1"/>
              </a:solidFill>
            </a:endParaRPr>
          </a:p>
          <a:p>
            <a:pPr algn="ctr"/>
            <a:endParaRPr lang="ru-RU" sz="1400" dirty="0">
              <a:solidFill>
                <a:schemeClr val="tx1"/>
              </a:solidFill>
            </a:endParaRPr>
          </a:p>
          <a:p>
            <a:pPr algn="ctr"/>
            <a:endParaRPr lang="ru-RU" sz="1400" dirty="0">
              <a:solidFill>
                <a:schemeClr val="tx1"/>
              </a:solidFill>
              <a:latin typeface="Arial" panose="020B0604020202020204" pitchFamily="34" charset="0"/>
              <a:cs typeface="Arial" panose="020B0604020202020204" pitchFamily="34" charset="0"/>
            </a:endParaRPr>
          </a:p>
        </p:txBody>
      </p:sp>
      <p:sp>
        <p:nvSpPr>
          <p:cNvPr id="4" name="Скругленный прямоугольник 3"/>
          <p:cNvSpPr/>
          <p:nvPr/>
        </p:nvSpPr>
        <p:spPr>
          <a:xfrm>
            <a:off x="6228184" y="1735322"/>
            <a:ext cx="2664296" cy="4897253"/>
          </a:xfrm>
          <a:prstGeom prst="round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u="sng" dirty="0" smtClean="0">
                <a:solidFill>
                  <a:schemeClr val="tx1"/>
                </a:solidFill>
                <a:latin typeface="Arial" panose="020B0604020202020204" pitchFamily="34" charset="0"/>
                <a:cs typeface="Arial" panose="020B0604020202020204" pitchFamily="34" charset="0"/>
              </a:rPr>
              <a:t>Изменения, требующие проведения экспертизы</a:t>
            </a:r>
          </a:p>
          <a:p>
            <a:pPr algn="ctr"/>
            <a:r>
              <a:rPr lang="ru-RU" sz="1200" b="1" u="sng" dirty="0" smtClean="0">
                <a:solidFill>
                  <a:schemeClr val="tx1"/>
                </a:solidFill>
                <a:latin typeface="Arial" panose="020B0604020202020204" pitchFamily="34" charset="0"/>
                <a:cs typeface="Arial" panose="020B0604020202020204" pitchFamily="34" charset="0"/>
              </a:rPr>
              <a:t>(пункт 39 Правил):</a:t>
            </a:r>
          </a:p>
          <a:p>
            <a:pPr algn="ctr"/>
            <a:r>
              <a:rPr lang="ru-RU" sz="1200" dirty="0" smtClean="0">
                <a:solidFill>
                  <a:schemeClr val="tx1"/>
                </a:solidFill>
                <a:latin typeface="Arial" panose="020B0604020202020204" pitchFamily="34" charset="0"/>
                <a:cs typeface="Arial" panose="020B0604020202020204" pitchFamily="34" charset="0"/>
              </a:rPr>
              <a:t> </a:t>
            </a:r>
          </a:p>
          <a:p>
            <a:pPr algn="ctr"/>
            <a:r>
              <a:rPr lang="ru-RU" sz="1200" dirty="0" smtClean="0">
                <a:solidFill>
                  <a:schemeClr val="tx1"/>
                </a:solidFill>
                <a:latin typeface="Arial" panose="020B0604020202020204" pitchFamily="34" charset="0"/>
                <a:cs typeface="Arial" panose="020B0604020202020204" pitchFamily="34" charset="0"/>
              </a:rPr>
              <a:t>изменения в техническую и эксплуатационную документацию производителя медицинского изделия в случае, если </a:t>
            </a:r>
            <a:r>
              <a:rPr lang="ru-RU" sz="1200" dirty="0">
                <a:solidFill>
                  <a:schemeClr val="tx1"/>
                </a:solidFill>
                <a:latin typeface="Arial" panose="020B0604020202020204" pitchFamily="34" charset="0"/>
                <a:cs typeface="Arial" panose="020B0604020202020204" pitchFamily="34" charset="0"/>
              </a:rPr>
              <a:t>внесение заявленных изменений влечет изменение свойств и характеристик, влияющих на качество, эффективность и безопасность медицинского изделия, или совершенствует его свойства и характеристики при неизменности функционального назначения и (или) принципа действия медицинского </a:t>
            </a:r>
            <a:r>
              <a:rPr lang="ru-RU" sz="1200" dirty="0" smtClean="0">
                <a:solidFill>
                  <a:schemeClr val="tx1"/>
                </a:solidFill>
                <a:latin typeface="Arial" panose="020B0604020202020204" pitchFamily="34" charset="0"/>
                <a:cs typeface="Arial" panose="020B0604020202020204" pitchFamily="34" charset="0"/>
              </a:rPr>
              <a:t>изделия (</a:t>
            </a:r>
            <a:r>
              <a:rPr lang="ru-RU" sz="1200" b="1" dirty="0" smtClean="0">
                <a:solidFill>
                  <a:srgbClr val="FF0000"/>
                </a:solidFill>
                <a:latin typeface="Arial" panose="020B0604020202020204" pitchFamily="34" charset="0"/>
                <a:cs typeface="Arial" panose="020B0604020202020204" pitchFamily="34" charset="0"/>
              </a:rPr>
              <a:t>включая изменение наименования медицинского изделия в </a:t>
            </a:r>
            <a:r>
              <a:rPr lang="ru-RU" sz="1200" b="1" dirty="0" smtClean="0">
                <a:solidFill>
                  <a:srgbClr val="FF0000"/>
                </a:solidFill>
                <a:latin typeface="Arial" panose="020B0604020202020204" pitchFamily="34" charset="0"/>
                <a:cs typeface="Arial" panose="020B0604020202020204" pitchFamily="34" charset="0"/>
              </a:rPr>
              <a:t>случаях, </a:t>
            </a:r>
            <a:r>
              <a:rPr lang="ru-RU" sz="1200" b="1" dirty="0" smtClean="0">
                <a:solidFill>
                  <a:srgbClr val="FF0000"/>
                </a:solidFill>
                <a:latin typeface="Arial" panose="020B0604020202020204" pitchFamily="34" charset="0"/>
                <a:cs typeface="Arial" panose="020B0604020202020204" pitchFamily="34" charset="0"/>
              </a:rPr>
              <a:t>не указанных в подпункте «г» пункта 37 Правил</a:t>
            </a:r>
            <a:r>
              <a:rPr lang="ru-RU" sz="1200" dirty="0" smtClean="0">
                <a:solidFill>
                  <a:schemeClr val="tx1"/>
                </a:solidFill>
                <a:latin typeface="Arial" panose="020B0604020202020204" pitchFamily="34" charset="0"/>
                <a:cs typeface="Arial" panose="020B0604020202020204" pitchFamily="34" charset="0"/>
              </a:rPr>
              <a:t>)</a:t>
            </a:r>
            <a:endParaRPr lang="ru-RU" sz="1200" dirty="0">
              <a:solidFill>
                <a:schemeClr val="tx1"/>
              </a:solidFill>
              <a:latin typeface="Arial" panose="020B0604020202020204" pitchFamily="34" charset="0"/>
              <a:cs typeface="Arial" panose="020B0604020202020204" pitchFamily="34" charset="0"/>
            </a:endParaRPr>
          </a:p>
          <a:p>
            <a:pPr algn="ctr"/>
            <a:endParaRPr lang="ru-RU"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1682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Номер слайда 1"/>
          <p:cNvSpPr>
            <a:spLocks noGrp="1"/>
          </p:cNvSpPr>
          <p:nvPr>
            <p:ph type="sldNum" sz="quarter" idx="12"/>
          </p:nvPr>
        </p:nvSpPr>
        <p:spPr bwMode="auto">
          <a:xfrm>
            <a:off x="6921500" y="6450013"/>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DE97288-581F-46F5-A521-E26CE71E7798}" type="slidenum">
              <a:rPr lang="ru-RU" altLang="ru-RU" sz="1200" smtClean="0">
                <a:solidFill>
                  <a:srgbClr val="898989"/>
                </a:solidFill>
                <a:latin typeface="Arial" panose="020B0604020202020204" pitchFamily="34" charset="0"/>
              </a:rPr>
              <a:pPr>
                <a:spcBef>
                  <a:spcPct val="0"/>
                </a:spcBef>
                <a:buFontTx/>
                <a:buNone/>
              </a:pPr>
              <a:t>8</a:t>
            </a:fld>
            <a:endParaRPr lang="ru-RU" altLang="ru-RU" sz="1200" smtClean="0">
              <a:solidFill>
                <a:srgbClr val="898989"/>
              </a:solidFill>
              <a:latin typeface="Arial" panose="020B0604020202020204" pitchFamily="34" charset="0"/>
            </a:endParaRPr>
          </a:p>
        </p:txBody>
      </p:sp>
      <p:sp>
        <p:nvSpPr>
          <p:cNvPr id="8196" name="Прямоугольник 2"/>
          <p:cNvSpPr>
            <a:spLocks noChangeArrowheads="1"/>
          </p:cNvSpPr>
          <p:nvPr/>
        </p:nvSpPr>
        <p:spPr bwMode="auto">
          <a:xfrm>
            <a:off x="0" y="0"/>
            <a:ext cx="91440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ru-RU" altLang="ru-RU" sz="1800" b="1" dirty="0">
              <a:solidFill>
                <a:schemeClr val="bg1"/>
              </a:solidFill>
              <a:latin typeface="Times New Roman" panose="02020603050405020304" pitchFamily="18" charset="0"/>
            </a:endParaRPr>
          </a:p>
        </p:txBody>
      </p:sp>
      <p:sp>
        <p:nvSpPr>
          <p:cNvPr id="13" name="Скругленный прямоугольник 12"/>
          <p:cNvSpPr/>
          <p:nvPr/>
        </p:nvSpPr>
        <p:spPr>
          <a:xfrm>
            <a:off x="214282" y="1214422"/>
            <a:ext cx="8786874" cy="57150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smtClean="0">
                <a:latin typeface="Arial" pitchFamily="34" charset="0"/>
                <a:cs typeface="Arial" pitchFamily="34" charset="0"/>
              </a:rPr>
              <a:t>Начиная с 2012 года, принято более </a:t>
            </a:r>
            <a:r>
              <a:rPr lang="ru-RU" b="1" dirty="0" smtClean="0">
                <a:latin typeface="Arial" pitchFamily="34" charset="0"/>
                <a:cs typeface="Arial" pitchFamily="34" charset="0"/>
              </a:rPr>
              <a:t>20 нормативно-правовых актов</a:t>
            </a:r>
            <a:r>
              <a:rPr lang="ru-RU" dirty="0" smtClean="0">
                <a:latin typeface="Arial" pitchFamily="34" charset="0"/>
                <a:cs typeface="Arial" pitchFamily="34" charset="0"/>
              </a:rPr>
              <a:t>, что позволило:</a:t>
            </a:r>
            <a:endParaRPr lang="ru-RU" dirty="0">
              <a:latin typeface="Arial" pitchFamily="34" charset="0"/>
              <a:cs typeface="Arial" pitchFamily="34" charset="0"/>
            </a:endParaRPr>
          </a:p>
        </p:txBody>
      </p:sp>
      <p:sp>
        <p:nvSpPr>
          <p:cNvPr id="14" name="Скругленный прямоугольник 13"/>
          <p:cNvSpPr/>
          <p:nvPr/>
        </p:nvSpPr>
        <p:spPr>
          <a:xfrm>
            <a:off x="142844" y="1928802"/>
            <a:ext cx="8786874" cy="4572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just">
              <a:buFont typeface="Arial" panose="020B0604020202020204" pitchFamily="34" charset="0"/>
              <a:buChar char="•"/>
            </a:pPr>
            <a:r>
              <a:rPr lang="ru-RU" sz="1600" b="1" dirty="0" smtClean="0">
                <a:latin typeface="Arial" pitchFamily="34" charset="0"/>
                <a:cs typeface="Arial" pitchFamily="34" charset="0"/>
              </a:rPr>
              <a:t>упростить </a:t>
            </a:r>
            <a:r>
              <a:rPr lang="ru-RU" sz="1600" dirty="0" smtClean="0">
                <a:latin typeface="Arial" pitchFamily="34" charset="0"/>
                <a:cs typeface="Arial" pitchFamily="34" charset="0"/>
              </a:rPr>
              <a:t>процедуру</a:t>
            </a:r>
            <a:r>
              <a:rPr lang="ru-RU" sz="1600" b="1" dirty="0" smtClean="0">
                <a:latin typeface="Arial" pitchFamily="34" charset="0"/>
                <a:cs typeface="Arial" pitchFamily="34" charset="0"/>
              </a:rPr>
              <a:t> </a:t>
            </a:r>
            <a:r>
              <a:rPr lang="ru-RU" sz="1600" dirty="0" smtClean="0">
                <a:latin typeface="Arial" pitchFamily="34" charset="0"/>
                <a:cs typeface="Arial" pitchFamily="34" charset="0"/>
              </a:rPr>
              <a:t>государственной регистрации </a:t>
            </a:r>
            <a:r>
              <a:rPr lang="ru-RU" sz="1600" b="1" dirty="0" smtClean="0">
                <a:latin typeface="Arial" pitchFamily="34" charset="0"/>
                <a:cs typeface="Arial" pitchFamily="34" charset="0"/>
              </a:rPr>
              <a:t>для медицинских изделий 1-го класса риска и медицинских изделий для диагностики </a:t>
            </a:r>
            <a:r>
              <a:rPr lang="en-US" sz="1600" b="1" dirty="0" smtClean="0">
                <a:latin typeface="Arial" pitchFamily="34" charset="0"/>
                <a:cs typeface="Arial" pitchFamily="34" charset="0"/>
              </a:rPr>
              <a:t>in vitro</a:t>
            </a:r>
            <a:endParaRPr lang="ru-RU" sz="1600" dirty="0" smtClean="0">
              <a:latin typeface="Arial" pitchFamily="34" charset="0"/>
              <a:cs typeface="Arial" pitchFamily="34" charset="0"/>
            </a:endParaRPr>
          </a:p>
          <a:p>
            <a:pPr marL="285750" indent="-285750" algn="just">
              <a:buFont typeface="Arial" panose="020B0604020202020204" pitchFamily="34" charset="0"/>
              <a:buChar char="•"/>
            </a:pPr>
            <a:r>
              <a:rPr lang="ru-RU" sz="1600" dirty="0" smtClean="0">
                <a:latin typeface="Arial" pitchFamily="34" charset="0"/>
                <a:cs typeface="Arial" pitchFamily="34" charset="0"/>
              </a:rPr>
              <a:t>экспертным учреждениям </a:t>
            </a:r>
            <a:r>
              <a:rPr lang="ru-RU" sz="1600" b="1" dirty="0" smtClean="0">
                <a:latin typeface="Arial" pitchFamily="34" charset="0"/>
                <a:cs typeface="Arial" pitchFamily="34" charset="0"/>
              </a:rPr>
              <a:t>запрашивать</a:t>
            </a:r>
            <a:r>
              <a:rPr lang="ru-RU" sz="1600" dirty="0" smtClean="0">
                <a:latin typeface="Arial" pitchFamily="34" charset="0"/>
                <a:cs typeface="Arial" pitchFamily="34" charset="0"/>
              </a:rPr>
              <a:t> у заявителя </a:t>
            </a:r>
            <a:r>
              <a:rPr lang="ru-RU" sz="1600" b="1" dirty="0" smtClean="0">
                <a:latin typeface="Arial" pitchFamily="34" charset="0"/>
                <a:cs typeface="Arial" pitchFamily="34" charset="0"/>
              </a:rPr>
              <a:t>дополнительные материалы и сведения </a:t>
            </a:r>
            <a:r>
              <a:rPr lang="ru-RU" sz="1600" dirty="0" smtClean="0">
                <a:latin typeface="Arial" pitchFamily="34" charset="0"/>
                <a:cs typeface="Arial" pitchFamily="34" charset="0"/>
              </a:rPr>
              <a:t>для устранения несоответствий в регистрационных документах при проведении экспертизы качества, эффективности и безопасности </a:t>
            </a:r>
          </a:p>
          <a:p>
            <a:pPr marL="285750" indent="-285750" algn="just">
              <a:buFont typeface="Arial" panose="020B0604020202020204" pitchFamily="34" charset="0"/>
              <a:buChar char="•"/>
            </a:pPr>
            <a:r>
              <a:rPr lang="ru-RU" sz="1600" b="1" dirty="0" smtClean="0">
                <a:latin typeface="Arial" pitchFamily="34" charset="0"/>
                <a:cs typeface="Arial" pitchFamily="34" charset="0"/>
              </a:rPr>
              <a:t>осуществлять</a:t>
            </a:r>
            <a:r>
              <a:rPr lang="ru-RU" sz="1600" dirty="0" smtClean="0">
                <a:latin typeface="Arial" pitchFamily="34" charset="0"/>
                <a:cs typeface="Arial" pitchFamily="34" charset="0"/>
              </a:rPr>
              <a:t> экспертным учреждением </a:t>
            </a:r>
            <a:r>
              <a:rPr lang="ru-RU" sz="1600" b="1" dirty="0" smtClean="0">
                <a:latin typeface="Arial" pitchFamily="34" charset="0"/>
                <a:cs typeface="Arial" pitchFamily="34" charset="0"/>
              </a:rPr>
              <a:t>консультирование</a:t>
            </a:r>
            <a:r>
              <a:rPr lang="ru-RU" sz="1600" dirty="0" smtClean="0">
                <a:latin typeface="Arial" pitchFamily="34" charset="0"/>
                <a:cs typeface="Arial" pitchFamily="34" charset="0"/>
              </a:rPr>
              <a:t> по вопросам процедур, связанных с государственной регистрацией медицинских изделий</a:t>
            </a:r>
          </a:p>
          <a:p>
            <a:pPr marL="285750" indent="-285750" algn="just">
              <a:buFont typeface="Arial" panose="020B0604020202020204" pitchFamily="34" charset="0"/>
              <a:buChar char="•"/>
            </a:pPr>
            <a:r>
              <a:rPr lang="ru-RU" sz="1600" b="1" dirty="0" smtClean="0">
                <a:latin typeface="Arial" pitchFamily="34" charset="0"/>
                <a:cs typeface="Arial" pitchFamily="34" charset="0"/>
              </a:rPr>
              <a:t>установить</a:t>
            </a:r>
            <a:r>
              <a:rPr lang="ru-RU" sz="1600" dirty="0" smtClean="0">
                <a:latin typeface="Arial" pitchFamily="34" charset="0"/>
                <a:cs typeface="Arial" pitchFamily="34" charset="0"/>
              </a:rPr>
              <a:t> </a:t>
            </a:r>
            <a:r>
              <a:rPr lang="ru-RU" sz="1600" b="1" dirty="0" smtClean="0">
                <a:latin typeface="Arial" pitchFamily="34" charset="0"/>
                <a:cs typeface="Arial" pitchFamily="34" charset="0"/>
              </a:rPr>
              <a:t>требования к технической и эксплуатационной документации </a:t>
            </a:r>
            <a:r>
              <a:rPr lang="ru-RU" sz="1600" dirty="0" smtClean="0">
                <a:latin typeface="Arial" pitchFamily="34" charset="0"/>
                <a:cs typeface="Arial" pitchFamily="34" charset="0"/>
              </a:rPr>
              <a:t>медицинского изделия</a:t>
            </a:r>
          </a:p>
          <a:p>
            <a:pPr marL="285750" indent="-285750" algn="just">
              <a:buFont typeface="Arial" panose="020B0604020202020204" pitchFamily="34" charset="0"/>
              <a:buChar char="•"/>
            </a:pPr>
            <a:r>
              <a:rPr lang="ru-RU" sz="1600" b="1" dirty="0" smtClean="0">
                <a:latin typeface="Arial" pitchFamily="34" charset="0"/>
                <a:cs typeface="Arial" pitchFamily="34" charset="0"/>
              </a:rPr>
              <a:t>утвердить</a:t>
            </a:r>
            <a:r>
              <a:rPr lang="ru-RU" sz="1600" dirty="0" smtClean="0">
                <a:latin typeface="Arial" pitchFamily="34" charset="0"/>
                <a:cs typeface="Arial" pitchFamily="34" charset="0"/>
              </a:rPr>
              <a:t> российскую </a:t>
            </a:r>
            <a:r>
              <a:rPr lang="ru-RU" sz="1600" b="1" dirty="0" smtClean="0">
                <a:latin typeface="Arial" pitchFamily="34" charset="0"/>
                <a:cs typeface="Arial" pitchFamily="34" charset="0"/>
              </a:rPr>
              <a:t>номенклатурную классификацию медицинских изделий по видам </a:t>
            </a:r>
            <a:r>
              <a:rPr lang="ru-RU" sz="1600" dirty="0" smtClean="0">
                <a:latin typeface="Arial" pitchFamily="34" charset="0"/>
                <a:cs typeface="Arial" pitchFamily="34" charset="0"/>
              </a:rPr>
              <a:t>с целью их однозначного отнесения к виду в зависимости от области применения, </a:t>
            </a:r>
            <a:r>
              <a:rPr lang="ru-RU" sz="1600" dirty="0" err="1" smtClean="0">
                <a:latin typeface="Arial" pitchFamily="34" charset="0"/>
                <a:cs typeface="Arial" pitchFamily="34" charset="0"/>
              </a:rPr>
              <a:t>инвазивности</a:t>
            </a:r>
            <a:r>
              <a:rPr lang="ru-RU" sz="1600" dirty="0" smtClean="0">
                <a:latin typeface="Arial" pitchFamily="34" charset="0"/>
                <a:cs typeface="Arial" pitchFamily="34" charset="0"/>
              </a:rPr>
              <a:t>, стерильности, частоты использования, эксплуатационных и конструктивных особенностей</a:t>
            </a:r>
          </a:p>
          <a:p>
            <a:pPr marL="285750" indent="-285750" algn="just">
              <a:buFont typeface="Arial" panose="020B0604020202020204" pitchFamily="34" charset="0"/>
              <a:buChar char="•"/>
            </a:pPr>
            <a:r>
              <a:rPr lang="ru-RU" sz="1600" b="1" dirty="0" smtClean="0">
                <a:latin typeface="Arial" pitchFamily="34" charset="0"/>
                <a:cs typeface="Arial" pitchFamily="34" charset="0"/>
              </a:rPr>
              <a:t>сформировать</a:t>
            </a:r>
            <a:r>
              <a:rPr lang="ru-RU" sz="1600" dirty="0" smtClean="0">
                <a:latin typeface="Arial" pitchFamily="34" charset="0"/>
                <a:cs typeface="Arial" pitchFamily="34" charset="0"/>
              </a:rPr>
              <a:t> </a:t>
            </a:r>
            <a:r>
              <a:rPr lang="ru-RU" sz="1600" b="1" dirty="0" smtClean="0">
                <a:latin typeface="Arial" pitchFamily="34" charset="0"/>
                <a:cs typeface="Arial" pitchFamily="34" charset="0"/>
              </a:rPr>
              <a:t>подходы к регулированию цен на имплантируемые медицинские изделия </a:t>
            </a:r>
            <a:r>
              <a:rPr lang="ru-RU" sz="1600" dirty="0" smtClean="0">
                <a:latin typeface="Arial" pitchFamily="34" charset="0"/>
                <a:cs typeface="Arial" pitchFamily="34" charset="0"/>
              </a:rPr>
              <a:t>в рамках программы государственных гарантий бесплатного оказания гражданам медицинской помощи</a:t>
            </a:r>
            <a:endParaRPr lang="ru-RU" sz="1600" dirty="0">
              <a:latin typeface="Arial" pitchFamily="34" charset="0"/>
              <a:cs typeface="Arial" pitchFamily="34" charset="0"/>
            </a:endParaRPr>
          </a:p>
        </p:txBody>
      </p:sp>
      <p:cxnSp>
        <p:nvCxnSpPr>
          <p:cNvPr id="15" name="Прямая соединительная линия 14"/>
          <p:cNvCxnSpPr/>
          <p:nvPr/>
        </p:nvCxnSpPr>
        <p:spPr>
          <a:xfrm>
            <a:off x="611188" y="981075"/>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Заголовок 1"/>
          <p:cNvSpPr txBox="1">
            <a:spLocks/>
          </p:cNvSpPr>
          <p:nvPr/>
        </p:nvSpPr>
        <p:spPr>
          <a:xfrm>
            <a:off x="571472" y="142852"/>
            <a:ext cx="8572528" cy="838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ct val="20000"/>
              </a:spcBef>
            </a:pPr>
            <a:r>
              <a:rPr lang="ru-RU" sz="2000" b="1" dirty="0" smtClean="0">
                <a:solidFill>
                  <a:srgbClr val="002060"/>
                </a:solidFill>
                <a:latin typeface="Arial" pitchFamily="34" charset="0"/>
                <a:ea typeface="+mn-ea"/>
                <a:cs typeface="Arial" pitchFamily="34" charset="0"/>
              </a:rPr>
              <a:t>Результаты и перспективы развития нормативно-правового регулирования в сфере обращения медицинских изделий</a:t>
            </a:r>
            <a:endParaRPr lang="ru-RU" sz="2000" b="1" dirty="0">
              <a:solidFill>
                <a:srgbClr val="002060"/>
              </a:solidFill>
              <a:latin typeface="Arial" pitchFamily="34" charset="0"/>
              <a:ea typeface="+mn-ea"/>
              <a:cs typeface="Arial" pitchFamily="34" charset="0"/>
            </a:endParaRPr>
          </a:p>
        </p:txBody>
      </p:sp>
    </p:spTree>
    <p:extLst>
      <p:ext uri="{BB962C8B-B14F-4D97-AF65-F5344CB8AC3E}">
        <p14:creationId xmlns:p14="http://schemas.microsoft.com/office/powerpoint/2010/main" val="3435451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Номер слайда 1"/>
          <p:cNvSpPr>
            <a:spLocks noGrp="1"/>
          </p:cNvSpPr>
          <p:nvPr>
            <p:ph type="sldNum" sz="quarter" idx="12"/>
          </p:nvPr>
        </p:nvSpPr>
        <p:spPr bwMode="auto">
          <a:xfrm>
            <a:off x="6921500" y="6450013"/>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DE97288-581F-46F5-A521-E26CE71E7798}" type="slidenum">
              <a:rPr lang="ru-RU" altLang="ru-RU" sz="1200" smtClean="0">
                <a:solidFill>
                  <a:srgbClr val="898989"/>
                </a:solidFill>
                <a:latin typeface="Arial" panose="020B0604020202020204" pitchFamily="34" charset="0"/>
              </a:rPr>
              <a:pPr>
                <a:spcBef>
                  <a:spcPct val="0"/>
                </a:spcBef>
                <a:buFontTx/>
                <a:buNone/>
              </a:pPr>
              <a:t>9</a:t>
            </a:fld>
            <a:endParaRPr lang="ru-RU" altLang="ru-RU" sz="1200" smtClean="0">
              <a:solidFill>
                <a:srgbClr val="898989"/>
              </a:solidFill>
              <a:latin typeface="Arial" panose="020B0604020202020204" pitchFamily="34" charset="0"/>
            </a:endParaRPr>
          </a:p>
        </p:txBody>
      </p:sp>
      <p:sp>
        <p:nvSpPr>
          <p:cNvPr id="8196" name="Прямоугольник 2"/>
          <p:cNvSpPr>
            <a:spLocks noChangeArrowheads="1"/>
          </p:cNvSpPr>
          <p:nvPr/>
        </p:nvSpPr>
        <p:spPr bwMode="auto">
          <a:xfrm>
            <a:off x="0" y="0"/>
            <a:ext cx="91440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ru-RU" altLang="ru-RU" sz="1800" b="1" dirty="0">
              <a:solidFill>
                <a:schemeClr val="bg1"/>
              </a:solidFill>
              <a:latin typeface="Times New Roman" panose="02020603050405020304" pitchFamily="18" charset="0"/>
            </a:endParaRPr>
          </a:p>
        </p:txBody>
      </p:sp>
      <p:sp>
        <p:nvSpPr>
          <p:cNvPr id="14" name="Скругленный прямоугольник 13"/>
          <p:cNvSpPr/>
          <p:nvPr/>
        </p:nvSpPr>
        <p:spPr>
          <a:xfrm>
            <a:off x="142844" y="1214422"/>
            <a:ext cx="8786874" cy="528641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just">
              <a:buFont typeface="Arial" panose="020B0604020202020204" pitchFamily="34" charset="0"/>
              <a:buChar char="•"/>
            </a:pPr>
            <a:r>
              <a:rPr lang="ru-RU" sz="1600" b="1" dirty="0" smtClean="0">
                <a:latin typeface="Arial" pitchFamily="34" charset="0"/>
                <a:cs typeface="Arial" pitchFamily="34" charset="0"/>
              </a:rPr>
              <a:t>введение требований к внедрению, поддержанию и оценке системы менеджмента качества медицинских изделий </a:t>
            </a:r>
            <a:r>
              <a:rPr lang="ru-RU" sz="1600" dirty="0" smtClean="0">
                <a:latin typeface="Arial" pitchFamily="34" charset="0"/>
                <a:cs typeface="Arial" pitchFamily="34" charset="0"/>
              </a:rPr>
              <a:t>в зависимости от потенциального риска их применения</a:t>
            </a:r>
            <a:endParaRPr lang="ru-RU" sz="1600" b="1" dirty="0" smtClean="0">
              <a:latin typeface="Arial" pitchFamily="34" charset="0"/>
              <a:cs typeface="Arial" pitchFamily="34" charset="0"/>
            </a:endParaRPr>
          </a:p>
          <a:p>
            <a:pPr marL="285750" indent="-285750" algn="just">
              <a:buFont typeface="Arial" panose="020B0604020202020204" pitchFamily="34" charset="0"/>
              <a:buChar char="•"/>
            </a:pPr>
            <a:r>
              <a:rPr lang="ru-RU" sz="1600" dirty="0" smtClean="0">
                <a:latin typeface="Arial" pitchFamily="34" charset="0"/>
                <a:cs typeface="Arial" pitchFamily="34" charset="0"/>
              </a:rPr>
              <a:t>разработка и внедрение </a:t>
            </a:r>
            <a:r>
              <a:rPr lang="ru-RU" sz="1600" b="1" dirty="0" smtClean="0">
                <a:latin typeface="Arial" pitchFamily="34" charset="0"/>
                <a:cs typeface="Arial" pitchFamily="34" charset="0"/>
              </a:rPr>
              <a:t>системы маркировки (штрихового кода) и идентификации </a:t>
            </a:r>
            <a:r>
              <a:rPr lang="ru-RU" sz="1600" dirty="0" smtClean="0">
                <a:latin typeface="Arial" pitchFamily="34" charset="0"/>
                <a:cs typeface="Arial" pitchFamily="34" charset="0"/>
              </a:rPr>
              <a:t>медицинских изделий</a:t>
            </a:r>
            <a:endParaRPr lang="ru-RU" sz="1600" b="1" dirty="0" smtClean="0">
              <a:latin typeface="Arial" pitchFamily="34" charset="0"/>
              <a:cs typeface="Arial" pitchFamily="34" charset="0"/>
            </a:endParaRPr>
          </a:p>
          <a:p>
            <a:pPr marL="285750" indent="-285750" algn="just">
              <a:buFont typeface="Arial" panose="020B0604020202020204" pitchFamily="34" charset="0"/>
              <a:buChar char="•"/>
            </a:pPr>
            <a:r>
              <a:rPr lang="ru-RU" sz="1600" dirty="0" smtClean="0">
                <a:latin typeface="Arial" pitchFamily="34" charset="0"/>
                <a:cs typeface="Arial" pitchFamily="34" charset="0"/>
              </a:rPr>
              <a:t>разработка и создание </a:t>
            </a:r>
            <a:r>
              <a:rPr lang="ru-RU" sz="1600" b="1" dirty="0" smtClean="0">
                <a:latin typeface="Arial" pitchFamily="34" charset="0"/>
                <a:cs typeface="Arial" pitchFamily="34" charset="0"/>
              </a:rPr>
              <a:t>системы регистров пациентов с имплантируемыми медицинскими изделиями </a:t>
            </a:r>
            <a:r>
              <a:rPr lang="ru-RU" sz="1600" dirty="0" smtClean="0">
                <a:latin typeface="Arial" pitchFamily="34" charset="0"/>
                <a:cs typeface="Arial" pitchFamily="34" charset="0"/>
              </a:rPr>
              <a:t>по следующим направлениям: кардиохирургия, сосудистая хирургия, травматология и ортопедия, пластическая хирургия, отоларингология, офтальмология</a:t>
            </a:r>
          </a:p>
          <a:p>
            <a:pPr marL="285750" indent="-285750" algn="just">
              <a:buFont typeface="Arial" panose="020B0604020202020204" pitchFamily="34" charset="0"/>
              <a:buChar char="•"/>
            </a:pPr>
            <a:r>
              <a:rPr lang="ru-RU" sz="1600" dirty="0" smtClean="0">
                <a:latin typeface="Arial" pitchFamily="34" charset="0"/>
                <a:cs typeface="Arial" pitchFamily="34" charset="0"/>
              </a:rPr>
              <a:t>разработка и внедрение </a:t>
            </a:r>
            <a:r>
              <a:rPr lang="ru-RU" sz="1600" b="1" dirty="0" smtClean="0">
                <a:latin typeface="Arial" pitchFamily="34" charset="0"/>
                <a:cs typeface="Arial" pitchFamily="34" charset="0"/>
              </a:rPr>
              <a:t>«карты пациента с имплантированным медицинским изделием»</a:t>
            </a:r>
            <a:r>
              <a:rPr lang="ru-RU" sz="1600" dirty="0" smtClean="0">
                <a:latin typeface="Arial" pitchFamily="34" charset="0"/>
                <a:cs typeface="Arial" pitchFamily="34" charset="0"/>
              </a:rPr>
              <a:t>, которая будет выдаваться пациенту и будет содержать в себе информацию о жизненном цикле имплантированного медицинского изделия</a:t>
            </a:r>
          </a:p>
          <a:p>
            <a:pPr marL="285750" indent="-285750" algn="just">
              <a:buFont typeface="Arial" panose="020B0604020202020204" pitchFamily="34" charset="0"/>
              <a:buChar char="•"/>
            </a:pPr>
            <a:r>
              <a:rPr lang="ru-RU" sz="1600" dirty="0" smtClean="0">
                <a:latin typeface="Arial" pitchFamily="34" charset="0"/>
                <a:cs typeface="Arial" pitchFamily="34" charset="0"/>
              </a:rPr>
              <a:t>внедрение </a:t>
            </a:r>
            <a:r>
              <a:rPr lang="ru-RU" sz="1600" b="1" dirty="0" smtClean="0">
                <a:latin typeface="Arial" pitchFamily="34" charset="0"/>
                <a:cs typeface="Arial" pitchFamily="34" charset="0"/>
              </a:rPr>
              <a:t>подходов к переработке </a:t>
            </a:r>
            <a:r>
              <a:rPr lang="ru-RU" sz="1600" dirty="0" smtClean="0">
                <a:latin typeface="Arial" pitchFamily="34" charset="0"/>
                <a:cs typeface="Arial" pitchFamily="34" charset="0"/>
              </a:rPr>
              <a:t>уже использованных медицинских изделий (одноразовых) для возможности их повторного применения</a:t>
            </a:r>
          </a:p>
          <a:p>
            <a:pPr marL="285750" indent="-285750" algn="just">
              <a:buFont typeface="Arial" panose="020B0604020202020204" pitchFamily="34" charset="0"/>
              <a:buChar char="•"/>
            </a:pPr>
            <a:r>
              <a:rPr lang="ru-RU" sz="1600" dirty="0" smtClean="0">
                <a:latin typeface="Arial" pitchFamily="34" charset="0"/>
                <a:cs typeface="Arial" pitchFamily="34" charset="0"/>
              </a:rPr>
              <a:t>переход к нормативно-правовому регулированию </a:t>
            </a:r>
            <a:r>
              <a:rPr lang="ru-RU" sz="1600" b="1" dirty="0" smtClean="0">
                <a:latin typeface="Arial" pitchFamily="34" charset="0"/>
                <a:cs typeface="Arial" pitchFamily="34" charset="0"/>
              </a:rPr>
              <a:t>в рамках Евразийского экономического союза</a:t>
            </a:r>
          </a:p>
          <a:p>
            <a:pPr marL="285750" indent="-285750" algn="just">
              <a:buFont typeface="Arial" panose="020B0604020202020204" pitchFamily="34" charset="0"/>
              <a:buChar char="•"/>
            </a:pPr>
            <a:endParaRPr lang="ru-RU" sz="1600" dirty="0" smtClean="0">
              <a:latin typeface="Arial" pitchFamily="34" charset="0"/>
              <a:cs typeface="Arial" pitchFamily="34" charset="0"/>
            </a:endParaRPr>
          </a:p>
        </p:txBody>
      </p:sp>
      <p:cxnSp>
        <p:nvCxnSpPr>
          <p:cNvPr id="15" name="Прямая соединительная линия 14"/>
          <p:cNvCxnSpPr/>
          <p:nvPr/>
        </p:nvCxnSpPr>
        <p:spPr>
          <a:xfrm>
            <a:off x="611188" y="981075"/>
            <a:ext cx="8478837"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Заголовок 1"/>
          <p:cNvSpPr txBox="1">
            <a:spLocks/>
          </p:cNvSpPr>
          <p:nvPr/>
        </p:nvSpPr>
        <p:spPr>
          <a:xfrm>
            <a:off x="571472" y="142852"/>
            <a:ext cx="8572528" cy="838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ct val="20000"/>
              </a:spcBef>
            </a:pPr>
            <a:r>
              <a:rPr lang="ru-RU" sz="2000" b="1" dirty="0" smtClean="0">
                <a:solidFill>
                  <a:srgbClr val="002060"/>
                </a:solidFill>
                <a:latin typeface="Arial" pitchFamily="34" charset="0"/>
                <a:ea typeface="+mn-ea"/>
                <a:cs typeface="Arial" pitchFamily="34" charset="0"/>
              </a:rPr>
              <a:t>Перспективы развития нормативно-правового регулирования в сфере обращения медицинских изделий</a:t>
            </a:r>
            <a:endParaRPr lang="ru-RU" sz="2000" b="1" dirty="0">
              <a:solidFill>
                <a:srgbClr val="002060"/>
              </a:solidFill>
              <a:latin typeface="Arial" pitchFamily="34" charset="0"/>
              <a:ea typeface="+mn-ea"/>
              <a:cs typeface="Arial" pitchFamily="34" charset="0"/>
            </a:endParaRPr>
          </a:p>
        </p:txBody>
      </p:sp>
    </p:spTree>
    <p:extLst>
      <p:ext uri="{BB962C8B-B14F-4D97-AF65-F5344CB8AC3E}">
        <p14:creationId xmlns:p14="http://schemas.microsoft.com/office/powerpoint/2010/main" val="3435451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11270</TotalTime>
  <Words>2486</Words>
  <Application>Microsoft Office PowerPoint</Application>
  <PresentationFormat>Экран (4:3)</PresentationFormat>
  <Paragraphs>297</Paragraphs>
  <Slides>18</Slides>
  <Notes>4</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ＭＳ Ｐゴシック</vt:lpstr>
      <vt:lpstr>Arial</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Корочкин Александр Викторович</dc:creator>
  <cp:lastModifiedBy>Астапенко Елена Михайловна</cp:lastModifiedBy>
  <cp:revision>787</cp:revision>
  <cp:lastPrinted>2018-08-10T10:22:55Z</cp:lastPrinted>
  <dcterms:created xsi:type="dcterms:W3CDTF">2012-08-31T09:55:51Z</dcterms:created>
  <dcterms:modified xsi:type="dcterms:W3CDTF">2018-08-10T10:23:18Z</dcterms:modified>
</cp:coreProperties>
</file>