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7" r:id="rId2"/>
  </p:sldMasterIdLst>
  <p:notesMasterIdLst>
    <p:notesMasterId r:id="rId24"/>
  </p:notesMasterIdLst>
  <p:handoutMasterIdLst>
    <p:handoutMasterId r:id="rId25"/>
  </p:handoutMasterIdLst>
  <p:sldIdLst>
    <p:sldId id="615" r:id="rId3"/>
    <p:sldId id="773" r:id="rId4"/>
    <p:sldId id="779" r:id="rId5"/>
    <p:sldId id="769" r:id="rId6"/>
    <p:sldId id="774" r:id="rId7"/>
    <p:sldId id="757" r:id="rId8"/>
    <p:sldId id="771" r:id="rId9"/>
    <p:sldId id="780" r:id="rId10"/>
    <p:sldId id="763" r:id="rId11"/>
    <p:sldId id="781" r:id="rId12"/>
    <p:sldId id="764" r:id="rId13"/>
    <p:sldId id="756" r:id="rId14"/>
    <p:sldId id="761" r:id="rId15"/>
    <p:sldId id="762" r:id="rId16"/>
    <p:sldId id="778" r:id="rId17"/>
    <p:sldId id="776" r:id="rId18"/>
    <p:sldId id="777" r:id="rId19"/>
    <p:sldId id="770" r:id="rId20"/>
    <p:sldId id="782" r:id="rId21"/>
    <p:sldId id="783" r:id="rId22"/>
    <p:sldId id="707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pos="7349">
          <p15:clr>
            <a:srgbClr val="A4A3A4"/>
          </p15:clr>
        </p15:guide>
        <p15:guide id="6" pos="393">
          <p15:clr>
            <a:srgbClr val="A4A3A4"/>
          </p15:clr>
        </p15:guide>
        <p15:guide id="7" pos="4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F3C"/>
    <a:srgbClr val="005910"/>
    <a:srgbClr val="F8F8F8"/>
    <a:srgbClr val="E1C954"/>
    <a:srgbClr val="CECEEF"/>
    <a:srgbClr val="DCFC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86410" autoAdjust="0"/>
  </p:normalViewPr>
  <p:slideViewPr>
    <p:cSldViewPr>
      <p:cViewPr varScale="1">
        <p:scale>
          <a:sx n="113" d="100"/>
          <a:sy n="113" d="100"/>
        </p:scale>
        <p:origin x="-678" y="-108"/>
      </p:cViewPr>
      <p:guideLst>
        <p:guide orient="horz" pos="2160"/>
        <p:guide orient="horz" pos="2432"/>
        <p:guide orient="horz" pos="981"/>
        <p:guide pos="3840"/>
        <p:guide pos="7349"/>
        <p:guide pos="393"/>
        <p:guide pos="4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2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kern="1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Производство пшеницы,</a:t>
            </a: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kern="1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млн </a:t>
            </a: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тонн (2017/2018)</a:t>
            </a:r>
          </a:p>
        </c:rich>
      </c:tx>
      <c:layout>
        <c:manualLayout>
          <c:xMode val="edge"/>
          <c:yMode val="edge"/>
          <c:x val="0.29419112632409156"/>
          <c:y val="2.35159056401140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Проукция, млн 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2C-4268-9D33-269E750994D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1. ЕС</c:v>
                </c:pt>
                <c:pt idx="1">
                  <c:v>2. Китай</c:v>
                </c:pt>
                <c:pt idx="2">
                  <c:v>3. Индия</c:v>
                </c:pt>
                <c:pt idx="3">
                  <c:v>4. Россия</c:v>
                </c:pt>
                <c:pt idx="4">
                  <c:v>5. США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151.6</c:v>
                </c:pt>
                <c:pt idx="1">
                  <c:v>130</c:v>
                </c:pt>
                <c:pt idx="2">
                  <c:v>98.4</c:v>
                </c:pt>
                <c:pt idx="3">
                  <c:v>85</c:v>
                </c:pt>
                <c:pt idx="4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2C-4268-9D33-269E75099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908928"/>
        <c:axId val="1155534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Застраховано,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32.5</c:v>
                </c:pt>
                <c:pt idx="2">
                  <c:v>22.5</c:v>
                </c:pt>
                <c:pt idx="3">
                  <c:v>1.5</c:v>
                </c:pt>
                <c:pt idx="4">
                  <c:v>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5D3-4DFF-95C3-57DC31AF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81536"/>
        <c:axId val="115680000"/>
      </c:lineChart>
      <c:catAx>
        <c:axId val="1129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15553408"/>
        <c:crosses val="autoZero"/>
        <c:auto val="1"/>
        <c:lblAlgn val="ctr"/>
        <c:lblOffset val="100"/>
        <c:noMultiLvlLbl val="0"/>
      </c:catAx>
      <c:valAx>
        <c:axId val="1155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08928"/>
        <c:crosses val="autoZero"/>
        <c:crossBetween val="between"/>
      </c:valAx>
      <c:valAx>
        <c:axId val="1156800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5681536"/>
        <c:crosses val="max"/>
        <c:crossBetween val="between"/>
      </c:valAx>
      <c:catAx>
        <c:axId val="11568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568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8220691258972"/>
          <c:y val="5.4855600127903262E-2"/>
          <c:w val="0.58713041166213276"/>
          <c:h val="0.766847869758545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Отказы</c:v>
                </c:pt>
                <c:pt idx="1">
                  <c:v>Выплаты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743</c:v>
                </c:pt>
                <c:pt idx="1">
                  <c:v>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3060596752867"/>
          <c:y val="4.2365663074473203E-2"/>
          <c:w val="0.57083771737780764"/>
          <c:h val="0.776339295633818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Судебные споры</c:v>
                </c:pt>
                <c:pt idx="1">
                  <c:v>Выплаты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258</c:v>
                </c:pt>
                <c:pt idx="1">
                  <c:v>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93055555555554E-2"/>
          <c:y val="6.3713518518518517E-2"/>
          <c:w val="0.72506944444444443"/>
          <c:h val="0.718201754590979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выплаты, %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0"/>
          <c:dLbls>
            <c:dLbl>
              <c:idx val="0"/>
              <c:layout>
                <c:manualLayout>
                  <c:x val="-0.14993055555555557"/>
                  <c:y val="0.138759259259259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20064236111111111"/>
                  <c:y val="-0.13640740740740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2788194444444445"/>
                  <c:y val="-0.14581481481481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6.173611111111111E-2"/>
                  <c:y val="-3.762962962962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9.40740740740740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3.527777777777777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6.6145833333333334E-3"/>
                  <c:y val="-2.35185185185185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3.0868055555555555E-2"/>
                  <c:y val="-1.1759259259259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Почвенная засуха</c:v>
                </c:pt>
                <c:pt idx="1">
                  <c:v>Атмосферная засуха</c:v>
                </c:pt>
                <c:pt idx="2">
                  <c:v>Суховей</c:v>
                </c:pt>
                <c:pt idx="3">
                  <c:v>Переувлажнение</c:v>
                </c:pt>
                <c:pt idx="4">
                  <c:v>Вымерзание</c:v>
                </c:pt>
                <c:pt idx="5">
                  <c:v>Заморозки</c:v>
                </c:pt>
                <c:pt idx="6">
                  <c:v>Град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1590.8178863199998</c:v>
                </c:pt>
                <c:pt idx="1">
                  <c:v>1474.0816290099999</c:v>
                </c:pt>
                <c:pt idx="2">
                  <c:v>1276.66604921</c:v>
                </c:pt>
                <c:pt idx="3">
                  <c:v>1051.41872661</c:v>
                </c:pt>
                <c:pt idx="4">
                  <c:v>537.17533315999992</c:v>
                </c:pt>
                <c:pt idx="5">
                  <c:v>288.98147846000001</c:v>
                </c:pt>
                <c:pt idx="6">
                  <c:v>244.9128757</c:v>
                </c:pt>
                <c:pt idx="7">
                  <c:v>205.14612904000003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4-42D6-9129-2AC8EFD45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64583333333332"/>
          <c:y val="6.3713442359717515E-2"/>
          <c:w val="0.72506944444444443"/>
          <c:h val="0.718201754590979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выплаты, млн руб.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0"/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7030555555555558"/>
                  <c:y val="6.49168518518518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6.9119270833333329E-2"/>
                  <c:y val="-1.3216296296296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23014288194444443"/>
                  <c:y val="7.97314814814814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3715416666666666"/>
                  <c:y val="6.48259259259259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Заразные заболевания</c:v>
                </c:pt>
                <c:pt idx="1">
                  <c:v>Нарушение электро-, тепло-, водоснабжения</c:v>
                </c:pt>
                <c:pt idx="2">
                  <c:v>Лавина</c:v>
                </c:pt>
                <c:pt idx="3">
                  <c:v>Пожар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">
                  <c:v>363.8626739</c:v>
                </c:pt>
                <c:pt idx="1">
                  <c:v>1.1875648300000001</c:v>
                </c:pt>
                <c:pt idx="2">
                  <c:v>1.128422</c:v>
                </c:pt>
                <c:pt idx="3">
                  <c:v>0.61547909000000001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4-42D6-9129-2AC8EFD45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 algn="l">
              <a:defRPr lang="ru-RU" sz="16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6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Страховая премия </a:t>
            </a:r>
            <a:br>
              <a:rPr lang="ru-RU" sz="16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6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(млрд руб.)</a:t>
            </a:r>
          </a:p>
        </c:rich>
      </c:tx>
      <c:layout>
        <c:manualLayout>
          <c:xMode val="edge"/>
          <c:yMode val="edge"/>
          <c:x val="8.0612076307860474E-3"/>
          <c:y val="1.15023451500557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3194774335418671E-2"/>
          <c:y val="4.2328001968503934E-2"/>
          <c:w val="0.97313145761582043"/>
          <c:h val="0.74995525149520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господдержкой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F37-4580-90CC-E07E842A7BF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F37-4580-90CC-E07E842A7BF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37-4580-90CC-E07E842A7BF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37-4580-90CC-E07E842A7BF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37-4580-90CC-E07E842A7BFE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37-4580-90CC-E07E842A7BFE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sz="1600" dirty="0"/>
                      <a:t>?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37-4580-90CC-E07E842A7BF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10.728826</c:v>
                </c:pt>
                <c:pt idx="1">
                  <c:v>12.078530000000001</c:v>
                </c:pt>
                <c:pt idx="2">
                  <c:v>14.625843</c:v>
                </c:pt>
                <c:pt idx="3">
                  <c:v>6.5142150000000001</c:v>
                </c:pt>
                <c:pt idx="4">
                  <c:v>8.5287260000000007</c:v>
                </c:pt>
                <c:pt idx="5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5-40FB-B640-39081960C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господдержки</c:v>
                </c:pt>
              </c:strCache>
            </c:strRef>
          </c:tx>
          <c:spPr>
            <a:solidFill>
              <a:srgbClr val="333573"/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F37-4580-90CC-E07E842A7BFE}"/>
              </c:ext>
            </c:extLst>
          </c:dPt>
          <c:dLbls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37-4580-90CC-E07E842A7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2.6119499999999998</c:v>
                </c:pt>
                <c:pt idx="1">
                  <c:v>2.1949449999999997</c:v>
                </c:pt>
                <c:pt idx="2">
                  <c:v>2.039291</c:v>
                </c:pt>
                <c:pt idx="3">
                  <c:v>1.3488520000000002</c:v>
                </c:pt>
                <c:pt idx="4">
                  <c:v>1.1930129999999999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F37-4580-90CC-E07E842A7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158784"/>
        <c:axId val="136894720"/>
      </c:barChart>
      <c:lineChart>
        <c:grouping val="standard"/>
        <c:varyColors val="0"/>
        <c:ser>
          <c:idx val="2"/>
          <c:order val="2"/>
          <c:tx>
            <c:v>Изменение</c:v>
          </c:tx>
          <c:spPr>
            <a:ln w="28575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chemeClr val="accent2"/>
                </a:solidFill>
                <a:headEnd type="none" w="med" len="med"/>
                <a:tailEnd type="arrow" w="med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F37-4580-90CC-E07E842A7BFE}"/>
              </c:ext>
            </c:extLst>
          </c:dPt>
          <c:dPt>
            <c:idx val="2"/>
            <c:bubble3D val="0"/>
            <c:spPr>
              <a:ln w="28575">
                <a:solidFill>
                  <a:schemeClr val="accent2"/>
                </a:solidFill>
                <a:headEnd type="none" w="med" len="med"/>
                <a:tailEnd type="arrow" w="med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37-4580-90CC-E07E842A7BFE}"/>
              </c:ext>
            </c:extLst>
          </c:dPt>
          <c:dPt>
            <c:idx val="3"/>
            <c:bubble3D val="0"/>
            <c:spPr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37-4580-90CC-E07E842A7BFE}"/>
              </c:ext>
            </c:extLst>
          </c:dPt>
          <c:dPt>
            <c:idx val="4"/>
            <c:bubble3D val="0"/>
            <c:spPr>
              <a:ln w="28575">
                <a:solidFill>
                  <a:schemeClr val="accent2"/>
                </a:solidFill>
                <a:headEnd type="none" w="med" len="med"/>
                <a:tailEnd type="arrow" w="med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F37-4580-90CC-E07E842A7BF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F37-4580-90CC-E07E842A7BF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F37-4580-90CC-E07E842A7BFE}"/>
              </c:ext>
            </c:extLst>
          </c:dPt>
          <c:val>
            <c:numRef>
              <c:f>Лист1!$D$2:$D$6</c:f>
              <c:numCache>
                <c:formatCode>#,##0.0</c:formatCode>
                <c:ptCount val="5"/>
                <c:pt idx="0">
                  <c:v>13.340776</c:v>
                </c:pt>
                <c:pt idx="1">
                  <c:v>14.273475000000001</c:v>
                </c:pt>
                <c:pt idx="2">
                  <c:v>16.665133999999998</c:v>
                </c:pt>
                <c:pt idx="3">
                  <c:v>7.863067</c:v>
                </c:pt>
                <c:pt idx="4">
                  <c:v>9.7217390000000012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BF37-4580-90CC-E07E842A7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58784"/>
        <c:axId val="136894720"/>
      </c:lineChart>
      <c:catAx>
        <c:axId val="1351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rebuchet MS" panose="020B0603020202020204" pitchFamily="34" charset="0"/>
              </a:defRPr>
            </a:pPr>
            <a:endParaRPr lang="ru-RU"/>
          </a:p>
        </c:txPr>
        <c:crossAx val="136894720"/>
        <c:crosses val="autoZero"/>
        <c:auto val="1"/>
        <c:lblAlgn val="ctr"/>
        <c:lblOffset val="100"/>
        <c:noMultiLvlLbl val="0"/>
      </c:catAx>
      <c:valAx>
        <c:axId val="136894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515878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7307104766137096"/>
          <c:y val="0.88539605462644499"/>
          <c:w val="0.72749299785403965"/>
          <c:h val="8.8539257911911598E-2"/>
        </c:manualLayout>
      </c:layout>
      <c:overlay val="0"/>
      <c:txPr>
        <a:bodyPr/>
        <a:lstStyle/>
        <a:p>
          <a:pPr>
            <a:defRPr sz="1200">
              <a:latin typeface="Trebuchet MS" panose="020B0603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Страховые премии</a:t>
            </a:r>
          </a:p>
        </c:rich>
      </c:tx>
      <c:layout>
        <c:manualLayout>
          <c:xMode val="edge"/>
          <c:yMode val="edge"/>
          <c:x val="0.18083321403006442"/>
          <c:y val="3.290749559621914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060653391453234E-2"/>
          <c:y val="0.11993111876458171"/>
          <c:w val="0.88587869321709356"/>
          <c:h val="0.573774025108321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премии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058-40BC-84DC-F54785922E5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58-40BC-84DC-F54785922E5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58-40BC-84DC-F54785922E5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58-40BC-84DC-F54785922E5C}"/>
              </c:ext>
            </c:extLst>
          </c:dPt>
          <c:dLbls>
            <c:dLbl>
              <c:idx val="2"/>
              <c:layout>
                <c:manualLayout>
                  <c:x val="0"/>
                  <c:y val="-8.304498269896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920415224913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1 кв. 2017</c:v>
                </c:pt>
                <c:pt idx="3">
                  <c:v>1 кв. 2018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8528.7259999999987</c:v>
                </c:pt>
                <c:pt idx="1">
                  <c:v>2381.8139999999999</c:v>
                </c:pt>
                <c:pt idx="2" formatCode="#,##0">
                  <c:v>598.35799999999995</c:v>
                </c:pt>
                <c:pt idx="3" formatCode="#,##0">
                  <c:v>181.1796453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8-40BC-84DC-F54785922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3080576"/>
        <c:axId val="153082880"/>
      </c:barChart>
      <c:catAx>
        <c:axId val="1530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082880"/>
        <c:crosses val="autoZero"/>
        <c:auto val="1"/>
        <c:lblAlgn val="ctr"/>
        <c:lblOffset val="100"/>
        <c:noMultiLvlLbl val="0"/>
      </c:catAx>
      <c:valAx>
        <c:axId val="153082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15308057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Субсидии</a:t>
            </a:r>
          </a:p>
        </c:rich>
      </c:tx>
      <c:layout>
        <c:manualLayout>
          <c:xMode val="edge"/>
          <c:yMode val="edge"/>
          <c:x val="0.34706698026383065"/>
          <c:y val="3.290749559621914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060653391453234E-2"/>
          <c:y val="0.11993111876458171"/>
          <c:w val="0.88587869321709356"/>
          <c:h val="0.573774025108321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2"/>
                </a:bgClr>
              </a:patt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58-40BC-84DC-F54785922E5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58-40BC-84DC-F54785922E5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58-40BC-84DC-F54785922E5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58-40BC-84DC-F54785922E5C}"/>
              </c:ext>
            </c:extLst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(план)</c:v>
                </c:pt>
                <c:pt idx="1">
                  <c:v>2016 (факт)</c:v>
                </c:pt>
                <c:pt idx="2">
                  <c:v>2017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5397.0599999999995</c:v>
                </c:pt>
                <c:pt idx="1">
                  <c:v>2781.2999999999997</c:v>
                </c:pt>
                <c:pt idx="2">
                  <c:v>1174.2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8-40BC-84DC-F54785922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8146432"/>
        <c:axId val="168147968"/>
      </c:barChart>
      <c:catAx>
        <c:axId val="1681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147968"/>
        <c:crosses val="autoZero"/>
        <c:auto val="1"/>
        <c:lblAlgn val="ctr"/>
        <c:lblOffset val="100"/>
        <c:noMultiLvlLbl val="0"/>
      </c:catAx>
      <c:valAx>
        <c:axId val="168147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16814643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</a:t>
            </a:r>
            <a:r>
              <a:rPr lang="ru-RU" dirty="0" smtClean="0"/>
              <a:t>млрд руб.)</a:t>
            </a:r>
            <a:endParaRPr lang="ru-RU" dirty="0"/>
          </a:p>
        </c:rich>
      </c:tx>
      <c:layout>
        <c:manualLayout>
          <c:xMode val="edge"/>
          <c:yMode val="edge"/>
          <c:x val="7.7982788237210678E-4"/>
          <c:y val="1.89482848752205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1.1308397839758959E-3"/>
          <c:w val="1"/>
          <c:h val="0.828553427274226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Фактически перечислено субсидий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4.5413815</c:v>
                </c:pt>
                <c:pt idx="1">
                  <c:v>4.6741114999999995</c:v>
                </c:pt>
                <c:pt idx="2">
                  <c:v>5.4550000000000001</c:v>
                </c:pt>
                <c:pt idx="3">
                  <c:v>5.4809999999999999</c:v>
                </c:pt>
                <c:pt idx="4">
                  <c:v>2.7477744</c:v>
                </c:pt>
                <c:pt idx="5">
                  <c:v>0.75900000000000001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058-40BC-84DC-F54785922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738240"/>
        <c:axId val="195838336"/>
      </c:barChart>
      <c:lineChart>
        <c:grouping val="standard"/>
        <c:varyColors val="0"/>
        <c:ser>
          <c:idx val="0"/>
          <c:order val="1"/>
          <c:tx>
            <c:strRef>
              <c:f>Лист1!$B$1</c:f>
              <c:strCache>
                <c:ptCount val="1"/>
                <c:pt idx="0">
                  <c:v>Расчетный дефицит субсидий (нарастающим итогом)</c:v>
                </c:pt>
              </c:strCache>
            </c:strRef>
          </c:tx>
          <c:spPr>
            <a:ln>
              <a:solidFill>
                <a:srgbClr val="CA3F3C"/>
              </a:solidFill>
            </a:ln>
          </c:spPr>
          <c:marker>
            <c:symbol val="none"/>
          </c:marker>
          <c:dPt>
            <c:idx val="5"/>
            <c:bubble3D val="0"/>
          </c:dPt>
          <c:dLbls>
            <c:spPr>
              <a:solidFill>
                <a:srgbClr val="CA3F3C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Лист1!$B$2:$B$7</c:f>
              <c:numCache>
                <c:formatCode>#,##0.0</c:formatCode>
                <c:ptCount val="6"/>
                <c:pt idx="0">
                  <c:v>0.4914</c:v>
                </c:pt>
                <c:pt idx="1">
                  <c:v>1.1064000000000001</c:v>
                </c:pt>
                <c:pt idx="2">
                  <c:v>2.2003000000000004</c:v>
                </c:pt>
                <c:pt idx="3">
                  <c:v>1.8872</c:v>
                </c:pt>
                <c:pt idx="4">
                  <c:v>3.5150000000000001</c:v>
                </c:pt>
                <c:pt idx="5">
                  <c:v>3.9468587999999998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38240"/>
        <c:axId val="195838336"/>
      </c:lineChart>
      <c:catAx>
        <c:axId val="1957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5838336"/>
        <c:crosses val="autoZero"/>
        <c:auto val="1"/>
        <c:lblAlgn val="ctr"/>
        <c:lblOffset val="100"/>
        <c:noMultiLvlLbl val="0"/>
      </c:catAx>
      <c:valAx>
        <c:axId val="195838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>
            <a:noFill/>
          </a:ln>
        </c:spPr>
        <c:crossAx val="195738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786964791186549E-4"/>
          <c:y val="0.92004949930159663"/>
          <c:w val="0.98290859420178389"/>
          <c:h val="5.89171366590658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Краснодарский край </a:t>
            </a:r>
          </a:p>
        </c:rich>
      </c:tx>
      <c:layout>
        <c:manualLayout>
          <c:xMode val="edge"/>
          <c:yMode val="edge"/>
          <c:x val="0.26683617399296516"/>
          <c:y val="1.356686863852734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Страховая премия (6 мес.)*, млрд руб.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Pt>
            <c:idx val="5"/>
            <c:bubble3D val="0"/>
            <c:spPr>
              <a:ln w="38100"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30-42FB-A8C0-C00B572E8688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C00000"/>
                      </a:solidFill>
                      <a:latin typeface="+mj-lt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C00000"/>
                      </a:solidFill>
                      <a:latin typeface="+mj-lt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C00000"/>
                    </a:solidFill>
                    <a:latin typeface="+mj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1101.2570000000001</c:v>
                </c:pt>
                <c:pt idx="1">
                  <c:v>1350.5530000000001</c:v>
                </c:pt>
                <c:pt idx="2">
                  <c:v>1637.884</c:v>
                </c:pt>
                <c:pt idx="3">
                  <c:v>1068.8719999999998</c:v>
                </c:pt>
                <c:pt idx="4">
                  <c:v>1528.7080000000001</c:v>
                </c:pt>
                <c:pt idx="5">
                  <c:v>-236.673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30-42FB-A8C0-C00B572E8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87584"/>
        <c:axId val="39189120"/>
      </c:lineChart>
      <c:catAx>
        <c:axId val="391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D86"/>
                </a:solidFill>
              </a:defRPr>
            </a:pPr>
            <a:endParaRPr lang="ru-RU"/>
          </a:p>
        </c:txPr>
        <c:crossAx val="39189120"/>
        <c:crosses val="autoZero"/>
        <c:auto val="1"/>
        <c:lblAlgn val="ctr"/>
        <c:lblOffset val="100"/>
        <c:noMultiLvlLbl val="0"/>
      </c:catAx>
      <c:valAx>
        <c:axId val="39189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91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 algn="ctr" rtl="0">
              <a:defRPr lang="ru-RU" sz="1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800" b="0" i="0" u="none" strike="noStrike" kern="1200" baseline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Белгородская область</a:t>
            </a:r>
          </a:p>
        </c:rich>
      </c:tx>
      <c:layout>
        <c:manualLayout>
          <c:xMode val="edge"/>
          <c:yMode val="edge"/>
          <c:x val="0.25996506657909663"/>
          <c:y val="4.522116590220134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02813034407758E-2"/>
          <c:y val="0.20564188855559259"/>
          <c:w val="0.94594373931184483"/>
          <c:h val="0.696375171277265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Pt>
            <c:idx val="5"/>
            <c:bubble3D val="0"/>
            <c:spPr>
              <a:ln w="38100"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91-46CC-A97F-7966BDD619E6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+mj-lt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+mj-lt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  <a:latin typeface="+mj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186.93700000000001</c:v>
                </c:pt>
                <c:pt idx="1">
                  <c:v>311.745</c:v>
                </c:pt>
                <c:pt idx="2">
                  <c:v>436.13</c:v>
                </c:pt>
                <c:pt idx="3">
                  <c:v>479.85299999999995</c:v>
                </c:pt>
                <c:pt idx="4">
                  <c:v>746.35799999999995</c:v>
                </c:pt>
                <c:pt idx="5">
                  <c:v>-97.837000000000003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91-46CC-A97F-7966BDD6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10208"/>
        <c:axId val="40511744"/>
      </c:lineChart>
      <c:catAx>
        <c:axId val="405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D86"/>
                </a:solidFill>
              </a:defRPr>
            </a:pPr>
            <a:endParaRPr lang="ru-RU"/>
          </a:p>
        </c:txPr>
        <c:crossAx val="40511744"/>
        <c:crosses val="autoZero"/>
        <c:auto val="1"/>
        <c:lblAlgn val="ctr"/>
        <c:lblOffset val="100"/>
        <c:noMultiLvlLbl val="0"/>
      </c:catAx>
      <c:valAx>
        <c:axId val="40511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051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50777691367627E-2"/>
          <c:y val="0.10175151478895507"/>
          <c:w val="0.95149844461726474"/>
          <c:h val="0.5733716584142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Ущерб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
(на 30.07)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14.41</c:v>
                </c:pt>
                <c:pt idx="1">
                  <c:v>10.210000000000001</c:v>
                </c:pt>
                <c:pt idx="2">
                  <c:v>3.73</c:v>
                </c:pt>
                <c:pt idx="3">
                  <c:v>7.1</c:v>
                </c:pt>
                <c:pt idx="4">
                  <c:v>2.1216699999999999</c:v>
                </c:pt>
                <c:pt idx="5">
                  <c:v>3.64</c:v>
                </c:pt>
                <c:pt idx="6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Компенсации бюджета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
(на 30.07)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6</c:v>
                </c:pt>
                <c:pt idx="1">
                  <c:v>1.68</c:v>
                </c:pt>
                <c:pt idx="2">
                  <c:v>2.62</c:v>
                </c:pt>
                <c:pt idx="3">
                  <c:v>4.68</c:v>
                </c:pt>
                <c:pt idx="4">
                  <c:v>2.1210800000000001</c:v>
                </c:pt>
                <c:pt idx="5">
                  <c:v>1.8161</c:v>
                </c:pt>
                <c:pt idx="6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Выплаты СК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6"/>
            <c:invertIfNegative val="0"/>
            <c:bubble3D val="0"/>
            <c:spPr>
              <a:pattFill prst="dkUpDiag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Лист1!$D$2:$D$8</c:f>
              <c:numCache>
                <c:formatCode>#,##0.0</c:formatCode>
                <c:ptCount val="7"/>
                <c:pt idx="0">
                  <c:v>7.7186139999999996</c:v>
                </c:pt>
                <c:pt idx="1">
                  <c:v>5.7638480000000003</c:v>
                </c:pt>
                <c:pt idx="2">
                  <c:v>5.4239390000000007</c:v>
                </c:pt>
                <c:pt idx="3">
                  <c:v>3.8</c:v>
                </c:pt>
                <c:pt idx="4">
                  <c:v>4.0174949999999994</c:v>
                </c:pt>
                <c:pt idx="5">
                  <c:v>1.590463</c:v>
                </c:pt>
                <c:pt idx="6">
                  <c:v>0.58499999999999996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503552"/>
        <c:axId val="40564224"/>
      </c:barChart>
      <c:catAx>
        <c:axId val="4050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0564224"/>
        <c:crosses val="autoZero"/>
        <c:auto val="1"/>
        <c:lblAlgn val="ctr"/>
        <c:lblOffset val="100"/>
        <c:noMultiLvlLbl val="0"/>
      </c:catAx>
      <c:valAx>
        <c:axId val="40564224"/>
        <c:scaling>
          <c:orientation val="minMax"/>
          <c:max val="15"/>
        </c:scaling>
        <c:delete val="0"/>
        <c:axPos val="l"/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4050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54717613598792"/>
          <c:y val="0.84855463965400957"/>
          <c:w val="0.78026297533416578"/>
          <c:h val="0.13476979416641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Ущерб (прямые затраты)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Всего, 2012-2017 гг.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21152"/>
        <c:axId val="156723072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Компенсации бюджета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Всего, 2012-2017 гг.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Выплаты СК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Всего, 2012-2017 гг.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21152"/>
        <c:axId val="156723072"/>
      </c:barChart>
      <c:catAx>
        <c:axId val="1567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bg1">
                <a:lumMod val="50000"/>
              </a:schemeClr>
            </a:solidFill>
          </a:ln>
        </c:spPr>
        <c:crossAx val="156723072"/>
        <c:crosses val="autoZero"/>
        <c:auto val="1"/>
        <c:lblAlgn val="ctr"/>
        <c:lblOffset val="100"/>
        <c:noMultiLvlLbl val="0"/>
      </c:catAx>
      <c:valAx>
        <c:axId val="156723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721152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96E81-13A3-4FA6-9DC2-5C50903BB85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57CD2-DE99-4060-B60C-07B82DE8BB5F}">
      <dgm:prSet phldrT="[Текст]" custT="1"/>
      <dgm:spPr/>
      <dgm:t>
        <a:bodyPr/>
        <a:lstStyle/>
        <a:p>
          <a:r>
            <a:rPr lang="ru-RU" sz="1400" dirty="0" smtClean="0"/>
            <a:t>Нормативная и методологическая база</a:t>
          </a:r>
          <a:endParaRPr lang="ru-RU" sz="1400" dirty="0"/>
        </a:p>
      </dgm:t>
    </dgm:pt>
    <dgm:pt modelId="{78081D5A-75FF-4FA1-81BA-75CDC596D620}" type="parTrans" cxnId="{475D4D4A-8041-4ED9-ABAC-E875B5BBE74A}">
      <dgm:prSet/>
      <dgm:spPr/>
      <dgm:t>
        <a:bodyPr/>
        <a:lstStyle/>
        <a:p>
          <a:endParaRPr lang="ru-RU" sz="1600"/>
        </a:p>
      </dgm:t>
    </dgm:pt>
    <dgm:pt modelId="{9EB869EC-367E-4C59-A347-F27F4027BE12}" type="sibTrans" cxnId="{475D4D4A-8041-4ED9-ABAC-E875B5BBE74A}">
      <dgm:prSet/>
      <dgm:spPr/>
      <dgm:t>
        <a:bodyPr/>
        <a:lstStyle/>
        <a:p>
          <a:endParaRPr lang="ru-RU" sz="1600"/>
        </a:p>
      </dgm:t>
    </dgm:pt>
    <dgm:pt modelId="{5B3343EC-1E07-435F-AE7A-7E9B5F5039C9}">
      <dgm:prSet phldrT="[Текст]" custT="1"/>
      <dgm:spPr/>
      <dgm:t>
        <a:bodyPr/>
        <a:lstStyle/>
        <a:p>
          <a:r>
            <a:rPr lang="ru-RU" sz="1400" dirty="0" smtClean="0"/>
            <a:t>Полностью сформирована</a:t>
          </a:r>
          <a:endParaRPr lang="ru-RU" sz="1400" dirty="0"/>
        </a:p>
      </dgm:t>
    </dgm:pt>
    <dgm:pt modelId="{5688BE04-8851-40C4-8590-F3C49A28BFD4}" type="parTrans" cxnId="{48F22EC1-4139-4971-9232-400D4C9D1C73}">
      <dgm:prSet/>
      <dgm:spPr/>
      <dgm:t>
        <a:bodyPr/>
        <a:lstStyle/>
        <a:p>
          <a:endParaRPr lang="ru-RU" sz="1600"/>
        </a:p>
      </dgm:t>
    </dgm:pt>
    <dgm:pt modelId="{8F249326-70C1-4C9B-9B8D-47E7CCF4DE72}" type="sibTrans" cxnId="{48F22EC1-4139-4971-9232-400D4C9D1C73}">
      <dgm:prSet/>
      <dgm:spPr/>
      <dgm:t>
        <a:bodyPr/>
        <a:lstStyle/>
        <a:p>
          <a:endParaRPr lang="ru-RU" sz="1600"/>
        </a:p>
      </dgm:t>
    </dgm:pt>
    <dgm:pt modelId="{192DAEB2-FA31-4403-8334-CCB56B86FCC2}">
      <dgm:prSet phldrT="[Текст]" custT="1"/>
      <dgm:spPr/>
      <dgm:t>
        <a:bodyPr/>
        <a:lstStyle/>
        <a:p>
          <a:r>
            <a:rPr lang="ru-RU" sz="1400" dirty="0" smtClean="0"/>
            <a:t>Гарантийная система</a:t>
          </a:r>
          <a:endParaRPr lang="ru-RU" sz="1400" dirty="0"/>
        </a:p>
      </dgm:t>
    </dgm:pt>
    <dgm:pt modelId="{D2A73779-1D06-43BD-BED0-403165E936EA}" type="parTrans" cxnId="{E18F509F-754E-4925-B72D-72EFF19E0434}">
      <dgm:prSet/>
      <dgm:spPr/>
      <dgm:t>
        <a:bodyPr/>
        <a:lstStyle/>
        <a:p>
          <a:endParaRPr lang="ru-RU" sz="1600"/>
        </a:p>
      </dgm:t>
    </dgm:pt>
    <dgm:pt modelId="{61011094-FA45-4D12-A491-185BD07E2AF8}" type="sibTrans" cxnId="{E18F509F-754E-4925-B72D-72EFF19E0434}">
      <dgm:prSet/>
      <dgm:spPr/>
      <dgm:t>
        <a:bodyPr/>
        <a:lstStyle/>
        <a:p>
          <a:endParaRPr lang="ru-RU" sz="1600"/>
        </a:p>
      </dgm:t>
    </dgm:pt>
    <dgm:pt modelId="{0EBF9CC6-A7D8-47B2-A2BE-48897DD055CA}">
      <dgm:prSet phldrT="[Текст]" custT="1"/>
      <dgm:spPr/>
      <dgm:t>
        <a:bodyPr/>
        <a:lstStyle/>
        <a:p>
          <a:r>
            <a:rPr lang="ru-RU" sz="1400" dirty="0" smtClean="0"/>
            <a:t>Функционирует</a:t>
          </a:r>
          <a:endParaRPr lang="ru-RU" sz="1400" dirty="0"/>
        </a:p>
      </dgm:t>
    </dgm:pt>
    <dgm:pt modelId="{D583123C-305D-446F-9DFF-5E5192DEF587}" type="parTrans" cxnId="{D82E942F-935F-458B-933D-D338669FC2F5}">
      <dgm:prSet/>
      <dgm:spPr/>
      <dgm:t>
        <a:bodyPr/>
        <a:lstStyle/>
        <a:p>
          <a:endParaRPr lang="ru-RU" sz="1600"/>
        </a:p>
      </dgm:t>
    </dgm:pt>
    <dgm:pt modelId="{F5A238C2-D30B-46FB-B31D-FB48F18B2CD1}" type="sibTrans" cxnId="{D82E942F-935F-458B-933D-D338669FC2F5}">
      <dgm:prSet/>
      <dgm:spPr/>
      <dgm:t>
        <a:bodyPr/>
        <a:lstStyle/>
        <a:p>
          <a:endParaRPr lang="ru-RU" sz="1600"/>
        </a:p>
      </dgm:t>
    </dgm:pt>
    <dgm:pt modelId="{D619C5DF-C0A7-4F2E-8F9C-29B37D06A223}">
      <dgm:prSet phldrT="[Текст]" custT="1"/>
      <dgm:spPr/>
      <dgm:t>
        <a:bodyPr/>
        <a:lstStyle/>
        <a:p>
          <a:r>
            <a:rPr lang="ru-RU" sz="1400" dirty="0" smtClean="0"/>
            <a:t>Единые правила и стандарты</a:t>
          </a:r>
          <a:endParaRPr lang="ru-RU" sz="1400" dirty="0"/>
        </a:p>
      </dgm:t>
    </dgm:pt>
    <dgm:pt modelId="{CB02D900-B62E-49D9-BB76-710ED2F6F18C}" type="parTrans" cxnId="{99D48F3C-669E-4078-A943-724A2F8C35E0}">
      <dgm:prSet/>
      <dgm:spPr/>
      <dgm:t>
        <a:bodyPr/>
        <a:lstStyle/>
        <a:p>
          <a:endParaRPr lang="ru-RU" sz="1600"/>
        </a:p>
      </dgm:t>
    </dgm:pt>
    <dgm:pt modelId="{4B618683-7BF4-485E-AD6A-26AA2FC9580E}" type="sibTrans" cxnId="{99D48F3C-669E-4078-A943-724A2F8C35E0}">
      <dgm:prSet/>
      <dgm:spPr/>
      <dgm:t>
        <a:bodyPr/>
        <a:lstStyle/>
        <a:p>
          <a:endParaRPr lang="ru-RU" sz="1600"/>
        </a:p>
      </dgm:t>
    </dgm:pt>
    <dgm:pt modelId="{E60940DF-F111-4CDB-B007-7B35298B680D}">
      <dgm:prSet phldrT="[Текст]" custT="1"/>
      <dgm:spPr/>
      <dgm:t>
        <a:bodyPr/>
        <a:lstStyle/>
        <a:p>
          <a:r>
            <a:rPr lang="ru-RU" sz="1400" dirty="0" smtClean="0"/>
            <a:t>Выработаны и применяются на практике</a:t>
          </a:r>
          <a:endParaRPr lang="ru-RU" sz="1400" dirty="0"/>
        </a:p>
      </dgm:t>
    </dgm:pt>
    <dgm:pt modelId="{4C868913-3D5F-489E-8C85-D357668AE6AB}" type="parTrans" cxnId="{31BE2DAC-BCA5-489E-9D71-D6F2ACF90906}">
      <dgm:prSet/>
      <dgm:spPr/>
      <dgm:t>
        <a:bodyPr/>
        <a:lstStyle/>
        <a:p>
          <a:endParaRPr lang="ru-RU" sz="1600"/>
        </a:p>
      </dgm:t>
    </dgm:pt>
    <dgm:pt modelId="{43EBF42B-72B2-4291-8454-3B77C592EFE8}" type="sibTrans" cxnId="{31BE2DAC-BCA5-489E-9D71-D6F2ACF90906}">
      <dgm:prSet/>
      <dgm:spPr/>
      <dgm:t>
        <a:bodyPr/>
        <a:lstStyle/>
        <a:p>
          <a:endParaRPr lang="ru-RU" sz="1600"/>
        </a:p>
      </dgm:t>
    </dgm:pt>
    <dgm:pt modelId="{EFEE1D50-3B7B-4BC0-A9A3-A7990245A3E1}" type="pres">
      <dgm:prSet presAssocID="{FA896E81-13A3-4FA6-9DC2-5C50903BB85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60BCE14-1529-4295-BA3D-26A44CAC8498}" type="pres">
      <dgm:prSet presAssocID="{4F557CD2-DE99-4060-B60C-07B82DE8BB5F}" presName="parenttextcomposite" presStyleCnt="0"/>
      <dgm:spPr/>
    </dgm:pt>
    <dgm:pt modelId="{E7C420E3-E85D-4D48-A2CF-7E39073A70DB}" type="pres">
      <dgm:prSet presAssocID="{4F557CD2-DE99-4060-B60C-07B82DE8BB5F}" presName="parenttext" presStyleLbl="revTx" presStyleIdx="0" presStyleCnt="3" custScaleY="2581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2BCAA-2A7E-4401-A8F6-149FB939DFB1}" type="pres">
      <dgm:prSet presAssocID="{4F557CD2-DE99-4060-B60C-07B82DE8BB5F}" presName="composite" presStyleCnt="0"/>
      <dgm:spPr/>
    </dgm:pt>
    <dgm:pt modelId="{123B8C1F-6630-434A-899E-C9E2E869CD7F}" type="pres">
      <dgm:prSet presAssocID="{4F557CD2-DE99-4060-B60C-07B82DE8BB5F}" presName="chevron1" presStyleLbl="alignNode1" presStyleIdx="0" presStyleCnt="21"/>
      <dgm:spPr/>
    </dgm:pt>
    <dgm:pt modelId="{6C371578-6CA1-40C3-AF01-75BD06A09FA1}" type="pres">
      <dgm:prSet presAssocID="{4F557CD2-DE99-4060-B60C-07B82DE8BB5F}" presName="chevron2" presStyleLbl="alignNode1" presStyleIdx="1" presStyleCnt="21"/>
      <dgm:spPr/>
    </dgm:pt>
    <dgm:pt modelId="{BF64D1A5-4FF0-4E31-95F2-AFFFDEB3628F}" type="pres">
      <dgm:prSet presAssocID="{4F557CD2-DE99-4060-B60C-07B82DE8BB5F}" presName="chevron3" presStyleLbl="alignNode1" presStyleIdx="2" presStyleCnt="21"/>
      <dgm:spPr/>
    </dgm:pt>
    <dgm:pt modelId="{28C2AA4F-09B1-452B-B564-09CE8E918A77}" type="pres">
      <dgm:prSet presAssocID="{4F557CD2-DE99-4060-B60C-07B82DE8BB5F}" presName="chevron4" presStyleLbl="alignNode1" presStyleIdx="3" presStyleCnt="21"/>
      <dgm:spPr/>
    </dgm:pt>
    <dgm:pt modelId="{1DC398CD-608F-4C4C-BC24-5F293B9028B2}" type="pres">
      <dgm:prSet presAssocID="{4F557CD2-DE99-4060-B60C-07B82DE8BB5F}" presName="chevron5" presStyleLbl="alignNode1" presStyleIdx="4" presStyleCnt="21"/>
      <dgm:spPr/>
    </dgm:pt>
    <dgm:pt modelId="{2D977228-6A33-417C-9861-B5605E7CAD26}" type="pres">
      <dgm:prSet presAssocID="{4F557CD2-DE99-4060-B60C-07B82DE8BB5F}" presName="chevron6" presStyleLbl="alignNode1" presStyleIdx="5" presStyleCnt="21"/>
      <dgm:spPr/>
    </dgm:pt>
    <dgm:pt modelId="{7BA413F0-8419-4941-A1D3-12BF19E59C19}" type="pres">
      <dgm:prSet presAssocID="{4F557CD2-DE99-4060-B60C-07B82DE8BB5F}" presName="chevron7" presStyleLbl="alignNode1" presStyleIdx="6" presStyleCnt="21"/>
      <dgm:spPr/>
    </dgm:pt>
    <dgm:pt modelId="{D1F010D9-48CA-49EC-A0F0-E6BBAFAA33C0}" type="pres">
      <dgm:prSet presAssocID="{4F557CD2-DE99-4060-B60C-07B82DE8BB5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527ED-9571-4CFA-8521-A08D60C024C3}" type="pres">
      <dgm:prSet presAssocID="{9EB869EC-367E-4C59-A347-F27F4027BE12}" presName="sibTrans" presStyleCnt="0"/>
      <dgm:spPr/>
    </dgm:pt>
    <dgm:pt modelId="{9104F837-6EA6-4C08-BC1A-1BEADA08A774}" type="pres">
      <dgm:prSet presAssocID="{192DAEB2-FA31-4403-8334-CCB56B86FCC2}" presName="parenttextcomposite" presStyleCnt="0"/>
      <dgm:spPr/>
    </dgm:pt>
    <dgm:pt modelId="{395B81B4-1A7F-44E9-A6E1-82450F9A93D2}" type="pres">
      <dgm:prSet presAssocID="{192DAEB2-FA31-4403-8334-CCB56B86FCC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E1E75-E684-4BEE-B3F8-B79AA139AB26}" type="pres">
      <dgm:prSet presAssocID="{192DAEB2-FA31-4403-8334-CCB56B86FCC2}" presName="composite" presStyleCnt="0"/>
      <dgm:spPr/>
    </dgm:pt>
    <dgm:pt modelId="{22131F15-80F9-428A-BD59-12C413D440FF}" type="pres">
      <dgm:prSet presAssocID="{192DAEB2-FA31-4403-8334-CCB56B86FCC2}" presName="chevron1" presStyleLbl="alignNode1" presStyleIdx="7" presStyleCnt="21"/>
      <dgm:spPr/>
    </dgm:pt>
    <dgm:pt modelId="{A98A4AC0-A1BA-4526-BF23-FA5B503720C0}" type="pres">
      <dgm:prSet presAssocID="{192DAEB2-FA31-4403-8334-CCB56B86FCC2}" presName="chevron2" presStyleLbl="alignNode1" presStyleIdx="8" presStyleCnt="21"/>
      <dgm:spPr/>
    </dgm:pt>
    <dgm:pt modelId="{0F056717-FC26-4C64-B4D6-638BCAC9B4FC}" type="pres">
      <dgm:prSet presAssocID="{192DAEB2-FA31-4403-8334-CCB56B86FCC2}" presName="chevron3" presStyleLbl="alignNode1" presStyleIdx="9" presStyleCnt="21"/>
      <dgm:spPr/>
    </dgm:pt>
    <dgm:pt modelId="{8776E8F2-9703-443D-8B8D-44FFD2499506}" type="pres">
      <dgm:prSet presAssocID="{192DAEB2-FA31-4403-8334-CCB56B86FCC2}" presName="chevron4" presStyleLbl="alignNode1" presStyleIdx="10" presStyleCnt="21"/>
      <dgm:spPr/>
    </dgm:pt>
    <dgm:pt modelId="{454C9ED0-B471-4D71-BD59-1AB802C7EFCC}" type="pres">
      <dgm:prSet presAssocID="{192DAEB2-FA31-4403-8334-CCB56B86FCC2}" presName="chevron5" presStyleLbl="alignNode1" presStyleIdx="11" presStyleCnt="21"/>
      <dgm:spPr/>
    </dgm:pt>
    <dgm:pt modelId="{ED6B7E89-30A9-4B72-8189-2ECA598D9D2D}" type="pres">
      <dgm:prSet presAssocID="{192DAEB2-FA31-4403-8334-CCB56B86FCC2}" presName="chevron6" presStyleLbl="alignNode1" presStyleIdx="12" presStyleCnt="21"/>
      <dgm:spPr/>
    </dgm:pt>
    <dgm:pt modelId="{E6F18A3B-77D4-497C-8C76-284EDE3374CE}" type="pres">
      <dgm:prSet presAssocID="{192DAEB2-FA31-4403-8334-CCB56B86FCC2}" presName="chevron7" presStyleLbl="alignNode1" presStyleIdx="13" presStyleCnt="21"/>
      <dgm:spPr/>
    </dgm:pt>
    <dgm:pt modelId="{E6A53888-2E4C-48FB-AE5D-5BF868098463}" type="pres">
      <dgm:prSet presAssocID="{192DAEB2-FA31-4403-8334-CCB56B86FCC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CE5C8-4759-46C7-8AE6-E316691ADFE5}" type="pres">
      <dgm:prSet presAssocID="{61011094-FA45-4D12-A491-185BD07E2AF8}" presName="sibTrans" presStyleCnt="0"/>
      <dgm:spPr/>
    </dgm:pt>
    <dgm:pt modelId="{ABE63753-6AE5-47A8-AE24-7F9F031BCFC5}" type="pres">
      <dgm:prSet presAssocID="{D619C5DF-C0A7-4F2E-8F9C-29B37D06A223}" presName="parenttextcomposite" presStyleCnt="0"/>
      <dgm:spPr/>
    </dgm:pt>
    <dgm:pt modelId="{A34E8235-2DBA-4C5A-ACA1-E9AFC6F721E2}" type="pres">
      <dgm:prSet presAssocID="{D619C5DF-C0A7-4F2E-8F9C-29B37D06A22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59C79-A4F2-41EC-ADE1-99542D056095}" type="pres">
      <dgm:prSet presAssocID="{D619C5DF-C0A7-4F2E-8F9C-29B37D06A223}" presName="composite" presStyleCnt="0"/>
      <dgm:spPr/>
    </dgm:pt>
    <dgm:pt modelId="{47EFF1AF-3DBE-44FF-92DC-C2723866C647}" type="pres">
      <dgm:prSet presAssocID="{D619C5DF-C0A7-4F2E-8F9C-29B37D06A223}" presName="chevron1" presStyleLbl="alignNode1" presStyleIdx="14" presStyleCnt="21"/>
      <dgm:spPr/>
    </dgm:pt>
    <dgm:pt modelId="{FD3C0386-4270-414A-8842-928061543626}" type="pres">
      <dgm:prSet presAssocID="{D619C5DF-C0A7-4F2E-8F9C-29B37D06A223}" presName="chevron2" presStyleLbl="alignNode1" presStyleIdx="15" presStyleCnt="21"/>
      <dgm:spPr/>
    </dgm:pt>
    <dgm:pt modelId="{815FA1A7-2EF6-4F56-9D60-2E1B51B4CD31}" type="pres">
      <dgm:prSet presAssocID="{D619C5DF-C0A7-4F2E-8F9C-29B37D06A223}" presName="chevron3" presStyleLbl="alignNode1" presStyleIdx="16" presStyleCnt="21"/>
      <dgm:spPr/>
    </dgm:pt>
    <dgm:pt modelId="{AE943D7F-E1E6-48F3-AB62-F443EBD5A73B}" type="pres">
      <dgm:prSet presAssocID="{D619C5DF-C0A7-4F2E-8F9C-29B37D06A223}" presName="chevron4" presStyleLbl="alignNode1" presStyleIdx="17" presStyleCnt="21"/>
      <dgm:spPr/>
    </dgm:pt>
    <dgm:pt modelId="{DD8CE5ED-155B-4EFC-9BCB-4CBC2BA2B77D}" type="pres">
      <dgm:prSet presAssocID="{D619C5DF-C0A7-4F2E-8F9C-29B37D06A223}" presName="chevron5" presStyleLbl="alignNode1" presStyleIdx="18" presStyleCnt="21"/>
      <dgm:spPr/>
    </dgm:pt>
    <dgm:pt modelId="{D826F934-CCE8-4542-A952-53239BDFF10F}" type="pres">
      <dgm:prSet presAssocID="{D619C5DF-C0A7-4F2E-8F9C-29B37D06A223}" presName="chevron6" presStyleLbl="alignNode1" presStyleIdx="19" presStyleCnt="21"/>
      <dgm:spPr/>
    </dgm:pt>
    <dgm:pt modelId="{37AFEEFA-40E9-4C86-864D-100B8A36C4E7}" type="pres">
      <dgm:prSet presAssocID="{D619C5DF-C0A7-4F2E-8F9C-29B37D06A223}" presName="chevron7" presStyleLbl="alignNode1" presStyleIdx="20" presStyleCnt="21"/>
      <dgm:spPr/>
    </dgm:pt>
    <dgm:pt modelId="{1E6288A6-D6E4-4DAC-85A8-0A1E5187F220}" type="pres">
      <dgm:prSet presAssocID="{D619C5DF-C0A7-4F2E-8F9C-29B37D06A22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3370E-A298-4B10-8D3B-3D832A7B2DA9}" type="presOf" srcId="{5B3343EC-1E07-435F-AE7A-7E9B5F5039C9}" destId="{D1F010D9-48CA-49EC-A0F0-E6BBAFAA33C0}" srcOrd="0" destOrd="0" presId="urn:microsoft.com/office/officeart/2008/layout/VerticalAccentList"/>
    <dgm:cxn modelId="{887E99D4-B3FA-4D4A-96C2-B2B046D3E27C}" type="presOf" srcId="{E60940DF-F111-4CDB-B007-7B35298B680D}" destId="{1E6288A6-D6E4-4DAC-85A8-0A1E5187F220}" srcOrd="0" destOrd="0" presId="urn:microsoft.com/office/officeart/2008/layout/VerticalAccentList"/>
    <dgm:cxn modelId="{39CEF260-D215-4CAB-899C-E9A76DF027B6}" type="presOf" srcId="{0EBF9CC6-A7D8-47B2-A2BE-48897DD055CA}" destId="{E6A53888-2E4C-48FB-AE5D-5BF868098463}" srcOrd="0" destOrd="0" presId="urn:microsoft.com/office/officeart/2008/layout/VerticalAccentList"/>
    <dgm:cxn modelId="{99D48F3C-669E-4078-A943-724A2F8C35E0}" srcId="{FA896E81-13A3-4FA6-9DC2-5C50903BB85D}" destId="{D619C5DF-C0A7-4F2E-8F9C-29B37D06A223}" srcOrd="2" destOrd="0" parTransId="{CB02D900-B62E-49D9-BB76-710ED2F6F18C}" sibTransId="{4B618683-7BF4-485E-AD6A-26AA2FC9580E}"/>
    <dgm:cxn modelId="{F1F86D52-10B0-4F72-855F-607F1F7B4B05}" type="presOf" srcId="{4F557CD2-DE99-4060-B60C-07B82DE8BB5F}" destId="{E7C420E3-E85D-4D48-A2CF-7E39073A70DB}" srcOrd="0" destOrd="0" presId="urn:microsoft.com/office/officeart/2008/layout/VerticalAccentList"/>
    <dgm:cxn modelId="{E18F509F-754E-4925-B72D-72EFF19E0434}" srcId="{FA896E81-13A3-4FA6-9DC2-5C50903BB85D}" destId="{192DAEB2-FA31-4403-8334-CCB56B86FCC2}" srcOrd="1" destOrd="0" parTransId="{D2A73779-1D06-43BD-BED0-403165E936EA}" sibTransId="{61011094-FA45-4D12-A491-185BD07E2AF8}"/>
    <dgm:cxn modelId="{475D4D4A-8041-4ED9-ABAC-E875B5BBE74A}" srcId="{FA896E81-13A3-4FA6-9DC2-5C50903BB85D}" destId="{4F557CD2-DE99-4060-B60C-07B82DE8BB5F}" srcOrd="0" destOrd="0" parTransId="{78081D5A-75FF-4FA1-81BA-75CDC596D620}" sibTransId="{9EB869EC-367E-4C59-A347-F27F4027BE12}"/>
    <dgm:cxn modelId="{AC885232-C8EE-4361-9D32-7691237C60E7}" type="presOf" srcId="{FA896E81-13A3-4FA6-9DC2-5C50903BB85D}" destId="{EFEE1D50-3B7B-4BC0-A9A3-A7990245A3E1}" srcOrd="0" destOrd="0" presId="urn:microsoft.com/office/officeart/2008/layout/VerticalAccentList"/>
    <dgm:cxn modelId="{48F22EC1-4139-4971-9232-400D4C9D1C73}" srcId="{4F557CD2-DE99-4060-B60C-07B82DE8BB5F}" destId="{5B3343EC-1E07-435F-AE7A-7E9B5F5039C9}" srcOrd="0" destOrd="0" parTransId="{5688BE04-8851-40C4-8590-F3C49A28BFD4}" sibTransId="{8F249326-70C1-4C9B-9B8D-47E7CCF4DE72}"/>
    <dgm:cxn modelId="{50C837B4-FB36-4671-893E-E519D68B9642}" type="presOf" srcId="{D619C5DF-C0A7-4F2E-8F9C-29B37D06A223}" destId="{A34E8235-2DBA-4C5A-ACA1-E9AFC6F721E2}" srcOrd="0" destOrd="0" presId="urn:microsoft.com/office/officeart/2008/layout/VerticalAccentList"/>
    <dgm:cxn modelId="{D82E942F-935F-458B-933D-D338669FC2F5}" srcId="{192DAEB2-FA31-4403-8334-CCB56B86FCC2}" destId="{0EBF9CC6-A7D8-47B2-A2BE-48897DD055CA}" srcOrd="0" destOrd="0" parTransId="{D583123C-305D-446F-9DFF-5E5192DEF587}" sibTransId="{F5A238C2-D30B-46FB-B31D-FB48F18B2CD1}"/>
    <dgm:cxn modelId="{31BE2DAC-BCA5-489E-9D71-D6F2ACF90906}" srcId="{D619C5DF-C0A7-4F2E-8F9C-29B37D06A223}" destId="{E60940DF-F111-4CDB-B007-7B35298B680D}" srcOrd="0" destOrd="0" parTransId="{4C868913-3D5F-489E-8C85-D357668AE6AB}" sibTransId="{43EBF42B-72B2-4291-8454-3B77C592EFE8}"/>
    <dgm:cxn modelId="{3BFEB8AD-0866-4B3D-9AF8-34034C94C906}" type="presOf" srcId="{192DAEB2-FA31-4403-8334-CCB56B86FCC2}" destId="{395B81B4-1A7F-44E9-A6E1-82450F9A93D2}" srcOrd="0" destOrd="0" presId="urn:microsoft.com/office/officeart/2008/layout/VerticalAccentList"/>
    <dgm:cxn modelId="{1950CBE3-0409-4F60-8DDB-4530425FD1BE}" type="presParOf" srcId="{EFEE1D50-3B7B-4BC0-A9A3-A7990245A3E1}" destId="{360BCE14-1529-4295-BA3D-26A44CAC8498}" srcOrd="0" destOrd="0" presId="urn:microsoft.com/office/officeart/2008/layout/VerticalAccentList"/>
    <dgm:cxn modelId="{3C7EA140-DDF6-4741-BFF8-53192CF55A40}" type="presParOf" srcId="{360BCE14-1529-4295-BA3D-26A44CAC8498}" destId="{E7C420E3-E85D-4D48-A2CF-7E39073A70DB}" srcOrd="0" destOrd="0" presId="urn:microsoft.com/office/officeart/2008/layout/VerticalAccentList"/>
    <dgm:cxn modelId="{F91216D5-AD75-4DF0-9313-610E47EAE545}" type="presParOf" srcId="{EFEE1D50-3B7B-4BC0-A9A3-A7990245A3E1}" destId="{A0B2BCAA-2A7E-4401-A8F6-149FB939DFB1}" srcOrd="1" destOrd="0" presId="urn:microsoft.com/office/officeart/2008/layout/VerticalAccentList"/>
    <dgm:cxn modelId="{E271D064-0F09-4E0B-BCF1-67838700085A}" type="presParOf" srcId="{A0B2BCAA-2A7E-4401-A8F6-149FB939DFB1}" destId="{123B8C1F-6630-434A-899E-C9E2E869CD7F}" srcOrd="0" destOrd="0" presId="urn:microsoft.com/office/officeart/2008/layout/VerticalAccentList"/>
    <dgm:cxn modelId="{21488925-8BD6-4320-97F8-A1B405A1FDDA}" type="presParOf" srcId="{A0B2BCAA-2A7E-4401-A8F6-149FB939DFB1}" destId="{6C371578-6CA1-40C3-AF01-75BD06A09FA1}" srcOrd="1" destOrd="0" presId="urn:microsoft.com/office/officeart/2008/layout/VerticalAccentList"/>
    <dgm:cxn modelId="{7C800B71-DE33-4EDB-B057-8C63B6DEC818}" type="presParOf" srcId="{A0B2BCAA-2A7E-4401-A8F6-149FB939DFB1}" destId="{BF64D1A5-4FF0-4E31-95F2-AFFFDEB3628F}" srcOrd="2" destOrd="0" presId="urn:microsoft.com/office/officeart/2008/layout/VerticalAccentList"/>
    <dgm:cxn modelId="{6202F528-75EE-49D3-9A0E-F21E5EC1B799}" type="presParOf" srcId="{A0B2BCAA-2A7E-4401-A8F6-149FB939DFB1}" destId="{28C2AA4F-09B1-452B-B564-09CE8E918A77}" srcOrd="3" destOrd="0" presId="urn:microsoft.com/office/officeart/2008/layout/VerticalAccentList"/>
    <dgm:cxn modelId="{ED184C7D-AF8D-4E4C-9EFC-7E213FF0787E}" type="presParOf" srcId="{A0B2BCAA-2A7E-4401-A8F6-149FB939DFB1}" destId="{1DC398CD-608F-4C4C-BC24-5F293B9028B2}" srcOrd="4" destOrd="0" presId="urn:microsoft.com/office/officeart/2008/layout/VerticalAccentList"/>
    <dgm:cxn modelId="{73BEFE54-D877-431D-A776-81CDF1FE2B8B}" type="presParOf" srcId="{A0B2BCAA-2A7E-4401-A8F6-149FB939DFB1}" destId="{2D977228-6A33-417C-9861-B5605E7CAD26}" srcOrd="5" destOrd="0" presId="urn:microsoft.com/office/officeart/2008/layout/VerticalAccentList"/>
    <dgm:cxn modelId="{FA853380-7C18-4D94-9304-CB9F94EB3344}" type="presParOf" srcId="{A0B2BCAA-2A7E-4401-A8F6-149FB939DFB1}" destId="{7BA413F0-8419-4941-A1D3-12BF19E59C19}" srcOrd="6" destOrd="0" presId="urn:microsoft.com/office/officeart/2008/layout/VerticalAccentList"/>
    <dgm:cxn modelId="{DB053ED4-0689-4F16-83EC-5DCB29E9D1A4}" type="presParOf" srcId="{A0B2BCAA-2A7E-4401-A8F6-149FB939DFB1}" destId="{D1F010D9-48CA-49EC-A0F0-E6BBAFAA33C0}" srcOrd="7" destOrd="0" presId="urn:microsoft.com/office/officeart/2008/layout/VerticalAccentList"/>
    <dgm:cxn modelId="{7082B07D-8B77-4BF0-AA37-15F800F97803}" type="presParOf" srcId="{EFEE1D50-3B7B-4BC0-A9A3-A7990245A3E1}" destId="{F60527ED-9571-4CFA-8521-A08D60C024C3}" srcOrd="2" destOrd="0" presId="urn:microsoft.com/office/officeart/2008/layout/VerticalAccentList"/>
    <dgm:cxn modelId="{986159A7-642D-4A67-96F9-1230B21B0405}" type="presParOf" srcId="{EFEE1D50-3B7B-4BC0-A9A3-A7990245A3E1}" destId="{9104F837-6EA6-4C08-BC1A-1BEADA08A774}" srcOrd="3" destOrd="0" presId="urn:microsoft.com/office/officeart/2008/layout/VerticalAccentList"/>
    <dgm:cxn modelId="{F434F75D-09AF-4BD9-BBA4-7DEBDF3A9CE6}" type="presParOf" srcId="{9104F837-6EA6-4C08-BC1A-1BEADA08A774}" destId="{395B81B4-1A7F-44E9-A6E1-82450F9A93D2}" srcOrd="0" destOrd="0" presId="urn:microsoft.com/office/officeart/2008/layout/VerticalAccentList"/>
    <dgm:cxn modelId="{0B28E3AD-93E4-4F50-9863-9B7429ABFE4C}" type="presParOf" srcId="{EFEE1D50-3B7B-4BC0-A9A3-A7990245A3E1}" destId="{339E1E75-E684-4BEE-B3F8-B79AA139AB26}" srcOrd="4" destOrd="0" presId="urn:microsoft.com/office/officeart/2008/layout/VerticalAccentList"/>
    <dgm:cxn modelId="{74158A36-6023-450D-90A3-854FD880A719}" type="presParOf" srcId="{339E1E75-E684-4BEE-B3F8-B79AA139AB26}" destId="{22131F15-80F9-428A-BD59-12C413D440FF}" srcOrd="0" destOrd="0" presId="urn:microsoft.com/office/officeart/2008/layout/VerticalAccentList"/>
    <dgm:cxn modelId="{1B894E84-9491-4C4B-B2E1-3F3782197CA5}" type="presParOf" srcId="{339E1E75-E684-4BEE-B3F8-B79AA139AB26}" destId="{A98A4AC0-A1BA-4526-BF23-FA5B503720C0}" srcOrd="1" destOrd="0" presId="urn:microsoft.com/office/officeart/2008/layout/VerticalAccentList"/>
    <dgm:cxn modelId="{ED6D92CD-2E52-45DD-ACE0-BBC50E4E8E7C}" type="presParOf" srcId="{339E1E75-E684-4BEE-B3F8-B79AA139AB26}" destId="{0F056717-FC26-4C64-B4D6-638BCAC9B4FC}" srcOrd="2" destOrd="0" presId="urn:microsoft.com/office/officeart/2008/layout/VerticalAccentList"/>
    <dgm:cxn modelId="{803DC0E9-224E-405E-A8DC-4477B739B01F}" type="presParOf" srcId="{339E1E75-E684-4BEE-B3F8-B79AA139AB26}" destId="{8776E8F2-9703-443D-8B8D-44FFD2499506}" srcOrd="3" destOrd="0" presId="urn:microsoft.com/office/officeart/2008/layout/VerticalAccentList"/>
    <dgm:cxn modelId="{29D2D413-68BC-4E44-B10E-4D69D104AE25}" type="presParOf" srcId="{339E1E75-E684-4BEE-B3F8-B79AA139AB26}" destId="{454C9ED0-B471-4D71-BD59-1AB802C7EFCC}" srcOrd="4" destOrd="0" presId="urn:microsoft.com/office/officeart/2008/layout/VerticalAccentList"/>
    <dgm:cxn modelId="{19358EEF-AA80-4EFD-9271-4FAAE49725D6}" type="presParOf" srcId="{339E1E75-E684-4BEE-B3F8-B79AA139AB26}" destId="{ED6B7E89-30A9-4B72-8189-2ECA598D9D2D}" srcOrd="5" destOrd="0" presId="urn:microsoft.com/office/officeart/2008/layout/VerticalAccentList"/>
    <dgm:cxn modelId="{CB6FDC03-27D8-4CF3-AAC9-446D05D76925}" type="presParOf" srcId="{339E1E75-E684-4BEE-B3F8-B79AA139AB26}" destId="{E6F18A3B-77D4-497C-8C76-284EDE3374CE}" srcOrd="6" destOrd="0" presId="urn:microsoft.com/office/officeart/2008/layout/VerticalAccentList"/>
    <dgm:cxn modelId="{B77076F3-DE9F-4E0F-B4FB-CBC52BB89D12}" type="presParOf" srcId="{339E1E75-E684-4BEE-B3F8-B79AA139AB26}" destId="{E6A53888-2E4C-48FB-AE5D-5BF868098463}" srcOrd="7" destOrd="0" presId="urn:microsoft.com/office/officeart/2008/layout/VerticalAccentList"/>
    <dgm:cxn modelId="{D640C9E4-583F-4719-BC4C-F39123C33A48}" type="presParOf" srcId="{EFEE1D50-3B7B-4BC0-A9A3-A7990245A3E1}" destId="{DC9CE5C8-4759-46C7-8AE6-E316691ADFE5}" srcOrd="5" destOrd="0" presId="urn:microsoft.com/office/officeart/2008/layout/VerticalAccentList"/>
    <dgm:cxn modelId="{39F51C64-F350-4B61-A3A2-6E0FA0FD1DFD}" type="presParOf" srcId="{EFEE1D50-3B7B-4BC0-A9A3-A7990245A3E1}" destId="{ABE63753-6AE5-47A8-AE24-7F9F031BCFC5}" srcOrd="6" destOrd="0" presId="urn:microsoft.com/office/officeart/2008/layout/VerticalAccentList"/>
    <dgm:cxn modelId="{67EE9DA1-329C-487B-BED9-014EAA4405F2}" type="presParOf" srcId="{ABE63753-6AE5-47A8-AE24-7F9F031BCFC5}" destId="{A34E8235-2DBA-4C5A-ACA1-E9AFC6F721E2}" srcOrd="0" destOrd="0" presId="urn:microsoft.com/office/officeart/2008/layout/VerticalAccentList"/>
    <dgm:cxn modelId="{E6EC23C4-4A8F-4D5D-BB41-A11012CCEF65}" type="presParOf" srcId="{EFEE1D50-3B7B-4BC0-A9A3-A7990245A3E1}" destId="{92159C79-A4F2-41EC-ADE1-99542D056095}" srcOrd="7" destOrd="0" presId="urn:microsoft.com/office/officeart/2008/layout/VerticalAccentList"/>
    <dgm:cxn modelId="{F821F45C-D549-46C4-B1C2-4E4968AC0F8E}" type="presParOf" srcId="{92159C79-A4F2-41EC-ADE1-99542D056095}" destId="{47EFF1AF-3DBE-44FF-92DC-C2723866C647}" srcOrd="0" destOrd="0" presId="urn:microsoft.com/office/officeart/2008/layout/VerticalAccentList"/>
    <dgm:cxn modelId="{F758C016-5D09-4ACD-BB7E-C1DB572871FF}" type="presParOf" srcId="{92159C79-A4F2-41EC-ADE1-99542D056095}" destId="{FD3C0386-4270-414A-8842-928061543626}" srcOrd="1" destOrd="0" presId="urn:microsoft.com/office/officeart/2008/layout/VerticalAccentList"/>
    <dgm:cxn modelId="{8DB9D89A-D332-4621-AC21-9AD511B0A9F8}" type="presParOf" srcId="{92159C79-A4F2-41EC-ADE1-99542D056095}" destId="{815FA1A7-2EF6-4F56-9D60-2E1B51B4CD31}" srcOrd="2" destOrd="0" presId="urn:microsoft.com/office/officeart/2008/layout/VerticalAccentList"/>
    <dgm:cxn modelId="{B87C46FD-5E30-40A5-AC70-9101E51D70FE}" type="presParOf" srcId="{92159C79-A4F2-41EC-ADE1-99542D056095}" destId="{AE943D7F-E1E6-48F3-AB62-F443EBD5A73B}" srcOrd="3" destOrd="0" presId="urn:microsoft.com/office/officeart/2008/layout/VerticalAccentList"/>
    <dgm:cxn modelId="{2CD540CA-E549-4E5A-9B7D-2FDA46F0AFD9}" type="presParOf" srcId="{92159C79-A4F2-41EC-ADE1-99542D056095}" destId="{DD8CE5ED-155B-4EFC-9BCB-4CBC2BA2B77D}" srcOrd="4" destOrd="0" presId="urn:microsoft.com/office/officeart/2008/layout/VerticalAccentList"/>
    <dgm:cxn modelId="{775589EC-1186-460B-8A20-C6531E8D0F02}" type="presParOf" srcId="{92159C79-A4F2-41EC-ADE1-99542D056095}" destId="{D826F934-CCE8-4542-A952-53239BDFF10F}" srcOrd="5" destOrd="0" presId="urn:microsoft.com/office/officeart/2008/layout/VerticalAccentList"/>
    <dgm:cxn modelId="{18BB6F09-3D45-41C7-8A1C-3E093857512E}" type="presParOf" srcId="{92159C79-A4F2-41EC-ADE1-99542D056095}" destId="{37AFEEFA-40E9-4C86-864D-100B8A36C4E7}" srcOrd="6" destOrd="0" presId="urn:microsoft.com/office/officeart/2008/layout/VerticalAccentList"/>
    <dgm:cxn modelId="{B23478E6-D61D-479C-A5C0-1F0F0A9C8E79}" type="presParOf" srcId="{92159C79-A4F2-41EC-ADE1-99542D056095}" destId="{1E6288A6-D6E4-4DAC-85A8-0A1E5187F220}" srcOrd="7" destOrd="0" presId="urn:microsoft.com/office/officeart/2008/layout/Vertical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7FC5F-25C0-4D32-8A2A-9BCEA47B2C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65D02-3F1C-4D25-81C5-C68BCAD35A57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2007</a:t>
          </a:r>
          <a:endParaRPr lang="ru-RU" dirty="0">
            <a:latin typeface="+mj-lt"/>
          </a:endParaRPr>
        </a:p>
      </dgm:t>
    </dgm:pt>
    <dgm:pt modelId="{7A66D75E-C456-47B0-A85F-05DD03B62195}" type="par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BE5F890-C14D-48C1-9465-BEF6B2335F8C}" type="sib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89210B4-BC05-46B1-95BF-D4916782C01C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2012</a:t>
          </a:r>
          <a:endParaRPr lang="ru-RU" dirty="0">
            <a:latin typeface="+mj-lt"/>
          </a:endParaRPr>
        </a:p>
      </dgm:t>
    </dgm:pt>
    <dgm:pt modelId="{DE07D177-11CC-4F33-B2C5-E48419C64062}" type="par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BAA6097-D056-4778-9234-C32445F8FDDC}" type="sib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EEE91C-CC71-49DE-BD85-AF0CE0BC7AF8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2014-2017</a:t>
          </a:r>
          <a:endParaRPr lang="ru-RU" dirty="0">
            <a:latin typeface="+mj-lt"/>
          </a:endParaRPr>
        </a:p>
      </dgm:t>
    </dgm:pt>
    <dgm:pt modelId="{9BBA0F11-B537-4816-9DFC-C106748DC251}" type="par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15C236C-60FF-4940-8E8B-F12AAE13F07E}" type="sib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E3CEE93-795C-43F8-BF41-A909EA71989F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2013</a:t>
          </a:r>
          <a:endParaRPr lang="ru-RU" dirty="0">
            <a:latin typeface="+mj-lt"/>
          </a:endParaRPr>
        </a:p>
      </dgm:t>
    </dgm:pt>
    <dgm:pt modelId="{7589ED34-A354-4E3E-BE68-46CC93221BC9}" type="parTrans" cxnId="{53377342-9506-4FC1-8718-6860838E51CC}">
      <dgm:prSet/>
      <dgm:spPr/>
      <dgm:t>
        <a:bodyPr/>
        <a:lstStyle/>
        <a:p>
          <a:endParaRPr lang="ru-RU"/>
        </a:p>
      </dgm:t>
    </dgm:pt>
    <dgm:pt modelId="{24C84211-D512-4409-B2B9-A7F33201BC3E}" type="sibTrans" cxnId="{53377342-9506-4FC1-8718-6860838E51CC}">
      <dgm:prSet/>
      <dgm:spPr/>
      <dgm:t>
        <a:bodyPr/>
        <a:lstStyle/>
        <a:p>
          <a:endParaRPr lang="ru-RU"/>
        </a:p>
      </dgm:t>
    </dgm:pt>
    <dgm:pt modelId="{94BD7BF0-7373-48D4-AEC4-9AAB7F1DCFD6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2010</a:t>
          </a:r>
          <a:endParaRPr lang="ru-RU" dirty="0">
            <a:latin typeface="+mj-lt"/>
          </a:endParaRPr>
        </a:p>
      </dgm:t>
    </dgm:pt>
    <dgm:pt modelId="{F76E956D-C923-41ED-B70D-9C6ADC2B4995}" type="parTrans" cxnId="{9B20039A-EE8E-4FA3-A075-D0893AD33B93}">
      <dgm:prSet/>
      <dgm:spPr/>
      <dgm:t>
        <a:bodyPr/>
        <a:lstStyle/>
        <a:p>
          <a:endParaRPr lang="ru-RU"/>
        </a:p>
      </dgm:t>
    </dgm:pt>
    <dgm:pt modelId="{6834138E-C1F6-4EF7-A31F-FF0A5562470F}" type="sibTrans" cxnId="{9B20039A-EE8E-4FA3-A075-D0893AD33B93}">
      <dgm:prSet/>
      <dgm:spPr/>
      <dgm:t>
        <a:bodyPr/>
        <a:lstStyle/>
        <a:p>
          <a:endParaRPr lang="ru-RU"/>
        </a:p>
      </dgm:t>
    </dgm:pt>
    <dgm:pt modelId="{90D1BD01-4643-4B02-8687-03F29CBDBD4B}" type="pres">
      <dgm:prSet presAssocID="{D977FC5F-25C0-4D32-8A2A-9BCEA47B2CC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F90F1-B97C-4EF2-8CDA-7931D316803B}" type="pres">
      <dgm:prSet presAssocID="{D977FC5F-25C0-4D32-8A2A-9BCEA47B2CC2}" presName="arrow" presStyleLbl="bgShp" presStyleIdx="0" presStyleCnt="1"/>
      <dgm:spPr/>
      <dgm:t>
        <a:bodyPr/>
        <a:lstStyle/>
        <a:p>
          <a:endParaRPr lang="ru-RU"/>
        </a:p>
      </dgm:t>
    </dgm:pt>
    <dgm:pt modelId="{BC41B4B7-D1CC-4A65-A7F1-933D9C786F83}" type="pres">
      <dgm:prSet presAssocID="{D977FC5F-25C0-4D32-8A2A-9BCEA47B2CC2}" presName="arrowDiagram5" presStyleCnt="0"/>
      <dgm:spPr/>
    </dgm:pt>
    <dgm:pt modelId="{8F982DA8-6D44-42AA-B0D3-D9F65A8084E1}" type="pres">
      <dgm:prSet presAssocID="{57B65D02-3F1C-4D25-81C5-C68BCAD35A57}" presName="bullet5a" presStyleLbl="node1" presStyleIdx="0" presStyleCnt="5"/>
      <dgm:spPr/>
    </dgm:pt>
    <dgm:pt modelId="{717F1881-98C1-47B2-9EEF-09BDF45B39ED}" type="pres">
      <dgm:prSet presAssocID="{57B65D02-3F1C-4D25-81C5-C68BCAD35A5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BBC30-F7F6-4ABB-B58C-B744119A3B0E}" type="pres">
      <dgm:prSet presAssocID="{94BD7BF0-7373-48D4-AEC4-9AAB7F1DCFD6}" presName="bullet5b" presStyleLbl="node1" presStyleIdx="1" presStyleCnt="5"/>
      <dgm:spPr/>
    </dgm:pt>
    <dgm:pt modelId="{537CCE0E-19A3-4D94-89B0-20CD88130308}" type="pres">
      <dgm:prSet presAssocID="{94BD7BF0-7373-48D4-AEC4-9AAB7F1DCFD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E54FD-54D6-4960-87FA-C7B6306A08B4}" type="pres">
      <dgm:prSet presAssocID="{C89210B4-BC05-46B1-95BF-D4916782C01C}" presName="bullet5c" presStyleLbl="node1" presStyleIdx="2" presStyleCnt="5"/>
      <dgm:spPr/>
    </dgm:pt>
    <dgm:pt modelId="{013BE0CC-D743-4C83-A97D-ABD8CDF185E1}" type="pres">
      <dgm:prSet presAssocID="{C89210B4-BC05-46B1-95BF-D4916782C01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C616-D1CF-4F54-8998-4F312E2A9478}" type="pres">
      <dgm:prSet presAssocID="{3E3CEE93-795C-43F8-BF41-A909EA71989F}" presName="bullet5d" presStyleLbl="node1" presStyleIdx="3" presStyleCnt="5"/>
      <dgm:spPr/>
    </dgm:pt>
    <dgm:pt modelId="{07EA0A92-82B9-43E2-B265-8B865D1821CD}" type="pres">
      <dgm:prSet presAssocID="{3E3CEE93-795C-43F8-BF41-A909EA71989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11C0D-8AE6-4DF4-9273-3A7B65217BF1}" type="pres">
      <dgm:prSet presAssocID="{25EEE91C-CC71-49DE-BD85-AF0CE0BC7AF8}" presName="bullet5e" presStyleLbl="node1" presStyleIdx="4" presStyleCnt="5"/>
      <dgm:spPr/>
    </dgm:pt>
    <dgm:pt modelId="{4629294B-9A16-4A08-8533-D67AD24E0CF0}" type="pres">
      <dgm:prSet presAssocID="{25EEE91C-CC71-49DE-BD85-AF0CE0BC7AF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C7001-7675-4110-8327-45FCD59AB99B}" type="presOf" srcId="{94BD7BF0-7373-48D4-AEC4-9AAB7F1DCFD6}" destId="{537CCE0E-19A3-4D94-89B0-20CD88130308}" srcOrd="0" destOrd="0" presId="urn:microsoft.com/office/officeart/2005/8/layout/arrow2"/>
    <dgm:cxn modelId="{5FBEFF89-9D2F-453E-8C5F-ECD8E6B9C9BC}" srcId="{D977FC5F-25C0-4D32-8A2A-9BCEA47B2CC2}" destId="{C89210B4-BC05-46B1-95BF-D4916782C01C}" srcOrd="2" destOrd="0" parTransId="{DE07D177-11CC-4F33-B2C5-E48419C64062}" sibTransId="{6BAA6097-D056-4778-9234-C32445F8FDDC}"/>
    <dgm:cxn modelId="{AEE97A9F-0CEC-466F-86B7-80B714060509}" type="presOf" srcId="{D977FC5F-25C0-4D32-8A2A-9BCEA47B2CC2}" destId="{90D1BD01-4643-4B02-8687-03F29CBDBD4B}" srcOrd="0" destOrd="0" presId="urn:microsoft.com/office/officeart/2005/8/layout/arrow2"/>
    <dgm:cxn modelId="{865C101C-BEDE-4F4F-A382-29DC37520E06}" srcId="{D977FC5F-25C0-4D32-8A2A-9BCEA47B2CC2}" destId="{25EEE91C-CC71-49DE-BD85-AF0CE0BC7AF8}" srcOrd="4" destOrd="0" parTransId="{9BBA0F11-B537-4816-9DFC-C106748DC251}" sibTransId="{615C236C-60FF-4940-8E8B-F12AAE13F07E}"/>
    <dgm:cxn modelId="{ABE58307-368F-4025-9B8E-20CEA7BD01D0}" type="presOf" srcId="{C89210B4-BC05-46B1-95BF-D4916782C01C}" destId="{013BE0CC-D743-4C83-A97D-ABD8CDF185E1}" srcOrd="0" destOrd="0" presId="urn:microsoft.com/office/officeart/2005/8/layout/arrow2"/>
    <dgm:cxn modelId="{9B20039A-EE8E-4FA3-A075-D0893AD33B93}" srcId="{D977FC5F-25C0-4D32-8A2A-9BCEA47B2CC2}" destId="{94BD7BF0-7373-48D4-AEC4-9AAB7F1DCFD6}" srcOrd="1" destOrd="0" parTransId="{F76E956D-C923-41ED-B70D-9C6ADC2B4995}" sibTransId="{6834138E-C1F6-4EF7-A31F-FF0A5562470F}"/>
    <dgm:cxn modelId="{16E9649F-86B2-4224-841A-B96F0071C4F6}" type="presOf" srcId="{3E3CEE93-795C-43F8-BF41-A909EA71989F}" destId="{07EA0A92-82B9-43E2-B265-8B865D1821CD}" srcOrd="0" destOrd="0" presId="urn:microsoft.com/office/officeart/2005/8/layout/arrow2"/>
    <dgm:cxn modelId="{955EA613-C9C5-402B-A1BF-3930C35E58C9}" type="presOf" srcId="{57B65D02-3F1C-4D25-81C5-C68BCAD35A57}" destId="{717F1881-98C1-47B2-9EEF-09BDF45B39ED}" srcOrd="0" destOrd="0" presId="urn:microsoft.com/office/officeart/2005/8/layout/arrow2"/>
    <dgm:cxn modelId="{1351EC20-3D74-4120-A606-F34AB4F41E07}" srcId="{D977FC5F-25C0-4D32-8A2A-9BCEA47B2CC2}" destId="{57B65D02-3F1C-4D25-81C5-C68BCAD35A57}" srcOrd="0" destOrd="0" parTransId="{7A66D75E-C456-47B0-A85F-05DD03B62195}" sibTransId="{ABE5F890-C14D-48C1-9465-BEF6B2335F8C}"/>
    <dgm:cxn modelId="{53377342-9506-4FC1-8718-6860838E51CC}" srcId="{D977FC5F-25C0-4D32-8A2A-9BCEA47B2CC2}" destId="{3E3CEE93-795C-43F8-BF41-A909EA71989F}" srcOrd="3" destOrd="0" parTransId="{7589ED34-A354-4E3E-BE68-46CC93221BC9}" sibTransId="{24C84211-D512-4409-B2B9-A7F33201BC3E}"/>
    <dgm:cxn modelId="{C8CA4F2E-BC2C-4CF1-BF5D-5D67B5EF19FA}" type="presOf" srcId="{25EEE91C-CC71-49DE-BD85-AF0CE0BC7AF8}" destId="{4629294B-9A16-4A08-8533-D67AD24E0CF0}" srcOrd="0" destOrd="0" presId="urn:microsoft.com/office/officeart/2005/8/layout/arrow2"/>
    <dgm:cxn modelId="{2266C802-1A32-47D1-A916-E27B4222C214}" type="presParOf" srcId="{90D1BD01-4643-4B02-8687-03F29CBDBD4B}" destId="{B01F90F1-B97C-4EF2-8CDA-7931D316803B}" srcOrd="0" destOrd="0" presId="urn:microsoft.com/office/officeart/2005/8/layout/arrow2"/>
    <dgm:cxn modelId="{DF865216-9042-4A1A-B126-6890B30EDAD0}" type="presParOf" srcId="{90D1BD01-4643-4B02-8687-03F29CBDBD4B}" destId="{BC41B4B7-D1CC-4A65-A7F1-933D9C786F83}" srcOrd="1" destOrd="0" presId="urn:microsoft.com/office/officeart/2005/8/layout/arrow2"/>
    <dgm:cxn modelId="{7FF36806-E129-4F5D-95C0-89D96EB4F5F8}" type="presParOf" srcId="{BC41B4B7-D1CC-4A65-A7F1-933D9C786F83}" destId="{8F982DA8-6D44-42AA-B0D3-D9F65A8084E1}" srcOrd="0" destOrd="0" presId="urn:microsoft.com/office/officeart/2005/8/layout/arrow2"/>
    <dgm:cxn modelId="{FF071CEE-5DC3-4EAF-8679-8AB417134861}" type="presParOf" srcId="{BC41B4B7-D1CC-4A65-A7F1-933D9C786F83}" destId="{717F1881-98C1-47B2-9EEF-09BDF45B39ED}" srcOrd="1" destOrd="0" presId="urn:microsoft.com/office/officeart/2005/8/layout/arrow2"/>
    <dgm:cxn modelId="{1A19EA3D-8952-4D80-AB75-09F6028826F1}" type="presParOf" srcId="{BC41B4B7-D1CC-4A65-A7F1-933D9C786F83}" destId="{CDDBBC30-F7F6-4ABB-B58C-B744119A3B0E}" srcOrd="2" destOrd="0" presId="urn:microsoft.com/office/officeart/2005/8/layout/arrow2"/>
    <dgm:cxn modelId="{ACCE67F3-37A1-4347-94E6-D6A5575F315B}" type="presParOf" srcId="{BC41B4B7-D1CC-4A65-A7F1-933D9C786F83}" destId="{537CCE0E-19A3-4D94-89B0-20CD88130308}" srcOrd="3" destOrd="0" presId="urn:microsoft.com/office/officeart/2005/8/layout/arrow2"/>
    <dgm:cxn modelId="{DBB93E13-21CB-49C6-BD3F-1619E7A9F5EA}" type="presParOf" srcId="{BC41B4B7-D1CC-4A65-A7F1-933D9C786F83}" destId="{556E54FD-54D6-4960-87FA-C7B6306A08B4}" srcOrd="4" destOrd="0" presId="urn:microsoft.com/office/officeart/2005/8/layout/arrow2"/>
    <dgm:cxn modelId="{BC90ACDF-F6F1-42A6-83F1-1F4EF4461977}" type="presParOf" srcId="{BC41B4B7-D1CC-4A65-A7F1-933D9C786F83}" destId="{013BE0CC-D743-4C83-A97D-ABD8CDF185E1}" srcOrd="5" destOrd="0" presId="urn:microsoft.com/office/officeart/2005/8/layout/arrow2"/>
    <dgm:cxn modelId="{A899751E-EB00-4392-91A5-578144691322}" type="presParOf" srcId="{BC41B4B7-D1CC-4A65-A7F1-933D9C786F83}" destId="{6F6DC616-D1CF-4F54-8998-4F312E2A9478}" srcOrd="6" destOrd="0" presId="urn:microsoft.com/office/officeart/2005/8/layout/arrow2"/>
    <dgm:cxn modelId="{6046F32C-C941-4E4B-B99D-22BA34D38601}" type="presParOf" srcId="{BC41B4B7-D1CC-4A65-A7F1-933D9C786F83}" destId="{07EA0A92-82B9-43E2-B265-8B865D1821CD}" srcOrd="7" destOrd="0" presId="urn:microsoft.com/office/officeart/2005/8/layout/arrow2"/>
    <dgm:cxn modelId="{AF945B07-EF9E-4CA3-8E0D-A054DCFD5026}" type="presParOf" srcId="{BC41B4B7-D1CC-4A65-A7F1-933D9C786F83}" destId="{57811C0D-8AE6-4DF4-9273-3A7B65217BF1}" srcOrd="8" destOrd="0" presId="urn:microsoft.com/office/officeart/2005/8/layout/arrow2"/>
    <dgm:cxn modelId="{667B1451-C47D-457A-BF0F-89A893168BD6}" type="presParOf" srcId="{BC41B4B7-D1CC-4A65-A7F1-933D9C786F83}" destId="{4629294B-9A16-4A08-8533-D67AD24E0CF0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E894D-D965-46F3-B6C1-DCDF379F2CA7}" type="doc">
      <dgm:prSet loTypeId="urn:microsoft.com/office/officeart/2005/8/layout/hList7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9C4BAC-3750-4618-BF4A-4CAB8C7CFADD}">
      <dgm:prSet custT="1"/>
      <dgm:spPr>
        <a:xfrm>
          <a:off x="1829" y="0"/>
          <a:ext cx="2846179" cy="5356944"/>
        </a:xfrm>
      </dgm:spPr>
      <dgm:t>
        <a:bodyPr lIns="36000" tIns="0" rIns="36000" bIns="36000" anchor="t" anchorCtr="0"/>
        <a:lstStyle/>
        <a:p>
          <a:pPr algn="ctr" defTabSz="860425" rtl="0">
            <a:tabLst>
              <a:tab pos="2601913" algn="l"/>
            </a:tabLst>
          </a:pPr>
          <a:r>
            <a:rPr lang="ru-RU" sz="2000" dirty="0" smtClean="0">
              <a:latin typeface="Trebuchet MS" panose="020B0603020202020204" pitchFamily="34" charset="0"/>
              <a:ea typeface="+mn-ea"/>
              <a:cs typeface="+mn-cs"/>
            </a:rPr>
            <a:t>2018</a:t>
          </a:r>
        </a:p>
        <a:p>
          <a:pPr marL="88900" indent="0" algn="l" defTabSz="860425" rtl="0">
            <a:tabLst>
              <a:tab pos="2601913" algn="l"/>
            </a:tabLst>
          </a:pPr>
          <a:r>
            <a:rPr lang="ru-RU" sz="1400" dirty="0" smtClean="0">
              <a:latin typeface="Trebuchet MS" panose="020B0603020202020204" pitchFamily="34" charset="0"/>
              <a:ea typeface="+mn-ea"/>
              <a:cs typeface="+mn-cs"/>
            </a:rPr>
            <a:t>1. </a:t>
          </a:r>
          <a:r>
            <a:rPr lang="ru-RU" sz="1400" dirty="0" smtClean="0">
              <a:latin typeface="+mj-lt"/>
            </a:rPr>
            <a:t>Точечная работа с регионами по поддержке агрострахования в рамках «единой» субсидии</a:t>
          </a:r>
        </a:p>
        <a:p>
          <a:pPr marL="88900" indent="0" algn="l" defTabSz="860425" rtl="0">
            <a:tabLst>
              <a:tab pos="2601913" algn="l"/>
            </a:tabLst>
          </a:pPr>
          <a:r>
            <a:rPr lang="ru-RU" sz="1400" dirty="0" smtClean="0">
              <a:latin typeface="+mj-lt"/>
            </a:rPr>
            <a:t>2. Продолжение работы по выведению агрострахования из «единой» субсидии</a:t>
          </a:r>
        </a:p>
        <a:p>
          <a:pPr marL="88900" indent="0" algn="l" defTabSz="860425" rtl="0">
            <a:tabLst>
              <a:tab pos="2601913" algn="l"/>
            </a:tabLst>
          </a:pPr>
          <a:r>
            <a:rPr lang="ru-RU" sz="1400" dirty="0" smtClean="0">
              <a:latin typeface="+mj-lt"/>
              <a:ea typeface="+mn-ea"/>
              <a:cs typeface="+mn-cs"/>
            </a:rPr>
            <a:t>3. Работа над </a:t>
          </a:r>
          <a:r>
            <a:rPr lang="ru-RU" sz="1400" dirty="0" smtClean="0">
              <a:latin typeface="Trebuchet MS" panose="020B0603020202020204" pitchFamily="34" charset="0"/>
              <a:ea typeface="+mn-ea"/>
              <a:cs typeface="+mn-cs"/>
            </a:rPr>
            <a:t>изменениями закона № 260-ФЗ</a:t>
          </a:r>
        </a:p>
        <a:p>
          <a:pPr marL="88900" indent="0" algn="l" defTabSz="860425" rtl="0">
            <a:tabLst>
              <a:tab pos="2601913" algn="l"/>
            </a:tabLst>
          </a:pPr>
          <a:r>
            <a:rPr lang="ru-RU" sz="1400" dirty="0" smtClean="0">
              <a:latin typeface="Trebuchet MS" panose="020B0603020202020204" pitchFamily="34" charset="0"/>
              <a:ea typeface="+mn-ea"/>
              <a:cs typeface="+mn-cs"/>
            </a:rPr>
            <a:t>4. Подготовка к страхованию объектов аквакультуры</a:t>
          </a:r>
          <a:r>
            <a:rPr lang="ru-RU" sz="1400" dirty="0" smtClean="0">
              <a:latin typeface="+mj-lt"/>
              <a:ea typeface="+mn-ea"/>
              <a:cs typeface="+mn-cs"/>
            </a:rPr>
            <a:t> </a:t>
          </a:r>
        </a:p>
      </dgm:t>
    </dgm:pt>
    <dgm:pt modelId="{8759C222-276C-4B5F-ADA2-EC3AE106D3AC}" type="parTrans" cxnId="{227AD167-E3E6-4AF6-A01B-CB9DCD701511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50C80185-7623-4396-9F3C-C4A405A45024}" type="sibTrans" cxnId="{227AD167-E3E6-4AF6-A01B-CB9DCD701511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FFBBB3FF-410F-4C09-A650-9D9DC67AB75D}">
      <dgm:prSet custT="1"/>
      <dgm:spPr>
        <a:xfrm>
          <a:off x="5866788" y="0"/>
          <a:ext cx="2846179" cy="5356944"/>
        </a:xfrm>
      </dgm:spPr>
      <dgm:t>
        <a:bodyPr lIns="36000" tIns="0" rIns="36000" bIns="36000" anchor="t" anchorCtr="0"/>
        <a:lstStyle/>
        <a:p>
          <a:pPr algn="ctr" rtl="0"/>
          <a:r>
            <a:rPr lang="ru-RU" sz="2000" dirty="0" smtClean="0">
              <a:latin typeface="Trebuchet MS" panose="020B0603020202020204" pitchFamily="34" charset="0"/>
              <a:ea typeface="+mn-ea"/>
              <a:cs typeface="+mn-cs"/>
            </a:rPr>
            <a:t>после 2020 г. </a:t>
          </a:r>
        </a:p>
        <a:p>
          <a:pPr marL="88900" indent="0" algn="l" rtl="0"/>
          <a:r>
            <a:rPr lang="ru-RU" sz="1400" dirty="0" smtClean="0">
              <a:latin typeface="+mj-lt"/>
              <a:ea typeface="+mn-ea"/>
              <a:cs typeface="+mn-cs"/>
            </a:rPr>
            <a:t>1. Включение страхования в общую систему риск-менеджмента АПК в рамках Госпрограммы развития АПК на период до 2030 года</a:t>
          </a:r>
        </a:p>
        <a:p>
          <a:pPr marL="88900" indent="0" algn="l" rtl="0"/>
          <a:r>
            <a:rPr lang="ru-RU" sz="1400" dirty="0" smtClean="0">
              <a:latin typeface="+mj-lt"/>
              <a:ea typeface="+mn-ea"/>
              <a:cs typeface="+mn-cs"/>
            </a:rPr>
            <a:t>2. Охват страхованием </a:t>
          </a:r>
          <a:br>
            <a:rPr lang="ru-RU" sz="1400" dirty="0" smtClean="0">
              <a:latin typeface="+mj-lt"/>
              <a:ea typeface="+mn-ea"/>
              <a:cs typeface="+mn-cs"/>
            </a:rPr>
          </a:br>
          <a:r>
            <a:rPr lang="ru-RU" sz="1400" dirty="0" smtClean="0">
              <a:latin typeface="+mj-lt"/>
              <a:ea typeface="+mn-ea"/>
              <a:cs typeface="+mn-cs"/>
            </a:rPr>
            <a:t>не менее 30 % основных с/х культур и животных</a:t>
          </a:r>
        </a:p>
      </dgm:t>
    </dgm:pt>
    <dgm:pt modelId="{55C13856-03F5-4CA0-80AC-9FF4553FEA9F}" type="parTrans" cxnId="{28017750-4459-49C2-9571-F866071AACCC}">
      <dgm:prSet/>
      <dgm:spPr/>
      <dgm:t>
        <a:bodyPr/>
        <a:lstStyle/>
        <a:p>
          <a:endParaRPr lang="ru-RU"/>
        </a:p>
      </dgm:t>
    </dgm:pt>
    <dgm:pt modelId="{FF3CF3E7-90F3-4F06-B9CE-68B7C545507B}" type="sibTrans" cxnId="{28017750-4459-49C2-9571-F866071AACCC}">
      <dgm:prSet/>
      <dgm:spPr/>
      <dgm:t>
        <a:bodyPr/>
        <a:lstStyle/>
        <a:p>
          <a:endParaRPr lang="ru-RU"/>
        </a:p>
      </dgm:t>
    </dgm:pt>
    <dgm:pt modelId="{4C4C0DC4-223E-4A1D-AE29-F79F3591C3C9}">
      <dgm:prSet custT="1"/>
      <dgm:spPr>
        <a:xfrm>
          <a:off x="2933394" y="0"/>
          <a:ext cx="2846179" cy="5356944"/>
        </a:xfrm>
      </dgm:spPr>
      <dgm:t>
        <a:bodyPr lIns="36000" tIns="0" rIns="36000" bIns="36000" anchor="t" anchorCtr="0"/>
        <a:lstStyle/>
        <a:p>
          <a:pPr algn="ctr" rtl="0"/>
          <a:r>
            <a:rPr lang="ru-RU" sz="2000" dirty="0" smtClean="0">
              <a:latin typeface="Trebuchet MS" panose="020B0603020202020204" pitchFamily="34" charset="0"/>
              <a:ea typeface="+mn-ea"/>
              <a:cs typeface="+mn-cs"/>
            </a:rPr>
            <a:t>до 2020 г.</a:t>
          </a:r>
        </a:p>
        <a:p>
          <a:pPr marL="88900" indent="0" algn="l" rtl="0"/>
          <a:r>
            <a:rPr lang="ru-RU" sz="1400" dirty="0" smtClean="0">
              <a:latin typeface="+mj-lt"/>
              <a:ea typeface="+mn-ea"/>
              <a:cs typeface="+mn-cs"/>
            </a:rPr>
            <a:t>1. Введение единого порядка планирования и предоставления господдержки</a:t>
          </a:r>
        </a:p>
        <a:p>
          <a:pPr marL="88900" indent="0" algn="l" rtl="0"/>
          <a:r>
            <a:rPr lang="ru-RU" sz="1400" dirty="0" smtClean="0">
              <a:latin typeface="+mj-lt"/>
              <a:ea typeface="+mn-ea"/>
              <a:cs typeface="+mn-cs"/>
            </a:rPr>
            <a:t>2. Введение дополнительных страховых программ  </a:t>
          </a:r>
          <a:br>
            <a:rPr lang="ru-RU" sz="1400" dirty="0" smtClean="0">
              <a:latin typeface="+mj-lt"/>
              <a:ea typeface="+mn-ea"/>
              <a:cs typeface="+mn-cs"/>
            </a:rPr>
          </a:br>
          <a:r>
            <a:rPr lang="ru-RU" sz="1400" dirty="0" smtClean="0">
              <a:latin typeface="+mj-lt"/>
              <a:ea typeface="+mn-ea"/>
              <a:cs typeface="+mn-cs"/>
            </a:rPr>
            <a:t>для повышение доступности и гибкости</a:t>
          </a:r>
        </a:p>
        <a:p>
          <a:pPr marL="88900" indent="0" algn="l" rtl="0"/>
          <a:r>
            <a:rPr lang="ru-RU" sz="1400" dirty="0" smtClean="0">
              <a:latin typeface="+mj-lt"/>
              <a:ea typeface="+mn-ea"/>
              <a:cs typeface="+mn-cs"/>
            </a:rPr>
            <a:t>3. Увязка страхования с программой помощи при ЧС</a:t>
          </a:r>
        </a:p>
      </dgm:t>
    </dgm:pt>
    <dgm:pt modelId="{D6A97318-2D22-4D99-ADAF-724C6110DAAB}" type="parTrans" cxnId="{374F1A0D-2926-45A1-AB79-818C4333492A}">
      <dgm:prSet/>
      <dgm:spPr/>
      <dgm:t>
        <a:bodyPr/>
        <a:lstStyle/>
        <a:p>
          <a:endParaRPr lang="ru-RU"/>
        </a:p>
      </dgm:t>
    </dgm:pt>
    <dgm:pt modelId="{9779B5E3-92DC-4B27-A232-AE0934E1122A}" type="sibTrans" cxnId="{374F1A0D-2926-45A1-AB79-818C4333492A}">
      <dgm:prSet/>
      <dgm:spPr/>
      <dgm:t>
        <a:bodyPr/>
        <a:lstStyle/>
        <a:p>
          <a:endParaRPr lang="ru-RU"/>
        </a:p>
      </dgm:t>
    </dgm:pt>
    <dgm:pt modelId="{FC9DC395-E73F-4A70-AA4C-5814809815FC}" type="pres">
      <dgm:prSet presAssocID="{2C1E894D-D965-46F3-B6C1-DCDF379F2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859F2E-798B-4747-997C-294BCE95EE68}" type="pres">
      <dgm:prSet presAssocID="{2C1E894D-D965-46F3-B6C1-DCDF379F2CA7}" presName="fgShape" presStyleLbl="fgShp" presStyleIdx="0" presStyleCnt="1" custScaleY="61304" custLinFactNeighborY="58114"/>
      <dgm:spPr>
        <a:xfrm>
          <a:off x="348518" y="4285555"/>
          <a:ext cx="8015930" cy="803541"/>
        </a:xfrm>
        <a:prstGeom prst="rightArrow">
          <a:avLst/>
        </a:prstGeom>
      </dgm:spPr>
      <dgm:t>
        <a:bodyPr/>
        <a:lstStyle/>
        <a:p>
          <a:endParaRPr lang="ru-RU"/>
        </a:p>
      </dgm:t>
    </dgm:pt>
    <dgm:pt modelId="{BA904977-7639-4BBE-A3E8-E6DD507EDE97}" type="pres">
      <dgm:prSet presAssocID="{2C1E894D-D965-46F3-B6C1-DCDF379F2CA7}" presName="linComp" presStyleCnt="0"/>
      <dgm:spPr/>
      <dgm:t>
        <a:bodyPr/>
        <a:lstStyle/>
        <a:p>
          <a:endParaRPr lang="ru-RU"/>
        </a:p>
      </dgm:t>
    </dgm:pt>
    <dgm:pt modelId="{B342A79C-BB7C-4E10-96FE-8F11A15F45FC}" type="pres">
      <dgm:prSet presAssocID="{8D9C4BAC-3750-4618-BF4A-4CAB8C7CFADD}" presName="compNode" presStyleCnt="0"/>
      <dgm:spPr/>
      <dgm:t>
        <a:bodyPr/>
        <a:lstStyle/>
        <a:p>
          <a:endParaRPr lang="ru-RU"/>
        </a:p>
      </dgm:t>
    </dgm:pt>
    <dgm:pt modelId="{6A624C09-7950-4ECA-ADA0-0570534EC1BD}" type="pres">
      <dgm:prSet presAssocID="{8D9C4BAC-3750-4618-BF4A-4CAB8C7CFADD}" presName="bkgdShape" presStyleLbl="node1" presStyleIdx="0" presStyleCnt="3" custLinFactNeighborY="-13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F5E648A-8987-4A39-8B78-C2C7DE67FE2E}" type="pres">
      <dgm:prSet presAssocID="{8D9C4BAC-3750-4618-BF4A-4CAB8C7CFAD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837C6-96F5-4C9B-82BB-D28C94C5F4A8}" type="pres">
      <dgm:prSet presAssocID="{8D9C4BAC-3750-4618-BF4A-4CAB8C7CFADD}" presName="invisiNode" presStyleLbl="node1" presStyleIdx="0" presStyleCnt="3"/>
      <dgm:spPr/>
      <dgm:t>
        <a:bodyPr/>
        <a:lstStyle/>
        <a:p>
          <a:endParaRPr lang="ru-RU"/>
        </a:p>
      </dgm:t>
    </dgm:pt>
    <dgm:pt modelId="{80C638E4-AECD-4BF6-A592-04775294FEC6}" type="pres">
      <dgm:prSet presAssocID="{8D9C4BAC-3750-4618-BF4A-4CAB8C7CFADD}" presName="imagNode" presStyleLbl="fgImgPlace1" presStyleIdx="0" presStyleCnt="3" custScaleX="20288" custScaleY="20288"/>
      <dgm:spPr>
        <a:xfrm>
          <a:off x="1243964" y="1032392"/>
          <a:ext cx="361909" cy="36190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DEE9259-BEA6-4045-AC86-3245AFD26399}" type="pres">
      <dgm:prSet presAssocID="{50C80185-7623-4396-9F3C-C4A405A450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9D5C19-B7B9-48BE-80E5-D61E93CA3DC0}" type="pres">
      <dgm:prSet presAssocID="{4C4C0DC4-223E-4A1D-AE29-F79F3591C3C9}" presName="compNode" presStyleCnt="0"/>
      <dgm:spPr/>
      <dgm:t>
        <a:bodyPr/>
        <a:lstStyle/>
        <a:p>
          <a:endParaRPr lang="ru-RU"/>
        </a:p>
      </dgm:t>
    </dgm:pt>
    <dgm:pt modelId="{3ED8D6B9-2F87-4CA4-B239-35FBE5FDAD7B}" type="pres">
      <dgm:prSet presAssocID="{4C4C0DC4-223E-4A1D-AE29-F79F3591C3C9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E08D3AA-E1ED-432D-8B0B-3F7CD7241EF4}" type="pres">
      <dgm:prSet presAssocID="{4C4C0DC4-223E-4A1D-AE29-F79F3591C3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89CF-97D1-4284-BB76-EA4AE94DC7DA}" type="pres">
      <dgm:prSet presAssocID="{4C4C0DC4-223E-4A1D-AE29-F79F3591C3C9}" presName="invisiNode" presStyleLbl="node1" presStyleIdx="1" presStyleCnt="3"/>
      <dgm:spPr/>
      <dgm:t>
        <a:bodyPr/>
        <a:lstStyle/>
        <a:p>
          <a:endParaRPr lang="ru-RU"/>
        </a:p>
      </dgm:t>
    </dgm:pt>
    <dgm:pt modelId="{04A7D103-57E7-47A9-B418-F2032B5CB031}" type="pres">
      <dgm:prSet presAssocID="{4C4C0DC4-223E-4A1D-AE29-F79F3591C3C9}" presName="imagNode" presStyleLbl="fgImgPlace1" presStyleIdx="1" presStyleCnt="3" custScaleX="20288" custScaleY="20288"/>
      <dgm:spPr>
        <a:xfrm>
          <a:off x="4175529" y="1032392"/>
          <a:ext cx="361909" cy="36190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AD8DC844-065A-45CD-A694-0D18CC115398}" type="pres">
      <dgm:prSet presAssocID="{9779B5E3-92DC-4B27-A232-AE0934E112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1A7BA1-A016-4E1F-A784-4EB6EC0396A4}" type="pres">
      <dgm:prSet presAssocID="{FFBBB3FF-410F-4C09-A650-9D9DC67AB75D}" presName="compNode" presStyleCnt="0"/>
      <dgm:spPr/>
      <dgm:t>
        <a:bodyPr/>
        <a:lstStyle/>
        <a:p>
          <a:endParaRPr lang="ru-RU"/>
        </a:p>
      </dgm:t>
    </dgm:pt>
    <dgm:pt modelId="{5552AA74-86BB-4C91-81E4-2AC461B68B86}" type="pres">
      <dgm:prSet presAssocID="{FFBBB3FF-410F-4C09-A650-9D9DC67AB75D}" presName="bkgdShape" presStyleLbl="node1" presStyleIdx="2" presStyleCnt="3" custLinFactNeighborX="64" custLinFactNeighborY="81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6B4C1AD-DC20-4B98-AE87-B2AB3DB4E52A}" type="pres">
      <dgm:prSet presAssocID="{FFBBB3FF-410F-4C09-A650-9D9DC67AB75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EEA5C-9B23-428F-A611-B29A281A2444}" type="pres">
      <dgm:prSet presAssocID="{FFBBB3FF-410F-4C09-A650-9D9DC67AB75D}" presName="invisiNode" presStyleLbl="node1" presStyleIdx="2" presStyleCnt="3"/>
      <dgm:spPr/>
      <dgm:t>
        <a:bodyPr/>
        <a:lstStyle/>
        <a:p>
          <a:endParaRPr lang="ru-RU"/>
        </a:p>
      </dgm:t>
    </dgm:pt>
    <dgm:pt modelId="{D9395C79-A1FA-4095-8F8D-2F846F68605A}" type="pres">
      <dgm:prSet presAssocID="{FFBBB3FF-410F-4C09-A650-9D9DC67AB75D}" presName="imagNode" presStyleLbl="fgImgPlace1" presStyleIdx="2" presStyleCnt="3" custScaleX="20288" custScaleY="20288"/>
      <dgm:spPr>
        <a:xfrm>
          <a:off x="7107093" y="1032392"/>
          <a:ext cx="361909" cy="361909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7FB3D95A-BE68-4351-87AD-EA62568D0D39}" type="presOf" srcId="{2C1E894D-D965-46F3-B6C1-DCDF379F2CA7}" destId="{FC9DC395-E73F-4A70-AA4C-5814809815FC}" srcOrd="0" destOrd="0" presId="urn:microsoft.com/office/officeart/2005/8/layout/hList7"/>
    <dgm:cxn modelId="{9B152E2E-B408-4630-9A62-A8826FB827A2}" type="presOf" srcId="{8D9C4BAC-3750-4618-BF4A-4CAB8C7CFADD}" destId="{6A624C09-7950-4ECA-ADA0-0570534EC1BD}" srcOrd="0" destOrd="0" presId="urn:microsoft.com/office/officeart/2005/8/layout/hList7"/>
    <dgm:cxn modelId="{BDAF9C8D-71BF-4336-BC37-CC598D057BCE}" type="presOf" srcId="{8D9C4BAC-3750-4618-BF4A-4CAB8C7CFADD}" destId="{2F5E648A-8987-4A39-8B78-C2C7DE67FE2E}" srcOrd="1" destOrd="0" presId="urn:microsoft.com/office/officeart/2005/8/layout/hList7"/>
    <dgm:cxn modelId="{19F0F379-332C-4D11-872D-B26D49E60EA4}" type="presOf" srcId="{9779B5E3-92DC-4B27-A232-AE0934E1122A}" destId="{AD8DC844-065A-45CD-A694-0D18CC115398}" srcOrd="0" destOrd="0" presId="urn:microsoft.com/office/officeart/2005/8/layout/hList7"/>
    <dgm:cxn modelId="{374F1A0D-2926-45A1-AB79-818C4333492A}" srcId="{2C1E894D-D965-46F3-B6C1-DCDF379F2CA7}" destId="{4C4C0DC4-223E-4A1D-AE29-F79F3591C3C9}" srcOrd="1" destOrd="0" parTransId="{D6A97318-2D22-4D99-ADAF-724C6110DAAB}" sibTransId="{9779B5E3-92DC-4B27-A232-AE0934E1122A}"/>
    <dgm:cxn modelId="{251DBC37-AEC1-4FC6-B53A-11358F2325DD}" type="presOf" srcId="{4C4C0DC4-223E-4A1D-AE29-F79F3591C3C9}" destId="{5E08D3AA-E1ED-432D-8B0B-3F7CD7241EF4}" srcOrd="1" destOrd="0" presId="urn:microsoft.com/office/officeart/2005/8/layout/hList7"/>
    <dgm:cxn modelId="{6CC7C4DF-608C-42B3-814E-CD1EDB51A87E}" type="presOf" srcId="{FFBBB3FF-410F-4C09-A650-9D9DC67AB75D}" destId="{36B4C1AD-DC20-4B98-AE87-B2AB3DB4E52A}" srcOrd="1" destOrd="0" presId="urn:microsoft.com/office/officeart/2005/8/layout/hList7"/>
    <dgm:cxn modelId="{227AD167-E3E6-4AF6-A01B-CB9DCD701511}" srcId="{2C1E894D-D965-46F3-B6C1-DCDF379F2CA7}" destId="{8D9C4BAC-3750-4618-BF4A-4CAB8C7CFADD}" srcOrd="0" destOrd="0" parTransId="{8759C222-276C-4B5F-ADA2-EC3AE106D3AC}" sibTransId="{50C80185-7623-4396-9F3C-C4A405A45024}"/>
    <dgm:cxn modelId="{D0114C11-E50F-4E5D-836F-F8511D3A5C84}" type="presOf" srcId="{50C80185-7623-4396-9F3C-C4A405A45024}" destId="{0DEE9259-BEA6-4045-AC86-3245AFD26399}" srcOrd="0" destOrd="0" presId="urn:microsoft.com/office/officeart/2005/8/layout/hList7"/>
    <dgm:cxn modelId="{274403A6-B887-4DC8-9AFC-41F460E77296}" type="presOf" srcId="{FFBBB3FF-410F-4C09-A650-9D9DC67AB75D}" destId="{5552AA74-86BB-4C91-81E4-2AC461B68B86}" srcOrd="0" destOrd="0" presId="urn:microsoft.com/office/officeart/2005/8/layout/hList7"/>
    <dgm:cxn modelId="{9DC6C073-3998-4D09-B391-2A60F845A06E}" type="presOf" srcId="{4C4C0DC4-223E-4A1D-AE29-F79F3591C3C9}" destId="{3ED8D6B9-2F87-4CA4-B239-35FBE5FDAD7B}" srcOrd="0" destOrd="0" presId="urn:microsoft.com/office/officeart/2005/8/layout/hList7"/>
    <dgm:cxn modelId="{28017750-4459-49C2-9571-F866071AACCC}" srcId="{2C1E894D-D965-46F3-B6C1-DCDF379F2CA7}" destId="{FFBBB3FF-410F-4C09-A650-9D9DC67AB75D}" srcOrd="2" destOrd="0" parTransId="{55C13856-03F5-4CA0-80AC-9FF4553FEA9F}" sibTransId="{FF3CF3E7-90F3-4F06-B9CE-68B7C545507B}"/>
    <dgm:cxn modelId="{7162ED3F-D4E6-4FF3-87CC-6ECBDF162024}" type="presParOf" srcId="{FC9DC395-E73F-4A70-AA4C-5814809815FC}" destId="{44859F2E-798B-4747-997C-294BCE95EE68}" srcOrd="0" destOrd="0" presId="urn:microsoft.com/office/officeart/2005/8/layout/hList7"/>
    <dgm:cxn modelId="{BC7E6A4C-BFA4-4BAB-848E-DAA04E31E96C}" type="presParOf" srcId="{FC9DC395-E73F-4A70-AA4C-5814809815FC}" destId="{BA904977-7639-4BBE-A3E8-E6DD507EDE97}" srcOrd="1" destOrd="0" presId="urn:microsoft.com/office/officeart/2005/8/layout/hList7"/>
    <dgm:cxn modelId="{DD016D5B-B04E-4120-87E3-063AB8C273D0}" type="presParOf" srcId="{BA904977-7639-4BBE-A3E8-E6DD507EDE97}" destId="{B342A79C-BB7C-4E10-96FE-8F11A15F45FC}" srcOrd="0" destOrd="0" presId="urn:microsoft.com/office/officeart/2005/8/layout/hList7"/>
    <dgm:cxn modelId="{967A51C6-CA2D-48C4-8581-C49ADA88CCBE}" type="presParOf" srcId="{B342A79C-BB7C-4E10-96FE-8F11A15F45FC}" destId="{6A624C09-7950-4ECA-ADA0-0570534EC1BD}" srcOrd="0" destOrd="0" presId="urn:microsoft.com/office/officeart/2005/8/layout/hList7"/>
    <dgm:cxn modelId="{2CD8C1A8-3807-47A6-B484-151C90F367AE}" type="presParOf" srcId="{B342A79C-BB7C-4E10-96FE-8F11A15F45FC}" destId="{2F5E648A-8987-4A39-8B78-C2C7DE67FE2E}" srcOrd="1" destOrd="0" presId="urn:microsoft.com/office/officeart/2005/8/layout/hList7"/>
    <dgm:cxn modelId="{1A187A40-E047-4C82-A13E-ACD68CB7784D}" type="presParOf" srcId="{B342A79C-BB7C-4E10-96FE-8F11A15F45FC}" destId="{372837C6-96F5-4C9B-82BB-D28C94C5F4A8}" srcOrd="2" destOrd="0" presId="urn:microsoft.com/office/officeart/2005/8/layout/hList7"/>
    <dgm:cxn modelId="{14C75C5B-3134-4795-9594-75FA9B754606}" type="presParOf" srcId="{B342A79C-BB7C-4E10-96FE-8F11A15F45FC}" destId="{80C638E4-AECD-4BF6-A592-04775294FEC6}" srcOrd="3" destOrd="0" presId="urn:microsoft.com/office/officeart/2005/8/layout/hList7"/>
    <dgm:cxn modelId="{8FEEAD3C-9174-43D2-BE8A-CBF62B517D3A}" type="presParOf" srcId="{BA904977-7639-4BBE-A3E8-E6DD507EDE97}" destId="{0DEE9259-BEA6-4045-AC86-3245AFD26399}" srcOrd="1" destOrd="0" presId="urn:microsoft.com/office/officeart/2005/8/layout/hList7"/>
    <dgm:cxn modelId="{C0A1A9CE-EA83-408A-8BB2-76340BF6159D}" type="presParOf" srcId="{BA904977-7639-4BBE-A3E8-E6DD507EDE97}" destId="{039D5C19-B7B9-48BE-80E5-D61E93CA3DC0}" srcOrd="2" destOrd="0" presId="urn:microsoft.com/office/officeart/2005/8/layout/hList7"/>
    <dgm:cxn modelId="{85B99CEF-5439-467B-9CA0-6E24FAC94A7D}" type="presParOf" srcId="{039D5C19-B7B9-48BE-80E5-D61E93CA3DC0}" destId="{3ED8D6B9-2F87-4CA4-B239-35FBE5FDAD7B}" srcOrd="0" destOrd="0" presId="urn:microsoft.com/office/officeart/2005/8/layout/hList7"/>
    <dgm:cxn modelId="{8C6E7248-37B4-4B3A-9D12-263DCE273811}" type="presParOf" srcId="{039D5C19-B7B9-48BE-80E5-D61E93CA3DC0}" destId="{5E08D3AA-E1ED-432D-8B0B-3F7CD7241EF4}" srcOrd="1" destOrd="0" presId="urn:microsoft.com/office/officeart/2005/8/layout/hList7"/>
    <dgm:cxn modelId="{23A51D30-8153-41BC-ADB0-0E736C6FDDEC}" type="presParOf" srcId="{039D5C19-B7B9-48BE-80E5-D61E93CA3DC0}" destId="{3C1F89CF-97D1-4284-BB76-EA4AE94DC7DA}" srcOrd="2" destOrd="0" presId="urn:microsoft.com/office/officeart/2005/8/layout/hList7"/>
    <dgm:cxn modelId="{E504314E-76C6-45B0-B694-4499577614D7}" type="presParOf" srcId="{039D5C19-B7B9-48BE-80E5-D61E93CA3DC0}" destId="{04A7D103-57E7-47A9-B418-F2032B5CB031}" srcOrd="3" destOrd="0" presId="urn:microsoft.com/office/officeart/2005/8/layout/hList7"/>
    <dgm:cxn modelId="{BB16F4CB-8969-4330-B15F-06EAF3F4CADE}" type="presParOf" srcId="{BA904977-7639-4BBE-A3E8-E6DD507EDE97}" destId="{AD8DC844-065A-45CD-A694-0D18CC115398}" srcOrd="3" destOrd="0" presId="urn:microsoft.com/office/officeart/2005/8/layout/hList7"/>
    <dgm:cxn modelId="{28BD7A1C-03C8-4315-A62C-5F8EF3DF458A}" type="presParOf" srcId="{BA904977-7639-4BBE-A3E8-E6DD507EDE97}" destId="{AB1A7BA1-A016-4E1F-A784-4EB6EC0396A4}" srcOrd="4" destOrd="0" presId="urn:microsoft.com/office/officeart/2005/8/layout/hList7"/>
    <dgm:cxn modelId="{2E67D9F5-3D2C-42BE-8395-6876702D7D6B}" type="presParOf" srcId="{AB1A7BA1-A016-4E1F-A784-4EB6EC0396A4}" destId="{5552AA74-86BB-4C91-81E4-2AC461B68B86}" srcOrd="0" destOrd="0" presId="urn:microsoft.com/office/officeart/2005/8/layout/hList7"/>
    <dgm:cxn modelId="{B930C9CA-5A34-4BC0-9C98-C50F14667F32}" type="presParOf" srcId="{AB1A7BA1-A016-4E1F-A784-4EB6EC0396A4}" destId="{36B4C1AD-DC20-4B98-AE87-B2AB3DB4E52A}" srcOrd="1" destOrd="0" presId="urn:microsoft.com/office/officeart/2005/8/layout/hList7"/>
    <dgm:cxn modelId="{7C5E5751-63A1-4D47-801D-8EF55C11B723}" type="presParOf" srcId="{AB1A7BA1-A016-4E1F-A784-4EB6EC0396A4}" destId="{E3BEEA5C-9B23-428F-A611-B29A281A2444}" srcOrd="2" destOrd="0" presId="urn:microsoft.com/office/officeart/2005/8/layout/hList7"/>
    <dgm:cxn modelId="{561AC61A-BF21-4A2F-96EF-24029B8CE556}" type="presParOf" srcId="{AB1A7BA1-A016-4E1F-A784-4EB6EC0396A4}" destId="{D9395C79-A1FA-4095-8F8D-2F846F6860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B4A11-3C12-4591-A626-0FCB9FAE22B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907CAE-C59F-439A-9E32-142DCBEF9019}">
      <dgm:prSet phldrT="[Текст]" custT="1"/>
      <dgm:spPr>
        <a:xfrm>
          <a:off x="4882" y="149096"/>
          <a:ext cx="2345316" cy="135799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Восстановление системы господдержки как главного драйвера агрострахования</a:t>
          </a:r>
          <a:endParaRPr lang="ru-RU" sz="18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447C643A-54B2-41E6-AEEB-38D447A552B2}" type="parTrans" cxnId="{439C70C0-BAF0-4222-826C-7A32CC5C20CB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E070580-C38A-4C3B-83B8-D018B33D858B}" type="sibTrans" cxnId="{439C70C0-BAF0-4222-826C-7A32CC5C20CB}">
      <dgm:prSet/>
      <dgm:spPr>
        <a:xfrm>
          <a:off x="2522601" y="614312"/>
          <a:ext cx="365493" cy="427558"/>
        </a:xfrm>
        <a:solidFill>
          <a:srgbClr val="C0504D">
            <a:hueOff val="0"/>
            <a:satOff val="0"/>
            <a:lumOff val="0"/>
            <a:alphaOff val="0"/>
          </a:srgbClr>
        </a:solidFill>
        <a:ln w="19050">
          <a:solidFill>
            <a:sysClr val="window" lastClr="FFFFFF"/>
          </a:solidFill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FEBC5621-4F1E-4301-99BA-D994D46B4EE7}">
      <dgm:prSet phldrT="[Текст]" custT="1"/>
      <dgm:spPr>
        <a:xfrm>
          <a:off x="3039810" y="149096"/>
          <a:ext cx="2345316" cy="1357991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Повышение гибкости и эффективности системы господдержки</a:t>
          </a:r>
          <a:endParaRPr lang="ru-RU" sz="18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54BF7B5D-1B13-4F73-BE22-838A1502DBCA}" type="parTrans" cxnId="{935698D1-92A9-49CC-8AE0-A8825BE722F0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8C1D0AF-4702-4702-9299-070F3AC71E32}" type="sibTrans" cxnId="{935698D1-92A9-49CC-8AE0-A8825BE722F0}">
      <dgm:prSet/>
      <dgm:spPr>
        <a:xfrm>
          <a:off x="5557529" y="614312"/>
          <a:ext cx="365493" cy="427558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19050">
          <a:solidFill>
            <a:sysClr val="window" lastClr="FFFFFF"/>
          </a:solidFill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1CC9F846-7779-4AAC-BD66-F027AE15977C}">
      <dgm:prSet phldrT="[Текст]" custT="1"/>
      <dgm:spPr>
        <a:xfrm>
          <a:off x="6074737" y="149096"/>
          <a:ext cx="2345316" cy="1357991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Формирование системы управления рисками АПК</a:t>
          </a:r>
          <a:endParaRPr lang="ru-RU" sz="18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910F9B7-B572-491D-831D-EEFBDC9D53DA}" type="parTrans" cxnId="{D35AFAD1-329C-4ADB-804E-57C6CECE6E84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C2845E24-D4D9-42E0-B341-D7B427D3B240}" type="sibTrans" cxnId="{D35AFAD1-329C-4ADB-804E-57C6CECE6E84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49D0B62D-0D97-4D3B-A9F4-74FF6727541D}" type="pres">
      <dgm:prSet presAssocID="{F9EB4A11-3C12-4591-A626-0FCB9FAE22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27956-EA18-46C8-992B-096A64EDE554}" type="pres">
      <dgm:prSet presAssocID="{47907CAE-C59F-439A-9E32-142DCBEF9019}" presName="node" presStyleLbl="node1" presStyleIdx="0" presStyleCnt="3" custScaleX="136037" custScaleY="1169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91093D9-AB12-46EA-A80D-18EF8739E05D}" type="pres">
      <dgm:prSet presAssocID="{BE070580-C38A-4C3B-83B8-D018B33D858B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67757CE-D5EA-4861-A4F4-C7D405606C83}" type="pres">
      <dgm:prSet presAssocID="{BE070580-C38A-4C3B-83B8-D018B33D858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F91BBE-E71D-4F1C-82F3-7F9521018D86}" type="pres">
      <dgm:prSet presAssocID="{FEBC5621-4F1E-4301-99BA-D994D46B4EE7}" presName="node" presStyleLbl="node1" presStyleIdx="1" presStyleCnt="3" custScaleX="136037" custScaleY="1169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8861208-9185-4DD6-A769-595E005934A7}" type="pres">
      <dgm:prSet presAssocID="{28C1D0AF-4702-4702-9299-070F3AC71E32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DCE596A-2775-47A9-8100-1D99B92D10A0}" type="pres">
      <dgm:prSet presAssocID="{28C1D0AF-4702-4702-9299-070F3AC71E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11AAF34-9220-4C9D-9D5E-FAF92262792B}" type="pres">
      <dgm:prSet presAssocID="{1CC9F846-7779-4AAC-BD66-F027AE15977C}" presName="node" presStyleLbl="node1" presStyleIdx="2" presStyleCnt="3" custScaleX="136037" custScaleY="1169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8F3F1CAF-1CDB-443E-8E98-7976F1B35E0B}" type="presOf" srcId="{1CC9F846-7779-4AAC-BD66-F027AE15977C}" destId="{911AAF34-9220-4C9D-9D5E-FAF92262792B}" srcOrd="0" destOrd="0" presId="urn:microsoft.com/office/officeart/2005/8/layout/process1"/>
    <dgm:cxn modelId="{896CB09D-4E22-4A19-A482-5005562ECBA3}" type="presOf" srcId="{28C1D0AF-4702-4702-9299-070F3AC71E32}" destId="{0DCE596A-2775-47A9-8100-1D99B92D10A0}" srcOrd="1" destOrd="0" presId="urn:microsoft.com/office/officeart/2005/8/layout/process1"/>
    <dgm:cxn modelId="{48AA0F3D-CCF8-4E4B-90A1-1AACF5CB6DB7}" type="presOf" srcId="{BE070580-C38A-4C3B-83B8-D018B33D858B}" destId="{E67757CE-D5EA-4861-A4F4-C7D405606C83}" srcOrd="1" destOrd="0" presId="urn:microsoft.com/office/officeart/2005/8/layout/process1"/>
    <dgm:cxn modelId="{439C70C0-BAF0-4222-826C-7A32CC5C20CB}" srcId="{F9EB4A11-3C12-4591-A626-0FCB9FAE22B6}" destId="{47907CAE-C59F-439A-9E32-142DCBEF9019}" srcOrd="0" destOrd="0" parTransId="{447C643A-54B2-41E6-AEEB-38D447A552B2}" sibTransId="{BE070580-C38A-4C3B-83B8-D018B33D858B}"/>
    <dgm:cxn modelId="{D35AFAD1-329C-4ADB-804E-57C6CECE6E84}" srcId="{F9EB4A11-3C12-4591-A626-0FCB9FAE22B6}" destId="{1CC9F846-7779-4AAC-BD66-F027AE15977C}" srcOrd="2" destOrd="0" parTransId="{8910F9B7-B572-491D-831D-EEFBDC9D53DA}" sibTransId="{C2845E24-D4D9-42E0-B341-D7B427D3B240}"/>
    <dgm:cxn modelId="{935698D1-92A9-49CC-8AE0-A8825BE722F0}" srcId="{F9EB4A11-3C12-4591-A626-0FCB9FAE22B6}" destId="{FEBC5621-4F1E-4301-99BA-D994D46B4EE7}" srcOrd="1" destOrd="0" parTransId="{54BF7B5D-1B13-4F73-BE22-838A1502DBCA}" sibTransId="{28C1D0AF-4702-4702-9299-070F3AC71E32}"/>
    <dgm:cxn modelId="{CF32B34C-40B3-43D4-B294-A08BD0AADD63}" type="presOf" srcId="{47907CAE-C59F-439A-9E32-142DCBEF9019}" destId="{71A27956-EA18-46C8-992B-096A64EDE554}" srcOrd="0" destOrd="0" presId="urn:microsoft.com/office/officeart/2005/8/layout/process1"/>
    <dgm:cxn modelId="{87255208-2479-4464-BD6D-08A08304044B}" type="presOf" srcId="{FEBC5621-4F1E-4301-99BA-D994D46B4EE7}" destId="{CBF91BBE-E71D-4F1C-82F3-7F9521018D86}" srcOrd="0" destOrd="0" presId="urn:microsoft.com/office/officeart/2005/8/layout/process1"/>
    <dgm:cxn modelId="{54465A01-3851-4769-95AF-C4C5CBAF5233}" type="presOf" srcId="{F9EB4A11-3C12-4591-A626-0FCB9FAE22B6}" destId="{49D0B62D-0D97-4D3B-A9F4-74FF6727541D}" srcOrd="0" destOrd="0" presId="urn:microsoft.com/office/officeart/2005/8/layout/process1"/>
    <dgm:cxn modelId="{B5425E46-47EA-42CA-8901-73063D1B155F}" type="presOf" srcId="{BE070580-C38A-4C3B-83B8-D018B33D858B}" destId="{991093D9-AB12-46EA-A80D-18EF8739E05D}" srcOrd="0" destOrd="0" presId="urn:microsoft.com/office/officeart/2005/8/layout/process1"/>
    <dgm:cxn modelId="{788BC6E7-CDCA-4AC6-99C3-B0A8B80A54E0}" type="presOf" srcId="{28C1D0AF-4702-4702-9299-070F3AC71E32}" destId="{38861208-9185-4DD6-A769-595E005934A7}" srcOrd="0" destOrd="0" presId="urn:microsoft.com/office/officeart/2005/8/layout/process1"/>
    <dgm:cxn modelId="{ABDECB95-D367-4839-B176-B2F752CF9DBC}" type="presParOf" srcId="{49D0B62D-0D97-4D3B-A9F4-74FF6727541D}" destId="{71A27956-EA18-46C8-992B-096A64EDE554}" srcOrd="0" destOrd="0" presId="urn:microsoft.com/office/officeart/2005/8/layout/process1"/>
    <dgm:cxn modelId="{0A8A2ED0-8BA7-406F-ADCB-43415E181679}" type="presParOf" srcId="{49D0B62D-0D97-4D3B-A9F4-74FF6727541D}" destId="{991093D9-AB12-46EA-A80D-18EF8739E05D}" srcOrd="1" destOrd="0" presId="urn:microsoft.com/office/officeart/2005/8/layout/process1"/>
    <dgm:cxn modelId="{C9C11D48-0BF7-4B20-BF51-079D4BCFD4B0}" type="presParOf" srcId="{991093D9-AB12-46EA-A80D-18EF8739E05D}" destId="{E67757CE-D5EA-4861-A4F4-C7D405606C83}" srcOrd="0" destOrd="0" presId="urn:microsoft.com/office/officeart/2005/8/layout/process1"/>
    <dgm:cxn modelId="{64BE6ED7-2993-426E-8009-C4F9C3C4FA6F}" type="presParOf" srcId="{49D0B62D-0D97-4D3B-A9F4-74FF6727541D}" destId="{CBF91BBE-E71D-4F1C-82F3-7F9521018D86}" srcOrd="2" destOrd="0" presId="urn:microsoft.com/office/officeart/2005/8/layout/process1"/>
    <dgm:cxn modelId="{3BDCB19C-345F-4018-916C-A45D363C9870}" type="presParOf" srcId="{49D0B62D-0D97-4D3B-A9F4-74FF6727541D}" destId="{38861208-9185-4DD6-A769-595E005934A7}" srcOrd="3" destOrd="0" presId="urn:microsoft.com/office/officeart/2005/8/layout/process1"/>
    <dgm:cxn modelId="{FDE54D6E-4B3D-408D-BDDC-B113BB6FFD8C}" type="presParOf" srcId="{38861208-9185-4DD6-A769-595E005934A7}" destId="{0DCE596A-2775-47A9-8100-1D99B92D10A0}" srcOrd="0" destOrd="0" presId="urn:microsoft.com/office/officeart/2005/8/layout/process1"/>
    <dgm:cxn modelId="{0B2223FF-D933-4B2D-A944-4CC11CF8D652}" type="presParOf" srcId="{49D0B62D-0D97-4D3B-A9F4-74FF6727541D}" destId="{911AAF34-9220-4C9D-9D5E-FAF9226279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B4A11-3C12-4591-A626-0FCB9FAE22B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907CAE-C59F-439A-9E32-142DCBEF9019}">
      <dgm:prSet phldrT="[Текст]" custT="1"/>
      <dgm:spPr>
        <a:xfrm>
          <a:off x="4882" y="149096"/>
          <a:ext cx="2345316" cy="135799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Краткосрочные</a:t>
          </a:r>
          <a:endParaRPr lang="ru-RU" sz="1800" b="1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447C643A-54B2-41E6-AEEB-38D447A552B2}" type="parTrans" cxnId="{439C70C0-BAF0-4222-826C-7A32CC5C20CB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E070580-C38A-4C3B-83B8-D018B33D858B}" type="sibTrans" cxnId="{439C70C0-BAF0-4222-826C-7A32CC5C20CB}">
      <dgm:prSet/>
      <dgm:spPr>
        <a:xfrm>
          <a:off x="2522601" y="614312"/>
          <a:ext cx="365493" cy="427558"/>
        </a:xfrm>
        <a:noFill/>
        <a:ln w="19050"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FEBC5621-4F1E-4301-99BA-D994D46B4EE7}">
      <dgm:prSet phldrT="[Текст]" custT="1"/>
      <dgm:spPr>
        <a:xfrm>
          <a:off x="3039810" y="149096"/>
          <a:ext cx="2345316" cy="135799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Среднесрочные</a:t>
          </a:r>
          <a:endParaRPr lang="ru-RU" sz="1800" b="1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54BF7B5D-1B13-4F73-BE22-838A1502DBCA}" type="parTrans" cxnId="{935698D1-92A9-49CC-8AE0-A8825BE722F0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8C1D0AF-4702-4702-9299-070F3AC71E32}" type="sibTrans" cxnId="{935698D1-92A9-49CC-8AE0-A8825BE722F0}">
      <dgm:prSet/>
      <dgm:spPr>
        <a:xfrm>
          <a:off x="5557529" y="614312"/>
          <a:ext cx="365493" cy="427558"/>
        </a:xfrm>
        <a:noFill/>
        <a:ln w="19050"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1CC9F846-7779-4AAC-BD66-F027AE15977C}">
      <dgm:prSet phldrT="[Текст]" custT="1"/>
      <dgm:spPr>
        <a:xfrm>
          <a:off x="6074737" y="149096"/>
          <a:ext cx="2345316" cy="135799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Стратегические</a:t>
          </a:r>
          <a:endParaRPr lang="ru-RU" sz="1800" b="1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910F9B7-B572-491D-831D-EEFBDC9D53DA}" type="parTrans" cxnId="{D35AFAD1-329C-4ADB-804E-57C6CECE6E84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C2845E24-D4D9-42E0-B341-D7B427D3B240}" type="sibTrans" cxnId="{D35AFAD1-329C-4ADB-804E-57C6CECE6E84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49D0B62D-0D97-4D3B-A9F4-74FF6727541D}" type="pres">
      <dgm:prSet presAssocID="{F9EB4A11-3C12-4591-A626-0FCB9FAE22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27956-EA18-46C8-992B-096A64EDE554}" type="pres">
      <dgm:prSet presAssocID="{47907CAE-C59F-439A-9E32-142DCBEF9019}" presName="node" presStyleLbl="node1" presStyleIdx="0" presStyleCnt="3" custScaleX="136037" custScaleY="1169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91093D9-AB12-46EA-A80D-18EF8739E05D}" type="pres">
      <dgm:prSet presAssocID="{BE070580-C38A-4C3B-83B8-D018B33D858B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67757CE-D5EA-4861-A4F4-C7D405606C83}" type="pres">
      <dgm:prSet presAssocID="{BE070580-C38A-4C3B-83B8-D018B33D858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F91BBE-E71D-4F1C-82F3-7F9521018D86}" type="pres">
      <dgm:prSet presAssocID="{FEBC5621-4F1E-4301-99BA-D994D46B4EE7}" presName="node" presStyleLbl="node1" presStyleIdx="1" presStyleCnt="3" custScaleX="136037" custScaleY="1169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861208-9185-4DD6-A769-595E005934A7}" type="pres">
      <dgm:prSet presAssocID="{28C1D0AF-4702-4702-9299-070F3AC71E32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DCE596A-2775-47A9-8100-1D99B92D10A0}" type="pres">
      <dgm:prSet presAssocID="{28C1D0AF-4702-4702-9299-070F3AC71E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11AAF34-9220-4C9D-9D5E-FAF92262792B}" type="pres">
      <dgm:prSet presAssocID="{1CC9F846-7779-4AAC-BD66-F027AE15977C}" presName="node" presStyleLbl="node1" presStyleIdx="2" presStyleCnt="3" custScaleX="136037" custScaleY="1169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39C70C0-BAF0-4222-826C-7A32CC5C20CB}" srcId="{F9EB4A11-3C12-4591-A626-0FCB9FAE22B6}" destId="{47907CAE-C59F-439A-9E32-142DCBEF9019}" srcOrd="0" destOrd="0" parTransId="{447C643A-54B2-41E6-AEEB-38D447A552B2}" sibTransId="{BE070580-C38A-4C3B-83B8-D018B33D858B}"/>
    <dgm:cxn modelId="{5E3ED0A5-223A-4E4C-B171-3784A53243BC}" type="presOf" srcId="{28C1D0AF-4702-4702-9299-070F3AC71E32}" destId="{38861208-9185-4DD6-A769-595E005934A7}" srcOrd="0" destOrd="0" presId="urn:microsoft.com/office/officeart/2005/8/layout/process1"/>
    <dgm:cxn modelId="{CE187136-92D6-4FF3-8AC4-6268948B21A3}" type="presOf" srcId="{28C1D0AF-4702-4702-9299-070F3AC71E32}" destId="{0DCE596A-2775-47A9-8100-1D99B92D10A0}" srcOrd="1" destOrd="0" presId="urn:microsoft.com/office/officeart/2005/8/layout/process1"/>
    <dgm:cxn modelId="{DF838ECA-FE39-45FD-918D-F87C10A809F6}" type="presOf" srcId="{FEBC5621-4F1E-4301-99BA-D994D46B4EE7}" destId="{CBF91BBE-E71D-4F1C-82F3-7F9521018D86}" srcOrd="0" destOrd="0" presId="urn:microsoft.com/office/officeart/2005/8/layout/process1"/>
    <dgm:cxn modelId="{D35AFAD1-329C-4ADB-804E-57C6CECE6E84}" srcId="{F9EB4A11-3C12-4591-A626-0FCB9FAE22B6}" destId="{1CC9F846-7779-4AAC-BD66-F027AE15977C}" srcOrd="2" destOrd="0" parTransId="{8910F9B7-B572-491D-831D-EEFBDC9D53DA}" sibTransId="{C2845E24-D4D9-42E0-B341-D7B427D3B240}"/>
    <dgm:cxn modelId="{EA3A1C32-88BC-4FB3-B3B4-A4631A053DDD}" type="presOf" srcId="{F9EB4A11-3C12-4591-A626-0FCB9FAE22B6}" destId="{49D0B62D-0D97-4D3B-A9F4-74FF6727541D}" srcOrd="0" destOrd="0" presId="urn:microsoft.com/office/officeart/2005/8/layout/process1"/>
    <dgm:cxn modelId="{EFE9BBAC-CBF9-4404-99F3-390A52522076}" type="presOf" srcId="{BE070580-C38A-4C3B-83B8-D018B33D858B}" destId="{E67757CE-D5EA-4861-A4F4-C7D405606C83}" srcOrd="1" destOrd="0" presId="urn:microsoft.com/office/officeart/2005/8/layout/process1"/>
    <dgm:cxn modelId="{935698D1-92A9-49CC-8AE0-A8825BE722F0}" srcId="{F9EB4A11-3C12-4591-A626-0FCB9FAE22B6}" destId="{FEBC5621-4F1E-4301-99BA-D994D46B4EE7}" srcOrd="1" destOrd="0" parTransId="{54BF7B5D-1B13-4F73-BE22-838A1502DBCA}" sibTransId="{28C1D0AF-4702-4702-9299-070F3AC71E32}"/>
    <dgm:cxn modelId="{9CCFC3ED-46EF-40F6-9957-AE6285A76F55}" type="presOf" srcId="{1CC9F846-7779-4AAC-BD66-F027AE15977C}" destId="{911AAF34-9220-4C9D-9D5E-FAF92262792B}" srcOrd="0" destOrd="0" presId="urn:microsoft.com/office/officeart/2005/8/layout/process1"/>
    <dgm:cxn modelId="{85AC4AB9-8585-470B-9660-A34477DDDE68}" type="presOf" srcId="{47907CAE-C59F-439A-9E32-142DCBEF9019}" destId="{71A27956-EA18-46C8-992B-096A64EDE554}" srcOrd="0" destOrd="0" presId="urn:microsoft.com/office/officeart/2005/8/layout/process1"/>
    <dgm:cxn modelId="{203605AE-D209-49D5-9B13-BAE32566F831}" type="presOf" srcId="{BE070580-C38A-4C3B-83B8-D018B33D858B}" destId="{991093D9-AB12-46EA-A80D-18EF8739E05D}" srcOrd="0" destOrd="0" presId="urn:microsoft.com/office/officeart/2005/8/layout/process1"/>
    <dgm:cxn modelId="{710703A8-20D0-46A3-B106-BCB50248B98E}" type="presParOf" srcId="{49D0B62D-0D97-4D3B-A9F4-74FF6727541D}" destId="{71A27956-EA18-46C8-992B-096A64EDE554}" srcOrd="0" destOrd="0" presId="urn:microsoft.com/office/officeart/2005/8/layout/process1"/>
    <dgm:cxn modelId="{560D2A6A-7830-44E9-A861-9F56AE726182}" type="presParOf" srcId="{49D0B62D-0D97-4D3B-A9F4-74FF6727541D}" destId="{991093D9-AB12-46EA-A80D-18EF8739E05D}" srcOrd="1" destOrd="0" presId="urn:microsoft.com/office/officeart/2005/8/layout/process1"/>
    <dgm:cxn modelId="{BBD0E848-F3C8-4A2D-898E-AFF2C50727BF}" type="presParOf" srcId="{991093D9-AB12-46EA-A80D-18EF8739E05D}" destId="{E67757CE-D5EA-4861-A4F4-C7D405606C83}" srcOrd="0" destOrd="0" presId="urn:microsoft.com/office/officeart/2005/8/layout/process1"/>
    <dgm:cxn modelId="{A8757973-8F8D-480D-ADBF-B11D28F38384}" type="presParOf" srcId="{49D0B62D-0D97-4D3B-A9F4-74FF6727541D}" destId="{CBF91BBE-E71D-4F1C-82F3-7F9521018D86}" srcOrd="2" destOrd="0" presId="urn:microsoft.com/office/officeart/2005/8/layout/process1"/>
    <dgm:cxn modelId="{1226E879-8CDC-41BA-BB33-9E2071458863}" type="presParOf" srcId="{49D0B62D-0D97-4D3B-A9F4-74FF6727541D}" destId="{38861208-9185-4DD6-A769-595E005934A7}" srcOrd="3" destOrd="0" presId="urn:microsoft.com/office/officeart/2005/8/layout/process1"/>
    <dgm:cxn modelId="{AE0E257D-8020-4550-AB15-1BC5A6ECB1F7}" type="presParOf" srcId="{38861208-9185-4DD6-A769-595E005934A7}" destId="{0DCE596A-2775-47A9-8100-1D99B92D10A0}" srcOrd="0" destOrd="0" presId="urn:microsoft.com/office/officeart/2005/8/layout/process1"/>
    <dgm:cxn modelId="{ED8D58C3-F237-4796-BEF9-A476B005ED8D}" type="presParOf" srcId="{49D0B62D-0D97-4D3B-A9F4-74FF6727541D}" destId="{911AAF34-9220-4C9D-9D5E-FAF92262792B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F9C1CD-F288-4DE2-9852-5F615A0AFE58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5276CB-4198-4D67-A6F8-806A0DD130D0}">
      <dgm:prSet custT="1"/>
      <dgm:spPr/>
      <dgm:t>
        <a:bodyPr/>
        <a:lstStyle/>
        <a:p>
          <a:pPr rtl="0"/>
          <a:r>
            <a:rPr lang="ru-RU" sz="1800" dirty="0" smtClean="0">
              <a:latin typeface="Trebuchet MS" panose="020B0603020202020204" pitchFamily="34" charset="0"/>
            </a:rPr>
            <a:t>Изменение диапазона страховых сумм (100-70 %)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720D6671-13E7-415D-B1D8-01465AC96C11}" type="parTrans" cxnId="{E2AFBF2C-71B0-4B12-B94F-955D31738E10}">
      <dgm:prSet/>
      <dgm:spPr/>
      <dgm:t>
        <a:bodyPr/>
        <a:lstStyle/>
        <a:p>
          <a:endParaRPr lang="ru-RU"/>
        </a:p>
      </dgm:t>
    </dgm:pt>
    <dgm:pt modelId="{EA071C70-5F1E-472F-A52C-47AB16E664FB}" type="sibTrans" cxnId="{E2AFBF2C-71B0-4B12-B94F-955D31738E10}">
      <dgm:prSet/>
      <dgm:spPr/>
      <dgm:t>
        <a:bodyPr/>
        <a:lstStyle/>
        <a:p>
          <a:endParaRPr lang="ru-RU"/>
        </a:p>
      </dgm:t>
    </dgm:pt>
    <dgm:pt modelId="{19CD0E8E-3FDB-48EE-B3A9-EC724E4EC7F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ru-RU" sz="1800" dirty="0" smtClean="0">
              <a:latin typeface="Trebuchet MS" panose="020B0603020202020204" pitchFamily="34" charset="0"/>
            </a:rPr>
            <a:t>Отказ от порога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035F3D6D-0B77-476A-B317-D85C01635772}" type="parTrans" cxnId="{737DE868-1231-4EC3-9A3D-73C50B5E93D3}">
      <dgm:prSet/>
      <dgm:spPr/>
      <dgm:t>
        <a:bodyPr/>
        <a:lstStyle/>
        <a:p>
          <a:endParaRPr lang="ru-RU"/>
        </a:p>
      </dgm:t>
    </dgm:pt>
    <dgm:pt modelId="{BE9C6748-E95F-4E23-AB56-B618385F80C4}" type="sibTrans" cxnId="{737DE868-1231-4EC3-9A3D-73C50B5E93D3}">
      <dgm:prSet/>
      <dgm:spPr/>
      <dgm:t>
        <a:bodyPr/>
        <a:lstStyle/>
        <a:p>
          <a:endParaRPr lang="ru-RU"/>
        </a:p>
      </dgm:t>
    </dgm:pt>
    <dgm:pt modelId="{C355EFDA-1460-48B8-813D-F107D228E02B}">
      <dgm:prSet custT="1"/>
      <dgm:spPr/>
      <dgm:t>
        <a:bodyPr/>
        <a:lstStyle/>
        <a:p>
          <a:pPr rtl="0"/>
          <a:r>
            <a:rPr lang="ru-RU" sz="1800" dirty="0" smtClean="0">
              <a:latin typeface="Trebuchet MS" panose="020B0603020202020204" pitchFamily="34" charset="0"/>
            </a:rPr>
            <a:t>Изменение диапазона франшиз </a:t>
          </a:r>
          <a:br>
            <a:rPr lang="ru-RU" sz="1800" dirty="0" smtClean="0">
              <a:latin typeface="Trebuchet MS" panose="020B0603020202020204" pitchFamily="34" charset="0"/>
            </a:rPr>
          </a:br>
          <a:r>
            <a:rPr lang="ru-RU" sz="1800" dirty="0" smtClean="0">
              <a:latin typeface="Trebuchet MS" panose="020B0603020202020204" pitchFamily="34" charset="0"/>
            </a:rPr>
            <a:t>(10-50 %)</a:t>
          </a:r>
        </a:p>
      </dgm:t>
    </dgm:pt>
    <dgm:pt modelId="{A6F3F787-1FEB-437F-A9C7-8D6E5995BAF9}" type="parTrans" cxnId="{1F470778-0E5C-406B-BCA7-163701DC9691}">
      <dgm:prSet/>
      <dgm:spPr/>
      <dgm:t>
        <a:bodyPr/>
        <a:lstStyle/>
        <a:p>
          <a:endParaRPr lang="ru-RU"/>
        </a:p>
      </dgm:t>
    </dgm:pt>
    <dgm:pt modelId="{1DF9B5F4-9656-47EE-B8C6-E32FB7AF4571}" type="sibTrans" cxnId="{1F470778-0E5C-406B-BCA7-163701DC9691}">
      <dgm:prSet/>
      <dgm:spPr/>
      <dgm:t>
        <a:bodyPr/>
        <a:lstStyle/>
        <a:p>
          <a:endParaRPr lang="ru-RU"/>
        </a:p>
      </dgm:t>
    </dgm:pt>
    <dgm:pt modelId="{02564352-445C-4B86-B4B4-30C7ABCAE241}">
      <dgm:prSet custT="1"/>
      <dgm:spPr/>
      <dgm:t>
        <a:bodyPr/>
        <a:lstStyle/>
        <a:p>
          <a:pPr rtl="0"/>
          <a:r>
            <a:rPr lang="ru-RU" sz="1800" dirty="0" smtClean="0">
              <a:latin typeface="Trebuchet MS" panose="020B0603020202020204" pitchFamily="34" charset="0"/>
            </a:rPr>
            <a:t>Использование дистанционного мониторинга</a:t>
          </a:r>
        </a:p>
      </dgm:t>
    </dgm:pt>
    <dgm:pt modelId="{4F87689F-CE25-4382-8EF8-43BEECC91E75}" type="parTrans" cxnId="{98ADC357-8B92-4F7F-B615-AEF9AA7829BC}">
      <dgm:prSet/>
      <dgm:spPr/>
      <dgm:t>
        <a:bodyPr/>
        <a:lstStyle/>
        <a:p>
          <a:endParaRPr lang="ru-RU"/>
        </a:p>
      </dgm:t>
    </dgm:pt>
    <dgm:pt modelId="{E2CD8F85-921A-422A-B006-5C8F7509AF1A}" type="sibTrans" cxnId="{98ADC357-8B92-4F7F-B615-AEF9AA7829BC}">
      <dgm:prSet/>
      <dgm:spPr/>
      <dgm:t>
        <a:bodyPr/>
        <a:lstStyle/>
        <a:p>
          <a:endParaRPr lang="ru-RU"/>
        </a:p>
      </dgm:t>
    </dgm:pt>
    <dgm:pt modelId="{D707B34E-5B90-4BBA-A15F-94151291A9F0}" type="pres">
      <dgm:prSet presAssocID="{27F9C1CD-F288-4DE2-9852-5F615A0AFE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7BAA88-86F6-43CE-806C-17EDFA500132}" type="pres">
      <dgm:prSet presAssocID="{19CD0E8E-3FDB-48EE-B3A9-EC724E4EC7F8}" presName="linNode" presStyleCnt="0"/>
      <dgm:spPr/>
      <dgm:t>
        <a:bodyPr/>
        <a:lstStyle/>
        <a:p>
          <a:endParaRPr lang="ru-RU"/>
        </a:p>
      </dgm:t>
    </dgm:pt>
    <dgm:pt modelId="{B424B374-293C-42E2-A3E3-678A6F1FE086}" type="pres">
      <dgm:prSet presAssocID="{19CD0E8E-3FDB-48EE-B3A9-EC724E4EC7F8}" presName="parentShp" presStyleLbl="node1" presStyleIdx="0" presStyleCnt="4" custScaleX="80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A7CE9-C520-4E5B-80D3-123DCE4ED341}" type="pres">
      <dgm:prSet presAssocID="{19CD0E8E-3FDB-48EE-B3A9-EC724E4EC7F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8CA7-9E10-4EA5-AFFE-1A85C27B000E}" type="pres">
      <dgm:prSet presAssocID="{BE9C6748-E95F-4E23-AB56-B618385F80C4}" presName="spacing" presStyleCnt="0"/>
      <dgm:spPr/>
      <dgm:t>
        <a:bodyPr/>
        <a:lstStyle/>
        <a:p>
          <a:endParaRPr lang="ru-RU"/>
        </a:p>
      </dgm:t>
    </dgm:pt>
    <dgm:pt modelId="{C1CF65B0-7B87-4E97-9925-F5A56DFA23CE}" type="pres">
      <dgm:prSet presAssocID="{C355EFDA-1460-48B8-813D-F107D228E02B}" presName="linNode" presStyleCnt="0"/>
      <dgm:spPr/>
      <dgm:t>
        <a:bodyPr/>
        <a:lstStyle/>
        <a:p>
          <a:endParaRPr lang="ru-RU"/>
        </a:p>
      </dgm:t>
    </dgm:pt>
    <dgm:pt modelId="{1B974E2E-6C3C-4B50-AE8C-AF538127A600}" type="pres">
      <dgm:prSet presAssocID="{C355EFDA-1460-48B8-813D-F107D228E02B}" presName="parentShp" presStyleLbl="node1" presStyleIdx="1" presStyleCnt="4" custScaleX="80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AA7A1-A9F5-40A1-B2F7-FBE6155C8CEC}" type="pres">
      <dgm:prSet presAssocID="{C355EFDA-1460-48B8-813D-F107D228E02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19AA7-9D45-4A14-AFD4-9EFFFB351953}" type="pres">
      <dgm:prSet presAssocID="{1DF9B5F4-9656-47EE-B8C6-E32FB7AF4571}" presName="spacing" presStyleCnt="0"/>
      <dgm:spPr/>
      <dgm:t>
        <a:bodyPr/>
        <a:lstStyle/>
        <a:p>
          <a:endParaRPr lang="ru-RU"/>
        </a:p>
      </dgm:t>
    </dgm:pt>
    <dgm:pt modelId="{0D82B0C5-6591-4FCC-95B7-6956F5B780FD}" type="pres">
      <dgm:prSet presAssocID="{F95276CB-4198-4D67-A6F8-806A0DD130D0}" presName="linNode" presStyleCnt="0"/>
      <dgm:spPr/>
      <dgm:t>
        <a:bodyPr/>
        <a:lstStyle/>
        <a:p>
          <a:endParaRPr lang="ru-RU"/>
        </a:p>
      </dgm:t>
    </dgm:pt>
    <dgm:pt modelId="{28ECC60A-BC2A-4D14-AEF2-69FFF2E7D64E}" type="pres">
      <dgm:prSet presAssocID="{F95276CB-4198-4D67-A6F8-806A0DD130D0}" presName="parentShp" presStyleLbl="node1" presStyleIdx="2" presStyleCnt="4" custScaleX="80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9C254-7C52-49B6-B614-CA103F54CBB4}" type="pres">
      <dgm:prSet presAssocID="{F95276CB-4198-4D67-A6F8-806A0DD130D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3C302-8E61-4292-B681-7C5D3A253D65}" type="pres">
      <dgm:prSet presAssocID="{EA071C70-5F1E-472F-A52C-47AB16E664FB}" presName="spacing" presStyleCnt="0"/>
      <dgm:spPr/>
      <dgm:t>
        <a:bodyPr/>
        <a:lstStyle/>
        <a:p>
          <a:endParaRPr lang="ru-RU"/>
        </a:p>
      </dgm:t>
    </dgm:pt>
    <dgm:pt modelId="{267A5A89-8953-4CA3-A294-CF63D887A6AC}" type="pres">
      <dgm:prSet presAssocID="{02564352-445C-4B86-B4B4-30C7ABCAE241}" presName="linNode" presStyleCnt="0"/>
      <dgm:spPr/>
      <dgm:t>
        <a:bodyPr/>
        <a:lstStyle/>
        <a:p>
          <a:endParaRPr lang="ru-RU"/>
        </a:p>
      </dgm:t>
    </dgm:pt>
    <dgm:pt modelId="{1597770C-C233-48FE-B5B2-D25D6D68E186}" type="pres">
      <dgm:prSet presAssocID="{02564352-445C-4B86-B4B4-30C7ABCAE241}" presName="parentShp" presStyleLbl="node1" presStyleIdx="3" presStyleCnt="4" custScaleX="812608" custLinFactNeighborX="-537" custLinFactNeighborY="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9180B-1997-418B-B54A-B46C7C3D56F9}" type="pres">
      <dgm:prSet presAssocID="{02564352-445C-4B86-B4B4-30C7ABCAE24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879C5-0713-4ECE-9178-AF2FF20B8DFE}" type="presOf" srcId="{19CD0E8E-3FDB-48EE-B3A9-EC724E4EC7F8}" destId="{B424B374-293C-42E2-A3E3-678A6F1FE086}" srcOrd="0" destOrd="0" presId="urn:microsoft.com/office/officeart/2005/8/layout/vList6"/>
    <dgm:cxn modelId="{1F470778-0E5C-406B-BCA7-163701DC9691}" srcId="{27F9C1CD-F288-4DE2-9852-5F615A0AFE58}" destId="{C355EFDA-1460-48B8-813D-F107D228E02B}" srcOrd="1" destOrd="0" parTransId="{A6F3F787-1FEB-437F-A9C7-8D6E5995BAF9}" sibTransId="{1DF9B5F4-9656-47EE-B8C6-E32FB7AF4571}"/>
    <dgm:cxn modelId="{CBFC84A3-36F0-454B-9B30-801F6253B6C7}" type="presOf" srcId="{27F9C1CD-F288-4DE2-9852-5F615A0AFE58}" destId="{D707B34E-5B90-4BBA-A15F-94151291A9F0}" srcOrd="0" destOrd="0" presId="urn:microsoft.com/office/officeart/2005/8/layout/vList6"/>
    <dgm:cxn modelId="{2827D833-5534-4524-A4E3-E6F2261672B0}" type="presOf" srcId="{02564352-445C-4B86-B4B4-30C7ABCAE241}" destId="{1597770C-C233-48FE-B5B2-D25D6D68E186}" srcOrd="0" destOrd="0" presId="urn:microsoft.com/office/officeart/2005/8/layout/vList6"/>
    <dgm:cxn modelId="{E2AFBF2C-71B0-4B12-B94F-955D31738E10}" srcId="{27F9C1CD-F288-4DE2-9852-5F615A0AFE58}" destId="{F95276CB-4198-4D67-A6F8-806A0DD130D0}" srcOrd="2" destOrd="0" parTransId="{720D6671-13E7-415D-B1D8-01465AC96C11}" sibTransId="{EA071C70-5F1E-472F-A52C-47AB16E664FB}"/>
    <dgm:cxn modelId="{3507964A-64D9-45E3-A3EE-C4F8FFBDE07F}" type="presOf" srcId="{C355EFDA-1460-48B8-813D-F107D228E02B}" destId="{1B974E2E-6C3C-4B50-AE8C-AF538127A600}" srcOrd="0" destOrd="0" presId="urn:microsoft.com/office/officeart/2005/8/layout/vList6"/>
    <dgm:cxn modelId="{98ADC357-8B92-4F7F-B615-AEF9AA7829BC}" srcId="{27F9C1CD-F288-4DE2-9852-5F615A0AFE58}" destId="{02564352-445C-4B86-B4B4-30C7ABCAE241}" srcOrd="3" destOrd="0" parTransId="{4F87689F-CE25-4382-8EF8-43BEECC91E75}" sibTransId="{E2CD8F85-921A-422A-B006-5C8F7509AF1A}"/>
    <dgm:cxn modelId="{737DE868-1231-4EC3-9A3D-73C50B5E93D3}" srcId="{27F9C1CD-F288-4DE2-9852-5F615A0AFE58}" destId="{19CD0E8E-3FDB-48EE-B3A9-EC724E4EC7F8}" srcOrd="0" destOrd="0" parTransId="{035F3D6D-0B77-476A-B317-D85C01635772}" sibTransId="{BE9C6748-E95F-4E23-AB56-B618385F80C4}"/>
    <dgm:cxn modelId="{95C2225E-7234-446A-A6D2-544DB9234483}" type="presOf" srcId="{F95276CB-4198-4D67-A6F8-806A0DD130D0}" destId="{28ECC60A-BC2A-4D14-AEF2-69FFF2E7D64E}" srcOrd="0" destOrd="0" presId="urn:microsoft.com/office/officeart/2005/8/layout/vList6"/>
    <dgm:cxn modelId="{7520A074-3A4A-47A7-845B-8B9478BC0060}" type="presParOf" srcId="{D707B34E-5B90-4BBA-A15F-94151291A9F0}" destId="{007BAA88-86F6-43CE-806C-17EDFA500132}" srcOrd="0" destOrd="0" presId="urn:microsoft.com/office/officeart/2005/8/layout/vList6"/>
    <dgm:cxn modelId="{B9872D2B-98E0-4056-A409-0789BBDCE7D2}" type="presParOf" srcId="{007BAA88-86F6-43CE-806C-17EDFA500132}" destId="{B424B374-293C-42E2-A3E3-678A6F1FE086}" srcOrd="0" destOrd="0" presId="urn:microsoft.com/office/officeart/2005/8/layout/vList6"/>
    <dgm:cxn modelId="{4D8D629F-F002-4796-B660-2462AF0A0403}" type="presParOf" srcId="{007BAA88-86F6-43CE-806C-17EDFA500132}" destId="{607A7CE9-C520-4E5B-80D3-123DCE4ED341}" srcOrd="1" destOrd="0" presId="urn:microsoft.com/office/officeart/2005/8/layout/vList6"/>
    <dgm:cxn modelId="{7C1D96F3-07AD-4AD9-A078-3F5CCB2ADD25}" type="presParOf" srcId="{D707B34E-5B90-4BBA-A15F-94151291A9F0}" destId="{1B118CA7-9E10-4EA5-AFFE-1A85C27B000E}" srcOrd="1" destOrd="0" presId="urn:microsoft.com/office/officeart/2005/8/layout/vList6"/>
    <dgm:cxn modelId="{508491B7-72B4-4182-A94C-724BDCFCC573}" type="presParOf" srcId="{D707B34E-5B90-4BBA-A15F-94151291A9F0}" destId="{C1CF65B0-7B87-4E97-9925-F5A56DFA23CE}" srcOrd="2" destOrd="0" presId="urn:microsoft.com/office/officeart/2005/8/layout/vList6"/>
    <dgm:cxn modelId="{83851315-AFF9-49B2-9AC0-BF1D6CB718C6}" type="presParOf" srcId="{C1CF65B0-7B87-4E97-9925-F5A56DFA23CE}" destId="{1B974E2E-6C3C-4B50-AE8C-AF538127A600}" srcOrd="0" destOrd="0" presId="urn:microsoft.com/office/officeart/2005/8/layout/vList6"/>
    <dgm:cxn modelId="{5144B122-9134-4DD4-859A-DD76B722E0AD}" type="presParOf" srcId="{C1CF65B0-7B87-4E97-9925-F5A56DFA23CE}" destId="{143AA7A1-A9F5-40A1-B2F7-FBE6155C8CEC}" srcOrd="1" destOrd="0" presId="urn:microsoft.com/office/officeart/2005/8/layout/vList6"/>
    <dgm:cxn modelId="{BBE607EE-2FED-4A78-A2AF-AF9E8708F68B}" type="presParOf" srcId="{D707B34E-5B90-4BBA-A15F-94151291A9F0}" destId="{9CB19AA7-9D45-4A14-AFD4-9EFFFB351953}" srcOrd="3" destOrd="0" presId="urn:microsoft.com/office/officeart/2005/8/layout/vList6"/>
    <dgm:cxn modelId="{85697CA4-BE17-468F-9772-2C8373157838}" type="presParOf" srcId="{D707B34E-5B90-4BBA-A15F-94151291A9F0}" destId="{0D82B0C5-6591-4FCC-95B7-6956F5B780FD}" srcOrd="4" destOrd="0" presId="urn:microsoft.com/office/officeart/2005/8/layout/vList6"/>
    <dgm:cxn modelId="{CC34D905-CBE5-4620-839D-6AF556601ADE}" type="presParOf" srcId="{0D82B0C5-6591-4FCC-95B7-6956F5B780FD}" destId="{28ECC60A-BC2A-4D14-AEF2-69FFF2E7D64E}" srcOrd="0" destOrd="0" presId="urn:microsoft.com/office/officeart/2005/8/layout/vList6"/>
    <dgm:cxn modelId="{530DD6BA-6A64-4969-BA03-9CE93AD0265B}" type="presParOf" srcId="{0D82B0C5-6591-4FCC-95B7-6956F5B780FD}" destId="{C889C254-7C52-49B6-B614-CA103F54CBB4}" srcOrd="1" destOrd="0" presId="urn:microsoft.com/office/officeart/2005/8/layout/vList6"/>
    <dgm:cxn modelId="{D90EE7AF-F0F4-4EB1-B29C-34FA0DA987C8}" type="presParOf" srcId="{D707B34E-5B90-4BBA-A15F-94151291A9F0}" destId="{7983C302-8E61-4292-B681-7C5D3A253D65}" srcOrd="5" destOrd="0" presId="urn:microsoft.com/office/officeart/2005/8/layout/vList6"/>
    <dgm:cxn modelId="{00F6D708-DF4F-415C-B3EB-122B79310C78}" type="presParOf" srcId="{D707B34E-5B90-4BBA-A15F-94151291A9F0}" destId="{267A5A89-8953-4CA3-A294-CF63D887A6AC}" srcOrd="6" destOrd="0" presId="urn:microsoft.com/office/officeart/2005/8/layout/vList6"/>
    <dgm:cxn modelId="{EE5C9F30-5E4D-4B37-AEAE-35FF4AF1C92E}" type="presParOf" srcId="{267A5A89-8953-4CA3-A294-CF63D887A6AC}" destId="{1597770C-C233-48FE-B5B2-D25D6D68E186}" srcOrd="0" destOrd="0" presId="urn:microsoft.com/office/officeart/2005/8/layout/vList6"/>
    <dgm:cxn modelId="{2A8B1B11-32D6-477E-AE03-8DDB2A6E992D}" type="presParOf" srcId="{267A5A89-8953-4CA3-A294-CF63D887A6AC}" destId="{4859180B-1997-418B-B54A-B46C7C3D56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5C3570-B3AC-40BB-BDE0-03054C90A1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173966-886F-42E4-BBF4-D4CEA64F8A9A}">
      <dgm:prSet phldrT="[Текст]"/>
      <dgm:spPr/>
      <dgm:t>
        <a:bodyPr/>
        <a:lstStyle/>
        <a:p>
          <a:r>
            <a:rPr lang="ru-RU" dirty="0" smtClean="0"/>
            <a:t>Предложение по включению дополнительных страховых программ</a:t>
          </a:r>
          <a:endParaRPr lang="ru-RU" dirty="0"/>
        </a:p>
      </dgm:t>
    </dgm:pt>
    <dgm:pt modelId="{E984A7C3-4861-4AED-BA50-ED72F8823660}" type="parTrans" cxnId="{446FF0E7-1576-45C2-94F3-F5770EF55DBA}">
      <dgm:prSet/>
      <dgm:spPr/>
      <dgm:t>
        <a:bodyPr/>
        <a:lstStyle/>
        <a:p>
          <a:endParaRPr lang="ru-RU"/>
        </a:p>
      </dgm:t>
    </dgm:pt>
    <dgm:pt modelId="{210BEC37-68F2-43DB-A9D2-C66A99AE1868}" type="sibTrans" cxnId="{446FF0E7-1576-45C2-94F3-F5770EF55DBA}">
      <dgm:prSet/>
      <dgm:spPr/>
      <dgm:t>
        <a:bodyPr/>
        <a:lstStyle/>
        <a:p>
          <a:endParaRPr lang="ru-RU"/>
        </a:p>
      </dgm:t>
    </dgm:pt>
    <dgm:pt modelId="{F64E0752-C22F-43AD-A83E-2F0C5DF7CF94}">
      <dgm:prSet phldrT="[Текст]"/>
      <dgm:spPr/>
      <dgm:t>
        <a:bodyPr/>
        <a:lstStyle/>
        <a:p>
          <a:r>
            <a:rPr lang="ru-RU" dirty="0" smtClean="0"/>
            <a:t>Согласовано с аграрными союзами</a:t>
          </a:r>
          <a:endParaRPr lang="ru-RU" dirty="0"/>
        </a:p>
      </dgm:t>
    </dgm:pt>
    <dgm:pt modelId="{C78BC94D-58BF-4772-87FE-3B7D52F2C46C}" type="parTrans" cxnId="{54EB561A-45BE-4210-B637-84FAC69B369B}">
      <dgm:prSet/>
      <dgm:spPr/>
      <dgm:t>
        <a:bodyPr/>
        <a:lstStyle/>
        <a:p>
          <a:endParaRPr lang="ru-RU"/>
        </a:p>
      </dgm:t>
    </dgm:pt>
    <dgm:pt modelId="{4DA9AC85-07BD-4F9C-B35F-8EA9785190A1}" type="sibTrans" cxnId="{54EB561A-45BE-4210-B637-84FAC69B369B}">
      <dgm:prSet/>
      <dgm:spPr/>
      <dgm:t>
        <a:bodyPr/>
        <a:lstStyle/>
        <a:p>
          <a:endParaRPr lang="ru-RU"/>
        </a:p>
      </dgm:t>
    </dgm:pt>
    <dgm:pt modelId="{6662E6CF-6961-4A22-B2BA-A467FF097643}">
      <dgm:prSet phldrT="[Текст]"/>
      <dgm:spPr/>
      <dgm:t>
        <a:bodyPr/>
        <a:lstStyle/>
        <a:p>
          <a:r>
            <a:rPr lang="ru-RU" dirty="0" smtClean="0"/>
            <a:t>Поддержано СФ и  МСХ России </a:t>
          </a:r>
          <a:endParaRPr lang="ru-RU" dirty="0"/>
        </a:p>
      </dgm:t>
    </dgm:pt>
    <dgm:pt modelId="{48958149-9C11-4E55-BC59-5685337B0D12}" type="parTrans" cxnId="{EAD09127-AF13-431A-B688-60818086E4CF}">
      <dgm:prSet/>
      <dgm:spPr/>
      <dgm:t>
        <a:bodyPr/>
        <a:lstStyle/>
        <a:p>
          <a:endParaRPr lang="ru-RU"/>
        </a:p>
      </dgm:t>
    </dgm:pt>
    <dgm:pt modelId="{59B2CBD8-2771-4BA6-8F1D-86516EF3906D}" type="sibTrans" cxnId="{EAD09127-AF13-431A-B688-60818086E4CF}">
      <dgm:prSet/>
      <dgm:spPr/>
      <dgm:t>
        <a:bodyPr/>
        <a:lstStyle/>
        <a:p>
          <a:endParaRPr lang="ru-RU"/>
        </a:p>
      </dgm:t>
    </dgm:pt>
    <dgm:pt modelId="{C5A15601-4B67-42B1-B40C-91576AF25C30}">
      <dgm:prSet phldrT="[Текст]"/>
      <dgm:spPr/>
      <dgm:t>
        <a:bodyPr/>
        <a:lstStyle/>
        <a:p>
          <a:r>
            <a:rPr lang="ru-RU" dirty="0" smtClean="0"/>
            <a:t>Запросы аграриев и субъектов РФ на особые условия страхования</a:t>
          </a:r>
          <a:endParaRPr lang="ru-RU" dirty="0"/>
        </a:p>
      </dgm:t>
    </dgm:pt>
    <dgm:pt modelId="{2898182F-2EAB-4238-9F89-619F071E1DE4}" type="parTrans" cxnId="{676EE044-FC18-4F27-AC44-9A1EED88D584}">
      <dgm:prSet/>
      <dgm:spPr/>
      <dgm:t>
        <a:bodyPr/>
        <a:lstStyle/>
        <a:p>
          <a:endParaRPr lang="ru-RU"/>
        </a:p>
      </dgm:t>
    </dgm:pt>
    <dgm:pt modelId="{19AC1B79-136D-4C66-90C4-26A5084CA389}" type="sibTrans" cxnId="{676EE044-FC18-4F27-AC44-9A1EED88D584}">
      <dgm:prSet/>
      <dgm:spPr/>
      <dgm:t>
        <a:bodyPr/>
        <a:lstStyle/>
        <a:p>
          <a:endParaRPr lang="ru-RU"/>
        </a:p>
      </dgm:t>
    </dgm:pt>
    <dgm:pt modelId="{33C2E28D-43A3-4FDE-9E5F-BEA6147F96E5}" type="pres">
      <dgm:prSet presAssocID="{2E5C3570-B3AC-40BB-BDE0-03054C90A11A}" presName="CompostProcess" presStyleCnt="0">
        <dgm:presLayoutVars>
          <dgm:dir/>
          <dgm:resizeHandles val="exact"/>
        </dgm:presLayoutVars>
      </dgm:prSet>
      <dgm:spPr/>
    </dgm:pt>
    <dgm:pt modelId="{CEAD3BD6-EFC7-4F12-BEAA-0D3C3018D3B8}" type="pres">
      <dgm:prSet presAssocID="{2E5C3570-B3AC-40BB-BDE0-03054C90A11A}" presName="arrow" presStyleLbl="bgShp" presStyleIdx="0" presStyleCnt="1"/>
      <dgm:spPr/>
    </dgm:pt>
    <dgm:pt modelId="{14E278CB-2023-44EC-B476-210FB8540EEC}" type="pres">
      <dgm:prSet presAssocID="{2E5C3570-B3AC-40BB-BDE0-03054C90A11A}" presName="linearProcess" presStyleCnt="0"/>
      <dgm:spPr/>
    </dgm:pt>
    <dgm:pt modelId="{116B964E-90B3-4D25-AD62-C875F0B648CD}" type="pres">
      <dgm:prSet presAssocID="{C5A15601-4B67-42B1-B40C-91576AF25C3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0F11A-5F40-4073-B33C-03D61C4A73DF}" type="pres">
      <dgm:prSet presAssocID="{19AC1B79-136D-4C66-90C4-26A5084CA389}" presName="sibTrans" presStyleCnt="0"/>
      <dgm:spPr/>
    </dgm:pt>
    <dgm:pt modelId="{CB2CCE69-8355-4B01-8320-3D6522AFDFBA}" type="pres">
      <dgm:prSet presAssocID="{EE173966-886F-42E4-BBF4-D4CEA64F8A9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0A41F-5CC2-47E1-881D-49553032B1F2}" type="pres">
      <dgm:prSet presAssocID="{210BEC37-68F2-43DB-A9D2-C66A99AE1868}" presName="sibTrans" presStyleCnt="0"/>
      <dgm:spPr/>
    </dgm:pt>
    <dgm:pt modelId="{09EF7AB3-6F15-41A6-904C-A354A648A363}" type="pres">
      <dgm:prSet presAssocID="{F64E0752-C22F-43AD-A83E-2F0C5DF7CF9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B8D11-ED1F-4CE2-89C6-F4F23EFD9CD7}" type="pres">
      <dgm:prSet presAssocID="{4DA9AC85-07BD-4F9C-B35F-8EA9785190A1}" presName="sibTrans" presStyleCnt="0"/>
      <dgm:spPr/>
    </dgm:pt>
    <dgm:pt modelId="{FB2C22A0-4923-4CD8-A53F-E4308886A9BD}" type="pres">
      <dgm:prSet presAssocID="{6662E6CF-6961-4A22-B2BA-A467FF09764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EE044-FC18-4F27-AC44-9A1EED88D584}" srcId="{2E5C3570-B3AC-40BB-BDE0-03054C90A11A}" destId="{C5A15601-4B67-42B1-B40C-91576AF25C30}" srcOrd="0" destOrd="0" parTransId="{2898182F-2EAB-4238-9F89-619F071E1DE4}" sibTransId="{19AC1B79-136D-4C66-90C4-26A5084CA389}"/>
    <dgm:cxn modelId="{16F935A2-A46C-43CA-8976-25C75B55B30D}" type="presOf" srcId="{EE173966-886F-42E4-BBF4-D4CEA64F8A9A}" destId="{CB2CCE69-8355-4B01-8320-3D6522AFDFBA}" srcOrd="0" destOrd="0" presId="urn:microsoft.com/office/officeart/2005/8/layout/hProcess9"/>
    <dgm:cxn modelId="{6952B1C7-EC3B-4A68-9DDE-13B0146E36EB}" type="presOf" srcId="{2E5C3570-B3AC-40BB-BDE0-03054C90A11A}" destId="{33C2E28D-43A3-4FDE-9E5F-BEA6147F96E5}" srcOrd="0" destOrd="0" presId="urn:microsoft.com/office/officeart/2005/8/layout/hProcess9"/>
    <dgm:cxn modelId="{28292C66-EFC9-4243-9A1C-8255DEC29489}" type="presOf" srcId="{C5A15601-4B67-42B1-B40C-91576AF25C30}" destId="{116B964E-90B3-4D25-AD62-C875F0B648CD}" srcOrd="0" destOrd="0" presId="urn:microsoft.com/office/officeart/2005/8/layout/hProcess9"/>
    <dgm:cxn modelId="{5C0797E1-ECED-48D8-BF94-791262F8156C}" type="presOf" srcId="{6662E6CF-6961-4A22-B2BA-A467FF097643}" destId="{FB2C22A0-4923-4CD8-A53F-E4308886A9BD}" srcOrd="0" destOrd="0" presId="urn:microsoft.com/office/officeart/2005/8/layout/hProcess9"/>
    <dgm:cxn modelId="{54EB561A-45BE-4210-B637-84FAC69B369B}" srcId="{2E5C3570-B3AC-40BB-BDE0-03054C90A11A}" destId="{F64E0752-C22F-43AD-A83E-2F0C5DF7CF94}" srcOrd="2" destOrd="0" parTransId="{C78BC94D-58BF-4772-87FE-3B7D52F2C46C}" sibTransId="{4DA9AC85-07BD-4F9C-B35F-8EA9785190A1}"/>
    <dgm:cxn modelId="{B25F6650-AA1F-406F-B729-802AF1E96FD5}" type="presOf" srcId="{F64E0752-C22F-43AD-A83E-2F0C5DF7CF94}" destId="{09EF7AB3-6F15-41A6-904C-A354A648A363}" srcOrd="0" destOrd="0" presId="urn:microsoft.com/office/officeart/2005/8/layout/hProcess9"/>
    <dgm:cxn modelId="{446FF0E7-1576-45C2-94F3-F5770EF55DBA}" srcId="{2E5C3570-B3AC-40BB-BDE0-03054C90A11A}" destId="{EE173966-886F-42E4-BBF4-D4CEA64F8A9A}" srcOrd="1" destOrd="0" parTransId="{E984A7C3-4861-4AED-BA50-ED72F8823660}" sibTransId="{210BEC37-68F2-43DB-A9D2-C66A99AE1868}"/>
    <dgm:cxn modelId="{EAD09127-AF13-431A-B688-60818086E4CF}" srcId="{2E5C3570-B3AC-40BB-BDE0-03054C90A11A}" destId="{6662E6CF-6961-4A22-B2BA-A467FF097643}" srcOrd="3" destOrd="0" parTransId="{48958149-9C11-4E55-BC59-5685337B0D12}" sibTransId="{59B2CBD8-2771-4BA6-8F1D-86516EF3906D}"/>
    <dgm:cxn modelId="{B92297E6-571E-4FD9-9DEF-7C371DC58B96}" type="presParOf" srcId="{33C2E28D-43A3-4FDE-9E5F-BEA6147F96E5}" destId="{CEAD3BD6-EFC7-4F12-BEAA-0D3C3018D3B8}" srcOrd="0" destOrd="0" presId="urn:microsoft.com/office/officeart/2005/8/layout/hProcess9"/>
    <dgm:cxn modelId="{13B77878-A003-483B-AE2A-B716B43FD33D}" type="presParOf" srcId="{33C2E28D-43A3-4FDE-9E5F-BEA6147F96E5}" destId="{14E278CB-2023-44EC-B476-210FB8540EEC}" srcOrd="1" destOrd="0" presId="urn:microsoft.com/office/officeart/2005/8/layout/hProcess9"/>
    <dgm:cxn modelId="{BF55CD30-20DA-4266-BF2F-375E59156E20}" type="presParOf" srcId="{14E278CB-2023-44EC-B476-210FB8540EEC}" destId="{116B964E-90B3-4D25-AD62-C875F0B648CD}" srcOrd="0" destOrd="0" presId="urn:microsoft.com/office/officeart/2005/8/layout/hProcess9"/>
    <dgm:cxn modelId="{3D2E38C7-748E-4373-B579-01A5E0798C23}" type="presParOf" srcId="{14E278CB-2023-44EC-B476-210FB8540EEC}" destId="{0FD0F11A-5F40-4073-B33C-03D61C4A73DF}" srcOrd="1" destOrd="0" presId="urn:microsoft.com/office/officeart/2005/8/layout/hProcess9"/>
    <dgm:cxn modelId="{A7E03EF3-B568-4A90-A261-BBAABA8AC882}" type="presParOf" srcId="{14E278CB-2023-44EC-B476-210FB8540EEC}" destId="{CB2CCE69-8355-4B01-8320-3D6522AFDFBA}" srcOrd="2" destOrd="0" presId="urn:microsoft.com/office/officeart/2005/8/layout/hProcess9"/>
    <dgm:cxn modelId="{C66A4E2A-5447-4C77-985A-6AE4F760ED19}" type="presParOf" srcId="{14E278CB-2023-44EC-B476-210FB8540EEC}" destId="{D450A41F-5CC2-47E1-881D-49553032B1F2}" srcOrd="3" destOrd="0" presId="urn:microsoft.com/office/officeart/2005/8/layout/hProcess9"/>
    <dgm:cxn modelId="{4E8A18FE-7F91-40E9-9699-EEC020B3FCA4}" type="presParOf" srcId="{14E278CB-2023-44EC-B476-210FB8540EEC}" destId="{09EF7AB3-6F15-41A6-904C-A354A648A363}" srcOrd="4" destOrd="0" presId="urn:microsoft.com/office/officeart/2005/8/layout/hProcess9"/>
    <dgm:cxn modelId="{ABE34786-DB59-41C5-AB6A-2A1CD3E097BC}" type="presParOf" srcId="{14E278CB-2023-44EC-B476-210FB8540EEC}" destId="{AD3B8D11-ED1F-4CE2-89C6-F4F23EFD9CD7}" srcOrd="5" destOrd="0" presId="urn:microsoft.com/office/officeart/2005/8/layout/hProcess9"/>
    <dgm:cxn modelId="{ECF73B8D-259F-4FAA-8BA4-015196947F70}" type="presParOf" srcId="{14E278CB-2023-44EC-B476-210FB8540EEC}" destId="{FB2C22A0-4923-4CD8-A53F-E4308886A9B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C5FF8D-C3F8-4746-BBBA-47442C5DD9B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E0920B-90BA-4E9C-975C-9F73937D981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+mj-lt"/>
            </a:rPr>
            <a:t>Основные направления разработки программ страхования</a:t>
          </a:r>
          <a:endParaRPr lang="ru-RU" sz="1200" dirty="0">
            <a:latin typeface="+mj-lt"/>
          </a:endParaRPr>
        </a:p>
      </dgm:t>
    </dgm:pt>
    <dgm:pt modelId="{4559B950-69BF-4DDC-8391-E0DDF9A66A5B}" type="parTrans" cxnId="{F404B6E7-7DC9-4CA2-AEFB-08FCDA9D0CD4}">
      <dgm:prSet/>
      <dgm:spPr/>
      <dgm:t>
        <a:bodyPr/>
        <a:lstStyle/>
        <a:p>
          <a:endParaRPr lang="ru-RU"/>
        </a:p>
      </dgm:t>
    </dgm:pt>
    <dgm:pt modelId="{7FFD88C7-83FA-434B-960B-4CD488FB6FD8}" type="sibTrans" cxnId="{F404B6E7-7DC9-4CA2-AEFB-08FCDA9D0CD4}">
      <dgm:prSet/>
      <dgm:spPr/>
      <dgm:t>
        <a:bodyPr/>
        <a:lstStyle/>
        <a:p>
          <a:endParaRPr lang="ru-RU"/>
        </a:p>
      </dgm:t>
    </dgm:pt>
    <dgm:pt modelId="{C18CBF0B-3198-4B2D-BB99-CB2BD559DB2C}">
      <dgm:prSet custT="1"/>
      <dgm:spPr/>
      <dgm:t>
        <a:bodyPr lIns="792000" tIns="144000" rIns="108000" bIns="108000"/>
        <a:lstStyle/>
        <a:p>
          <a:pPr rtl="0">
            <a:spcAft>
              <a:spcPts val="600"/>
            </a:spcAft>
          </a:pPr>
          <a:r>
            <a:rPr lang="ru-RU" sz="2000" dirty="0" smtClean="0">
              <a:solidFill>
                <a:srgbClr val="000000"/>
              </a:solidFill>
            </a:rPr>
            <a:t>Возможность разработки программ с учетом специфики регионов</a:t>
          </a:r>
          <a:endParaRPr lang="ru-RU" sz="2000" dirty="0">
            <a:solidFill>
              <a:srgbClr val="000000"/>
            </a:solidFill>
          </a:endParaRPr>
        </a:p>
      </dgm:t>
    </dgm:pt>
    <dgm:pt modelId="{E7152535-2742-488D-9F88-0625B2AA85DB}" type="parTrans" cxnId="{30E73845-2558-494E-B0BB-2A879B2B2A2B}">
      <dgm:prSet/>
      <dgm:spPr/>
      <dgm:t>
        <a:bodyPr/>
        <a:lstStyle/>
        <a:p>
          <a:endParaRPr lang="ru-RU"/>
        </a:p>
      </dgm:t>
    </dgm:pt>
    <dgm:pt modelId="{06F80244-AE46-4694-842C-6D12B77888E3}" type="sibTrans" cxnId="{30E73845-2558-494E-B0BB-2A879B2B2A2B}">
      <dgm:prSet/>
      <dgm:spPr/>
      <dgm:t>
        <a:bodyPr/>
        <a:lstStyle/>
        <a:p>
          <a:endParaRPr lang="ru-RU"/>
        </a:p>
      </dgm:t>
    </dgm:pt>
    <dgm:pt modelId="{FA05DE75-4300-4E59-856D-10A36CDBB89B}">
      <dgm:prSet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Возможность разработки программ для отдельных сфер агропроизводства:</a:t>
          </a:r>
          <a:br>
            <a:rPr lang="ru-RU" sz="2000" dirty="0" smtClean="0">
              <a:solidFill>
                <a:srgbClr val="000000"/>
              </a:solidFill>
            </a:rPr>
          </a:br>
          <a:r>
            <a:rPr lang="ru-RU" sz="2000" dirty="0" smtClean="0">
              <a:solidFill>
                <a:srgbClr val="000000"/>
              </a:solidFill>
            </a:rPr>
            <a:t>тепличные хозяйства; кормовые культуры; оленеводство и т. п.</a:t>
          </a:r>
        </a:p>
      </dgm:t>
    </dgm:pt>
    <dgm:pt modelId="{4B6338A6-BE31-4B99-86B3-72E656607130}" type="parTrans" cxnId="{5AFD459E-587C-4F49-9EA9-CC6600AF0AFC}">
      <dgm:prSet/>
      <dgm:spPr/>
      <dgm:t>
        <a:bodyPr/>
        <a:lstStyle/>
        <a:p>
          <a:endParaRPr lang="ru-RU"/>
        </a:p>
      </dgm:t>
    </dgm:pt>
    <dgm:pt modelId="{A42D8670-B900-457D-AFA4-BAA856672264}" type="sibTrans" cxnId="{5AFD459E-587C-4F49-9EA9-CC6600AF0AFC}">
      <dgm:prSet/>
      <dgm:spPr/>
      <dgm:t>
        <a:bodyPr/>
        <a:lstStyle/>
        <a:p>
          <a:endParaRPr lang="ru-RU"/>
        </a:p>
      </dgm:t>
    </dgm:pt>
    <dgm:pt modelId="{24C78E8E-1737-498A-B171-C94E14072646}">
      <dgm:prSet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Получение господдержки при их реализации</a:t>
          </a:r>
        </a:p>
      </dgm:t>
    </dgm:pt>
    <dgm:pt modelId="{1518014B-D118-45BD-9317-C4D62D782F33}" type="parTrans" cxnId="{3C179893-C3F4-45ED-BEE1-A875F5848ADA}">
      <dgm:prSet/>
      <dgm:spPr/>
      <dgm:t>
        <a:bodyPr/>
        <a:lstStyle/>
        <a:p>
          <a:endParaRPr lang="ru-RU"/>
        </a:p>
      </dgm:t>
    </dgm:pt>
    <dgm:pt modelId="{EFB6A9E4-DBDF-4EBB-ADF7-DDC880DC023A}" type="sibTrans" cxnId="{3C179893-C3F4-45ED-BEE1-A875F5848ADA}">
      <dgm:prSet/>
      <dgm:spPr/>
      <dgm:t>
        <a:bodyPr/>
        <a:lstStyle/>
        <a:p>
          <a:endParaRPr lang="ru-RU"/>
        </a:p>
      </dgm:t>
    </dgm:pt>
    <dgm:pt modelId="{E06FFD88-3A81-4962-AF1D-CA3AA3C30862}">
      <dgm:prSet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Возможность включения в основные условия в случае успешной апробации</a:t>
          </a:r>
          <a:endParaRPr lang="en-US" sz="2000" dirty="0">
            <a:solidFill>
              <a:srgbClr val="000000"/>
            </a:solidFill>
          </a:endParaRPr>
        </a:p>
      </dgm:t>
    </dgm:pt>
    <dgm:pt modelId="{701E46B9-D630-4871-B244-56CB58D00464}" type="parTrans" cxnId="{13291817-5E4C-4247-AC75-F9C80169F081}">
      <dgm:prSet/>
      <dgm:spPr/>
      <dgm:t>
        <a:bodyPr/>
        <a:lstStyle/>
        <a:p>
          <a:endParaRPr lang="ru-RU"/>
        </a:p>
      </dgm:t>
    </dgm:pt>
    <dgm:pt modelId="{9234F96A-3DA1-4AC5-B81E-B887976095D4}" type="sibTrans" cxnId="{13291817-5E4C-4247-AC75-F9C80169F081}">
      <dgm:prSet/>
      <dgm:spPr/>
      <dgm:t>
        <a:bodyPr/>
        <a:lstStyle/>
        <a:p>
          <a:endParaRPr lang="ru-RU"/>
        </a:p>
      </dgm:t>
    </dgm:pt>
    <dgm:pt modelId="{0FB2BE26-C833-4008-BC8F-079B2C67DAD4}" type="pres">
      <dgm:prSet presAssocID="{67C5FF8D-C3F8-4746-BBBA-47442C5DD9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C1DA1-4856-425C-A880-FFD309C19BE2}" type="pres">
      <dgm:prSet presAssocID="{67E0920B-90BA-4E9C-975C-9F73937D981A}" presName="parentText" presStyleLbl="node1" presStyleIdx="0" presStyleCnt="1" custScaleY="33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7C111-D379-421A-88D1-755443A92278}" type="pres">
      <dgm:prSet presAssocID="{67E0920B-90BA-4E9C-975C-9F73937D981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A73B0-49AA-4107-A9DA-E4B6BAF5E63E}" type="presOf" srcId="{24C78E8E-1737-498A-B171-C94E14072646}" destId="{E657C111-D379-421A-88D1-755443A92278}" srcOrd="0" destOrd="2" presId="urn:microsoft.com/office/officeart/2005/8/layout/vList2"/>
    <dgm:cxn modelId="{3C179893-C3F4-45ED-BEE1-A875F5848ADA}" srcId="{67E0920B-90BA-4E9C-975C-9F73937D981A}" destId="{24C78E8E-1737-498A-B171-C94E14072646}" srcOrd="2" destOrd="0" parTransId="{1518014B-D118-45BD-9317-C4D62D782F33}" sibTransId="{EFB6A9E4-DBDF-4EBB-ADF7-DDC880DC023A}"/>
    <dgm:cxn modelId="{EAAC1BCD-EE58-41D5-9DAB-0988D6B6E118}" type="presOf" srcId="{E06FFD88-3A81-4962-AF1D-CA3AA3C30862}" destId="{E657C111-D379-421A-88D1-755443A92278}" srcOrd="0" destOrd="3" presId="urn:microsoft.com/office/officeart/2005/8/layout/vList2"/>
    <dgm:cxn modelId="{13291817-5E4C-4247-AC75-F9C80169F081}" srcId="{67E0920B-90BA-4E9C-975C-9F73937D981A}" destId="{E06FFD88-3A81-4962-AF1D-CA3AA3C30862}" srcOrd="3" destOrd="0" parTransId="{701E46B9-D630-4871-B244-56CB58D00464}" sibTransId="{9234F96A-3DA1-4AC5-B81E-B887976095D4}"/>
    <dgm:cxn modelId="{F404B6E7-7DC9-4CA2-AEFB-08FCDA9D0CD4}" srcId="{67C5FF8D-C3F8-4746-BBBA-47442C5DD9B6}" destId="{67E0920B-90BA-4E9C-975C-9F73937D981A}" srcOrd="0" destOrd="0" parTransId="{4559B950-69BF-4DDC-8391-E0DDF9A66A5B}" sibTransId="{7FFD88C7-83FA-434B-960B-4CD488FB6FD8}"/>
    <dgm:cxn modelId="{4C8AB38E-C6D4-4A58-B632-8B9F569267BC}" type="presOf" srcId="{67C5FF8D-C3F8-4746-BBBA-47442C5DD9B6}" destId="{0FB2BE26-C833-4008-BC8F-079B2C67DAD4}" srcOrd="0" destOrd="0" presId="urn:microsoft.com/office/officeart/2005/8/layout/vList2"/>
    <dgm:cxn modelId="{5AFD459E-587C-4F49-9EA9-CC6600AF0AFC}" srcId="{67E0920B-90BA-4E9C-975C-9F73937D981A}" destId="{FA05DE75-4300-4E59-856D-10A36CDBB89B}" srcOrd="1" destOrd="0" parTransId="{4B6338A6-BE31-4B99-86B3-72E656607130}" sibTransId="{A42D8670-B900-457D-AFA4-BAA856672264}"/>
    <dgm:cxn modelId="{72577F57-D97C-4B3A-9606-03F0BA338D98}" type="presOf" srcId="{FA05DE75-4300-4E59-856D-10A36CDBB89B}" destId="{E657C111-D379-421A-88D1-755443A92278}" srcOrd="0" destOrd="1" presId="urn:microsoft.com/office/officeart/2005/8/layout/vList2"/>
    <dgm:cxn modelId="{FE65E142-C9EE-46FF-A78F-7EAAFD982065}" type="presOf" srcId="{C18CBF0B-3198-4B2D-BB99-CB2BD559DB2C}" destId="{E657C111-D379-421A-88D1-755443A92278}" srcOrd="0" destOrd="0" presId="urn:microsoft.com/office/officeart/2005/8/layout/vList2"/>
    <dgm:cxn modelId="{078F6A1F-CDF5-42B3-BB32-A00265F8F580}" type="presOf" srcId="{67E0920B-90BA-4E9C-975C-9F73937D981A}" destId="{AFDC1DA1-4856-425C-A880-FFD309C19BE2}" srcOrd="0" destOrd="0" presId="urn:microsoft.com/office/officeart/2005/8/layout/vList2"/>
    <dgm:cxn modelId="{30E73845-2558-494E-B0BB-2A879B2B2A2B}" srcId="{67E0920B-90BA-4E9C-975C-9F73937D981A}" destId="{C18CBF0B-3198-4B2D-BB99-CB2BD559DB2C}" srcOrd="0" destOrd="0" parTransId="{E7152535-2742-488D-9F88-0625B2AA85DB}" sibTransId="{06F80244-AE46-4694-842C-6D12B77888E3}"/>
    <dgm:cxn modelId="{A1EAB4A7-BE53-44F5-B59C-7C966F2583E4}" type="presParOf" srcId="{0FB2BE26-C833-4008-BC8F-079B2C67DAD4}" destId="{AFDC1DA1-4856-425C-A880-FFD309C19BE2}" srcOrd="0" destOrd="0" presId="urn:microsoft.com/office/officeart/2005/8/layout/vList2"/>
    <dgm:cxn modelId="{AFAC79ED-6510-4033-9800-269C9919EDF6}" type="presParOf" srcId="{0FB2BE26-C833-4008-BC8F-079B2C67DAD4}" destId="{E657C111-D379-421A-88D1-755443A9227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5A2148-8D38-4ECF-87D0-17FEE853FF0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18340-FFB9-4252-8520-1261C2978103}">
      <dgm:prSet phldrT="[Текст]" custT="1"/>
      <dgm:spPr/>
      <dgm:t>
        <a:bodyPr/>
        <a:lstStyle/>
        <a:p>
          <a:r>
            <a:rPr lang="ru-RU" sz="2400" dirty="0" smtClean="0"/>
            <a:t>Законодательная власть</a:t>
          </a:r>
          <a:endParaRPr lang="ru-RU" sz="2400" dirty="0"/>
        </a:p>
      </dgm:t>
    </dgm:pt>
    <dgm:pt modelId="{5785DD37-520F-4572-9A6C-60ABDABB4B82}" type="parTrans" cxnId="{18B25A20-3E01-4279-BE7E-ECE81A74EDA0}">
      <dgm:prSet/>
      <dgm:spPr/>
      <dgm:t>
        <a:bodyPr/>
        <a:lstStyle/>
        <a:p>
          <a:endParaRPr lang="ru-RU"/>
        </a:p>
      </dgm:t>
    </dgm:pt>
    <dgm:pt modelId="{BD81A4E1-62E4-46AB-BC1E-7FEA1251E081}" type="sibTrans" cxnId="{18B25A20-3E01-4279-BE7E-ECE81A74EDA0}">
      <dgm:prSet/>
      <dgm:spPr/>
      <dgm:t>
        <a:bodyPr/>
        <a:lstStyle/>
        <a:p>
          <a:endParaRPr lang="ru-RU"/>
        </a:p>
      </dgm:t>
    </dgm:pt>
    <dgm:pt modelId="{8F242A13-790B-4455-957C-7036F7EF9DA9}">
      <dgm:prSet phldrT="[Текст]" custT="1"/>
      <dgm:spPr/>
      <dgm:t>
        <a:bodyPr/>
        <a:lstStyle/>
        <a:p>
          <a:r>
            <a:rPr lang="ru-RU" sz="1800" dirty="0" smtClean="0"/>
            <a:t>Совет законодателей:</a:t>
          </a:r>
        </a:p>
        <a:p>
          <a:r>
            <a:rPr lang="ru-RU" sz="1800" dirty="0" smtClean="0"/>
            <a:t>Доклад Президента НСА 27.04.2017</a:t>
          </a:r>
        </a:p>
        <a:p>
          <a:r>
            <a:rPr lang="ru-RU" sz="1800" dirty="0" smtClean="0">
              <a:solidFill>
                <a:srgbClr val="C00000"/>
              </a:solidFill>
            </a:rPr>
            <a:t>Поручение: Правительству РФ целенаправленно проводить работу по восстановлению охвата с/х площадей до уровня 2014 г. (к 2020 г.)</a:t>
          </a:r>
          <a:endParaRPr lang="ru-RU" sz="1800" dirty="0">
            <a:solidFill>
              <a:srgbClr val="C00000"/>
            </a:solidFill>
          </a:endParaRPr>
        </a:p>
      </dgm:t>
    </dgm:pt>
    <dgm:pt modelId="{1CB53927-962E-415F-8DA1-4C2BAD87A80B}" type="parTrans" cxnId="{C100A45A-C11B-44BE-8800-4C84819603EF}">
      <dgm:prSet/>
      <dgm:spPr/>
      <dgm:t>
        <a:bodyPr/>
        <a:lstStyle/>
        <a:p>
          <a:endParaRPr lang="ru-RU"/>
        </a:p>
      </dgm:t>
    </dgm:pt>
    <dgm:pt modelId="{D94524E1-2F19-43B5-9798-007A04478EED}" type="sibTrans" cxnId="{C100A45A-C11B-44BE-8800-4C84819603EF}">
      <dgm:prSet/>
      <dgm:spPr/>
      <dgm:t>
        <a:bodyPr/>
        <a:lstStyle/>
        <a:p>
          <a:endParaRPr lang="ru-RU"/>
        </a:p>
      </dgm:t>
    </dgm:pt>
    <dgm:pt modelId="{266B6FFC-2EAA-44CB-89CC-7C05B060C709}">
      <dgm:prSet phldrT="[Текст]" custT="1"/>
      <dgm:spPr/>
      <dgm:t>
        <a:bodyPr/>
        <a:lstStyle/>
        <a:p>
          <a:r>
            <a:rPr lang="ru-RU" sz="2400" dirty="0" smtClean="0"/>
            <a:t>Исполнительная власть</a:t>
          </a:r>
          <a:endParaRPr lang="ru-RU" sz="2400" dirty="0"/>
        </a:p>
      </dgm:t>
    </dgm:pt>
    <dgm:pt modelId="{DD94EFD6-5C27-4914-B62A-D38BC6E0A5FA}" type="parTrans" cxnId="{73B7D560-A2A1-4E30-B25A-B651933FA812}">
      <dgm:prSet/>
      <dgm:spPr/>
      <dgm:t>
        <a:bodyPr/>
        <a:lstStyle/>
        <a:p>
          <a:endParaRPr lang="ru-RU"/>
        </a:p>
      </dgm:t>
    </dgm:pt>
    <dgm:pt modelId="{D0216746-1A66-42D3-A81B-26834D5253C5}" type="sibTrans" cxnId="{73B7D560-A2A1-4E30-B25A-B651933FA812}">
      <dgm:prSet/>
      <dgm:spPr/>
      <dgm:t>
        <a:bodyPr/>
        <a:lstStyle/>
        <a:p>
          <a:endParaRPr lang="ru-RU"/>
        </a:p>
      </dgm:t>
    </dgm:pt>
    <dgm:pt modelId="{EAB4BF6E-6296-45C6-AF4C-6DA2F37C7344}">
      <dgm:prSet phldrT="[Текст]" custT="1"/>
      <dgm:spPr/>
      <dgm:t>
        <a:bodyPr/>
        <a:lstStyle/>
        <a:p>
          <a:r>
            <a:rPr lang="ru-RU" sz="1800" dirty="0" smtClean="0"/>
            <a:t>Правительство РФ:</a:t>
          </a:r>
        </a:p>
        <a:p>
          <a:r>
            <a:rPr lang="ru-RU" sz="1800" dirty="0" smtClean="0"/>
            <a:t>Доклад Президента НСА на совещании под председательством Д. А. Медведева 22.06.2018 г.</a:t>
          </a:r>
        </a:p>
        <a:p>
          <a:r>
            <a:rPr lang="ru-RU" sz="1800" dirty="0" smtClean="0">
              <a:solidFill>
                <a:srgbClr val="C00000"/>
              </a:solidFill>
            </a:rPr>
            <a:t>Поручение: МСХ, Минфин, Минэкономразвития - р</a:t>
          </a:r>
          <a:r>
            <a:rPr lang="ru-RU" sz="1800" b="0" i="0" dirty="0" smtClean="0">
              <a:solidFill>
                <a:srgbClr val="C00000"/>
              </a:solidFill>
            </a:rPr>
            <a:t>ассмотреть вопрос о целесообразности выведения направления господдержки агрострахования из «единой субсидии»</a:t>
          </a:r>
          <a:endParaRPr lang="ru-RU" sz="1800" dirty="0">
            <a:solidFill>
              <a:srgbClr val="C00000"/>
            </a:solidFill>
          </a:endParaRPr>
        </a:p>
      </dgm:t>
    </dgm:pt>
    <dgm:pt modelId="{D19A6195-B279-4B5E-BCF2-0C73FDEAD012}" type="parTrans" cxnId="{A1AE81FB-DCAD-4EB6-AAE9-60387257C4A5}">
      <dgm:prSet/>
      <dgm:spPr/>
      <dgm:t>
        <a:bodyPr/>
        <a:lstStyle/>
        <a:p>
          <a:endParaRPr lang="ru-RU"/>
        </a:p>
      </dgm:t>
    </dgm:pt>
    <dgm:pt modelId="{2CF94887-9EF2-49EB-8FDD-B23A3E099EB9}" type="sibTrans" cxnId="{A1AE81FB-DCAD-4EB6-AAE9-60387257C4A5}">
      <dgm:prSet/>
      <dgm:spPr/>
      <dgm:t>
        <a:bodyPr/>
        <a:lstStyle/>
        <a:p>
          <a:endParaRPr lang="ru-RU"/>
        </a:p>
      </dgm:t>
    </dgm:pt>
    <dgm:pt modelId="{15143000-4AF8-4A76-A36D-04EF73C372A4}" type="pres">
      <dgm:prSet presAssocID="{ED5A2148-8D38-4ECF-87D0-17FEE853FF0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1479D4-5A8B-4CDA-9B59-500F2F9A0A2E}" type="pres">
      <dgm:prSet presAssocID="{9BF18340-FFB9-4252-8520-1261C2978103}" presName="parentText1" presStyleLbl="node1" presStyleIdx="0" presStyleCnt="2" custScaleY="684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7655A-8206-4657-9B62-4C9584B2A715}" type="pres">
      <dgm:prSet presAssocID="{9BF18340-FFB9-4252-8520-1261C2978103}" presName="childText1" presStyleLbl="solidAlignAcc1" presStyleIdx="0" presStyleCnt="2" custScaleY="72620" custLinFactNeighborY="-20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71428-0DD3-4EB6-BD19-600F3AA0ABC6}" type="pres">
      <dgm:prSet presAssocID="{266B6FFC-2EAA-44CB-89CC-7C05B060C709}" presName="parentText2" presStyleLbl="node1" presStyleIdx="1" presStyleCnt="2" custScaleY="684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C1214-36AB-4088-8512-AABEFF61D6A8}" type="pres">
      <dgm:prSet presAssocID="{266B6FFC-2EAA-44CB-89CC-7C05B060C709}" presName="childText2" presStyleLbl="solidAlignAcc1" presStyleIdx="1" presStyleCnt="2" custScaleY="77046" custLinFactNeighborY="-20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70806-0EEA-415A-B5F9-2049E4E51BDE}" type="presOf" srcId="{EAB4BF6E-6296-45C6-AF4C-6DA2F37C7344}" destId="{575C1214-36AB-4088-8512-AABEFF61D6A8}" srcOrd="0" destOrd="0" presId="urn:microsoft.com/office/officeart/2009/3/layout/IncreasingArrowsProcess"/>
    <dgm:cxn modelId="{57BCAA69-8F54-4EF3-8D28-B53D5DE17C5A}" type="presOf" srcId="{ED5A2148-8D38-4ECF-87D0-17FEE853FF08}" destId="{15143000-4AF8-4A76-A36D-04EF73C372A4}" srcOrd="0" destOrd="0" presId="urn:microsoft.com/office/officeart/2009/3/layout/IncreasingArrowsProcess"/>
    <dgm:cxn modelId="{A1AE81FB-DCAD-4EB6-AAE9-60387257C4A5}" srcId="{266B6FFC-2EAA-44CB-89CC-7C05B060C709}" destId="{EAB4BF6E-6296-45C6-AF4C-6DA2F37C7344}" srcOrd="0" destOrd="0" parTransId="{D19A6195-B279-4B5E-BCF2-0C73FDEAD012}" sibTransId="{2CF94887-9EF2-49EB-8FDD-B23A3E099EB9}"/>
    <dgm:cxn modelId="{53C9F84F-4D81-4ECC-8045-380C51ADF9FD}" type="presOf" srcId="{9BF18340-FFB9-4252-8520-1261C2978103}" destId="{331479D4-5A8B-4CDA-9B59-500F2F9A0A2E}" srcOrd="0" destOrd="0" presId="urn:microsoft.com/office/officeart/2009/3/layout/IncreasingArrowsProcess"/>
    <dgm:cxn modelId="{D3C839D6-70C2-4D2E-A633-2397935D4D1E}" type="presOf" srcId="{266B6FFC-2EAA-44CB-89CC-7C05B060C709}" destId="{E4471428-0DD3-4EB6-BD19-600F3AA0ABC6}" srcOrd="0" destOrd="0" presId="urn:microsoft.com/office/officeart/2009/3/layout/IncreasingArrowsProcess"/>
    <dgm:cxn modelId="{09777829-72CB-4924-8E09-951F26DC638D}" type="presOf" srcId="{8F242A13-790B-4455-957C-7036F7EF9DA9}" destId="{2957655A-8206-4657-9B62-4C9584B2A715}" srcOrd="0" destOrd="0" presId="urn:microsoft.com/office/officeart/2009/3/layout/IncreasingArrowsProcess"/>
    <dgm:cxn modelId="{18B25A20-3E01-4279-BE7E-ECE81A74EDA0}" srcId="{ED5A2148-8D38-4ECF-87D0-17FEE853FF08}" destId="{9BF18340-FFB9-4252-8520-1261C2978103}" srcOrd="0" destOrd="0" parTransId="{5785DD37-520F-4572-9A6C-60ABDABB4B82}" sibTransId="{BD81A4E1-62E4-46AB-BC1E-7FEA1251E081}"/>
    <dgm:cxn modelId="{73B7D560-A2A1-4E30-B25A-B651933FA812}" srcId="{ED5A2148-8D38-4ECF-87D0-17FEE853FF08}" destId="{266B6FFC-2EAA-44CB-89CC-7C05B060C709}" srcOrd="1" destOrd="0" parTransId="{DD94EFD6-5C27-4914-B62A-D38BC6E0A5FA}" sibTransId="{D0216746-1A66-42D3-A81B-26834D5253C5}"/>
    <dgm:cxn modelId="{C100A45A-C11B-44BE-8800-4C84819603EF}" srcId="{9BF18340-FFB9-4252-8520-1261C2978103}" destId="{8F242A13-790B-4455-957C-7036F7EF9DA9}" srcOrd="0" destOrd="0" parTransId="{1CB53927-962E-415F-8DA1-4C2BAD87A80B}" sibTransId="{D94524E1-2F19-43B5-9798-007A04478EED}"/>
    <dgm:cxn modelId="{DC5AA9E7-220E-4724-9080-749214931810}" type="presParOf" srcId="{15143000-4AF8-4A76-A36D-04EF73C372A4}" destId="{331479D4-5A8B-4CDA-9B59-500F2F9A0A2E}" srcOrd="0" destOrd="0" presId="urn:microsoft.com/office/officeart/2009/3/layout/IncreasingArrowsProcess"/>
    <dgm:cxn modelId="{2889958A-56A5-4934-81DD-439EC3F7892F}" type="presParOf" srcId="{15143000-4AF8-4A76-A36D-04EF73C372A4}" destId="{2957655A-8206-4657-9B62-4C9584B2A715}" srcOrd="1" destOrd="0" presId="urn:microsoft.com/office/officeart/2009/3/layout/IncreasingArrowsProcess"/>
    <dgm:cxn modelId="{CFC2633E-5560-4BA2-8311-F4965EC93F6C}" type="presParOf" srcId="{15143000-4AF8-4A76-A36D-04EF73C372A4}" destId="{E4471428-0DD3-4EB6-BD19-600F3AA0ABC6}" srcOrd="2" destOrd="0" presId="urn:microsoft.com/office/officeart/2009/3/layout/IncreasingArrowsProcess"/>
    <dgm:cxn modelId="{902C6A72-9FE3-4D46-8750-AFCBF5B362A1}" type="presParOf" srcId="{15143000-4AF8-4A76-A36D-04EF73C372A4}" destId="{575C1214-36AB-4088-8512-AABEFF61D6A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20E3-E85D-4D48-A2CF-7E39073A70DB}">
      <dsp:nvSpPr>
        <dsp:cNvPr id="0" name=""/>
        <dsp:cNvSpPr/>
      </dsp:nvSpPr>
      <dsp:spPr>
        <a:xfrm>
          <a:off x="1430187" y="2356"/>
          <a:ext cx="2821338" cy="66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Нормативная и методологическая база</a:t>
          </a:r>
          <a:endParaRPr lang="ru-RU" sz="1400" kern="1200" dirty="0"/>
        </a:p>
      </dsp:txBody>
      <dsp:txXfrm>
        <a:off x="1430187" y="2356"/>
        <a:ext cx="2821338" cy="662098"/>
      </dsp:txXfrm>
    </dsp:sp>
    <dsp:sp modelId="{123B8C1F-6630-434A-899E-C9E2E869CD7F}">
      <dsp:nvSpPr>
        <dsp:cNvPr id="0" name=""/>
        <dsp:cNvSpPr/>
      </dsp:nvSpPr>
      <dsp:spPr>
        <a:xfrm>
          <a:off x="1430187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71578-6CA1-40C3-AF01-75BD06A09FA1}">
      <dsp:nvSpPr>
        <dsp:cNvPr id="0" name=""/>
        <dsp:cNvSpPr/>
      </dsp:nvSpPr>
      <dsp:spPr>
        <a:xfrm>
          <a:off x="1826742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4D1A5-4FF0-4E31-95F2-AFFFDEB3628F}">
      <dsp:nvSpPr>
        <dsp:cNvPr id="0" name=""/>
        <dsp:cNvSpPr/>
      </dsp:nvSpPr>
      <dsp:spPr>
        <a:xfrm>
          <a:off x="2223610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2AA4F-09B1-452B-B564-09CE8E918A77}">
      <dsp:nvSpPr>
        <dsp:cNvPr id="0" name=""/>
        <dsp:cNvSpPr/>
      </dsp:nvSpPr>
      <dsp:spPr>
        <a:xfrm>
          <a:off x="2620165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398CD-608F-4C4C-BC24-5F293B9028B2}">
      <dsp:nvSpPr>
        <dsp:cNvPr id="0" name=""/>
        <dsp:cNvSpPr/>
      </dsp:nvSpPr>
      <dsp:spPr>
        <a:xfrm>
          <a:off x="3017033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77228-6A33-417C-9861-B5605E7CAD26}">
      <dsp:nvSpPr>
        <dsp:cNvPr id="0" name=""/>
        <dsp:cNvSpPr/>
      </dsp:nvSpPr>
      <dsp:spPr>
        <a:xfrm>
          <a:off x="3413588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413F0-8419-4941-A1D3-12BF19E59C19}">
      <dsp:nvSpPr>
        <dsp:cNvPr id="0" name=""/>
        <dsp:cNvSpPr/>
      </dsp:nvSpPr>
      <dsp:spPr>
        <a:xfrm>
          <a:off x="3810456" y="664454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10D9-48CA-49EC-A0F0-E6BBAFAA33C0}">
      <dsp:nvSpPr>
        <dsp:cNvPr id="0" name=""/>
        <dsp:cNvSpPr/>
      </dsp:nvSpPr>
      <dsp:spPr>
        <a:xfrm>
          <a:off x="1430187" y="716701"/>
          <a:ext cx="2858015" cy="41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Полностью сформирована</a:t>
          </a:r>
          <a:endParaRPr lang="ru-RU" sz="1400" kern="1200" dirty="0"/>
        </a:p>
      </dsp:txBody>
      <dsp:txXfrm>
        <a:off x="1430187" y="716701"/>
        <a:ext cx="2858015" cy="417976"/>
      </dsp:txXfrm>
    </dsp:sp>
    <dsp:sp modelId="{395B81B4-1A7F-44E9-A6E1-82450F9A93D2}">
      <dsp:nvSpPr>
        <dsp:cNvPr id="0" name=""/>
        <dsp:cNvSpPr/>
      </dsp:nvSpPr>
      <dsp:spPr>
        <a:xfrm>
          <a:off x="1430187" y="1216747"/>
          <a:ext cx="2821338" cy="25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Гарантийная система</a:t>
          </a:r>
          <a:endParaRPr lang="ru-RU" sz="1400" kern="1200" dirty="0"/>
        </a:p>
      </dsp:txBody>
      <dsp:txXfrm>
        <a:off x="1430187" y="1216747"/>
        <a:ext cx="2821338" cy="256485"/>
      </dsp:txXfrm>
    </dsp:sp>
    <dsp:sp modelId="{22131F15-80F9-428A-BD59-12C413D440FF}">
      <dsp:nvSpPr>
        <dsp:cNvPr id="0" name=""/>
        <dsp:cNvSpPr/>
      </dsp:nvSpPr>
      <dsp:spPr>
        <a:xfrm>
          <a:off x="1430187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A4AC0-A1BA-4526-BF23-FA5B503720C0}">
      <dsp:nvSpPr>
        <dsp:cNvPr id="0" name=""/>
        <dsp:cNvSpPr/>
      </dsp:nvSpPr>
      <dsp:spPr>
        <a:xfrm>
          <a:off x="1826742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56717-FC26-4C64-B4D6-638BCAC9B4FC}">
      <dsp:nvSpPr>
        <dsp:cNvPr id="0" name=""/>
        <dsp:cNvSpPr/>
      </dsp:nvSpPr>
      <dsp:spPr>
        <a:xfrm>
          <a:off x="2223610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6E8F2-9703-443D-8B8D-44FFD2499506}">
      <dsp:nvSpPr>
        <dsp:cNvPr id="0" name=""/>
        <dsp:cNvSpPr/>
      </dsp:nvSpPr>
      <dsp:spPr>
        <a:xfrm>
          <a:off x="2620165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C9ED0-B471-4D71-BD59-1AB802C7EFCC}">
      <dsp:nvSpPr>
        <dsp:cNvPr id="0" name=""/>
        <dsp:cNvSpPr/>
      </dsp:nvSpPr>
      <dsp:spPr>
        <a:xfrm>
          <a:off x="3017033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7E89-30A9-4B72-8189-2ECA598D9D2D}">
      <dsp:nvSpPr>
        <dsp:cNvPr id="0" name=""/>
        <dsp:cNvSpPr/>
      </dsp:nvSpPr>
      <dsp:spPr>
        <a:xfrm>
          <a:off x="3413588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18A3B-77D4-497C-8C76-284EDE3374CE}">
      <dsp:nvSpPr>
        <dsp:cNvPr id="0" name=""/>
        <dsp:cNvSpPr/>
      </dsp:nvSpPr>
      <dsp:spPr>
        <a:xfrm>
          <a:off x="3810456" y="1473232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53888-2E4C-48FB-AE5D-5BF868098463}">
      <dsp:nvSpPr>
        <dsp:cNvPr id="0" name=""/>
        <dsp:cNvSpPr/>
      </dsp:nvSpPr>
      <dsp:spPr>
        <a:xfrm>
          <a:off x="1430187" y="1525479"/>
          <a:ext cx="2858015" cy="41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Функционирует</a:t>
          </a:r>
          <a:endParaRPr lang="ru-RU" sz="1400" kern="1200" dirty="0"/>
        </a:p>
      </dsp:txBody>
      <dsp:txXfrm>
        <a:off x="1430187" y="1525479"/>
        <a:ext cx="2858015" cy="417976"/>
      </dsp:txXfrm>
    </dsp:sp>
    <dsp:sp modelId="{A34E8235-2DBA-4C5A-ACA1-E9AFC6F721E2}">
      <dsp:nvSpPr>
        <dsp:cNvPr id="0" name=""/>
        <dsp:cNvSpPr/>
      </dsp:nvSpPr>
      <dsp:spPr>
        <a:xfrm>
          <a:off x="1430187" y="2025525"/>
          <a:ext cx="2821338" cy="25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Единые правила и стандарты</a:t>
          </a:r>
          <a:endParaRPr lang="ru-RU" sz="1400" kern="1200" dirty="0"/>
        </a:p>
      </dsp:txBody>
      <dsp:txXfrm>
        <a:off x="1430187" y="2025525"/>
        <a:ext cx="2821338" cy="256485"/>
      </dsp:txXfrm>
    </dsp:sp>
    <dsp:sp modelId="{47EFF1AF-3DBE-44FF-92DC-C2723866C647}">
      <dsp:nvSpPr>
        <dsp:cNvPr id="0" name=""/>
        <dsp:cNvSpPr/>
      </dsp:nvSpPr>
      <dsp:spPr>
        <a:xfrm>
          <a:off x="1430187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C0386-4270-414A-8842-928061543626}">
      <dsp:nvSpPr>
        <dsp:cNvPr id="0" name=""/>
        <dsp:cNvSpPr/>
      </dsp:nvSpPr>
      <dsp:spPr>
        <a:xfrm>
          <a:off x="1826742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FA1A7-2EF6-4F56-9D60-2E1B51B4CD31}">
      <dsp:nvSpPr>
        <dsp:cNvPr id="0" name=""/>
        <dsp:cNvSpPr/>
      </dsp:nvSpPr>
      <dsp:spPr>
        <a:xfrm>
          <a:off x="2223610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43D7F-E1E6-48F3-AB62-F443EBD5A73B}">
      <dsp:nvSpPr>
        <dsp:cNvPr id="0" name=""/>
        <dsp:cNvSpPr/>
      </dsp:nvSpPr>
      <dsp:spPr>
        <a:xfrm>
          <a:off x="2620165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CE5ED-155B-4EFC-9BCB-4CBC2BA2B77D}">
      <dsp:nvSpPr>
        <dsp:cNvPr id="0" name=""/>
        <dsp:cNvSpPr/>
      </dsp:nvSpPr>
      <dsp:spPr>
        <a:xfrm>
          <a:off x="3017033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6F934-CCE8-4542-A952-53239BDFF10F}">
      <dsp:nvSpPr>
        <dsp:cNvPr id="0" name=""/>
        <dsp:cNvSpPr/>
      </dsp:nvSpPr>
      <dsp:spPr>
        <a:xfrm>
          <a:off x="3413588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FEEFA-40E9-4C86-864D-100B8A36C4E7}">
      <dsp:nvSpPr>
        <dsp:cNvPr id="0" name=""/>
        <dsp:cNvSpPr/>
      </dsp:nvSpPr>
      <dsp:spPr>
        <a:xfrm>
          <a:off x="3810456" y="2282010"/>
          <a:ext cx="660193" cy="52247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288A6-D6E4-4DAC-85A8-0A1E5187F220}">
      <dsp:nvSpPr>
        <dsp:cNvPr id="0" name=""/>
        <dsp:cNvSpPr/>
      </dsp:nvSpPr>
      <dsp:spPr>
        <a:xfrm>
          <a:off x="1430187" y="2334257"/>
          <a:ext cx="2858015" cy="41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Выработаны и применяются на практике</a:t>
          </a:r>
          <a:endParaRPr lang="ru-RU" sz="1400" kern="1200" dirty="0"/>
        </a:p>
      </dsp:txBody>
      <dsp:txXfrm>
        <a:off x="1430187" y="2334257"/>
        <a:ext cx="2858015" cy="417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90F1-B97C-4EF2-8CDA-7931D316803B}">
      <dsp:nvSpPr>
        <dsp:cNvPr id="0" name=""/>
        <dsp:cNvSpPr/>
      </dsp:nvSpPr>
      <dsp:spPr>
        <a:xfrm>
          <a:off x="1314107" y="0"/>
          <a:ext cx="6156761" cy="38479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2DA8-6D44-42AA-B0D3-D9F65A8084E1}">
      <dsp:nvSpPr>
        <dsp:cNvPr id="0" name=""/>
        <dsp:cNvSpPr/>
      </dsp:nvSpPr>
      <dsp:spPr>
        <a:xfrm>
          <a:off x="1920548" y="2861354"/>
          <a:ext cx="141605" cy="141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F1881-98C1-47B2-9EEF-09BDF45B39ED}">
      <dsp:nvSpPr>
        <dsp:cNvPr id="0" name=""/>
        <dsp:cNvSpPr/>
      </dsp:nvSpPr>
      <dsp:spPr>
        <a:xfrm>
          <a:off x="1991350" y="2932157"/>
          <a:ext cx="806535" cy="91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3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</a:rPr>
            <a:t>2007</a:t>
          </a:r>
          <a:endParaRPr lang="ru-RU" sz="2700" kern="1200" dirty="0">
            <a:latin typeface="+mj-lt"/>
          </a:endParaRPr>
        </a:p>
      </dsp:txBody>
      <dsp:txXfrm>
        <a:off x="1991350" y="2932157"/>
        <a:ext cx="806535" cy="915818"/>
      </dsp:txXfrm>
    </dsp:sp>
    <dsp:sp modelId="{CDDBBC30-F7F6-4ABB-B58C-B744119A3B0E}">
      <dsp:nvSpPr>
        <dsp:cNvPr id="0" name=""/>
        <dsp:cNvSpPr/>
      </dsp:nvSpPr>
      <dsp:spPr>
        <a:xfrm>
          <a:off x="2687065" y="2124852"/>
          <a:ext cx="221643" cy="221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CCE0E-19A3-4D94-89B0-20CD88130308}">
      <dsp:nvSpPr>
        <dsp:cNvPr id="0" name=""/>
        <dsp:cNvSpPr/>
      </dsp:nvSpPr>
      <dsp:spPr>
        <a:xfrm>
          <a:off x="2797886" y="2235674"/>
          <a:ext cx="1022022" cy="161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4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</a:rPr>
            <a:t>2010</a:t>
          </a:r>
          <a:endParaRPr lang="ru-RU" sz="2700" kern="1200" dirty="0">
            <a:latin typeface="+mj-lt"/>
          </a:endParaRPr>
        </a:p>
      </dsp:txBody>
      <dsp:txXfrm>
        <a:off x="2797886" y="2235674"/>
        <a:ext cx="1022022" cy="1612301"/>
      </dsp:txXfrm>
    </dsp:sp>
    <dsp:sp modelId="{556E54FD-54D6-4960-87FA-C7B6306A08B4}">
      <dsp:nvSpPr>
        <dsp:cNvPr id="0" name=""/>
        <dsp:cNvSpPr/>
      </dsp:nvSpPr>
      <dsp:spPr>
        <a:xfrm>
          <a:off x="3672146" y="1537651"/>
          <a:ext cx="295524" cy="2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E0CC-D743-4C83-A97D-ABD8CDF185E1}">
      <dsp:nvSpPr>
        <dsp:cNvPr id="0" name=""/>
        <dsp:cNvSpPr/>
      </dsp:nvSpPr>
      <dsp:spPr>
        <a:xfrm>
          <a:off x="3819909" y="1685413"/>
          <a:ext cx="1188254" cy="216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92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</a:rPr>
            <a:t>2012</a:t>
          </a:r>
          <a:endParaRPr lang="ru-RU" sz="2700" kern="1200" dirty="0">
            <a:latin typeface="+mj-lt"/>
          </a:endParaRPr>
        </a:p>
      </dsp:txBody>
      <dsp:txXfrm>
        <a:off x="3819909" y="1685413"/>
        <a:ext cx="1188254" cy="2162562"/>
      </dsp:txXfrm>
    </dsp:sp>
    <dsp:sp modelId="{6F6DC616-D1CF-4F54-8998-4F312E2A9478}">
      <dsp:nvSpPr>
        <dsp:cNvPr id="0" name=""/>
        <dsp:cNvSpPr/>
      </dsp:nvSpPr>
      <dsp:spPr>
        <a:xfrm>
          <a:off x="4817304" y="1078972"/>
          <a:ext cx="381719" cy="381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A0A92-82B9-43E2-B265-8B865D1821CD}">
      <dsp:nvSpPr>
        <dsp:cNvPr id="0" name=""/>
        <dsp:cNvSpPr/>
      </dsp:nvSpPr>
      <dsp:spPr>
        <a:xfrm>
          <a:off x="5008164" y="1269832"/>
          <a:ext cx="1231352" cy="25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6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</a:rPr>
            <a:t>2013</a:t>
          </a:r>
          <a:endParaRPr lang="ru-RU" sz="2700" kern="1200" dirty="0">
            <a:latin typeface="+mj-lt"/>
          </a:endParaRPr>
        </a:p>
      </dsp:txBody>
      <dsp:txXfrm>
        <a:off x="5008164" y="1269832"/>
        <a:ext cx="1231352" cy="2578143"/>
      </dsp:txXfrm>
    </dsp:sp>
    <dsp:sp modelId="{57811C0D-8AE6-4DF4-9273-3A7B65217BF1}">
      <dsp:nvSpPr>
        <dsp:cNvPr id="0" name=""/>
        <dsp:cNvSpPr/>
      </dsp:nvSpPr>
      <dsp:spPr>
        <a:xfrm>
          <a:off x="5996324" y="772673"/>
          <a:ext cx="486384" cy="486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294B-9A16-4A08-8533-D67AD24E0CF0}">
      <dsp:nvSpPr>
        <dsp:cNvPr id="0" name=""/>
        <dsp:cNvSpPr/>
      </dsp:nvSpPr>
      <dsp:spPr>
        <a:xfrm>
          <a:off x="6239516" y="1015865"/>
          <a:ext cx="1231352" cy="283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2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</a:rPr>
            <a:t>2014-2017</a:t>
          </a:r>
          <a:endParaRPr lang="ru-RU" sz="2700" kern="1200" dirty="0">
            <a:latin typeface="+mj-lt"/>
          </a:endParaRPr>
        </a:p>
      </dsp:txBody>
      <dsp:txXfrm>
        <a:off x="6239516" y="1015865"/>
        <a:ext cx="1231352" cy="2832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24C09-7950-4ECA-ADA0-0570534EC1BD}">
      <dsp:nvSpPr>
        <dsp:cNvPr id="0" name=""/>
        <dsp:cNvSpPr/>
      </dsp:nvSpPr>
      <dsp:spPr>
        <a:xfrm>
          <a:off x="1829" y="0"/>
          <a:ext cx="2846179" cy="53569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36000" numCol="1" spcCol="1270" anchor="t" anchorCtr="0">
          <a:noAutofit/>
        </a:bodyPr>
        <a:lstStyle/>
        <a:p>
          <a:pPr lvl="0" algn="ctr" defTabSz="8604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r>
            <a:rPr lang="ru-RU" sz="2000" kern="1200" dirty="0" smtClean="0">
              <a:latin typeface="Trebuchet MS" panose="020B0603020202020204" pitchFamily="34" charset="0"/>
              <a:ea typeface="+mn-ea"/>
              <a:cs typeface="+mn-cs"/>
            </a:rPr>
            <a:t>2018</a:t>
          </a:r>
        </a:p>
        <a:p>
          <a:pPr marL="88900" lvl="0" indent="0" algn="l" defTabSz="8604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r>
            <a:rPr lang="ru-RU" sz="1400" kern="1200" dirty="0" smtClean="0">
              <a:latin typeface="Trebuchet MS" panose="020B0603020202020204" pitchFamily="34" charset="0"/>
              <a:ea typeface="+mn-ea"/>
              <a:cs typeface="+mn-cs"/>
            </a:rPr>
            <a:t>1. </a:t>
          </a:r>
          <a:r>
            <a:rPr lang="ru-RU" sz="1400" kern="1200" dirty="0" smtClean="0">
              <a:latin typeface="+mj-lt"/>
            </a:rPr>
            <a:t>Точечная работа с регионами по поддержке агрострахования в рамках «единой» субсидии</a:t>
          </a:r>
        </a:p>
        <a:p>
          <a:pPr marL="88900" lvl="0" indent="0" algn="l" defTabSz="8604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r>
            <a:rPr lang="ru-RU" sz="1400" kern="1200" dirty="0" smtClean="0">
              <a:latin typeface="+mj-lt"/>
            </a:rPr>
            <a:t>2. Продолжение работы по выведению агрострахования из «единой» субсидии</a:t>
          </a:r>
        </a:p>
        <a:p>
          <a:pPr marL="88900" lvl="0" indent="0" algn="l" defTabSz="8604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r>
            <a:rPr lang="ru-RU" sz="1400" kern="1200" dirty="0" smtClean="0">
              <a:latin typeface="+mj-lt"/>
              <a:ea typeface="+mn-ea"/>
              <a:cs typeface="+mn-cs"/>
            </a:rPr>
            <a:t>3. Работа над </a:t>
          </a:r>
          <a:r>
            <a:rPr lang="ru-RU" sz="1400" kern="1200" dirty="0" smtClean="0">
              <a:latin typeface="Trebuchet MS" panose="020B0603020202020204" pitchFamily="34" charset="0"/>
              <a:ea typeface="+mn-ea"/>
              <a:cs typeface="+mn-cs"/>
            </a:rPr>
            <a:t>изменениями закона № 260-ФЗ</a:t>
          </a:r>
        </a:p>
        <a:p>
          <a:pPr marL="88900" lvl="0" indent="0" algn="l" defTabSz="86042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r>
            <a:rPr lang="ru-RU" sz="1400" kern="1200" dirty="0" smtClean="0">
              <a:latin typeface="Trebuchet MS" panose="020B0603020202020204" pitchFamily="34" charset="0"/>
              <a:ea typeface="+mn-ea"/>
              <a:cs typeface="+mn-cs"/>
            </a:rPr>
            <a:t>4. Подготовка к страхованию объектов аквакультуры</a:t>
          </a:r>
          <a:r>
            <a:rPr lang="ru-RU" sz="1400" kern="1200" dirty="0" smtClean="0">
              <a:latin typeface="+mj-lt"/>
              <a:ea typeface="+mn-ea"/>
              <a:cs typeface="+mn-cs"/>
            </a:rPr>
            <a:t> </a:t>
          </a:r>
        </a:p>
      </dsp:txBody>
      <dsp:txXfrm>
        <a:off x="1829" y="2142777"/>
        <a:ext cx="2846179" cy="2142777"/>
      </dsp:txXfrm>
    </dsp:sp>
    <dsp:sp modelId="{80C638E4-AECD-4BF6-A592-04775294FEC6}">
      <dsp:nvSpPr>
        <dsp:cNvPr id="0" name=""/>
        <dsp:cNvSpPr/>
      </dsp:nvSpPr>
      <dsp:spPr>
        <a:xfrm>
          <a:off x="1243964" y="1032392"/>
          <a:ext cx="361909" cy="36190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8D6B9-2F87-4CA4-B239-35FBE5FDAD7B}">
      <dsp:nvSpPr>
        <dsp:cNvPr id="0" name=""/>
        <dsp:cNvSpPr/>
      </dsp:nvSpPr>
      <dsp:spPr>
        <a:xfrm>
          <a:off x="2933394" y="0"/>
          <a:ext cx="2846179" cy="53569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360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anose="020B0603020202020204" pitchFamily="34" charset="0"/>
              <a:ea typeface="+mn-ea"/>
              <a:cs typeface="+mn-cs"/>
            </a:rPr>
            <a:t>до 2020 г.</a:t>
          </a:r>
        </a:p>
        <a:p>
          <a:pPr marL="889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ea typeface="+mn-ea"/>
              <a:cs typeface="+mn-cs"/>
            </a:rPr>
            <a:t>1. Введение единого порядка планирования и предоставления господдержки</a:t>
          </a:r>
        </a:p>
        <a:p>
          <a:pPr marL="889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ea typeface="+mn-ea"/>
              <a:cs typeface="+mn-cs"/>
            </a:rPr>
            <a:t>2. Введение дополнительных страховых программ  </a:t>
          </a:r>
          <a:br>
            <a:rPr lang="ru-RU" sz="1400" kern="1200" dirty="0" smtClean="0">
              <a:latin typeface="+mj-lt"/>
              <a:ea typeface="+mn-ea"/>
              <a:cs typeface="+mn-cs"/>
            </a:rPr>
          </a:br>
          <a:r>
            <a:rPr lang="ru-RU" sz="1400" kern="1200" dirty="0" smtClean="0">
              <a:latin typeface="+mj-lt"/>
              <a:ea typeface="+mn-ea"/>
              <a:cs typeface="+mn-cs"/>
            </a:rPr>
            <a:t>для повышение доступности и гибкости</a:t>
          </a:r>
        </a:p>
        <a:p>
          <a:pPr marL="889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ea typeface="+mn-ea"/>
              <a:cs typeface="+mn-cs"/>
            </a:rPr>
            <a:t>3. Увязка страхования с программой помощи при ЧС</a:t>
          </a:r>
        </a:p>
      </dsp:txBody>
      <dsp:txXfrm>
        <a:off x="2933394" y="2142777"/>
        <a:ext cx="2846179" cy="2142777"/>
      </dsp:txXfrm>
    </dsp:sp>
    <dsp:sp modelId="{04A7D103-57E7-47A9-B418-F2032B5CB031}">
      <dsp:nvSpPr>
        <dsp:cNvPr id="0" name=""/>
        <dsp:cNvSpPr/>
      </dsp:nvSpPr>
      <dsp:spPr>
        <a:xfrm>
          <a:off x="4175529" y="1032392"/>
          <a:ext cx="361909" cy="36190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52AA74-86BB-4C91-81E4-2AC461B68B86}">
      <dsp:nvSpPr>
        <dsp:cNvPr id="0" name=""/>
        <dsp:cNvSpPr/>
      </dsp:nvSpPr>
      <dsp:spPr>
        <a:xfrm>
          <a:off x="5866780" y="0"/>
          <a:ext cx="2846179" cy="53569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360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anose="020B0603020202020204" pitchFamily="34" charset="0"/>
              <a:ea typeface="+mn-ea"/>
              <a:cs typeface="+mn-cs"/>
            </a:rPr>
            <a:t>после 2020 г. </a:t>
          </a:r>
        </a:p>
        <a:p>
          <a:pPr marL="889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ea typeface="+mn-ea"/>
              <a:cs typeface="+mn-cs"/>
            </a:rPr>
            <a:t>1. Включение страхования в общую систему риск-менеджмента АПК в рамках Госпрограммы развития АПК на период до 2030 года</a:t>
          </a:r>
        </a:p>
        <a:p>
          <a:pPr marL="889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  <a:ea typeface="+mn-ea"/>
              <a:cs typeface="+mn-cs"/>
            </a:rPr>
            <a:t>2. Охват страхованием </a:t>
          </a:r>
          <a:br>
            <a:rPr lang="ru-RU" sz="1400" kern="1200" dirty="0" smtClean="0">
              <a:latin typeface="+mj-lt"/>
              <a:ea typeface="+mn-ea"/>
              <a:cs typeface="+mn-cs"/>
            </a:rPr>
          </a:br>
          <a:r>
            <a:rPr lang="ru-RU" sz="1400" kern="1200" dirty="0" smtClean="0">
              <a:latin typeface="+mj-lt"/>
              <a:ea typeface="+mn-ea"/>
              <a:cs typeface="+mn-cs"/>
            </a:rPr>
            <a:t>не менее 30 % основных с/х культур и животных</a:t>
          </a:r>
        </a:p>
      </dsp:txBody>
      <dsp:txXfrm>
        <a:off x="5866780" y="2142777"/>
        <a:ext cx="2846179" cy="2142777"/>
      </dsp:txXfrm>
    </dsp:sp>
    <dsp:sp modelId="{D9395C79-A1FA-4095-8F8D-2F846F68605A}">
      <dsp:nvSpPr>
        <dsp:cNvPr id="0" name=""/>
        <dsp:cNvSpPr/>
      </dsp:nvSpPr>
      <dsp:spPr>
        <a:xfrm>
          <a:off x="7107093" y="1032392"/>
          <a:ext cx="361909" cy="36190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859F2E-798B-4747-997C-294BCE95EE68}">
      <dsp:nvSpPr>
        <dsp:cNvPr id="0" name=""/>
        <dsp:cNvSpPr/>
      </dsp:nvSpPr>
      <dsp:spPr>
        <a:xfrm>
          <a:off x="348518" y="4864340"/>
          <a:ext cx="8015930" cy="492603"/>
        </a:xfrm>
        <a:prstGeom prst="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27956-EA18-46C8-992B-096A64EDE554}">
      <dsp:nvSpPr>
        <dsp:cNvPr id="0" name=""/>
        <dsp:cNvSpPr/>
      </dsp:nvSpPr>
      <dsp:spPr>
        <a:xfrm>
          <a:off x="4882" y="0"/>
          <a:ext cx="2345316" cy="151216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Восстановление системы господдержки как главного драйвера агрострахования</a:t>
          </a:r>
          <a:endParaRPr lang="ru-RU" sz="18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172" y="44290"/>
        <a:ext cx="2256736" cy="1423587"/>
      </dsp:txXfrm>
    </dsp:sp>
    <dsp:sp modelId="{991093D9-AB12-46EA-A80D-18EF8739E05D}">
      <dsp:nvSpPr>
        <dsp:cNvPr id="0" name=""/>
        <dsp:cNvSpPr/>
      </dsp:nvSpPr>
      <dsp:spPr>
        <a:xfrm>
          <a:off x="2522601" y="542304"/>
          <a:ext cx="365493" cy="427558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522601" y="627816"/>
        <a:ext cx="255845" cy="256534"/>
      </dsp:txXfrm>
    </dsp:sp>
    <dsp:sp modelId="{CBF91BBE-E71D-4F1C-82F3-7F9521018D86}">
      <dsp:nvSpPr>
        <dsp:cNvPr id="0" name=""/>
        <dsp:cNvSpPr/>
      </dsp:nvSpPr>
      <dsp:spPr>
        <a:xfrm>
          <a:off x="3039810" y="0"/>
          <a:ext cx="2345316" cy="1512167"/>
        </a:xfrm>
        <a:prstGeom prst="roundRect">
          <a:avLst>
            <a:gd name="adj" fmla="val 1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Повышение гибкости и эффективности системы господдержки</a:t>
          </a:r>
          <a:endParaRPr lang="ru-RU" sz="18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084100" y="44290"/>
        <a:ext cx="2256736" cy="1423587"/>
      </dsp:txXfrm>
    </dsp:sp>
    <dsp:sp modelId="{38861208-9185-4DD6-A769-595E005934A7}">
      <dsp:nvSpPr>
        <dsp:cNvPr id="0" name=""/>
        <dsp:cNvSpPr/>
      </dsp:nvSpPr>
      <dsp:spPr>
        <a:xfrm>
          <a:off x="5557529" y="542304"/>
          <a:ext cx="365493" cy="427558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19050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5557529" y="627816"/>
        <a:ext cx="255845" cy="256534"/>
      </dsp:txXfrm>
    </dsp:sp>
    <dsp:sp modelId="{911AAF34-9220-4C9D-9D5E-FAF92262792B}">
      <dsp:nvSpPr>
        <dsp:cNvPr id="0" name=""/>
        <dsp:cNvSpPr/>
      </dsp:nvSpPr>
      <dsp:spPr>
        <a:xfrm>
          <a:off x="6074737" y="0"/>
          <a:ext cx="2345316" cy="1512167"/>
        </a:xfrm>
        <a:prstGeom prst="roundRect">
          <a:avLst>
            <a:gd name="adj" fmla="val 1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Формирование системы управления рисками АПК</a:t>
          </a:r>
          <a:endParaRPr lang="ru-RU" sz="18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6119027" y="44290"/>
        <a:ext cx="2256736" cy="1423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27956-EA18-46C8-992B-096A64EDE554}">
      <dsp:nvSpPr>
        <dsp:cNvPr id="0" name=""/>
        <dsp:cNvSpPr/>
      </dsp:nvSpPr>
      <dsp:spPr>
        <a:xfrm>
          <a:off x="4882" y="0"/>
          <a:ext cx="2345316" cy="648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Краткосрочные</a:t>
          </a:r>
          <a:endParaRPr lang="ru-RU" sz="1800" b="1" kern="1200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882" y="0"/>
        <a:ext cx="2345316" cy="648071"/>
      </dsp:txXfrm>
    </dsp:sp>
    <dsp:sp modelId="{991093D9-AB12-46EA-A80D-18EF8739E05D}">
      <dsp:nvSpPr>
        <dsp:cNvPr id="0" name=""/>
        <dsp:cNvSpPr/>
      </dsp:nvSpPr>
      <dsp:spPr>
        <a:xfrm>
          <a:off x="2522601" y="110256"/>
          <a:ext cx="365493" cy="427558"/>
        </a:xfrm>
        <a:prstGeom prst="rightArrow">
          <a:avLst>
            <a:gd name="adj1" fmla="val 60000"/>
            <a:gd name="adj2" fmla="val 50000"/>
          </a:avLst>
        </a:prstGeom>
        <a:noFill/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522601" y="195768"/>
        <a:ext cx="255845" cy="256534"/>
      </dsp:txXfrm>
    </dsp:sp>
    <dsp:sp modelId="{CBF91BBE-E71D-4F1C-82F3-7F9521018D86}">
      <dsp:nvSpPr>
        <dsp:cNvPr id="0" name=""/>
        <dsp:cNvSpPr/>
      </dsp:nvSpPr>
      <dsp:spPr>
        <a:xfrm>
          <a:off x="3039810" y="0"/>
          <a:ext cx="2345316" cy="648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Среднесрочные</a:t>
          </a:r>
          <a:endParaRPr lang="ru-RU" sz="1800" b="1" kern="1200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039810" y="0"/>
        <a:ext cx="2345316" cy="648071"/>
      </dsp:txXfrm>
    </dsp:sp>
    <dsp:sp modelId="{38861208-9185-4DD6-A769-595E005934A7}">
      <dsp:nvSpPr>
        <dsp:cNvPr id="0" name=""/>
        <dsp:cNvSpPr/>
      </dsp:nvSpPr>
      <dsp:spPr>
        <a:xfrm>
          <a:off x="5557529" y="110256"/>
          <a:ext cx="365493" cy="427558"/>
        </a:xfrm>
        <a:prstGeom prst="rightArrow">
          <a:avLst>
            <a:gd name="adj1" fmla="val 60000"/>
            <a:gd name="adj2" fmla="val 50000"/>
          </a:avLst>
        </a:prstGeom>
        <a:noFill/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5557529" y="195768"/>
        <a:ext cx="255845" cy="256534"/>
      </dsp:txXfrm>
    </dsp:sp>
    <dsp:sp modelId="{911AAF34-9220-4C9D-9D5E-FAF92262792B}">
      <dsp:nvSpPr>
        <dsp:cNvPr id="0" name=""/>
        <dsp:cNvSpPr/>
      </dsp:nvSpPr>
      <dsp:spPr>
        <a:xfrm>
          <a:off x="6074737" y="0"/>
          <a:ext cx="2345316" cy="648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latin typeface="Trebuchet MS" panose="020B0603020202020204" pitchFamily="34" charset="0"/>
              <a:ea typeface="+mn-ea"/>
              <a:cs typeface="+mn-cs"/>
            </a:rPr>
            <a:t>Стратегические</a:t>
          </a:r>
          <a:endParaRPr lang="ru-RU" sz="1800" b="1" kern="1200" dirty="0">
            <a:solidFill>
              <a:srgbClr val="FFC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6074737" y="0"/>
        <a:ext cx="2345316" cy="648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A7CE9-C520-4E5B-80D3-123DCE4ED341}">
      <dsp:nvSpPr>
        <dsp:cNvPr id="0" name=""/>
        <dsp:cNvSpPr/>
      </dsp:nvSpPr>
      <dsp:spPr>
        <a:xfrm>
          <a:off x="2302168" y="1476"/>
          <a:ext cx="426343" cy="117139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4B374-293C-42E2-A3E3-678A6F1FE086}">
      <dsp:nvSpPr>
        <dsp:cNvPr id="0" name=""/>
        <dsp:cNvSpPr/>
      </dsp:nvSpPr>
      <dsp:spPr>
        <a:xfrm>
          <a:off x="1791" y="1476"/>
          <a:ext cx="2300377" cy="11713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Отказ от порога</a:t>
          </a:r>
          <a:endParaRPr lang="ru-RU" sz="1800" kern="1200" dirty="0">
            <a:latin typeface="Trebuchet MS" panose="020B0603020202020204" pitchFamily="34" charset="0"/>
          </a:endParaRPr>
        </a:p>
      </dsp:txBody>
      <dsp:txXfrm>
        <a:off x="58974" y="58659"/>
        <a:ext cx="2186011" cy="1057029"/>
      </dsp:txXfrm>
    </dsp:sp>
    <dsp:sp modelId="{143AA7A1-A9F5-40A1-B2F7-FBE6155C8CEC}">
      <dsp:nvSpPr>
        <dsp:cNvPr id="0" name=""/>
        <dsp:cNvSpPr/>
      </dsp:nvSpPr>
      <dsp:spPr>
        <a:xfrm>
          <a:off x="2302168" y="1290011"/>
          <a:ext cx="426343" cy="117139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74E2E-6C3C-4B50-AE8C-AF538127A600}">
      <dsp:nvSpPr>
        <dsp:cNvPr id="0" name=""/>
        <dsp:cNvSpPr/>
      </dsp:nvSpPr>
      <dsp:spPr>
        <a:xfrm>
          <a:off x="1791" y="1290011"/>
          <a:ext cx="2300377" cy="11713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Изменение диапазона франшиз </a:t>
          </a:r>
          <a:br>
            <a:rPr lang="ru-RU" sz="1800" kern="1200" dirty="0" smtClean="0">
              <a:latin typeface="Trebuchet MS" panose="020B0603020202020204" pitchFamily="34" charset="0"/>
            </a:rPr>
          </a:br>
          <a:r>
            <a:rPr lang="ru-RU" sz="1800" kern="1200" dirty="0" smtClean="0">
              <a:latin typeface="Trebuchet MS" panose="020B0603020202020204" pitchFamily="34" charset="0"/>
            </a:rPr>
            <a:t>(10-50 %)</a:t>
          </a:r>
        </a:p>
      </dsp:txBody>
      <dsp:txXfrm>
        <a:off x="58974" y="1347194"/>
        <a:ext cx="2186011" cy="1057029"/>
      </dsp:txXfrm>
    </dsp:sp>
    <dsp:sp modelId="{C889C254-7C52-49B6-B614-CA103F54CBB4}">
      <dsp:nvSpPr>
        <dsp:cNvPr id="0" name=""/>
        <dsp:cNvSpPr/>
      </dsp:nvSpPr>
      <dsp:spPr>
        <a:xfrm>
          <a:off x="2302168" y="2578545"/>
          <a:ext cx="426343" cy="117139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CC60A-BC2A-4D14-AEF2-69FFF2E7D64E}">
      <dsp:nvSpPr>
        <dsp:cNvPr id="0" name=""/>
        <dsp:cNvSpPr/>
      </dsp:nvSpPr>
      <dsp:spPr>
        <a:xfrm>
          <a:off x="1791" y="2578545"/>
          <a:ext cx="2300377" cy="11713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Изменение диапазона страховых сумм (100-70 %)</a:t>
          </a:r>
          <a:endParaRPr lang="ru-RU" sz="1800" kern="1200" dirty="0">
            <a:latin typeface="Trebuchet MS" panose="020B0603020202020204" pitchFamily="34" charset="0"/>
          </a:endParaRPr>
        </a:p>
      </dsp:txBody>
      <dsp:txXfrm>
        <a:off x="58974" y="2635728"/>
        <a:ext cx="2186011" cy="1057029"/>
      </dsp:txXfrm>
    </dsp:sp>
    <dsp:sp modelId="{4859180B-1997-418B-B54A-B46C7C3D56F9}">
      <dsp:nvSpPr>
        <dsp:cNvPr id="0" name=""/>
        <dsp:cNvSpPr/>
      </dsp:nvSpPr>
      <dsp:spPr>
        <a:xfrm>
          <a:off x="2303279" y="3867080"/>
          <a:ext cx="424743" cy="117139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7770C-C233-48FE-B5B2-D25D6D68E186}">
      <dsp:nvSpPr>
        <dsp:cNvPr id="0" name=""/>
        <dsp:cNvSpPr/>
      </dsp:nvSpPr>
      <dsp:spPr>
        <a:xfrm>
          <a:off x="0" y="3868556"/>
          <a:ext cx="2300999" cy="11713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Использование дистанционного мониторинга</a:t>
          </a:r>
        </a:p>
      </dsp:txBody>
      <dsp:txXfrm>
        <a:off x="57183" y="3925739"/>
        <a:ext cx="2186633" cy="1057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3BD6-EFC7-4F12-BEAA-0D3C3018D3B8}">
      <dsp:nvSpPr>
        <dsp:cNvPr id="0" name=""/>
        <dsp:cNvSpPr/>
      </dsp:nvSpPr>
      <dsp:spPr>
        <a:xfrm>
          <a:off x="621068" y="0"/>
          <a:ext cx="7038782" cy="3168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964E-90B3-4D25-AD62-C875F0B648CD}">
      <dsp:nvSpPr>
        <dsp:cNvPr id="0" name=""/>
        <dsp:cNvSpPr/>
      </dsp:nvSpPr>
      <dsp:spPr>
        <a:xfrm>
          <a:off x="4144" y="950505"/>
          <a:ext cx="1993405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Запросы аграриев и субъектов РФ на особые условия страхования</a:t>
          </a:r>
          <a:endParaRPr lang="ru-RU" sz="1500" kern="1200" dirty="0"/>
        </a:p>
      </dsp:txBody>
      <dsp:txXfrm>
        <a:off x="66010" y="1012371"/>
        <a:ext cx="1869673" cy="1143608"/>
      </dsp:txXfrm>
    </dsp:sp>
    <dsp:sp modelId="{CB2CCE69-8355-4B01-8320-3D6522AFDFBA}">
      <dsp:nvSpPr>
        <dsp:cNvPr id="0" name=""/>
        <dsp:cNvSpPr/>
      </dsp:nvSpPr>
      <dsp:spPr>
        <a:xfrm>
          <a:off x="2097219" y="950505"/>
          <a:ext cx="1993405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Предложение по включению дополнительных страховых программ</a:t>
          </a:r>
          <a:endParaRPr lang="ru-RU" sz="1500" kern="1200" dirty="0"/>
        </a:p>
      </dsp:txBody>
      <dsp:txXfrm>
        <a:off x="2159085" y="1012371"/>
        <a:ext cx="1869673" cy="1143608"/>
      </dsp:txXfrm>
    </dsp:sp>
    <dsp:sp modelId="{09EF7AB3-6F15-41A6-904C-A354A648A363}">
      <dsp:nvSpPr>
        <dsp:cNvPr id="0" name=""/>
        <dsp:cNvSpPr/>
      </dsp:nvSpPr>
      <dsp:spPr>
        <a:xfrm>
          <a:off x="4190295" y="950505"/>
          <a:ext cx="1993405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Согласовано с аграрными союзами</a:t>
          </a:r>
          <a:endParaRPr lang="ru-RU" sz="1500" kern="1200" dirty="0"/>
        </a:p>
      </dsp:txBody>
      <dsp:txXfrm>
        <a:off x="4252161" y="1012371"/>
        <a:ext cx="1869673" cy="1143608"/>
      </dsp:txXfrm>
    </dsp:sp>
    <dsp:sp modelId="{FB2C22A0-4923-4CD8-A53F-E4308886A9BD}">
      <dsp:nvSpPr>
        <dsp:cNvPr id="0" name=""/>
        <dsp:cNvSpPr/>
      </dsp:nvSpPr>
      <dsp:spPr>
        <a:xfrm>
          <a:off x="6283370" y="950505"/>
          <a:ext cx="1993405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Поддержано СФ и  МСХ России </a:t>
          </a:r>
          <a:endParaRPr lang="ru-RU" sz="1500" kern="1200" dirty="0"/>
        </a:p>
      </dsp:txBody>
      <dsp:txXfrm>
        <a:off x="6345236" y="1012371"/>
        <a:ext cx="1869673" cy="1143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1DA1-4856-425C-A880-FFD309C19BE2}">
      <dsp:nvSpPr>
        <dsp:cNvPr id="0" name=""/>
        <dsp:cNvSpPr/>
      </dsp:nvSpPr>
      <dsp:spPr>
        <a:xfrm>
          <a:off x="0" y="10380"/>
          <a:ext cx="9108504" cy="3292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+mj-lt"/>
            </a:rPr>
            <a:t>Основные направления разработки программ страхования</a:t>
          </a:r>
          <a:endParaRPr lang="ru-RU" sz="1200" kern="1200" dirty="0">
            <a:latin typeface="+mj-lt"/>
          </a:endParaRPr>
        </a:p>
      </dsp:txBody>
      <dsp:txXfrm>
        <a:off x="16074" y="26454"/>
        <a:ext cx="9076356" cy="297127"/>
      </dsp:txXfrm>
    </dsp:sp>
    <dsp:sp modelId="{E657C111-D379-421A-88D1-755443A92278}">
      <dsp:nvSpPr>
        <dsp:cNvPr id="0" name=""/>
        <dsp:cNvSpPr/>
      </dsp:nvSpPr>
      <dsp:spPr>
        <a:xfrm>
          <a:off x="0" y="339655"/>
          <a:ext cx="9108504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000" tIns="144000" rIns="108000" bIns="1080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</a:rPr>
            <a:t>Возможность разработки программ с учетом специфики регионов</a:t>
          </a:r>
          <a:endParaRPr lang="ru-RU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</a:rPr>
            <a:t>Возможность разработки программ для отдельных сфер агропроизводства:</a:t>
          </a:r>
          <a:br>
            <a:rPr lang="ru-RU" sz="2000" kern="1200" dirty="0" smtClean="0">
              <a:solidFill>
                <a:srgbClr val="000000"/>
              </a:solidFill>
            </a:rPr>
          </a:br>
          <a:r>
            <a:rPr lang="ru-RU" sz="2000" kern="1200" dirty="0" smtClean="0">
              <a:solidFill>
                <a:srgbClr val="000000"/>
              </a:solidFill>
            </a:rPr>
            <a:t>тепличные хозяйства; кормовые культуры; оленеводство и т. п.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</a:rPr>
            <a:t>Получение господдержки при их реализации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</a:rPr>
            <a:t>Возможность включения в основные условия в случае успешной апробации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0" y="339655"/>
        <a:ext cx="9108504" cy="2314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479D4-5A8B-4CDA-9B59-500F2F9A0A2E}">
      <dsp:nvSpPr>
        <dsp:cNvPr id="0" name=""/>
        <dsp:cNvSpPr/>
      </dsp:nvSpPr>
      <dsp:spPr>
        <a:xfrm>
          <a:off x="0" y="388169"/>
          <a:ext cx="10008490" cy="9980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141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Законодательная власть</a:t>
          </a:r>
          <a:endParaRPr lang="ru-RU" sz="2400" kern="1200" dirty="0"/>
        </a:p>
      </dsp:txBody>
      <dsp:txXfrm>
        <a:off x="0" y="637690"/>
        <a:ext cx="9758970" cy="499041"/>
      </dsp:txXfrm>
    </dsp:sp>
    <dsp:sp modelId="{2957655A-8206-4657-9B62-4C9584B2A715}">
      <dsp:nvSpPr>
        <dsp:cNvPr id="0" name=""/>
        <dsp:cNvSpPr/>
      </dsp:nvSpPr>
      <dsp:spPr>
        <a:xfrm>
          <a:off x="0" y="1057504"/>
          <a:ext cx="4623922" cy="236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Совет законодателей: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Доклад Президента НСА 27.04.2017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Поручение: Правительству РФ целенаправленно проводить работу по восстановлению охвата с/х площадей до уровня 2014 г. (к 2020 г.)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0" y="1057504"/>
        <a:ext cx="4623922" cy="2362869"/>
      </dsp:txXfrm>
    </dsp:sp>
    <dsp:sp modelId="{E4471428-0DD3-4EB6-BD19-600F3AA0ABC6}">
      <dsp:nvSpPr>
        <dsp:cNvPr id="0" name=""/>
        <dsp:cNvSpPr/>
      </dsp:nvSpPr>
      <dsp:spPr>
        <a:xfrm>
          <a:off x="4623922" y="873918"/>
          <a:ext cx="5384568" cy="9980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141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Исполнительная власть</a:t>
          </a:r>
          <a:endParaRPr lang="ru-RU" sz="2400" kern="1200" dirty="0"/>
        </a:p>
      </dsp:txBody>
      <dsp:txXfrm>
        <a:off x="4623922" y="1123439"/>
        <a:ext cx="5135048" cy="499041"/>
      </dsp:txXfrm>
    </dsp:sp>
    <dsp:sp modelId="{575C1214-36AB-4088-8512-AABEFF61D6A8}">
      <dsp:nvSpPr>
        <dsp:cNvPr id="0" name=""/>
        <dsp:cNvSpPr/>
      </dsp:nvSpPr>
      <dsp:spPr>
        <a:xfrm>
          <a:off x="4623922" y="1489567"/>
          <a:ext cx="4623922" cy="2506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Правительство РФ: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Доклад Президента НСА на совещании под председательством Д. А. Медведева 22.06.2018 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Поручение: МСХ, Минфин, Минэкономразвития - р</a:t>
          </a:r>
          <a:r>
            <a:rPr lang="ru-RU" sz="1800" b="0" i="0" kern="1200" dirty="0" smtClean="0">
              <a:solidFill>
                <a:srgbClr val="C00000"/>
              </a:solidFill>
            </a:rPr>
            <a:t>ассмотреть вопрос о целесообразности выведения направления господдержки агрострахования из «единой субсидии»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4623922" y="1489567"/>
        <a:ext cx="4623922" cy="25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0.25974</cdr:x>
      <cdr:y>0.6123</cdr:y>
    </cdr:from>
    <cdr:to>
      <cdr:x>0.39121</cdr:x>
      <cdr:y>0.70728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39BFFDF7-3D89-4457-96B4-4F60A726ECA1}"/>
            </a:ext>
          </a:extLst>
        </cdr:cNvPr>
        <cdr:cNvSpPr txBox="1"/>
      </cdr:nvSpPr>
      <cdr:spPr>
        <a:xfrm xmlns:a="http://schemas.openxmlformats.org/drawingml/2006/main">
          <a:off x="3023716" y="2160711"/>
          <a:ext cx="1530460" cy="3351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C00000"/>
              </a:solidFill>
            </a:rPr>
            <a:t>25-40%</a:t>
          </a:r>
        </a:p>
      </cdr:txBody>
    </cdr:sp>
  </cdr:relSizeAnchor>
  <cdr:relSizeAnchor xmlns:cdr="http://schemas.openxmlformats.org/drawingml/2006/chartDrawing">
    <cdr:from>
      <cdr:x>0.3619</cdr:x>
      <cdr:y>0.17021</cdr:y>
    </cdr:from>
    <cdr:to>
      <cdr:x>0.48284</cdr:x>
      <cdr:y>0.4404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61FB28DC-9009-4FC7-B863-84867AC17680}"/>
            </a:ext>
          </a:extLst>
        </cdr:cNvPr>
        <cdr:cNvSpPr txBox="1"/>
      </cdr:nvSpPr>
      <cdr:spPr>
        <a:xfrm xmlns:a="http://schemas.openxmlformats.org/drawingml/2006/main">
          <a:off x="2736304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0.46667</cdr:x>
      <cdr:y>0.26587</cdr:y>
    </cdr:from>
    <cdr:to>
      <cdr:x>0.60952</cdr:x>
      <cdr:y>0.34317</cdr:y>
    </cdr:to>
    <cdr:sp macro="" textlink="">
      <cdr:nvSpPr>
        <cdr:cNvPr id="5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D3248ED6-589D-4EA1-A57A-DA49281DE69D}"/>
            </a:ext>
          </a:extLst>
        </cdr:cNvPr>
        <cdr:cNvSpPr txBox="1"/>
      </cdr:nvSpPr>
      <cdr:spPr>
        <a:xfrm xmlns:a="http://schemas.openxmlformats.org/drawingml/2006/main">
          <a:off x="3528392" y="899811"/>
          <a:ext cx="108012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0.43913</cdr:x>
      <cdr:y>0.67351</cdr:y>
    </cdr:from>
    <cdr:to>
      <cdr:x>0.55334</cdr:x>
      <cdr:y>0.76849</cdr:y>
    </cdr:to>
    <cdr:sp macro="" textlink="">
      <cdr:nvSpPr>
        <cdr:cNvPr id="6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4E2773A6-2E5F-427A-82B2-8502BFD588D2}"/>
            </a:ext>
          </a:extLst>
        </cdr:cNvPr>
        <cdr:cNvSpPr txBox="1"/>
      </cdr:nvSpPr>
      <cdr:spPr>
        <a:xfrm xmlns:a="http://schemas.openxmlformats.org/drawingml/2006/main">
          <a:off x="5111948" y="2376735"/>
          <a:ext cx="1329534" cy="3351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C00000"/>
              </a:solidFill>
            </a:rPr>
            <a:t>15-30%</a:t>
          </a:r>
        </a:p>
      </cdr:txBody>
    </cdr:sp>
  </cdr:relSizeAnchor>
  <cdr:relSizeAnchor xmlns:cdr="http://schemas.openxmlformats.org/drawingml/2006/chartDrawing">
    <cdr:from>
      <cdr:x>0.04967</cdr:x>
      <cdr:y>0.55556</cdr:y>
    </cdr:from>
    <cdr:to>
      <cdr:x>0.16876</cdr:x>
      <cdr:y>0.65054</cdr:y>
    </cdr:to>
    <cdr:sp macro="" textlink="">
      <cdr:nvSpPr>
        <cdr:cNvPr id="7" name="TextBox 10">
          <a:extLst xmlns:a="http://schemas.openxmlformats.org/drawingml/2006/main">
            <a:ext uri="{FF2B5EF4-FFF2-40B4-BE49-F238E27FC236}">
              <a16:creationId xmlns="" xmlns:a16="http://schemas.microsoft.com/office/drawing/2014/main" xmlns:lc="http://schemas.openxmlformats.org/drawingml/2006/lockedCanvas" id="{39BFFDF7-3D89-4457-96B4-4F60A726ECA1}"/>
            </a:ext>
          </a:extLst>
        </cdr:cNvPr>
        <cdr:cNvSpPr txBox="1"/>
      </cdr:nvSpPr>
      <cdr:spPr>
        <a:xfrm xmlns:a="http://schemas.openxmlformats.org/drawingml/2006/main">
          <a:off x="360295" y="1800214"/>
          <a:ext cx="863841" cy="3077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rgbClr val="C00000"/>
              </a:solidFill>
            </a:rPr>
            <a:t>≈40%</a:t>
          </a:r>
          <a:endParaRPr lang="ru-RU" sz="14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0.52292</cdr:x>
      <cdr:y>0.29557</cdr:y>
    </cdr:from>
    <cdr:to>
      <cdr:x>0.67253</cdr:x>
      <cdr:y>0.3997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24669" y="1008112"/>
          <a:ext cx="1723698" cy="35515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wrap="square" lIns="36000" r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rebuchet MS" panose="020B0603020202020204" pitchFamily="34" charset="0"/>
            </a:rPr>
            <a:t>Очистка рынка</a:t>
          </a:r>
        </a:p>
      </cdr:txBody>
    </cdr:sp>
  </cdr:relSizeAnchor>
  <cdr:relSizeAnchor xmlns:cdr="http://schemas.openxmlformats.org/drawingml/2006/chartDrawing">
    <cdr:from>
      <cdr:x>0.13333</cdr:x>
      <cdr:y>0.12667</cdr:y>
    </cdr:from>
    <cdr:to>
      <cdr:x>0.3519</cdr:x>
      <cdr:y>0.21014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52128" y="432048"/>
          <a:ext cx="1888654" cy="28469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lIns="36000" r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Постепенный рост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0.82917</cdr:x>
      <cdr:y>0.29557</cdr:y>
    </cdr:from>
    <cdr:to>
      <cdr:x>0.97878</cdr:x>
      <cdr:y>0.50898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553061" y="1008112"/>
          <a:ext cx="1723698" cy="72788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wrap="square" lIns="36000" r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rebuchet MS" panose="020B0603020202020204" pitchFamily="34" charset="0"/>
            </a:rPr>
            <a:t>Единая субсидия, отсутствие нормативной базы</a:t>
          </a:r>
        </a:p>
      </cdr:txBody>
    </cdr:sp>
  </cdr:relSizeAnchor>
  <cdr:relSizeAnchor xmlns:cdr="http://schemas.openxmlformats.org/drawingml/2006/chartDrawing">
    <cdr:from>
      <cdr:x>0.74167</cdr:x>
      <cdr:y>0.42306</cdr:y>
    </cdr:from>
    <cdr:to>
      <cdr:x>0.90834</cdr:x>
      <cdr:y>0.63418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8D61E028-D033-4B9A-9226-C66743941815}"/>
            </a:ext>
          </a:extLst>
        </cdr:cNvPr>
        <cdr:cNvCxnSpPr/>
      </cdr:nvCxnSpPr>
      <cdr:spPr>
        <a:xfrm xmlns:a="http://schemas.openxmlformats.org/drawingml/2006/main">
          <a:off x="6408760" y="1442950"/>
          <a:ext cx="1440160" cy="72008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0.16961</cdr:x>
      <cdr:y>0.1753</cdr:y>
    </cdr:from>
    <cdr:to>
      <cdr:x>0.39948</cdr:x>
      <cdr:y>0.52929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72DA1D62-C2D7-4BA3-B7F3-622DD7FF8C3C}"/>
            </a:ext>
          </a:extLst>
        </cdr:cNvPr>
        <cdr:cNvCxnSpPr/>
      </cdr:nvCxnSpPr>
      <cdr:spPr>
        <a:xfrm xmlns:a="http://schemas.openxmlformats.org/drawingml/2006/main">
          <a:off x="415184" y="315468"/>
          <a:ext cx="562716" cy="6370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0.3175</cdr:x>
      <cdr:y>0.28116</cdr:y>
    </cdr:from>
    <cdr:to>
      <cdr:x>0.52969</cdr:x>
      <cdr:y>0.37728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77214" y="505968"/>
          <a:ext cx="519425" cy="17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36000" tIns="36000" rIns="36000" b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-72 %</a:t>
          </a:r>
        </a:p>
      </cdr:txBody>
    </cdr:sp>
  </cdr:relSizeAnchor>
  <cdr:relSizeAnchor xmlns:cdr="http://schemas.openxmlformats.org/drawingml/2006/chartDrawing">
    <cdr:from>
      <cdr:x>0.61578</cdr:x>
      <cdr:y>0.51898</cdr:y>
    </cdr:from>
    <cdr:to>
      <cdr:x>0.79896</cdr:x>
      <cdr:y>0.67184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id="{72DA1D62-C2D7-4BA3-B7F3-622DD7FF8C3C}"/>
            </a:ext>
          </a:extLst>
        </cdr:cNvPr>
        <cdr:cNvCxnSpPr/>
      </cdr:nvCxnSpPr>
      <cdr:spPr>
        <a:xfrm xmlns:a="http://schemas.openxmlformats.org/drawingml/2006/main">
          <a:off x="1507384" y="933958"/>
          <a:ext cx="448416" cy="2750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0.70764</cdr:x>
      <cdr:y>0.45335</cdr:y>
    </cdr:from>
    <cdr:to>
      <cdr:x>0.91983</cdr:x>
      <cdr:y>0.54947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732254" y="815848"/>
          <a:ext cx="519425" cy="17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36000" tIns="36000" rIns="36000" bIns="36000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-70 %</a:t>
          </a:r>
        </a:p>
      </cdr:txBody>
    </cdr:sp>
  </cdr:relSizeAnchor>
  <cdr:relSizeAnchor xmlns:cdr="http://schemas.openxmlformats.org/drawingml/2006/chartDrawing">
    <cdr:from>
      <cdr:x>0.36687</cdr:x>
      <cdr:y>0.17272</cdr:y>
    </cdr:from>
    <cdr:to>
      <cdr:x>0.89605</cdr:x>
      <cdr:y>0.27523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98071" y="310817"/>
          <a:ext cx="1295399" cy="1844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"Единая"</a:t>
          </a:r>
          <a:r>
            <a:rPr lang="ru-RU" sz="10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субсидия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0.65592</cdr:x>
      <cdr:y>0.21707</cdr:y>
    </cdr:from>
    <cdr:to>
      <cdr:x>0.9585</cdr:x>
      <cdr:y>0.38512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05643" y="390644"/>
          <a:ext cx="740694" cy="3024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ru-RU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Единая" субсидия</a:t>
          </a:r>
          <a:endParaRPr lang="ru-RU" sz="105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0.29412</cdr:x>
      <cdr:y>0.2</cdr:y>
    </cdr:from>
    <cdr:to>
      <cdr:x>0.47059</cdr:x>
      <cdr:y>0.413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72DA1D62-C2D7-4BA3-B7F3-622DD7FF8C3C}"/>
            </a:ext>
          </a:extLst>
        </cdr:cNvPr>
        <cdr:cNvCxnSpPr/>
      </cdr:nvCxnSpPr>
      <cdr:spPr>
        <a:xfrm xmlns:a="http://schemas.openxmlformats.org/drawingml/2006/main">
          <a:off x="720080" y="360040"/>
          <a:ext cx="432048" cy="38343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0.38235</cdr:x>
      <cdr:y>0.2</cdr:y>
    </cdr:from>
    <cdr:to>
      <cdr:x>0.59454</cdr:x>
      <cdr:y>0.29612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36104" y="360040"/>
          <a:ext cx="519486" cy="173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36000" tIns="36000" rIns="36000" b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-49 %</a:t>
          </a:r>
        </a:p>
      </cdr:txBody>
    </cdr:sp>
  </cdr:relSizeAnchor>
  <cdr:relSizeAnchor xmlns:cdr="http://schemas.openxmlformats.org/drawingml/2006/chartDrawing">
    <cdr:from>
      <cdr:x>0.58465</cdr:x>
      <cdr:y>0.42583</cdr:y>
    </cdr:from>
    <cdr:to>
      <cdr:x>0.79637</cdr:x>
      <cdr:y>0.57163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72DA1D62-C2D7-4BA3-B7F3-622DD7FF8C3C}"/>
            </a:ext>
          </a:extLst>
        </cdr:cNvPr>
        <cdr:cNvCxnSpPr/>
      </cdr:nvCxnSpPr>
      <cdr:spPr>
        <a:xfrm xmlns:a="http://schemas.openxmlformats.org/drawingml/2006/main">
          <a:off x="1431184" y="766318"/>
          <a:ext cx="518266" cy="2623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0.69623</cdr:x>
      <cdr:y>0.41524</cdr:y>
    </cdr:from>
    <cdr:to>
      <cdr:x>0.90842</cdr:x>
      <cdr:y>0.51136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704314" y="747268"/>
          <a:ext cx="519425" cy="17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36000" tIns="36000" rIns="36000" bIns="36000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-58%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33621-456E-4F78-81CA-EAC895015859}" type="datetimeFigureOut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CB74-ED20-4F43-9E9E-6FA3BCDADD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7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C56E-34A6-42E2-BE8C-EA471033EA8D}" type="datetimeFigureOut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0A09-4B6A-4033-9A24-35A71D6812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35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2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C3C4-3343-4FD0-BB2E-CF3F96638AC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57"/>
            <a:ext cx="12192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71" y="1700808"/>
            <a:ext cx="10945216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5229200"/>
            <a:ext cx="10945216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91744" y="6381329"/>
            <a:ext cx="38608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18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308276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7178964" y="360244"/>
            <a:ext cx="497842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7178982" y="440110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1208507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11915789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64" y="324412"/>
            <a:ext cx="815592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787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7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62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5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93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84784"/>
            <a:ext cx="11641293" cy="5040560"/>
          </a:xfrm>
        </p:spPr>
        <p:txBody>
          <a:bodyPr lIns="72000" rIns="72000"/>
          <a:lstStyle>
            <a:lvl1pPr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08" y="620688"/>
            <a:ext cx="11161239" cy="63408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5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37"/>
            <a:ext cx="2844800" cy="268139"/>
          </a:xfrm>
          <a:prstGeom prst="rect">
            <a:avLst/>
          </a:prstGeom>
        </p:spPr>
        <p:txBody>
          <a:bodyPr/>
          <a:lstStyle/>
          <a:p>
            <a:fld id="{7991DEB4-17E9-4A42-9923-3EEE1C321D2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24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990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57"/>
            <a:ext cx="12192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36" y="1988840"/>
            <a:ext cx="691563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36" y="3886200"/>
            <a:ext cx="6912768" cy="1752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9336" y="6356350"/>
            <a:ext cx="69127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24565E49-DBF8-4DB1-8E13-25E2173AB53F}" type="datetimeFigureOut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44521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173013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363320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7159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7178964" y="1723565"/>
            <a:ext cx="497842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7178982" y="1803431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 userDrawn="1"/>
        </p:nvSpPr>
        <p:spPr bwMode="white">
          <a:xfrm>
            <a:off x="7176120" y="1860825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 userDrawn="1"/>
        </p:nvSpPr>
        <p:spPr bwMode="white">
          <a:xfrm>
            <a:off x="9142428" y="1952264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invGray">
          <a:xfrm>
            <a:off x="12085078" y="2305"/>
            <a:ext cx="76835" cy="198973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invGray">
          <a:xfrm>
            <a:off x="12044593" y="2305"/>
            <a:ext cx="59504" cy="198973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invGray">
          <a:xfrm>
            <a:off x="12025540" y="2305"/>
            <a:ext cx="59504" cy="198973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11975535" y="2305"/>
            <a:ext cx="59504" cy="198973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11915789" y="4689"/>
            <a:ext cx="73151" cy="1872671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11873587" y="4689"/>
            <a:ext cx="59504" cy="1872671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-1"/>
            <a:ext cx="11737304" cy="1671597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32000">
                <a:schemeClr val="tx2"/>
              </a:gs>
            </a:gsLst>
            <a:lin ang="0" scaled="1"/>
            <a:tileRect/>
          </a:gra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76C0E4F-05D4-49B0-8813-CED64027C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7" y="116632"/>
            <a:ext cx="510105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8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1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89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73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6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4565E49-DBF8-4DB1-8E13-25E2173AB53F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144A21-DC83-4185-95D2-17D6CB6FA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8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65358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911424" y="562670"/>
            <a:ext cx="11077515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18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8276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178964" y="360244"/>
            <a:ext cx="497842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178982" y="440110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208507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11915789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11424592" y="2272"/>
            <a:ext cx="624000" cy="252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84" y="332656"/>
            <a:ext cx="324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2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65358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1424" y="562670"/>
            <a:ext cx="11077515" cy="63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66818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8276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7178964" y="360244"/>
            <a:ext cx="497842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178982" y="440110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1208507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11915789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11424592" y="2272"/>
            <a:ext cx="624000" cy="252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84" y="332656"/>
            <a:ext cx="324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9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i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5"/>
          <p:cNvSpPr txBox="1">
            <a:spLocks/>
          </p:cNvSpPr>
          <p:nvPr/>
        </p:nvSpPr>
        <p:spPr>
          <a:xfrm>
            <a:off x="304241" y="5805264"/>
            <a:ext cx="8705339" cy="720080"/>
          </a:xfrm>
          <a:prstGeom prst="rect">
            <a:avLst/>
          </a:prstGeom>
          <a:noFill/>
          <a:effectLst/>
        </p:spPr>
        <p:txBody>
          <a:bodyPr vert="horz" lIns="91436" tIns="45718" rIns="91436" bIns="45718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Президент НСА</a:t>
            </a:r>
          </a:p>
          <a:p>
            <a:pPr algn="l"/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К. Д. Биждов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71463" y="1844824"/>
            <a:ext cx="10873209" cy="2880320"/>
          </a:xfrm>
        </p:spPr>
        <p:txBody>
          <a:bodyPr anchor="ctr">
            <a:noAutofit/>
          </a:bodyPr>
          <a:lstStyle/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направлениях развития сельскохозяйственного страхования, в том числе продукции АПК, поставляемой на экспорт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71464" y="6237312"/>
            <a:ext cx="10873208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</a:rPr>
              <a:t>25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</a:rPr>
              <a:t>сентября 2018 года</a:t>
            </a:r>
            <a:endParaRPr lang="ru-RU" sz="1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595CAB-A2C3-46DE-B8B6-5CCB920D3CFC}"/>
              </a:ext>
            </a:extLst>
          </p:cNvPr>
          <p:cNvSpPr/>
          <p:nvPr/>
        </p:nvSpPr>
        <p:spPr>
          <a:xfrm>
            <a:off x="1271464" y="848906"/>
            <a:ext cx="1087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72008" y="2636912"/>
            <a:ext cx="141548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  <a:t>10 лет на защите агробизнеса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2135561" y="620688"/>
            <a:ext cx="9530978" cy="720080"/>
          </a:xfrm>
          <a:prstGeom prst="rect">
            <a:avLst/>
          </a:prstGeom>
          <a:noFill/>
          <a:effectLst/>
        </p:spPr>
        <p:txBody>
          <a:bodyPr vert="horz" lIns="91436" tIns="45718" rIns="91436" bIns="45718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Заседание Комиссии РСПП по агропромышленному комплексу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68" y="1484784"/>
            <a:ext cx="7992887" cy="50405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НСА в 2017  </a:t>
            </a:r>
            <a:r>
              <a:rPr lang="ru-RU" b="1" dirty="0"/>
              <a:t>реализовал проект по созданию системы агрострахования в Республике </a:t>
            </a:r>
            <a:r>
              <a:rPr lang="ru-RU" b="1" dirty="0" smtClean="0"/>
              <a:t>Бурятия</a:t>
            </a:r>
          </a:p>
          <a:p>
            <a:r>
              <a:rPr lang="ru-RU" dirty="0" smtClean="0"/>
              <a:t>В Бурятии на </a:t>
            </a:r>
            <a:r>
              <a:rPr lang="ru-RU" dirty="0"/>
              <a:t>протяжении ряда лет не было заключено ни одного договора </a:t>
            </a:r>
            <a:r>
              <a:rPr lang="ru-RU" dirty="0" smtClean="0"/>
              <a:t>сельхозстрахования</a:t>
            </a:r>
          </a:p>
          <a:p>
            <a:r>
              <a:rPr lang="ru-RU" dirty="0" smtClean="0"/>
              <a:t>Периодическая </a:t>
            </a:r>
            <a:r>
              <a:rPr lang="ru-RU" dirty="0"/>
              <a:t>засуха приводила к ежегодным потерям в </a:t>
            </a:r>
            <a:r>
              <a:rPr lang="ru-RU" dirty="0" smtClean="0"/>
              <a:t>растениеводстве</a:t>
            </a:r>
          </a:p>
          <a:p>
            <a:endParaRPr lang="ru-RU" sz="1600" dirty="0" smtClean="0"/>
          </a:p>
          <a:p>
            <a:r>
              <a:rPr lang="ru-RU" dirty="0" smtClean="0"/>
              <a:t>В </a:t>
            </a:r>
            <a:r>
              <a:rPr lang="ru-RU" dirty="0"/>
              <a:t>октябре 2016 г. НСА заключил соглашение о содействии развитию агрострахования с Министерством сельского хозяйства и продовольствия </a:t>
            </a:r>
            <a:r>
              <a:rPr lang="ru-RU" dirty="0" smtClean="0"/>
              <a:t>республики: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НСА оптимально подобраны параметры </a:t>
            </a:r>
            <a:r>
              <a:rPr lang="ru-RU" dirty="0"/>
              <a:t>страховой </a:t>
            </a:r>
            <a:r>
              <a:rPr lang="ru-RU" dirty="0" smtClean="0"/>
              <a:t>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Республикой увеличен уровень </a:t>
            </a:r>
            <a:r>
              <a:rPr lang="ru-RU" dirty="0"/>
              <a:t>субсидирования страховой премии за счет </a:t>
            </a:r>
            <a:r>
              <a:rPr lang="ru-RU" dirty="0" smtClean="0"/>
              <a:t>бюджета региона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НСА индивидуально работал </a:t>
            </a:r>
            <a:r>
              <a:rPr lang="ru-RU" dirty="0"/>
              <a:t>со страховыми </a:t>
            </a:r>
            <a:r>
              <a:rPr lang="ru-RU" dirty="0" smtClean="0"/>
              <a:t>организациями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dirty="0" smtClean="0"/>
              <a:t>В 2017 в </a:t>
            </a:r>
            <a:r>
              <a:rPr lang="ru-RU" dirty="0"/>
              <a:t>республике </a:t>
            </a:r>
            <a:r>
              <a:rPr lang="ru-RU" b="1" dirty="0" smtClean="0">
                <a:solidFill>
                  <a:srgbClr val="C00000"/>
                </a:solidFill>
              </a:rPr>
              <a:t>застраховано</a:t>
            </a:r>
            <a:r>
              <a:rPr lang="ru-RU" dirty="0" smtClean="0"/>
              <a:t> </a:t>
            </a:r>
            <a:r>
              <a:rPr lang="ru-RU" dirty="0"/>
              <a:t>более 18 тыс. га посевов, что составляет </a:t>
            </a:r>
            <a:r>
              <a:rPr lang="ru-RU" b="1" dirty="0">
                <a:solidFill>
                  <a:srgbClr val="C00000"/>
                </a:solidFill>
              </a:rPr>
              <a:t>25 % площади посева </a:t>
            </a:r>
            <a:r>
              <a:rPr lang="ru-RU" dirty="0"/>
              <a:t>зерновых и </a:t>
            </a:r>
            <a:r>
              <a:rPr lang="ru-RU" dirty="0" smtClean="0"/>
              <a:t>зернобобовых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Целевой </a:t>
            </a:r>
            <a:r>
              <a:rPr lang="ru-RU" b="1" dirty="0">
                <a:solidFill>
                  <a:srgbClr val="C00000"/>
                </a:solidFill>
              </a:rPr>
              <a:t>индикатор </a:t>
            </a:r>
            <a:r>
              <a:rPr lang="ru-RU" dirty="0"/>
              <a:t>региона по страхованию в растениеводстве (10 тыс. </a:t>
            </a:r>
            <a:r>
              <a:rPr lang="ru-RU" dirty="0" smtClean="0"/>
              <a:t>га) </a:t>
            </a:r>
            <a:r>
              <a:rPr lang="ru-RU" dirty="0"/>
              <a:t>был </a:t>
            </a:r>
            <a:r>
              <a:rPr lang="ru-RU" b="1" dirty="0">
                <a:solidFill>
                  <a:srgbClr val="C00000"/>
                </a:solidFill>
              </a:rPr>
              <a:t>перевыполнен почти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 </a:t>
            </a:r>
            <a:r>
              <a:rPr lang="ru-RU" b="1" dirty="0" smtClean="0">
                <a:solidFill>
                  <a:srgbClr val="C00000"/>
                </a:solidFill>
              </a:rPr>
              <a:t>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 ли решения </a:t>
            </a:r>
            <a:br>
              <a:rPr lang="ru-RU" dirty="0" smtClean="0"/>
            </a:br>
            <a:r>
              <a:rPr lang="ru-RU" dirty="0" smtClean="0"/>
              <a:t>по отдельным регионам?</a:t>
            </a:r>
            <a:endParaRPr lang="ru-RU" dirty="0"/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/>
          <a:stretch/>
        </p:blipFill>
        <p:spPr bwMode="auto">
          <a:xfrm>
            <a:off x="8513909" y="1484784"/>
            <a:ext cx="340045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630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несвоевременного </a:t>
            </a:r>
            <a:br>
              <a:rPr lang="ru-RU" dirty="0" smtClean="0"/>
            </a:br>
            <a:r>
              <a:rPr lang="ru-RU" dirty="0" smtClean="0"/>
              <a:t>перечисления субсидий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356992"/>
            <a:ext cx="720460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2 3"/>
          <p:cNvSpPr/>
          <p:nvPr/>
        </p:nvSpPr>
        <p:spPr>
          <a:xfrm>
            <a:off x="4223792" y="1700808"/>
            <a:ext cx="7632848" cy="1152128"/>
          </a:xfrm>
          <a:prstGeom prst="borderCallout2">
            <a:avLst>
              <a:gd name="adj1" fmla="val 51071"/>
              <a:gd name="adj2" fmla="val -1770"/>
              <a:gd name="adj3" fmla="val 51046"/>
              <a:gd name="adj4" fmla="val -13028"/>
              <a:gd name="adj5" fmla="val 251337"/>
              <a:gd name="adj6" fmla="val -2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многих регионах до аграриев не доводятся сведения об объеме субсидий на страхование, отсутствуют четкие сроки приема документов для субсидирования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9404" y="6525345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Источник: </a:t>
            </a:r>
            <a:r>
              <a:rPr lang="ru-RU" sz="1000" dirty="0" smtClean="0"/>
              <a:t>Минсельхоз России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4165" y="3356992"/>
            <a:ext cx="4272475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По данным НСА по заключенным и оплаченным аграриями договорам на 01.08.2018 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Перечислено </a:t>
            </a:r>
            <a:r>
              <a:rPr lang="ru-RU" dirty="0">
                <a:solidFill>
                  <a:schemeClr val="tx2"/>
                </a:solidFill>
                <a:latin typeface="Trebuchet MS" panose="020B0603020202020204" pitchFamily="34" charset="0"/>
              </a:rPr>
              <a:t>лишь </a:t>
            </a: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35 %</a:t>
            </a:r>
            <a:r>
              <a:rPr lang="ru-RU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субсидий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Полностью перечислены субсидии </a:t>
            </a:r>
            <a:b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только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5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регионами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Курская обл.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Новгородская обл.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Ульяновская обл.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Ярославская обл.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Чувашская респ.</a:t>
            </a:r>
          </a:p>
        </p:txBody>
      </p:sp>
    </p:spTree>
    <p:extLst>
      <p:ext uri="{BB962C8B-B14F-4D97-AF65-F5344CB8AC3E}">
        <p14:creationId xmlns:p14="http://schemas.microsoft.com/office/powerpoint/2010/main" val="35841594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Проще ли получить выплаты при ЧС,</a:t>
            </a:r>
            <a:br>
              <a:rPr lang="ru-RU" dirty="0" smtClean="0"/>
            </a:br>
            <a:r>
              <a:rPr lang="ru-RU" dirty="0" smtClean="0"/>
              <a:t>чем страховые выплаты?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4212338"/>
              </p:ext>
            </p:extLst>
          </p:nvPr>
        </p:nvGraphicFramePr>
        <p:xfrm>
          <a:off x="4007767" y="2283226"/>
          <a:ext cx="7848873" cy="24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761397"/>
              </p:ext>
            </p:extLst>
          </p:nvPr>
        </p:nvGraphicFramePr>
        <p:xfrm>
          <a:off x="767408" y="2276872"/>
          <a:ext cx="2664296" cy="2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409" y="4888612"/>
            <a:ext cx="5472608" cy="1492716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/>
              <a:t>Всего за 2012-2017 гг.</a:t>
            </a:r>
          </a:p>
          <a:p>
            <a:pPr marL="355600">
              <a:spcAft>
                <a:spcPts val="600"/>
              </a:spcAft>
            </a:pPr>
            <a:r>
              <a:rPr lang="ru-RU" sz="2000" spc="-1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41,2</a:t>
            </a:r>
            <a:r>
              <a:rPr lang="ru-RU" sz="1600" dirty="0"/>
              <a:t> млрд. </a:t>
            </a:r>
            <a:r>
              <a:rPr lang="ru-RU" sz="1600" dirty="0" smtClean="0"/>
              <a:t>руб. - ущерб от ЧС</a:t>
            </a:r>
          </a:p>
          <a:p>
            <a:pPr marL="355600">
              <a:spcAft>
                <a:spcPts val="600"/>
              </a:spcAft>
            </a:pPr>
            <a:r>
              <a:rPr lang="ru-RU" sz="2000" spc="-1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18,9</a:t>
            </a:r>
            <a:r>
              <a:rPr lang="ru-RU" sz="1600" dirty="0" smtClean="0"/>
              <a:t> млрд. руб. – компенсации бюджета</a:t>
            </a:r>
          </a:p>
          <a:p>
            <a:pPr marL="355600">
              <a:spcAft>
                <a:spcPts val="600"/>
              </a:spcAft>
            </a:pPr>
            <a:r>
              <a:rPr lang="ru-RU" sz="2000" spc="-1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28,3</a:t>
            </a:r>
            <a:r>
              <a:rPr lang="ru-RU" sz="1600" dirty="0" smtClean="0"/>
              <a:t> млрд. руб. - выплаты страховщиков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08" y="1412776"/>
            <a:ext cx="11161240" cy="66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- возмещение убытков аграриев вне зависимости от возможностей федерального или регионального бюджетов</a:t>
            </a:r>
            <a:endParaRPr lang="ru-RU" sz="2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016" y="4888613"/>
            <a:ext cx="5688631" cy="1492715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/>
              <a:t>В 2018 г.</a:t>
            </a:r>
            <a:endParaRPr lang="ru-RU" sz="1600" b="1" dirty="0"/>
          </a:p>
          <a:p>
            <a:pPr marL="355600">
              <a:spcAft>
                <a:spcPts val="600"/>
              </a:spcAft>
            </a:pPr>
            <a:r>
              <a:rPr lang="ru-RU" sz="2000" spc="-1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9,8 </a:t>
            </a:r>
            <a:r>
              <a:rPr lang="ru-RU" sz="1600" dirty="0" smtClean="0"/>
              <a:t>млрд</a:t>
            </a:r>
            <a:r>
              <a:rPr lang="ru-RU" sz="1600" dirty="0"/>
              <a:t>. руб. </a:t>
            </a:r>
            <a:r>
              <a:rPr lang="ru-RU" sz="1600" dirty="0" smtClean="0"/>
              <a:t>– заявленный ущерб </a:t>
            </a:r>
            <a:r>
              <a:rPr lang="ru-RU" sz="1600" dirty="0"/>
              <a:t>от ЧС </a:t>
            </a:r>
            <a:r>
              <a:rPr lang="ru-RU" sz="1600" dirty="0" smtClean="0"/>
              <a:t>на 30 июля</a:t>
            </a:r>
            <a:endParaRPr lang="ru-RU" sz="1600" dirty="0"/>
          </a:p>
          <a:p>
            <a:pPr marL="355600">
              <a:spcAft>
                <a:spcPts val="600"/>
              </a:spcAft>
            </a:pPr>
            <a:r>
              <a:rPr lang="ru-RU" sz="2000" spc="-1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1,9</a:t>
            </a:r>
            <a:r>
              <a:rPr lang="ru-RU" sz="1600" dirty="0" smtClean="0"/>
              <a:t> </a:t>
            </a:r>
            <a:r>
              <a:rPr lang="ru-RU" sz="1600" dirty="0"/>
              <a:t>млрд. </a:t>
            </a:r>
            <a:r>
              <a:rPr lang="ru-RU" sz="1600" dirty="0" smtClean="0"/>
              <a:t>руб. - </a:t>
            </a:r>
            <a:r>
              <a:rPr lang="ru-RU" sz="1600" dirty="0"/>
              <a:t>предусмотрено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носка 2 1"/>
          <p:cNvSpPr/>
          <p:nvPr/>
        </p:nvSpPr>
        <p:spPr>
          <a:xfrm>
            <a:off x="11640616" y="3429000"/>
            <a:ext cx="504056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040"/>
              <a:gd name="adj6" fmla="val -31423"/>
            </a:avLst>
          </a:prstGeom>
          <a:solidFill>
            <a:schemeClr val="bg1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на 31.03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67408" y="208339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за 2012-2017, млрд руб.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398434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Страховщики платят </a:t>
            </a:r>
            <a:br>
              <a:rPr lang="ru-RU" dirty="0" smtClean="0"/>
            </a:br>
            <a:r>
              <a:rPr lang="ru-RU" dirty="0" smtClean="0"/>
              <a:t>только </a:t>
            </a:r>
            <a:r>
              <a:rPr lang="ru-RU" dirty="0"/>
              <a:t>по решению </a:t>
            </a:r>
            <a:r>
              <a:rPr lang="ru-RU" dirty="0" smtClean="0"/>
              <a:t>суда?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15738" y="6545263"/>
            <a:ext cx="576262" cy="268287"/>
          </a:xfrm>
          <a:prstGeom prst="rect">
            <a:avLst/>
          </a:prstGeom>
        </p:spPr>
        <p:txBody>
          <a:bodyPr/>
          <a:lstStyle/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13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404" y="6525345"/>
            <a:ext cx="3337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Источник: </a:t>
            </a:r>
            <a:r>
              <a:rPr lang="ru-RU" sz="1000" dirty="0" smtClean="0"/>
              <a:t>Банк России, Картотека арбитражных дел</a:t>
            </a:r>
            <a:endParaRPr lang="ru-RU" sz="1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9349" y="5085184"/>
            <a:ext cx="11905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9349" y="5157192"/>
            <a:ext cx="5472608" cy="108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tx2"/>
                </a:solidFill>
                <a:latin typeface="Trebuchet MS" panose="020B0603020202020204" pitchFamily="34" charset="0"/>
              </a:rPr>
              <a:t>Страховщики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осуществили 7 тыс. выплат и отказали только по </a:t>
            </a:r>
            <a:r>
              <a:rPr lang="ru-RU" b="1" dirty="0" smtClean="0">
                <a:solidFill>
                  <a:srgbClr val="CA3F3C"/>
                </a:solidFill>
                <a:latin typeface="Trebuchet MS" panose="020B0603020202020204" pitchFamily="34" charset="0"/>
              </a:rPr>
              <a:t>743 заявлениям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– доля отказов лишь </a:t>
            </a:r>
            <a:r>
              <a:rPr lang="ru-RU" b="1" dirty="0" smtClean="0">
                <a:solidFill>
                  <a:srgbClr val="CA3F3C"/>
                </a:solidFill>
                <a:latin typeface="Trebuchet MS" panose="020B0603020202020204" pitchFamily="34" charset="0"/>
              </a:rPr>
              <a:t>10 </a:t>
            </a:r>
            <a:r>
              <a:rPr lang="ru-RU" b="1" dirty="0">
                <a:solidFill>
                  <a:srgbClr val="CA3F3C"/>
                </a:solidFill>
                <a:latin typeface="Trebuchet MS" panose="020B0603020202020204" pitchFamily="34" charset="0"/>
              </a:rPr>
              <a:t>%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осуществленных выплат</a:t>
            </a:r>
            <a:endParaRPr lang="ru-RU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45361239"/>
              </p:ext>
            </p:extLst>
          </p:nvPr>
        </p:nvGraphicFramePr>
        <p:xfrm>
          <a:off x="-123425" y="1484784"/>
          <a:ext cx="6198157" cy="355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32643011"/>
              </p:ext>
            </p:extLst>
          </p:nvPr>
        </p:nvGraphicFramePr>
        <p:xfrm>
          <a:off x="6213279" y="1515566"/>
          <a:ext cx="652872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92011" y="516638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За 6 лет в </a:t>
            </a:r>
            <a:r>
              <a:rPr lang="ru-RU" dirty="0">
                <a:solidFill>
                  <a:schemeClr val="tx2"/>
                </a:solidFill>
                <a:latin typeface="Trebuchet MS" panose="020B0603020202020204" pitchFamily="34" charset="0"/>
              </a:rPr>
              <a:t>арбитражных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судах рассмотрено только </a:t>
            </a:r>
            <a:r>
              <a:rPr lang="ru-RU" b="1" dirty="0" smtClean="0">
                <a:solidFill>
                  <a:srgbClr val="CA3F3C"/>
                </a:solidFill>
                <a:latin typeface="Trebuchet MS" panose="020B0603020202020204" pitchFamily="34" charset="0"/>
              </a:rPr>
              <a:t>288 дел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– доля судебных споров </a:t>
            </a:r>
            <a:b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лишь </a:t>
            </a:r>
            <a:r>
              <a:rPr lang="ru-RU" b="1" dirty="0" smtClean="0">
                <a:solidFill>
                  <a:srgbClr val="CA3F3C"/>
                </a:solidFill>
                <a:latin typeface="Trebuchet MS" panose="020B0603020202020204" pitchFamily="34" charset="0"/>
              </a:rPr>
              <a:t>4 %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rebuchet MS" panose="020B0603020202020204" pitchFamily="34" charset="0"/>
              </a:rPr>
              <a:t>от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осуществленных выплат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951984" y="1566664"/>
            <a:ext cx="0" cy="48146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/>
          <p:nvPr/>
        </p:nvSpPr>
        <p:spPr>
          <a:xfrm>
            <a:off x="4655840" y="125888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за 2012-2017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064108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59275487"/>
              </p:ext>
            </p:extLst>
          </p:nvPr>
        </p:nvGraphicFramePr>
        <p:xfrm>
          <a:off x="407368" y="1412776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70858327"/>
              </p:ext>
            </p:extLst>
          </p:nvPr>
        </p:nvGraphicFramePr>
        <p:xfrm>
          <a:off x="6300000" y="1412776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Страхованием </a:t>
            </a:r>
            <a:r>
              <a:rPr lang="ru-RU" dirty="0"/>
              <a:t>покрывается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недостаточно рисков?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9350" y="6525345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Данные </a:t>
            </a:r>
            <a:r>
              <a:rPr lang="ru-RU" sz="1000" dirty="0"/>
              <a:t>НСА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E5162C-F8F4-4709-A2F6-E21C72D2F70F}"/>
              </a:ext>
            </a:extLst>
          </p:cNvPr>
          <p:cNvSpPr txBox="1"/>
          <p:nvPr/>
        </p:nvSpPr>
        <p:spPr>
          <a:xfrm>
            <a:off x="1608179" y="1268760"/>
            <a:ext cx="513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Растениеводство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F7FF36-60F8-4657-8244-CDEE32D25654}"/>
              </a:ext>
            </a:extLst>
          </p:cNvPr>
          <p:cNvSpPr txBox="1"/>
          <p:nvPr/>
        </p:nvSpPr>
        <p:spPr>
          <a:xfrm>
            <a:off x="4655840" y="1268760"/>
            <a:ext cx="513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Животноводство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9349" y="5733256"/>
            <a:ext cx="11905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3339" y="5733256"/>
            <a:ext cx="5856651" cy="108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2000" spc="-1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65 %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выплат в растениеводстве связаны с засухой (атмосферная, почвенная засуха, суховей)</a:t>
            </a:r>
            <a:endParaRPr lang="ru-RU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1893" y="5733256"/>
            <a:ext cx="5872780" cy="108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2000" spc="-1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98 </a:t>
            </a:r>
            <a:r>
              <a:rPr lang="ru-RU" sz="2000" spc="-1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% </a:t>
            </a: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выплат в животноводстве вызваны </a:t>
            </a:r>
            <a:b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заразными болезням (АЧС и ящур)</a:t>
            </a:r>
            <a:endParaRPr lang="ru-RU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951984" y="1124744"/>
            <a:ext cx="0" cy="52565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4489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Основные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задачи </a:t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по развитию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агрострахования</a:t>
            </a:r>
            <a:br>
              <a:rPr lang="ru-RU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87323"/>
              </p:ext>
            </p:extLst>
          </p:nvPr>
        </p:nvGraphicFramePr>
        <p:xfrm>
          <a:off x="1991544" y="1340768"/>
          <a:ext cx="8712968" cy="53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845507"/>
              </p:ext>
            </p:extLst>
          </p:nvPr>
        </p:nvGraphicFramePr>
        <p:xfrm>
          <a:off x="2194747" y="1772816"/>
          <a:ext cx="8424937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273015"/>
              </p:ext>
            </p:extLst>
          </p:nvPr>
        </p:nvGraphicFramePr>
        <p:xfrm>
          <a:off x="2194748" y="1196752"/>
          <a:ext cx="8424937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3918895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</a:t>
            </a:r>
            <a:r>
              <a:rPr lang="ru-RU" dirty="0" smtClean="0"/>
              <a:t>закона </a:t>
            </a:r>
            <a:r>
              <a:rPr lang="ru-RU" dirty="0"/>
              <a:t>№260-ФЗ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636041"/>
              </p:ext>
            </p:extLst>
          </p:nvPr>
        </p:nvGraphicFramePr>
        <p:xfrm>
          <a:off x="1559496" y="1700808"/>
          <a:ext cx="2730303" cy="50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8184232" y="1724078"/>
            <a:ext cx="108012" cy="350512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184232" y="5469556"/>
            <a:ext cx="216024" cy="12718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72264" y="1724078"/>
            <a:ext cx="2015367" cy="3577130"/>
            <a:chOff x="1791" y="1603"/>
            <a:chExt cx="2300377" cy="12718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791" y="1603"/>
              <a:ext cx="2300377" cy="1271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3876" y="63688"/>
              <a:ext cx="2176207" cy="114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Повышение доступности и гибкости страхования с господдержкой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472341" y="5445224"/>
            <a:ext cx="2015912" cy="1296144"/>
            <a:chOff x="0" y="4200187"/>
            <a:chExt cx="2300999" cy="127181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4200187"/>
              <a:ext cx="2300999" cy="1271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2085" y="4262272"/>
              <a:ext cx="2176829" cy="114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Повышение доступности и упрощение урегулирования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67808" y="2996952"/>
            <a:ext cx="3744416" cy="2448272"/>
            <a:chOff x="0" y="1448610"/>
            <a:chExt cx="3744416" cy="1160640"/>
          </a:xfrm>
        </p:grpSpPr>
        <p:sp>
          <p:nvSpPr>
            <p:cNvPr id="14" name="Прямоугольник с одним вырезанным углом 13"/>
            <p:cNvSpPr/>
            <p:nvPr/>
          </p:nvSpPr>
          <p:spPr>
            <a:xfrm>
              <a:off x="0" y="1448610"/>
              <a:ext cx="3744416" cy="1160640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1545332"/>
              <a:ext cx="3647694" cy="1063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Увеличит возможности страхования в зависимости от потребностей и финансовых возможностей аграриев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67808" y="1724078"/>
            <a:ext cx="3744416" cy="1200866"/>
            <a:chOff x="0" y="0"/>
            <a:chExt cx="3744416" cy="1236186"/>
          </a:xfrm>
        </p:grpSpPr>
        <p:sp>
          <p:nvSpPr>
            <p:cNvPr id="17" name="Прямоугольник с одним вырезанным углом 16"/>
            <p:cNvSpPr/>
            <p:nvPr/>
          </p:nvSpPr>
          <p:spPr>
            <a:xfrm>
              <a:off x="0" y="0"/>
              <a:ext cx="3744416" cy="1236186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103018"/>
              <a:ext cx="3641398" cy="1133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Исключит дополнительное условия для получения возмещения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Снизит затраты на страхование залогов (дострахование порога)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67808" y="5540502"/>
            <a:ext cx="3744416" cy="1200866"/>
            <a:chOff x="0" y="4236421"/>
            <a:chExt cx="3744416" cy="1236186"/>
          </a:xfrm>
        </p:grpSpPr>
        <p:sp>
          <p:nvSpPr>
            <p:cNvPr id="20" name="Прямоугольник с одним вырезанным углом 19"/>
            <p:cNvSpPr/>
            <p:nvPr/>
          </p:nvSpPr>
          <p:spPr>
            <a:xfrm>
              <a:off x="0" y="4236421"/>
              <a:ext cx="3744416" cy="1236186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4339439"/>
              <a:ext cx="3641398" cy="1133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Повышение объективности экспертиз при убытках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Снижение затрат на страхование на удаленных территориях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7408" y="1146230"/>
            <a:ext cx="11233248" cy="3385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Основные предложения 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приняты в 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первом чтении 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Государственной Думой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4502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Запрос аграриев и регионов: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необходимость </a:t>
            </a:r>
            <a:r>
              <a:rPr lang="ru-RU" dirty="0"/>
              <a:t>дополнительных страховых программ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8211989"/>
              </p:ext>
            </p:extLst>
          </p:nvPr>
        </p:nvGraphicFramePr>
        <p:xfrm>
          <a:off x="1973214" y="1124744"/>
          <a:ext cx="828092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7573150"/>
              </p:ext>
            </p:extLst>
          </p:nvPr>
        </p:nvGraphicFramePr>
        <p:xfrm>
          <a:off x="1524000" y="4077072"/>
          <a:ext cx="910850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8B74461-D765-4263-8A13-9476C8A453E6}"/>
              </a:ext>
            </a:extLst>
          </p:cNvPr>
          <p:cNvSpPr/>
          <p:nvPr/>
        </p:nvSpPr>
        <p:spPr>
          <a:xfrm>
            <a:off x="1524000" y="4098558"/>
            <a:ext cx="9396536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Введение дополнительных страховых программ с условиями, отличающимися от </a:t>
            </a:r>
            <a:r>
              <a:rPr lang="ru-RU" sz="1600" b="1" dirty="0" smtClean="0">
                <a:solidFill>
                  <a:schemeClr val="bg1"/>
                </a:solidFill>
              </a:rPr>
              <a:t>основных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05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Развитие:</a:t>
            </a:r>
            <a:br>
              <a:rPr lang="ru-RU" dirty="0" smtClean="0"/>
            </a:br>
            <a:r>
              <a:rPr lang="ru-RU" dirty="0" smtClean="0"/>
              <a:t>Целевые программы НСА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023992" y="1556791"/>
            <a:ext cx="5472608" cy="576064"/>
            <a:chOff x="4635189" y="0"/>
            <a:chExt cx="4105205" cy="1180800"/>
          </a:xfrm>
        </p:grpSpPr>
        <p:sp>
          <p:nvSpPr>
            <p:cNvPr id="39" name="Прямоугольник с двумя скругленными соседними углами 38"/>
            <p:cNvSpPr/>
            <p:nvPr/>
          </p:nvSpPr>
          <p:spPr>
            <a:xfrm>
              <a:off x="4635189" y="0"/>
              <a:ext cx="4105205" cy="1180800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4692831" y="57641"/>
              <a:ext cx="3989921" cy="11231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Рисковое районирование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023992" y="2204863"/>
            <a:ext cx="5472608" cy="1584177"/>
            <a:chOff x="4635189" y="812931"/>
            <a:chExt cx="4105205" cy="473061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635189" y="812931"/>
              <a:ext cx="4105205" cy="4730618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635189" y="812931"/>
              <a:ext cx="4105205" cy="473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Выявление рисков, характерных для различных территорий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Прогнозирование рисков и ЧС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Разработка страховых продуктов с учетом особенностей регионов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Повышение точности тарификации рисков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79376" y="3861047"/>
            <a:ext cx="5423641" cy="576064"/>
            <a:chOff x="0" y="0"/>
            <a:chExt cx="4105205" cy="1180800"/>
          </a:xfrm>
          <a:solidFill>
            <a:schemeClr val="accent3"/>
          </a:solidFill>
        </p:grpSpPr>
        <p:sp>
          <p:nvSpPr>
            <p:cNvPr id="45" name="Прямоугольник с двумя скругленными соседними углами 44"/>
            <p:cNvSpPr/>
            <p:nvPr/>
          </p:nvSpPr>
          <p:spPr>
            <a:xfrm>
              <a:off x="0" y="0"/>
              <a:ext cx="4105205" cy="11808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57642" y="57641"/>
              <a:ext cx="3989921" cy="11231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Космический мониторинг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79376" y="4509119"/>
            <a:ext cx="5423641" cy="1584177"/>
            <a:chOff x="0" y="812931"/>
            <a:chExt cx="4105205" cy="473061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0" y="812931"/>
              <a:ext cx="4105205" cy="4730618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0" y="812931"/>
              <a:ext cx="4105205" cy="47306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Дистанционный мониторинг всей </a:t>
              </a: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России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Объективные независимые данные</a:t>
              </a:r>
            </a:p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Оперативное уведомление о рисках</a:t>
              </a:r>
            </a:p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Рекомендации по уменьшению убытков</a:t>
              </a:r>
            </a:p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Оценка возможного ущерба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023992" y="3861047"/>
            <a:ext cx="5472608" cy="576064"/>
            <a:chOff x="4635189" y="0"/>
            <a:chExt cx="4105205" cy="1180800"/>
          </a:xfrm>
          <a:solidFill>
            <a:schemeClr val="accent6"/>
          </a:solidFill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>
              <a:off x="4635189" y="0"/>
              <a:ext cx="4105205" cy="11808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4692831" y="57641"/>
              <a:ext cx="3989921" cy="11231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Единая база данных и уникальная статистическая информация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023992" y="4509119"/>
            <a:ext cx="5472608" cy="1584177"/>
            <a:chOff x="4635189" y="812931"/>
            <a:chExt cx="4105205" cy="47306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4635189" y="812931"/>
              <a:ext cx="4105205" cy="4730618"/>
            </a:xfrm>
            <a:prstGeom prst="rect">
              <a:avLst/>
            </a:prstGeom>
            <a:grpFill/>
          </p:spPr>
          <p:style>
            <a:lnRef idx="2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635189" y="812931"/>
              <a:ext cx="4105205" cy="47306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285750" indent="-28575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Выявление зон риска</a:t>
              </a:r>
            </a:p>
            <a:p>
              <a:pPr marL="285750" indent="-28575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Повышение качества риск-менеджмента</a:t>
              </a:r>
            </a:p>
            <a:p>
              <a:pPr marL="285750" indent="-28575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Оценка эффективности мер риск-менеджмента</a:t>
              </a:r>
            </a:p>
            <a:p>
              <a:pPr marL="285750" indent="-28575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Моделирование и прогнозирование рисков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79375" y="6165304"/>
            <a:ext cx="11017225" cy="576064"/>
            <a:chOff x="0" y="0"/>
            <a:chExt cx="4105205" cy="1180800"/>
          </a:xfrm>
          <a:solidFill>
            <a:schemeClr val="tx2"/>
          </a:solidFill>
        </p:grpSpPr>
        <p:sp>
          <p:nvSpPr>
            <p:cNvPr id="57" name="Прямоугольник с двумя скругленными противолежащими углами 56"/>
            <p:cNvSpPr/>
            <p:nvPr/>
          </p:nvSpPr>
          <p:spPr>
            <a:xfrm>
              <a:off x="0" y="0"/>
              <a:ext cx="4105205" cy="1180800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57642" y="57641"/>
              <a:ext cx="3989921" cy="11231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Повышение финансовой грамотности</a:t>
              </a:r>
            </a:p>
          </p:txBody>
        </p:sp>
      </p:grpSp>
      <p:sp>
        <p:nvSpPr>
          <p:cNvPr id="59" name="Объект 2"/>
          <p:cNvSpPr>
            <a:spLocks noGrp="1"/>
          </p:cNvSpPr>
          <p:nvPr/>
        </p:nvSpPr>
        <p:spPr bwMode="auto">
          <a:xfrm>
            <a:off x="1581787" y="1196752"/>
            <a:ext cx="8834693" cy="4370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5E9D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27063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5E9D"/>
              </a:buClr>
              <a:buSzPct val="100000"/>
              <a:buFont typeface="Courier New" panose="02070309020205020404" pitchFamily="49" charset="0"/>
              <a:buChar char="o"/>
              <a:defRPr sz="1100" i="1">
                <a:solidFill>
                  <a:schemeClr val="tx1"/>
                </a:solidFill>
                <a:latin typeface="+mn-lt"/>
              </a:defRPr>
            </a:lvl3pPr>
            <a:lvl4pPr marL="9826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i="1">
                <a:solidFill>
                  <a:schemeClr val="tx1"/>
                </a:solidFill>
                <a:latin typeface="HeliosCond" pitchFamily="50" charset="-52"/>
              </a:defRPr>
            </a:lvl4pPr>
            <a:lvl5pPr marL="12525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tx1"/>
                </a:solidFill>
                <a:latin typeface="HeliosCond" pitchFamily="50" charset="-5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tx1"/>
                </a:solidFill>
                <a:latin typeface="HeliosCond" pitchFamily="50" charset="-5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tx1"/>
                </a:solidFill>
                <a:latin typeface="HeliosCond" pitchFamily="50" charset="-5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tx1"/>
                </a:solidFill>
                <a:latin typeface="HeliosCond" pitchFamily="50" charset="-5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tx1"/>
                </a:solidFill>
                <a:latin typeface="HeliosCond" pitchFamily="50" charset="-52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21C48"/>
                </a:solidFill>
              </a:rPr>
              <a:t>Согласовано Минсельхозом, Минфином и Банком России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479375" y="1584912"/>
            <a:ext cx="5423641" cy="576064"/>
            <a:chOff x="0" y="0"/>
            <a:chExt cx="4105205" cy="1180800"/>
          </a:xfrm>
        </p:grpSpPr>
        <p:sp>
          <p:nvSpPr>
            <p:cNvPr id="61" name="Прямоугольник с двумя скругленными соседними углами 60"/>
            <p:cNvSpPr/>
            <p:nvPr/>
          </p:nvSpPr>
          <p:spPr>
            <a:xfrm>
              <a:off x="0" y="0"/>
              <a:ext cx="4105205" cy="1180800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рямоугольник 61"/>
            <p:cNvSpPr/>
            <p:nvPr/>
          </p:nvSpPr>
          <p:spPr>
            <a:xfrm>
              <a:off x="57642" y="57641"/>
              <a:ext cx="3989921" cy="11231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Разработка страховых программ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9375" y="2232984"/>
            <a:ext cx="5423641" cy="1584177"/>
            <a:chOff x="0" y="812931"/>
            <a:chExt cx="4105205" cy="4730618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0" y="812931"/>
              <a:ext cx="4105205" cy="4730618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0" y="812931"/>
              <a:ext cx="4105205" cy="473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Совершенствование действующих страховых программ</a:t>
              </a:r>
            </a:p>
            <a:p>
              <a:pPr marL="342900" lvl="2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Разработка и тестирование новых страховых программ:</a:t>
              </a:r>
            </a:p>
            <a:p>
              <a:pPr marL="800100" lvl="3" indent="-34290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индексы, затраты, микрострахование и другие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8631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агрострахования</a:t>
            </a:r>
            <a:br>
              <a:rPr lang="ru-RU" dirty="0" smtClean="0"/>
            </a:br>
            <a:r>
              <a:rPr lang="ru-RU" dirty="0" smtClean="0"/>
              <a:t>- государственная задача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900074"/>
              </p:ext>
            </p:extLst>
          </p:nvPr>
        </p:nvGraphicFramePr>
        <p:xfrm>
          <a:off x="696021" y="908720"/>
          <a:ext cx="10008491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7567" y="5129897"/>
            <a:ext cx="9217024" cy="132343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+mj-lt"/>
              </a:rPr>
              <a:t> совещания в Совете Федерации</a:t>
            </a:r>
          </a:p>
          <a:p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+mj-lt"/>
              </a:rPr>
              <a:t> заседаний рабочей группы в Госдуме РФ</a:t>
            </a:r>
          </a:p>
          <a:p>
            <a:r>
              <a:rPr lang="en-US" sz="20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&gt; </a:t>
            </a:r>
            <a:r>
              <a:rPr lang="ru-RU" sz="20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15 </a:t>
            </a:r>
            <a:r>
              <a:rPr lang="ru-RU" dirty="0" smtClean="0">
                <a:latin typeface="+mj-lt"/>
              </a:rPr>
              <a:t>совещаний в Банке России, Минсельхозе, Минфине РФ</a:t>
            </a:r>
          </a:p>
          <a:p>
            <a:r>
              <a:rPr lang="en-US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&gt; </a:t>
            </a:r>
            <a:r>
              <a:rPr lang="ru-RU" sz="2000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10 </a:t>
            </a:r>
            <a:r>
              <a:rPr lang="ru-RU" dirty="0" smtClean="0"/>
              <a:t>совещаний в регионах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633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29F7B50A-EAC2-4C86-A638-B942D7CCE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831759"/>
              </p:ext>
            </p:extLst>
          </p:nvPr>
        </p:nvGraphicFramePr>
        <p:xfrm>
          <a:off x="407988" y="1484313"/>
          <a:ext cx="11641137" cy="35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26D2A-9176-4F2D-92C8-DA18625A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Российский АПК на международном рынке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29F40C06-009E-4E5D-971A-E87EB1090CFF}"/>
              </a:ext>
            </a:extLst>
          </p:cNvPr>
          <p:cNvSpPr txBox="1"/>
          <p:nvPr/>
        </p:nvSpPr>
        <p:spPr>
          <a:xfrm>
            <a:off x="8784299" y="5176356"/>
            <a:ext cx="295091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Данные: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USDA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Swiss Re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821296-23F8-4C53-BA6B-F0D6CBE2BB19}"/>
              </a:ext>
            </a:extLst>
          </p:cNvPr>
          <p:cNvSpPr txBox="1"/>
          <p:nvPr/>
        </p:nvSpPr>
        <p:spPr>
          <a:xfrm>
            <a:off x="243770" y="5673442"/>
            <a:ext cx="1169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сновные конкуренты России на мировом рынке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аграрной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продукции активно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развивают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агрострахование: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охват страхованием посевов – от 30 до 90%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BFFDF7-3D89-4457-96B4-4F60A726ECA1}"/>
              </a:ext>
            </a:extLst>
          </p:cNvPr>
          <p:cNvSpPr txBox="1"/>
          <p:nvPr/>
        </p:nvSpPr>
        <p:spPr>
          <a:xfrm>
            <a:off x="10056440" y="2060848"/>
            <a:ext cx="14401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Более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90%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40A80D-55CD-4F29-8C40-F95DC6EB7FEE}"/>
              </a:ext>
            </a:extLst>
          </p:cNvPr>
          <p:cNvSpPr txBox="1"/>
          <p:nvPr/>
        </p:nvSpPr>
        <p:spPr>
          <a:xfrm>
            <a:off x="7896200" y="4235912"/>
            <a:ext cx="1526957" cy="307777"/>
          </a:xfrm>
          <a:prstGeom prst="rect">
            <a:avLst/>
          </a:prstGeom>
          <a:solidFill>
            <a:srgbClr val="FFB9B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Менее 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8F2637-681C-4C19-990D-16DFBDB42DFA}"/>
              </a:ext>
            </a:extLst>
          </p:cNvPr>
          <p:cNvSpPr txBox="1"/>
          <p:nvPr/>
        </p:nvSpPr>
        <p:spPr>
          <a:xfrm>
            <a:off x="1291241" y="5157192"/>
            <a:ext cx="96041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                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Охват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посевов агрострахованием, %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77609" y="5345633"/>
            <a:ext cx="480373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29F40C06-009E-4E5D-971A-E87EB1090CFF}"/>
              </a:ext>
            </a:extLst>
          </p:cNvPr>
          <p:cNvSpPr txBox="1"/>
          <p:nvPr/>
        </p:nvSpPr>
        <p:spPr>
          <a:xfrm>
            <a:off x="9229051" y="6532895"/>
            <a:ext cx="295091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Данные: </a:t>
            </a:r>
            <a:r>
              <a:rPr lang="en-US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USDA</a:t>
            </a:r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Swiss Re</a:t>
            </a:r>
            <a:endParaRPr lang="ru-RU" sz="1200" dirty="0">
              <a:solidFill>
                <a:srgbClr val="5C92B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Совет законодателей: </a:t>
            </a:r>
            <a:br>
              <a:rPr lang="ru-RU" dirty="0"/>
            </a:br>
            <a:r>
              <a:rPr lang="ru-RU" dirty="0"/>
              <a:t>вопрос агрострахования – в повестке дня на 2018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3836" y="5158659"/>
            <a:ext cx="5426549" cy="1169551"/>
          </a:xfrm>
          <a:prstGeom prst="rect">
            <a:avLst/>
          </a:prstGeom>
          <a:solidFill>
            <a:srgbClr val="FFFFE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400" i="1" dirty="0">
                <a:solidFill>
                  <a:srgbClr val="002060"/>
                </a:solidFill>
                <a:latin typeface="+mj-lt"/>
              </a:rPr>
              <a:t>«Не секрет, что ведение сельхозпроизводства в России сопряжено с достаточно высокими рисками, прежде всего из-за природно-климатических условий, и </a:t>
            </a:r>
            <a:r>
              <a:rPr lang="ru-RU" sz="1400" i="1" dirty="0">
                <a:solidFill>
                  <a:srgbClr val="C00000"/>
                </a:solidFill>
                <a:latin typeface="+mj-lt"/>
              </a:rPr>
              <a:t>потому страхование объективно имеет большое значение для развития агропромышленного </a:t>
            </a:r>
            <a:r>
              <a:rPr lang="ru-RU" sz="1400" i="1" dirty="0" smtClean="0">
                <a:solidFill>
                  <a:srgbClr val="C00000"/>
                </a:solidFill>
                <a:latin typeface="+mj-lt"/>
              </a:rPr>
              <a:t>комплекса»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5" name="Picture 4" descr="Ð. ÐÐ°ÑÐ²Ð¸ÐµÐ½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7" y="1567863"/>
            <a:ext cx="3648074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62473" y="5157192"/>
            <a:ext cx="4578143" cy="1169551"/>
          </a:xfrm>
          <a:prstGeom prst="rect">
            <a:avLst/>
          </a:prstGeom>
          <a:solidFill>
            <a:srgbClr val="FFFFE1"/>
          </a:solidFill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Условия </a:t>
            </a:r>
            <a:r>
              <a:rPr lang="ru-RU" sz="1400" i="1" dirty="0">
                <a:solidFill>
                  <a:srgbClr val="002060"/>
                </a:solidFill>
                <a:latin typeface="+mj-lt"/>
              </a:rPr>
              <a:t>страхования в этой сфере должны быть более гибкими. Нужны дешевые страховые программы с минимальными бюрократическими процедурами оформления, которые обеспечили бы защиту от базовых 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рисков»</a:t>
            </a:r>
            <a:endParaRPr lang="ru-RU" sz="14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243" y="1401648"/>
            <a:ext cx="697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Председатель Совета Федерации Валентина Матвиенко (27.04.2018):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3240" y="2328106"/>
            <a:ext cx="70474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rgbClr val="002060"/>
                </a:solidFill>
                <a:latin typeface="+mj-lt"/>
              </a:rPr>
              <a:t>«С 2017 года субсидии на частичное возмещение затрат сельхозтоваропроизводителей на уплату страховой премии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(…) включены 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в состав так называемой «единой субсидии. В результате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регионы стали выделять на эти цели существенно меньше средств, буквально меньше в разы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.»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408" y="4005064"/>
            <a:ext cx="1108923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Решением Совета Законодателей, состоявшемся 27.04.18 под председательством глав обеих палат Законодательного собрания В. Матвиенко и В. Володина,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рекомендовано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Правительству РФ восстановить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работу системы агрострахования в России до уровня показателей, достигнутых в 2014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г. (</a:t>
            </a:r>
            <a:r>
              <a:rPr lang="ru-RU" sz="1600" dirty="0"/>
              <a:t>12,8 млн. </a:t>
            </a:r>
            <a:r>
              <a:rPr lang="ru-RU" sz="1600" dirty="0" smtClean="0"/>
              <a:t>га)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81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5578" y="6093296"/>
            <a:ext cx="8640960" cy="648072"/>
          </a:xfrm>
        </p:spPr>
        <p:txBody>
          <a:bodyPr/>
          <a:lstStyle/>
          <a:p>
            <a:pPr algn="r"/>
            <a:r>
              <a:rPr lang="es-ES_tradnl" sz="1800" dirty="0"/>
              <a:t>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5387" y="3068960"/>
            <a:ext cx="11041227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23888" y="5637485"/>
            <a:ext cx="11042650" cy="1031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Тел. / факс: +7 495 782</a:t>
            </a:r>
            <a:r>
              <a:rPr lang="en-US" b="1" dirty="0" smtClean="0"/>
              <a:t> </a:t>
            </a:r>
            <a:r>
              <a:rPr lang="ru-RU" b="1" dirty="0" smtClean="0"/>
              <a:t>04</a:t>
            </a:r>
            <a:r>
              <a:rPr lang="en-US" b="1" dirty="0" smtClean="0"/>
              <a:t> </a:t>
            </a:r>
            <a:r>
              <a:rPr lang="ru-RU" b="1" dirty="0" smtClean="0"/>
              <a:t>99</a:t>
            </a:r>
          </a:p>
          <a:p>
            <a:pPr algn="ctr"/>
            <a:r>
              <a:rPr lang="ru-RU" b="1" dirty="0" smtClean="0">
                <a:hlinkClick r:id="rId3"/>
              </a:rPr>
              <a:t>www.naai.</a:t>
            </a:r>
            <a:r>
              <a:rPr lang="en-US" b="1" dirty="0" smtClean="0">
                <a:hlinkClick r:id="rId3"/>
              </a:rPr>
              <a:t>ru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12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итоги:</a:t>
            </a:r>
            <a:br>
              <a:rPr lang="ru-RU" dirty="0" smtClean="0"/>
            </a:br>
            <a:r>
              <a:rPr lang="ru-RU" dirty="0" smtClean="0"/>
              <a:t>2012-2017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54" y="3832991"/>
            <a:ext cx="5274446" cy="30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360" y="4217659"/>
            <a:ext cx="5544616" cy="2163669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5910"/>
                </a:solidFill>
                <a:cs typeface="Arial" panose="020B0604020202020204" pitchFamily="34" charset="0"/>
              </a:rPr>
              <a:t>В 2017 г. достигнут охват: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76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субъектов РФ – наличие агрострахования</a:t>
            </a:r>
            <a:endParaRPr lang="ru-RU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55</a:t>
            </a:r>
            <a:r>
              <a:rPr lang="ru-RU" sz="1600" dirty="0"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latin typeface="+mj-lt"/>
                <a:ea typeface="+mj-ea"/>
                <a:cs typeface="+mj-cs"/>
              </a:rPr>
              <a:t>субъектов использовали страхование с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ГП: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36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latin typeface="+mj-lt"/>
                <a:ea typeface="+mj-ea"/>
                <a:cs typeface="+mj-cs"/>
              </a:rPr>
              <a:t>– страхование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урожая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49 </a:t>
            </a:r>
            <a:r>
              <a:rPr lang="ru-RU" sz="1400" dirty="0">
                <a:latin typeface="+mj-lt"/>
                <a:ea typeface="+mj-ea"/>
                <a:cs typeface="+mj-cs"/>
              </a:rPr>
              <a:t>– страхование с/х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животных </a:t>
            </a:r>
            <a:endParaRPr lang="ru-RU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200" i="1" dirty="0">
                <a:latin typeface="+mj-lt"/>
                <a:ea typeface="+mj-ea"/>
                <a:cs typeface="+mj-cs"/>
              </a:rPr>
              <a:t>В ряде регионов господдержка была оказана </a:t>
            </a:r>
            <a:r>
              <a:rPr lang="ru-RU" sz="1200" i="1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200" i="1" dirty="0">
                <a:latin typeface="+mj-lt"/>
                <a:ea typeface="+mj-ea"/>
                <a:cs typeface="+mj-cs"/>
              </a:rPr>
              <a:t>обоим </a:t>
            </a:r>
            <a:r>
              <a:rPr lang="ru-RU" sz="1200" i="1" dirty="0" smtClean="0">
                <a:latin typeface="+mj-lt"/>
                <a:ea typeface="+mj-ea"/>
                <a:cs typeface="+mj-cs"/>
              </a:rPr>
              <a:t>направлениям</a:t>
            </a:r>
            <a:endParaRPr lang="ru-RU" sz="11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17134"/>
            <a:ext cx="4764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rebuchet MS" panose="020B0603020202020204" pitchFamily="34" charset="0"/>
              </a:rPr>
              <a:t>Свыше </a:t>
            </a:r>
            <a:r>
              <a:rPr lang="ru-RU" sz="32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28</a:t>
            </a:r>
            <a:r>
              <a:rPr lang="en" sz="32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</a:rPr>
              <a:t>млрд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страховых выплат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Более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30</a:t>
            </a:r>
            <a:r>
              <a:rPr lang="en" sz="24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тыс. полисов с ГП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rebuchet MS" panose="020B0603020202020204" pitchFamily="34" charset="0"/>
              </a:rPr>
              <a:t>До </a:t>
            </a:r>
            <a:r>
              <a:rPr lang="en-US" sz="24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6-7</a:t>
            </a:r>
            <a:r>
              <a:rPr lang="en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тыс. полисов с ГП в </a:t>
            </a:r>
            <a:r>
              <a:rPr lang="ru-RU" dirty="0" smtClean="0">
                <a:latin typeface="Trebuchet MS" panose="020B0603020202020204" pitchFamily="34" charset="0"/>
              </a:rPr>
              <a:t>год</a:t>
            </a:r>
            <a:endParaRPr lang="ru-RU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96191892"/>
              </p:ext>
            </p:extLst>
          </p:nvPr>
        </p:nvGraphicFramePr>
        <p:xfrm>
          <a:off x="6006130" y="1109312"/>
          <a:ext cx="5900838" cy="280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20341" y="1779183"/>
            <a:ext cx="461665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3339" y="4005064"/>
            <a:ext cx="11905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024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крупных рисков в АПК РФ с 2007 </a:t>
            </a:r>
            <a:r>
              <a:rPr lang="ru-RU" dirty="0" smtClean="0"/>
              <a:t>г.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9309714"/>
              </p:ext>
            </p:extLst>
          </p:nvPr>
        </p:nvGraphicFramePr>
        <p:xfrm>
          <a:off x="1238017" y="1612775"/>
          <a:ext cx="878497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48074" y="4018396"/>
            <a:ext cx="200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Первая вспышка АЧС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9275" y="3208563"/>
            <a:ext cx="1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З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асуха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РФ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739" y="2568550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Засуха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Сибири</a:t>
            </a:r>
            <a:endParaRPr lang="ru-RU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6796" y="1787156"/>
            <a:ext cx="1936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Наводнение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ДВ</a:t>
            </a:r>
            <a:endParaRPr lang="ru-RU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0743" y="1196752"/>
            <a:ext cx="2949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2"/>
                </a:solidFill>
                <a:cs typeface="Arial" panose="020B0604020202020204" pitchFamily="34" charset="0"/>
              </a:rPr>
              <a:t>2014-2017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: период рекордной 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урожайности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6436" y="4295998"/>
            <a:ext cx="3504220" cy="1292662"/>
          </a:xfrm>
          <a:prstGeom prst="rect">
            <a:avLst/>
          </a:prstGeom>
          <a:noFill/>
          <a:ln w="41275" cmpd="thickThin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/>
              <a:t>Локальные ЧС в </a:t>
            </a:r>
            <a:r>
              <a:rPr lang="ru-RU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2018 </a:t>
            </a:r>
            <a:r>
              <a:rPr lang="ru-RU" dirty="0">
                <a:latin typeface="Stencil" panose="040409050D0802020404" pitchFamily="82" charset="0"/>
                <a:cs typeface="Arial" panose="020B0604020202020204" pitchFamily="34" charset="0"/>
              </a:rPr>
              <a:t>г</a:t>
            </a:r>
            <a:r>
              <a:rPr lang="ru-RU" sz="1400" b="1" dirty="0" smtClean="0"/>
              <a:t>.: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26</a:t>
            </a:r>
            <a:r>
              <a:rPr lang="ru-RU" sz="1400" dirty="0" smtClean="0"/>
              <a:t> субъекта РФ – объявлены ЧС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8,7</a:t>
            </a:r>
            <a:r>
              <a:rPr lang="ru-RU" sz="1400" dirty="0" smtClean="0"/>
              <a:t> млрд </a:t>
            </a:r>
            <a:r>
              <a:rPr lang="ru-RU" sz="1400" dirty="0"/>
              <a:t>руб</a:t>
            </a:r>
            <a:r>
              <a:rPr lang="ru-RU" sz="1400" dirty="0" smtClean="0"/>
              <a:t>. – заявленный ущерб (август)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4824" y="5998278"/>
            <a:ext cx="8480399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 локального характера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фиксировались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субъектах РФ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9574" y="351654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cs typeface="Arial" panose="020B0604020202020204" pitchFamily="34" charset="0"/>
              </a:rPr>
              <a:t>у</a:t>
            </a:r>
            <a:r>
              <a:rPr lang="ru-RU" sz="1400" dirty="0" smtClean="0">
                <a:cs typeface="Arial" panose="020B0604020202020204" pitchFamily="34" charset="0"/>
              </a:rPr>
              <a:t>щерб </a:t>
            </a:r>
            <a:r>
              <a:rPr lang="ru-RU" sz="1400" dirty="0">
                <a:cs typeface="Arial" panose="020B0604020202020204" pitchFamily="34" charset="0"/>
              </a:rPr>
              <a:t>≈ </a:t>
            </a:r>
            <a:r>
              <a:rPr lang="ru-RU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42</a:t>
            </a:r>
            <a:r>
              <a:rPr lang="ru-RU" sz="1400" dirty="0">
                <a:cs typeface="Arial" panose="020B0604020202020204" pitchFamily="34" charset="0"/>
              </a:rPr>
              <a:t> млрд. руб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1920" y="279105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cs typeface="Arial" panose="020B0604020202020204" pitchFamily="34" charset="0"/>
              </a:rPr>
              <a:t>ущерб (п/з) </a:t>
            </a:r>
            <a:r>
              <a:rPr lang="ru-RU" sz="1400" dirty="0">
                <a:cs typeface="Arial" panose="020B0604020202020204" pitchFamily="34" charset="0"/>
              </a:rPr>
              <a:t>≈ </a:t>
            </a:r>
            <a:r>
              <a:rPr lang="ru-RU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14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млрд. руб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9739" y="212287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cs typeface="Arial" panose="020B0604020202020204" pitchFamily="34" charset="0"/>
              </a:rPr>
              <a:t>у</a:t>
            </a:r>
            <a:r>
              <a:rPr lang="ru-RU" sz="1400" dirty="0" smtClean="0">
                <a:cs typeface="Arial" panose="020B0604020202020204" pitchFamily="34" charset="0"/>
              </a:rPr>
              <a:t>щерб </a:t>
            </a:r>
            <a:r>
              <a:rPr lang="ru-RU" sz="1400" dirty="0">
                <a:cs typeface="Arial" panose="020B0604020202020204" pitchFamily="34" charset="0"/>
              </a:rPr>
              <a:t>≈ </a:t>
            </a:r>
            <a:r>
              <a:rPr lang="ru-RU" dirty="0" smtClean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6,6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млрд. руб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0742" y="1673805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cs typeface="Arial" panose="020B0604020202020204" pitchFamily="34" charset="0"/>
              </a:rPr>
              <a:t>Реализация ценового риска</a:t>
            </a:r>
            <a:endParaRPr lang="ru-RU" sz="1400" dirty="0"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34323" y="2873784"/>
            <a:ext cx="8608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62297" y="1711884"/>
            <a:ext cx="2703076" cy="64633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cs typeface="Arial" panose="020B0604020202020204" pitchFamily="34" charset="0"/>
              </a:rPr>
              <a:t>У</a:t>
            </a:r>
            <a:r>
              <a:rPr lang="ru-RU" sz="1600" dirty="0" smtClean="0">
                <a:cs typeface="Arial" panose="020B0604020202020204" pitchFamily="34" charset="0"/>
              </a:rPr>
              <a:t>щерб отрасли от АЧС за 10 лет </a:t>
            </a:r>
            <a:r>
              <a:rPr lang="en-US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≈</a:t>
            </a: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70 </a:t>
            </a:r>
            <a:r>
              <a:rPr lang="ru-RU" sz="1600" dirty="0">
                <a:cs typeface="Arial" panose="020B0604020202020204" pitchFamily="34" charset="0"/>
              </a:rPr>
              <a:t>млрд.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 smtClean="0">
                <a:cs typeface="Arial" panose="020B0604020202020204" pitchFamily="34" charset="0"/>
              </a:rPr>
              <a:t>руб.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8790" y="6545230"/>
            <a:ext cx="1976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F8F8F8">
                    <a:lumMod val="50000"/>
                  </a:srgbClr>
                </a:solidFill>
              </a:rPr>
              <a:t>Источники</a:t>
            </a:r>
            <a:r>
              <a:rPr lang="en-US" sz="1100" dirty="0" smtClean="0">
                <a:solidFill>
                  <a:srgbClr val="F8F8F8">
                    <a:lumMod val="50000"/>
                  </a:srgbClr>
                </a:solidFill>
              </a:rPr>
              <a:t>:</a:t>
            </a:r>
            <a:r>
              <a:rPr lang="ru-RU" sz="1100" dirty="0" smtClean="0">
                <a:solidFill>
                  <a:srgbClr val="F8F8F8">
                    <a:lumMod val="50000"/>
                  </a:srgbClr>
                </a:solidFill>
              </a:rPr>
              <a:t> МСХ РФ, НСА</a:t>
            </a:r>
            <a:endParaRPr lang="ru-RU" sz="1100" dirty="0">
              <a:solidFill>
                <a:srgbClr val="F8F8F8">
                  <a:lumMod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9856" y="4293096"/>
            <a:ext cx="3688802" cy="1646605"/>
          </a:xfrm>
          <a:prstGeom prst="rect">
            <a:avLst/>
          </a:prstGeom>
          <a:noFill/>
          <a:ln w="41275" cmpd="thickThin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/>
              <a:t>Локальные ЧС в </a:t>
            </a:r>
            <a:r>
              <a:rPr lang="ru-RU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2017 </a:t>
            </a:r>
            <a:r>
              <a:rPr lang="ru-RU" dirty="0">
                <a:latin typeface="Stencil" panose="040409050D0802020404" pitchFamily="82" charset="0"/>
                <a:cs typeface="Arial" panose="020B0604020202020204" pitchFamily="34" charset="0"/>
              </a:rPr>
              <a:t>г</a:t>
            </a:r>
            <a:r>
              <a:rPr lang="ru-RU" sz="1400" b="1" dirty="0" smtClean="0"/>
              <a:t>.: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32</a:t>
            </a:r>
            <a:r>
              <a:rPr lang="ru-RU" sz="1400" dirty="0" smtClean="0"/>
              <a:t> субъекта РФ – объявлены ЧС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20</a:t>
            </a:r>
            <a:r>
              <a:rPr lang="ru-RU" sz="1400" dirty="0" smtClean="0"/>
              <a:t> субъектов РФ – ущерб подтвержден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3,64</a:t>
            </a:r>
            <a:r>
              <a:rPr lang="ru-RU" sz="1400" dirty="0" smtClean="0"/>
              <a:t> </a:t>
            </a:r>
            <a:r>
              <a:rPr lang="ru-RU" sz="1400" dirty="0"/>
              <a:t>млрд. руб</a:t>
            </a:r>
            <a:r>
              <a:rPr lang="ru-RU" sz="1400" dirty="0" smtClean="0"/>
              <a:t>. – подтвержденный ущерб в 20 регионах</a:t>
            </a:r>
          </a:p>
        </p:txBody>
      </p:sp>
    </p:spTree>
    <p:extLst>
      <p:ext uri="{BB962C8B-B14F-4D97-AF65-F5344CB8AC3E}">
        <p14:creationId xmlns:p14="http://schemas.microsoft.com/office/powerpoint/2010/main" val="250353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Агрострахование в России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360" y="6525344"/>
            <a:ext cx="393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По данным Банка России и НСА</a:t>
            </a: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578517671"/>
              </p:ext>
            </p:extLst>
          </p:nvPr>
        </p:nvGraphicFramePr>
        <p:xfrm>
          <a:off x="431371" y="1268760"/>
          <a:ext cx="11521280" cy="341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665" y="4797152"/>
            <a:ext cx="11618975" cy="108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/>
              <a:t>По данным </a:t>
            </a:r>
            <a:r>
              <a:rPr lang="ru-RU" dirty="0" smtClean="0"/>
              <a:t>ЦБ (сравнение 2017/2016):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заключен </a:t>
            </a:r>
            <a:r>
              <a:rPr lang="ru-RU" b="1" dirty="0"/>
              <a:t>881 договор</a:t>
            </a:r>
            <a:r>
              <a:rPr lang="ru-RU" dirty="0"/>
              <a:t> (</a:t>
            </a:r>
            <a:r>
              <a:rPr lang="ru-RU" b="1" dirty="0"/>
              <a:t>снижение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55 </a:t>
            </a:r>
            <a:r>
              <a:rPr lang="ru-RU" b="1" dirty="0" smtClean="0">
                <a:solidFill>
                  <a:srgbClr val="FF0000"/>
                </a:solidFill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1954 договоров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страховая </a:t>
            </a:r>
            <a:r>
              <a:rPr lang="ru-RU" dirty="0"/>
              <a:t>премия </a:t>
            </a:r>
            <a:r>
              <a:rPr lang="ru-RU" b="1" dirty="0"/>
              <a:t>2,4 млрд руб</a:t>
            </a:r>
            <a:r>
              <a:rPr lang="ru-RU" dirty="0"/>
              <a:t>. (снижение </a:t>
            </a:r>
            <a:r>
              <a:rPr lang="ru-RU" b="1" dirty="0">
                <a:solidFill>
                  <a:srgbClr val="FF0000"/>
                </a:solidFill>
              </a:rPr>
              <a:t>72 %</a:t>
            </a:r>
            <a:r>
              <a:rPr lang="ru-RU" dirty="0"/>
              <a:t> с </a:t>
            </a:r>
            <a:r>
              <a:rPr lang="ru-RU" b="1" dirty="0"/>
              <a:t>8,5 млрд руб</a:t>
            </a:r>
            <a:r>
              <a:rPr lang="ru-RU" dirty="0" smtClean="0"/>
              <a:t>.);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страховая </a:t>
            </a:r>
            <a:r>
              <a:rPr lang="ru-RU" dirty="0"/>
              <a:t>сумма </a:t>
            </a:r>
            <a:r>
              <a:rPr lang="ru-RU" b="1" dirty="0"/>
              <a:t>128,7 млрд руб</a:t>
            </a:r>
            <a:r>
              <a:rPr lang="ru-RU" dirty="0"/>
              <a:t>. (снижение на </a:t>
            </a:r>
            <a:r>
              <a:rPr lang="ru-RU" b="1" dirty="0">
                <a:solidFill>
                  <a:srgbClr val="FF0000"/>
                </a:solidFill>
              </a:rPr>
              <a:t>46 </a:t>
            </a:r>
            <a:r>
              <a:rPr lang="ru-RU" b="1" dirty="0" smtClean="0">
                <a:solidFill>
                  <a:srgbClr val="FF0000"/>
                </a:solidFill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b="1" dirty="0"/>
              <a:t>238 млрд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7642" y="6021288"/>
            <a:ext cx="11765009" cy="482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72000" tIns="45720" rIns="7200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Проблемы субсидирования в 2016 и 2017 привели к резкому падению сборов (более 3 раз)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ли спрос на страхование?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32991141"/>
              </p:ext>
            </p:extLst>
          </p:nvPr>
        </p:nvGraphicFramePr>
        <p:xfrm>
          <a:off x="8904312" y="2636912"/>
          <a:ext cx="3168352" cy="17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7666077"/>
              </p:ext>
            </p:extLst>
          </p:nvPr>
        </p:nvGraphicFramePr>
        <p:xfrm>
          <a:off x="8904312" y="1124744"/>
          <a:ext cx="3168352" cy="151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9376" y="5445224"/>
            <a:ext cx="11569285" cy="10801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>
                <a:latin typeface="+mn-lt"/>
              </a:rPr>
              <a:t>Спрос на страхование превышает объем субсидий – за 2012-2017 </a:t>
            </a:r>
            <a:r>
              <a:rPr lang="ru-RU" sz="1800" b="1" dirty="0" smtClean="0">
                <a:solidFill>
                  <a:srgbClr val="CA3F3C"/>
                </a:solidFill>
                <a:latin typeface="+mn-lt"/>
              </a:rPr>
              <a:t>дефицит составил около 4 млрд руб.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>
                <a:latin typeface="+mn-lt"/>
              </a:rPr>
              <a:t>Введение «единой» субсидии увеличило степень неопределенности получения господдержки и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 результате </a:t>
            </a:r>
            <a:r>
              <a:rPr lang="ru-RU" sz="1800" b="1" dirty="0" smtClean="0">
                <a:solidFill>
                  <a:srgbClr val="CA3F3C"/>
                </a:solidFill>
                <a:latin typeface="+mn-lt"/>
              </a:rPr>
              <a:t>охват страхованием резко сократился</a:t>
            </a:r>
            <a:endParaRPr lang="ru-RU" sz="1800" b="1" dirty="0">
              <a:solidFill>
                <a:srgbClr val="CA3F3C"/>
              </a:solidFill>
              <a:latin typeface="+mn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262472"/>
              </p:ext>
            </p:extLst>
          </p:nvPr>
        </p:nvGraphicFramePr>
        <p:xfrm>
          <a:off x="539552" y="1484783"/>
          <a:ext cx="8424936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376" y="6525345"/>
            <a:ext cx="2342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Минсельхоз России, ЦБ, расчет НСА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01567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463" y="4185084"/>
            <a:ext cx="11809312" cy="6480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Традиционные лидеры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агрострахования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 предусмотрели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средства на поддержку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агрострахования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50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550" y="1052736"/>
            <a:ext cx="11713301" cy="108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25663"/>
              </p:ext>
            </p:extLst>
          </p:nvPr>
        </p:nvGraphicFramePr>
        <p:xfrm>
          <a:off x="407989" y="1484313"/>
          <a:ext cx="6120060" cy="259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Последствия </a:t>
            </a:r>
            <a:r>
              <a:rPr lang="ru-RU" dirty="0" smtClean="0"/>
              <a:t>введения «единой» субсидии</a:t>
            </a:r>
            <a:br>
              <a:rPr lang="ru-RU" dirty="0" smtClean="0"/>
            </a:br>
            <a:r>
              <a:rPr lang="ru-RU" dirty="0" smtClean="0"/>
              <a:t>для страхования в ведущих аграрных регионах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6933" y="1988840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Страховая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премия,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млн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руб.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67376"/>
              </p:ext>
            </p:extLst>
          </p:nvPr>
        </p:nvGraphicFramePr>
        <p:xfrm>
          <a:off x="6471170" y="1592796"/>
          <a:ext cx="516868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43339" y="4077072"/>
            <a:ext cx="11905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80519" y="4781292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Данные ЦБ, НСА (2017)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44633" y="5035889"/>
          <a:ext cx="11784971" cy="170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2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581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Лидеры агрострахования 2016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Факт 2016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</a:rPr>
                        <a:t>Целевой показатель по Госпрограмме на 2017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Выделено</a:t>
                      </a:r>
                      <a:r>
                        <a:rPr lang="ru-RU" sz="1400" baseline="0" dirty="0">
                          <a:latin typeface="+mj-lt"/>
                        </a:rPr>
                        <a:t> на страхование в рамках «Единой субсидии»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Краснодарский край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(с/х культуры)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489 тыс. га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333 тыс. га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+mj-lt"/>
                        </a:rPr>
                        <a:t>↓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0 руб.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Белгородская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(с/х животные)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820 тыс. гол.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800 тыс. </a:t>
                      </a:r>
                      <a:r>
                        <a:rPr lang="ru-RU" sz="18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гол.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+mj-lt"/>
                        </a:rPr>
                        <a:t>↓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0 руб.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3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Регионы-лидеры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агростраховании </a:t>
            </a:r>
            <a:r>
              <a:rPr lang="ru-RU" dirty="0" smtClean="0"/>
              <a:t>с ГП в 2017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4528" y="5942119"/>
            <a:ext cx="9071992" cy="655233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00"/>
              </a:spcAft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Данные показатели существенно ниже 2016 г. даже без учета крупнейших аграрных 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регионов (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Самара, Белгород, Краснодар) </a:t>
            </a:r>
            <a:endParaRPr lang="ru-RU" b="1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2305"/>
              </p:ext>
            </p:extLst>
          </p:nvPr>
        </p:nvGraphicFramePr>
        <p:xfrm>
          <a:off x="2244080" y="1811386"/>
          <a:ext cx="3826278" cy="39786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5543"/>
                <a:gridCol w="1972587"/>
                <a:gridCol w="1568148"/>
              </a:tblGrid>
              <a:tr h="415297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Наименование региона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Страховая премия,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Воронежская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281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Ставропольский край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156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Липецкая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155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Республика Башкортостан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135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Республика Татарстан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78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Орловская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70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Ростовская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67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Республика Мордовия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66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Пензенская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58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Тамбовская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45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5028"/>
              </p:ext>
            </p:extLst>
          </p:nvPr>
        </p:nvGraphicFramePr>
        <p:xfrm>
          <a:off x="6420544" y="1802550"/>
          <a:ext cx="3960440" cy="400271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5556"/>
                <a:gridCol w="2026081"/>
                <a:gridCol w="1638803"/>
              </a:tblGrid>
              <a:tr h="503452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Наименование региона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Страховая премия,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Воронежская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116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Брянская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91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Тамбовская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59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Ростовская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42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Орловская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39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Ленинградская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39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Липецкая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33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Тверская область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32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Республика Башкортостан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28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Ставропольский край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27  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56048" y="1411276"/>
            <a:ext cx="420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Страхование урожая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2912" y="1411276"/>
            <a:ext cx="420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Страхование животных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83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Данные НСА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675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ли страховщики в регионах?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81" y="1773064"/>
            <a:ext cx="95741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1" y="5373216"/>
            <a:ext cx="2064841" cy="107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7408" y="1412776"/>
            <a:ext cx="11161240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360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Страховщики-члены НСА присутствуют во всех регионах России</a:t>
            </a:r>
            <a:endParaRPr lang="ru-RU" sz="2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04" y="6525345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Источник: </a:t>
            </a:r>
            <a:r>
              <a:rPr lang="ru-RU" sz="1000" dirty="0" smtClean="0"/>
              <a:t>Минсельхоз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638921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3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28462</TotalTime>
  <Words>1756</Words>
  <Application>Microsoft Office PowerPoint</Application>
  <PresentationFormat>Произвольный</PresentationFormat>
  <Paragraphs>342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13_Тема Office</vt:lpstr>
      <vt:lpstr>Специальное оформление</vt:lpstr>
      <vt:lpstr>О направлениях развития сельскохозяйственного страхования, в том числе продукции АПК, поставляемой на экспорт</vt:lpstr>
      <vt:lpstr>Российский АПК на международном рынке</vt:lpstr>
      <vt:lpstr>Основные итоги: 2012-2017</vt:lpstr>
      <vt:lpstr>Реализация крупных рисков в АПК РФ с 2007 г.</vt:lpstr>
      <vt:lpstr>Агрострахование в России</vt:lpstr>
      <vt:lpstr>Есть ли спрос на страхование?</vt:lpstr>
      <vt:lpstr>Последствия введения «единой» субсидии для страхования в ведущих аграрных регионах</vt:lpstr>
      <vt:lpstr>Регионы-лидеры  в агростраховании с ГП в 2017</vt:lpstr>
      <vt:lpstr>Есть ли страховщики в регионах?</vt:lpstr>
      <vt:lpstr>Возможны ли решения  по отдельным регионам?</vt:lpstr>
      <vt:lpstr>Проблема несвоевременного  перечисления субсидий </vt:lpstr>
      <vt:lpstr>Проще ли получить выплаты при ЧС, чем страховые выплаты?</vt:lpstr>
      <vt:lpstr>Страховщики платят  только по решению суда?</vt:lpstr>
      <vt:lpstr>Страхованием покрывается  недостаточно рисков? </vt:lpstr>
      <vt:lpstr>Основные задачи  по развитию агрострахования </vt:lpstr>
      <vt:lpstr>Изменение закона №260-ФЗ</vt:lpstr>
      <vt:lpstr>Запрос аграриев и регионов:  необходимость дополнительных страховых программ</vt:lpstr>
      <vt:lpstr>Развитие: Целевые программы НСА</vt:lpstr>
      <vt:lpstr>Развитие агрострахования - государственная задача</vt:lpstr>
      <vt:lpstr>Совет законодателей:  вопрос агрострахования – в повестке дня на 2018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Лупало Вадим Александрович</dc:creator>
  <cp:lastModifiedBy>Борануков Мухарбий Хазраилевич</cp:lastModifiedBy>
  <cp:revision>1440</cp:revision>
  <cp:lastPrinted>2018-08-28T08:39:47Z</cp:lastPrinted>
  <dcterms:created xsi:type="dcterms:W3CDTF">2015-06-29T11:22:54Z</dcterms:created>
  <dcterms:modified xsi:type="dcterms:W3CDTF">2018-09-24T16:37:36Z</dcterms:modified>
</cp:coreProperties>
</file>