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97" r:id="rId4"/>
    <p:sldMasterId id="2147483689" r:id="rId5"/>
  </p:sldMasterIdLst>
  <p:notesMasterIdLst>
    <p:notesMasterId r:id="rId20"/>
  </p:notesMasterIdLst>
  <p:handoutMasterIdLst>
    <p:handoutMasterId r:id="rId21"/>
  </p:handoutMasterIdLst>
  <p:sldIdLst>
    <p:sldId id="257" r:id="rId6"/>
    <p:sldId id="296" r:id="rId7"/>
    <p:sldId id="302" r:id="rId8"/>
    <p:sldId id="297" r:id="rId9"/>
    <p:sldId id="299" r:id="rId10"/>
    <p:sldId id="298" r:id="rId11"/>
    <p:sldId id="300" r:id="rId12"/>
    <p:sldId id="303" r:id="rId13"/>
    <p:sldId id="301" r:id="rId14"/>
    <p:sldId id="287" r:id="rId15"/>
    <p:sldId id="290" r:id="rId16"/>
    <p:sldId id="291" r:id="rId17"/>
    <p:sldId id="284" r:id="rId18"/>
    <p:sldId id="283" r:id="rId19"/>
  </p:sldIdLst>
  <p:sldSz cx="9144000" cy="6858000" type="screen4x3"/>
  <p:notesSz cx="6858000" cy="92360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55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76" autoAdjust="0"/>
    <p:restoredTop sz="86441" autoAdjust="0"/>
  </p:normalViewPr>
  <p:slideViewPr>
    <p:cSldViewPr>
      <p:cViewPr>
        <p:scale>
          <a:sx n="75" d="100"/>
          <a:sy n="75" d="100"/>
        </p:scale>
        <p:origin x="-850" y="-350"/>
      </p:cViewPr>
      <p:guideLst>
        <p:guide orient="horz" pos="2160"/>
        <p:guide pos="2880"/>
      </p:guideLst>
    </p:cSldViewPr>
  </p:slideViewPr>
  <p:outlineViewPr>
    <p:cViewPr>
      <p:scale>
        <a:sx n="33" d="100"/>
        <a:sy n="33" d="100"/>
      </p:scale>
      <p:origin x="0" y="264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2004" cy="461302"/>
          </a:xfrm>
          <a:prstGeom prst="rect">
            <a:avLst/>
          </a:prstGeom>
        </p:spPr>
        <p:txBody>
          <a:bodyPr vert="horz" lIns="85213" tIns="42606" rIns="85213" bIns="42606" rtlCol="0"/>
          <a:lstStyle>
            <a:lvl1pPr algn="l">
              <a:defRPr sz="1100"/>
            </a:lvl1pPr>
          </a:lstStyle>
          <a:p>
            <a:endParaRPr lang="ru-RU"/>
          </a:p>
        </p:txBody>
      </p:sp>
      <p:sp>
        <p:nvSpPr>
          <p:cNvPr id="3" name="Date Placeholder 2"/>
          <p:cNvSpPr>
            <a:spLocks noGrp="1"/>
          </p:cNvSpPr>
          <p:nvPr>
            <p:ph type="dt" sz="quarter" idx="1"/>
          </p:nvPr>
        </p:nvSpPr>
        <p:spPr>
          <a:xfrm>
            <a:off x="3884463" y="2"/>
            <a:ext cx="2972004" cy="461302"/>
          </a:xfrm>
          <a:prstGeom prst="rect">
            <a:avLst/>
          </a:prstGeom>
        </p:spPr>
        <p:txBody>
          <a:bodyPr vert="horz" lIns="85213" tIns="42606" rIns="85213" bIns="42606" rtlCol="0"/>
          <a:lstStyle>
            <a:lvl1pPr algn="r">
              <a:defRPr sz="1100"/>
            </a:lvl1pPr>
          </a:lstStyle>
          <a:p>
            <a:fld id="{54AA97FB-97D3-49A6-826D-6199A6A36CA2}" type="datetime4">
              <a:rPr lang="en-GB" smtClean="0"/>
              <a:pPr/>
              <a:t>07 November 2017</a:t>
            </a:fld>
            <a:endParaRPr lang="ru-RU"/>
          </a:p>
        </p:txBody>
      </p:sp>
      <p:sp>
        <p:nvSpPr>
          <p:cNvPr id="4" name="Footer Placeholder 3"/>
          <p:cNvSpPr>
            <a:spLocks noGrp="1"/>
          </p:cNvSpPr>
          <p:nvPr>
            <p:ph type="ftr" sz="quarter" idx="2"/>
          </p:nvPr>
        </p:nvSpPr>
        <p:spPr>
          <a:xfrm>
            <a:off x="1" y="8773341"/>
            <a:ext cx="2972004" cy="461302"/>
          </a:xfrm>
          <a:prstGeom prst="rect">
            <a:avLst/>
          </a:prstGeom>
        </p:spPr>
        <p:txBody>
          <a:bodyPr vert="horz" lIns="85213" tIns="42606" rIns="85213" bIns="42606" rtlCol="0" anchor="b"/>
          <a:lstStyle>
            <a:lvl1pPr algn="l">
              <a:defRPr sz="1100"/>
            </a:lvl1pPr>
          </a:lstStyle>
          <a:p>
            <a:r>
              <a:rPr lang="en-US" smtClean="0"/>
              <a:t>&lt;Month&gt;</a:t>
            </a:r>
            <a:endParaRPr lang="ru-RU"/>
          </a:p>
        </p:txBody>
      </p:sp>
      <p:sp>
        <p:nvSpPr>
          <p:cNvPr id="5" name="Slide Number Placeholder 4"/>
          <p:cNvSpPr>
            <a:spLocks noGrp="1"/>
          </p:cNvSpPr>
          <p:nvPr>
            <p:ph type="sldNum" sz="quarter" idx="3"/>
          </p:nvPr>
        </p:nvSpPr>
        <p:spPr>
          <a:xfrm>
            <a:off x="3884463" y="8773341"/>
            <a:ext cx="2972004" cy="461302"/>
          </a:xfrm>
          <a:prstGeom prst="rect">
            <a:avLst/>
          </a:prstGeom>
        </p:spPr>
        <p:txBody>
          <a:bodyPr vert="horz" lIns="85213" tIns="42606" rIns="85213" bIns="42606" rtlCol="0" anchor="b"/>
          <a:lstStyle>
            <a:lvl1pPr algn="r">
              <a:defRPr sz="1100"/>
            </a:lvl1pPr>
          </a:lstStyle>
          <a:p>
            <a:fld id="{BE55642A-0123-4165-8BB9-A8E9F2C96632}" type="slidenum">
              <a:rPr lang="ru-RU" smtClean="0"/>
              <a:pPr/>
              <a:t>‹#›</a:t>
            </a:fld>
            <a:endParaRPr lang="ru-RU"/>
          </a:p>
        </p:txBody>
      </p:sp>
    </p:spTree>
    <p:extLst>
      <p:ext uri="{BB962C8B-B14F-4D97-AF65-F5344CB8AC3E}">
        <p14:creationId xmlns:p14="http://schemas.microsoft.com/office/powerpoint/2010/main" val="33247226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1804"/>
          </a:xfrm>
          <a:prstGeom prst="rect">
            <a:avLst/>
          </a:prstGeom>
        </p:spPr>
        <p:txBody>
          <a:bodyPr vert="horz" lIns="92303" tIns="46151" rIns="92303" bIns="46151" rtlCol="0"/>
          <a:lstStyle>
            <a:lvl1pPr algn="l">
              <a:defRPr sz="1200"/>
            </a:lvl1pPr>
          </a:lstStyle>
          <a:p>
            <a:endParaRPr lang="ru-RU"/>
          </a:p>
        </p:txBody>
      </p:sp>
      <p:sp>
        <p:nvSpPr>
          <p:cNvPr id="3" name="Date Placeholder 2"/>
          <p:cNvSpPr>
            <a:spLocks noGrp="1"/>
          </p:cNvSpPr>
          <p:nvPr>
            <p:ph type="dt" idx="1"/>
          </p:nvPr>
        </p:nvSpPr>
        <p:spPr>
          <a:xfrm>
            <a:off x="3884613" y="1"/>
            <a:ext cx="2971800" cy="461804"/>
          </a:xfrm>
          <a:prstGeom prst="rect">
            <a:avLst/>
          </a:prstGeom>
        </p:spPr>
        <p:txBody>
          <a:bodyPr vert="horz" lIns="92303" tIns="46151" rIns="92303" bIns="46151" rtlCol="0"/>
          <a:lstStyle>
            <a:lvl1pPr algn="r">
              <a:defRPr sz="1200"/>
            </a:lvl1pPr>
          </a:lstStyle>
          <a:p>
            <a:fld id="{DED5C911-9B7C-49B7-895E-70CB45C59174}" type="datetime4">
              <a:rPr lang="en-GB" smtClean="0"/>
              <a:pPr/>
              <a:t>07 November 2017</a:t>
            </a:fld>
            <a:endParaRPr lang="ru-RU"/>
          </a:p>
        </p:txBody>
      </p:sp>
      <p:sp>
        <p:nvSpPr>
          <p:cNvPr id="4" name="Slide Image Placeholder 3"/>
          <p:cNvSpPr>
            <a:spLocks noGrp="1" noRot="1" noChangeAspect="1"/>
          </p:cNvSpPr>
          <p:nvPr>
            <p:ph type="sldImg" idx="2"/>
          </p:nvPr>
        </p:nvSpPr>
        <p:spPr>
          <a:xfrm>
            <a:off x="1120775" y="693738"/>
            <a:ext cx="4616450" cy="3462337"/>
          </a:xfrm>
          <a:prstGeom prst="rect">
            <a:avLst/>
          </a:prstGeom>
          <a:noFill/>
          <a:ln w="12700">
            <a:solidFill>
              <a:prstClr val="black"/>
            </a:solidFill>
          </a:ln>
        </p:spPr>
        <p:txBody>
          <a:bodyPr vert="horz" lIns="92303" tIns="46151" rIns="92303" bIns="46151" rtlCol="0" anchor="ctr"/>
          <a:lstStyle/>
          <a:p>
            <a:endParaRPr lang="ru-RU"/>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2303" tIns="46151" rIns="92303" bIns="461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772669"/>
            <a:ext cx="2971800" cy="461804"/>
          </a:xfrm>
          <a:prstGeom prst="rect">
            <a:avLst/>
          </a:prstGeom>
        </p:spPr>
        <p:txBody>
          <a:bodyPr vert="horz" lIns="92303" tIns="46151" rIns="92303" bIns="46151" rtlCol="0" anchor="b"/>
          <a:lstStyle>
            <a:lvl1pPr algn="l">
              <a:defRPr sz="1200"/>
            </a:lvl1pPr>
          </a:lstStyle>
          <a:p>
            <a:r>
              <a:rPr lang="en-US" smtClean="0"/>
              <a:t>&lt;Month&gt;</a:t>
            </a:r>
            <a:endParaRPr lang="ru-RU"/>
          </a:p>
        </p:txBody>
      </p:sp>
      <p:sp>
        <p:nvSpPr>
          <p:cNvPr id="7" name="Slide Number Placeholder 6"/>
          <p:cNvSpPr>
            <a:spLocks noGrp="1"/>
          </p:cNvSpPr>
          <p:nvPr>
            <p:ph type="sldNum" sz="quarter" idx="5"/>
          </p:nvPr>
        </p:nvSpPr>
        <p:spPr>
          <a:xfrm>
            <a:off x="3884613" y="8772669"/>
            <a:ext cx="2971800" cy="461804"/>
          </a:xfrm>
          <a:prstGeom prst="rect">
            <a:avLst/>
          </a:prstGeom>
        </p:spPr>
        <p:txBody>
          <a:bodyPr vert="horz" lIns="92303" tIns="46151" rIns="92303" bIns="46151" rtlCol="0" anchor="b"/>
          <a:lstStyle>
            <a:lvl1pPr algn="r">
              <a:defRPr sz="1200"/>
            </a:lvl1pPr>
          </a:lstStyle>
          <a:p>
            <a:fld id="{63DBF4CD-C71F-4C5E-9E2E-41B24C5D658B}" type="slidenum">
              <a:rPr lang="ru-RU" smtClean="0"/>
              <a:pPr/>
              <a:t>‹#›</a:t>
            </a:fld>
            <a:endParaRPr lang="ru-RU"/>
          </a:p>
        </p:txBody>
      </p:sp>
    </p:spTree>
    <p:extLst>
      <p:ext uri="{BB962C8B-B14F-4D97-AF65-F5344CB8AC3E}">
        <p14:creationId xmlns:p14="http://schemas.microsoft.com/office/powerpoint/2010/main" val="425871119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ru-RU" smtClean="0">
              <a:latin typeface="MetaNormalLFC" pitchFamily="50" charset="0"/>
            </a:endParaRPr>
          </a:p>
        </p:txBody>
      </p:sp>
      <p:sp>
        <p:nvSpPr>
          <p:cNvPr id="4" name="Slide Number Placeholder 3"/>
          <p:cNvSpPr>
            <a:spLocks noGrp="1"/>
          </p:cNvSpPr>
          <p:nvPr>
            <p:ph type="sldNum" sz="quarter" idx="10"/>
          </p:nvPr>
        </p:nvSpPr>
        <p:spPr/>
        <p:txBody>
          <a:bodyPr/>
          <a:lstStyle/>
          <a:p>
            <a:fld id="{63DBF4CD-C71F-4C5E-9E2E-41B24C5D658B}" type="slidenum">
              <a:rPr lang="ru-RU" smtClean="0"/>
              <a:pPr/>
              <a:t>1</a:t>
            </a:fld>
            <a:endParaRPr lang="ru-RU"/>
          </a:p>
        </p:txBody>
      </p:sp>
      <p:sp>
        <p:nvSpPr>
          <p:cNvPr id="5" name="Footer Placeholder 4"/>
          <p:cNvSpPr>
            <a:spLocks noGrp="1"/>
          </p:cNvSpPr>
          <p:nvPr>
            <p:ph type="ftr" sz="quarter" idx="11"/>
          </p:nvPr>
        </p:nvSpPr>
        <p:spPr/>
        <p:txBody>
          <a:bodyPr/>
          <a:lstStyle/>
          <a:p>
            <a:r>
              <a:rPr lang="en-US" smtClean="0"/>
              <a:t>&lt;Month&gt;</a:t>
            </a:r>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5739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640960" cy="5040560"/>
          </a:xfrm>
        </p:spPr>
        <p:txBody>
          <a:bodyPr/>
          <a:lstStyle>
            <a:lvl1pPr>
              <a:defRPr sz="2000"/>
            </a:lvl1pPr>
            <a:lvl2pPr>
              <a:defRPr sz="1800"/>
            </a:lvl2pPr>
            <a:lvl3pPr>
              <a:defRPr sz="1600"/>
            </a:lvl3pPr>
            <a:lvl4pPr>
              <a:defRPr sz="16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a:xfrm>
            <a:off x="251520" y="6453336"/>
            <a:ext cx="1109398" cy="268139"/>
          </a:xfrm>
        </p:spPr>
        <p:txBody>
          <a:bodyPr lIns="0"/>
          <a:lstStyle/>
          <a:p>
            <a:fld id="{93F2B0E2-2808-4830-9089-9088D4A20535}" type="datetime1">
              <a:rPr lang="ru-RU" smtClean="0"/>
              <a:pPr/>
              <a:t>07-11-2017</a:t>
            </a:fld>
            <a:endParaRPr lang="ru-RU" dirty="0"/>
          </a:p>
        </p:txBody>
      </p:sp>
      <p:sp>
        <p:nvSpPr>
          <p:cNvPr id="5" name="Slide Number Placeholder 4"/>
          <p:cNvSpPr>
            <a:spLocks noGrp="1"/>
          </p:cNvSpPr>
          <p:nvPr>
            <p:ph type="sldNum" sz="quarter" idx="11"/>
          </p:nvPr>
        </p:nvSpPr>
        <p:spPr>
          <a:xfrm>
            <a:off x="7956376" y="6453336"/>
            <a:ext cx="936104" cy="268139"/>
          </a:xfrm>
        </p:spPr>
        <p:txBody>
          <a:bodyPr rIns="0"/>
          <a:lstStyle/>
          <a:p>
            <a:r>
              <a:rPr lang="ru-RU" dirty="0" smtClean="0"/>
              <a:t>Страница</a:t>
            </a:r>
            <a:r>
              <a:rPr lang="en-US" dirty="0" smtClean="0"/>
              <a:t> </a:t>
            </a:r>
            <a:fld id="{A49D25D2-0A99-4CC6-87F9-6906F0DA1E28}" type="slidenum">
              <a:rPr lang="ru-RU" smtClean="0"/>
              <a:pPr/>
              <a:t>‹#›</a:t>
            </a:fld>
            <a:endParaRPr lang="ru-RU" dirty="0"/>
          </a:p>
        </p:txBody>
      </p:sp>
      <p:sp>
        <p:nvSpPr>
          <p:cNvPr id="6" name="Footer Placeholder 5"/>
          <p:cNvSpPr>
            <a:spLocks noGrp="1"/>
          </p:cNvSpPr>
          <p:nvPr>
            <p:ph type="ftr" sz="quarter" idx="12"/>
          </p:nvPr>
        </p:nvSpPr>
        <p:spPr/>
        <p:txBody>
          <a:bodyPr/>
          <a:lstStyle/>
          <a:p>
            <a:r>
              <a:rPr lang="en-US" smtClean="0"/>
              <a:t>Analyst Name(s)</a:t>
            </a:r>
            <a:endParaRPr lang="ru-RU"/>
          </a:p>
        </p:txBody>
      </p:sp>
      <p:sp>
        <p:nvSpPr>
          <p:cNvPr id="8" name="Title 7"/>
          <p:cNvSpPr>
            <a:spLocks noGrp="1"/>
          </p:cNvSpPr>
          <p:nvPr>
            <p:ph type="title"/>
          </p:nvPr>
        </p:nvSpPr>
        <p:spPr>
          <a:xfrm>
            <a:off x="251520" y="274638"/>
            <a:ext cx="7920880" cy="490066"/>
          </a:xfrm>
          <a:prstGeom prst="rect">
            <a:avLst/>
          </a:prstGeom>
        </p:spPr>
        <p:txBody>
          <a:bodyPr lIns="0" rIns="0"/>
          <a:lstStyle>
            <a:lvl1pPr>
              <a:defRPr b="1" i="0">
                <a:solidFill>
                  <a:schemeClr val="bg1"/>
                </a:solidFill>
              </a:defRPr>
            </a:lvl1pPr>
          </a:lstStyle>
          <a:p>
            <a:r>
              <a:rPr lang="en-US" smtClean="0"/>
              <a:t>Click to edit Master title style</a:t>
            </a:r>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2"/>
          <p:cNvSpPr>
            <a:spLocks noGrp="1"/>
          </p:cNvSpPr>
          <p:nvPr>
            <p:ph idx="1"/>
          </p:nvPr>
        </p:nvSpPr>
        <p:spPr>
          <a:xfrm>
            <a:off x="251520" y="1268760"/>
            <a:ext cx="8640960" cy="5040560"/>
          </a:xfrm>
        </p:spPr>
        <p:txBody>
          <a:bodyPr/>
          <a:lstStyle>
            <a:lvl1pPr>
              <a:defRPr sz="2000"/>
            </a:lvl1pPr>
            <a:lvl2pPr>
              <a:defRPr sz="1800"/>
            </a:lvl2pPr>
            <a:lvl3pPr>
              <a:defRPr sz="16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ru-RU" dirty="0"/>
          </a:p>
        </p:txBody>
      </p:sp>
      <p:sp>
        <p:nvSpPr>
          <p:cNvPr id="8" name="Title 7"/>
          <p:cNvSpPr>
            <a:spLocks noGrp="1"/>
          </p:cNvSpPr>
          <p:nvPr>
            <p:ph type="title"/>
          </p:nvPr>
        </p:nvSpPr>
        <p:spPr>
          <a:xfrm>
            <a:off x="251520" y="274638"/>
            <a:ext cx="7920880" cy="490066"/>
          </a:xfrm>
          <a:prstGeom prst="rect">
            <a:avLst/>
          </a:prstGeom>
        </p:spPr>
        <p:txBody>
          <a:bodyPr lIns="0" rIns="0"/>
          <a:lstStyle>
            <a:lvl1pPr>
              <a:defRPr b="1" i="0">
                <a:solidFill>
                  <a:schemeClr val="bg1"/>
                </a:solidFill>
              </a:defRPr>
            </a:lvl1pPr>
          </a:lstStyle>
          <a:p>
            <a:r>
              <a:rPr lang="en-US" smtClean="0"/>
              <a:t>Click to edit Master title style</a:t>
            </a:r>
            <a:endParaRPr lang="ru-RU" dirty="0"/>
          </a:p>
        </p:txBody>
      </p:sp>
      <p:sp>
        <p:nvSpPr>
          <p:cNvPr id="7" name="Date Placeholder 3"/>
          <p:cNvSpPr>
            <a:spLocks noGrp="1"/>
          </p:cNvSpPr>
          <p:nvPr>
            <p:ph type="dt" sz="half" idx="10"/>
          </p:nvPr>
        </p:nvSpPr>
        <p:spPr>
          <a:xfrm>
            <a:off x="251520" y="6453336"/>
            <a:ext cx="1109398" cy="268139"/>
          </a:xfrm>
        </p:spPr>
        <p:txBody>
          <a:bodyPr lIns="0"/>
          <a:lstStyle/>
          <a:p>
            <a:fld id="{93F2B0E2-2808-4830-9089-9088D4A20535}" type="datetime1">
              <a:rPr lang="ru-RU" smtClean="0"/>
              <a:pPr/>
              <a:t>07-11-2017</a:t>
            </a:fld>
            <a:endParaRPr lang="ru-RU" dirty="0"/>
          </a:p>
        </p:txBody>
      </p:sp>
      <p:sp>
        <p:nvSpPr>
          <p:cNvPr id="9" name="Slide Number Placeholder 4"/>
          <p:cNvSpPr>
            <a:spLocks noGrp="1"/>
          </p:cNvSpPr>
          <p:nvPr>
            <p:ph type="sldNum" sz="quarter" idx="11"/>
          </p:nvPr>
        </p:nvSpPr>
        <p:spPr>
          <a:xfrm>
            <a:off x="7956376" y="6453336"/>
            <a:ext cx="936104" cy="268139"/>
          </a:xfrm>
        </p:spPr>
        <p:txBody>
          <a:bodyPr rIns="0"/>
          <a:lstStyle/>
          <a:p>
            <a:r>
              <a:rPr lang="ru-RU" dirty="0" smtClean="0"/>
              <a:t>Страница</a:t>
            </a:r>
            <a:r>
              <a:rPr lang="en-US" dirty="0" smtClean="0"/>
              <a:t> </a:t>
            </a:r>
            <a:fld id="{A49D25D2-0A99-4CC6-87F9-6906F0DA1E28}" type="slidenum">
              <a:rPr lang="ru-RU" smtClean="0"/>
              <a:pPr/>
              <a:t>‹#›</a:t>
            </a:fld>
            <a:endParaRPr lang="ru-RU" dirty="0"/>
          </a:p>
        </p:txBody>
      </p:sp>
      <p:sp>
        <p:nvSpPr>
          <p:cNvPr id="10" name="Footer Placeholder 5"/>
          <p:cNvSpPr>
            <a:spLocks noGrp="1"/>
          </p:cNvSpPr>
          <p:nvPr>
            <p:ph type="ftr" sz="quarter" idx="12"/>
          </p:nvPr>
        </p:nvSpPr>
        <p:spPr>
          <a:xfrm>
            <a:off x="1403648" y="6453336"/>
            <a:ext cx="6480720" cy="268139"/>
          </a:xfrm>
        </p:spPr>
        <p:txBody>
          <a:bodyPr/>
          <a:lstStyle/>
          <a:p>
            <a:r>
              <a:rPr lang="en-US" smtClean="0"/>
              <a:t>Analyst Name(s)</a:t>
            </a: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VTB_PPT.jp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 y="0"/>
            <a:ext cx="9144001" cy="6858001"/>
          </a:xfrm>
          <a:prstGeom prst="rect">
            <a:avLst/>
          </a:prstGeom>
        </p:spPr>
      </p:pic>
    </p:spTree>
    <p:extLst>
      <p:ext uri="{BB962C8B-B14F-4D97-AF65-F5344CB8AC3E}">
        <p14:creationId xmlns:p14="http://schemas.microsoft.com/office/powerpoint/2010/main" val="1351718375"/>
      </p:ext>
    </p:extLst>
  </p:cSld>
  <p:clrMap bg1="lt1" tx1="dk1" bg2="lt2" tx2="dk2" accent1="accent1" accent2="accent2" accent3="accent3" accent4="accent4" accent5="accent5" accent6="accent6" hlink="hlink" folHlink="folHlink"/>
  <p:sldLayoutIdLst>
    <p:sldLayoutId id="214748370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1"/>
          <p:cNvSpPr>
            <a:spLocks noGrp="1" noChangeArrowheads="1"/>
          </p:cNvSpPr>
          <p:nvPr>
            <p:ph type="body" idx="1"/>
          </p:nvPr>
        </p:nvSpPr>
        <p:spPr bwMode="auto">
          <a:xfrm>
            <a:off x="251520" y="1268760"/>
            <a:ext cx="8640960" cy="5040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ru-RU" dirty="0" smtClean="0"/>
          </a:p>
        </p:txBody>
      </p:sp>
      <p:sp>
        <p:nvSpPr>
          <p:cNvPr id="9" name="Date Placeholder 8"/>
          <p:cNvSpPr>
            <a:spLocks noGrp="1"/>
          </p:cNvSpPr>
          <p:nvPr>
            <p:ph type="dt" sz="half" idx="2"/>
          </p:nvPr>
        </p:nvSpPr>
        <p:spPr>
          <a:xfrm>
            <a:off x="251520" y="6453336"/>
            <a:ext cx="1109398" cy="268139"/>
          </a:xfrm>
          <a:prstGeom prst="rect">
            <a:avLst/>
          </a:prstGeom>
        </p:spPr>
        <p:txBody>
          <a:bodyPr vert="horz" lIns="0" tIns="45720" rIns="91440" bIns="45720" rtlCol="0" anchor="ctr"/>
          <a:lstStyle>
            <a:lvl1pPr algn="l">
              <a:defRPr sz="1000">
                <a:solidFill>
                  <a:srgbClr val="3A558C"/>
                </a:solidFill>
              </a:defRPr>
            </a:lvl1pPr>
          </a:lstStyle>
          <a:p>
            <a:fld id="{F63E9B32-F77B-4116-A1D7-DFA373E4AC57}" type="datetime1">
              <a:rPr lang="ru-RU" smtClean="0"/>
              <a:pPr/>
              <a:t>07-11-2017</a:t>
            </a:fld>
            <a:endParaRPr lang="ru-RU"/>
          </a:p>
        </p:txBody>
      </p:sp>
      <p:sp>
        <p:nvSpPr>
          <p:cNvPr id="10" name="Footer Placeholder 9"/>
          <p:cNvSpPr>
            <a:spLocks noGrp="1"/>
          </p:cNvSpPr>
          <p:nvPr>
            <p:ph type="ftr" sz="quarter" idx="3"/>
          </p:nvPr>
        </p:nvSpPr>
        <p:spPr>
          <a:xfrm>
            <a:off x="1403648" y="6453336"/>
            <a:ext cx="6480720" cy="268139"/>
          </a:xfrm>
          <a:prstGeom prst="rect">
            <a:avLst/>
          </a:prstGeom>
        </p:spPr>
        <p:txBody>
          <a:bodyPr vert="horz" lIns="91440" tIns="45720" rIns="91440" bIns="45720" rtlCol="0" anchor="ctr"/>
          <a:lstStyle>
            <a:lvl1pPr algn="ctr">
              <a:defRPr sz="1000">
                <a:solidFill>
                  <a:srgbClr val="3A558C"/>
                </a:solidFill>
              </a:defRPr>
            </a:lvl1pPr>
          </a:lstStyle>
          <a:p>
            <a:r>
              <a:rPr lang="en-US" smtClean="0"/>
              <a:t>Analyst Name(s)</a:t>
            </a:r>
            <a:endParaRPr lang="ru-RU"/>
          </a:p>
        </p:txBody>
      </p:sp>
      <p:sp>
        <p:nvSpPr>
          <p:cNvPr id="11" name="Slide Number Placeholder 10"/>
          <p:cNvSpPr>
            <a:spLocks noGrp="1"/>
          </p:cNvSpPr>
          <p:nvPr>
            <p:ph type="sldNum" sz="quarter" idx="4"/>
          </p:nvPr>
        </p:nvSpPr>
        <p:spPr>
          <a:xfrm>
            <a:off x="7884368" y="6453336"/>
            <a:ext cx="1008112" cy="268139"/>
          </a:xfrm>
          <a:prstGeom prst="rect">
            <a:avLst/>
          </a:prstGeom>
        </p:spPr>
        <p:txBody>
          <a:bodyPr vert="horz" lIns="91440" tIns="45720" rIns="0" bIns="45720" rtlCol="0" anchor="ctr"/>
          <a:lstStyle>
            <a:lvl1pPr algn="r">
              <a:defRPr sz="1000">
                <a:solidFill>
                  <a:srgbClr val="3A558C"/>
                </a:solidFill>
              </a:defRPr>
            </a:lvl1pPr>
          </a:lstStyle>
          <a:p>
            <a:r>
              <a:rPr lang="ru-RU" dirty="0" smtClean="0"/>
              <a:t>Страница</a:t>
            </a:r>
            <a:r>
              <a:rPr lang="en-US" dirty="0" smtClean="0"/>
              <a:t> </a:t>
            </a:r>
            <a:fld id="{A49D25D2-0A99-4CC6-87F9-6906F0DA1E28}" type="slidenum">
              <a:rPr lang="ru-RU" smtClean="0"/>
              <a:pPr/>
              <a:t>‹#›</a:t>
            </a:fld>
            <a:endParaRPr lang="ru-RU" dirty="0"/>
          </a:p>
        </p:txBody>
      </p:sp>
      <p:pic>
        <p:nvPicPr>
          <p:cNvPr id="7" name="Picture 6" descr="working-slide.jpg"/>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0" y="0"/>
            <a:ext cx="9144000" cy="790575"/>
          </a:xfrm>
          <a:prstGeom prst="rect">
            <a:avLst/>
          </a:prstGeom>
        </p:spPr>
      </p:pic>
    </p:spTree>
  </p:cSld>
  <p:clrMap bg1="lt1" tx1="dk1" bg2="lt2" tx2="dk2" accent1="accent1" accent2="accent2" accent3="accent3" accent4="accent4" accent5="accent5" accent6="accent6" hlink="hlink" folHlink="folHlink"/>
  <p:sldLayoutIdLst>
    <p:sldLayoutId id="2147483691" r:id="rId1"/>
    <p:sldLayoutId id="2147483696" r:id="rId2"/>
  </p:sldLayoutIdLst>
  <p:hf hdr="0"/>
  <p:txStyles>
    <p:titleStyle>
      <a:lvl1pPr algn="l" rtl="0" eaLnBrk="1" fontAlgn="base" hangingPunct="1">
        <a:spcBef>
          <a:spcPct val="0"/>
        </a:spcBef>
        <a:spcAft>
          <a:spcPct val="0"/>
        </a:spcAft>
        <a:defRPr sz="2400" i="1">
          <a:solidFill>
            <a:srgbClr val="0A2973"/>
          </a:solidFill>
          <a:latin typeface="+mj-lt"/>
          <a:ea typeface="+mj-ea"/>
          <a:cs typeface="+mj-cs"/>
        </a:defRPr>
      </a:lvl1pPr>
      <a:lvl2pPr algn="l" rtl="0" eaLnBrk="1" fontAlgn="base" hangingPunct="1">
        <a:spcBef>
          <a:spcPct val="0"/>
        </a:spcBef>
        <a:spcAft>
          <a:spcPct val="0"/>
        </a:spcAft>
        <a:defRPr sz="2400" i="1">
          <a:solidFill>
            <a:srgbClr val="0A2973"/>
          </a:solidFill>
          <a:latin typeface="Arial" charset="0"/>
        </a:defRPr>
      </a:lvl2pPr>
      <a:lvl3pPr algn="l" rtl="0" eaLnBrk="1" fontAlgn="base" hangingPunct="1">
        <a:spcBef>
          <a:spcPct val="0"/>
        </a:spcBef>
        <a:spcAft>
          <a:spcPct val="0"/>
        </a:spcAft>
        <a:defRPr sz="2400" i="1">
          <a:solidFill>
            <a:srgbClr val="0A2973"/>
          </a:solidFill>
          <a:latin typeface="Arial" charset="0"/>
        </a:defRPr>
      </a:lvl3pPr>
      <a:lvl4pPr algn="l" rtl="0" eaLnBrk="1" fontAlgn="base" hangingPunct="1">
        <a:spcBef>
          <a:spcPct val="0"/>
        </a:spcBef>
        <a:spcAft>
          <a:spcPct val="0"/>
        </a:spcAft>
        <a:defRPr sz="2400" i="1">
          <a:solidFill>
            <a:srgbClr val="0A2973"/>
          </a:solidFill>
          <a:latin typeface="Arial" charset="0"/>
        </a:defRPr>
      </a:lvl4pPr>
      <a:lvl5pPr algn="l" rtl="0" eaLnBrk="1" fontAlgn="base" hangingPunct="1">
        <a:spcBef>
          <a:spcPct val="0"/>
        </a:spcBef>
        <a:spcAft>
          <a:spcPct val="0"/>
        </a:spcAft>
        <a:defRPr sz="2400" i="1">
          <a:solidFill>
            <a:srgbClr val="0A2973"/>
          </a:solidFill>
          <a:latin typeface="Arial" charset="0"/>
        </a:defRPr>
      </a:lvl5pPr>
      <a:lvl6pPr marL="457200" algn="l" rtl="0" eaLnBrk="1" fontAlgn="base" hangingPunct="1">
        <a:spcBef>
          <a:spcPct val="0"/>
        </a:spcBef>
        <a:spcAft>
          <a:spcPct val="0"/>
        </a:spcAft>
        <a:defRPr sz="2400" i="1">
          <a:solidFill>
            <a:srgbClr val="0A2973"/>
          </a:solidFill>
          <a:latin typeface="Arial" charset="0"/>
        </a:defRPr>
      </a:lvl6pPr>
      <a:lvl7pPr marL="914400" algn="l" rtl="0" eaLnBrk="1" fontAlgn="base" hangingPunct="1">
        <a:spcBef>
          <a:spcPct val="0"/>
        </a:spcBef>
        <a:spcAft>
          <a:spcPct val="0"/>
        </a:spcAft>
        <a:defRPr sz="2400" i="1">
          <a:solidFill>
            <a:srgbClr val="0A2973"/>
          </a:solidFill>
          <a:latin typeface="Arial" charset="0"/>
        </a:defRPr>
      </a:lvl7pPr>
      <a:lvl8pPr marL="1371600" algn="l" rtl="0" eaLnBrk="1" fontAlgn="base" hangingPunct="1">
        <a:spcBef>
          <a:spcPct val="0"/>
        </a:spcBef>
        <a:spcAft>
          <a:spcPct val="0"/>
        </a:spcAft>
        <a:defRPr sz="2400" i="1">
          <a:solidFill>
            <a:srgbClr val="0A2973"/>
          </a:solidFill>
          <a:latin typeface="Arial" charset="0"/>
        </a:defRPr>
      </a:lvl8pPr>
      <a:lvl9pPr marL="1828800" algn="l" rtl="0" eaLnBrk="1" fontAlgn="base" hangingPunct="1">
        <a:spcBef>
          <a:spcPct val="0"/>
        </a:spcBef>
        <a:spcAft>
          <a:spcPct val="0"/>
        </a:spcAft>
        <a:defRPr sz="2400" i="1">
          <a:solidFill>
            <a:srgbClr val="0A2973"/>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
        <a:defRPr sz="2200">
          <a:solidFill>
            <a:srgbClr val="0A2973"/>
          </a:solidFill>
          <a:latin typeface="+mn-lt"/>
          <a:ea typeface="+mn-ea"/>
          <a:cs typeface="+mn-cs"/>
        </a:defRPr>
      </a:lvl1pPr>
      <a:lvl2pPr marL="400050" indent="-285750" algn="l" rtl="0" eaLnBrk="1" fontAlgn="base" hangingPunct="1">
        <a:spcBef>
          <a:spcPct val="20000"/>
        </a:spcBef>
        <a:spcAft>
          <a:spcPct val="0"/>
        </a:spcAft>
        <a:buFont typeface="Times" pitchFamily="56" charset="0"/>
        <a:buChar char="•"/>
        <a:defRPr sz="2000">
          <a:solidFill>
            <a:srgbClr val="0A2973"/>
          </a:solidFill>
          <a:latin typeface="+mn-lt"/>
        </a:defRPr>
      </a:lvl2pPr>
      <a:lvl3pPr marL="742950" indent="-228600" algn="l" rtl="0" eaLnBrk="1" fontAlgn="base" hangingPunct="1">
        <a:spcBef>
          <a:spcPct val="20000"/>
        </a:spcBef>
        <a:spcAft>
          <a:spcPct val="0"/>
        </a:spcAft>
        <a:buChar char="–"/>
        <a:defRPr sz="2000">
          <a:solidFill>
            <a:srgbClr val="0A2973"/>
          </a:solidFill>
          <a:latin typeface="+mn-lt"/>
        </a:defRPr>
      </a:lvl3pPr>
      <a:lvl4pPr marL="1085850" indent="-228600" algn="l" rtl="0" eaLnBrk="1" fontAlgn="base" hangingPunct="1">
        <a:spcBef>
          <a:spcPct val="20000"/>
        </a:spcBef>
        <a:spcAft>
          <a:spcPct val="0"/>
        </a:spcAft>
        <a:buFont typeface="Times" pitchFamily="56" charset="0"/>
        <a:buChar char="•"/>
        <a:defRPr sz="2000">
          <a:solidFill>
            <a:srgbClr val="0A2973"/>
          </a:solidFill>
          <a:latin typeface="+mn-lt"/>
        </a:defRPr>
      </a:lvl4pPr>
      <a:lvl5pPr marL="1428750" indent="-228600" algn="l" rtl="0" eaLnBrk="1" fontAlgn="base" hangingPunct="1">
        <a:spcBef>
          <a:spcPct val="20000"/>
        </a:spcBef>
        <a:spcAft>
          <a:spcPct val="0"/>
        </a:spcAft>
        <a:buChar char="»"/>
        <a:defRPr sz="2000">
          <a:solidFill>
            <a:srgbClr val="0A2973"/>
          </a:solidFill>
          <a:latin typeface="+mn-lt"/>
        </a:defRPr>
      </a:lvl5pPr>
      <a:lvl6pPr marL="1885950" indent="-228600" algn="l" rtl="0" eaLnBrk="1" fontAlgn="base" hangingPunct="1">
        <a:spcBef>
          <a:spcPct val="20000"/>
        </a:spcBef>
        <a:spcAft>
          <a:spcPct val="0"/>
        </a:spcAft>
        <a:buChar char="»"/>
        <a:defRPr>
          <a:solidFill>
            <a:srgbClr val="0A2973"/>
          </a:solidFill>
          <a:latin typeface="+mn-lt"/>
        </a:defRPr>
      </a:lvl6pPr>
      <a:lvl7pPr marL="2343150" indent="-228600" algn="l" rtl="0" eaLnBrk="1" fontAlgn="base" hangingPunct="1">
        <a:spcBef>
          <a:spcPct val="20000"/>
        </a:spcBef>
        <a:spcAft>
          <a:spcPct val="0"/>
        </a:spcAft>
        <a:buChar char="»"/>
        <a:defRPr>
          <a:solidFill>
            <a:srgbClr val="0A2973"/>
          </a:solidFill>
          <a:latin typeface="+mn-lt"/>
        </a:defRPr>
      </a:lvl7pPr>
      <a:lvl8pPr marL="2800350" indent="-228600" algn="l" rtl="0" eaLnBrk="1" fontAlgn="base" hangingPunct="1">
        <a:spcBef>
          <a:spcPct val="20000"/>
        </a:spcBef>
        <a:spcAft>
          <a:spcPct val="0"/>
        </a:spcAft>
        <a:buChar char="»"/>
        <a:defRPr>
          <a:solidFill>
            <a:srgbClr val="0A2973"/>
          </a:solidFill>
          <a:latin typeface="+mn-lt"/>
        </a:defRPr>
      </a:lvl8pPr>
      <a:lvl9pPr marL="3257550" indent="-228600" algn="l" rtl="0" eaLnBrk="1" fontAlgn="base" hangingPunct="1">
        <a:spcBef>
          <a:spcPct val="20000"/>
        </a:spcBef>
        <a:spcAft>
          <a:spcPct val="0"/>
        </a:spcAft>
        <a:buChar char="»"/>
        <a:defRPr>
          <a:solidFill>
            <a:srgbClr val="0A2973"/>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research.vtbcapital.com/ServicePages/Disclosures.aspx"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research.vtbcapital.com/ServicePages/Disclosures.aspx"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research.vtbcapital.com/ServicePages/Files/CoI+Arrangements+Research.pdf" TargetMode="External"/><Relationship Id="rId2" Type="http://schemas.openxmlformats.org/officeDocument/2006/relationships/hyperlink" Target="https://research.vtbcapital.com/servicepages/files/DoubleRecPLC20170731.pdf"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vtbcapital.com/" TargetMode="External"/><Relationship Id="rId2" Type="http://schemas.openxmlformats.org/officeDocument/2006/relationships/hyperlink" Target="mailto:research@vtbcapital.com"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research.vtbcapital.com/ServicePages/Disclosures.aspx"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9"/>
          <p:cNvSpPr txBox="1">
            <a:spLocks noChangeArrowheads="1"/>
          </p:cNvSpPr>
          <p:nvPr/>
        </p:nvSpPr>
        <p:spPr bwMode="auto">
          <a:xfrm>
            <a:off x="492125" y="1685925"/>
            <a:ext cx="7923213" cy="563563"/>
          </a:xfrm>
          <a:prstGeom prst="rect">
            <a:avLst/>
          </a:prstGeom>
          <a:noFill/>
          <a:ln w="9525">
            <a:noFill/>
            <a:miter lim="800000"/>
            <a:headEnd/>
            <a:tailEnd/>
          </a:ln>
        </p:spPr>
        <p:txBody>
          <a:bodyPr>
            <a:spAutoFit/>
          </a:bodyPr>
          <a:lstStyle/>
          <a:p>
            <a:pPr eaLnBrk="0" fontAlgn="base" hangingPunct="0">
              <a:lnSpc>
                <a:spcPct val="85000"/>
              </a:lnSpc>
              <a:spcBef>
                <a:spcPct val="50000"/>
              </a:spcBef>
              <a:spcAft>
                <a:spcPct val="0"/>
              </a:spcAft>
            </a:pPr>
            <a:endParaRPr lang="ru-RU" sz="3600" i="1">
              <a:solidFill>
                <a:srgbClr val="000066"/>
              </a:solidFill>
            </a:endParaRPr>
          </a:p>
        </p:txBody>
      </p:sp>
      <p:sp>
        <p:nvSpPr>
          <p:cNvPr id="7" name="TextBox 6"/>
          <p:cNvSpPr txBox="1"/>
          <p:nvPr/>
        </p:nvSpPr>
        <p:spPr>
          <a:xfrm>
            <a:off x="247328" y="2420889"/>
            <a:ext cx="7416824" cy="3344505"/>
          </a:xfrm>
          <a:prstGeom prst="rect">
            <a:avLst/>
          </a:prstGeom>
          <a:noFill/>
        </p:spPr>
        <p:txBody>
          <a:bodyPr wrap="square" lIns="0">
            <a:spAutoFit/>
          </a:bodyPr>
          <a:lstStyle/>
          <a:p>
            <a:pPr fontAlgn="base">
              <a:lnSpc>
                <a:spcPts val="3500"/>
              </a:lnSpc>
              <a:spcBef>
                <a:spcPts val="600"/>
              </a:spcBef>
              <a:spcAft>
                <a:spcPct val="0"/>
              </a:spcAft>
              <a:defRPr/>
            </a:pPr>
            <a:r>
              <a:rPr lang="ru-RU" sz="3400" b="1" dirty="0" smtClean="0">
                <a:solidFill>
                  <a:srgbClr val="FFFFFF"/>
                </a:solidFill>
                <a:latin typeface="Arial" pitchFamily="34" charset="0"/>
                <a:cs typeface="Arial" pitchFamily="34" charset="0"/>
              </a:rPr>
              <a:t>Внешнеторговые расчеты в национальных валютах</a:t>
            </a:r>
            <a:endParaRPr lang="en-US" sz="3400" b="1" dirty="0">
              <a:solidFill>
                <a:srgbClr val="FFFFFF"/>
              </a:solidFill>
              <a:latin typeface="Arial" pitchFamily="34" charset="0"/>
              <a:cs typeface="Arial" pitchFamily="34" charset="0"/>
            </a:endParaRPr>
          </a:p>
          <a:p>
            <a:pPr fontAlgn="base">
              <a:spcBef>
                <a:spcPts val="600"/>
              </a:spcBef>
              <a:spcAft>
                <a:spcPct val="0"/>
              </a:spcAft>
              <a:defRPr/>
            </a:pPr>
            <a:endParaRPr lang="ru-RU" sz="1600" b="1" i="1" dirty="0" smtClean="0">
              <a:solidFill>
                <a:srgbClr val="FFFFFF"/>
              </a:solidFill>
              <a:latin typeface="Arial" pitchFamily="34" charset="0"/>
              <a:cs typeface="Arial" pitchFamily="34" charset="0"/>
            </a:endParaRPr>
          </a:p>
          <a:p>
            <a:pPr fontAlgn="base">
              <a:spcBef>
                <a:spcPts val="600"/>
              </a:spcBef>
              <a:spcAft>
                <a:spcPct val="0"/>
              </a:spcAft>
              <a:defRPr/>
            </a:pPr>
            <a:r>
              <a:rPr lang="ru-RU" b="1" i="1" dirty="0" smtClean="0">
                <a:solidFill>
                  <a:srgbClr val="FFFFFF"/>
                </a:solidFill>
                <a:latin typeface="Arial" pitchFamily="34" charset="0"/>
                <a:cs typeface="Arial" pitchFamily="34" charset="0"/>
              </a:rPr>
              <a:t>Круглый стол РСПП 8 ноября 2017 г.</a:t>
            </a:r>
          </a:p>
          <a:p>
            <a:pPr fontAlgn="base">
              <a:spcBef>
                <a:spcPts val="600"/>
              </a:spcBef>
              <a:spcAft>
                <a:spcPct val="0"/>
              </a:spcAft>
              <a:defRPr/>
            </a:pPr>
            <a:endParaRPr lang="en-US" sz="3400" b="1" i="1" dirty="0" smtClean="0">
              <a:solidFill>
                <a:srgbClr val="FFFFFF"/>
              </a:solidFill>
              <a:latin typeface="Arial" pitchFamily="34" charset="0"/>
              <a:cs typeface="Arial" pitchFamily="34" charset="0"/>
            </a:endParaRPr>
          </a:p>
          <a:p>
            <a:pPr>
              <a:defRPr/>
            </a:pPr>
            <a:r>
              <a:rPr lang="ru-RU" sz="1200" b="1" i="1" dirty="0" smtClean="0">
                <a:solidFill>
                  <a:srgbClr val="FFFFFF"/>
                </a:solidFill>
                <a:latin typeface="Arial" pitchFamily="34" charset="0"/>
                <a:cs typeface="Arial" pitchFamily="34" charset="0"/>
              </a:rPr>
              <a:t>Петр Гришин</a:t>
            </a:r>
            <a:endParaRPr lang="en-US" sz="1200" b="1" i="1" dirty="0" smtClean="0">
              <a:solidFill>
                <a:srgbClr val="FFFFFF"/>
              </a:solidFill>
              <a:latin typeface="Arial" pitchFamily="34" charset="0"/>
              <a:cs typeface="Arial" pitchFamily="34" charset="0"/>
            </a:endParaRPr>
          </a:p>
          <a:p>
            <a:pPr>
              <a:defRPr/>
            </a:pPr>
            <a:r>
              <a:rPr lang="ru-RU" sz="1200" b="1" i="1" dirty="0" smtClean="0">
                <a:solidFill>
                  <a:srgbClr val="FFFFFF"/>
                </a:solidFill>
                <a:latin typeface="Arial" pitchFamily="34" charset="0"/>
                <a:cs typeface="Arial" pitchFamily="34" charset="0"/>
              </a:rPr>
              <a:t>+7 495 660 42 72</a:t>
            </a:r>
            <a:endParaRPr lang="en-US" sz="1200" b="1" i="1" dirty="0" smtClean="0">
              <a:solidFill>
                <a:srgbClr val="FFFFFF"/>
              </a:solidFill>
              <a:latin typeface="Arial" pitchFamily="34" charset="0"/>
              <a:cs typeface="Arial" pitchFamily="34" charset="0"/>
            </a:endParaRPr>
          </a:p>
          <a:p>
            <a:pPr>
              <a:defRPr/>
            </a:pPr>
            <a:r>
              <a:rPr lang="en-US" sz="1200" b="1" i="1" dirty="0" err="1">
                <a:solidFill>
                  <a:srgbClr val="FFFFFF"/>
                </a:solidFill>
                <a:latin typeface="Arial" pitchFamily="34" charset="0"/>
                <a:cs typeface="Arial" pitchFamily="34" charset="0"/>
              </a:rPr>
              <a:t>p</a:t>
            </a:r>
            <a:r>
              <a:rPr lang="en-US" sz="1200" b="1" i="1" dirty="0" err="1" smtClean="0">
                <a:solidFill>
                  <a:srgbClr val="FFFFFF"/>
                </a:solidFill>
                <a:latin typeface="Arial" pitchFamily="34" charset="0"/>
                <a:cs typeface="Arial" pitchFamily="34" charset="0"/>
              </a:rPr>
              <a:t>etr.grishin</a:t>
            </a:r>
            <a:r>
              <a:rPr lang="ru-RU" sz="1200" b="1" i="1" dirty="0" smtClean="0">
                <a:solidFill>
                  <a:srgbClr val="FFFFFF"/>
                </a:solidFill>
                <a:latin typeface="Arial" pitchFamily="34" charset="0"/>
                <a:cs typeface="Arial" pitchFamily="34" charset="0"/>
              </a:rPr>
              <a:t>@</a:t>
            </a:r>
            <a:r>
              <a:rPr lang="en-US" sz="1200" b="1" i="1" dirty="0" err="1" smtClean="0">
                <a:solidFill>
                  <a:srgbClr val="FFFFFF"/>
                </a:solidFill>
                <a:latin typeface="Arial" pitchFamily="34" charset="0"/>
                <a:cs typeface="Arial" pitchFamily="34" charset="0"/>
              </a:rPr>
              <a:t>vtbcapital.com</a:t>
            </a:r>
            <a:endParaRPr lang="en-US" sz="1200" b="1" i="1" dirty="0" smtClean="0">
              <a:solidFill>
                <a:srgbClr val="FFFFFF"/>
              </a:solidFill>
              <a:latin typeface="Arial" pitchFamily="34" charset="0"/>
              <a:cs typeface="Arial" pitchFamily="34" charset="0"/>
            </a:endParaRPr>
          </a:p>
          <a:p>
            <a:pPr>
              <a:defRPr/>
            </a:pPr>
            <a:endParaRPr lang="en-US" sz="1200" b="1" i="1" dirty="0" smtClean="0">
              <a:solidFill>
                <a:srgbClr val="FFFFFF"/>
              </a:solidFill>
              <a:latin typeface="Arial" pitchFamily="34" charset="0"/>
              <a:cs typeface="Arial" pitchFamily="34" charset="0"/>
            </a:endParaRPr>
          </a:p>
          <a:p>
            <a:pPr>
              <a:defRPr/>
            </a:pPr>
            <a:endParaRPr lang="en-US" sz="1200" b="1" i="1" dirty="0" smtClean="0">
              <a:solidFill>
                <a:srgbClr val="FFFFFF"/>
              </a:solidFill>
              <a:latin typeface="Arial" pitchFamily="34" charset="0"/>
              <a:cs typeface="Arial" pitchFamily="34" charset="0"/>
            </a:endParaRPr>
          </a:p>
          <a:p>
            <a:pPr>
              <a:defRPr/>
            </a:pPr>
            <a:endParaRPr lang="en-US" sz="1200" dirty="0">
              <a:solidFill>
                <a:srgbClr val="333399">
                  <a:lumMod val="75000"/>
                </a:srgbClr>
              </a:solidFill>
              <a:latin typeface="Arial" pitchFamily="34" charset="0"/>
              <a:cs typeface="Arial" pitchFamily="34" charset="0"/>
            </a:endParaRPr>
          </a:p>
        </p:txBody>
      </p:sp>
      <p:pic>
        <p:nvPicPr>
          <p:cNvPr id="8" name="Picture 7" descr="vtb_capital_ru_final.png"/>
          <p:cNvPicPr>
            <a:picLocks noChangeAspect="1"/>
          </p:cNvPicPr>
          <p:nvPr/>
        </p:nvPicPr>
        <p:blipFill>
          <a:blip r:embed="rId3" cstate="print"/>
          <a:stretch>
            <a:fillRect/>
          </a:stretch>
        </p:blipFill>
        <p:spPr>
          <a:xfrm>
            <a:off x="5868228" y="1210257"/>
            <a:ext cx="3024252" cy="490551"/>
          </a:xfrm>
          <a:prstGeom prst="rect">
            <a:avLst/>
          </a:prstGeom>
        </p:spPr>
      </p:pic>
      <p:sp>
        <p:nvSpPr>
          <p:cNvPr id="26625" name="Rectangle 1"/>
          <p:cNvSpPr>
            <a:spLocks noChangeArrowheads="1"/>
          </p:cNvSpPr>
          <p:nvPr/>
        </p:nvSpPr>
        <p:spPr bwMode="auto">
          <a:xfrm>
            <a:off x="251520" y="5802506"/>
            <a:ext cx="8640960" cy="78483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lvl="0" algn="just" fontAlgn="base">
              <a:spcBef>
                <a:spcPct val="0"/>
              </a:spcBef>
              <a:spcAft>
                <a:spcPct val="0"/>
              </a:spcAft>
            </a:pPr>
            <a:r>
              <a:rPr lang="ru-RU" sz="900" dirty="0">
                <a:solidFill>
                  <a:schemeClr val="bg1"/>
                </a:solidFill>
                <a:latin typeface="Arial" pitchFamily="34" charset="0"/>
                <a:ea typeface="Batang"/>
                <a:cs typeface="Arial" pitchFamily="34" charset="0"/>
              </a:rPr>
              <a:t>Настоящая презентация ранее могла быть представлена другой аудитории, в связи с чем составляющие ее материалы содержат либо ранее опубликованные мнения, либо мнения, озвученные в рамках другого представления данной презентации. </a:t>
            </a:r>
            <a:r>
              <a:rPr kumimoji="0" lang="ru-RU" sz="900" b="0" i="0" u="none" strike="noStrike" cap="none" normalizeH="0" baseline="0" dirty="0" smtClean="0">
                <a:ln>
                  <a:noFill/>
                </a:ln>
                <a:solidFill>
                  <a:schemeClr val="bg1"/>
                </a:solidFill>
                <a:effectLst/>
                <a:latin typeface="Arial" pitchFamily="34" charset="0"/>
                <a:ea typeface="Batang"/>
                <a:cs typeface="Arial" pitchFamily="34" charset="0"/>
              </a:rPr>
              <a:t>Все цены в настоящем обзоре представлены по состоянию на 7</a:t>
            </a:r>
            <a:r>
              <a:rPr kumimoji="0" lang="en-US" sz="900" b="0" i="0" u="none" strike="noStrike" cap="none" normalizeH="0" baseline="0" dirty="0" smtClean="0" bmk="asOfDate">
                <a:ln>
                  <a:noFill/>
                </a:ln>
                <a:solidFill>
                  <a:schemeClr val="bg1"/>
                </a:solidFill>
                <a:effectLst/>
                <a:latin typeface="Arial" pitchFamily="34" charset="0"/>
                <a:ea typeface="Batang"/>
                <a:cs typeface="Arial" pitchFamily="34" charset="0"/>
              </a:rPr>
              <a:t>.</a:t>
            </a:r>
            <a:r>
              <a:rPr lang="ru-RU" sz="900" dirty="0" smtClean="0" bmk="asOfDate">
                <a:solidFill>
                  <a:schemeClr val="bg1"/>
                </a:solidFill>
                <a:latin typeface="Arial" pitchFamily="34" charset="0"/>
                <a:ea typeface="Batang"/>
                <a:cs typeface="Arial" pitchFamily="34" charset="0"/>
              </a:rPr>
              <a:t>11</a:t>
            </a:r>
            <a:r>
              <a:rPr kumimoji="0" lang="en-US" sz="900" b="0" i="0" u="none" strike="noStrike" cap="none" normalizeH="0" baseline="0" dirty="0" smtClean="0" bmk="asOfDate">
                <a:ln>
                  <a:noFill/>
                </a:ln>
                <a:solidFill>
                  <a:schemeClr val="bg1"/>
                </a:solidFill>
                <a:effectLst/>
                <a:latin typeface="Arial" pitchFamily="34" charset="0"/>
                <a:ea typeface="Batang"/>
                <a:cs typeface="Arial" pitchFamily="34" charset="0"/>
              </a:rPr>
              <a:t>.</a:t>
            </a:r>
            <a:r>
              <a:rPr kumimoji="0" lang="ru-RU" sz="900" b="0" i="0" u="none" strike="noStrike" cap="none" normalizeH="0" baseline="0" dirty="0" smtClean="0" bmk="asOfDate">
                <a:ln>
                  <a:noFill/>
                </a:ln>
                <a:solidFill>
                  <a:schemeClr val="bg1"/>
                </a:solidFill>
                <a:effectLst/>
                <a:latin typeface="Arial" pitchFamily="34" charset="0"/>
                <a:ea typeface="Batang"/>
                <a:cs typeface="Arial" pitchFamily="34" charset="0"/>
              </a:rPr>
              <a:t>17</a:t>
            </a:r>
            <a:r>
              <a:rPr kumimoji="0" lang="ru-RU" sz="900" b="0" i="0" u="none" strike="noStrike" cap="none" normalizeH="0" baseline="0" dirty="0" smtClean="0">
                <a:ln>
                  <a:noFill/>
                </a:ln>
                <a:solidFill>
                  <a:schemeClr val="bg1"/>
                </a:solidFill>
                <a:effectLst/>
                <a:latin typeface="Arial" pitchFamily="34" charset="0"/>
                <a:ea typeface="Batang"/>
                <a:cs typeface="Arial" pitchFamily="34" charset="0"/>
              </a:rPr>
              <a:t> (если не указано иное). Другая раскрываемая информация, включая данные по сертификатам аналитиков, содержится в разделе «Раскрытие информации» настоящего обзора. </a:t>
            </a:r>
            <a:r>
              <a:rPr lang="ru-RU" sz="900" dirty="0">
                <a:solidFill>
                  <a:schemeClr val="bg1"/>
                </a:solidFill>
                <a:latin typeface="Arial" pitchFamily="34" charset="0"/>
                <a:cs typeface="Arial" pitchFamily="34" charset="0"/>
              </a:rPr>
              <a:t>Дополнительную раскрываемую информацию, касающуюся компаний, которые упоминаются в настоящем обзоре, можно найти на </a:t>
            </a:r>
            <a:r>
              <a:rPr lang="ru-RU" sz="900" dirty="0">
                <a:solidFill>
                  <a:schemeClr val="bg1"/>
                </a:solidFill>
                <a:latin typeface="Arial" pitchFamily="34" charset="0"/>
                <a:cs typeface="Arial" pitchFamily="34" charset="0"/>
                <a:hlinkClick r:id="rId4"/>
              </a:rPr>
              <a:t>веб-сайте</a:t>
            </a:r>
            <a:r>
              <a:rPr lang="ru-RU" sz="900" dirty="0">
                <a:solidFill>
                  <a:schemeClr val="bg1"/>
                </a:solidFill>
                <a:latin typeface="Arial" pitchFamily="34" charset="0"/>
                <a:cs typeface="Arial" pitchFamily="34" charset="0"/>
              </a:rPr>
              <a:t> http://research.vtbcapital.com/ServicePages/Disclosures.aspx</a:t>
            </a:r>
            <a:r>
              <a:rPr lang="ru-RU" sz="900" dirty="0" smtClean="0">
                <a:solidFill>
                  <a:schemeClr val="bg1"/>
                </a:solidFill>
                <a:latin typeface="Arial" pitchFamily="34" charset="0"/>
                <a:cs typeface="Arial" pitchFamily="34" charset="0"/>
              </a:rPr>
              <a:t> </a:t>
            </a:r>
            <a:r>
              <a:rPr lang="ru-RU" sz="900" dirty="0">
                <a:solidFill>
                  <a:schemeClr val="bg1"/>
                </a:solidFill>
                <a:latin typeface="Arial" pitchFamily="34" charset="0"/>
                <a:cs typeface="Arial" pitchFamily="34" charset="0"/>
              </a:rPr>
              <a:t>(на английском языке).</a:t>
            </a:r>
            <a:endParaRPr kumimoji="0" lang="ru-RU" sz="18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36782" y="6453336"/>
            <a:ext cx="1224136" cy="268139"/>
          </a:xfrm>
        </p:spPr>
        <p:txBody>
          <a:bodyPr/>
          <a:lstStyle/>
          <a:p>
            <a:fld id="{0AF2DC21-5441-4F54-AAB0-AF2D286C32F4}" type="datetime1">
              <a:rPr lang="ru-RU" smtClean="0"/>
              <a:pPr/>
              <a:t>07-11-2017</a:t>
            </a:fld>
            <a:endParaRPr lang="ru-RU" dirty="0"/>
          </a:p>
        </p:txBody>
      </p:sp>
      <p:sp>
        <p:nvSpPr>
          <p:cNvPr id="3" name="Slide Number Placeholder 2"/>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10</a:t>
            </a:fld>
            <a:endParaRPr lang="ru-RU"/>
          </a:p>
        </p:txBody>
      </p:sp>
      <p:sp>
        <p:nvSpPr>
          <p:cNvPr id="6" name="Title 14"/>
          <p:cNvSpPr txBox="1">
            <a:spLocks/>
          </p:cNvSpPr>
          <p:nvPr/>
        </p:nvSpPr>
        <p:spPr>
          <a:xfrm>
            <a:off x="137883" y="285728"/>
            <a:ext cx="8640959" cy="485552"/>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ru-RU" sz="2000" b="1" kern="0" dirty="0" smtClean="0">
                <a:solidFill>
                  <a:schemeClr val="bg1"/>
                </a:solidFill>
                <a:latin typeface="+mj-lt"/>
                <a:ea typeface="+mj-ea"/>
                <a:cs typeface="+mj-cs"/>
              </a:rPr>
              <a:t>Спасибо!</a:t>
            </a:r>
            <a:endParaRPr kumimoji="0" lang="ru-RU"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Раскрытие информации</a:t>
            </a:r>
            <a:endParaRPr lang="en-GB" dirty="0"/>
          </a:p>
        </p:txBody>
      </p:sp>
      <p:sp>
        <p:nvSpPr>
          <p:cNvPr id="3" name="Text Placeholder 2"/>
          <p:cNvSpPr>
            <a:spLocks noGrp="1"/>
          </p:cNvSpPr>
          <p:nvPr>
            <p:ph type="body" sz="quarter" idx="10"/>
          </p:nvPr>
        </p:nvSpPr>
        <p:spPr>
          <a:xfrm>
            <a:off x="244540" y="1284537"/>
            <a:ext cx="8575931" cy="2952327"/>
          </a:xfrm>
        </p:spPr>
        <p:txBody>
          <a:bodyPr/>
          <a:lstStyle/>
          <a:p>
            <a:pPr algn="just">
              <a:spcBef>
                <a:spcPts val="0"/>
              </a:spcBef>
              <a:spcAft>
                <a:spcPts val="200"/>
              </a:spcAft>
              <a:buNone/>
            </a:pPr>
            <a:r>
              <a:rPr lang="ru-RU" sz="1050" b="1" dirty="0" smtClean="0">
                <a:solidFill>
                  <a:schemeClr val="tx1"/>
                </a:solidFill>
              </a:rPr>
              <a:t>Важные сведения о раскрытии информации</a:t>
            </a:r>
          </a:p>
          <a:p>
            <a:pPr marL="0" indent="0" algn="just">
              <a:spcBef>
                <a:spcPts val="0"/>
              </a:spcBef>
              <a:spcAft>
                <a:spcPts val="200"/>
              </a:spcAft>
              <a:buNone/>
            </a:pPr>
            <a:r>
              <a:rPr lang="ru-RU" sz="900" dirty="0">
                <a:solidFill>
                  <a:schemeClr val="tx1"/>
                </a:solidFill>
              </a:rPr>
              <a:t>Информация и мнения, содержащиеся в аналитических материалах ВТБ Капитал, </a:t>
            </a:r>
            <a:r>
              <a:rPr lang="ru-RU" sz="900">
                <a:solidFill>
                  <a:schemeClr val="tx1"/>
                </a:solidFill>
              </a:rPr>
              <a:t>подготовлены </a:t>
            </a:r>
            <a:r>
              <a:rPr lang="ru-RU" sz="900" smtClean="0">
                <a:solidFill>
                  <a:schemeClr val="tx1"/>
                </a:solidFill>
              </a:rPr>
              <a:t>АО ВТБ Капитал. </a:t>
            </a:r>
            <a:r>
              <a:rPr lang="ru-RU" sz="900" dirty="0">
                <a:solidFill>
                  <a:schemeClr val="tx1"/>
                </a:solidFill>
              </a:rPr>
              <a:t>Для целей настоящего раздела, посвященного раскрытию информации, под ВТБ Капитал </a:t>
            </a:r>
            <a:r>
              <a:rPr lang="ru-RU" sz="900">
                <a:solidFill>
                  <a:schemeClr val="tx1"/>
                </a:solidFill>
              </a:rPr>
              <a:t>понимаются </a:t>
            </a:r>
            <a:r>
              <a:rPr lang="ru-RU" sz="900" smtClean="0">
                <a:solidFill>
                  <a:schemeClr val="tx1"/>
                </a:solidFill>
              </a:rPr>
              <a:t>АО ВТБ Капитал, </a:t>
            </a:r>
            <a:r>
              <a:rPr lang="ru-RU" sz="900" dirty="0">
                <a:solidFill>
                  <a:schemeClr val="tx1"/>
                </a:solidFill>
              </a:rPr>
              <a:t>VTB </a:t>
            </a:r>
            <a:r>
              <a:rPr lang="ru-RU" sz="900" dirty="0" err="1">
                <a:solidFill>
                  <a:schemeClr val="tx1"/>
                </a:solidFill>
              </a:rPr>
              <a:t>Capital</a:t>
            </a:r>
            <a:r>
              <a:rPr lang="ru-RU" sz="900" dirty="0">
                <a:solidFill>
                  <a:schemeClr val="tx1"/>
                </a:solidFill>
              </a:rPr>
              <a:t> </a:t>
            </a:r>
            <a:r>
              <a:rPr lang="ru-RU" sz="900" dirty="0" err="1">
                <a:solidFill>
                  <a:schemeClr val="tx1"/>
                </a:solidFill>
              </a:rPr>
              <a:t>Plc</a:t>
            </a:r>
            <a:r>
              <a:rPr lang="ru-RU" sz="900" dirty="0">
                <a:solidFill>
                  <a:schemeClr val="tx1"/>
                </a:solidFill>
              </a:rPr>
              <a:t> и аффилированные с ними структуры.</a:t>
            </a:r>
          </a:p>
          <a:p>
            <a:pPr marL="0" indent="0" algn="just">
              <a:spcBef>
                <a:spcPts val="0"/>
              </a:spcBef>
              <a:spcAft>
                <a:spcPts val="200"/>
              </a:spcAft>
              <a:buNone/>
            </a:pPr>
            <a:r>
              <a:rPr lang="ru-RU" sz="900" dirty="0">
                <a:solidFill>
                  <a:schemeClr val="tx1"/>
                </a:solidFill>
              </a:rPr>
              <a:t>ВТБ Капитал и/или аффилированные с ним организации, осуществляющие деятельность за пределами США, (собирательное название – "Группа ВТБ") находятся в деловых отношениях и стремятся к установлению таковых с компаниями, деятельность которых освещается в их аналитических обзорах. В связи с этим инвесторы должны осознавать возможность конфликта интересов, который может повлиять на объективность настоящего обзора. При принятии того или иного инвестиционного решения инвесторы должны руководствоваться комплексом факторов, а не только настоящим обзором. </a:t>
            </a:r>
          </a:p>
          <a:p>
            <a:pPr marL="0" indent="0" algn="just">
              <a:spcBef>
                <a:spcPts val="0"/>
              </a:spcBef>
              <a:spcAft>
                <a:spcPts val="200"/>
              </a:spcAft>
              <a:buNone/>
            </a:pPr>
            <a:r>
              <a:rPr lang="ru-RU" sz="900" dirty="0">
                <a:solidFill>
                  <a:schemeClr val="tx1"/>
                </a:solidFill>
              </a:rPr>
              <a:t>Если эмитент, упомянутый в данном отчете, не включен в таблицу раскрытия информации, следует считать, что либо он не рассматривается в качестве компании, анализируемой «ВТБ Капитал», либо его упоминание считается несущественным, что означает, что он не является предметом исследования данного отчета.</a:t>
            </a:r>
          </a:p>
          <a:p>
            <a:pPr algn="just">
              <a:spcBef>
                <a:spcPts val="0"/>
              </a:spcBef>
              <a:spcAft>
                <a:spcPts val="200"/>
              </a:spcAft>
              <a:buNone/>
            </a:pPr>
            <a:r>
              <a:rPr lang="ru-RU" sz="900" b="1" dirty="0" smtClean="0">
                <a:solidFill>
                  <a:schemeClr val="tx1"/>
                </a:solidFill>
              </a:rPr>
              <a:t>Раскрытие информации об эмитенте (эмитентах)</a:t>
            </a:r>
          </a:p>
          <a:p>
            <a:pPr marL="0" indent="0" algn="just">
              <a:spcBef>
                <a:spcPts val="0"/>
              </a:spcBef>
              <a:spcAft>
                <a:spcPts val="200"/>
              </a:spcAft>
              <a:buNone/>
            </a:pPr>
            <a:r>
              <a:rPr lang="ru-RU" sz="900" dirty="0" smtClean="0">
                <a:solidFill>
                  <a:schemeClr val="tx1"/>
                </a:solidFill>
              </a:rPr>
              <a:t>Важные сведения о раскрытии информации и история рекомендаций в отношении акций, касающиеся компании (компаний), являющейся (являющихся) предметом настоящего обзора, представлены на веб-сайте</a:t>
            </a:r>
            <a:endParaRPr lang="en-US" sz="900" dirty="0" smtClean="0">
              <a:solidFill>
                <a:schemeClr val="tx1"/>
              </a:solidFill>
            </a:endParaRPr>
          </a:p>
          <a:p>
            <a:pPr lvl="0">
              <a:spcAft>
                <a:spcPts val="200"/>
              </a:spcAft>
            </a:pPr>
            <a:r>
              <a:rPr lang="en-GB" sz="900" u="sng" smtClean="0">
                <a:hlinkClick r:id="rId2"/>
              </a:rPr>
              <a:t>https://research.vtbcapital.com/ServicePages/Disclosures.aspx</a:t>
            </a:r>
            <a:r>
              <a:rPr lang="en-US" sz="900" smtClean="0"/>
              <a:t> </a:t>
            </a:r>
            <a:r>
              <a:rPr lang="ru-RU" sz="900" smtClean="0">
                <a:solidFill>
                  <a:schemeClr val="tx1"/>
                </a:solidFill>
              </a:rPr>
              <a:t>(на </a:t>
            </a:r>
            <a:r>
              <a:rPr lang="ru-RU" sz="900" dirty="0" smtClean="0">
                <a:solidFill>
                  <a:schemeClr val="tx1"/>
                </a:solidFill>
              </a:rPr>
              <a:t>английском языке).</a:t>
            </a:r>
            <a:endParaRPr lang="en-US" sz="900" dirty="0" smtClean="0">
              <a:solidFill>
                <a:schemeClr val="tx1"/>
              </a:solidFill>
            </a:endParaRPr>
          </a:p>
          <a:p>
            <a:pPr marL="0" indent="0" algn="just">
              <a:spcBef>
                <a:spcPts val="0"/>
              </a:spcBef>
              <a:spcAft>
                <a:spcPts val="200"/>
              </a:spcAft>
              <a:buNone/>
            </a:pPr>
            <a:endParaRPr lang="ru-RU" sz="900" dirty="0" smtClean="0">
              <a:solidFill>
                <a:schemeClr val="tx1"/>
              </a:solidFill>
            </a:endParaRPr>
          </a:p>
          <a:p>
            <a:pPr algn="just">
              <a:spcBef>
                <a:spcPts val="0"/>
              </a:spcBef>
              <a:spcAft>
                <a:spcPts val="200"/>
              </a:spcAft>
              <a:buNone/>
            </a:pPr>
            <a:r>
              <a:rPr lang="ru-RU" sz="1050" b="1" dirty="0" smtClean="0">
                <a:solidFill>
                  <a:schemeClr val="tx1"/>
                </a:solidFill>
              </a:rPr>
              <a:t>Подтверждение аналитиков</a:t>
            </a:r>
          </a:p>
          <a:p>
            <a:pPr algn="just">
              <a:spcBef>
                <a:spcPts val="0"/>
              </a:spcBef>
              <a:spcAft>
                <a:spcPts val="200"/>
              </a:spcAft>
              <a:buNone/>
            </a:pPr>
            <a:r>
              <a:rPr lang="ru-RU" sz="900" dirty="0" smtClean="0">
                <a:solidFill>
                  <a:schemeClr val="tx1"/>
                </a:solidFill>
              </a:rPr>
              <a:t>Аналитики, чьи имена указаны на титульном листе в обзорах ВТБ Капитал, подтверждают следующее: </a:t>
            </a:r>
          </a:p>
          <a:p>
            <a:pPr marL="0" indent="0" algn="just">
              <a:spcBef>
                <a:spcPts val="0"/>
              </a:spcBef>
              <a:spcAft>
                <a:spcPts val="200"/>
              </a:spcAft>
              <a:buNone/>
            </a:pPr>
            <a:r>
              <a:rPr lang="ru-RU" sz="900" dirty="0" smtClean="0">
                <a:solidFill>
                  <a:schemeClr val="tx1"/>
                </a:solidFill>
              </a:rPr>
              <a:t>1) все взгляды, изложенные в аналитических обзорах, в точности отражают их личную точку зрения по вопросам, имеющим отношение к ценным бумагам и эмитентам, являющимся предметом аналитических обзоров ВТБ Капитал; 2) никакая часть вознаграждения аналитиков ВТБ Капитал не зависит и не может зависеть, напрямую или косвенно, от рекомендаций и мнений, представленных в аналитических материалах ВТБ Капитал. </a:t>
            </a:r>
          </a:p>
          <a:p>
            <a:pPr marL="0" indent="0" algn="just">
              <a:spcBef>
                <a:spcPts val="0"/>
              </a:spcBef>
              <a:spcAft>
                <a:spcPts val="200"/>
              </a:spcAft>
              <a:buNone/>
            </a:pPr>
            <a:r>
              <a:rPr lang="ru-RU" sz="900" dirty="0" smtClean="0">
                <a:solidFill>
                  <a:schemeClr val="tx1"/>
                </a:solidFill>
              </a:rPr>
              <a:t>Аналитики, чьи имена указаны в обзорах ВТБ Капитал, получают вознаграждение на основе различных факторов, в том числе совокупной выручки ВТБ Капитал, часть которой компания получает в результате инвестиционно-банковской деятельности ВТБ Капитал.</a:t>
            </a:r>
            <a:endParaRPr lang="en-US" sz="900" dirty="0" smtClean="0">
              <a:solidFill>
                <a:schemeClr val="tx1"/>
              </a:solidFill>
            </a:endParaRPr>
          </a:p>
          <a:p>
            <a:pPr marL="0" indent="0" algn="just">
              <a:spcBef>
                <a:spcPts val="0"/>
              </a:spcBef>
              <a:spcAft>
                <a:spcPts val="200"/>
              </a:spcAft>
              <a:buNone/>
            </a:pPr>
            <a:endParaRPr lang="ru-RU" sz="900" dirty="0" smtClean="0">
              <a:solidFill>
                <a:schemeClr val="tx1"/>
              </a:solidFill>
            </a:endParaRPr>
          </a:p>
        </p:txBody>
      </p:sp>
      <p:sp>
        <p:nvSpPr>
          <p:cNvPr id="8" name="Rectangle 7"/>
          <p:cNvSpPr/>
          <p:nvPr/>
        </p:nvSpPr>
        <p:spPr>
          <a:xfrm>
            <a:off x="185050" y="4437112"/>
            <a:ext cx="8707429" cy="1980029"/>
          </a:xfrm>
          <a:prstGeom prst="rect">
            <a:avLst/>
          </a:prstGeom>
        </p:spPr>
        <p:txBody>
          <a:bodyPr wrap="square">
            <a:spAutoFit/>
          </a:bodyPr>
          <a:lstStyle/>
          <a:p>
            <a:pPr algn="just">
              <a:spcBef>
                <a:spcPts val="0"/>
              </a:spcBef>
              <a:spcAft>
                <a:spcPts val="200"/>
              </a:spcAft>
              <a:buNone/>
            </a:pPr>
            <a:r>
              <a:rPr lang="ru-RU" sz="1050" b="1" dirty="0"/>
              <a:t>Инвестиционные рейтинги</a:t>
            </a:r>
          </a:p>
          <a:p>
            <a:pPr algn="just">
              <a:spcAft>
                <a:spcPts val="200"/>
              </a:spcAft>
            </a:pPr>
            <a:r>
              <a:rPr lang="ru-RU" sz="900" dirty="0"/>
              <a:t>ВТБ Капитал использует трехступенчатую систему рекомендаций по акциям эмитентов, в отношении которых осуществляется аналитическое освещение деятельности: "Покупать", "Держать" или "Продавать". </a:t>
            </a:r>
          </a:p>
          <a:p>
            <a:pPr algn="just">
              <a:spcBef>
                <a:spcPts val="0"/>
              </a:spcBef>
              <a:spcAft>
                <a:spcPts val="200"/>
              </a:spcAft>
              <a:buNone/>
            </a:pPr>
            <a:r>
              <a:rPr lang="ru-RU" sz="900" b="1" dirty="0"/>
              <a:t>ПОКУПАТЬ:</a:t>
            </a:r>
            <a:r>
              <a:rPr lang="ru-RU" sz="900" dirty="0"/>
              <a:t> прогнозная цена через 12 мес. превышает рыночную цену на 20% и более (на момент публикации).</a:t>
            </a:r>
          </a:p>
          <a:p>
            <a:pPr algn="just">
              <a:spcBef>
                <a:spcPts val="0"/>
              </a:spcBef>
              <a:spcAft>
                <a:spcPts val="200"/>
              </a:spcAft>
              <a:buNone/>
            </a:pPr>
            <a:r>
              <a:rPr lang="ru-RU" sz="900" b="1" dirty="0"/>
              <a:t>ДЕРЖАТЬ:</a:t>
            </a:r>
            <a:r>
              <a:rPr lang="ru-RU" sz="900" dirty="0"/>
              <a:t> прогнозная цена через 12 мес. не ниже рыночной цены и не превышает ее более чем на 20% (на момент публикации).</a:t>
            </a:r>
          </a:p>
          <a:p>
            <a:pPr algn="just">
              <a:spcBef>
                <a:spcPts val="0"/>
              </a:spcBef>
              <a:spcAft>
                <a:spcPts val="200"/>
              </a:spcAft>
              <a:buNone/>
            </a:pPr>
            <a:r>
              <a:rPr lang="ru-RU" sz="900" b="1" dirty="0"/>
              <a:t>ПРОДАВАТЬ:</a:t>
            </a:r>
            <a:r>
              <a:rPr lang="ru-RU" sz="900" dirty="0"/>
              <a:t> прогнозная цена через 12 мес. ниже рыночной цены (на момент публикации).</a:t>
            </a:r>
          </a:p>
          <a:p>
            <a:pPr algn="just">
              <a:spcAft>
                <a:spcPts val="200"/>
              </a:spcAft>
            </a:pPr>
            <a:r>
              <a:rPr lang="ru-RU" sz="900" b="1" dirty="0"/>
              <a:t>ОГРАНИЧЕНО:</a:t>
            </a:r>
            <a:r>
              <a:rPr lang="ru-RU" sz="900" dirty="0"/>
              <a:t> при определенных обстоятельствах ВТБ Капитал не может сообщить рекомендации по акциям эмитента в связи с положениями корпоративной политики и (или) нормативными ограничениями. </a:t>
            </a:r>
          </a:p>
          <a:p>
            <a:pPr algn="just">
              <a:spcAft>
                <a:spcPts val="200"/>
              </a:spcAft>
            </a:pPr>
            <a:r>
              <a:rPr lang="ru-RU" sz="900" b="1" dirty="0"/>
              <a:t>ПРИОСТАНОВЛЕНО:</a:t>
            </a:r>
            <a:r>
              <a:rPr lang="ru-RU" sz="900" dirty="0"/>
              <a:t> если в обозримом будущем планируется или ожидается публикация важных сведений об эмитенте, аналитик может приостановить рекомендацию соответствующего эмитента. Это означает, что аналитик пересматривает, но в настоящее время не изменяет ныне действующую рекомендацию в ожидании появления важной информации по компании.</a:t>
            </a:r>
          </a:p>
          <a:p>
            <a:pPr algn="just">
              <a:buNone/>
            </a:pPr>
            <a:endParaRPr lang="en-GB" sz="1100" dirty="0"/>
          </a:p>
        </p:txBody>
      </p:sp>
      <p:sp>
        <p:nvSpPr>
          <p:cNvPr id="5" name="Date Placeholder 1"/>
          <p:cNvSpPr txBox="1">
            <a:spLocks/>
          </p:cNvSpPr>
          <p:nvPr/>
        </p:nvSpPr>
        <p:spPr>
          <a:xfrm>
            <a:off x="136782" y="6453336"/>
            <a:ext cx="1224136" cy="268139"/>
          </a:xfrm>
          <a:prstGeom prst="rect">
            <a:avLst/>
          </a:prstGeom>
        </p:spPr>
        <p:txBody>
          <a:bodyPr vert="horz" lIns="0" tIns="45720" rIns="91440" bIns="45720" rtlCol="0" anchor="ctr"/>
          <a:lstStyle>
            <a:defPPr>
              <a:defRPr lang="ru-RU"/>
            </a:defPPr>
            <a:lvl1pPr marL="0" algn="l" defTabSz="914400" rtl="0" eaLnBrk="1" latinLnBrk="0" hangingPunct="1">
              <a:defRPr sz="1000" kern="1200">
                <a:solidFill>
                  <a:srgbClr val="3A558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F2DC21-5441-4F54-AAB0-AF2D286C32F4}" type="datetime1">
              <a:rPr lang="ru-RU" smtClean="0"/>
              <a:pPr/>
              <a:t>07-11-2017</a:t>
            </a:fld>
            <a:endParaRPr lang="ru-RU" dirty="0"/>
          </a:p>
        </p:txBody>
      </p:sp>
      <p:sp>
        <p:nvSpPr>
          <p:cNvPr id="6" name="Slide Number Placeholder 2"/>
          <p:cNvSpPr>
            <a:spLocks noGrp="1"/>
          </p:cNvSpPr>
          <p:nvPr>
            <p:ph type="sldNum" sz="quarter" idx="11"/>
          </p:nvPr>
        </p:nvSpPr>
        <p:spPr>
          <a:xfrm>
            <a:off x="7956376" y="6453336"/>
            <a:ext cx="1025204" cy="268139"/>
          </a:xfrm>
        </p:spPr>
        <p:txBody>
          <a:bodyPr/>
          <a:lstStyle/>
          <a:p>
            <a:r>
              <a:rPr lang="ru-RU" dirty="0" smtClean="0"/>
              <a:t>Страница</a:t>
            </a:r>
            <a:r>
              <a:rPr lang="en-US" dirty="0" smtClean="0"/>
              <a:t> </a:t>
            </a:r>
            <a:fld id="{A49D25D2-0A99-4CC6-87F9-6906F0DA1E28}" type="slidenum">
              <a:rPr lang="ru-RU" smtClean="0"/>
              <a:pPr/>
              <a:t>11</a:t>
            </a:fld>
            <a:endParaRPr lang="ru-RU" dirty="0"/>
          </a:p>
        </p:txBody>
      </p:sp>
    </p:spTree>
    <p:extLst>
      <p:ext uri="{BB962C8B-B14F-4D97-AF65-F5344CB8AC3E}">
        <p14:creationId xmlns:p14="http://schemas.microsoft.com/office/powerpoint/2010/main" val="3897579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Раскрытие информации</a:t>
            </a:r>
          </a:p>
        </p:txBody>
      </p:sp>
      <p:sp>
        <p:nvSpPr>
          <p:cNvPr id="23" name="Rectangle 2"/>
          <p:cNvSpPr>
            <a:spLocks noChangeArrowheads="1"/>
          </p:cNvSpPr>
          <p:nvPr/>
        </p:nvSpPr>
        <p:spPr bwMode="auto">
          <a:xfrm>
            <a:off x="251520" y="3508628"/>
            <a:ext cx="8441553" cy="183127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lgn="just">
              <a:spcAft>
                <a:spcPts val="600"/>
              </a:spcAft>
            </a:pPr>
            <a:r>
              <a:rPr lang="ru-RU" sz="900" dirty="0"/>
              <a:t>Начиная с 10 апреля 2016 г. распределение рейтингов в приведенной выше таблице дано не по анализируемым компаниям, а по анализируемым финансовым инструментам. Соответственно, случаи вынесения рекомендаций в отношении более чем одного финансового инструмента одной компании учитываются отдельно. Этим объясняется увеличение общего количества рейтингов по сравнению с 29 февраля 2016 г. Перечень таких инструментов представлен здесь</a:t>
            </a:r>
            <a:r>
              <a:rPr lang="ru-RU" sz="900"/>
              <a:t>: </a:t>
            </a:r>
            <a:r>
              <a:rPr lang="en-US" sz="900" u="sng" smtClean="0">
                <a:hlinkClick r:id="rId2"/>
              </a:rPr>
              <a:t>DoubleRecPLC20170731.pdf</a:t>
            </a:r>
            <a:r>
              <a:rPr lang="ru-RU" sz="900" smtClean="0"/>
              <a:t>.</a:t>
            </a:r>
            <a:endParaRPr lang="ru-RU" sz="900" dirty="0"/>
          </a:p>
          <a:p>
            <a:pPr algn="just">
              <a:spcAft>
                <a:spcPts val="600"/>
              </a:spcAft>
            </a:pPr>
            <a:r>
              <a:rPr lang="ru-RU" sz="900" b="1" dirty="0" smtClean="0"/>
              <a:t>Прогнозные цены</a:t>
            </a:r>
          </a:p>
          <a:p>
            <a:pPr algn="just">
              <a:spcAft>
                <a:spcPts val="600"/>
              </a:spcAft>
            </a:pPr>
            <a:r>
              <a:rPr lang="ru-RU" sz="900" dirty="0" smtClean="0"/>
              <a:t>В качестве основной методики оценки справедливой и прогнозной цены акций аналитики </a:t>
            </a:r>
            <a:r>
              <a:rPr lang="ru-RU" sz="900" dirty="0" err="1" smtClean="0"/>
              <a:t>ВТБ</a:t>
            </a:r>
            <a:r>
              <a:rPr lang="ru-RU" sz="900" dirty="0" smtClean="0"/>
              <a:t> Капитал используют модель </a:t>
            </a:r>
            <a:r>
              <a:rPr lang="ru-RU" sz="900" dirty="0" err="1" smtClean="0"/>
              <a:t>ДДП</a:t>
            </a:r>
            <a:r>
              <a:rPr lang="ru-RU" sz="900" dirty="0" smtClean="0"/>
              <a:t>. Основным показателем является текущее значение справедливой стоимости предприятия (</a:t>
            </a:r>
            <a:r>
              <a:rPr lang="en-GB" sz="900" dirty="0" err="1" smtClean="0"/>
              <a:t>EV</a:t>
            </a:r>
            <a:r>
              <a:rPr lang="ru-RU" sz="900" dirty="0" smtClean="0"/>
              <a:t>), которое получают на основе свободного денежного потока компании (</a:t>
            </a:r>
            <a:r>
              <a:rPr lang="en-GB" sz="900" dirty="0" err="1" smtClean="0"/>
              <a:t>FCFF</a:t>
            </a:r>
            <a:r>
              <a:rPr lang="ru-RU" sz="900" dirty="0" smtClean="0"/>
              <a:t>), дисконтированного на постоянную величину индивидуального для компании значения средневзвешенной стоимости капитала (</a:t>
            </a:r>
            <a:r>
              <a:rPr lang="en-GB" sz="900" dirty="0" err="1" smtClean="0"/>
              <a:t>WACC</a:t>
            </a:r>
            <a:r>
              <a:rPr lang="ru-RU" sz="900" dirty="0" smtClean="0"/>
              <a:t>).</a:t>
            </a:r>
          </a:p>
          <a:p>
            <a:pPr algn="just">
              <a:spcAft>
                <a:spcPts val="600"/>
              </a:spcAft>
            </a:pPr>
            <a:r>
              <a:rPr lang="ru-RU" sz="900" b="1" dirty="0" smtClean="0"/>
              <a:t>Управление конфликтами интересов</a:t>
            </a:r>
          </a:p>
          <a:p>
            <a:pPr algn="just">
              <a:spcAft>
                <a:spcPts val="600"/>
              </a:spcAft>
            </a:pPr>
            <a:r>
              <a:rPr lang="ru-RU" sz="900" dirty="0" smtClean="0"/>
              <a:t>Аналитические материалы ВТБ Капитал публикуются в соответствии с нашими положениями по управлению конфликтами интересов, представленными на </a:t>
            </a:r>
            <a:r>
              <a:rPr lang="ru-RU" sz="900" dirty="0" smtClean="0">
                <a:hlinkClick r:id="rId3"/>
              </a:rPr>
              <a:t>веб-сайте</a:t>
            </a:r>
            <a:r>
              <a:rPr lang="ru-RU" sz="900" dirty="0" smtClean="0"/>
              <a:t> (на английском языке).</a:t>
            </a:r>
            <a:endParaRPr lang="en-GB" sz="900" dirty="0" smtClean="0"/>
          </a:p>
        </p:txBody>
      </p:sp>
      <p:sp>
        <p:nvSpPr>
          <p:cNvPr id="24" name="Rectangle 23"/>
          <p:cNvSpPr>
            <a:spLocks noChangeArrowheads="1"/>
          </p:cNvSpPr>
          <p:nvPr/>
        </p:nvSpPr>
        <p:spPr bwMode="auto">
          <a:xfrm>
            <a:off x="172431" y="1837204"/>
            <a:ext cx="2725426" cy="2308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Распределение</a:t>
            </a:r>
            <a:r>
              <a:rPr kumimoji="0" lang="en-US" sz="9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900" b="1"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рекомендаций</a:t>
            </a:r>
            <a:r>
              <a:rPr kumimoji="0" lang="en-US" sz="9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900" b="1" i="0" u="none" strike="noStrike" cap="none" normalizeH="0" baseline="0" err="1" smtClean="0">
                <a:ln>
                  <a:noFill/>
                </a:ln>
                <a:solidFill>
                  <a:schemeClr val="tx1"/>
                </a:solidFill>
                <a:effectLst/>
                <a:latin typeface="Arial" pitchFamily="34" charset="0"/>
                <a:ea typeface="Calibri" pitchFamily="34" charset="0"/>
                <a:cs typeface="Times New Roman" pitchFamily="18" charset="0"/>
              </a:rPr>
              <a:t>ВТБ</a:t>
            </a:r>
            <a:r>
              <a:rPr kumimoji="0" lang="en-US" sz="900" b="1" i="0" u="none" strike="noStrike" cap="none" normalizeH="0" baseline="0" smtClean="0">
                <a:ln>
                  <a:noFill/>
                </a:ln>
                <a:solidFill>
                  <a:schemeClr val="tx1"/>
                </a:solidFill>
                <a:effectLst/>
                <a:latin typeface="Arial" pitchFamily="34" charset="0"/>
                <a:ea typeface="Calibri" pitchFamily="34" charset="0"/>
                <a:cs typeface="Times New Roman" pitchFamily="18" charset="0"/>
              </a:rPr>
              <a:t> Капитал</a:t>
            </a:r>
            <a:endParaRPr kumimoji="0" lang="ru-RU" sz="1800" b="0" i="0" u="none" strike="noStrike" cap="none" normalizeH="0" baseline="0" dirty="0" smtClean="0">
              <a:ln>
                <a:noFill/>
              </a:ln>
              <a:solidFill>
                <a:schemeClr val="tx1"/>
              </a:solidFill>
              <a:effectLst/>
              <a:latin typeface="Arial" pitchFamily="34" charset="0"/>
            </a:endParaRPr>
          </a:p>
        </p:txBody>
      </p:sp>
      <p:sp>
        <p:nvSpPr>
          <p:cNvPr id="25" name="Rectangle 24"/>
          <p:cNvSpPr/>
          <p:nvPr/>
        </p:nvSpPr>
        <p:spPr>
          <a:xfrm>
            <a:off x="251520" y="3240806"/>
            <a:ext cx="3709349" cy="195814"/>
          </a:xfrm>
          <a:prstGeom prst="rect">
            <a:avLst/>
          </a:prstGeom>
        </p:spPr>
        <p:txBody>
          <a:bodyPr wrap="none" lIns="0" tIns="36000" rIns="0" bIns="36000">
            <a:spAutoFit/>
          </a:bodyPr>
          <a:lstStyle/>
          <a:p>
            <a:r>
              <a:rPr lang="ru-RU" sz="800" i="1" dirty="0">
                <a:latin typeface="Arial" pitchFamily="34" charset="0"/>
                <a:ea typeface="Calibri" pitchFamily="34" charset="0"/>
                <a:cs typeface="Times New Roman" pitchFamily="18" charset="0"/>
              </a:rPr>
              <a:t>Источник: ВТБ Капитал на основе данных по состоянию </a:t>
            </a:r>
            <a:r>
              <a:rPr lang="ru-RU" sz="800" i="1">
                <a:latin typeface="Arial" pitchFamily="34" charset="0"/>
                <a:ea typeface="Calibri" pitchFamily="34" charset="0"/>
                <a:cs typeface="Times New Roman" pitchFamily="18" charset="0"/>
              </a:rPr>
              <a:t>на </a:t>
            </a:r>
            <a:r>
              <a:rPr lang="en-US" sz="800" i="1" smtClean="0">
                <a:latin typeface="Arial" pitchFamily="34" charset="0"/>
                <a:ea typeface="Calibri" pitchFamily="34" charset="0"/>
                <a:cs typeface="Times New Roman" pitchFamily="18" charset="0"/>
              </a:rPr>
              <a:t>31 </a:t>
            </a:r>
            <a:r>
              <a:rPr lang="ru-RU" sz="800" i="1" smtClean="0">
                <a:latin typeface="Arial" pitchFamily="34" charset="0"/>
                <a:ea typeface="Calibri" pitchFamily="34" charset="0"/>
                <a:cs typeface="Times New Roman" pitchFamily="18" charset="0"/>
              </a:rPr>
              <a:t>июля 201</a:t>
            </a:r>
            <a:r>
              <a:rPr lang="en-US" sz="800" i="1" dirty="0" smtClean="0">
                <a:latin typeface="Arial" pitchFamily="34" charset="0"/>
                <a:ea typeface="Calibri" pitchFamily="34" charset="0"/>
                <a:cs typeface="Times New Roman" pitchFamily="18" charset="0"/>
              </a:rPr>
              <a:t>7</a:t>
            </a:r>
            <a:r>
              <a:rPr lang="ru-RU" sz="800" i="1" dirty="0" smtClean="0">
                <a:latin typeface="Arial" pitchFamily="34" charset="0"/>
                <a:ea typeface="Calibri" pitchFamily="34" charset="0"/>
                <a:cs typeface="Times New Roman" pitchFamily="18" charset="0"/>
              </a:rPr>
              <a:t> </a:t>
            </a:r>
            <a:r>
              <a:rPr lang="ru-RU" sz="800" i="1" dirty="0">
                <a:latin typeface="Arial" pitchFamily="34" charset="0"/>
                <a:ea typeface="Calibri" pitchFamily="34" charset="0"/>
                <a:cs typeface="Times New Roman" pitchFamily="18" charset="0"/>
              </a:rPr>
              <a:t>г.</a:t>
            </a:r>
            <a:endParaRPr lang="ru-RU" sz="800" dirty="0"/>
          </a:p>
        </p:txBody>
      </p:sp>
      <p:graphicFrame>
        <p:nvGraphicFramePr>
          <p:cNvPr id="26" name="Table 25"/>
          <p:cNvGraphicFramePr>
            <a:graphicFrameLocks noGrp="1"/>
          </p:cNvGraphicFramePr>
          <p:nvPr>
            <p:extLst>
              <p:ext uri="{D42A27DB-BD31-4B8C-83A1-F6EECF244321}">
                <p14:modId xmlns:p14="http://schemas.microsoft.com/office/powerpoint/2010/main" val="276421141"/>
              </p:ext>
            </p:extLst>
          </p:nvPr>
        </p:nvGraphicFramePr>
        <p:xfrm>
          <a:off x="251520" y="2046722"/>
          <a:ext cx="6057902" cy="1199397"/>
        </p:xfrm>
        <a:graphic>
          <a:graphicData uri="http://schemas.openxmlformats.org/drawingml/2006/table">
            <a:tbl>
              <a:tblPr firstRow="1" firstCol="1" bandRow="1">
                <a:tableStyleId>{5C22544A-7EE6-4342-B048-85BDC9FD1C3A}</a:tableStyleId>
              </a:tblPr>
              <a:tblGrid>
                <a:gridCol w="956079">
                  <a:extLst>
                    <a:ext uri="{9D8B030D-6E8A-4147-A177-3AD203B41FA5}">
                      <a16:colId xmlns:a16="http://schemas.microsoft.com/office/drawing/2014/main" xmlns="" val="20000"/>
                    </a:ext>
                  </a:extLst>
                </a:gridCol>
                <a:gridCol w="956665">
                  <a:extLst>
                    <a:ext uri="{9D8B030D-6E8A-4147-A177-3AD203B41FA5}">
                      <a16:colId xmlns:a16="http://schemas.microsoft.com/office/drawing/2014/main" xmlns="" val="20001"/>
                    </a:ext>
                  </a:extLst>
                </a:gridCol>
                <a:gridCol w="956665">
                  <a:extLst>
                    <a:ext uri="{9D8B030D-6E8A-4147-A177-3AD203B41FA5}">
                      <a16:colId xmlns:a16="http://schemas.microsoft.com/office/drawing/2014/main" xmlns="" val="20002"/>
                    </a:ext>
                  </a:extLst>
                </a:gridCol>
                <a:gridCol w="309699">
                  <a:extLst>
                    <a:ext uri="{9D8B030D-6E8A-4147-A177-3AD203B41FA5}">
                      <a16:colId xmlns:a16="http://schemas.microsoft.com/office/drawing/2014/main" xmlns="" val="20003"/>
                    </a:ext>
                  </a:extLst>
                </a:gridCol>
                <a:gridCol w="959598">
                  <a:extLst>
                    <a:ext uri="{9D8B030D-6E8A-4147-A177-3AD203B41FA5}">
                      <a16:colId xmlns:a16="http://schemas.microsoft.com/office/drawing/2014/main" xmlns="" val="20004"/>
                    </a:ext>
                  </a:extLst>
                </a:gridCol>
                <a:gridCol w="959598">
                  <a:extLst>
                    <a:ext uri="{9D8B030D-6E8A-4147-A177-3AD203B41FA5}">
                      <a16:colId xmlns:a16="http://schemas.microsoft.com/office/drawing/2014/main" xmlns="" val="20005"/>
                    </a:ext>
                  </a:extLst>
                </a:gridCol>
                <a:gridCol w="959598">
                  <a:extLst>
                    <a:ext uri="{9D8B030D-6E8A-4147-A177-3AD203B41FA5}">
                      <a16:colId xmlns:a16="http://schemas.microsoft.com/office/drawing/2014/main" xmlns="" val="20006"/>
                    </a:ext>
                  </a:extLst>
                </a:gridCol>
              </a:tblGrid>
              <a:tr h="271466">
                <a:tc gridSpan="3">
                  <a:txBody>
                    <a:bodyPr/>
                    <a:lstStyle/>
                    <a:p>
                      <a:pPr marL="12700" marR="12700" algn="ctr">
                        <a:lnSpc>
                          <a:spcPts val="840"/>
                        </a:lnSpc>
                        <a:spcBef>
                          <a:spcPts val="100"/>
                        </a:spcBef>
                        <a:spcAft>
                          <a:spcPts val="100"/>
                        </a:spcAft>
                      </a:pPr>
                      <a:r>
                        <a:rPr lang="ru-RU" sz="700" kern="700" dirty="0">
                          <a:solidFill>
                            <a:schemeClr val="tx1"/>
                          </a:solidFill>
                          <a:effectLst/>
                        </a:rPr>
                        <a:t>Распределение инвестиционных рейтингов</a:t>
                      </a:r>
                      <a:endParaRPr lang="ru-RU" sz="700" b="1" kern="700" dirty="0">
                        <a:solidFill>
                          <a:schemeClr val="tx1"/>
                        </a:solidFill>
                        <a:effectLst/>
                        <a:latin typeface="Arial"/>
                        <a:ea typeface="Batang"/>
                        <a:cs typeface="Times New Roman"/>
                      </a:endParaRPr>
                    </a:p>
                  </a:txBody>
                  <a:tcPr marL="11723" marR="11723" marT="0"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solidFill>
                  </a:tcPr>
                </a:tc>
                <a:tc hMerge="1">
                  <a:txBody>
                    <a:bodyPr/>
                    <a:lstStyle/>
                    <a:p>
                      <a:endParaRPr lang="ru-RU"/>
                    </a:p>
                  </a:txBody>
                  <a:tcPr/>
                </a:tc>
                <a:tc hMerge="1">
                  <a:txBody>
                    <a:bodyPr/>
                    <a:lstStyle/>
                    <a:p>
                      <a:endParaRPr lang="ru-RU"/>
                    </a:p>
                  </a:txBody>
                  <a:tcPr/>
                </a:tc>
                <a:tc>
                  <a:txBody>
                    <a:bodyPr/>
                    <a:lstStyle/>
                    <a:p>
                      <a:pPr marL="12700" marR="12700" algn="r">
                        <a:lnSpc>
                          <a:spcPts val="840"/>
                        </a:lnSpc>
                        <a:spcBef>
                          <a:spcPts val="100"/>
                        </a:spcBef>
                        <a:spcAft>
                          <a:spcPts val="100"/>
                        </a:spcAft>
                      </a:pPr>
                      <a:r>
                        <a:rPr lang="ru-RU" sz="700" kern="700" dirty="0">
                          <a:solidFill>
                            <a:schemeClr val="tx1"/>
                          </a:solidFill>
                          <a:effectLst/>
                        </a:rPr>
                        <a:t> </a:t>
                      </a:r>
                      <a:endParaRPr lang="ru-RU" sz="700" b="1" kern="700" dirty="0">
                        <a:solidFill>
                          <a:schemeClr val="tx1"/>
                        </a:solidFill>
                        <a:effectLst/>
                        <a:latin typeface="Arial"/>
                        <a:ea typeface="Batang"/>
                        <a:cs typeface="Times New Roman"/>
                      </a:endParaRPr>
                    </a:p>
                  </a:txBody>
                  <a:tcPr marL="11723" marR="11723" marT="0" marB="0" anchor="ctr">
                    <a:lnT w="6350" cap="flat" cmpd="sng" algn="ctr">
                      <a:no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gridSpan="3">
                  <a:txBody>
                    <a:bodyPr/>
                    <a:lstStyle/>
                    <a:p>
                      <a:pPr marL="12700" marR="12700" algn="ctr">
                        <a:lnSpc>
                          <a:spcPts val="840"/>
                        </a:lnSpc>
                        <a:spcBef>
                          <a:spcPts val="100"/>
                        </a:spcBef>
                        <a:spcAft>
                          <a:spcPts val="100"/>
                        </a:spcAft>
                      </a:pPr>
                      <a:r>
                        <a:rPr lang="ru-RU" sz="700" kern="700" dirty="0">
                          <a:solidFill>
                            <a:schemeClr val="tx1"/>
                          </a:solidFill>
                          <a:effectLst/>
                        </a:rPr>
                        <a:t>Распределение инвестиционных рейтингов по компаниям, являющимся клиентами ВТБ Капитал</a:t>
                      </a:r>
                      <a:endParaRPr lang="ru-RU" sz="700" b="1" kern="700" dirty="0">
                        <a:solidFill>
                          <a:schemeClr val="tx1"/>
                        </a:solidFill>
                        <a:effectLst/>
                        <a:latin typeface="Arial"/>
                        <a:ea typeface="Batang"/>
                        <a:cs typeface="Times New Roman"/>
                      </a:endParaRPr>
                    </a:p>
                  </a:txBody>
                  <a:tcPr marL="11723" marR="11723" marT="0" marB="0"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117864">
                <a:tc>
                  <a:txBody>
                    <a:bodyPr/>
                    <a:lstStyle/>
                    <a:p>
                      <a:pPr marL="12700" marR="12700" algn="ctr">
                        <a:spcBef>
                          <a:spcPts val="100"/>
                        </a:spcBef>
                        <a:spcAft>
                          <a:spcPts val="100"/>
                        </a:spcAft>
                      </a:pPr>
                      <a:r>
                        <a:rPr lang="en-GB" sz="700" b="0" kern="700" dirty="0" err="1">
                          <a:solidFill>
                            <a:srgbClr val="000000"/>
                          </a:solidFill>
                          <a:effectLst/>
                          <a:latin typeface="Arial"/>
                          <a:ea typeface="Batang"/>
                          <a:cs typeface="Times New Roman"/>
                        </a:rPr>
                        <a:t>Покупать</a:t>
                      </a:r>
                      <a:endParaRPr lang="ru-RU" sz="700" b="0" kern="700" dirty="0">
                        <a:solidFill>
                          <a:srgbClr val="000000"/>
                        </a:solidFill>
                        <a:effectLst/>
                        <a:latin typeface="Arial"/>
                        <a:ea typeface="Batang"/>
                        <a:cs typeface="Times New Roman"/>
                      </a:endParaRPr>
                    </a:p>
                  </a:txBody>
                  <a:tcPr marL="12700" marR="12700" marT="0" marB="0">
                    <a:lnT w="6350" cap="flat" cmpd="sng" algn="ctr">
                      <a:solidFill>
                        <a:schemeClr val="tx1"/>
                      </a:solidFill>
                      <a:prstDash val="solid"/>
                      <a:round/>
                      <a:headEnd type="none" w="med" len="med"/>
                      <a:tailEnd type="none" w="med" len="med"/>
                    </a:lnT>
                    <a:solidFill>
                      <a:schemeClr val="bg1"/>
                    </a:solidFill>
                  </a:tcPr>
                </a:tc>
                <a:tc>
                  <a:txBody>
                    <a:bodyPr/>
                    <a:lstStyle/>
                    <a:p>
                      <a:pPr marL="12700" marR="17780" algn="ctr">
                        <a:spcBef>
                          <a:spcPts val="100"/>
                        </a:spcBef>
                        <a:spcAft>
                          <a:spcPts val="100"/>
                        </a:spcAft>
                      </a:pPr>
                      <a:r>
                        <a:rPr lang="en-GB" sz="700" b="0" kern="700">
                          <a:solidFill>
                            <a:srgbClr val="000000"/>
                          </a:solidFill>
                          <a:effectLst/>
                          <a:latin typeface="Arial"/>
                          <a:ea typeface="Batang"/>
                          <a:cs typeface="Times New Roman"/>
                        </a:rPr>
                        <a:t>35</a:t>
                      </a:r>
                      <a:endParaRPr lang="ru-RU" sz="700" b="0" kern="700">
                        <a:solidFill>
                          <a:srgbClr val="000000"/>
                        </a:solidFill>
                        <a:effectLst/>
                        <a:latin typeface="Arial"/>
                        <a:ea typeface="Batang"/>
                        <a:cs typeface="Times New Roman"/>
                      </a:endParaRPr>
                    </a:p>
                  </a:txBody>
                  <a:tcPr marL="12700" marR="12700" marT="0" marB="0">
                    <a:lnT w="6350" cap="flat" cmpd="sng" algn="ctr">
                      <a:solidFill>
                        <a:schemeClr val="tx1"/>
                      </a:solidFill>
                      <a:prstDash val="solid"/>
                      <a:round/>
                      <a:headEnd type="none" w="med" len="med"/>
                      <a:tailEnd type="none" w="med" len="med"/>
                    </a:lnT>
                    <a:solidFill>
                      <a:schemeClr val="bg1"/>
                    </a:solidFill>
                  </a:tcPr>
                </a:tc>
                <a:tc>
                  <a:txBody>
                    <a:bodyPr/>
                    <a:lstStyle/>
                    <a:p>
                      <a:pPr marL="12700" marR="17780" algn="ctr">
                        <a:spcBef>
                          <a:spcPts val="100"/>
                        </a:spcBef>
                        <a:spcAft>
                          <a:spcPts val="100"/>
                        </a:spcAft>
                      </a:pPr>
                      <a:r>
                        <a:rPr lang="en-GB" sz="700" b="0" kern="700">
                          <a:solidFill>
                            <a:srgbClr val="000000"/>
                          </a:solidFill>
                          <a:effectLst/>
                          <a:latin typeface="Arial"/>
                          <a:ea typeface="Batang"/>
                          <a:cs typeface="Times New Roman"/>
                        </a:rPr>
                        <a:t>29.2%</a:t>
                      </a:r>
                      <a:endParaRPr lang="ru-RU" sz="700" b="0" kern="700">
                        <a:solidFill>
                          <a:srgbClr val="000000"/>
                        </a:solidFill>
                        <a:effectLst/>
                        <a:latin typeface="Arial"/>
                        <a:ea typeface="Batang"/>
                        <a:cs typeface="Times New Roman"/>
                      </a:endParaRPr>
                    </a:p>
                  </a:txBody>
                  <a:tcPr marL="12700" marR="12700" marT="0" marB="0">
                    <a:lnT w="6350" cap="flat" cmpd="sng" algn="ctr">
                      <a:solidFill>
                        <a:schemeClr val="tx1"/>
                      </a:solidFill>
                      <a:prstDash val="solid"/>
                      <a:round/>
                      <a:headEnd type="none" w="med" len="med"/>
                      <a:tailEnd type="none" w="med" len="med"/>
                    </a:lnT>
                    <a:solidFill>
                      <a:schemeClr val="bg1"/>
                    </a:solidFill>
                  </a:tcPr>
                </a:tc>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 </a:t>
                      </a:r>
                      <a:endParaRPr lang="ru-RU" sz="700" b="0" kern="700">
                        <a:solidFill>
                          <a:srgbClr val="000000"/>
                        </a:solidFill>
                        <a:effectLst/>
                        <a:latin typeface="Arial"/>
                        <a:ea typeface="Batang"/>
                        <a:cs typeface="Times New Roman"/>
                      </a:endParaRPr>
                    </a:p>
                  </a:txBody>
                  <a:tcPr marL="12700" marR="12700" marT="0" marB="0">
                    <a:lnT w="6350" cap="flat" cmpd="sng" algn="ctr">
                      <a:noFill/>
                      <a:prstDash val="solid"/>
                      <a:round/>
                      <a:headEnd type="none" w="med" len="med"/>
                      <a:tailEnd type="none" w="med" len="med"/>
                    </a:lnT>
                    <a:solidFill>
                      <a:schemeClr val="bg1"/>
                    </a:solidFill>
                  </a:tcPr>
                </a:tc>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Покупать</a:t>
                      </a:r>
                      <a:endParaRPr lang="ru-RU" sz="700" b="0" kern="700">
                        <a:solidFill>
                          <a:srgbClr val="000000"/>
                        </a:solidFill>
                        <a:effectLst/>
                        <a:latin typeface="Arial"/>
                        <a:ea typeface="Batang"/>
                        <a:cs typeface="Times New Roman"/>
                      </a:endParaRPr>
                    </a:p>
                  </a:txBody>
                  <a:tcPr marL="12700" marR="12700" marT="0" marB="0">
                    <a:lnT w="6350" cap="flat" cmpd="sng" algn="ctr">
                      <a:solidFill>
                        <a:schemeClr val="tx1"/>
                      </a:solidFill>
                      <a:prstDash val="solid"/>
                      <a:round/>
                      <a:headEnd type="none" w="med" len="med"/>
                      <a:tailEnd type="none" w="med" len="med"/>
                    </a:lnT>
                    <a:solidFill>
                      <a:schemeClr val="bg1"/>
                    </a:solidFill>
                  </a:tcPr>
                </a:tc>
                <a:tc>
                  <a:txBody>
                    <a:bodyPr/>
                    <a:lstStyle/>
                    <a:p>
                      <a:pPr marL="12700" marR="17780" algn="ctr">
                        <a:spcBef>
                          <a:spcPts val="100"/>
                        </a:spcBef>
                        <a:spcAft>
                          <a:spcPts val="100"/>
                        </a:spcAft>
                      </a:pPr>
                      <a:r>
                        <a:rPr lang="en-GB" sz="700" b="0" kern="700">
                          <a:solidFill>
                            <a:srgbClr val="000000"/>
                          </a:solidFill>
                          <a:effectLst/>
                          <a:latin typeface="Arial"/>
                          <a:ea typeface="Batang"/>
                          <a:cs typeface="Times New Roman"/>
                        </a:rPr>
                        <a:t>5</a:t>
                      </a:r>
                      <a:endParaRPr lang="ru-RU" sz="700" b="0" kern="700">
                        <a:solidFill>
                          <a:srgbClr val="000000"/>
                        </a:solidFill>
                        <a:effectLst/>
                        <a:latin typeface="Arial"/>
                        <a:ea typeface="Batang"/>
                        <a:cs typeface="Times New Roman"/>
                      </a:endParaRPr>
                    </a:p>
                  </a:txBody>
                  <a:tcPr marL="12700" marR="12700" marT="0" marB="0">
                    <a:lnT w="6350" cap="flat" cmpd="sng" algn="ctr">
                      <a:solidFill>
                        <a:schemeClr val="tx1"/>
                      </a:solidFill>
                      <a:prstDash val="solid"/>
                      <a:round/>
                      <a:headEnd type="none" w="med" len="med"/>
                      <a:tailEnd type="none" w="med" len="med"/>
                    </a:lnT>
                    <a:solidFill>
                      <a:schemeClr val="bg1"/>
                    </a:solidFill>
                  </a:tcPr>
                </a:tc>
                <a:tc>
                  <a:txBody>
                    <a:bodyPr/>
                    <a:lstStyle/>
                    <a:p>
                      <a:pPr marL="12700" marR="17780" algn="ctr">
                        <a:spcBef>
                          <a:spcPts val="100"/>
                        </a:spcBef>
                        <a:spcAft>
                          <a:spcPts val="100"/>
                        </a:spcAft>
                      </a:pPr>
                      <a:r>
                        <a:rPr lang="en-GB" sz="700" b="0" kern="700">
                          <a:solidFill>
                            <a:srgbClr val="000000"/>
                          </a:solidFill>
                          <a:effectLst/>
                          <a:latin typeface="Arial"/>
                          <a:ea typeface="Batang"/>
                          <a:cs typeface="Times New Roman"/>
                        </a:rPr>
                        <a:t>23%</a:t>
                      </a:r>
                      <a:endParaRPr lang="ru-RU" sz="700" b="0" kern="700">
                        <a:solidFill>
                          <a:srgbClr val="000000"/>
                        </a:solidFill>
                        <a:effectLst/>
                        <a:latin typeface="Arial"/>
                        <a:ea typeface="Batang"/>
                        <a:cs typeface="Times New Roman"/>
                      </a:endParaRPr>
                    </a:p>
                  </a:txBody>
                  <a:tcPr marL="12700" marR="12700" marT="0" marB="0">
                    <a:lnT w="63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 val="10001"/>
                  </a:ext>
                </a:extLst>
              </a:tr>
              <a:tr h="135732">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Держать</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48</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40.0%</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 </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Держать</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11</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50%</a:t>
                      </a:r>
                      <a:endParaRPr lang="ru-RU" sz="700" kern="700">
                        <a:solidFill>
                          <a:srgbClr val="000000"/>
                        </a:solidFill>
                        <a:effectLst/>
                        <a:latin typeface="Arial"/>
                        <a:ea typeface="Batang"/>
                        <a:cs typeface="Times New Roman"/>
                      </a:endParaRPr>
                    </a:p>
                  </a:txBody>
                  <a:tcPr marL="12700" marR="12700" marT="0" marB="0">
                    <a:solidFill>
                      <a:schemeClr val="bg1"/>
                    </a:solidFill>
                  </a:tcPr>
                </a:tc>
                <a:extLst>
                  <a:ext uri="{0D108BD9-81ED-4DB2-BD59-A6C34878D82A}">
                    <a16:rowId xmlns:a16="http://schemas.microsoft.com/office/drawing/2014/main" xmlns="" val="10002"/>
                  </a:ext>
                </a:extLst>
              </a:tr>
              <a:tr h="135732">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Продавать</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20</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16.7%</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 </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Продавать</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1</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5%</a:t>
                      </a:r>
                      <a:endParaRPr lang="ru-RU" sz="700" kern="700">
                        <a:solidFill>
                          <a:srgbClr val="000000"/>
                        </a:solidFill>
                        <a:effectLst/>
                        <a:latin typeface="Arial"/>
                        <a:ea typeface="Batang"/>
                        <a:cs typeface="Times New Roman"/>
                      </a:endParaRPr>
                    </a:p>
                  </a:txBody>
                  <a:tcPr marL="12700" marR="12700" marT="0" marB="0">
                    <a:solidFill>
                      <a:schemeClr val="bg1"/>
                    </a:solidFill>
                  </a:tcPr>
                </a:tc>
                <a:extLst>
                  <a:ext uri="{0D108BD9-81ED-4DB2-BD59-A6C34878D82A}">
                    <a16:rowId xmlns:a16="http://schemas.microsoft.com/office/drawing/2014/main" xmlns="" val="10003"/>
                  </a:ext>
                </a:extLst>
              </a:tr>
              <a:tr h="148684">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Ограничено</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0</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0.0%</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2700" algn="ctr">
                        <a:spcBef>
                          <a:spcPts val="100"/>
                        </a:spcBef>
                        <a:spcAft>
                          <a:spcPts val="100"/>
                        </a:spcAft>
                      </a:pPr>
                      <a:r>
                        <a:rPr lang="en-GB" sz="700" b="0" kern="700">
                          <a:solidFill>
                            <a:srgbClr val="000000"/>
                          </a:solidFill>
                          <a:effectLst/>
                          <a:highlight>
                            <a:srgbClr val="FFFF00"/>
                          </a:highlight>
                          <a:latin typeface="Arial"/>
                          <a:ea typeface="Batang"/>
                          <a:cs typeface="Times New Roman"/>
                        </a:rPr>
                        <a:t> </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Ограничено</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0</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0%</a:t>
                      </a:r>
                      <a:endParaRPr lang="ru-RU" sz="700" kern="700">
                        <a:solidFill>
                          <a:srgbClr val="000000"/>
                        </a:solidFill>
                        <a:effectLst/>
                        <a:latin typeface="Arial"/>
                        <a:ea typeface="Batang"/>
                        <a:cs typeface="Times New Roman"/>
                      </a:endParaRPr>
                    </a:p>
                  </a:txBody>
                  <a:tcPr marL="12700" marR="12700" marT="0" marB="0">
                    <a:solidFill>
                      <a:schemeClr val="bg1"/>
                    </a:solidFill>
                  </a:tcPr>
                </a:tc>
                <a:extLst>
                  <a:ext uri="{0D108BD9-81ED-4DB2-BD59-A6C34878D82A}">
                    <a16:rowId xmlns:a16="http://schemas.microsoft.com/office/drawing/2014/main" xmlns="" val="10004"/>
                  </a:ext>
                </a:extLst>
              </a:tr>
              <a:tr h="135732">
                <a:tc>
                  <a:txBody>
                    <a:bodyPr/>
                    <a:lstStyle/>
                    <a:p>
                      <a:pPr marL="12700" marR="12700" algn="ctr">
                        <a:spcBef>
                          <a:spcPts val="100"/>
                        </a:spcBef>
                        <a:spcAft>
                          <a:spcPts val="100"/>
                        </a:spcAft>
                      </a:pPr>
                      <a:r>
                        <a:rPr lang="ru-RU" sz="700" b="0" kern="700">
                          <a:solidFill>
                            <a:srgbClr val="000000"/>
                          </a:solidFill>
                          <a:effectLst/>
                          <a:latin typeface="Arial"/>
                          <a:ea typeface="Batang"/>
                          <a:cs typeface="Times New Roman"/>
                        </a:rPr>
                        <a:t>Рейтинг не присвоен</a:t>
                      </a: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0</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0.0%</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2700" algn="ctr">
                        <a:spcBef>
                          <a:spcPts val="100"/>
                        </a:spcBef>
                        <a:spcAft>
                          <a:spcPts val="100"/>
                        </a:spcAft>
                      </a:pPr>
                      <a:r>
                        <a:rPr lang="en-GB" sz="700" b="0" kern="700">
                          <a:solidFill>
                            <a:srgbClr val="000000"/>
                          </a:solidFill>
                          <a:effectLst/>
                          <a:highlight>
                            <a:srgbClr val="FFFF00"/>
                          </a:highlight>
                          <a:latin typeface="Arial"/>
                          <a:ea typeface="Batang"/>
                          <a:cs typeface="Times New Roman"/>
                        </a:rPr>
                        <a:t> </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2700" algn="ctr">
                        <a:spcBef>
                          <a:spcPts val="100"/>
                        </a:spcBef>
                        <a:spcAft>
                          <a:spcPts val="100"/>
                        </a:spcAft>
                      </a:pPr>
                      <a:r>
                        <a:rPr lang="ru-RU" sz="700" b="0" kern="700">
                          <a:solidFill>
                            <a:srgbClr val="000000"/>
                          </a:solidFill>
                          <a:effectLst/>
                          <a:latin typeface="Arial"/>
                          <a:ea typeface="Batang"/>
                          <a:cs typeface="Times New Roman"/>
                        </a:rPr>
                        <a:t>Рейтинг не присвоен</a:t>
                      </a: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0</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0%</a:t>
                      </a:r>
                      <a:endParaRPr lang="ru-RU" sz="700" kern="700">
                        <a:solidFill>
                          <a:srgbClr val="000000"/>
                        </a:solidFill>
                        <a:effectLst/>
                        <a:latin typeface="Arial"/>
                        <a:ea typeface="Batang"/>
                        <a:cs typeface="Times New Roman"/>
                      </a:endParaRPr>
                    </a:p>
                  </a:txBody>
                  <a:tcPr marL="12700" marR="12700" marT="0" marB="0">
                    <a:solidFill>
                      <a:schemeClr val="bg1"/>
                    </a:solidFill>
                  </a:tcPr>
                </a:tc>
                <a:extLst>
                  <a:ext uri="{0D108BD9-81ED-4DB2-BD59-A6C34878D82A}">
                    <a16:rowId xmlns:a16="http://schemas.microsoft.com/office/drawing/2014/main" xmlns="" val="10005"/>
                  </a:ext>
                </a:extLst>
              </a:tr>
              <a:tr h="118455">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Пересматривается</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17</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14.2%</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 </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Пересматривается</a:t>
                      </a:r>
                      <a:endParaRPr lang="ru-RU" sz="700" b="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5</a:t>
                      </a:r>
                      <a:endParaRPr lang="ru-RU" sz="700" kern="700">
                        <a:solidFill>
                          <a:srgbClr val="000000"/>
                        </a:solidFill>
                        <a:effectLst/>
                        <a:latin typeface="Arial"/>
                        <a:ea typeface="Batang"/>
                        <a:cs typeface="Times New Roman"/>
                      </a:endParaRPr>
                    </a:p>
                  </a:txBody>
                  <a:tcPr marL="12700" marR="12700" marT="0" marB="0">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23%</a:t>
                      </a:r>
                      <a:endParaRPr lang="ru-RU" sz="700" kern="700">
                        <a:solidFill>
                          <a:srgbClr val="000000"/>
                        </a:solidFill>
                        <a:effectLst/>
                        <a:latin typeface="Arial"/>
                        <a:ea typeface="Batang"/>
                        <a:cs typeface="Times New Roman"/>
                      </a:endParaRPr>
                    </a:p>
                  </a:txBody>
                  <a:tcPr marL="12700" marR="12700" marT="0" marB="0">
                    <a:solidFill>
                      <a:schemeClr val="bg1"/>
                    </a:solidFill>
                  </a:tcPr>
                </a:tc>
                <a:extLst>
                  <a:ext uri="{0D108BD9-81ED-4DB2-BD59-A6C34878D82A}">
                    <a16:rowId xmlns:a16="http://schemas.microsoft.com/office/drawing/2014/main" xmlns="" val="10006"/>
                  </a:ext>
                </a:extLst>
              </a:tr>
              <a:tr h="135732">
                <a:tc>
                  <a:txBody>
                    <a:bodyPr/>
                    <a:lstStyle/>
                    <a:p>
                      <a:pPr marL="12700" marR="12700" algn="ctr">
                        <a:spcBef>
                          <a:spcPts val="100"/>
                        </a:spcBef>
                        <a:spcAft>
                          <a:spcPts val="100"/>
                        </a:spcAft>
                      </a:pPr>
                      <a:r>
                        <a:rPr lang="en-GB" sz="700" b="0" kern="700">
                          <a:solidFill>
                            <a:srgbClr val="000000"/>
                          </a:solidFill>
                          <a:effectLst/>
                          <a:latin typeface="Arial"/>
                          <a:ea typeface="Batang"/>
                          <a:cs typeface="Times New Roman"/>
                        </a:rPr>
                        <a:t> </a:t>
                      </a:r>
                      <a:endParaRPr lang="ru-RU" sz="700" b="0" kern="700">
                        <a:solidFill>
                          <a:srgbClr val="000000"/>
                        </a:solidFill>
                        <a:effectLst/>
                        <a:latin typeface="Arial"/>
                        <a:ea typeface="Batang"/>
                        <a:cs typeface="Times New Roman"/>
                      </a:endParaRPr>
                    </a:p>
                  </a:txBody>
                  <a:tcPr marL="12700" marR="12700" marT="0" marB="0">
                    <a:lnB w="6350" cap="flat" cmpd="sng" algn="ctr">
                      <a:solidFill>
                        <a:schemeClr val="tx1"/>
                      </a:solidFill>
                      <a:prstDash val="solid"/>
                      <a:round/>
                      <a:headEnd type="none" w="med" len="med"/>
                      <a:tailEnd type="none" w="med" len="med"/>
                    </a:lnB>
                    <a:solidFill>
                      <a:schemeClr val="bg1"/>
                    </a:solidFill>
                  </a:tcPr>
                </a:tc>
                <a:tc>
                  <a:txBody>
                    <a:bodyPr/>
                    <a:lstStyle/>
                    <a:p>
                      <a:pPr marL="12700" marR="17780" algn="ctr">
                        <a:spcBef>
                          <a:spcPts val="100"/>
                        </a:spcBef>
                        <a:spcAft>
                          <a:spcPts val="100"/>
                        </a:spcAft>
                      </a:pPr>
                      <a:r>
                        <a:rPr lang="en-GB" sz="700" b="1" kern="700">
                          <a:solidFill>
                            <a:srgbClr val="000000"/>
                          </a:solidFill>
                          <a:effectLst/>
                          <a:latin typeface="Arial"/>
                          <a:ea typeface="Batang"/>
                          <a:cs typeface="Times New Roman"/>
                        </a:rPr>
                        <a:t>120</a:t>
                      </a:r>
                      <a:endParaRPr lang="ru-RU" sz="700" kern="700">
                        <a:solidFill>
                          <a:srgbClr val="000000"/>
                        </a:solidFill>
                        <a:effectLst/>
                        <a:latin typeface="Arial"/>
                        <a:ea typeface="Batang"/>
                        <a:cs typeface="Times New Roman"/>
                      </a:endParaRPr>
                    </a:p>
                  </a:txBody>
                  <a:tcPr marL="12700" marR="12700" marT="0" marB="0">
                    <a:lnB w="6350" cap="flat" cmpd="sng" algn="ctr">
                      <a:solidFill>
                        <a:schemeClr val="tx1"/>
                      </a:solidFill>
                      <a:prstDash val="solid"/>
                      <a:round/>
                      <a:headEnd type="none" w="med" len="med"/>
                      <a:tailEnd type="none" w="med" len="med"/>
                    </a:lnB>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 </a:t>
                      </a:r>
                      <a:endParaRPr lang="ru-RU" sz="700" kern="700">
                        <a:solidFill>
                          <a:srgbClr val="000000"/>
                        </a:solidFill>
                        <a:effectLst/>
                        <a:latin typeface="Arial"/>
                        <a:ea typeface="Batang"/>
                        <a:cs typeface="Times New Roman"/>
                      </a:endParaRPr>
                    </a:p>
                  </a:txBody>
                  <a:tcPr marL="12700" marR="12700" marT="0" marB="0">
                    <a:lnB w="6350" cap="flat" cmpd="sng" algn="ctr">
                      <a:solidFill>
                        <a:schemeClr val="tx1"/>
                      </a:solidFill>
                      <a:prstDash val="solid"/>
                      <a:round/>
                      <a:headEnd type="none" w="med" len="med"/>
                      <a:tailEnd type="none" w="med" len="med"/>
                    </a:lnB>
                    <a:solidFill>
                      <a:schemeClr val="bg1"/>
                    </a:solidFill>
                  </a:tcPr>
                </a:tc>
                <a:tc>
                  <a:txBody>
                    <a:bodyPr/>
                    <a:lstStyle/>
                    <a:p>
                      <a:pPr marL="12700" marR="12700" algn="ctr">
                        <a:spcBef>
                          <a:spcPts val="100"/>
                        </a:spcBef>
                        <a:spcAft>
                          <a:spcPts val="100"/>
                        </a:spcAft>
                      </a:pPr>
                      <a:r>
                        <a:rPr lang="en-GB" sz="700" b="1" kern="700">
                          <a:solidFill>
                            <a:srgbClr val="000000"/>
                          </a:solidFill>
                          <a:effectLst/>
                          <a:latin typeface="Arial"/>
                          <a:ea typeface="Batang"/>
                          <a:cs typeface="Times New Roman"/>
                        </a:rPr>
                        <a:t> </a:t>
                      </a:r>
                      <a:endParaRPr lang="ru-RU" sz="700" b="1" kern="700">
                        <a:solidFill>
                          <a:srgbClr val="000000"/>
                        </a:solidFill>
                        <a:effectLst/>
                        <a:latin typeface="Arial"/>
                        <a:ea typeface="Batang"/>
                        <a:cs typeface="Times New Roman"/>
                      </a:endParaRPr>
                    </a:p>
                  </a:txBody>
                  <a:tcPr marL="12700" marR="12700" marT="0" marB="0">
                    <a:lnB w="6350" cap="flat" cmpd="sng" algn="ctr">
                      <a:noFill/>
                      <a:prstDash val="solid"/>
                      <a:round/>
                      <a:headEnd type="none" w="med" len="med"/>
                      <a:tailEnd type="none" w="med" len="med"/>
                    </a:lnB>
                    <a:solidFill>
                      <a:schemeClr val="bg1"/>
                    </a:solidFill>
                  </a:tcPr>
                </a:tc>
                <a:tc>
                  <a:txBody>
                    <a:bodyPr/>
                    <a:lstStyle/>
                    <a:p>
                      <a:pPr marL="12700" marR="12700" algn="ctr">
                        <a:spcBef>
                          <a:spcPts val="100"/>
                        </a:spcBef>
                        <a:spcAft>
                          <a:spcPts val="100"/>
                        </a:spcAft>
                      </a:pPr>
                      <a:r>
                        <a:rPr lang="en-GB" sz="700" b="1" kern="700">
                          <a:solidFill>
                            <a:srgbClr val="000000"/>
                          </a:solidFill>
                          <a:effectLst/>
                          <a:latin typeface="Arial"/>
                          <a:ea typeface="Batang"/>
                          <a:cs typeface="Times New Roman"/>
                        </a:rPr>
                        <a:t> </a:t>
                      </a:r>
                      <a:endParaRPr lang="ru-RU" sz="700" b="1" kern="700">
                        <a:solidFill>
                          <a:srgbClr val="000000"/>
                        </a:solidFill>
                        <a:effectLst/>
                        <a:latin typeface="Arial"/>
                        <a:ea typeface="Batang"/>
                        <a:cs typeface="Times New Roman"/>
                      </a:endParaRPr>
                    </a:p>
                  </a:txBody>
                  <a:tcPr marL="12700" marR="12700" marT="0" marB="0">
                    <a:lnB w="6350" cap="flat" cmpd="sng" algn="ctr">
                      <a:solidFill>
                        <a:schemeClr val="tx1"/>
                      </a:solidFill>
                      <a:prstDash val="solid"/>
                      <a:round/>
                      <a:headEnd type="none" w="med" len="med"/>
                      <a:tailEnd type="none" w="med" len="med"/>
                    </a:lnB>
                    <a:solidFill>
                      <a:schemeClr val="bg1"/>
                    </a:solidFill>
                  </a:tcPr>
                </a:tc>
                <a:tc>
                  <a:txBody>
                    <a:bodyPr/>
                    <a:lstStyle/>
                    <a:p>
                      <a:pPr marL="12700" marR="17780" algn="ctr">
                        <a:spcBef>
                          <a:spcPts val="100"/>
                        </a:spcBef>
                        <a:spcAft>
                          <a:spcPts val="100"/>
                        </a:spcAft>
                      </a:pPr>
                      <a:r>
                        <a:rPr lang="en-GB" sz="700" b="1" kern="700">
                          <a:solidFill>
                            <a:srgbClr val="000000"/>
                          </a:solidFill>
                          <a:effectLst/>
                          <a:latin typeface="Arial"/>
                          <a:ea typeface="Batang"/>
                          <a:cs typeface="Times New Roman"/>
                        </a:rPr>
                        <a:t>22</a:t>
                      </a:r>
                      <a:endParaRPr lang="ru-RU" sz="700" kern="700">
                        <a:solidFill>
                          <a:srgbClr val="000000"/>
                        </a:solidFill>
                        <a:effectLst/>
                        <a:latin typeface="Arial"/>
                        <a:ea typeface="Batang"/>
                        <a:cs typeface="Times New Roman"/>
                      </a:endParaRPr>
                    </a:p>
                  </a:txBody>
                  <a:tcPr marL="12700" marR="12700" marT="0" marB="0">
                    <a:lnB w="6350" cap="flat" cmpd="sng" algn="ctr">
                      <a:solidFill>
                        <a:schemeClr val="tx1"/>
                      </a:solidFill>
                      <a:prstDash val="solid"/>
                      <a:round/>
                      <a:headEnd type="none" w="med" len="med"/>
                      <a:tailEnd type="none" w="med" len="med"/>
                    </a:lnB>
                    <a:solidFill>
                      <a:schemeClr val="bg1"/>
                    </a:solidFill>
                  </a:tcPr>
                </a:tc>
                <a:tc>
                  <a:txBody>
                    <a:bodyPr/>
                    <a:lstStyle/>
                    <a:p>
                      <a:pPr marL="12700" marR="17780" algn="ctr">
                        <a:spcBef>
                          <a:spcPts val="100"/>
                        </a:spcBef>
                        <a:spcAft>
                          <a:spcPts val="100"/>
                        </a:spcAft>
                      </a:pPr>
                      <a:r>
                        <a:rPr lang="en-GB" sz="700" kern="700">
                          <a:solidFill>
                            <a:srgbClr val="000000"/>
                          </a:solidFill>
                          <a:effectLst/>
                          <a:latin typeface="Arial"/>
                          <a:ea typeface="Batang"/>
                          <a:cs typeface="Times New Roman"/>
                        </a:rPr>
                        <a:t> </a:t>
                      </a:r>
                      <a:endParaRPr lang="ru-RU" sz="700" kern="700">
                        <a:solidFill>
                          <a:srgbClr val="000000"/>
                        </a:solidFill>
                        <a:effectLst/>
                        <a:latin typeface="Arial"/>
                        <a:ea typeface="Batang"/>
                        <a:cs typeface="Times New Roman"/>
                      </a:endParaRPr>
                    </a:p>
                  </a:txBody>
                  <a:tcPr marL="12700" marR="12700" marT="0" marB="0">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bl>
          </a:graphicData>
        </a:graphic>
      </p:graphicFrame>
      <p:sp>
        <p:nvSpPr>
          <p:cNvPr id="27" name="Rectangle 26"/>
          <p:cNvSpPr/>
          <p:nvPr/>
        </p:nvSpPr>
        <p:spPr>
          <a:xfrm>
            <a:off x="185051" y="1053316"/>
            <a:ext cx="8508022" cy="810478"/>
          </a:xfrm>
          <a:prstGeom prst="rect">
            <a:avLst/>
          </a:prstGeom>
        </p:spPr>
        <p:txBody>
          <a:bodyPr wrap="square">
            <a:spAutoFit/>
          </a:bodyPr>
          <a:lstStyle/>
          <a:p>
            <a:pPr algn="just">
              <a:spcBef>
                <a:spcPts val="0"/>
              </a:spcBef>
              <a:spcAft>
                <a:spcPts val="200"/>
              </a:spcAft>
              <a:buNone/>
            </a:pPr>
            <a:r>
              <a:rPr lang="ru-RU" sz="900" dirty="0"/>
              <a:t>При вынесении рекомендаций (например, краткосрочных торговых рекомендаций) «ВТБ Капитал» может использовать временные рамки, отличные от указанных выше. Рекомендации, вынесенные с использованием альтернативных временных рамок, могут отличаться от рейтингов, присвоенных в соответствии с описанной выше системой.</a:t>
            </a:r>
          </a:p>
          <a:p>
            <a:pPr algn="just">
              <a:spcBef>
                <a:spcPts val="0"/>
              </a:spcBef>
              <a:spcAft>
                <a:spcPts val="200"/>
              </a:spcAft>
              <a:buNone/>
            </a:pPr>
            <a:r>
              <a:rPr lang="ru-RU" sz="900" dirty="0"/>
              <a:t>В таблице ниже представлено распределение инвестиционных рейтингов «ВТБ Капитал» согласно трехуровневой системы рекомендаций, описанной выше</a:t>
            </a:r>
            <a:r>
              <a:rPr lang="ru-RU" sz="900" dirty="0" smtClean="0"/>
              <a:t>.</a:t>
            </a:r>
            <a:endParaRPr lang="ru-RU" sz="900" dirty="0"/>
          </a:p>
        </p:txBody>
      </p:sp>
      <p:sp>
        <p:nvSpPr>
          <p:cNvPr id="8" name="Date Placeholder 1"/>
          <p:cNvSpPr>
            <a:spLocks noGrp="1"/>
          </p:cNvSpPr>
          <p:nvPr>
            <p:ph type="dt" sz="half" idx="10"/>
          </p:nvPr>
        </p:nvSpPr>
        <p:spPr>
          <a:xfrm>
            <a:off x="136782" y="6453336"/>
            <a:ext cx="1224136" cy="268139"/>
          </a:xfrm>
        </p:spPr>
        <p:txBody>
          <a:bodyPr/>
          <a:lstStyle/>
          <a:p>
            <a:fld id="{0AF2DC21-5441-4F54-AAB0-AF2D286C32F4}" type="datetime1">
              <a:rPr lang="ru-RU" smtClean="0"/>
              <a:pPr/>
              <a:t>07-11-2017</a:t>
            </a:fld>
            <a:endParaRPr lang="ru-RU" dirty="0"/>
          </a:p>
        </p:txBody>
      </p:sp>
      <p:sp>
        <p:nvSpPr>
          <p:cNvPr id="9" name="Slide Number Placeholder 2"/>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12</a:t>
            </a:fld>
            <a:endParaRPr lang="ru-RU"/>
          </a:p>
        </p:txBody>
      </p:sp>
    </p:spTree>
    <p:extLst>
      <p:ext uri="{BB962C8B-B14F-4D97-AF65-F5344CB8AC3E}">
        <p14:creationId xmlns:p14="http://schemas.microsoft.com/office/powerpoint/2010/main" val="2316956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136782" y="6453336"/>
            <a:ext cx="1224136" cy="268139"/>
          </a:xfrm>
        </p:spPr>
        <p:txBody>
          <a:bodyPr/>
          <a:lstStyle/>
          <a:p>
            <a:fld id="{B1D23FB8-D126-434A-8123-DC1E6EA501D7}" type="datetime1">
              <a:rPr lang="ru-RU" smtClean="0"/>
              <a:pPr/>
              <a:t>07-11-2017</a:t>
            </a:fld>
            <a:endParaRPr lang="ru-RU"/>
          </a:p>
        </p:txBody>
      </p:sp>
      <p:sp>
        <p:nvSpPr>
          <p:cNvPr id="7" name="Slide Number Placeholder 6"/>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13</a:t>
            </a:fld>
            <a:endParaRPr lang="ru-RU"/>
          </a:p>
        </p:txBody>
      </p:sp>
      <p:sp>
        <p:nvSpPr>
          <p:cNvPr id="10" name="Title 14"/>
          <p:cNvSpPr txBox="1">
            <a:spLocks/>
          </p:cNvSpPr>
          <p:nvPr/>
        </p:nvSpPr>
        <p:spPr>
          <a:xfrm>
            <a:off x="137883" y="285728"/>
            <a:ext cx="8640959" cy="485552"/>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ru-RU" sz="2000" b="1" i="0" u="none" strike="noStrike" kern="0" cap="none" spc="0" normalizeH="0" baseline="0" noProof="0" dirty="0" smtClean="0">
                <a:ln>
                  <a:noFill/>
                </a:ln>
                <a:solidFill>
                  <a:schemeClr val="bg1"/>
                </a:solidFill>
                <a:effectLst/>
                <a:uLnTx/>
                <a:uFillTx/>
                <a:latin typeface="+mj-lt"/>
                <a:ea typeface="+mj-ea"/>
                <a:cs typeface="+mj-cs"/>
              </a:rPr>
              <a:t>Офисы </a:t>
            </a:r>
            <a:r>
              <a:rPr kumimoji="0" lang="ru-RU" sz="2000" b="1" i="0" u="none" strike="noStrike" kern="0" cap="none" spc="0" normalizeH="0" baseline="0" noProof="0" dirty="0" err="1" smtClean="0">
                <a:ln>
                  <a:noFill/>
                </a:ln>
                <a:solidFill>
                  <a:schemeClr val="bg1"/>
                </a:solidFill>
                <a:effectLst/>
                <a:uLnTx/>
                <a:uFillTx/>
                <a:latin typeface="+mj-lt"/>
                <a:ea typeface="+mj-ea"/>
                <a:cs typeface="+mj-cs"/>
              </a:rPr>
              <a:t>ВТБ</a:t>
            </a:r>
            <a:r>
              <a:rPr kumimoji="0" lang="ru-RU" sz="2000" b="1" i="0" u="none" strike="noStrike" kern="0" cap="none" spc="0" normalizeH="0" baseline="0" noProof="0" dirty="0" smtClean="0">
                <a:ln>
                  <a:noFill/>
                </a:ln>
                <a:solidFill>
                  <a:schemeClr val="bg1"/>
                </a:solidFill>
                <a:effectLst/>
                <a:uLnTx/>
                <a:uFillTx/>
                <a:latin typeface="+mj-lt"/>
                <a:ea typeface="+mj-ea"/>
                <a:cs typeface="+mj-cs"/>
              </a:rPr>
              <a:t> Капитал</a:t>
            </a:r>
            <a:endParaRPr kumimoji="0" lang="ru-RU" sz="2000" b="1" i="0" u="none" strike="noStrike" kern="0" cap="none" spc="0" normalizeH="0" baseline="0" noProof="0" dirty="0">
              <a:ln>
                <a:noFill/>
              </a:ln>
              <a:solidFill>
                <a:schemeClr val="bg1"/>
              </a:solidFill>
              <a:effectLst/>
              <a:uLnTx/>
              <a:uFillTx/>
              <a:latin typeface="+mj-lt"/>
              <a:ea typeface="+mj-ea"/>
              <a:cs typeface="+mj-cs"/>
            </a:endParaRPr>
          </a:p>
        </p:txBody>
      </p:sp>
      <p:graphicFrame>
        <p:nvGraphicFramePr>
          <p:cNvPr id="9" name="Table 8"/>
          <p:cNvGraphicFramePr>
            <a:graphicFrameLocks noGrp="1"/>
          </p:cNvGraphicFramePr>
          <p:nvPr>
            <p:extLst>
              <p:ext uri="{D42A27DB-BD31-4B8C-83A1-F6EECF244321}">
                <p14:modId xmlns:p14="http://schemas.microsoft.com/office/powerpoint/2010/main" val="1427243572"/>
              </p:ext>
            </p:extLst>
          </p:nvPr>
        </p:nvGraphicFramePr>
        <p:xfrm>
          <a:off x="272480" y="1136369"/>
          <a:ext cx="8620000" cy="3760706"/>
        </p:xfrm>
        <a:graphic>
          <a:graphicData uri="http://schemas.openxmlformats.org/drawingml/2006/table">
            <a:tbl>
              <a:tblPr/>
              <a:tblGrid>
                <a:gridCol w="2154582">
                  <a:extLst>
                    <a:ext uri="{9D8B030D-6E8A-4147-A177-3AD203B41FA5}">
                      <a16:colId xmlns:a16="http://schemas.microsoft.com/office/drawing/2014/main" xmlns="" val="20000"/>
                    </a:ext>
                  </a:extLst>
                </a:gridCol>
                <a:gridCol w="2155418">
                  <a:extLst>
                    <a:ext uri="{9D8B030D-6E8A-4147-A177-3AD203B41FA5}">
                      <a16:colId xmlns:a16="http://schemas.microsoft.com/office/drawing/2014/main" xmlns="" val="20001"/>
                    </a:ext>
                  </a:extLst>
                </a:gridCol>
                <a:gridCol w="2154582">
                  <a:extLst>
                    <a:ext uri="{9D8B030D-6E8A-4147-A177-3AD203B41FA5}">
                      <a16:colId xmlns:a16="http://schemas.microsoft.com/office/drawing/2014/main" xmlns="" val="20002"/>
                    </a:ext>
                  </a:extLst>
                </a:gridCol>
                <a:gridCol w="2155418">
                  <a:extLst>
                    <a:ext uri="{9D8B030D-6E8A-4147-A177-3AD203B41FA5}">
                      <a16:colId xmlns:a16="http://schemas.microsoft.com/office/drawing/2014/main" xmlns="" val="20003"/>
                    </a:ext>
                  </a:extLst>
                </a:gridCol>
              </a:tblGrid>
              <a:tr h="46990">
                <a:tc>
                  <a:txBody>
                    <a:bodyPr/>
                    <a:lstStyle/>
                    <a:p>
                      <a:pPr marL="0" marR="12700" algn="l">
                        <a:lnSpc>
                          <a:spcPct val="115000"/>
                        </a:lnSpc>
                        <a:spcBef>
                          <a:spcPts val="100"/>
                        </a:spcBef>
                        <a:spcAft>
                          <a:spcPts val="100"/>
                        </a:spcAft>
                      </a:pPr>
                      <a:endParaRPr lang="ru-RU" sz="1050" kern="700" dirty="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a:noFill/>
                    </a:lnB>
                  </a:tcPr>
                </a:tc>
                <a:tc>
                  <a:txBody>
                    <a:bodyPr/>
                    <a:lstStyle/>
                    <a:p>
                      <a:pPr marL="12700" marR="12700" algn="l">
                        <a:lnSpc>
                          <a:spcPct val="115000"/>
                        </a:lnSpc>
                        <a:spcBef>
                          <a:spcPts val="100"/>
                        </a:spcBef>
                        <a:spcAft>
                          <a:spcPts val="100"/>
                        </a:spcAft>
                      </a:pPr>
                      <a:r>
                        <a:rPr lang="ru-RU" sz="1000" b="1" kern="0" dirty="0" smtClean="0">
                          <a:solidFill>
                            <a:srgbClr val="0A2973"/>
                          </a:solidFill>
                          <a:latin typeface="Arial"/>
                          <a:ea typeface="Batang"/>
                          <a:cs typeface="Times New Roman"/>
                        </a:rPr>
                        <a:t>Москва</a:t>
                      </a:r>
                      <a:endParaRPr lang="ru-RU" sz="1000" kern="700" dirty="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2700" marR="0">
                        <a:lnSpc>
                          <a:spcPts val="1200"/>
                        </a:lnSpc>
                        <a:spcBef>
                          <a:spcPts val="100"/>
                        </a:spcBef>
                        <a:spcAft>
                          <a:spcPts val="100"/>
                        </a:spcAft>
                      </a:pPr>
                      <a:r>
                        <a:rPr lang="ru-RU" sz="1000" b="1" dirty="0" smtClean="0">
                          <a:solidFill>
                            <a:srgbClr val="0A2973"/>
                          </a:solidFill>
                          <a:latin typeface="Arial"/>
                          <a:ea typeface="Batang"/>
                          <a:cs typeface="Times New Roman"/>
                        </a:rPr>
                        <a:t>Лондон</a:t>
                      </a:r>
                      <a:endParaRPr lang="ru-RU" sz="1000" dirty="0">
                        <a:solidFill>
                          <a:srgbClr val="000000"/>
                        </a:solidFill>
                        <a:latin typeface="Arial"/>
                        <a:ea typeface="Arial"/>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2700" marR="12700" algn="l">
                        <a:lnSpc>
                          <a:spcPct val="115000"/>
                        </a:lnSpc>
                        <a:spcBef>
                          <a:spcPts val="100"/>
                        </a:spcBef>
                        <a:spcAft>
                          <a:spcPts val="100"/>
                        </a:spcAft>
                      </a:pPr>
                      <a:endParaRPr lang="ru-RU" sz="1050" kern="70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xmlns="" val="10000"/>
                  </a:ext>
                </a:extLst>
              </a:tr>
              <a:tr h="46990">
                <a:tc>
                  <a:txBody>
                    <a:bodyPr/>
                    <a:lstStyle/>
                    <a:p>
                      <a:pPr marL="12700" marR="12700" algn="l">
                        <a:lnSpc>
                          <a:spcPct val="115000"/>
                        </a:lnSpc>
                        <a:spcBef>
                          <a:spcPts val="100"/>
                        </a:spcBef>
                        <a:spcAft>
                          <a:spcPts val="100"/>
                        </a:spcAft>
                      </a:pPr>
                      <a:endParaRPr lang="en-US" sz="1050" kern="0" dirty="0">
                        <a:solidFill>
                          <a:srgbClr val="000000"/>
                        </a:solidFill>
                        <a:latin typeface="Arial"/>
                        <a:ea typeface="Batang"/>
                        <a:cs typeface="Times New Roman"/>
                      </a:endParaRPr>
                    </a:p>
                  </a:txBody>
                  <a:tcPr marL="0" marR="0" marT="0" marB="0">
                    <a:lnL>
                      <a:noFill/>
                    </a:lnL>
                    <a:lnR>
                      <a:noFill/>
                    </a:lnR>
                    <a:lnT>
                      <a:noFill/>
                    </a:lnT>
                    <a:lnB>
                      <a:noFill/>
                    </a:lnB>
                  </a:tcPr>
                </a:tc>
                <a:tc>
                  <a:txBody>
                    <a:bodyPr/>
                    <a:lstStyle/>
                    <a:p>
                      <a:pPr marL="12700" marR="12700" algn="l">
                        <a:lnSpc>
                          <a:spcPct val="115000"/>
                        </a:lnSpc>
                        <a:spcBef>
                          <a:spcPts val="100"/>
                        </a:spcBef>
                        <a:spcAft>
                          <a:spcPts val="100"/>
                        </a:spcAft>
                      </a:pPr>
                      <a:r>
                        <a:rPr lang="ru-RU" sz="1000" kern="0" dirty="0" smtClean="0">
                          <a:solidFill>
                            <a:srgbClr val="000000"/>
                          </a:solidFill>
                          <a:latin typeface="Arial"/>
                          <a:ea typeface="Batang"/>
                          <a:cs typeface="Times New Roman"/>
                        </a:rPr>
                        <a:t>Тел.</a:t>
                      </a:r>
                      <a:r>
                        <a:rPr lang="en-US" sz="1000" kern="0" dirty="0" smtClean="0">
                          <a:solidFill>
                            <a:srgbClr val="000000"/>
                          </a:solidFill>
                          <a:latin typeface="Arial"/>
                          <a:ea typeface="Batang"/>
                          <a:cs typeface="Times New Roman"/>
                        </a:rPr>
                        <a:t>: </a:t>
                      </a:r>
                      <a:r>
                        <a:rPr lang="en-US" sz="1000" kern="0" dirty="0">
                          <a:solidFill>
                            <a:srgbClr val="000000"/>
                          </a:solidFill>
                          <a:latin typeface="Arial"/>
                          <a:ea typeface="Batang"/>
                          <a:cs typeface="Times New Roman"/>
                        </a:rPr>
                        <a:t>+7 495 660 4253</a:t>
                      </a:r>
                      <a:endParaRPr lang="ru-RU" sz="1000" kern="700" dirty="0">
                        <a:solidFill>
                          <a:srgbClr val="000000"/>
                        </a:solidFill>
                        <a:latin typeface="Arial"/>
                        <a:ea typeface="Batang"/>
                        <a:cs typeface="Times New Roman"/>
                      </a:endParaRPr>
                    </a:p>
                    <a:p>
                      <a:pPr marL="12700" marR="12700" algn="l">
                        <a:lnSpc>
                          <a:spcPct val="115000"/>
                        </a:lnSpc>
                        <a:spcBef>
                          <a:spcPts val="100"/>
                        </a:spcBef>
                        <a:spcAft>
                          <a:spcPts val="100"/>
                        </a:spcAft>
                      </a:pPr>
                      <a:r>
                        <a:rPr lang="en-US" sz="1000" u="sng" kern="0" dirty="0" err="1" smtClean="0">
                          <a:solidFill>
                            <a:srgbClr val="000000"/>
                          </a:solidFill>
                          <a:latin typeface="Arial"/>
                          <a:ea typeface="Batang"/>
                          <a:cs typeface="Times New Roman"/>
                          <a:hlinkClick r:id="rId2"/>
                        </a:rPr>
                        <a:t>research@vtbcapital.com</a:t>
                      </a:r>
                      <a:endParaRPr lang="ru-RU" sz="1000" kern="700" dirty="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2700" marR="12700" algn="l">
                        <a:lnSpc>
                          <a:spcPct val="115000"/>
                        </a:lnSpc>
                        <a:spcBef>
                          <a:spcPts val="100"/>
                        </a:spcBef>
                        <a:spcAft>
                          <a:spcPts val="100"/>
                        </a:spcAft>
                      </a:pPr>
                      <a:r>
                        <a:rPr lang="ru-RU" sz="1000" kern="0" dirty="0" smtClean="0">
                          <a:solidFill>
                            <a:srgbClr val="000000"/>
                          </a:solidFill>
                          <a:latin typeface="Arial"/>
                          <a:ea typeface="Batang"/>
                          <a:cs typeface="Times New Roman"/>
                        </a:rPr>
                        <a:t>Тел.</a:t>
                      </a:r>
                      <a:r>
                        <a:rPr lang="en-US" sz="1000" kern="0" dirty="0" smtClean="0">
                          <a:solidFill>
                            <a:srgbClr val="000000"/>
                          </a:solidFill>
                          <a:latin typeface="Arial"/>
                          <a:ea typeface="Batang"/>
                          <a:cs typeface="Times New Roman"/>
                        </a:rPr>
                        <a:t>: </a:t>
                      </a:r>
                      <a:r>
                        <a:rPr lang="en-US" sz="1000" kern="0" dirty="0">
                          <a:solidFill>
                            <a:srgbClr val="000000"/>
                          </a:solidFill>
                          <a:latin typeface="Arial"/>
                          <a:ea typeface="Batang"/>
                          <a:cs typeface="Times New Roman"/>
                        </a:rPr>
                        <a:t>+44 (20) 3334 </a:t>
                      </a:r>
                      <a:r>
                        <a:rPr lang="en-US" sz="1000" kern="0" dirty="0" smtClean="0">
                          <a:solidFill>
                            <a:srgbClr val="000000"/>
                          </a:solidFill>
                          <a:latin typeface="Arial"/>
                          <a:ea typeface="Batang"/>
                          <a:cs typeface="Times New Roman"/>
                        </a:rPr>
                        <a:t>8557</a:t>
                      </a:r>
                      <a:endParaRPr lang="ru-RU" sz="1000" kern="700" dirty="0" smtClean="0">
                        <a:solidFill>
                          <a:srgbClr val="000000"/>
                        </a:solidFill>
                        <a:latin typeface="Arial"/>
                        <a:ea typeface="Batang"/>
                        <a:cs typeface="Times New Roman"/>
                      </a:endParaRPr>
                    </a:p>
                    <a:p>
                      <a:pPr marL="12700" marR="12700" algn="l">
                        <a:lnSpc>
                          <a:spcPct val="115000"/>
                        </a:lnSpc>
                        <a:spcBef>
                          <a:spcPts val="100"/>
                        </a:spcBef>
                        <a:spcAft>
                          <a:spcPts val="100"/>
                        </a:spcAft>
                      </a:pPr>
                      <a:r>
                        <a:rPr lang="en-US" sz="1000" u="sng" kern="0" dirty="0" err="1" smtClean="0">
                          <a:solidFill>
                            <a:srgbClr val="000000"/>
                          </a:solidFill>
                          <a:latin typeface="Arial"/>
                          <a:ea typeface="Batang"/>
                          <a:cs typeface="Times New Roman"/>
                          <a:hlinkClick r:id="rId2"/>
                        </a:rPr>
                        <a:t>research@vtbcapital.com</a:t>
                      </a:r>
                      <a:endParaRPr lang="ru-RU" sz="1000" kern="700" dirty="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2700" marR="12700" algn="l">
                        <a:lnSpc>
                          <a:spcPct val="115000"/>
                        </a:lnSpc>
                        <a:spcBef>
                          <a:spcPts val="100"/>
                        </a:spcBef>
                        <a:spcAft>
                          <a:spcPts val="100"/>
                        </a:spcAft>
                      </a:pPr>
                      <a:endParaRPr lang="en-US" sz="1050" kern="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xmlns="" val="10001"/>
                  </a:ext>
                </a:extLst>
              </a:tr>
              <a:tr h="46990">
                <a:tc>
                  <a:txBody>
                    <a:bodyPr/>
                    <a:lstStyle/>
                    <a:p>
                      <a:pPr marL="12700" marR="12700" algn="l">
                        <a:lnSpc>
                          <a:spcPct val="115000"/>
                        </a:lnSpc>
                        <a:spcBef>
                          <a:spcPts val="100"/>
                        </a:spcBef>
                        <a:spcAft>
                          <a:spcPts val="100"/>
                        </a:spcAft>
                      </a:pPr>
                      <a:endParaRPr lang="ru-RU" sz="1050" kern="700">
                        <a:solidFill>
                          <a:srgbClr val="000000"/>
                        </a:solidFill>
                        <a:latin typeface="Arial"/>
                        <a:ea typeface="Batang"/>
                        <a:cs typeface="Times New Roman"/>
                      </a:endParaRPr>
                    </a:p>
                  </a:txBody>
                  <a:tcPr marL="0" marR="0" marT="0" marB="0">
                    <a:lnL>
                      <a:noFill/>
                    </a:lnL>
                    <a:lnR>
                      <a:noFill/>
                    </a:lnR>
                    <a:lnT>
                      <a:noFill/>
                    </a:lnT>
                    <a:lnB>
                      <a:noFill/>
                    </a:lnB>
                  </a:tcPr>
                </a:tc>
                <a:tc>
                  <a:txBody>
                    <a:bodyPr/>
                    <a:lstStyle/>
                    <a:p>
                      <a:pPr marL="12700" marR="12700" algn="l">
                        <a:lnSpc>
                          <a:spcPct val="115000"/>
                        </a:lnSpc>
                        <a:spcBef>
                          <a:spcPts val="100"/>
                        </a:spcBef>
                        <a:spcAft>
                          <a:spcPts val="100"/>
                        </a:spcAft>
                      </a:pPr>
                      <a:endParaRPr lang="en-US" sz="1050" kern="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2700" marR="12700" algn="l">
                        <a:lnSpc>
                          <a:spcPct val="115000"/>
                        </a:lnSpc>
                        <a:spcBef>
                          <a:spcPts val="100"/>
                        </a:spcBef>
                        <a:spcAft>
                          <a:spcPts val="100"/>
                        </a:spcAft>
                      </a:pPr>
                      <a:endParaRPr lang="en-US" sz="1050" kern="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2700" marR="0">
                        <a:lnSpc>
                          <a:spcPts val="1200"/>
                        </a:lnSpc>
                        <a:spcBef>
                          <a:spcPts val="100"/>
                        </a:spcBef>
                        <a:spcAft>
                          <a:spcPts val="100"/>
                        </a:spcAft>
                      </a:pPr>
                      <a:endParaRPr lang="en-US" sz="105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xmlns="" val="10002"/>
                  </a:ext>
                </a:extLst>
              </a:tr>
              <a:tr h="250616">
                <a:tc gridSpan="4">
                  <a:txBody>
                    <a:bodyPr/>
                    <a:lstStyle/>
                    <a:p>
                      <a:pPr marL="0" marR="0">
                        <a:lnSpc>
                          <a:spcPts val="1300"/>
                        </a:lnSpc>
                        <a:spcBef>
                          <a:spcPts val="600"/>
                        </a:spcBef>
                        <a:spcAft>
                          <a:spcPts val="100"/>
                        </a:spcAft>
                      </a:pPr>
                      <a:r>
                        <a:rPr lang="ru-RU" sz="1200" b="1" dirty="0" smtClean="0">
                          <a:solidFill>
                            <a:srgbClr val="000000"/>
                          </a:solidFill>
                          <a:latin typeface="Arial"/>
                          <a:ea typeface="Arial"/>
                          <a:cs typeface="Times New Roman"/>
                        </a:rPr>
                        <a:t>Офисы </a:t>
                      </a:r>
                      <a:r>
                        <a:rPr lang="ru-RU" sz="1200" b="1" dirty="0" err="1" smtClean="0">
                          <a:solidFill>
                            <a:srgbClr val="000000"/>
                          </a:solidFill>
                          <a:latin typeface="Arial"/>
                          <a:ea typeface="Arial"/>
                          <a:cs typeface="Times New Roman"/>
                        </a:rPr>
                        <a:t>ВТБ</a:t>
                      </a:r>
                      <a:r>
                        <a:rPr lang="ru-RU" sz="1200" b="1" dirty="0" smtClean="0">
                          <a:solidFill>
                            <a:srgbClr val="000000"/>
                          </a:solidFill>
                          <a:latin typeface="Arial"/>
                          <a:ea typeface="Arial"/>
                          <a:cs typeface="Times New Roman"/>
                        </a:rPr>
                        <a:t> Капитал</a:t>
                      </a:r>
                      <a:endParaRPr lang="ru-RU" sz="1200" b="1" dirty="0">
                        <a:solidFill>
                          <a:srgbClr val="000000"/>
                        </a:solidFill>
                        <a:latin typeface="Arial"/>
                        <a:ea typeface="Arial"/>
                        <a:cs typeface="Times New Roman"/>
                      </a:endParaRPr>
                    </a:p>
                  </a:txBody>
                  <a:tcPr marL="0" marR="0" marT="0" marB="0" anchor="b">
                    <a:lnL>
                      <a:noFill/>
                    </a:lnL>
                    <a:lnR>
                      <a:noFill/>
                    </a:lnR>
                    <a:lnT>
                      <a:noFill/>
                    </a:lnT>
                    <a:lnB w="12700" cap="flat" cmpd="sng" algn="ctr">
                      <a:solidFill>
                        <a:srgbClr val="A6A6A6"/>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3"/>
                  </a:ext>
                </a:extLst>
              </a:tr>
              <a:tr h="40640">
                <a:tc>
                  <a:txBody>
                    <a:bodyPr/>
                    <a:lstStyle/>
                    <a:p>
                      <a:pPr marL="12700" marR="12700" algn="l">
                        <a:lnSpc>
                          <a:spcPct val="115000"/>
                        </a:lnSpc>
                        <a:spcBef>
                          <a:spcPts val="100"/>
                        </a:spcBef>
                        <a:spcAft>
                          <a:spcPts val="100"/>
                        </a:spcAft>
                      </a:pPr>
                      <a:endParaRPr lang="en-US" sz="1050" kern="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a:noFill/>
                    </a:lnB>
                  </a:tcPr>
                </a:tc>
                <a:tc>
                  <a:txBody>
                    <a:bodyPr/>
                    <a:lstStyle/>
                    <a:p>
                      <a:pPr marL="0" marR="12700" algn="l">
                        <a:spcBef>
                          <a:spcPts val="100"/>
                        </a:spcBef>
                        <a:spcAft>
                          <a:spcPts val="100"/>
                        </a:spcAft>
                      </a:pPr>
                      <a:r>
                        <a:rPr lang="ru-RU" sz="1000" b="1" kern="0" smtClean="0">
                          <a:solidFill>
                            <a:srgbClr val="0A2973"/>
                          </a:solidFill>
                          <a:latin typeface="Arial"/>
                          <a:ea typeface="Batang"/>
                          <a:cs typeface="Times New Roman"/>
                        </a:rPr>
                        <a:t>АО </a:t>
                      </a:r>
                      <a:r>
                        <a:rPr lang="ru-RU" sz="1000" b="1" kern="0">
                          <a:solidFill>
                            <a:srgbClr val="0A2973"/>
                          </a:solidFill>
                          <a:latin typeface="Arial"/>
                          <a:ea typeface="Batang"/>
                          <a:cs typeface="Times New Roman"/>
                        </a:rPr>
                        <a:t>ВТБ Капитал</a:t>
                      </a:r>
                      <a:endParaRPr lang="ru-RU" sz="1000" kern="70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12700" algn="l">
                        <a:spcBef>
                          <a:spcPts val="100"/>
                        </a:spcBef>
                        <a:spcAft>
                          <a:spcPts val="100"/>
                        </a:spcAft>
                      </a:pPr>
                      <a:r>
                        <a:rPr lang="en-US" sz="1000" b="1" kern="0">
                          <a:solidFill>
                            <a:srgbClr val="0A2973"/>
                          </a:solidFill>
                          <a:latin typeface="Arial"/>
                          <a:ea typeface="Batang"/>
                          <a:cs typeface="Times New Roman"/>
                        </a:rPr>
                        <a:t>VTB Capital plc</a:t>
                      </a:r>
                      <a:endParaRPr lang="ru-RU" sz="1000" kern="70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12700" algn="l">
                        <a:spcBef>
                          <a:spcPts val="100"/>
                        </a:spcBef>
                        <a:spcAft>
                          <a:spcPts val="100"/>
                        </a:spcAft>
                      </a:pPr>
                      <a:r>
                        <a:rPr lang="en-US" sz="1000" b="1" kern="0">
                          <a:solidFill>
                            <a:srgbClr val="0A2973"/>
                          </a:solidFill>
                          <a:latin typeface="Arial"/>
                          <a:ea typeface="Batang"/>
                          <a:cs typeface="Times New Roman"/>
                        </a:rPr>
                        <a:t>VTB Capital plc</a:t>
                      </a:r>
                      <a:endParaRPr lang="ru-RU" sz="1000" kern="70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xmlns="" val="10004"/>
                  </a:ext>
                </a:extLst>
              </a:tr>
              <a:tr h="46990">
                <a:tc>
                  <a:txBody>
                    <a:bodyPr/>
                    <a:lstStyle/>
                    <a:p>
                      <a:pPr marL="12700" marR="12700" algn="l">
                        <a:lnSpc>
                          <a:spcPct val="115000"/>
                        </a:lnSpc>
                        <a:spcBef>
                          <a:spcPts val="100"/>
                        </a:spcBef>
                        <a:spcAft>
                          <a:spcPts val="100"/>
                        </a:spcAft>
                      </a:pPr>
                      <a:endParaRPr lang="ru-RU" sz="1050" kern="700" dirty="0">
                        <a:solidFill>
                          <a:srgbClr val="000000"/>
                        </a:solidFill>
                        <a:latin typeface="Arial"/>
                        <a:ea typeface="Batang"/>
                        <a:cs typeface="Times New Roman"/>
                      </a:endParaRPr>
                    </a:p>
                  </a:txBody>
                  <a:tcPr marL="0" marR="0" marT="0" marB="0">
                    <a:lnL>
                      <a:noFill/>
                    </a:lnL>
                    <a:lnR>
                      <a:noFill/>
                    </a:lnR>
                    <a:lnT>
                      <a:noFill/>
                    </a:lnT>
                    <a:lnB>
                      <a:noFill/>
                    </a:lnB>
                  </a:tcPr>
                </a:tc>
                <a:tc>
                  <a:txBody>
                    <a:bodyPr/>
                    <a:lstStyle/>
                    <a:p>
                      <a:pPr marL="0" marR="12700" algn="l">
                        <a:spcBef>
                          <a:spcPts val="100"/>
                        </a:spcBef>
                        <a:spcAft>
                          <a:spcPts val="100"/>
                        </a:spcAft>
                      </a:pPr>
                      <a:r>
                        <a:rPr lang="ru-RU" sz="1000" kern="0" dirty="0">
                          <a:solidFill>
                            <a:srgbClr val="000000"/>
                          </a:solidFill>
                          <a:latin typeface="Arial"/>
                          <a:ea typeface="Batang"/>
                          <a:cs typeface="Times New Roman"/>
                        </a:rPr>
                        <a:t>123100, Россия, Москва</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ru-RU" sz="1000" kern="0" dirty="0">
                          <a:solidFill>
                            <a:srgbClr val="000000"/>
                          </a:solidFill>
                          <a:latin typeface="Arial"/>
                          <a:ea typeface="Batang"/>
                          <a:cs typeface="Times New Roman"/>
                        </a:rPr>
                        <a:t>Пресненская </a:t>
                      </a:r>
                      <a:r>
                        <a:rPr lang="ru-RU" sz="1000" kern="0" dirty="0" err="1">
                          <a:solidFill>
                            <a:srgbClr val="000000"/>
                          </a:solidFill>
                          <a:latin typeface="Arial"/>
                          <a:ea typeface="Batang"/>
                          <a:cs typeface="Times New Roman"/>
                        </a:rPr>
                        <a:t>наб</a:t>
                      </a:r>
                      <a:r>
                        <a:rPr lang="ru-RU" sz="1000" kern="0" dirty="0">
                          <a:solidFill>
                            <a:srgbClr val="000000"/>
                          </a:solidFill>
                          <a:latin typeface="Arial"/>
                          <a:ea typeface="Batang"/>
                          <a:cs typeface="Times New Roman"/>
                        </a:rPr>
                        <a:t>., д. 12</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ru-RU" sz="1000" kern="0" dirty="0">
                          <a:solidFill>
                            <a:srgbClr val="000000"/>
                          </a:solidFill>
                          <a:latin typeface="Arial"/>
                          <a:ea typeface="Batang"/>
                          <a:cs typeface="Times New Roman"/>
                        </a:rPr>
                        <a:t>Башня Запад</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ru-RU" sz="1000" kern="0" dirty="0">
                          <a:solidFill>
                            <a:srgbClr val="000000"/>
                          </a:solidFill>
                          <a:latin typeface="Arial"/>
                          <a:ea typeface="Batang"/>
                          <a:cs typeface="Times New Roman"/>
                        </a:rPr>
                        <a:t>Комплекс Федерация</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ru-RU" sz="1000" kern="0" dirty="0">
                          <a:solidFill>
                            <a:srgbClr val="000000"/>
                          </a:solidFill>
                          <a:latin typeface="Arial"/>
                          <a:ea typeface="Batang"/>
                          <a:cs typeface="Times New Roman"/>
                        </a:rPr>
                        <a:t>Тел.: +7 495 960 9999</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en-US" sz="1000" u="sng" kern="0" dirty="0" err="1">
                          <a:solidFill>
                            <a:srgbClr val="000000"/>
                          </a:solidFill>
                          <a:latin typeface="Arial"/>
                          <a:ea typeface="Batang"/>
                          <a:cs typeface="Times New Roman"/>
                          <a:hlinkClick r:id="rId3"/>
                        </a:rPr>
                        <a:t>www.vtbcapital.com</a:t>
                      </a:r>
                      <a:endParaRPr lang="ru-RU" sz="1000" kern="700" dirty="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a:noFill/>
                    </a:lnB>
                  </a:tcPr>
                </a:tc>
                <a:tc>
                  <a:txBody>
                    <a:bodyPr/>
                    <a:lstStyle/>
                    <a:p>
                      <a:pPr marL="0" marR="12700" algn="l">
                        <a:spcBef>
                          <a:spcPts val="100"/>
                        </a:spcBef>
                        <a:spcAft>
                          <a:spcPts val="100"/>
                        </a:spcAft>
                      </a:pPr>
                      <a:r>
                        <a:rPr lang="en-US" sz="1000" kern="0">
                          <a:solidFill>
                            <a:srgbClr val="000000"/>
                          </a:solidFill>
                          <a:latin typeface="Arial"/>
                          <a:ea typeface="Batang"/>
                          <a:cs typeface="Times New Roman"/>
                        </a:rPr>
                        <a:t>14 Cornhill</a:t>
                      </a:r>
                      <a:endParaRPr lang="ru-RU" sz="1000" kern="700">
                        <a:solidFill>
                          <a:srgbClr val="000000"/>
                        </a:solidFill>
                        <a:latin typeface="Arial"/>
                        <a:ea typeface="Batang"/>
                        <a:cs typeface="Times New Roman"/>
                      </a:endParaRPr>
                    </a:p>
                    <a:p>
                      <a:pPr marL="0" marR="12700" algn="l">
                        <a:spcBef>
                          <a:spcPts val="100"/>
                        </a:spcBef>
                        <a:spcAft>
                          <a:spcPts val="100"/>
                        </a:spcAft>
                      </a:pPr>
                      <a:r>
                        <a:rPr lang="en-US" sz="1000" kern="0">
                          <a:solidFill>
                            <a:srgbClr val="000000"/>
                          </a:solidFill>
                          <a:latin typeface="Arial"/>
                          <a:ea typeface="Batang"/>
                          <a:cs typeface="Times New Roman"/>
                        </a:rPr>
                        <a:t>London EC3V 3ND</a:t>
                      </a:r>
                      <a:endParaRPr lang="ru-RU" sz="1000" kern="700">
                        <a:solidFill>
                          <a:srgbClr val="000000"/>
                        </a:solidFill>
                        <a:latin typeface="Arial"/>
                        <a:ea typeface="Batang"/>
                        <a:cs typeface="Times New Roman"/>
                      </a:endParaRPr>
                    </a:p>
                    <a:p>
                      <a:pPr marL="0" marR="12700" algn="l">
                        <a:spcBef>
                          <a:spcPts val="100"/>
                        </a:spcBef>
                        <a:spcAft>
                          <a:spcPts val="100"/>
                        </a:spcAft>
                      </a:pPr>
                      <a:r>
                        <a:rPr lang="ru-RU" sz="1000" kern="0">
                          <a:solidFill>
                            <a:srgbClr val="000000"/>
                          </a:solidFill>
                          <a:latin typeface="Arial"/>
                          <a:ea typeface="Batang"/>
                          <a:cs typeface="Times New Roman"/>
                        </a:rPr>
                        <a:t>Тел</a:t>
                      </a:r>
                      <a:r>
                        <a:rPr lang="en-US" sz="1000" kern="0">
                          <a:solidFill>
                            <a:srgbClr val="000000"/>
                          </a:solidFill>
                          <a:latin typeface="Arial"/>
                          <a:ea typeface="Batang"/>
                          <a:cs typeface="Times New Roman"/>
                        </a:rPr>
                        <a:t>.: +44 (0) 20 3334 8000</a:t>
                      </a:r>
                      <a:endParaRPr lang="ru-RU" sz="1000" kern="700">
                        <a:solidFill>
                          <a:srgbClr val="000000"/>
                        </a:solidFill>
                        <a:latin typeface="Arial"/>
                        <a:ea typeface="Batang"/>
                        <a:cs typeface="Times New Roman"/>
                      </a:endParaRPr>
                    </a:p>
                    <a:p>
                      <a:pPr marL="0" marR="12700" algn="l">
                        <a:spcBef>
                          <a:spcPts val="100"/>
                        </a:spcBef>
                        <a:spcAft>
                          <a:spcPts val="100"/>
                        </a:spcAft>
                      </a:pPr>
                      <a:r>
                        <a:rPr lang="ru-RU" sz="1000" kern="0">
                          <a:solidFill>
                            <a:srgbClr val="000000"/>
                          </a:solidFill>
                          <a:latin typeface="Arial"/>
                          <a:ea typeface="Batang"/>
                          <a:cs typeface="Times New Roman"/>
                        </a:rPr>
                        <a:t>Факс: +44 (0) 20 3334 8900</a:t>
                      </a:r>
                      <a:endParaRPr lang="ru-RU" sz="1000" kern="700">
                        <a:solidFill>
                          <a:srgbClr val="000000"/>
                        </a:solidFill>
                        <a:latin typeface="Arial"/>
                        <a:ea typeface="Batang"/>
                        <a:cs typeface="Times New Roman"/>
                      </a:endParaRPr>
                    </a:p>
                    <a:p>
                      <a:pPr marL="0" marR="12700" algn="l">
                        <a:spcBef>
                          <a:spcPts val="100"/>
                        </a:spcBef>
                        <a:spcAft>
                          <a:spcPts val="100"/>
                        </a:spcAft>
                      </a:pPr>
                      <a:r>
                        <a:rPr lang="en-US" sz="1000" u="sng" kern="0">
                          <a:solidFill>
                            <a:srgbClr val="000000"/>
                          </a:solidFill>
                          <a:latin typeface="Arial"/>
                          <a:ea typeface="Batang"/>
                          <a:cs typeface="Times New Roman"/>
                          <a:hlinkClick r:id="rId3"/>
                        </a:rPr>
                        <a:t>www</a:t>
                      </a:r>
                      <a:r>
                        <a:rPr lang="ru-RU" sz="1000" u="sng" kern="0">
                          <a:solidFill>
                            <a:srgbClr val="000000"/>
                          </a:solidFill>
                          <a:latin typeface="Arial"/>
                          <a:ea typeface="Batang"/>
                          <a:cs typeface="Times New Roman"/>
                          <a:hlinkClick r:id="rId3"/>
                        </a:rPr>
                        <a:t>.</a:t>
                      </a:r>
                      <a:r>
                        <a:rPr lang="en-US" sz="1000" u="sng" kern="0">
                          <a:solidFill>
                            <a:srgbClr val="000000"/>
                          </a:solidFill>
                          <a:latin typeface="Arial"/>
                          <a:ea typeface="Batang"/>
                          <a:cs typeface="Times New Roman"/>
                          <a:hlinkClick r:id="rId3"/>
                        </a:rPr>
                        <a:t>vtbcapital</a:t>
                      </a:r>
                      <a:r>
                        <a:rPr lang="ru-RU" sz="1000" u="sng" kern="0">
                          <a:solidFill>
                            <a:srgbClr val="000000"/>
                          </a:solidFill>
                          <a:latin typeface="Arial"/>
                          <a:ea typeface="Batang"/>
                          <a:cs typeface="Times New Roman"/>
                          <a:hlinkClick r:id="rId3"/>
                        </a:rPr>
                        <a:t>.</a:t>
                      </a:r>
                      <a:r>
                        <a:rPr lang="en-US" sz="1000" u="sng" kern="0">
                          <a:solidFill>
                            <a:srgbClr val="000000"/>
                          </a:solidFill>
                          <a:latin typeface="Arial"/>
                          <a:ea typeface="Batang"/>
                          <a:cs typeface="Times New Roman"/>
                          <a:hlinkClick r:id="rId3"/>
                        </a:rPr>
                        <a:t>com</a:t>
                      </a:r>
                      <a:endParaRPr lang="ru-RU" sz="1000" kern="70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a:noFill/>
                    </a:lnB>
                  </a:tcPr>
                </a:tc>
                <a:tc>
                  <a:txBody>
                    <a:bodyPr/>
                    <a:lstStyle/>
                    <a:p>
                      <a:pPr marL="0" marR="12700" algn="l">
                        <a:spcBef>
                          <a:spcPts val="100"/>
                        </a:spcBef>
                        <a:spcAft>
                          <a:spcPts val="100"/>
                        </a:spcAft>
                      </a:pPr>
                      <a:r>
                        <a:rPr lang="en-US" sz="1000" kern="0" dirty="0">
                          <a:solidFill>
                            <a:srgbClr val="000000"/>
                          </a:solidFill>
                          <a:latin typeface="Arial"/>
                          <a:ea typeface="Batang"/>
                          <a:cs typeface="Times New Roman"/>
                        </a:rPr>
                        <a:t>9 Battery Road #27-01</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en-US" sz="1000" kern="0" dirty="0">
                          <a:solidFill>
                            <a:srgbClr val="000000"/>
                          </a:solidFill>
                          <a:latin typeface="Arial"/>
                          <a:ea typeface="Batang"/>
                          <a:cs typeface="Times New Roman"/>
                        </a:rPr>
                        <a:t>Straits Trading Building</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en-US" sz="1000" kern="0" dirty="0">
                          <a:solidFill>
                            <a:srgbClr val="000000"/>
                          </a:solidFill>
                          <a:latin typeface="Arial"/>
                          <a:ea typeface="Batang"/>
                          <a:cs typeface="Times New Roman"/>
                        </a:rPr>
                        <a:t>Singapore 049910</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ru-RU" sz="1000" kern="0" dirty="0">
                          <a:solidFill>
                            <a:srgbClr val="000000"/>
                          </a:solidFill>
                          <a:latin typeface="Arial"/>
                          <a:ea typeface="Batang"/>
                          <a:cs typeface="Times New Roman"/>
                        </a:rPr>
                        <a:t>Тел.: +65 6220 9422</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ru-RU" sz="1000" kern="0" dirty="0">
                          <a:solidFill>
                            <a:srgbClr val="000000"/>
                          </a:solidFill>
                          <a:latin typeface="Arial"/>
                          <a:ea typeface="Batang"/>
                          <a:cs typeface="Times New Roman"/>
                        </a:rPr>
                        <a:t>Факс: +65 6225 0140</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en-US" sz="1000" u="sng" kern="0" dirty="0">
                          <a:solidFill>
                            <a:srgbClr val="000000"/>
                          </a:solidFill>
                          <a:latin typeface="Arial"/>
                          <a:ea typeface="Batang"/>
                          <a:cs typeface="Times New Roman"/>
                          <a:hlinkClick r:id="rId3"/>
                        </a:rPr>
                        <a:t>www</a:t>
                      </a:r>
                      <a:r>
                        <a:rPr lang="ru-RU" sz="1000" u="sng" kern="0" dirty="0">
                          <a:solidFill>
                            <a:srgbClr val="000000"/>
                          </a:solidFill>
                          <a:latin typeface="Arial"/>
                          <a:ea typeface="Batang"/>
                          <a:cs typeface="Times New Roman"/>
                          <a:hlinkClick r:id="rId3"/>
                        </a:rPr>
                        <a:t>.</a:t>
                      </a:r>
                      <a:r>
                        <a:rPr lang="en-US" sz="1000" u="sng" kern="0" dirty="0" err="1">
                          <a:solidFill>
                            <a:srgbClr val="000000"/>
                          </a:solidFill>
                          <a:latin typeface="Arial"/>
                          <a:ea typeface="Batang"/>
                          <a:cs typeface="Times New Roman"/>
                          <a:hlinkClick r:id="rId3"/>
                        </a:rPr>
                        <a:t>vtbcapital</a:t>
                      </a:r>
                      <a:r>
                        <a:rPr lang="ru-RU" sz="1000" u="sng" kern="0" dirty="0">
                          <a:solidFill>
                            <a:srgbClr val="000000"/>
                          </a:solidFill>
                          <a:latin typeface="Arial"/>
                          <a:ea typeface="Batang"/>
                          <a:cs typeface="Times New Roman"/>
                          <a:hlinkClick r:id="rId3"/>
                        </a:rPr>
                        <a:t>.</a:t>
                      </a:r>
                      <a:r>
                        <a:rPr lang="en-US" sz="1000" u="sng" kern="0" dirty="0">
                          <a:solidFill>
                            <a:srgbClr val="000000"/>
                          </a:solidFill>
                          <a:latin typeface="Arial"/>
                          <a:ea typeface="Batang"/>
                          <a:cs typeface="Times New Roman"/>
                          <a:hlinkClick r:id="rId3"/>
                        </a:rPr>
                        <a:t>com</a:t>
                      </a:r>
                      <a:endParaRPr lang="ru-RU" sz="1000" kern="700" dirty="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a:noFill/>
                    </a:lnB>
                  </a:tcPr>
                </a:tc>
                <a:extLst>
                  <a:ext uri="{0D108BD9-81ED-4DB2-BD59-A6C34878D82A}">
                    <a16:rowId xmlns:a16="http://schemas.microsoft.com/office/drawing/2014/main" xmlns="" val="10005"/>
                  </a:ext>
                </a:extLst>
              </a:tr>
              <a:tr h="112628">
                <a:tc>
                  <a:txBody>
                    <a:bodyPr/>
                    <a:lstStyle/>
                    <a:p>
                      <a:pPr marL="12700" marR="12700" algn="l">
                        <a:lnSpc>
                          <a:spcPct val="115000"/>
                        </a:lnSpc>
                        <a:spcBef>
                          <a:spcPts val="100"/>
                        </a:spcBef>
                        <a:spcAft>
                          <a:spcPts val="100"/>
                        </a:spcAft>
                      </a:pPr>
                      <a:endParaRPr lang="ru-RU" sz="700" kern="700">
                        <a:solidFill>
                          <a:srgbClr val="000000"/>
                        </a:solidFill>
                        <a:latin typeface="Arial"/>
                        <a:ea typeface="Batang"/>
                        <a:cs typeface="Times New Roman"/>
                      </a:endParaRPr>
                    </a:p>
                  </a:txBody>
                  <a:tcPr marL="0" marR="0" marT="0" marB="0">
                    <a:lnL>
                      <a:noFill/>
                    </a:lnL>
                    <a:lnR>
                      <a:noFill/>
                    </a:lnR>
                    <a:lnT>
                      <a:noFill/>
                    </a:lnT>
                    <a:lnB>
                      <a:noFill/>
                    </a:lnB>
                  </a:tcPr>
                </a:tc>
                <a:tc>
                  <a:txBody>
                    <a:bodyPr/>
                    <a:lstStyle/>
                    <a:p>
                      <a:pPr marL="0" marR="12700" algn="l">
                        <a:spcBef>
                          <a:spcPts val="100"/>
                        </a:spcBef>
                        <a:spcAft>
                          <a:spcPts val="100"/>
                        </a:spcAft>
                      </a:pPr>
                      <a:endParaRPr lang="ru-RU" sz="1000" kern="700">
                        <a:solidFill>
                          <a:srgbClr val="000000"/>
                        </a:solidFill>
                        <a:latin typeface="Arial"/>
                        <a:ea typeface="Batang"/>
                        <a:cs typeface="Times New Roman"/>
                      </a:endParaRPr>
                    </a:p>
                  </a:txBody>
                  <a:tcPr marL="0" marR="0" marT="0" marB="0">
                    <a:lnL>
                      <a:noFill/>
                    </a:lnL>
                    <a:lnR>
                      <a:noFill/>
                    </a:lnR>
                    <a:lnT>
                      <a:noFill/>
                    </a:lnT>
                    <a:lnB w="12700" cap="flat" cmpd="sng" algn="ctr">
                      <a:solidFill>
                        <a:srgbClr val="A6A6A6"/>
                      </a:solidFill>
                      <a:prstDash val="solid"/>
                      <a:round/>
                      <a:headEnd type="none" w="med" len="med"/>
                      <a:tailEnd type="none" w="med" len="med"/>
                    </a:lnB>
                  </a:tcPr>
                </a:tc>
                <a:tc>
                  <a:txBody>
                    <a:bodyPr/>
                    <a:lstStyle/>
                    <a:p>
                      <a:pPr marL="0" marR="12700" algn="l">
                        <a:spcBef>
                          <a:spcPts val="100"/>
                        </a:spcBef>
                        <a:spcAft>
                          <a:spcPts val="100"/>
                        </a:spcAft>
                      </a:pPr>
                      <a:endParaRPr lang="ru-RU" sz="1000" kern="700">
                        <a:solidFill>
                          <a:srgbClr val="000000"/>
                        </a:solidFill>
                        <a:latin typeface="Arial"/>
                        <a:ea typeface="Batang"/>
                        <a:cs typeface="Times New Roman"/>
                      </a:endParaRPr>
                    </a:p>
                  </a:txBody>
                  <a:tcPr marL="0" marR="0" marT="0" marB="0">
                    <a:lnL>
                      <a:noFill/>
                    </a:lnL>
                    <a:lnR>
                      <a:noFill/>
                    </a:lnR>
                    <a:lnT>
                      <a:noFill/>
                    </a:lnT>
                    <a:lnB w="12700" cap="flat" cmpd="sng" algn="ctr">
                      <a:solidFill>
                        <a:srgbClr val="A6A6A6"/>
                      </a:solidFill>
                      <a:prstDash val="solid"/>
                      <a:round/>
                      <a:headEnd type="none" w="med" len="med"/>
                      <a:tailEnd type="none" w="med" len="med"/>
                    </a:lnB>
                  </a:tcPr>
                </a:tc>
                <a:tc>
                  <a:txBody>
                    <a:bodyPr/>
                    <a:lstStyle/>
                    <a:p>
                      <a:pPr marL="0" marR="12700" algn="l">
                        <a:spcBef>
                          <a:spcPts val="100"/>
                        </a:spcBef>
                        <a:spcAft>
                          <a:spcPts val="100"/>
                        </a:spcAft>
                      </a:pPr>
                      <a:endParaRPr lang="ru-RU" sz="1000" kern="0">
                        <a:solidFill>
                          <a:srgbClr val="000000"/>
                        </a:solidFill>
                        <a:latin typeface="Arial"/>
                        <a:ea typeface="Batang"/>
                        <a:cs typeface="Times New Roman"/>
                      </a:endParaRPr>
                    </a:p>
                  </a:txBody>
                  <a:tcPr marL="0" marR="0" marT="0" marB="0">
                    <a:lnL>
                      <a:noFill/>
                    </a:lnL>
                    <a:lnR>
                      <a:noFill/>
                    </a:lnR>
                    <a:lnT>
                      <a:noFill/>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xmlns="" val="10006"/>
                  </a:ext>
                </a:extLst>
              </a:tr>
              <a:tr h="46990">
                <a:tc>
                  <a:txBody>
                    <a:bodyPr/>
                    <a:lstStyle/>
                    <a:p>
                      <a:pPr marL="12700" marR="12700" algn="l">
                        <a:lnSpc>
                          <a:spcPct val="115000"/>
                        </a:lnSpc>
                        <a:spcBef>
                          <a:spcPts val="100"/>
                        </a:spcBef>
                        <a:spcAft>
                          <a:spcPts val="100"/>
                        </a:spcAft>
                      </a:pPr>
                      <a:endParaRPr lang="ru-RU" sz="1050" kern="700">
                        <a:solidFill>
                          <a:srgbClr val="000000"/>
                        </a:solidFill>
                        <a:latin typeface="Arial"/>
                        <a:ea typeface="Batang"/>
                        <a:cs typeface="Times New Roman"/>
                      </a:endParaRPr>
                    </a:p>
                  </a:txBody>
                  <a:tcPr marL="0" marR="0" marT="0" marB="0">
                    <a:lnL>
                      <a:noFill/>
                    </a:lnL>
                    <a:lnR>
                      <a:noFill/>
                    </a:lnR>
                    <a:lnT>
                      <a:noFill/>
                    </a:lnT>
                    <a:lnB>
                      <a:noFill/>
                    </a:lnB>
                  </a:tcPr>
                </a:tc>
                <a:tc>
                  <a:txBody>
                    <a:bodyPr/>
                    <a:lstStyle/>
                    <a:p>
                      <a:pPr marL="0" marR="12700" indent="0" algn="l" defTabSz="914400" rtl="0" eaLnBrk="1" fontAlgn="auto" latinLnBrk="0" hangingPunct="1">
                        <a:lnSpc>
                          <a:spcPct val="100000"/>
                        </a:lnSpc>
                        <a:spcBef>
                          <a:spcPts val="100"/>
                        </a:spcBef>
                        <a:spcAft>
                          <a:spcPts val="100"/>
                        </a:spcAft>
                        <a:buClrTx/>
                        <a:buSzTx/>
                        <a:buFontTx/>
                        <a:buNone/>
                        <a:tabLst/>
                        <a:defRPr/>
                      </a:pPr>
                      <a:r>
                        <a:rPr lang="en-US" sz="1000" b="1" kern="0" dirty="0" smtClean="0">
                          <a:solidFill>
                            <a:srgbClr val="0A2973"/>
                          </a:solidFill>
                          <a:latin typeface="+mn-lt"/>
                          <a:ea typeface="Batang"/>
                          <a:cs typeface="Times New Roman"/>
                        </a:rPr>
                        <a:t>VTB Capital Hong Kong Limited</a:t>
                      </a:r>
                      <a:endParaRPr lang="ru-RU" sz="1000" kern="700" dirty="0" smtClean="0">
                        <a:solidFill>
                          <a:srgbClr val="000000"/>
                        </a:solidFill>
                        <a:latin typeface="+mn-lt"/>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12700" indent="0" algn="l" defTabSz="914400" rtl="0" eaLnBrk="1" fontAlgn="auto" latinLnBrk="0" hangingPunct="1">
                        <a:lnSpc>
                          <a:spcPct val="100000"/>
                        </a:lnSpc>
                        <a:spcBef>
                          <a:spcPts val="100"/>
                        </a:spcBef>
                        <a:spcAft>
                          <a:spcPts val="100"/>
                        </a:spcAft>
                        <a:buClrTx/>
                        <a:buSzTx/>
                        <a:buFontTx/>
                        <a:buNone/>
                        <a:tabLst/>
                        <a:defRPr/>
                      </a:pPr>
                      <a:r>
                        <a:rPr lang="en-US" sz="1000" b="1" kern="0" dirty="0" smtClean="0">
                          <a:solidFill>
                            <a:srgbClr val="0A2973"/>
                          </a:solidFill>
                          <a:latin typeface="+mn-lt"/>
                          <a:ea typeface="Batang"/>
                          <a:cs typeface="Times New Roman"/>
                        </a:rPr>
                        <a:t>VTB </a:t>
                      </a:r>
                      <a:r>
                        <a:rPr lang="en-US" sz="1000" b="1" kern="0" smtClean="0">
                          <a:solidFill>
                            <a:srgbClr val="0A2973"/>
                          </a:solidFill>
                          <a:latin typeface="+mn-lt"/>
                          <a:ea typeface="Batang"/>
                          <a:cs typeface="Times New Roman"/>
                        </a:rPr>
                        <a:t>Capital plc</a:t>
                      </a:r>
                      <a:endParaRPr lang="ru-RU" sz="1000" kern="700" dirty="0" smtClean="0">
                        <a:solidFill>
                          <a:srgbClr val="000000"/>
                        </a:solidFill>
                        <a:latin typeface="+mn-lt"/>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12700" algn="l">
                        <a:spcBef>
                          <a:spcPts val="100"/>
                        </a:spcBef>
                        <a:spcAft>
                          <a:spcPts val="100"/>
                        </a:spcAft>
                      </a:pPr>
                      <a:r>
                        <a:rPr lang="en-US" sz="1000" b="1" kern="0">
                          <a:solidFill>
                            <a:srgbClr val="0A2973"/>
                          </a:solidFill>
                          <a:latin typeface="Arial"/>
                          <a:ea typeface="Batang"/>
                          <a:cs typeface="Times New Roman"/>
                        </a:rPr>
                        <a:t>VTB Capital Inc.</a:t>
                      </a:r>
                      <a:endParaRPr lang="ru-RU" sz="1000" kern="70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xmlns="" val="10007"/>
                  </a:ext>
                </a:extLst>
              </a:tr>
              <a:tr h="46990">
                <a:tc>
                  <a:txBody>
                    <a:bodyPr/>
                    <a:lstStyle/>
                    <a:p>
                      <a:pPr marL="12700" marR="12700" algn="l">
                        <a:lnSpc>
                          <a:spcPct val="115000"/>
                        </a:lnSpc>
                        <a:spcBef>
                          <a:spcPts val="100"/>
                        </a:spcBef>
                        <a:spcAft>
                          <a:spcPts val="100"/>
                        </a:spcAft>
                      </a:pPr>
                      <a:endParaRPr lang="en-US" sz="1050" kern="0" dirty="0">
                        <a:solidFill>
                          <a:srgbClr val="000000"/>
                        </a:solidFill>
                        <a:latin typeface="Arial"/>
                        <a:ea typeface="Batang"/>
                        <a:cs typeface="Times New Roman"/>
                      </a:endParaRPr>
                    </a:p>
                  </a:txBody>
                  <a:tcPr marL="0" marR="0" marT="0" marB="0">
                    <a:lnL>
                      <a:noFill/>
                    </a:lnL>
                    <a:lnR>
                      <a:noFill/>
                    </a:lnR>
                    <a:lnT>
                      <a:noFill/>
                    </a:lnT>
                    <a:lnB>
                      <a:noFill/>
                    </a:lnB>
                  </a:tcPr>
                </a:tc>
                <a:tc>
                  <a:txBody>
                    <a:bodyPr/>
                    <a:lstStyle/>
                    <a:p>
                      <a:pPr marL="0" marR="12700" algn="l">
                        <a:spcBef>
                          <a:spcPts val="100"/>
                        </a:spcBef>
                        <a:spcAft>
                          <a:spcPts val="100"/>
                        </a:spcAft>
                      </a:pPr>
                      <a:r>
                        <a:rPr lang="en-US" sz="1000" kern="0" dirty="0">
                          <a:solidFill>
                            <a:srgbClr val="000000"/>
                          </a:solidFill>
                          <a:latin typeface="Arial"/>
                          <a:ea typeface="Batang"/>
                          <a:cs typeface="Times New Roman"/>
                        </a:rPr>
                        <a:t>Unit 2301, 23/F </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en-US" sz="1000" kern="0" dirty="0">
                          <a:solidFill>
                            <a:srgbClr val="000000"/>
                          </a:solidFill>
                          <a:latin typeface="Arial"/>
                          <a:ea typeface="Batang"/>
                          <a:cs typeface="Times New Roman"/>
                        </a:rPr>
                        <a:t>Cheung Kong Center</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en-US" sz="1000" kern="0" dirty="0">
                          <a:solidFill>
                            <a:srgbClr val="000000"/>
                          </a:solidFill>
                          <a:latin typeface="Arial"/>
                          <a:ea typeface="Batang"/>
                          <a:cs typeface="Times New Roman"/>
                        </a:rPr>
                        <a:t>2 Queen’s Road Central</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en-US" sz="1000" kern="0" dirty="0">
                          <a:solidFill>
                            <a:srgbClr val="000000"/>
                          </a:solidFill>
                          <a:latin typeface="Arial"/>
                          <a:ea typeface="Batang"/>
                          <a:cs typeface="Times New Roman"/>
                        </a:rPr>
                        <a:t>Hong Kong</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ru-RU" sz="1000" kern="0" dirty="0">
                          <a:solidFill>
                            <a:srgbClr val="000000"/>
                          </a:solidFill>
                          <a:latin typeface="Arial"/>
                          <a:ea typeface="Batang"/>
                          <a:cs typeface="Times New Roman"/>
                        </a:rPr>
                        <a:t>Тел</a:t>
                      </a:r>
                      <a:r>
                        <a:rPr lang="en-US" sz="1000" kern="0" dirty="0">
                          <a:solidFill>
                            <a:srgbClr val="000000"/>
                          </a:solidFill>
                          <a:latin typeface="Arial"/>
                          <a:ea typeface="Batang"/>
                          <a:cs typeface="Times New Roman"/>
                        </a:rPr>
                        <a:t>.: +852 3195 3688</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ru-RU" sz="1000" kern="0" dirty="0">
                          <a:solidFill>
                            <a:srgbClr val="000000"/>
                          </a:solidFill>
                          <a:latin typeface="Arial"/>
                          <a:ea typeface="Batang"/>
                          <a:cs typeface="Times New Roman"/>
                        </a:rPr>
                        <a:t>Факс</a:t>
                      </a:r>
                      <a:r>
                        <a:rPr lang="en-US" sz="1000" kern="0" dirty="0">
                          <a:solidFill>
                            <a:srgbClr val="000000"/>
                          </a:solidFill>
                          <a:latin typeface="Arial"/>
                          <a:ea typeface="Batang"/>
                          <a:cs typeface="Times New Roman"/>
                        </a:rPr>
                        <a:t>: +852 3195 3699</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en-US" sz="1000" u="sng" kern="0" dirty="0" err="1">
                          <a:solidFill>
                            <a:srgbClr val="000000"/>
                          </a:solidFill>
                          <a:latin typeface="Arial"/>
                          <a:ea typeface="Batang"/>
                          <a:cs typeface="Times New Roman"/>
                          <a:hlinkClick r:id="rId3"/>
                        </a:rPr>
                        <a:t>www.vtbcapital.com</a:t>
                      </a:r>
                      <a:endParaRPr lang="ru-RU" sz="1000" kern="700" dirty="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12700" algn="l">
                        <a:spcBef>
                          <a:spcPts val="100"/>
                        </a:spcBef>
                        <a:spcAft>
                          <a:spcPts val="100"/>
                        </a:spcAft>
                      </a:pPr>
                      <a:r>
                        <a:rPr lang="en-US" sz="1000" kern="0">
                          <a:solidFill>
                            <a:srgbClr val="000000"/>
                          </a:solidFill>
                          <a:latin typeface="Arial"/>
                          <a:ea typeface="Batang"/>
                          <a:cs typeface="Times New Roman"/>
                        </a:rPr>
                        <a:t>Office 403</a:t>
                      </a:r>
                      <a:endParaRPr lang="ru-RU" sz="1000" kern="700">
                        <a:solidFill>
                          <a:srgbClr val="000000"/>
                        </a:solidFill>
                        <a:latin typeface="Arial"/>
                        <a:ea typeface="Batang"/>
                        <a:cs typeface="Times New Roman"/>
                      </a:endParaRPr>
                    </a:p>
                    <a:p>
                      <a:pPr marL="0" marR="12700" algn="l">
                        <a:spcBef>
                          <a:spcPts val="100"/>
                        </a:spcBef>
                        <a:spcAft>
                          <a:spcPts val="100"/>
                        </a:spcAft>
                      </a:pPr>
                      <a:r>
                        <a:rPr lang="en-US" sz="1000" kern="0">
                          <a:solidFill>
                            <a:srgbClr val="000000"/>
                          </a:solidFill>
                          <a:latin typeface="Arial"/>
                          <a:ea typeface="Batang"/>
                          <a:cs typeface="Times New Roman"/>
                        </a:rPr>
                        <a:t>Currency House, Tower 2</a:t>
                      </a:r>
                      <a:endParaRPr lang="ru-RU" sz="1000" kern="700">
                        <a:solidFill>
                          <a:srgbClr val="000000"/>
                        </a:solidFill>
                        <a:latin typeface="Arial"/>
                        <a:ea typeface="Batang"/>
                        <a:cs typeface="Times New Roman"/>
                      </a:endParaRPr>
                    </a:p>
                    <a:p>
                      <a:pPr marL="0" marR="12700" algn="l">
                        <a:spcBef>
                          <a:spcPts val="100"/>
                        </a:spcBef>
                        <a:spcAft>
                          <a:spcPts val="100"/>
                        </a:spcAft>
                      </a:pPr>
                      <a:r>
                        <a:rPr lang="en-US" sz="1000" kern="0">
                          <a:solidFill>
                            <a:srgbClr val="000000"/>
                          </a:solidFill>
                          <a:latin typeface="Arial"/>
                          <a:ea typeface="Batang"/>
                          <a:cs typeface="Times New Roman"/>
                        </a:rPr>
                        <a:t>DIFC</a:t>
                      </a:r>
                      <a:endParaRPr lang="ru-RU" sz="1000" kern="700">
                        <a:solidFill>
                          <a:srgbClr val="000000"/>
                        </a:solidFill>
                        <a:latin typeface="Arial"/>
                        <a:ea typeface="Batang"/>
                        <a:cs typeface="Times New Roman"/>
                      </a:endParaRPr>
                    </a:p>
                    <a:p>
                      <a:pPr marL="0" marR="12700" algn="l">
                        <a:spcBef>
                          <a:spcPts val="100"/>
                        </a:spcBef>
                        <a:spcAft>
                          <a:spcPts val="100"/>
                        </a:spcAft>
                      </a:pPr>
                      <a:r>
                        <a:rPr lang="en-US" sz="1000" kern="0">
                          <a:solidFill>
                            <a:srgbClr val="000000"/>
                          </a:solidFill>
                          <a:latin typeface="Arial"/>
                          <a:ea typeface="Batang"/>
                          <a:cs typeface="Times New Roman"/>
                        </a:rPr>
                        <a:t>P.O. Box 482088</a:t>
                      </a:r>
                      <a:endParaRPr lang="ru-RU" sz="1000" kern="700">
                        <a:solidFill>
                          <a:srgbClr val="000000"/>
                        </a:solidFill>
                        <a:latin typeface="Arial"/>
                        <a:ea typeface="Batang"/>
                        <a:cs typeface="Times New Roman"/>
                      </a:endParaRPr>
                    </a:p>
                    <a:p>
                      <a:pPr marL="0" marR="12700" algn="l">
                        <a:spcBef>
                          <a:spcPts val="100"/>
                        </a:spcBef>
                        <a:spcAft>
                          <a:spcPts val="100"/>
                        </a:spcAft>
                      </a:pPr>
                      <a:r>
                        <a:rPr lang="en-US" sz="1000" kern="0">
                          <a:solidFill>
                            <a:srgbClr val="000000"/>
                          </a:solidFill>
                          <a:latin typeface="Arial"/>
                          <a:ea typeface="Batang"/>
                          <a:cs typeface="Times New Roman"/>
                        </a:rPr>
                        <a:t>Dubai, UAE</a:t>
                      </a:r>
                      <a:endParaRPr lang="ru-RU" sz="1000" kern="700">
                        <a:solidFill>
                          <a:srgbClr val="000000"/>
                        </a:solidFill>
                        <a:latin typeface="Arial"/>
                        <a:ea typeface="Batang"/>
                        <a:cs typeface="Times New Roman"/>
                      </a:endParaRPr>
                    </a:p>
                    <a:p>
                      <a:pPr marL="0" marR="12700" algn="l">
                        <a:spcBef>
                          <a:spcPts val="100"/>
                        </a:spcBef>
                        <a:spcAft>
                          <a:spcPts val="100"/>
                        </a:spcAft>
                      </a:pPr>
                      <a:r>
                        <a:rPr lang="ru-RU" sz="1000" kern="0">
                          <a:solidFill>
                            <a:srgbClr val="000000"/>
                          </a:solidFill>
                          <a:latin typeface="Arial"/>
                          <a:ea typeface="Batang"/>
                          <a:cs typeface="Times New Roman"/>
                        </a:rPr>
                        <a:t>Тел</a:t>
                      </a:r>
                      <a:r>
                        <a:rPr lang="en-US" sz="1000" kern="0">
                          <a:solidFill>
                            <a:srgbClr val="000000"/>
                          </a:solidFill>
                          <a:latin typeface="Arial"/>
                          <a:ea typeface="Batang"/>
                          <a:cs typeface="Times New Roman"/>
                        </a:rPr>
                        <a:t>.: +971 (4) 377 0777</a:t>
                      </a:r>
                      <a:endParaRPr lang="ru-RU" sz="1000" kern="700">
                        <a:solidFill>
                          <a:srgbClr val="000000"/>
                        </a:solidFill>
                        <a:latin typeface="Arial"/>
                        <a:ea typeface="Batang"/>
                        <a:cs typeface="Times New Roman"/>
                      </a:endParaRPr>
                    </a:p>
                    <a:p>
                      <a:pPr marL="0" marR="12700" algn="l">
                        <a:spcBef>
                          <a:spcPts val="100"/>
                        </a:spcBef>
                        <a:spcAft>
                          <a:spcPts val="100"/>
                        </a:spcAft>
                      </a:pPr>
                      <a:r>
                        <a:rPr lang="en-US" sz="1000" u="sng" kern="0">
                          <a:solidFill>
                            <a:srgbClr val="000000"/>
                          </a:solidFill>
                          <a:latin typeface="Arial"/>
                          <a:ea typeface="Batang"/>
                          <a:cs typeface="Times New Roman"/>
                          <a:hlinkClick r:id="rId3"/>
                        </a:rPr>
                        <a:t>www.vtbcapital.com</a:t>
                      </a:r>
                      <a:endParaRPr lang="ru-RU" sz="1000" kern="70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12700" marR="12700" algn="l">
                        <a:spcBef>
                          <a:spcPts val="100"/>
                        </a:spcBef>
                        <a:spcAft>
                          <a:spcPts val="100"/>
                        </a:spcAft>
                      </a:pPr>
                      <a:r>
                        <a:rPr lang="en-US" sz="1000" kern="0" dirty="0">
                          <a:solidFill>
                            <a:srgbClr val="000000"/>
                          </a:solidFill>
                          <a:latin typeface="Arial"/>
                          <a:ea typeface="Batang"/>
                          <a:cs typeface="Times New Roman"/>
                        </a:rPr>
                        <a:t>452 Fifth Avenue, 23rd Floor</a:t>
                      </a:r>
                      <a:endParaRPr lang="ru-RU" sz="1000" kern="700" dirty="0">
                        <a:solidFill>
                          <a:srgbClr val="000000"/>
                        </a:solidFill>
                        <a:latin typeface="Arial"/>
                        <a:ea typeface="Batang"/>
                        <a:cs typeface="Times New Roman"/>
                      </a:endParaRPr>
                    </a:p>
                    <a:p>
                      <a:pPr marL="12700" marR="12700" algn="l">
                        <a:spcBef>
                          <a:spcPts val="100"/>
                        </a:spcBef>
                        <a:spcAft>
                          <a:spcPts val="100"/>
                        </a:spcAft>
                      </a:pPr>
                      <a:r>
                        <a:rPr lang="en-US" sz="1000" kern="0" dirty="0">
                          <a:solidFill>
                            <a:srgbClr val="000000"/>
                          </a:solidFill>
                          <a:latin typeface="Arial"/>
                          <a:ea typeface="Batang"/>
                          <a:cs typeface="Times New Roman"/>
                        </a:rPr>
                        <a:t>New York, NY 10018</a:t>
                      </a:r>
                      <a:endParaRPr lang="ru-RU" sz="1000" kern="700" dirty="0">
                        <a:solidFill>
                          <a:srgbClr val="000000"/>
                        </a:solidFill>
                        <a:latin typeface="Arial"/>
                        <a:ea typeface="Batang"/>
                        <a:cs typeface="Times New Roman"/>
                      </a:endParaRPr>
                    </a:p>
                    <a:p>
                      <a:pPr marL="12700" marR="12700" algn="l">
                        <a:spcBef>
                          <a:spcPts val="100"/>
                        </a:spcBef>
                        <a:spcAft>
                          <a:spcPts val="100"/>
                        </a:spcAft>
                      </a:pPr>
                      <a:r>
                        <a:rPr lang="ru-RU" sz="1000" kern="0" dirty="0">
                          <a:solidFill>
                            <a:srgbClr val="000000"/>
                          </a:solidFill>
                          <a:latin typeface="Arial"/>
                          <a:ea typeface="Batang"/>
                          <a:cs typeface="Times New Roman"/>
                        </a:rPr>
                        <a:t>Тел.: +646-527-6300</a:t>
                      </a:r>
                      <a:endParaRPr lang="ru-RU" sz="1000" kern="700" dirty="0">
                        <a:solidFill>
                          <a:srgbClr val="000000"/>
                        </a:solidFill>
                        <a:latin typeface="Arial"/>
                        <a:ea typeface="Batang"/>
                        <a:cs typeface="Times New Roman"/>
                      </a:endParaRPr>
                    </a:p>
                    <a:p>
                      <a:pPr marL="12700" marR="12700" algn="l">
                        <a:spcBef>
                          <a:spcPts val="100"/>
                        </a:spcBef>
                        <a:spcAft>
                          <a:spcPts val="100"/>
                        </a:spcAft>
                      </a:pPr>
                      <a:r>
                        <a:rPr lang="ru-RU" sz="1000" kern="0" dirty="0">
                          <a:solidFill>
                            <a:srgbClr val="000000"/>
                          </a:solidFill>
                          <a:latin typeface="Arial"/>
                          <a:ea typeface="Batang"/>
                          <a:cs typeface="Times New Roman"/>
                        </a:rPr>
                        <a:t>Факс: +646-527-6301</a:t>
                      </a:r>
                      <a:endParaRPr lang="ru-RU" sz="1000" kern="700" dirty="0">
                        <a:solidFill>
                          <a:srgbClr val="000000"/>
                        </a:solidFill>
                        <a:latin typeface="Arial"/>
                        <a:ea typeface="Batang"/>
                        <a:cs typeface="Times New Roman"/>
                      </a:endParaRPr>
                    </a:p>
                    <a:p>
                      <a:pPr marL="0" marR="12700" algn="l">
                        <a:spcBef>
                          <a:spcPts val="100"/>
                        </a:spcBef>
                        <a:spcAft>
                          <a:spcPts val="100"/>
                        </a:spcAft>
                      </a:pPr>
                      <a:r>
                        <a:rPr lang="en-US" sz="1000" u="sng" kern="0" dirty="0">
                          <a:solidFill>
                            <a:srgbClr val="000000"/>
                          </a:solidFill>
                          <a:latin typeface="Arial"/>
                          <a:ea typeface="Batang"/>
                          <a:cs typeface="Times New Roman"/>
                          <a:hlinkClick r:id="rId3"/>
                        </a:rPr>
                        <a:t>www</a:t>
                      </a:r>
                      <a:r>
                        <a:rPr lang="ru-RU" sz="1000" u="sng" kern="0" dirty="0">
                          <a:solidFill>
                            <a:srgbClr val="000000"/>
                          </a:solidFill>
                          <a:latin typeface="Arial"/>
                          <a:ea typeface="Batang"/>
                          <a:cs typeface="Times New Roman"/>
                          <a:hlinkClick r:id="rId3"/>
                        </a:rPr>
                        <a:t>.</a:t>
                      </a:r>
                      <a:r>
                        <a:rPr lang="en-US" sz="1000" u="sng" kern="0" dirty="0" err="1">
                          <a:solidFill>
                            <a:srgbClr val="000000"/>
                          </a:solidFill>
                          <a:latin typeface="Arial"/>
                          <a:ea typeface="Batang"/>
                          <a:cs typeface="Times New Roman"/>
                          <a:hlinkClick r:id="rId3"/>
                        </a:rPr>
                        <a:t>vtbcapital</a:t>
                      </a:r>
                      <a:r>
                        <a:rPr lang="ru-RU" sz="1000" u="sng" kern="0" dirty="0">
                          <a:solidFill>
                            <a:srgbClr val="000000"/>
                          </a:solidFill>
                          <a:latin typeface="Arial"/>
                          <a:ea typeface="Batang"/>
                          <a:cs typeface="Times New Roman"/>
                          <a:hlinkClick r:id="rId3"/>
                        </a:rPr>
                        <a:t>.</a:t>
                      </a:r>
                      <a:r>
                        <a:rPr lang="en-US" sz="1000" u="sng" kern="0" dirty="0">
                          <a:solidFill>
                            <a:srgbClr val="000000"/>
                          </a:solidFill>
                          <a:latin typeface="Arial"/>
                          <a:ea typeface="Batang"/>
                          <a:cs typeface="Times New Roman"/>
                          <a:hlinkClick r:id="rId3"/>
                        </a:rPr>
                        <a:t>com</a:t>
                      </a:r>
                      <a:endParaRPr lang="ru-RU" sz="1000" kern="700" dirty="0">
                        <a:solidFill>
                          <a:srgbClr val="000000"/>
                        </a:solidFill>
                        <a:latin typeface="Arial"/>
                        <a:ea typeface="Batang"/>
                        <a:cs typeface="Times New Roman"/>
                      </a:endParaRPr>
                    </a:p>
                  </a:txBody>
                  <a:tcPr marL="0" marR="0"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11" name="Rectangle 10"/>
          <p:cNvSpPr/>
          <p:nvPr/>
        </p:nvSpPr>
        <p:spPr>
          <a:xfrm>
            <a:off x="272480" y="961678"/>
            <a:ext cx="2685928" cy="166712"/>
          </a:xfrm>
          <a:prstGeom prst="rect">
            <a:avLst/>
          </a:prstGeom>
        </p:spPr>
        <p:txBody>
          <a:bodyPr wrap="none" lIns="0" tIns="0" rIns="0" bIns="0">
            <a:spAutoFit/>
          </a:bodyPr>
          <a:lstStyle/>
          <a:p>
            <a:pPr>
              <a:lnSpc>
                <a:spcPts val="1300"/>
              </a:lnSpc>
              <a:spcBef>
                <a:spcPts val="600"/>
              </a:spcBef>
              <a:spcAft>
                <a:spcPts val="100"/>
              </a:spcAft>
            </a:pPr>
            <a:r>
              <a:rPr lang="ru-RU" sz="1200" b="1" dirty="0" smtClean="0">
                <a:solidFill>
                  <a:srgbClr val="000000"/>
                </a:solidFill>
                <a:ea typeface="Arial"/>
                <a:cs typeface="Times New Roman"/>
              </a:rPr>
              <a:t>Аналитический отдел </a:t>
            </a:r>
            <a:r>
              <a:rPr lang="ru-RU" sz="1200" b="1" dirty="0" err="1" smtClean="0">
                <a:solidFill>
                  <a:srgbClr val="000000"/>
                </a:solidFill>
                <a:ea typeface="Arial"/>
                <a:cs typeface="Times New Roman"/>
              </a:rPr>
              <a:t>ВТБ</a:t>
            </a:r>
            <a:r>
              <a:rPr lang="ru-RU" sz="1200" b="1" dirty="0" smtClean="0">
                <a:solidFill>
                  <a:srgbClr val="000000"/>
                </a:solidFill>
                <a:ea typeface="Arial"/>
                <a:cs typeface="Times New Roman"/>
              </a:rPr>
              <a:t> Капитал</a:t>
            </a:r>
            <a:endParaRPr lang="ru-RU" sz="1200" b="1" dirty="0">
              <a:solidFill>
                <a:srgbClr val="000000"/>
              </a:solidFill>
              <a:ea typeface="Arial"/>
              <a:cs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136782" y="6453336"/>
            <a:ext cx="1224136" cy="268139"/>
          </a:xfrm>
        </p:spPr>
        <p:txBody>
          <a:bodyPr/>
          <a:lstStyle/>
          <a:p>
            <a:fld id="{FE145043-AA69-4F11-89ED-C673ADC07F15}" type="datetime1">
              <a:rPr lang="ru-RU" smtClean="0"/>
              <a:pPr/>
              <a:t>07-11-2017</a:t>
            </a:fld>
            <a:endParaRPr lang="ru-RU"/>
          </a:p>
        </p:txBody>
      </p:sp>
      <p:sp>
        <p:nvSpPr>
          <p:cNvPr id="6" name="Slide Number Placeholder 5"/>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14</a:t>
            </a:fld>
            <a:endParaRPr lang="ru-RU"/>
          </a:p>
        </p:txBody>
      </p:sp>
      <p:sp>
        <p:nvSpPr>
          <p:cNvPr id="18433" name="Rectangle 1"/>
          <p:cNvSpPr>
            <a:spLocks noChangeArrowheads="1"/>
          </p:cNvSpPr>
          <p:nvPr/>
        </p:nvSpPr>
        <p:spPr bwMode="auto">
          <a:xfrm>
            <a:off x="251520" y="827586"/>
            <a:ext cx="8640960" cy="563487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algn="just" hangingPunct="0">
              <a:spcAft>
                <a:spcPts val="200"/>
              </a:spcAft>
            </a:pPr>
            <a:r>
              <a:rPr lang="ru-RU" sz="600" dirty="0" smtClean="0"/>
              <a:t>ВТБ Капитал и/или аффилированные с ним организации, осуществляющие деятельность за пределами США, (собирательное название – "Группа ВТБ") находятся в деловых отношениях и стремятся к установлению таковых с компаниями, деятельность которых освещается в их аналитических обзорах. В связи с этим инвесторы должны осознавать возможность конфликта интересов, который может повлиять на объективность настоящего обзора.</a:t>
            </a:r>
            <a:r>
              <a:rPr lang="en-US" sz="600" dirty="0" smtClean="0"/>
              <a:t> </a:t>
            </a:r>
            <a:r>
              <a:rPr lang="ru-RU" sz="600" dirty="0" smtClean="0"/>
              <a:t>При принятии того или иного инвестиционного решения инвесторы должны руководствоваться комплексом факторов, а не только настоящим обзором. </a:t>
            </a:r>
            <a:endParaRPr lang="en-US" sz="600" dirty="0" smtClean="0"/>
          </a:p>
          <a:p>
            <a:pPr algn="just" hangingPunct="0">
              <a:spcBef>
                <a:spcPts val="100"/>
              </a:spcBef>
              <a:spcAft>
                <a:spcPts val="200"/>
              </a:spcAft>
            </a:pPr>
            <a:r>
              <a:rPr lang="ru-RU" sz="600" dirty="0" smtClean="0"/>
              <a:t>Настоящая публикация носит исключительно информационный характер и не может расцениваться как предложение о покупке или продаже ценных бумаг или иных финансовых инструментов. Ни информация, содержащаяся в настоящем аналитическом обзоре, ни любая другая информация, касающаяся темы данного обзора, которая может быть распространена в будущем, не могут быть использованы в качестве основы для возникновения какого-либо контракта. Информация, содержащаяся в настоящем обзоре, и выводы, сделанные на ее основе, были получены из открытых источников, которые Группа </a:t>
            </a:r>
            <a:r>
              <a:rPr lang="ru-RU" sz="600" dirty="0" err="1" smtClean="0"/>
              <a:t>ВТБ</a:t>
            </a:r>
            <a:r>
              <a:rPr lang="ru-RU" sz="600" dirty="0" smtClean="0"/>
              <a:t> считает надежными. Несмотря на всю тщательность, с которой готовился настоящий обзор, ни один аналитик, директор, руководитель, сотрудник, агент или советник любого члена Группы </a:t>
            </a:r>
            <a:r>
              <a:rPr lang="ru-RU" sz="600" dirty="0" err="1" smtClean="0"/>
              <a:t>ВТБ</a:t>
            </a:r>
            <a:r>
              <a:rPr lang="ru-RU" sz="600" dirty="0" smtClean="0"/>
              <a:t> не дает каких-либо гарантий или заверений, выраженных или подразумеваемых, и  не принимает на себя какой-либо ответственности в отношении надежности, точности или полноты информации, содержащейся в настоящем аналитическом обзоре. Мы в прямой форме снимаем с себя ответственность и обязательства в связи с любой информацией, содержащейся в настоящем обзоре. Любая информация, содержащаяся в настоящем обзоре, может изменяться в любое время без предварительного уведомления. Ни один из членов Группы </a:t>
            </a:r>
            <a:r>
              <a:rPr lang="ru-RU" sz="600" dirty="0" err="1" smtClean="0"/>
              <a:t>ВТБ</a:t>
            </a:r>
            <a:r>
              <a:rPr lang="ru-RU" sz="600" dirty="0" smtClean="0"/>
              <a:t> не берет на себя обязательств по обновлению, изменению, дополнению настоящего аналитического обзора или уведомлению читателей в какой-либо форме в том случае, если какой-либо из упомянутых в обзоре фактов, мнений, расчетов, прогнозов или оценок изменится или иным образом утратит актуальность, либо анализ упоминаемой в нем компании будет прекращен. Помимо этого, следует иметь в виду, что прошлые результаты не являются индикатором будущих результатов. </a:t>
            </a:r>
          </a:p>
          <a:p>
            <a:pPr algn="just" hangingPunct="0">
              <a:spcBef>
                <a:spcPts val="100"/>
              </a:spcBef>
              <a:spcAft>
                <a:spcPts val="200"/>
              </a:spcAft>
            </a:pPr>
            <a:r>
              <a:rPr lang="ru-RU" sz="600" dirty="0" smtClean="0"/>
              <a:t>Финансовые инструменты и стратегии, обсуждаемые в настоящей публикации, необязательно приемлемы для всех инвесторов или отдельных групп инвесторов, которым следует принимать самостоятельные инвестиционные решения, при необходимости обращаясь к услугам собственных финансовых консультантов и основываясь на собственной финансовой ситуации и конкретных инвестиционных целях. В частности, обращение к независимым консультантам рекомендуется в случае возникновения у инвесторов любых сомнений относительно пригодности информации и стратегий, обсуждаемых в настоящем обзоре, с точки зрения их деловых и инвестиционных целей. Настоящий аналитический обзор предназначен вниманию конкретного круга лиц в соответствии с применимым законодательством и не подлежит воспроизведению или направлению любому иному лицу без предварительного письменного согласия на то со стороны одного из членов Группы </a:t>
            </a:r>
            <a:r>
              <a:rPr lang="ru-RU" sz="600" dirty="0" err="1" smtClean="0"/>
              <a:t>ВТБ</a:t>
            </a:r>
            <a:r>
              <a:rPr lang="ru-RU" sz="600" dirty="0" smtClean="0"/>
              <a:t>. Настоящий аналитический обзор не может служить основанием для принятия решений розничными клиентами или лицами, для которых его предоставление не предусмотрено законодательством. Несанкционированное использование или обнародование настоящего аналитического обзора строго запрещено. Члены Группы ВТБ и/или их руководители, директора и сотрудники (включая, помимо прочего, лиц, участвовавших в подготовке и публикации настоящего аналитического обзора) могут владеть, иметь открытые позиции по или осуществлять транзакции с ценными бумагами или финансовыми инструментами, упоминаемыми в настоящем обзоре, либо осуществлять инвестиции в отношении любого из упоминаемых в нем эмитентов, могут участвовать в операциях с ценными бумагами в форме, не согласующейся с данными настоящего аналитического обзора, а в отношении ценных бумаг или финансовых инструментов, упомянутых в настоящем обзоре – продавать их клиентам или покупать их у клиентов, выступая в роли принципала, и действовать в качестве директора, агента по размещению, консультанта или кредитора, </a:t>
            </a:r>
            <a:r>
              <a:rPr lang="ru-RU" sz="600" dirty="0" err="1" smtClean="0"/>
              <a:t>маркет-мейкера</a:t>
            </a:r>
            <a:r>
              <a:rPr lang="ru-RU" sz="600" dirty="0" smtClean="0"/>
              <a:t>, а также выступать в качестве менеджера или </a:t>
            </a:r>
            <a:r>
              <a:rPr lang="ru-RU" sz="600" dirty="0" err="1" smtClean="0"/>
              <a:t>соменеджера</a:t>
            </a:r>
            <a:r>
              <a:rPr lang="ru-RU" sz="600" dirty="0" smtClean="0"/>
              <a:t> наиболее недавнего публичного размещения любых инвестиций эмитента таких ценных бумаг или финансовых инструментов, упомянутых в настоящем обзоре, либо предоставлять инвестиционно-банковские или иные услуги, а также предлагать инвестиционно-банковские или иные услуги любой из компаний, упомянутых в настоящем обзоре. Информация о конфликтах интересов, если таковые имеют место, приводится в конце текста данного аналитического обзора. Члены Группы </a:t>
            </a:r>
            <a:r>
              <a:rPr lang="ru-RU" sz="600" dirty="0" err="1" smtClean="0"/>
              <a:t>ВТБ</a:t>
            </a:r>
            <a:r>
              <a:rPr lang="ru-RU" sz="600" dirty="0" smtClean="0"/>
              <a:t> могли предпринять действия в соответствии с информацией и выводами, содержащиеся в настоящем обзоре, либо использовать их, а также результаты аналитической работы, на основании которых составлен настоящий обзор, до его публикации. Инвестиции в Российскую Федерацию, российские рынки, финансовые инструменты и ценные бумаги связаны с повышенной степенью риска; как физические, так и юридические лица могут столкнуться с ограничениями в своей работе на рынках ценных бумаг Российской Федерации. Инвесторам следует проводить собственную экспертизу, прежде чем принимать инвестиционное решение. Следует особо подчеркнуть, что ценные бумаги и финансовые инструменты, деноминированные в иностранной валюте, </a:t>
            </a:r>
            <a:r>
              <a:rPr lang="ru-RU" sz="600" dirty="0" err="1" smtClean="0"/>
              <a:t>ADR</a:t>
            </a:r>
            <a:r>
              <a:rPr lang="ru-RU" sz="600" dirty="0" smtClean="0"/>
              <a:t> и прочие инвестиции, упоминаемые в данном обзоре, зависят от валютных курсов, колебания которых могут негативно отразиться на стоимости инвестиции. Стоимость инвестиций может как увеличиваться, так и уменьшаться, поэтому инвесторам не может быть гарантирован возврат инвестированных средств в полном объеме. Цены и доступность ценных бумаг, финансовых инструментов и инвестиций также могут изменяться без уведомления. Мнения, изложенные в настоящем обзоре, в точности отражают личные взгляды его авторов в отношении соответствующих инвестиций, ценных бумаг, финансовых инструментов и эмитентов, но необязательно отражают позицию какого-либо из членов Группы </a:t>
            </a:r>
            <a:r>
              <a:rPr lang="ru-RU" sz="600" dirty="0" err="1" smtClean="0"/>
              <a:t>ВТБ</a:t>
            </a:r>
            <a:r>
              <a:rPr lang="ru-RU" sz="600" dirty="0" smtClean="0"/>
              <a:t>. Никакая часть вознаграждения, получаемого авторами данного аналитического обзора, не была, не является и не будет связана прямо или косвенно с конкретными рекомендациями и точками зрения, изложенными в настоящем аналитическом обзоре. Принятие данного аналитического обзора подразумевает согласие с вышеуказанными ограничениями. Настоящий материал не предназначен для использования частными инвесторами. </a:t>
            </a:r>
          </a:p>
          <a:p>
            <a:pPr algn="just" hangingPunct="0">
              <a:spcBef>
                <a:spcPts val="100"/>
              </a:spcBef>
              <a:spcAft>
                <a:spcPts val="200"/>
              </a:spcAft>
            </a:pPr>
            <a:r>
              <a:rPr lang="ru-RU" sz="600" dirty="0"/>
              <a:t>В Великобритании публикация данного обзора утверждается и/или осуществляется компанией VTB </a:t>
            </a:r>
            <a:r>
              <a:rPr lang="ru-RU" sz="600" dirty="0" err="1"/>
              <a:t>Capital</a:t>
            </a:r>
            <a:r>
              <a:rPr lang="ru-RU" sz="600" dirty="0"/>
              <a:t> </a:t>
            </a:r>
            <a:r>
              <a:rPr lang="ru-RU" sz="600" dirty="0" err="1"/>
              <a:t>plc</a:t>
            </a:r>
            <a:r>
              <a:rPr lang="ru-RU" sz="600" dirty="0"/>
              <a:t> </a:t>
            </a:r>
            <a:r>
              <a:rPr lang="ru-RU" sz="600" dirty="0" err="1"/>
              <a:t>London</a:t>
            </a:r>
            <a:r>
              <a:rPr lang="ru-RU" sz="600" dirty="0"/>
              <a:t>, являющейся участником Лондонской фондовой биржи. Публикация обзора осуществляется в соответствии с положениями Управления по контролю за соблюдением норм поведения на финансовых рынках (</a:t>
            </a:r>
            <a:r>
              <a:rPr lang="ru-RU" sz="600" dirty="0" err="1"/>
              <a:t>Financial</a:t>
            </a:r>
            <a:r>
              <a:rPr lang="ru-RU" sz="600" dirty="0"/>
              <a:t> </a:t>
            </a:r>
            <a:r>
              <a:rPr lang="ru-RU" sz="600" dirty="0" err="1"/>
              <a:t>Conduct</a:t>
            </a:r>
            <a:r>
              <a:rPr lang="ru-RU" sz="600" dirty="0"/>
              <a:t> </a:t>
            </a:r>
            <a:r>
              <a:rPr lang="ru-RU" sz="600" dirty="0" err="1"/>
              <a:t>Authority</a:t>
            </a:r>
            <a:r>
              <a:rPr lang="ru-RU" sz="600" dirty="0"/>
              <a:t>, FCA) и Управления </a:t>
            </a:r>
            <a:r>
              <a:rPr lang="ru-RU" sz="600" dirty="0" err="1"/>
              <a:t>пруденциального</a:t>
            </a:r>
            <a:r>
              <a:rPr lang="ru-RU" sz="600" dirty="0"/>
              <a:t> надзора (</a:t>
            </a:r>
            <a:r>
              <a:rPr lang="ru-RU" sz="600" dirty="0" err="1"/>
              <a:t>Prudential</a:t>
            </a:r>
            <a:r>
              <a:rPr lang="ru-RU" sz="600" dirty="0"/>
              <a:t> </a:t>
            </a:r>
            <a:r>
              <a:rPr lang="ru-RU" sz="600" dirty="0" err="1"/>
              <a:t>Regulation</a:t>
            </a:r>
            <a:r>
              <a:rPr lang="ru-RU" sz="600" dirty="0"/>
              <a:t> </a:t>
            </a:r>
            <a:r>
              <a:rPr lang="ru-RU" sz="600" dirty="0" err="1"/>
              <a:t>Authority</a:t>
            </a:r>
            <a:r>
              <a:rPr lang="ru-RU" sz="600" dirty="0"/>
              <a:t>, PRA) с санкции последнего. Настоящий обзор предназначается вниманию лиц, которые в рамках Правил ведения бизнеса (</a:t>
            </a:r>
            <a:r>
              <a:rPr lang="ru-RU" sz="600" dirty="0" err="1"/>
              <a:t>Conduct</a:t>
            </a:r>
            <a:r>
              <a:rPr lang="ru-RU" sz="600" dirty="0"/>
              <a:t> </a:t>
            </a:r>
            <a:r>
              <a:rPr lang="ru-RU" sz="600" dirty="0" err="1"/>
              <a:t>of</a:t>
            </a:r>
            <a:r>
              <a:rPr lang="ru-RU" sz="600" dirty="0"/>
              <a:t> </a:t>
            </a:r>
            <a:r>
              <a:rPr lang="ru-RU" sz="600" dirty="0" err="1"/>
              <a:t>Business</a:t>
            </a:r>
            <a:r>
              <a:rPr lang="ru-RU" sz="600" dirty="0"/>
              <a:t> </a:t>
            </a:r>
            <a:r>
              <a:rPr lang="ru-RU" sz="600" dirty="0" err="1"/>
              <a:t>rules</a:t>
            </a:r>
            <a:r>
              <a:rPr lang="ru-RU" sz="600" dirty="0"/>
              <a:t>) классифицируются FCA как приемлемые контрагенты (</a:t>
            </a:r>
            <a:r>
              <a:rPr lang="ru-RU" sz="600" dirty="0" err="1"/>
              <a:t>eligible</a:t>
            </a:r>
            <a:r>
              <a:rPr lang="ru-RU" sz="600" dirty="0"/>
              <a:t> </a:t>
            </a:r>
            <a:r>
              <a:rPr lang="ru-RU" sz="600" dirty="0" err="1"/>
              <a:t>counterparties</a:t>
            </a:r>
            <a:r>
              <a:rPr lang="ru-RU" sz="600" dirty="0"/>
              <a:t>) или профессиональные клиенты (</a:t>
            </a:r>
            <a:r>
              <a:rPr lang="ru-RU" sz="600" dirty="0" err="1"/>
              <a:t>professional</a:t>
            </a:r>
            <a:r>
              <a:rPr lang="ru-RU" sz="600" dirty="0"/>
              <a:t> </a:t>
            </a:r>
            <a:r>
              <a:rPr lang="ru-RU" sz="600" dirty="0" err="1"/>
              <a:t>clients</a:t>
            </a:r>
            <a:r>
              <a:rPr lang="ru-RU" sz="600" dirty="0" smtClean="0"/>
              <a:t>)</a:t>
            </a:r>
            <a:r>
              <a:rPr lang="en-US" sz="600" dirty="0" smtClean="0"/>
              <a:t>.</a:t>
            </a:r>
            <a:endParaRPr lang="ru-RU" sz="600" dirty="0" smtClean="0"/>
          </a:p>
          <a:p>
            <a:pPr algn="just" hangingPunct="0">
              <a:spcBef>
                <a:spcPts val="100"/>
              </a:spcBef>
              <a:spcAft>
                <a:spcPts val="200"/>
              </a:spcAft>
            </a:pPr>
            <a:r>
              <a:rPr lang="ru-RU" sz="600" dirty="0" smtClean="0"/>
              <a:t>Распространение настоящего материала в </a:t>
            </a:r>
            <a:r>
              <a:rPr lang="ru-RU" sz="600" b="1" dirty="0" smtClean="0"/>
              <a:t>США</a:t>
            </a:r>
            <a:r>
              <a:rPr lang="ru-RU" sz="600" dirty="0" smtClean="0"/>
              <a:t> любой </a:t>
            </a:r>
            <a:r>
              <a:rPr lang="ru-RU" sz="600" dirty="0" err="1" smtClean="0"/>
              <a:t>аффилированной</a:t>
            </a:r>
            <a:r>
              <a:rPr lang="ru-RU" sz="600" dirty="0" smtClean="0"/>
              <a:t> компанией Группы </a:t>
            </a:r>
            <a:r>
              <a:rPr lang="ru-RU" sz="600" dirty="0" err="1" smtClean="0"/>
              <a:t>ВТБ</a:t>
            </a:r>
            <a:r>
              <a:rPr lang="ru-RU" sz="600" dirty="0" smtClean="0"/>
              <a:t>, помимо VTB </a:t>
            </a:r>
            <a:r>
              <a:rPr lang="ru-RU" sz="600" dirty="0" err="1" smtClean="0"/>
              <a:t>Capital</a:t>
            </a:r>
            <a:r>
              <a:rPr lang="ru-RU" sz="600" dirty="0" smtClean="0"/>
              <a:t> </a:t>
            </a:r>
            <a:r>
              <a:rPr lang="ru-RU" sz="600" dirty="0" err="1" smtClean="0"/>
              <a:t>Inc</a:t>
            </a:r>
            <a:r>
              <a:rPr lang="ru-RU" sz="600" dirty="0" smtClean="0"/>
              <a:t>: Группа </a:t>
            </a:r>
            <a:r>
              <a:rPr lang="ru-RU" sz="600" dirty="0" err="1" smtClean="0"/>
              <a:t>ВТБ</a:t>
            </a:r>
            <a:r>
              <a:rPr lang="ru-RU" sz="600" dirty="0" smtClean="0"/>
              <a:t> и/или ее </a:t>
            </a:r>
            <a:r>
              <a:rPr lang="ru-RU" sz="600" dirty="0" err="1" smtClean="0"/>
              <a:t>афилированные</a:t>
            </a:r>
            <a:r>
              <a:rPr lang="ru-RU" sz="600" dirty="0" smtClean="0"/>
              <a:t> компании НЕ являются членами Корпорации по защите прав инвесторов в ценные бумаги (SIPC) и Управления по регулированию финансовой отрасли (FINRA) и не имеют регистрации при Комиссии по ценным бумагам и биржам США (</a:t>
            </a:r>
            <a:r>
              <a:rPr lang="ru-RU" sz="600" dirty="0" err="1" smtClean="0"/>
              <a:t>US</a:t>
            </a:r>
            <a:r>
              <a:rPr lang="ru-RU" sz="600" dirty="0" smtClean="0"/>
              <a:t> </a:t>
            </a:r>
            <a:r>
              <a:rPr lang="ru-RU" sz="600" dirty="0" err="1" smtClean="0"/>
              <a:t>Securities</a:t>
            </a:r>
            <a:r>
              <a:rPr lang="ru-RU" sz="600" dirty="0" smtClean="0"/>
              <a:t> </a:t>
            </a:r>
            <a:r>
              <a:rPr lang="ru-RU" sz="600" dirty="0" err="1" smtClean="0"/>
              <a:t>and</a:t>
            </a:r>
            <a:r>
              <a:rPr lang="ru-RU" sz="600" dirty="0" smtClean="0"/>
              <a:t> </a:t>
            </a:r>
            <a:r>
              <a:rPr lang="ru-RU" sz="600" dirty="0" err="1" smtClean="0"/>
              <a:t>Exchange</a:t>
            </a:r>
            <a:r>
              <a:rPr lang="ru-RU" sz="600" dirty="0" smtClean="0"/>
              <a:t> </a:t>
            </a:r>
            <a:r>
              <a:rPr lang="ru-RU" sz="600" dirty="0" err="1" smtClean="0"/>
              <a:t>Commission</a:t>
            </a:r>
            <a:r>
              <a:rPr lang="ru-RU" sz="600" dirty="0" smtClean="0"/>
              <a:t>). Настоящий материал предназначен исключительно для лиц, подпадающих под определение Крупного американского институционального инвестора (</a:t>
            </a:r>
            <a:r>
              <a:rPr lang="ru-RU" sz="600" dirty="0" err="1" smtClean="0"/>
              <a:t>Major</a:t>
            </a:r>
            <a:r>
              <a:rPr lang="ru-RU" sz="600" dirty="0" smtClean="0"/>
              <a:t> US </a:t>
            </a:r>
            <a:r>
              <a:rPr lang="ru-RU" sz="600" dirty="0" err="1" smtClean="0"/>
              <a:t>Institutional</a:t>
            </a:r>
            <a:r>
              <a:rPr lang="ru-RU" sz="600" dirty="0" smtClean="0"/>
              <a:t> </a:t>
            </a:r>
            <a:r>
              <a:rPr lang="ru-RU" sz="600" dirty="0" err="1" smtClean="0"/>
              <a:t>Investor</a:t>
            </a:r>
            <a:r>
              <a:rPr lang="ru-RU" sz="600" dirty="0" smtClean="0"/>
              <a:t>) в соответствии с Правилом 15a-6. Настоящий материал не является предложением или рекомендацией воспользоваться услугами </a:t>
            </a:r>
            <a:r>
              <a:rPr lang="ru-RU" sz="600" dirty="0" err="1" smtClean="0"/>
              <a:t>ВТБ</a:t>
            </a:r>
            <a:r>
              <a:rPr lang="ru-RU" sz="600" dirty="0" smtClean="0"/>
              <a:t> Капитал для проведения операций с какими-либо из упомянутых в настоящей публикации ценных бумаг.</a:t>
            </a:r>
          </a:p>
          <a:p>
            <a:pPr algn="just" hangingPunct="0">
              <a:spcBef>
                <a:spcPts val="100"/>
              </a:spcBef>
              <a:spcAft>
                <a:spcPts val="200"/>
              </a:spcAft>
            </a:pPr>
            <a:r>
              <a:rPr lang="ru-RU" sz="600" dirty="0" smtClean="0"/>
              <a:t>В связи с распространением настоящей публикации в США через VTB </a:t>
            </a:r>
            <a:r>
              <a:rPr lang="ru-RU" sz="600" dirty="0" err="1" smtClean="0"/>
              <a:t>Capital</a:t>
            </a:r>
            <a:r>
              <a:rPr lang="ru-RU" sz="600" dirty="0" smtClean="0"/>
              <a:t> </a:t>
            </a:r>
            <a:r>
              <a:rPr lang="ru-RU" sz="600" dirty="0" err="1" smtClean="0"/>
              <a:t>Inc</a:t>
            </a:r>
            <a:r>
              <a:rPr lang="ru-RU" sz="600" dirty="0" smtClean="0"/>
              <a:t>. VTB </a:t>
            </a:r>
            <a:r>
              <a:rPr lang="ru-RU" sz="600" dirty="0" err="1" smtClean="0"/>
              <a:t>Capital</a:t>
            </a:r>
            <a:r>
              <a:rPr lang="ru-RU" sz="600" dirty="0" smtClean="0"/>
              <a:t> </a:t>
            </a:r>
            <a:r>
              <a:rPr lang="ru-RU" sz="600" dirty="0" err="1" smtClean="0"/>
              <a:t>Inc</a:t>
            </a:r>
            <a:r>
              <a:rPr lang="ru-RU" sz="600" dirty="0" smtClean="0"/>
              <a:t>, брокер-дилер, зарегистрированный в США, принимает на себя ответственность за данный Аналитический обзор и его распространение в США. Этот Аналитический обзор предназначен для распространения в США только среди определенных институциональных инвесторов из США. Клиентам из США, желающим провести операции с любым из Определенных инвестиционных инструментов, следует осуществлять их через квалифицированного сотрудника отдела продаж VTB </a:t>
            </a:r>
            <a:r>
              <a:rPr lang="ru-RU" sz="600" dirty="0" err="1" smtClean="0"/>
              <a:t>Capital</a:t>
            </a:r>
            <a:r>
              <a:rPr lang="ru-RU" sz="600" dirty="0" smtClean="0"/>
              <a:t> </a:t>
            </a:r>
            <a:r>
              <a:rPr lang="ru-RU" sz="600" dirty="0" err="1" smtClean="0"/>
              <a:t>Inc</a:t>
            </a:r>
            <a:r>
              <a:rPr lang="ru-RU" sz="600" dirty="0" smtClean="0"/>
              <a:t>. VTB </a:t>
            </a:r>
            <a:r>
              <a:rPr lang="ru-RU" sz="600" dirty="0" err="1" smtClean="0"/>
              <a:t>Capital</a:t>
            </a:r>
            <a:r>
              <a:rPr lang="ru-RU" sz="600" dirty="0" smtClean="0"/>
              <a:t> </a:t>
            </a:r>
            <a:r>
              <a:rPr lang="ru-RU" sz="600" dirty="0" err="1" smtClean="0"/>
              <a:t>Inc</a:t>
            </a:r>
            <a:r>
              <a:rPr lang="ru-RU" sz="600" dirty="0" smtClean="0"/>
              <a:t> является брокером-дилером, зарегистрированным при </a:t>
            </a:r>
            <a:r>
              <a:rPr lang="ru-RU" sz="600" dirty="0" err="1" smtClean="0"/>
              <a:t>SEC</a:t>
            </a:r>
            <a:r>
              <a:rPr lang="ru-RU" sz="600" dirty="0" smtClean="0"/>
              <a:t>, и членом FINRA. Никакая информация, содержащаяся в настоящей публикации, не ограничивает какую-либо обязанность или обязательство по отношению к клиенту, которые VTB </a:t>
            </a:r>
            <a:r>
              <a:rPr lang="ru-RU" sz="600" dirty="0" err="1" smtClean="0"/>
              <a:t>Capital</a:t>
            </a:r>
            <a:r>
              <a:rPr lang="ru-RU" sz="600" dirty="0" smtClean="0"/>
              <a:t> </a:t>
            </a:r>
            <a:r>
              <a:rPr lang="ru-RU" sz="600" dirty="0" err="1" smtClean="0"/>
              <a:t>Inc</a:t>
            </a:r>
            <a:r>
              <a:rPr lang="ru-RU" sz="600" dirty="0" smtClean="0"/>
              <a:t> несет в соответствии с любым применимым законодательством. Аналитик(и), подготовивший(</a:t>
            </a:r>
            <a:r>
              <a:rPr lang="ru-RU" sz="600" dirty="0" err="1" smtClean="0"/>
              <a:t>e</a:t>
            </a:r>
            <a:r>
              <a:rPr lang="ru-RU" sz="600" dirty="0" smtClean="0"/>
              <a:t>) данную публикацию, не является(являются) резидентом(</a:t>
            </a:r>
            <a:r>
              <a:rPr lang="ru-RU" sz="600" dirty="0" err="1" smtClean="0"/>
              <a:t>ами</a:t>
            </a:r>
            <a:r>
              <a:rPr lang="ru-RU" sz="600" dirty="0" smtClean="0"/>
              <a:t>) США и не связан(</a:t>
            </a:r>
            <a:r>
              <a:rPr lang="ru-RU" sz="600" dirty="0" err="1" smtClean="0"/>
              <a:t>ы</a:t>
            </a:r>
            <a:r>
              <a:rPr lang="ru-RU" sz="600" dirty="0" smtClean="0"/>
              <a:t>) с лицами или работниками любого брокера-дилера, подлежащего регулированию в США. Следовательно, на аналитика(</a:t>
            </a:r>
            <a:r>
              <a:rPr lang="ru-RU" sz="600" dirty="0" err="1" smtClean="0"/>
              <a:t>ов</a:t>
            </a:r>
            <a:r>
              <a:rPr lang="ru-RU" sz="600" dirty="0" smtClean="0"/>
              <a:t>) могут не распространяться ограничения Правил</a:t>
            </a:r>
            <a:r>
              <a:rPr lang="en-US" sz="600" dirty="0" smtClean="0"/>
              <a:t> FINRA</a:t>
            </a:r>
            <a:r>
              <a:rPr lang="ru-RU" sz="600" dirty="0" smtClean="0"/>
              <a:t> в отношении коммуникаций с компанией, являющейся предметом обзора, публичных выступлений и торгов ценными бумагами, содержащимися на счете аналитика. По вопросам дополнительного раскрытия информации и статей о рекомендациях по ценным бумагам компаний, являющихся предметом данного отчета, обращайтесь в раздел Аналитика на сайте </a:t>
            </a:r>
            <a:r>
              <a:rPr lang="ru-RU" sz="600" dirty="0" err="1" smtClean="0"/>
              <a:t>ВТБ</a:t>
            </a:r>
            <a:r>
              <a:rPr lang="ru-RU" sz="600" dirty="0" smtClean="0"/>
              <a:t> Капитал: </a:t>
            </a:r>
            <a:r>
              <a:rPr lang="ru-RU" sz="600" dirty="0" err="1" smtClean="0">
                <a:hlinkClick r:id="rId2"/>
              </a:rPr>
              <a:t>http</a:t>
            </a:r>
            <a:r>
              <a:rPr lang="ru-RU" sz="600" dirty="0" smtClean="0">
                <a:hlinkClick r:id="rId2"/>
              </a:rPr>
              <a:t>://</a:t>
            </a:r>
            <a:r>
              <a:rPr lang="ru-RU" sz="600" dirty="0" err="1" smtClean="0">
                <a:hlinkClick r:id="rId2"/>
              </a:rPr>
              <a:t>research</a:t>
            </a:r>
            <a:r>
              <a:rPr lang="en-US" sz="600" dirty="0" smtClean="0">
                <a:hlinkClick r:id="rId2"/>
              </a:rPr>
              <a:t>.</a:t>
            </a:r>
            <a:r>
              <a:rPr lang="en-US" sz="600" dirty="0" err="1" smtClean="0">
                <a:hlinkClick r:id="rId2"/>
              </a:rPr>
              <a:t>vtbcapital.com</a:t>
            </a:r>
            <a:r>
              <a:rPr lang="ru-RU" sz="600" dirty="0" smtClean="0">
                <a:hlinkClick r:id="rId2"/>
              </a:rPr>
              <a:t>/</a:t>
            </a:r>
            <a:r>
              <a:rPr lang="ru-RU" sz="600" dirty="0" err="1" smtClean="0">
                <a:hlinkClick r:id="rId2"/>
              </a:rPr>
              <a:t>ServicePages</a:t>
            </a:r>
            <a:r>
              <a:rPr lang="ru-RU" sz="600" dirty="0" smtClean="0">
                <a:hlinkClick r:id="rId2"/>
              </a:rPr>
              <a:t>/</a:t>
            </a:r>
            <a:r>
              <a:rPr lang="ru-RU" sz="600" dirty="0" err="1" smtClean="0">
                <a:hlinkClick r:id="rId2"/>
              </a:rPr>
              <a:t>Disclosures.aspx</a:t>
            </a:r>
            <a:r>
              <a:rPr lang="ru-RU" sz="600" dirty="0" smtClean="0">
                <a:hlinkClick r:id="rId2"/>
              </a:rPr>
              <a:t> </a:t>
            </a:r>
            <a:r>
              <a:rPr lang="ru-RU" sz="600" dirty="0" smtClean="0"/>
              <a:t>или к своему аналитику.</a:t>
            </a:r>
          </a:p>
          <a:p>
            <a:pPr algn="just" hangingPunct="0">
              <a:spcBef>
                <a:spcPts val="100"/>
              </a:spcBef>
              <a:spcAft>
                <a:spcPts val="200"/>
              </a:spcAft>
            </a:pPr>
            <a:r>
              <a:rPr lang="ru-RU" sz="600" dirty="0" smtClean="0"/>
              <a:t>Настоящий аналитический обзор предназначен для распространения VTB </a:t>
            </a:r>
            <a:r>
              <a:rPr lang="ru-RU" sz="600" dirty="0" err="1" smtClean="0"/>
              <a:t>Capital</a:t>
            </a:r>
            <a:r>
              <a:rPr lang="ru-RU" sz="600" dirty="0" smtClean="0"/>
              <a:t> </a:t>
            </a:r>
            <a:r>
              <a:rPr lang="ru-RU" sz="600" dirty="0" err="1" smtClean="0"/>
              <a:t>рlc</a:t>
            </a:r>
            <a:r>
              <a:rPr lang="ru-RU" sz="600" dirty="0" smtClean="0"/>
              <a:t> в </a:t>
            </a:r>
            <a:r>
              <a:rPr lang="ru-RU" sz="600" b="1" dirty="0" smtClean="0"/>
              <a:t>Сингапуре</a:t>
            </a:r>
            <a:r>
              <a:rPr lang="ru-RU" sz="600" dirty="0" smtClean="0"/>
              <a:t> исключительно среди аккредитованных инвесторов (</a:t>
            </a:r>
            <a:r>
              <a:rPr lang="ru-RU" sz="600" dirty="0" err="1" smtClean="0"/>
              <a:t>accredited</a:t>
            </a:r>
            <a:r>
              <a:rPr lang="ru-RU" sz="600" dirty="0" smtClean="0"/>
              <a:t> </a:t>
            </a:r>
            <a:r>
              <a:rPr lang="ru-RU" sz="600" dirty="0" err="1" smtClean="0"/>
              <a:t>investors</a:t>
            </a:r>
            <a:r>
              <a:rPr lang="ru-RU" sz="600" dirty="0" smtClean="0"/>
              <a:t>), инвесторов-экспертов (</a:t>
            </a:r>
            <a:r>
              <a:rPr lang="ru-RU" sz="600" dirty="0" err="1" smtClean="0"/>
              <a:t>expert</a:t>
            </a:r>
            <a:r>
              <a:rPr lang="ru-RU" sz="600" dirty="0" smtClean="0"/>
              <a:t> </a:t>
            </a:r>
            <a:r>
              <a:rPr lang="ru-RU" sz="600" dirty="0" err="1" smtClean="0"/>
              <a:t>investors</a:t>
            </a:r>
            <a:r>
              <a:rPr lang="ru-RU" sz="600" dirty="0" smtClean="0"/>
              <a:t>) и институциональных инвесторов (</a:t>
            </a:r>
            <a:r>
              <a:rPr lang="ru-RU" sz="600" dirty="0" err="1" smtClean="0"/>
              <a:t>institutional</a:t>
            </a:r>
            <a:r>
              <a:rPr lang="ru-RU" sz="600" dirty="0" smtClean="0"/>
              <a:t> </a:t>
            </a:r>
            <a:r>
              <a:rPr lang="ru-RU" sz="600" dirty="0" err="1" smtClean="0"/>
              <a:t>investors</a:t>
            </a:r>
            <a:r>
              <a:rPr lang="ru-RU" sz="600" dirty="0" smtClean="0"/>
              <a:t>) (в определении применимых законов и норм Сингапура) и не предназначен для прямого или непрямого распространения среди других лиц. По всем вопросам, связанным с настоящим обзором, получателям последнего в Сингапуре следует обращаться в сингапурский офис VTB </a:t>
            </a:r>
            <a:r>
              <a:rPr lang="ru-RU" sz="600" dirty="0" err="1" smtClean="0"/>
              <a:t>Capital</a:t>
            </a:r>
            <a:r>
              <a:rPr lang="ru-RU" sz="600" dirty="0" smtClean="0"/>
              <a:t> </a:t>
            </a:r>
            <a:r>
              <a:rPr lang="ru-RU" sz="600" dirty="0" err="1" smtClean="0"/>
              <a:t>рlc</a:t>
            </a:r>
            <a:r>
              <a:rPr lang="ru-RU" sz="600" dirty="0" smtClean="0"/>
              <a:t>. Деятельность сингапурского отделения VTB </a:t>
            </a:r>
            <a:r>
              <a:rPr lang="ru-RU" sz="600" dirty="0" err="1" smtClean="0"/>
              <a:t>Capital</a:t>
            </a:r>
            <a:r>
              <a:rPr lang="ru-RU" sz="600" dirty="0" smtClean="0"/>
              <a:t> </a:t>
            </a:r>
            <a:r>
              <a:rPr lang="ru-RU" sz="600" dirty="0" err="1" smtClean="0"/>
              <a:t>рlc</a:t>
            </a:r>
            <a:r>
              <a:rPr lang="ru-RU" sz="600" dirty="0" smtClean="0"/>
              <a:t> регулируется Центральным банком Сингапура (</a:t>
            </a:r>
            <a:r>
              <a:rPr lang="ru-RU" sz="600" dirty="0" err="1" smtClean="0"/>
              <a:t>Monetary</a:t>
            </a:r>
            <a:r>
              <a:rPr lang="ru-RU" sz="600" dirty="0" smtClean="0"/>
              <a:t> </a:t>
            </a:r>
            <a:r>
              <a:rPr lang="ru-RU" sz="600" dirty="0" err="1" smtClean="0"/>
              <a:t>Authority</a:t>
            </a:r>
            <a:r>
              <a:rPr lang="ru-RU" sz="600" dirty="0" smtClean="0"/>
              <a:t> </a:t>
            </a:r>
            <a:r>
              <a:rPr lang="ru-RU" sz="600" dirty="0" err="1" smtClean="0"/>
              <a:t>of</a:t>
            </a:r>
            <a:r>
              <a:rPr lang="ru-RU" sz="600" dirty="0" smtClean="0"/>
              <a:t> </a:t>
            </a:r>
            <a:r>
              <a:rPr lang="ru-RU" sz="600" dirty="0" err="1" smtClean="0"/>
              <a:t>Singapore</a:t>
            </a:r>
            <a:r>
              <a:rPr lang="ru-RU" sz="600" dirty="0" smtClean="0"/>
              <a:t>).</a:t>
            </a:r>
          </a:p>
          <a:p>
            <a:pPr algn="just" hangingPunct="0">
              <a:spcBef>
                <a:spcPts val="100"/>
              </a:spcBef>
              <a:spcAft>
                <a:spcPts val="200"/>
              </a:spcAft>
            </a:pPr>
            <a:r>
              <a:rPr lang="ru-RU" sz="600" dirty="0" smtClean="0"/>
              <a:t>Данный аналитический отчет распространяется в </a:t>
            </a:r>
            <a:r>
              <a:rPr lang="ru-RU" sz="600" b="1" dirty="0" err="1" smtClean="0"/>
              <a:t>Дубаи</a:t>
            </a:r>
            <a:r>
              <a:rPr lang="ru-RU" sz="600" dirty="0" smtClean="0"/>
              <a:t> </a:t>
            </a:r>
            <a:r>
              <a:rPr lang="ru-RU" sz="600" dirty="0" err="1" smtClean="0"/>
              <a:t>дубайским</a:t>
            </a:r>
            <a:r>
              <a:rPr lang="ru-RU" sz="600" dirty="0" smtClean="0"/>
              <a:t> отделением VTB </a:t>
            </a:r>
            <a:r>
              <a:rPr lang="ru-RU" sz="600" dirty="0" err="1" smtClean="0"/>
              <a:t>Capital</a:t>
            </a:r>
            <a:r>
              <a:rPr lang="ru-RU" sz="600" dirty="0" smtClean="0"/>
              <a:t> </a:t>
            </a:r>
            <a:r>
              <a:rPr lang="ru-RU" sz="600" dirty="0" err="1" smtClean="0"/>
              <a:t>рlc</a:t>
            </a:r>
            <a:r>
              <a:rPr lang="ru-RU" sz="600" dirty="0" smtClean="0"/>
              <a:t> только среди профессиональных клиентов (в соответствии с определением Управления финансовых услуг </a:t>
            </a:r>
            <a:r>
              <a:rPr lang="ru-RU" sz="600" dirty="0" err="1" smtClean="0"/>
              <a:t>Дубаи</a:t>
            </a:r>
            <a:r>
              <a:rPr lang="ru-RU" sz="600" dirty="0" smtClean="0"/>
              <a:t> (DFSA)) и не предназначен для распространения прямо или косвенно среди каких-либо других видов или категорий клиентов. По любым вопросам, возникающим из данного отчета или в связи с ним, получателям данного отчета в </a:t>
            </a:r>
            <a:r>
              <a:rPr lang="ru-RU" sz="600" dirty="0" err="1" smtClean="0"/>
              <a:t>Дубаи</a:t>
            </a:r>
            <a:r>
              <a:rPr lang="ru-RU" sz="600" dirty="0" smtClean="0"/>
              <a:t> следует обратиться в </a:t>
            </a:r>
            <a:r>
              <a:rPr lang="ru-RU" sz="600" dirty="0" err="1" smtClean="0"/>
              <a:t>дубайское</a:t>
            </a:r>
            <a:r>
              <a:rPr lang="ru-RU" sz="600" dirty="0" smtClean="0"/>
              <a:t> отделение VTB </a:t>
            </a:r>
            <a:r>
              <a:rPr lang="ru-RU" sz="600" dirty="0" err="1" smtClean="0"/>
              <a:t>Capital</a:t>
            </a:r>
            <a:r>
              <a:rPr lang="ru-RU" sz="600" dirty="0" smtClean="0"/>
              <a:t> </a:t>
            </a:r>
            <a:r>
              <a:rPr lang="ru-RU" sz="600" dirty="0" err="1" smtClean="0"/>
              <a:t>рlc</a:t>
            </a:r>
            <a:r>
              <a:rPr lang="ru-RU" sz="600" dirty="0" smtClean="0"/>
              <a:t>. Деятельность </a:t>
            </a:r>
            <a:r>
              <a:rPr lang="ru-RU" sz="600" dirty="0" err="1" smtClean="0"/>
              <a:t>дубайского</a:t>
            </a:r>
            <a:r>
              <a:rPr lang="ru-RU" sz="600" dirty="0" smtClean="0"/>
              <a:t> отделения VTB </a:t>
            </a:r>
            <a:r>
              <a:rPr lang="ru-RU" sz="600" dirty="0" err="1" smtClean="0"/>
              <a:t>Capital</a:t>
            </a:r>
            <a:r>
              <a:rPr lang="ru-RU" sz="600" dirty="0" smtClean="0"/>
              <a:t> </a:t>
            </a:r>
            <a:r>
              <a:rPr lang="ru-RU" sz="600" dirty="0" err="1" smtClean="0"/>
              <a:t>рlc</a:t>
            </a:r>
            <a:r>
              <a:rPr lang="ru-RU" sz="600" dirty="0" smtClean="0"/>
              <a:t> регулируется DFSA. </a:t>
            </a:r>
          </a:p>
          <a:p>
            <a:pPr algn="just" hangingPunct="0">
              <a:spcBef>
                <a:spcPts val="100"/>
              </a:spcBef>
              <a:spcAft>
                <a:spcPts val="200"/>
              </a:spcAft>
            </a:pPr>
            <a:r>
              <a:rPr lang="ru-RU" sz="600" dirty="0" smtClean="0"/>
              <a:t>Данный аналитический отчет распространяется в </a:t>
            </a:r>
            <a:r>
              <a:rPr lang="ru-RU" sz="600" b="1" dirty="0" smtClean="0"/>
              <a:t>Гонконге</a:t>
            </a:r>
            <a:r>
              <a:rPr lang="ru-RU" sz="600" dirty="0" smtClean="0"/>
              <a:t> VTB </a:t>
            </a:r>
            <a:r>
              <a:rPr lang="ru-RU" sz="600" dirty="0" err="1" smtClean="0"/>
              <a:t>Capital</a:t>
            </a:r>
            <a:r>
              <a:rPr lang="ru-RU" sz="600" dirty="0" smtClean="0"/>
              <a:t> </a:t>
            </a:r>
            <a:r>
              <a:rPr lang="ru-RU" sz="600" dirty="0" err="1" smtClean="0"/>
              <a:t>Hong</a:t>
            </a:r>
            <a:r>
              <a:rPr lang="ru-RU" sz="600" dirty="0" smtClean="0"/>
              <a:t> </a:t>
            </a:r>
            <a:r>
              <a:rPr lang="ru-RU" sz="600" dirty="0" err="1" smtClean="0"/>
              <a:t>Kong</a:t>
            </a:r>
            <a:r>
              <a:rPr lang="ru-RU" sz="600" dirty="0" smtClean="0"/>
              <a:t> </a:t>
            </a:r>
            <a:r>
              <a:rPr lang="ru-RU" sz="600" dirty="0" err="1" smtClean="0"/>
              <a:t>Limited</a:t>
            </a:r>
            <a:r>
              <a:rPr lang="ru-RU" sz="600" dirty="0" smtClean="0"/>
              <a:t>, лицензированной корпорацией (</a:t>
            </a:r>
            <a:r>
              <a:rPr lang="ru-RU" sz="600" dirty="0" err="1" smtClean="0"/>
              <a:t>рег</a:t>
            </a:r>
            <a:r>
              <a:rPr lang="ru-RU" sz="600" dirty="0" smtClean="0"/>
              <a:t>. №: AXF967), Комиссией по ценным бумагам и фьючерсам Гонконга (</a:t>
            </a:r>
            <a:r>
              <a:rPr lang="ru-RU" sz="600" dirty="0" err="1" smtClean="0"/>
              <a:t>Hong</a:t>
            </a:r>
            <a:r>
              <a:rPr lang="ru-RU" sz="600" dirty="0" smtClean="0"/>
              <a:t> </a:t>
            </a:r>
            <a:r>
              <a:rPr lang="ru-RU" sz="600" dirty="0" err="1" smtClean="0"/>
              <a:t>Kong</a:t>
            </a:r>
            <a:r>
              <a:rPr lang="ru-RU" sz="600" dirty="0" smtClean="0"/>
              <a:t> </a:t>
            </a:r>
            <a:r>
              <a:rPr lang="ru-RU" sz="600" dirty="0" err="1" smtClean="0"/>
              <a:t>Securities</a:t>
            </a:r>
            <a:r>
              <a:rPr lang="ru-RU" sz="600" dirty="0" smtClean="0"/>
              <a:t> </a:t>
            </a:r>
            <a:r>
              <a:rPr lang="ru-RU" sz="600" dirty="0" err="1" smtClean="0"/>
              <a:t>and</a:t>
            </a:r>
            <a:r>
              <a:rPr lang="ru-RU" sz="600" dirty="0" smtClean="0"/>
              <a:t> </a:t>
            </a:r>
            <a:r>
              <a:rPr lang="ru-RU" sz="600" dirty="0" err="1" smtClean="0"/>
              <a:t>Futures</a:t>
            </a:r>
            <a:r>
              <a:rPr lang="ru-RU" sz="600" dirty="0" smtClean="0"/>
              <a:t> </a:t>
            </a:r>
            <a:r>
              <a:rPr lang="ru-RU" sz="600" dirty="0" err="1" smtClean="0"/>
              <a:t>Commission</a:t>
            </a:r>
            <a:r>
              <a:rPr lang="ru-RU" sz="600" dirty="0" smtClean="0"/>
              <a:t>) только среди профессиональных инвесторов (</a:t>
            </a:r>
            <a:r>
              <a:rPr lang="ru-RU" sz="600" dirty="0" err="1" smtClean="0"/>
              <a:t>professional</a:t>
            </a:r>
            <a:r>
              <a:rPr lang="ru-RU" sz="600" dirty="0" smtClean="0"/>
              <a:t> </a:t>
            </a:r>
            <a:r>
              <a:rPr lang="ru-RU" sz="600" dirty="0" err="1" smtClean="0"/>
              <a:t>investors</a:t>
            </a:r>
            <a:r>
              <a:rPr lang="ru-RU" sz="600" dirty="0" smtClean="0"/>
              <a:t>) в соответствии с определением в Постановлении и нормативных актах Комиссии по ценным бумагам и фьючерсам Гонконга.</a:t>
            </a:r>
          </a:p>
          <a:p>
            <a:pPr algn="just" hangingPunct="0">
              <a:spcBef>
                <a:spcPts val="100"/>
              </a:spcBef>
              <a:spcAft>
                <a:spcPts val="200"/>
              </a:spcAft>
            </a:pPr>
            <a:r>
              <a:rPr lang="ru-RU" sz="600" dirty="0" smtClean="0"/>
              <a:t>© 201</a:t>
            </a:r>
            <a:r>
              <a:rPr lang="en-US" sz="600" dirty="0" smtClean="0"/>
              <a:t>7</a:t>
            </a:r>
            <a:r>
              <a:rPr lang="ru-RU" sz="600" dirty="0" smtClean="0"/>
              <a:t> ВТБ Капитал. Все права защищены. Пожалуйста, указывайте ссылку на источник при цитировании.</a:t>
            </a:r>
          </a:p>
        </p:txBody>
      </p:sp>
      <p:sp>
        <p:nvSpPr>
          <p:cNvPr id="8" name="Title 14"/>
          <p:cNvSpPr txBox="1">
            <a:spLocks/>
          </p:cNvSpPr>
          <p:nvPr/>
        </p:nvSpPr>
        <p:spPr>
          <a:xfrm>
            <a:off x="137883" y="285728"/>
            <a:ext cx="8640959" cy="485552"/>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ru-RU" sz="2000" b="1" i="0" u="none" strike="noStrike" kern="0" cap="none" spc="0" normalizeH="0" baseline="0" noProof="0" dirty="0" smtClean="0">
                <a:ln>
                  <a:noFill/>
                </a:ln>
                <a:solidFill>
                  <a:schemeClr val="bg1"/>
                </a:solidFill>
                <a:effectLst/>
                <a:uLnTx/>
                <a:uFillTx/>
                <a:latin typeface="+mj-lt"/>
                <a:ea typeface="+mj-ea"/>
                <a:cs typeface="+mj-cs"/>
              </a:rPr>
              <a:t>Раскрытие информации</a:t>
            </a:r>
            <a:endParaRPr kumimoji="0" lang="ru-RU" sz="20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136782" y="6453336"/>
            <a:ext cx="1224136" cy="268139"/>
          </a:xfrm>
        </p:spPr>
        <p:txBody>
          <a:bodyPr/>
          <a:lstStyle/>
          <a:p>
            <a:fld id="{3475CA88-5731-4FCD-9B3C-769F63BA1297}" type="datetime1">
              <a:rPr lang="ru-RU" smtClean="0"/>
              <a:pPr/>
              <a:t>07-11-2017</a:t>
            </a:fld>
            <a:endParaRPr lang="ru-RU"/>
          </a:p>
        </p:txBody>
      </p:sp>
      <p:sp>
        <p:nvSpPr>
          <p:cNvPr id="9" name="Slide Number Placeholder 8"/>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2</a:t>
            </a:fld>
            <a:endParaRPr lang="ru-RU"/>
          </a:p>
        </p:txBody>
      </p:sp>
      <p:sp>
        <p:nvSpPr>
          <p:cNvPr id="2" name="TextBox 1"/>
          <p:cNvSpPr txBox="1"/>
          <p:nvPr/>
        </p:nvSpPr>
        <p:spPr>
          <a:xfrm>
            <a:off x="1046449" y="1412776"/>
            <a:ext cx="7272808" cy="4001095"/>
          </a:xfrm>
          <a:prstGeom prst="rect">
            <a:avLst/>
          </a:prstGeom>
          <a:noFill/>
        </p:spPr>
        <p:txBody>
          <a:bodyPr wrap="square" rtlCol="0">
            <a:spAutoFit/>
          </a:bodyPr>
          <a:lstStyle/>
          <a:p>
            <a:r>
              <a:rPr lang="ru-RU" sz="1600" b="1" dirty="0" smtClean="0"/>
              <a:t>Несколько тезисов для дискуссии</a:t>
            </a:r>
          </a:p>
          <a:p>
            <a:endParaRPr lang="ru-RU" sz="1600" b="1" dirty="0" smtClean="0"/>
          </a:p>
          <a:p>
            <a:pPr marL="342900" indent="-342900">
              <a:spcBef>
                <a:spcPts val="600"/>
              </a:spcBef>
              <a:spcAft>
                <a:spcPts val="600"/>
              </a:spcAft>
              <a:buAutoNum type="arabicPeriod"/>
            </a:pPr>
            <a:r>
              <a:rPr lang="ru-RU" sz="1600" dirty="0" smtClean="0"/>
              <a:t>Регуляторные преграды для прямых расчетов (без использования резервных валют) во внешней торговле с основными партнерами полностью устранены</a:t>
            </a:r>
          </a:p>
          <a:p>
            <a:pPr marL="342900" indent="-342900">
              <a:spcBef>
                <a:spcPts val="600"/>
              </a:spcBef>
              <a:spcAft>
                <a:spcPts val="600"/>
              </a:spcAft>
              <a:buAutoNum type="arabicPeriod"/>
            </a:pPr>
            <a:r>
              <a:rPr lang="ru-RU" sz="1600" dirty="0" smtClean="0"/>
              <a:t>Сформированная инфраструктура включает биржевые и межбанковские торговые и клиринговые системы по соответствующим парам валют и в России, и в основных странах-партнерах</a:t>
            </a:r>
          </a:p>
          <a:p>
            <a:pPr marL="342900" indent="-342900">
              <a:spcBef>
                <a:spcPts val="600"/>
              </a:spcBef>
              <a:spcAft>
                <a:spcPts val="600"/>
              </a:spcAft>
              <a:buAutoNum type="arabicPeriod"/>
            </a:pPr>
            <a:r>
              <a:rPr lang="ru-RU" sz="1600" dirty="0" smtClean="0"/>
              <a:t>Каждое индивидуальное решение о том, в каких валютах заключать контракт и/или проводить расчеты, находится полностью на </a:t>
            </a:r>
            <a:r>
              <a:rPr lang="ru-RU" sz="1600" dirty="0" smtClean="0"/>
              <a:t>усмотрени</a:t>
            </a:r>
            <a:r>
              <a:rPr lang="ru-RU" sz="1600" b="1" dirty="0"/>
              <a:t>и</a:t>
            </a:r>
            <a:r>
              <a:rPr lang="ru-RU" sz="1600" dirty="0" smtClean="0"/>
              <a:t> </a:t>
            </a:r>
            <a:r>
              <a:rPr lang="ru-RU" sz="1600" dirty="0" smtClean="0"/>
              <a:t>участников ВЭД. Вопрос заключается в том, почему компании выбирают или не выбирают прямые расчеты</a:t>
            </a:r>
          </a:p>
          <a:p>
            <a:pPr marL="342900" indent="-342900">
              <a:buAutoNum type="arabicPeriod"/>
            </a:pPr>
            <a:endParaRPr lang="ru-RU" sz="1600" dirty="0" smtClean="0"/>
          </a:p>
          <a:p>
            <a:endParaRPr lang="ru-RU" sz="1600" dirty="0"/>
          </a:p>
        </p:txBody>
      </p:sp>
    </p:spTree>
    <p:extLst>
      <p:ext uri="{BB962C8B-B14F-4D97-AF65-F5344CB8AC3E}">
        <p14:creationId xmlns:p14="http://schemas.microsoft.com/office/powerpoint/2010/main" val="2972612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136782" y="6453336"/>
            <a:ext cx="1224136" cy="268139"/>
          </a:xfrm>
        </p:spPr>
        <p:txBody>
          <a:bodyPr/>
          <a:lstStyle/>
          <a:p>
            <a:fld id="{3475CA88-5731-4FCD-9B3C-769F63BA1297}" type="datetime1">
              <a:rPr lang="ru-RU" smtClean="0"/>
              <a:pPr/>
              <a:t>07-11-2017</a:t>
            </a:fld>
            <a:endParaRPr lang="ru-RU"/>
          </a:p>
        </p:txBody>
      </p:sp>
      <p:sp>
        <p:nvSpPr>
          <p:cNvPr id="9" name="Slide Number Placeholder 8"/>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3</a:t>
            </a:fld>
            <a:endParaRPr lang="ru-RU"/>
          </a:p>
        </p:txBody>
      </p:sp>
      <p:sp>
        <p:nvSpPr>
          <p:cNvPr id="2" name="TextBox 1"/>
          <p:cNvSpPr txBox="1"/>
          <p:nvPr/>
        </p:nvSpPr>
        <p:spPr>
          <a:xfrm>
            <a:off x="1046449" y="1412776"/>
            <a:ext cx="7272808" cy="4001095"/>
          </a:xfrm>
          <a:prstGeom prst="rect">
            <a:avLst/>
          </a:prstGeom>
          <a:noFill/>
        </p:spPr>
        <p:txBody>
          <a:bodyPr wrap="square" rtlCol="0">
            <a:spAutoFit/>
          </a:bodyPr>
          <a:lstStyle/>
          <a:p>
            <a:r>
              <a:rPr lang="ru-RU" sz="1600" b="1" dirty="0" smtClean="0"/>
              <a:t>Несколько тезисов для дискуссии</a:t>
            </a:r>
          </a:p>
          <a:p>
            <a:endParaRPr lang="ru-RU" sz="1600" b="1" dirty="0" smtClean="0"/>
          </a:p>
          <a:p>
            <a:pPr marL="342900" indent="-342900">
              <a:spcBef>
                <a:spcPts val="600"/>
              </a:spcBef>
              <a:spcAft>
                <a:spcPts val="600"/>
              </a:spcAft>
              <a:buAutoNum type="arabicPeriod"/>
            </a:pPr>
            <a:r>
              <a:rPr lang="ru-RU" sz="1600" dirty="0" smtClean="0"/>
              <a:t>В корпоративном бизнесе прямые расчеты сдерживаются, видимо, (а) сберегательными предпочтениями, (б) обычаями делового оборота, (в) «производным» характером большинства кросс-курсов и сравнительной волатильностью их «основных» курсов</a:t>
            </a:r>
          </a:p>
          <a:p>
            <a:pPr marL="342900" indent="-342900">
              <a:spcBef>
                <a:spcPts val="600"/>
              </a:spcBef>
              <a:spcAft>
                <a:spcPts val="600"/>
              </a:spcAft>
              <a:buAutoNum type="arabicPeriod"/>
            </a:pPr>
            <a:r>
              <a:rPr lang="ru-RU" sz="1600" dirty="0" smtClean="0"/>
              <a:t>Даже при достижении высокой доли </a:t>
            </a:r>
            <a:r>
              <a:rPr lang="ru-RU" sz="1600" dirty="0"/>
              <a:t>прямых </a:t>
            </a:r>
            <a:r>
              <a:rPr lang="ru-RU" sz="1600" dirty="0" smtClean="0"/>
              <a:t>расчетов, эффект может в значительной степени нейтрализован </a:t>
            </a:r>
            <a:r>
              <a:rPr lang="ru-RU" sz="1600" dirty="0"/>
              <a:t>обратной конверсией в привычные </a:t>
            </a:r>
            <a:r>
              <a:rPr lang="ru-RU" sz="1600" dirty="0" smtClean="0"/>
              <a:t>валюты (пример стран-партнеров по ЕАЭС)</a:t>
            </a:r>
          </a:p>
          <a:p>
            <a:pPr marL="342900" indent="-342900">
              <a:spcBef>
                <a:spcPts val="600"/>
              </a:spcBef>
              <a:spcAft>
                <a:spcPts val="600"/>
              </a:spcAft>
              <a:buAutoNum type="arabicPeriod"/>
            </a:pPr>
            <a:r>
              <a:rPr lang="ru-RU" sz="1600" dirty="0" smtClean="0"/>
              <a:t>В розничном бизнесе потенциал прямых расчетов гораздо выше – клиент ценит возможность рассчитаться за границей понятным образом через привычный ему канал (пример </a:t>
            </a:r>
            <a:r>
              <a:rPr lang="en-US" sz="1600" dirty="0" err="1" smtClean="0"/>
              <a:t>Alipay</a:t>
            </a:r>
            <a:r>
              <a:rPr lang="en-US" sz="1600" dirty="0" smtClean="0"/>
              <a:t>)</a:t>
            </a:r>
            <a:r>
              <a:rPr lang="ru-RU" sz="1600" dirty="0" smtClean="0"/>
              <a:t> </a:t>
            </a:r>
          </a:p>
          <a:p>
            <a:pPr marL="342900" indent="-342900">
              <a:buAutoNum type="arabicPeriod"/>
            </a:pPr>
            <a:endParaRPr lang="ru-RU" sz="1600" dirty="0" smtClean="0"/>
          </a:p>
          <a:p>
            <a:endParaRPr lang="ru-RU" sz="1600" dirty="0"/>
          </a:p>
        </p:txBody>
      </p:sp>
    </p:spTree>
    <p:extLst>
      <p:ext uri="{BB962C8B-B14F-4D97-AF65-F5344CB8AC3E}">
        <p14:creationId xmlns:p14="http://schemas.microsoft.com/office/powerpoint/2010/main" val="592378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10"/>
          <p:cNvGraphicFramePr>
            <a:graphicFrameLocks/>
          </p:cNvGraphicFramePr>
          <p:nvPr>
            <p:extLst>
              <p:ext uri="{D42A27DB-BD31-4B8C-83A1-F6EECF244321}">
                <p14:modId xmlns:p14="http://schemas.microsoft.com/office/powerpoint/2010/main" val="4041693786"/>
              </p:ext>
            </p:extLst>
          </p:nvPr>
        </p:nvGraphicFramePr>
        <p:xfrm>
          <a:off x="971601" y="1772816"/>
          <a:ext cx="7200800" cy="3672407"/>
        </p:xfrm>
        <a:graphic>
          <a:graphicData uri="http://schemas.openxmlformats.org/drawingml/2006/table">
            <a:tbl>
              <a:tblPr/>
              <a:tblGrid>
                <a:gridCol w="7200800">
                  <a:extLst>
                    <a:ext uri="{9D8B030D-6E8A-4147-A177-3AD203B41FA5}">
                      <a16:colId xmlns:a16="http://schemas.microsoft.com/office/drawing/2014/main" xmlns="" val="20000"/>
                    </a:ext>
                  </a:extLst>
                </a:gridCol>
              </a:tblGrid>
              <a:tr h="206697">
                <a:tc>
                  <a:txBody>
                    <a:bodyPr/>
                    <a:lstStyle/>
                    <a:p>
                      <a:pPr marL="0" marR="0" algn="l" hangingPunct="0">
                        <a:lnSpc>
                          <a:spcPts val="1200"/>
                        </a:lnSpc>
                        <a:spcBef>
                          <a:spcPts val="600"/>
                        </a:spcBef>
                        <a:spcAft>
                          <a:spcPts val="100"/>
                        </a:spcAft>
                        <a:tabLst>
                          <a:tab pos="836295" algn="l"/>
                        </a:tabLst>
                      </a:pPr>
                      <a:r>
                        <a:rPr lang="ru-RU" sz="1600" b="1" dirty="0" smtClean="0">
                          <a:solidFill>
                            <a:srgbClr val="000000"/>
                          </a:solidFill>
                          <a:latin typeface="+mn-lt"/>
                          <a:ea typeface="Batang"/>
                          <a:cs typeface="Times New Roman"/>
                        </a:rPr>
                        <a:t>Доля расчетов в российских</a:t>
                      </a:r>
                      <a:r>
                        <a:rPr lang="ru-RU" sz="1600" b="1" baseline="0" dirty="0" smtClean="0">
                          <a:solidFill>
                            <a:srgbClr val="000000"/>
                          </a:solidFill>
                          <a:latin typeface="+mn-lt"/>
                          <a:ea typeface="Batang"/>
                          <a:cs typeface="Times New Roman"/>
                        </a:rPr>
                        <a:t> </a:t>
                      </a:r>
                      <a:r>
                        <a:rPr lang="ru-RU" sz="1600" b="1" dirty="0" smtClean="0">
                          <a:solidFill>
                            <a:srgbClr val="000000"/>
                          </a:solidFill>
                          <a:latin typeface="+mn-lt"/>
                          <a:ea typeface="Batang"/>
                          <a:cs typeface="Times New Roman"/>
                        </a:rPr>
                        <a:t>рублях, %</a:t>
                      </a:r>
                      <a:endParaRPr lang="ru-RU" sz="1600" b="1" dirty="0">
                        <a:solidFill>
                          <a:srgbClr val="000000"/>
                        </a:solidFill>
                        <a:latin typeface="+mn-lt"/>
                        <a:ea typeface="Batang"/>
                        <a:cs typeface="Times New Roman"/>
                      </a:endParaRPr>
                    </a:p>
                  </a:txBody>
                  <a:tcPr marL="0" marR="0" marT="0" marB="0">
                    <a:lnL>
                      <a:noFill/>
                    </a:lnL>
                    <a:lnR>
                      <a:noFill/>
                    </a:lnR>
                    <a:lnT>
                      <a:noFill/>
                    </a:lnT>
                    <a:lnB w="12700" cap="flat" cmpd="sng" algn="ctr">
                      <a:solidFill>
                        <a:srgbClr val="0A2973"/>
                      </a:solidFill>
                      <a:prstDash val="solid"/>
                      <a:round/>
                      <a:headEnd type="none" w="med" len="med"/>
                      <a:tailEnd type="none" w="med" len="med"/>
                    </a:lnB>
                  </a:tcPr>
                </a:tc>
                <a:extLst>
                  <a:ext uri="{0D108BD9-81ED-4DB2-BD59-A6C34878D82A}">
                    <a16:rowId xmlns:a16="http://schemas.microsoft.com/office/drawing/2014/main" xmlns="" val="10000"/>
                  </a:ext>
                </a:extLst>
              </a:tr>
              <a:tr h="3115185">
                <a:tc>
                  <a:txBody>
                    <a:bodyPr/>
                    <a:lstStyle/>
                    <a:p>
                      <a:pPr marL="0" marR="0" algn="ctr" hangingPunct="0">
                        <a:lnSpc>
                          <a:spcPts val="1200"/>
                        </a:lnSpc>
                        <a:spcBef>
                          <a:spcPts val="0"/>
                        </a:spcBef>
                        <a:spcAft>
                          <a:spcPts val="0"/>
                        </a:spcAft>
                      </a:pPr>
                      <a:endParaRPr lang="en-GB" sz="950" dirty="0">
                        <a:solidFill>
                          <a:srgbClr val="000000"/>
                        </a:solidFill>
                        <a:latin typeface="+mn-lt"/>
                        <a:ea typeface="Batang"/>
                        <a:cs typeface="Times New Roman"/>
                      </a:endParaRPr>
                    </a:p>
                  </a:txBody>
                  <a:tcPr marL="0" marR="0" marT="0" marB="0" anchor="ctr">
                    <a:lnL>
                      <a:noFill/>
                    </a:lnL>
                    <a:lnR>
                      <a:noFill/>
                    </a:lnR>
                    <a:lnT w="12700" cap="flat" cmpd="sng" algn="ctr">
                      <a:solidFill>
                        <a:srgbClr val="0A2973"/>
                      </a:solidFill>
                      <a:prstDash val="solid"/>
                      <a:round/>
                      <a:headEnd type="none" w="med" len="med"/>
                      <a:tailEnd type="none" w="med" len="med"/>
                    </a:lnT>
                    <a:lnB w="12700" cap="flat" cmpd="sng" algn="ctr">
                      <a:solidFill>
                        <a:srgbClr val="0A2973"/>
                      </a:solidFill>
                      <a:prstDash val="solid"/>
                      <a:round/>
                      <a:headEnd type="none" w="med" len="med"/>
                      <a:tailEnd type="none" w="med" len="med"/>
                    </a:lnB>
                  </a:tcPr>
                </a:tc>
                <a:extLst>
                  <a:ext uri="{0D108BD9-81ED-4DB2-BD59-A6C34878D82A}">
                    <a16:rowId xmlns:a16="http://schemas.microsoft.com/office/drawing/2014/main" xmlns="" val="10001"/>
                  </a:ext>
                </a:extLst>
              </a:tr>
              <a:tr h="350525">
                <a:tc>
                  <a:txBody>
                    <a:bodyPr/>
                    <a:lstStyle/>
                    <a:p>
                      <a:pPr marL="0" marR="0" algn="just">
                        <a:lnSpc>
                          <a:spcPts val="1200"/>
                        </a:lnSpc>
                        <a:spcBef>
                          <a:spcPts val="0"/>
                        </a:spcBef>
                        <a:spcAft>
                          <a:spcPts val="1200"/>
                        </a:spcAft>
                        <a:tabLst>
                          <a:tab pos="1143000" algn="l"/>
                        </a:tabLst>
                      </a:pPr>
                      <a:r>
                        <a:rPr lang="ru-RU" sz="1200" i="1" dirty="0" smtClean="0">
                          <a:solidFill>
                            <a:srgbClr val="000000"/>
                          </a:solidFill>
                          <a:latin typeface="+mn-lt"/>
                          <a:ea typeface="Batang"/>
                          <a:cs typeface="MetaNormalCyrLF-Italic"/>
                        </a:rPr>
                        <a:t>Внешнеторговые</a:t>
                      </a:r>
                      <a:r>
                        <a:rPr lang="ru-RU" sz="1200" i="1" baseline="0" dirty="0" smtClean="0">
                          <a:solidFill>
                            <a:srgbClr val="000000"/>
                          </a:solidFill>
                          <a:latin typeface="+mn-lt"/>
                          <a:ea typeface="Batang"/>
                          <a:cs typeface="MetaNormalCyrLF-Italic"/>
                        </a:rPr>
                        <a:t> операции по товарам и услугам. </a:t>
                      </a:r>
                      <a:r>
                        <a:rPr lang="ru-RU" sz="1200" i="1" dirty="0" smtClean="0">
                          <a:solidFill>
                            <a:srgbClr val="000000"/>
                          </a:solidFill>
                          <a:latin typeface="+mn-lt"/>
                          <a:ea typeface="Batang"/>
                          <a:cs typeface="MetaNormalCyrLF-Italic"/>
                        </a:rPr>
                        <a:t>Источник: Банк России</a:t>
                      </a:r>
                      <a:endParaRPr lang="ru-RU" sz="1200" i="1" dirty="0">
                        <a:solidFill>
                          <a:srgbClr val="000000"/>
                        </a:solidFill>
                        <a:latin typeface="+mn-lt"/>
                        <a:ea typeface="Batang"/>
                        <a:cs typeface="MetaNormalCyrLF-Italic"/>
                      </a:endParaRPr>
                    </a:p>
                  </a:txBody>
                  <a:tcPr marL="0" marR="0" marT="0" marB="0">
                    <a:lnL>
                      <a:noFill/>
                    </a:lnL>
                    <a:lnR>
                      <a:noFill/>
                    </a:lnR>
                    <a:lnT w="12700" cap="flat" cmpd="sng" algn="ctr">
                      <a:solidFill>
                        <a:srgbClr val="0A2973"/>
                      </a:solidFill>
                      <a:prstDash val="solid"/>
                      <a:round/>
                      <a:headEnd type="none" w="med" len="med"/>
                      <a:tailEnd type="none" w="med" len="med"/>
                    </a:lnT>
                    <a:lnB>
                      <a:noFill/>
                    </a:lnB>
                  </a:tcPr>
                </a:tc>
                <a:extLst>
                  <a:ext uri="{0D108BD9-81ED-4DB2-BD59-A6C34878D82A}">
                    <a16:rowId xmlns:a16="http://schemas.microsoft.com/office/drawing/2014/main" xmlns="" val="10002"/>
                  </a:ext>
                </a:extLst>
              </a:tr>
            </a:tbl>
          </a:graphicData>
        </a:graphic>
      </p:graphicFrame>
      <p:sp>
        <p:nvSpPr>
          <p:cNvPr id="8" name="Date Placeholder 7"/>
          <p:cNvSpPr>
            <a:spLocks noGrp="1"/>
          </p:cNvSpPr>
          <p:nvPr>
            <p:ph type="dt" sz="half" idx="10"/>
          </p:nvPr>
        </p:nvSpPr>
        <p:spPr>
          <a:xfrm>
            <a:off x="136782" y="6453336"/>
            <a:ext cx="1224136" cy="268139"/>
          </a:xfrm>
        </p:spPr>
        <p:txBody>
          <a:bodyPr/>
          <a:lstStyle/>
          <a:p>
            <a:fld id="{3475CA88-5731-4FCD-9B3C-769F63BA1297}" type="datetime1">
              <a:rPr lang="ru-RU" smtClean="0"/>
              <a:pPr/>
              <a:t>07-11-2017</a:t>
            </a:fld>
            <a:endParaRPr lang="ru-RU"/>
          </a:p>
        </p:txBody>
      </p:sp>
      <p:sp>
        <p:nvSpPr>
          <p:cNvPr id="9" name="Slide Number Placeholder 8"/>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4</a:t>
            </a:fld>
            <a:endParaRPr lang="ru-RU"/>
          </a:p>
        </p:txBody>
      </p:sp>
      <p:graphicFrame>
        <p:nvGraphicFramePr>
          <p:cNvPr id="3" name="Table 2"/>
          <p:cNvGraphicFramePr>
            <a:graphicFrameLocks noGrp="1"/>
          </p:cNvGraphicFramePr>
          <p:nvPr>
            <p:extLst>
              <p:ext uri="{D42A27DB-BD31-4B8C-83A1-F6EECF244321}">
                <p14:modId xmlns:p14="http://schemas.microsoft.com/office/powerpoint/2010/main" val="4208415236"/>
              </p:ext>
            </p:extLst>
          </p:nvPr>
        </p:nvGraphicFramePr>
        <p:xfrm>
          <a:off x="971600" y="2564904"/>
          <a:ext cx="7227417" cy="1950720"/>
        </p:xfrm>
        <a:graphic>
          <a:graphicData uri="http://schemas.openxmlformats.org/drawingml/2006/table">
            <a:tbl>
              <a:tblPr>
                <a:tableStyleId>{5940675A-B579-460E-94D1-54222C63F5DA}</a:tableStyleId>
              </a:tblPr>
              <a:tblGrid>
                <a:gridCol w="2503137"/>
                <a:gridCol w="1016617"/>
                <a:gridCol w="971766"/>
                <a:gridCol w="1001667"/>
                <a:gridCol w="867115"/>
                <a:gridCol w="867115"/>
              </a:tblGrid>
              <a:tr h="182880">
                <a:tc>
                  <a:txBody>
                    <a:bodyPr/>
                    <a:lstStyle/>
                    <a:p>
                      <a:pPr algn="l" fontAlgn="b"/>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2013</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2014</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2015</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2016</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1п/г </a:t>
                      </a:r>
                      <a:endParaRPr lang="ru-RU" sz="1600" u="none" strike="noStrike" dirty="0" smtClean="0">
                        <a:solidFill>
                          <a:sysClr val="windowText" lastClr="000000"/>
                        </a:solidFill>
                        <a:effectLst/>
                        <a:latin typeface="Arial" panose="020B0604020202020204" pitchFamily="34" charset="0"/>
                        <a:cs typeface="Arial" panose="020B0604020202020204" pitchFamily="34" charset="0"/>
                      </a:endParaRPr>
                    </a:p>
                    <a:p>
                      <a:pPr algn="ctr" fontAlgn="b"/>
                      <a:r>
                        <a:rPr lang="ru-RU" sz="1600" u="none" strike="noStrike" dirty="0" smtClean="0">
                          <a:solidFill>
                            <a:sysClr val="windowText" lastClr="000000"/>
                          </a:solidFill>
                          <a:effectLst/>
                          <a:latin typeface="Arial" panose="020B0604020202020204" pitchFamily="34" charset="0"/>
                          <a:cs typeface="Arial" panose="020B0604020202020204" pitchFamily="34" charset="0"/>
                        </a:rPr>
                        <a:t>2017</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pPr algn="l" fontAlgn="b"/>
                      <a:r>
                        <a:rPr lang="ru-RU" sz="1600" b="1" u="none" strike="noStrike" dirty="0">
                          <a:effectLst/>
                          <a:latin typeface="Arial" panose="020B0604020202020204" pitchFamily="34" charset="0"/>
                          <a:cs typeface="Arial" panose="020B0604020202020204" pitchFamily="34" charset="0"/>
                        </a:rPr>
                        <a:t>Беларусь</a:t>
                      </a:r>
                      <a:endParaRPr lang="ru-RU"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82880">
                <a:tc>
                  <a:txBody>
                    <a:bodyPr/>
                    <a:lstStyle/>
                    <a:p>
                      <a:pPr algn="l" fontAlgn="b"/>
                      <a:r>
                        <a:rPr lang="ru-RU" sz="1600" u="none" strike="noStrike" dirty="0">
                          <a:effectLst/>
                          <a:latin typeface="Arial" panose="020B0604020202020204" pitchFamily="34" charset="0"/>
                          <a:cs typeface="Arial" panose="020B0604020202020204" pitchFamily="34" charset="0"/>
                        </a:rPr>
                        <a:t>Экспорт РФ в Беларусь</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effectLst/>
                          <a:latin typeface="Arial" panose="020B0604020202020204" pitchFamily="34" charset="0"/>
                          <a:cs typeface="Arial" panose="020B0604020202020204" pitchFamily="34" charset="0"/>
                        </a:rPr>
                        <a:t>53.4</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effectLst/>
                          <a:latin typeface="Arial" panose="020B0604020202020204" pitchFamily="34" charset="0"/>
                          <a:cs typeface="Arial" panose="020B0604020202020204" pitchFamily="34" charset="0"/>
                        </a:rPr>
                        <a:t>78.1</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effectLst/>
                          <a:latin typeface="Arial" panose="020B0604020202020204" pitchFamily="34" charset="0"/>
                          <a:cs typeface="Arial" panose="020B0604020202020204" pitchFamily="34" charset="0"/>
                        </a:rPr>
                        <a:t>75.4</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effectLst/>
                          <a:latin typeface="Arial" panose="020B0604020202020204" pitchFamily="34" charset="0"/>
                          <a:cs typeface="Arial" panose="020B0604020202020204" pitchFamily="34" charset="0"/>
                        </a:rPr>
                        <a:t>79.4</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effectLst/>
                          <a:latin typeface="Arial" panose="020B0604020202020204" pitchFamily="34" charset="0"/>
                          <a:cs typeface="Arial" panose="020B0604020202020204" pitchFamily="34" charset="0"/>
                        </a:rPr>
                        <a:t>81.7</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r>
              <a:tr h="182880">
                <a:tc>
                  <a:txBody>
                    <a:bodyPr/>
                    <a:lstStyle/>
                    <a:p>
                      <a:pPr algn="l" fontAlgn="b"/>
                      <a:r>
                        <a:rPr lang="ru-RU" sz="1600" u="none" strike="noStrike" dirty="0">
                          <a:effectLst/>
                          <a:latin typeface="Arial" panose="020B0604020202020204" pitchFamily="34" charset="0"/>
                          <a:cs typeface="Arial" panose="020B0604020202020204" pitchFamily="34" charset="0"/>
                        </a:rPr>
                        <a:t>Импорт РФ из Беларуси</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600" u="none" strike="noStrike" dirty="0">
                          <a:effectLst/>
                          <a:latin typeface="Arial" panose="020B0604020202020204" pitchFamily="34" charset="0"/>
                          <a:cs typeface="Arial" panose="020B0604020202020204" pitchFamily="34" charset="0"/>
                        </a:rPr>
                        <a:t>88.5</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600" u="none" strike="noStrike" dirty="0">
                          <a:effectLst/>
                          <a:latin typeface="Arial" panose="020B0604020202020204" pitchFamily="34" charset="0"/>
                          <a:cs typeface="Arial" panose="020B0604020202020204" pitchFamily="34" charset="0"/>
                        </a:rPr>
                        <a:t>86.6</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600" u="none" strike="noStrike" dirty="0" smtClean="0">
                          <a:effectLst/>
                          <a:latin typeface="Arial" panose="020B0604020202020204" pitchFamily="34" charset="0"/>
                          <a:cs typeface="Arial" panose="020B0604020202020204" pitchFamily="34" charset="0"/>
                        </a:rPr>
                        <a:t>85.0</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600" u="none" strike="noStrike" dirty="0">
                          <a:effectLst/>
                          <a:latin typeface="Arial" panose="020B0604020202020204" pitchFamily="34" charset="0"/>
                          <a:cs typeface="Arial" panose="020B0604020202020204" pitchFamily="34" charset="0"/>
                        </a:rPr>
                        <a:t>87.6</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ru-RU" sz="1600" u="none" strike="noStrike" dirty="0">
                          <a:effectLst/>
                          <a:latin typeface="Arial" panose="020B0604020202020204" pitchFamily="34" charset="0"/>
                          <a:cs typeface="Arial" panose="020B0604020202020204" pitchFamily="34" charset="0"/>
                        </a:rPr>
                        <a:t>87.7</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pPr algn="l" fontAlgn="b"/>
                      <a:r>
                        <a:rPr lang="ru-RU" sz="1600" b="1" u="none" strike="noStrike" dirty="0">
                          <a:effectLst/>
                          <a:latin typeface="Arial" panose="020B0604020202020204" pitchFamily="34" charset="0"/>
                          <a:cs typeface="Arial" panose="020B0604020202020204" pitchFamily="34" charset="0"/>
                        </a:rPr>
                        <a:t>Казахстан</a:t>
                      </a:r>
                      <a:endParaRPr lang="ru-RU"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40000"/>
                        <a:lumOff val="60000"/>
                      </a:schemeClr>
                    </a:solidFill>
                  </a:tcPr>
                </a:tc>
              </a:tr>
              <a:tr h="182880">
                <a:tc>
                  <a:txBody>
                    <a:bodyPr/>
                    <a:lstStyle/>
                    <a:p>
                      <a:pPr algn="l" fontAlgn="b"/>
                      <a:r>
                        <a:rPr lang="ru-RU" sz="1600" u="none" strike="noStrike" dirty="0">
                          <a:effectLst/>
                          <a:latin typeface="Arial" panose="020B0604020202020204" pitchFamily="34" charset="0"/>
                          <a:cs typeface="Arial" panose="020B0604020202020204" pitchFamily="34" charset="0"/>
                        </a:rPr>
                        <a:t>Экспорт РФ в Казахстан</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ru-RU" sz="1600" u="none" strike="noStrike">
                          <a:effectLst/>
                          <a:latin typeface="Arial" panose="020B0604020202020204" pitchFamily="34" charset="0"/>
                          <a:cs typeface="Arial" panose="020B0604020202020204" pitchFamily="34" charset="0"/>
                        </a:rPr>
                        <a:t>54.3</a:t>
                      </a:r>
                      <a:endParaRPr lang="ru-RU"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ru-RU" sz="1600" u="none" strike="noStrike">
                          <a:effectLst/>
                          <a:latin typeface="Arial" panose="020B0604020202020204" pitchFamily="34" charset="0"/>
                          <a:cs typeface="Arial" panose="020B0604020202020204" pitchFamily="34" charset="0"/>
                        </a:rPr>
                        <a:t>64.1</a:t>
                      </a:r>
                      <a:endParaRPr lang="ru-RU"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ru-RU" sz="1600" u="none" strike="noStrike" dirty="0">
                          <a:effectLst/>
                          <a:latin typeface="Arial" panose="020B0604020202020204" pitchFamily="34" charset="0"/>
                          <a:cs typeface="Arial" panose="020B0604020202020204" pitchFamily="34" charset="0"/>
                        </a:rPr>
                        <a:t>58.8</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ru-RU" sz="1600" u="none" strike="noStrike" dirty="0">
                          <a:effectLst/>
                          <a:latin typeface="Arial" panose="020B0604020202020204" pitchFamily="34" charset="0"/>
                          <a:cs typeface="Arial" panose="020B0604020202020204" pitchFamily="34" charset="0"/>
                        </a:rPr>
                        <a:t>61.3</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
                      <a:r>
                        <a:rPr lang="ru-RU" sz="1600" u="none" strike="noStrike">
                          <a:effectLst/>
                          <a:latin typeface="Arial" panose="020B0604020202020204" pitchFamily="34" charset="0"/>
                          <a:cs typeface="Arial" panose="020B0604020202020204" pitchFamily="34" charset="0"/>
                        </a:rPr>
                        <a:t>62.2</a:t>
                      </a:r>
                      <a:endParaRPr lang="ru-RU" sz="16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182880">
                <a:tc>
                  <a:txBody>
                    <a:bodyPr/>
                    <a:lstStyle/>
                    <a:p>
                      <a:pPr algn="l" fontAlgn="b"/>
                      <a:r>
                        <a:rPr lang="ru-RU" sz="1600" u="none" strike="noStrike" dirty="0">
                          <a:effectLst/>
                          <a:latin typeface="Arial" panose="020B0604020202020204" pitchFamily="34" charset="0"/>
                          <a:cs typeface="Arial" panose="020B0604020202020204" pitchFamily="34" charset="0"/>
                        </a:rPr>
                        <a:t>Импорт РФ из Казахстана</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effectLst/>
                          <a:latin typeface="Arial" panose="020B0604020202020204" pitchFamily="34" charset="0"/>
                          <a:cs typeface="Arial" panose="020B0604020202020204" pitchFamily="34" charset="0"/>
                        </a:rPr>
                        <a:t>25.9</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effectLst/>
                          <a:latin typeface="Arial" panose="020B0604020202020204" pitchFamily="34" charset="0"/>
                          <a:cs typeface="Arial" panose="020B0604020202020204" pitchFamily="34" charset="0"/>
                        </a:rPr>
                        <a:t>37.5</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effectLst/>
                          <a:latin typeface="Arial" panose="020B0604020202020204" pitchFamily="34" charset="0"/>
                          <a:cs typeface="Arial" panose="020B0604020202020204" pitchFamily="34" charset="0"/>
                        </a:rPr>
                        <a:t>37.1</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effectLst/>
                          <a:latin typeface="Arial" panose="020B0604020202020204" pitchFamily="34" charset="0"/>
                          <a:cs typeface="Arial" panose="020B0604020202020204" pitchFamily="34" charset="0"/>
                        </a:rPr>
                        <a:t>54.5</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effectLst/>
                          <a:latin typeface="Arial" panose="020B0604020202020204" pitchFamily="34" charset="0"/>
                          <a:cs typeface="Arial" panose="020B0604020202020204" pitchFamily="34" charset="0"/>
                        </a:rPr>
                        <a:t>56.7</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bl>
          </a:graphicData>
        </a:graphic>
      </p:graphicFrame>
    </p:spTree>
    <p:extLst>
      <p:ext uri="{BB962C8B-B14F-4D97-AF65-F5344CB8AC3E}">
        <p14:creationId xmlns:p14="http://schemas.microsoft.com/office/powerpoint/2010/main" val="917510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10"/>
          <p:cNvGraphicFramePr>
            <a:graphicFrameLocks/>
          </p:cNvGraphicFramePr>
          <p:nvPr>
            <p:extLst>
              <p:ext uri="{D42A27DB-BD31-4B8C-83A1-F6EECF244321}">
                <p14:modId xmlns:p14="http://schemas.microsoft.com/office/powerpoint/2010/main" val="1917237988"/>
              </p:ext>
            </p:extLst>
          </p:nvPr>
        </p:nvGraphicFramePr>
        <p:xfrm>
          <a:off x="971601" y="1772816"/>
          <a:ext cx="7200800" cy="3672407"/>
        </p:xfrm>
        <a:graphic>
          <a:graphicData uri="http://schemas.openxmlformats.org/drawingml/2006/table">
            <a:tbl>
              <a:tblPr/>
              <a:tblGrid>
                <a:gridCol w="7200800">
                  <a:extLst>
                    <a:ext uri="{9D8B030D-6E8A-4147-A177-3AD203B41FA5}">
                      <a16:colId xmlns:a16="http://schemas.microsoft.com/office/drawing/2014/main" xmlns="" val="20000"/>
                    </a:ext>
                  </a:extLst>
                </a:gridCol>
              </a:tblGrid>
              <a:tr h="206697">
                <a:tc>
                  <a:txBody>
                    <a:bodyPr/>
                    <a:lstStyle/>
                    <a:p>
                      <a:pPr marL="0" marR="0" algn="l" hangingPunct="0">
                        <a:lnSpc>
                          <a:spcPts val="1200"/>
                        </a:lnSpc>
                        <a:spcBef>
                          <a:spcPts val="600"/>
                        </a:spcBef>
                        <a:spcAft>
                          <a:spcPts val="100"/>
                        </a:spcAft>
                        <a:tabLst>
                          <a:tab pos="836295" algn="l"/>
                        </a:tabLst>
                      </a:pPr>
                      <a:r>
                        <a:rPr lang="ru-RU" sz="1600" b="1" dirty="0" smtClean="0">
                          <a:solidFill>
                            <a:srgbClr val="000000"/>
                          </a:solidFill>
                          <a:latin typeface="+mn-lt"/>
                          <a:ea typeface="Batang"/>
                          <a:cs typeface="Times New Roman"/>
                        </a:rPr>
                        <a:t>Доля корпоративных</a:t>
                      </a:r>
                      <a:r>
                        <a:rPr lang="ru-RU" sz="1600" b="1" baseline="0" dirty="0" smtClean="0">
                          <a:solidFill>
                            <a:srgbClr val="000000"/>
                          </a:solidFill>
                          <a:latin typeface="+mn-lt"/>
                          <a:ea typeface="Batang"/>
                          <a:cs typeface="Times New Roman"/>
                        </a:rPr>
                        <a:t> депозитов по валютам</a:t>
                      </a:r>
                      <a:r>
                        <a:rPr lang="ru-RU" sz="1600" b="1" dirty="0" smtClean="0">
                          <a:solidFill>
                            <a:srgbClr val="000000"/>
                          </a:solidFill>
                          <a:latin typeface="+mn-lt"/>
                          <a:ea typeface="Batang"/>
                          <a:cs typeface="Times New Roman"/>
                        </a:rPr>
                        <a:t>, %</a:t>
                      </a:r>
                      <a:endParaRPr lang="ru-RU" sz="1600" b="1" dirty="0">
                        <a:solidFill>
                          <a:srgbClr val="000000"/>
                        </a:solidFill>
                        <a:latin typeface="+mn-lt"/>
                        <a:ea typeface="Batang"/>
                        <a:cs typeface="Times New Roman"/>
                      </a:endParaRPr>
                    </a:p>
                  </a:txBody>
                  <a:tcPr marL="0" marR="0" marT="0" marB="0">
                    <a:lnL>
                      <a:noFill/>
                    </a:lnL>
                    <a:lnR>
                      <a:noFill/>
                    </a:lnR>
                    <a:lnT>
                      <a:noFill/>
                    </a:lnT>
                    <a:lnB w="12700" cap="flat" cmpd="sng" algn="ctr">
                      <a:solidFill>
                        <a:srgbClr val="0A2973"/>
                      </a:solidFill>
                      <a:prstDash val="solid"/>
                      <a:round/>
                      <a:headEnd type="none" w="med" len="med"/>
                      <a:tailEnd type="none" w="med" len="med"/>
                    </a:lnB>
                  </a:tcPr>
                </a:tc>
                <a:extLst>
                  <a:ext uri="{0D108BD9-81ED-4DB2-BD59-A6C34878D82A}">
                    <a16:rowId xmlns:a16="http://schemas.microsoft.com/office/drawing/2014/main" xmlns="" val="10000"/>
                  </a:ext>
                </a:extLst>
              </a:tr>
              <a:tr h="3115185">
                <a:tc>
                  <a:txBody>
                    <a:bodyPr/>
                    <a:lstStyle/>
                    <a:p>
                      <a:pPr marL="0" marR="0" algn="ctr" hangingPunct="0">
                        <a:lnSpc>
                          <a:spcPts val="1200"/>
                        </a:lnSpc>
                        <a:spcBef>
                          <a:spcPts val="0"/>
                        </a:spcBef>
                        <a:spcAft>
                          <a:spcPts val="0"/>
                        </a:spcAft>
                      </a:pPr>
                      <a:endParaRPr lang="en-GB" sz="950" dirty="0">
                        <a:solidFill>
                          <a:srgbClr val="000000"/>
                        </a:solidFill>
                        <a:latin typeface="+mn-lt"/>
                        <a:ea typeface="Batang"/>
                        <a:cs typeface="Times New Roman"/>
                      </a:endParaRPr>
                    </a:p>
                  </a:txBody>
                  <a:tcPr marL="0" marR="0" marT="0" marB="0" anchor="ctr">
                    <a:lnL>
                      <a:noFill/>
                    </a:lnL>
                    <a:lnR>
                      <a:noFill/>
                    </a:lnR>
                    <a:lnT w="12700" cap="flat" cmpd="sng" algn="ctr">
                      <a:solidFill>
                        <a:srgbClr val="0A2973"/>
                      </a:solidFill>
                      <a:prstDash val="solid"/>
                      <a:round/>
                      <a:headEnd type="none" w="med" len="med"/>
                      <a:tailEnd type="none" w="med" len="med"/>
                    </a:lnT>
                    <a:lnB w="12700" cap="flat" cmpd="sng" algn="ctr">
                      <a:solidFill>
                        <a:srgbClr val="0A2973"/>
                      </a:solidFill>
                      <a:prstDash val="solid"/>
                      <a:round/>
                      <a:headEnd type="none" w="med" len="med"/>
                      <a:tailEnd type="none" w="med" len="med"/>
                    </a:lnB>
                  </a:tcPr>
                </a:tc>
                <a:extLst>
                  <a:ext uri="{0D108BD9-81ED-4DB2-BD59-A6C34878D82A}">
                    <a16:rowId xmlns:a16="http://schemas.microsoft.com/office/drawing/2014/main" xmlns="" val="10001"/>
                  </a:ext>
                </a:extLst>
              </a:tr>
              <a:tr h="350525">
                <a:tc>
                  <a:txBody>
                    <a:bodyPr/>
                    <a:lstStyle/>
                    <a:p>
                      <a:pPr marL="0" marR="0" algn="l">
                        <a:lnSpc>
                          <a:spcPts val="1200"/>
                        </a:lnSpc>
                        <a:spcBef>
                          <a:spcPts val="0"/>
                        </a:spcBef>
                        <a:spcAft>
                          <a:spcPts val="1200"/>
                        </a:spcAft>
                        <a:tabLst>
                          <a:tab pos="1143000" algn="l"/>
                        </a:tabLst>
                      </a:pPr>
                      <a:r>
                        <a:rPr lang="ru-RU" sz="1200" i="1" dirty="0" smtClean="0">
                          <a:solidFill>
                            <a:srgbClr val="000000"/>
                          </a:solidFill>
                          <a:latin typeface="+mn-lt"/>
                          <a:ea typeface="Batang"/>
                          <a:cs typeface="MetaNormalCyrLF-Italic"/>
                        </a:rPr>
                        <a:t>По Казахстану</a:t>
                      </a:r>
                      <a:r>
                        <a:rPr lang="ru-RU" sz="1200" i="1" baseline="0" dirty="0" smtClean="0">
                          <a:solidFill>
                            <a:srgbClr val="000000"/>
                          </a:solidFill>
                          <a:latin typeface="+mn-lt"/>
                          <a:ea typeface="Batang"/>
                          <a:cs typeface="MetaNormalCyrLF-Italic"/>
                        </a:rPr>
                        <a:t> – обороты по зачислениям в новые вклады. </a:t>
                      </a:r>
                      <a:br>
                        <a:rPr lang="ru-RU" sz="1200" i="1" baseline="0" dirty="0" smtClean="0">
                          <a:solidFill>
                            <a:srgbClr val="000000"/>
                          </a:solidFill>
                          <a:latin typeface="+mn-lt"/>
                          <a:ea typeface="Batang"/>
                          <a:cs typeface="MetaNormalCyrLF-Italic"/>
                        </a:rPr>
                      </a:br>
                      <a:r>
                        <a:rPr lang="ru-RU" sz="1200" i="1" baseline="0" dirty="0" smtClean="0">
                          <a:solidFill>
                            <a:srgbClr val="000000"/>
                          </a:solidFill>
                          <a:latin typeface="+mn-lt"/>
                          <a:ea typeface="Batang"/>
                          <a:cs typeface="MetaNormalCyrLF-Italic"/>
                        </a:rPr>
                        <a:t>Источники: БПС-Сбербанк, Национальный Банк Республики Казахстан</a:t>
                      </a:r>
                      <a:endParaRPr lang="ru-RU" sz="1200" i="1" dirty="0">
                        <a:solidFill>
                          <a:srgbClr val="000000"/>
                        </a:solidFill>
                        <a:latin typeface="+mn-lt"/>
                        <a:ea typeface="Batang"/>
                        <a:cs typeface="MetaNormalCyrLF-Italic"/>
                      </a:endParaRPr>
                    </a:p>
                  </a:txBody>
                  <a:tcPr marL="0" marR="0" marT="0" marB="0">
                    <a:lnL>
                      <a:noFill/>
                    </a:lnL>
                    <a:lnR>
                      <a:noFill/>
                    </a:lnR>
                    <a:lnT w="12700" cap="flat" cmpd="sng" algn="ctr">
                      <a:solidFill>
                        <a:srgbClr val="0A2973"/>
                      </a:solidFill>
                      <a:prstDash val="solid"/>
                      <a:round/>
                      <a:headEnd type="none" w="med" len="med"/>
                      <a:tailEnd type="none" w="med" len="med"/>
                    </a:lnT>
                    <a:lnB>
                      <a:noFill/>
                    </a:lnB>
                  </a:tcPr>
                </a:tc>
                <a:extLst>
                  <a:ext uri="{0D108BD9-81ED-4DB2-BD59-A6C34878D82A}">
                    <a16:rowId xmlns:a16="http://schemas.microsoft.com/office/drawing/2014/main" xmlns="" val="10002"/>
                  </a:ext>
                </a:extLst>
              </a:tr>
            </a:tbl>
          </a:graphicData>
        </a:graphic>
      </p:graphicFrame>
      <p:sp>
        <p:nvSpPr>
          <p:cNvPr id="8" name="Date Placeholder 7"/>
          <p:cNvSpPr>
            <a:spLocks noGrp="1"/>
          </p:cNvSpPr>
          <p:nvPr>
            <p:ph type="dt" sz="half" idx="10"/>
          </p:nvPr>
        </p:nvSpPr>
        <p:spPr>
          <a:xfrm>
            <a:off x="136782" y="6453336"/>
            <a:ext cx="1224136" cy="268139"/>
          </a:xfrm>
        </p:spPr>
        <p:txBody>
          <a:bodyPr/>
          <a:lstStyle/>
          <a:p>
            <a:fld id="{3475CA88-5731-4FCD-9B3C-769F63BA1297}" type="datetime1">
              <a:rPr lang="ru-RU" smtClean="0"/>
              <a:pPr/>
              <a:t>07-11-2017</a:t>
            </a:fld>
            <a:endParaRPr lang="ru-RU"/>
          </a:p>
        </p:txBody>
      </p:sp>
      <p:sp>
        <p:nvSpPr>
          <p:cNvPr id="9" name="Slide Number Placeholder 8"/>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5</a:t>
            </a:fld>
            <a:endParaRPr lang="ru-RU"/>
          </a:p>
        </p:txBody>
      </p:sp>
      <p:graphicFrame>
        <p:nvGraphicFramePr>
          <p:cNvPr id="3" name="Table 2"/>
          <p:cNvGraphicFramePr>
            <a:graphicFrameLocks noGrp="1"/>
          </p:cNvGraphicFramePr>
          <p:nvPr>
            <p:extLst>
              <p:ext uri="{D42A27DB-BD31-4B8C-83A1-F6EECF244321}">
                <p14:modId xmlns:p14="http://schemas.microsoft.com/office/powerpoint/2010/main" val="878445737"/>
              </p:ext>
            </p:extLst>
          </p:nvPr>
        </p:nvGraphicFramePr>
        <p:xfrm>
          <a:off x="971600" y="2564904"/>
          <a:ext cx="7227417" cy="1950720"/>
        </p:xfrm>
        <a:graphic>
          <a:graphicData uri="http://schemas.openxmlformats.org/drawingml/2006/table">
            <a:tbl>
              <a:tblPr>
                <a:tableStyleId>{5940675A-B579-460E-94D1-54222C63F5DA}</a:tableStyleId>
              </a:tblPr>
              <a:tblGrid>
                <a:gridCol w="3384376"/>
                <a:gridCol w="792088"/>
                <a:gridCol w="792088"/>
                <a:gridCol w="720080"/>
                <a:gridCol w="720080"/>
                <a:gridCol w="818705"/>
              </a:tblGrid>
              <a:tr h="182880">
                <a:tc>
                  <a:txBody>
                    <a:bodyPr/>
                    <a:lstStyle/>
                    <a:p>
                      <a:pPr algn="l" fontAlgn="b"/>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2013</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2014</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2015</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2016</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1п/г </a:t>
                      </a:r>
                      <a:endParaRPr lang="ru-RU" sz="1600" u="none" strike="noStrike" dirty="0" smtClean="0">
                        <a:solidFill>
                          <a:sysClr val="windowText" lastClr="000000"/>
                        </a:solidFill>
                        <a:effectLst/>
                        <a:latin typeface="Arial" panose="020B0604020202020204" pitchFamily="34" charset="0"/>
                        <a:cs typeface="Arial" panose="020B0604020202020204" pitchFamily="34" charset="0"/>
                      </a:endParaRPr>
                    </a:p>
                    <a:p>
                      <a:pPr algn="ctr" fontAlgn="b"/>
                      <a:r>
                        <a:rPr lang="ru-RU" sz="1600" u="none" strike="noStrike" dirty="0" smtClean="0">
                          <a:solidFill>
                            <a:sysClr val="windowText" lastClr="000000"/>
                          </a:solidFill>
                          <a:effectLst/>
                          <a:latin typeface="Arial" panose="020B0604020202020204" pitchFamily="34" charset="0"/>
                          <a:cs typeface="Arial" panose="020B0604020202020204" pitchFamily="34" charset="0"/>
                        </a:rPr>
                        <a:t>2017</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pPr algn="l" fontAlgn="b"/>
                      <a:r>
                        <a:rPr lang="ru-RU" sz="1600" b="1" u="none" strike="noStrike" dirty="0" smtClean="0">
                          <a:effectLst/>
                          <a:latin typeface="Arial" panose="020B0604020202020204" pitchFamily="34" charset="0"/>
                          <a:cs typeface="Arial" panose="020B0604020202020204" pitchFamily="34" charset="0"/>
                        </a:rPr>
                        <a:t>Беларусь</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82880">
                <a:tc>
                  <a:txBody>
                    <a:bodyPr/>
                    <a:lstStyle/>
                    <a:p>
                      <a:pPr lvl="1" algn="l" fontAlgn="b"/>
                      <a:r>
                        <a:rPr lang="ru-RU" sz="1600" b="0" i="0" u="none" strike="noStrike" baseline="0" dirty="0" smtClean="0">
                          <a:solidFill>
                            <a:srgbClr val="000000"/>
                          </a:solidFill>
                          <a:effectLst/>
                          <a:latin typeface="Arial" panose="020B0604020202020204" pitchFamily="34" charset="0"/>
                          <a:cs typeface="Arial" panose="020B0604020202020204" pitchFamily="34" charset="0"/>
                        </a:rPr>
                        <a:t>Российский рубль</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lvl="0" algn="r" defTabSz="914400" rtl="0" eaLnBrk="1" fontAlgn="b" latinLnBrk="0" hangingPunct="1"/>
                      <a:r>
                        <a:rPr lang="ru-RU" sz="1600" u="none" strike="noStrike" kern="1200" dirty="0">
                          <a:solidFill>
                            <a:schemeClr val="tx1"/>
                          </a:solidFill>
                          <a:effectLst/>
                          <a:latin typeface="Arial" panose="020B0604020202020204" pitchFamily="34" charset="0"/>
                          <a:ea typeface="+mn-ea"/>
                          <a:cs typeface="Arial" panose="020B0604020202020204" pitchFamily="34" charset="0"/>
                        </a:rPr>
                        <a:t>11.0 </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lvl="0" algn="r" defTabSz="914400" rtl="0" eaLnBrk="1" fontAlgn="b" latinLnBrk="0" hangingPunct="1"/>
                      <a:r>
                        <a:rPr lang="ru-RU" sz="1600" u="none" strike="noStrike" kern="1200" dirty="0">
                          <a:solidFill>
                            <a:schemeClr val="tx1"/>
                          </a:solidFill>
                          <a:effectLst/>
                          <a:latin typeface="Arial" panose="020B0604020202020204" pitchFamily="34" charset="0"/>
                          <a:ea typeface="+mn-ea"/>
                          <a:cs typeface="Arial" panose="020B0604020202020204" pitchFamily="34" charset="0"/>
                        </a:rPr>
                        <a:t>6.6 </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lvl="0" algn="r" defTabSz="914400" rtl="0" eaLnBrk="1" fontAlgn="b" latinLnBrk="0" hangingPunct="1"/>
                      <a:r>
                        <a:rPr lang="ru-RU" sz="1600" u="none" strike="noStrike" kern="1200" dirty="0">
                          <a:solidFill>
                            <a:schemeClr val="tx1"/>
                          </a:solidFill>
                          <a:effectLst/>
                          <a:latin typeface="Arial" panose="020B0604020202020204" pitchFamily="34" charset="0"/>
                          <a:ea typeface="+mn-ea"/>
                          <a:cs typeface="Arial" panose="020B0604020202020204" pitchFamily="34" charset="0"/>
                        </a:rPr>
                        <a:t>5.6 </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lvl="0" algn="r" defTabSz="914400" rtl="0" eaLnBrk="1" fontAlgn="b" latinLnBrk="0" hangingPunct="1"/>
                      <a:r>
                        <a:rPr lang="ru-RU" sz="1600" u="none" strike="noStrike" kern="1200" dirty="0">
                          <a:solidFill>
                            <a:schemeClr val="tx1"/>
                          </a:solidFill>
                          <a:effectLst/>
                          <a:latin typeface="Arial" panose="020B0604020202020204" pitchFamily="34" charset="0"/>
                          <a:ea typeface="+mn-ea"/>
                          <a:cs typeface="Arial" panose="020B0604020202020204" pitchFamily="34" charset="0"/>
                        </a:rPr>
                        <a:t>7.0 </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lvl="0" algn="r" defTabSz="914400" rtl="0" eaLnBrk="1" fontAlgn="b" latinLnBrk="0" hangingPunct="1"/>
                      <a:r>
                        <a:rPr lang="ru-RU" sz="1600" u="none" strike="noStrike" kern="1200" dirty="0">
                          <a:solidFill>
                            <a:schemeClr val="tx1"/>
                          </a:solidFill>
                          <a:effectLst/>
                          <a:latin typeface="Arial" panose="020B0604020202020204" pitchFamily="34" charset="0"/>
                          <a:ea typeface="+mn-ea"/>
                          <a:cs typeface="Arial" panose="020B0604020202020204" pitchFamily="34" charset="0"/>
                        </a:rPr>
                        <a:t>10.8 </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gridSpan="6">
                  <a:txBody>
                    <a:bodyPr/>
                    <a:lstStyle/>
                    <a:p>
                      <a:pPr algn="l" fontAlgn="b"/>
                      <a:r>
                        <a:rPr lang="ru-RU" sz="1600" b="1" u="none" strike="noStrike" dirty="0" smtClean="0">
                          <a:effectLst/>
                          <a:latin typeface="Arial" panose="020B0604020202020204" pitchFamily="34" charset="0"/>
                          <a:cs typeface="Arial" panose="020B0604020202020204" pitchFamily="34" charset="0"/>
                        </a:rPr>
                        <a:t>Казахстан </a:t>
                      </a:r>
                      <a:r>
                        <a:rPr lang="ru-RU" sz="1600" b="0" u="none" strike="noStrike" dirty="0" smtClean="0">
                          <a:effectLst/>
                          <a:latin typeface="Arial" panose="020B0604020202020204" pitchFamily="34" charset="0"/>
                          <a:cs typeface="Arial" panose="020B0604020202020204" pitchFamily="34" charset="0"/>
                        </a:rPr>
                        <a:t>(вся банковская</a:t>
                      </a:r>
                      <a:r>
                        <a:rPr lang="ru-RU" sz="1600" b="0" u="none" strike="noStrike" baseline="0" dirty="0" smtClean="0">
                          <a:effectLst/>
                          <a:latin typeface="Arial" panose="020B0604020202020204" pitchFamily="34" charset="0"/>
                          <a:cs typeface="Arial" panose="020B0604020202020204" pitchFamily="34" charset="0"/>
                        </a:rPr>
                        <a:t> система)</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lvl="0" algn="ctr"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lvl="0" algn="ctr"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lvl="0" algn="ctr"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lvl="0" algn="ctr"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lvl="0" algn="ctr" fontAlgn="b"/>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82880">
                <a:tc>
                  <a:txBody>
                    <a:bodyPr/>
                    <a:lstStyle/>
                    <a:p>
                      <a:pPr lvl="1" algn="l" fontAlgn="b"/>
                      <a:r>
                        <a:rPr lang="ru-RU" sz="1600" b="0" i="0" u="none" strike="noStrike" dirty="0" smtClean="0">
                          <a:solidFill>
                            <a:srgbClr val="000000"/>
                          </a:solidFill>
                          <a:effectLst/>
                          <a:latin typeface="Arial" panose="020B0604020202020204" pitchFamily="34" charset="0"/>
                          <a:cs typeface="Arial" panose="020B0604020202020204" pitchFamily="34" charset="0"/>
                        </a:rPr>
                        <a:t>Казахстанский</a:t>
                      </a:r>
                      <a:r>
                        <a:rPr lang="ru-RU" sz="1600" b="0" i="0" u="none" strike="noStrike" baseline="0" dirty="0" smtClean="0">
                          <a:solidFill>
                            <a:srgbClr val="000000"/>
                          </a:solidFill>
                          <a:effectLst/>
                          <a:latin typeface="Arial" panose="020B0604020202020204" pitchFamily="34" charset="0"/>
                          <a:cs typeface="Arial" panose="020B0604020202020204" pitchFamily="34" charset="0"/>
                        </a:rPr>
                        <a:t> тенге</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69.1 </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75.6 </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73.9 </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81.2 </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88.6 </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40000"/>
                        <a:lumOff val="60000"/>
                      </a:schemeClr>
                    </a:solidFill>
                  </a:tcPr>
                </a:tc>
              </a:tr>
              <a:tr h="182880">
                <a:tc>
                  <a:txBody>
                    <a:bodyPr/>
                    <a:lstStyle/>
                    <a:p>
                      <a:pPr lvl="1" algn="l" fontAlgn="b"/>
                      <a:r>
                        <a:rPr lang="ru-RU" sz="1600" b="0" i="0" u="none" strike="noStrike" dirty="0" smtClean="0">
                          <a:solidFill>
                            <a:srgbClr val="000000"/>
                          </a:solidFill>
                          <a:effectLst/>
                          <a:latin typeface="Arial" panose="020B0604020202020204" pitchFamily="34" charset="0"/>
                          <a:cs typeface="Arial" panose="020B0604020202020204" pitchFamily="34" charset="0"/>
                        </a:rPr>
                        <a:t>Свободно-конвертируемые</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lvl="0" algn="r" fontAlgn="b"/>
                      <a:r>
                        <a:rPr lang="ru-RU" sz="1600" b="0" i="0" u="none" strike="noStrike">
                          <a:solidFill>
                            <a:srgbClr val="000000"/>
                          </a:solidFill>
                          <a:effectLst/>
                          <a:latin typeface="Arial" panose="020B0604020202020204" pitchFamily="34" charset="0"/>
                          <a:cs typeface="Arial" panose="020B0604020202020204" pitchFamily="34" charset="0"/>
                        </a:rPr>
                        <a:t>30.6 </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24.2 </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25.9 </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18.6 </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11.2 </a:t>
                      </a: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182880">
                <a:tc>
                  <a:txBody>
                    <a:bodyPr/>
                    <a:lstStyle/>
                    <a:p>
                      <a:pPr lvl="1" algn="l" fontAlgn="b"/>
                      <a:r>
                        <a:rPr lang="ru-RU" sz="1600" b="0" i="0" u="none" strike="noStrike" dirty="0" smtClean="0">
                          <a:solidFill>
                            <a:srgbClr val="000000"/>
                          </a:solidFill>
                          <a:effectLst/>
                          <a:latin typeface="Arial" panose="020B0604020202020204" pitchFamily="34" charset="0"/>
                          <a:cs typeface="Arial" panose="020B0604020202020204" pitchFamily="34" charset="0"/>
                        </a:rPr>
                        <a:t>Прочие виды валют</a:t>
                      </a:r>
                      <a:endParaRPr lang="ru-RU"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0.3 </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0.2 </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0.3 </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0.2 </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lvl="0" algn="r" fontAlgn="b"/>
                      <a:r>
                        <a:rPr lang="ru-RU" sz="1600" b="0" i="0" u="none" strike="noStrike" dirty="0">
                          <a:solidFill>
                            <a:srgbClr val="000000"/>
                          </a:solidFill>
                          <a:effectLst/>
                          <a:latin typeface="Arial" panose="020B0604020202020204" pitchFamily="34" charset="0"/>
                          <a:cs typeface="Arial" panose="020B0604020202020204" pitchFamily="34" charset="0"/>
                        </a:rPr>
                        <a:t>0.2 </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bl>
          </a:graphicData>
        </a:graphic>
      </p:graphicFrame>
    </p:spTree>
    <p:extLst>
      <p:ext uri="{BB962C8B-B14F-4D97-AF65-F5344CB8AC3E}">
        <p14:creationId xmlns:p14="http://schemas.microsoft.com/office/powerpoint/2010/main" val="1634430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136782" y="6453336"/>
            <a:ext cx="1224136" cy="268139"/>
          </a:xfrm>
        </p:spPr>
        <p:txBody>
          <a:bodyPr/>
          <a:lstStyle/>
          <a:p>
            <a:fld id="{3475CA88-5731-4FCD-9B3C-769F63BA1297}" type="datetime1">
              <a:rPr lang="ru-RU" smtClean="0"/>
              <a:pPr/>
              <a:t>07-11-2017</a:t>
            </a:fld>
            <a:endParaRPr lang="ru-RU"/>
          </a:p>
        </p:txBody>
      </p:sp>
      <p:sp>
        <p:nvSpPr>
          <p:cNvPr id="9" name="Slide Number Placeholder 8"/>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6</a:t>
            </a:fld>
            <a:endParaRPr lang="ru-RU"/>
          </a:p>
        </p:txBody>
      </p:sp>
      <p:sp>
        <p:nvSpPr>
          <p:cNvPr id="6" name="TextBox 5"/>
          <p:cNvSpPr txBox="1"/>
          <p:nvPr/>
        </p:nvSpPr>
        <p:spPr>
          <a:xfrm>
            <a:off x="1046449" y="1412776"/>
            <a:ext cx="7272808" cy="4170372"/>
          </a:xfrm>
          <a:prstGeom prst="rect">
            <a:avLst/>
          </a:prstGeom>
          <a:noFill/>
        </p:spPr>
        <p:txBody>
          <a:bodyPr wrap="square" rtlCol="0">
            <a:spAutoFit/>
          </a:bodyPr>
          <a:lstStyle/>
          <a:p>
            <a:r>
              <a:rPr lang="ru-RU" sz="1600" b="1" dirty="0" smtClean="0"/>
              <a:t>Обратная конверсия: так или иначе</a:t>
            </a:r>
          </a:p>
          <a:p>
            <a:endParaRPr lang="ru-RU" sz="1600" b="1" dirty="0" smtClean="0"/>
          </a:p>
          <a:p>
            <a:pPr marL="342900" indent="-342900">
              <a:spcBef>
                <a:spcPts val="600"/>
              </a:spcBef>
              <a:spcAft>
                <a:spcPts val="600"/>
              </a:spcAft>
              <a:buAutoNum type="arabicPeriod"/>
            </a:pPr>
            <a:r>
              <a:rPr lang="ru-RU" sz="1600" dirty="0" smtClean="0"/>
              <a:t>Несопоставимая доля прямых расчетов и депозитов в доминирующей валюте прямых расчетов в странах-партнерах может значить только одно: обратную конверсию в более привычную валюту сбережений</a:t>
            </a:r>
          </a:p>
          <a:p>
            <a:pPr marL="342900" indent="-342900">
              <a:spcBef>
                <a:spcPts val="600"/>
              </a:spcBef>
              <a:spcAft>
                <a:spcPts val="600"/>
              </a:spcAft>
              <a:buFontTx/>
              <a:buAutoNum type="arabicPeriod"/>
            </a:pPr>
            <a:r>
              <a:rPr lang="ru-RU" sz="1600" dirty="0"/>
              <a:t>Белорусские банки </a:t>
            </a:r>
            <a:r>
              <a:rPr lang="ru-RU" sz="1600" dirty="0" smtClean="0"/>
              <a:t>периодически выступают покупателями доллара за рубли на внутреннем </a:t>
            </a:r>
            <a:r>
              <a:rPr lang="ru-RU" sz="1600" dirty="0"/>
              <a:t>валютном рынке </a:t>
            </a:r>
            <a:r>
              <a:rPr lang="ru-RU" sz="1600" dirty="0" smtClean="0"/>
              <a:t>РФ. Пока Национальный банк Республики Беларусь публиковал эту статистику (до 2015 г.), было четко видно, что по операциям с компаниями-резидентами Беларуси он нетто-покупатель рублей и нетто-продавец долларов. Эти операции, преимущественно, проходят через Белорусскую валютно-фондовую биржу</a:t>
            </a:r>
          </a:p>
          <a:p>
            <a:pPr marL="342900" indent="-342900">
              <a:spcBef>
                <a:spcPts val="600"/>
              </a:spcBef>
              <a:spcAft>
                <a:spcPts val="600"/>
              </a:spcAft>
              <a:buAutoNum type="arabicPeriod"/>
            </a:pPr>
            <a:r>
              <a:rPr lang="ru-RU" sz="1600" dirty="0" smtClean="0"/>
              <a:t>Такое накопление рублей также объясняет происхождение «прочих активов», которые НБРБ ранее включал в золото-валютные резервы по национальной методологии</a:t>
            </a:r>
            <a:endParaRPr lang="ru-RU" sz="1600" dirty="0"/>
          </a:p>
        </p:txBody>
      </p:sp>
    </p:spTree>
    <p:extLst>
      <p:ext uri="{BB962C8B-B14F-4D97-AF65-F5344CB8AC3E}">
        <p14:creationId xmlns:p14="http://schemas.microsoft.com/office/powerpoint/2010/main" val="2290151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136782" y="6453336"/>
            <a:ext cx="1224136" cy="268139"/>
          </a:xfrm>
        </p:spPr>
        <p:txBody>
          <a:bodyPr/>
          <a:lstStyle/>
          <a:p>
            <a:fld id="{3475CA88-5731-4FCD-9B3C-769F63BA1297}" type="datetime1">
              <a:rPr lang="ru-RU" smtClean="0"/>
              <a:pPr/>
              <a:t>07-11-2017</a:t>
            </a:fld>
            <a:endParaRPr lang="ru-RU"/>
          </a:p>
        </p:txBody>
      </p:sp>
      <p:sp>
        <p:nvSpPr>
          <p:cNvPr id="9" name="Slide Number Placeholder 8"/>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7</a:t>
            </a:fld>
            <a:endParaRPr lang="ru-RU"/>
          </a:p>
        </p:txBody>
      </p:sp>
      <p:sp>
        <p:nvSpPr>
          <p:cNvPr id="6" name="TextBox 5"/>
          <p:cNvSpPr txBox="1"/>
          <p:nvPr/>
        </p:nvSpPr>
        <p:spPr>
          <a:xfrm>
            <a:off x="1046449" y="1412776"/>
            <a:ext cx="7272808" cy="5062924"/>
          </a:xfrm>
          <a:prstGeom prst="rect">
            <a:avLst/>
          </a:prstGeom>
          <a:noFill/>
        </p:spPr>
        <p:txBody>
          <a:bodyPr wrap="square" rtlCol="0">
            <a:spAutoFit/>
          </a:bodyPr>
          <a:lstStyle/>
          <a:p>
            <a:r>
              <a:rPr lang="ru-RU" sz="1600" b="1" dirty="0" smtClean="0"/>
              <a:t>Китай</a:t>
            </a:r>
          </a:p>
          <a:p>
            <a:endParaRPr lang="ru-RU" sz="1600" b="1" dirty="0" smtClean="0"/>
          </a:p>
          <a:p>
            <a:pPr marL="342900" indent="-342900">
              <a:spcBef>
                <a:spcPts val="600"/>
              </a:spcBef>
              <a:spcAft>
                <a:spcPts val="600"/>
              </a:spcAft>
              <a:buAutoNum type="arabicPeriod"/>
            </a:pPr>
            <a:r>
              <a:rPr lang="ru-RU" sz="1600" dirty="0" smtClean="0"/>
              <a:t>Логика </a:t>
            </a:r>
            <a:r>
              <a:rPr lang="ru-RU" sz="1600" dirty="0"/>
              <a:t>«обратной конверсии» полностью работает и для </a:t>
            </a:r>
            <a:r>
              <a:rPr lang="ru-RU" sz="1600" dirty="0" smtClean="0"/>
              <a:t>Китая – </a:t>
            </a:r>
            <a:br>
              <a:rPr lang="ru-RU" sz="1600" dirty="0" smtClean="0"/>
            </a:br>
            <a:r>
              <a:rPr lang="ru-RU" sz="1600" dirty="0" smtClean="0"/>
              <a:t>еще </a:t>
            </a:r>
            <a:r>
              <a:rPr lang="ru-RU" sz="1600" dirty="0"/>
              <a:t>более </a:t>
            </a:r>
            <a:r>
              <a:rPr lang="ru-RU" sz="1600" dirty="0" smtClean="0"/>
              <a:t>усиливаясь </a:t>
            </a:r>
            <a:r>
              <a:rPr lang="ru-RU" sz="1600" dirty="0"/>
              <a:t>из-за наличия </a:t>
            </a:r>
            <a:r>
              <a:rPr lang="ru-RU" sz="1600" dirty="0" smtClean="0"/>
              <a:t>валютного контроля, внутреннего оттока капитала и несопоставимого масштаба экономик, она делает склонность </a:t>
            </a:r>
            <a:r>
              <a:rPr lang="ru-RU" sz="1600" dirty="0"/>
              <a:t>китайских экспортеров получать </a:t>
            </a:r>
            <a:r>
              <a:rPr lang="ru-RU" sz="1600" dirty="0" smtClean="0"/>
              <a:t>рубли минимальной. Исторически рубль гораздо </a:t>
            </a:r>
            <a:r>
              <a:rPr lang="ru-RU" sz="1600" dirty="0" err="1" smtClean="0"/>
              <a:t>волатильнее</a:t>
            </a:r>
            <a:r>
              <a:rPr lang="ru-RU" sz="1600" dirty="0" smtClean="0"/>
              <a:t> юаня</a:t>
            </a:r>
          </a:p>
          <a:p>
            <a:pPr marL="342900" indent="-342900">
              <a:spcBef>
                <a:spcPts val="600"/>
              </a:spcBef>
              <a:spcAft>
                <a:spcPts val="600"/>
              </a:spcAft>
              <a:buAutoNum type="arabicPeriod"/>
            </a:pPr>
            <a:r>
              <a:rPr lang="ru-RU" sz="1600" dirty="0" smtClean="0"/>
              <a:t>С другой стороны, Россия вполне может оплачивать импорт из Китая юанями. Это может быть как импорт потребительских товаров, так и инвестиционных. Спрос на китайский юань для оплаты этих двух групп импорта внутри России есть, и он растет</a:t>
            </a:r>
          </a:p>
          <a:p>
            <a:pPr marL="342900" indent="-342900">
              <a:spcBef>
                <a:spcPts val="600"/>
              </a:spcBef>
              <a:spcAft>
                <a:spcPts val="600"/>
              </a:spcAft>
              <a:buAutoNum type="arabicPeriod"/>
            </a:pPr>
            <a:r>
              <a:rPr lang="ru-RU" sz="1600" dirty="0" smtClean="0"/>
              <a:t>Почему возможность получения юаня через двусторонний своп между Народным банком Китая и Банком России не пользуется популярностью? На наш взгляд, причина – в сравнительно высокой эффективной стоимости юаня через этот канал (необходимости предоставления залога и ежедневного </a:t>
            </a:r>
            <a:r>
              <a:rPr lang="ru-RU" sz="1600" dirty="0" err="1" smtClean="0"/>
              <a:t>маржирования</a:t>
            </a:r>
            <a:r>
              <a:rPr lang="ru-RU" sz="1600" dirty="0" smtClean="0"/>
              <a:t>) и ограниченность круга финансируемых операций лишь торговыми</a:t>
            </a:r>
          </a:p>
          <a:p>
            <a:pPr marL="342900" indent="-342900">
              <a:spcBef>
                <a:spcPts val="600"/>
              </a:spcBef>
              <a:spcAft>
                <a:spcPts val="600"/>
              </a:spcAft>
              <a:buAutoNum type="arabicPeriod"/>
            </a:pPr>
            <a:endParaRPr lang="ru-RU" sz="1600" dirty="0" smtClean="0"/>
          </a:p>
        </p:txBody>
      </p:sp>
    </p:spTree>
    <p:extLst>
      <p:ext uri="{BB962C8B-B14F-4D97-AF65-F5344CB8AC3E}">
        <p14:creationId xmlns:p14="http://schemas.microsoft.com/office/powerpoint/2010/main" val="850951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136782" y="6453336"/>
            <a:ext cx="1224136" cy="268139"/>
          </a:xfrm>
        </p:spPr>
        <p:txBody>
          <a:bodyPr/>
          <a:lstStyle/>
          <a:p>
            <a:fld id="{3475CA88-5731-4FCD-9B3C-769F63BA1297}" type="datetime1">
              <a:rPr lang="ru-RU" smtClean="0"/>
              <a:pPr/>
              <a:t>07-11-2017</a:t>
            </a:fld>
            <a:endParaRPr lang="ru-RU"/>
          </a:p>
        </p:txBody>
      </p:sp>
      <p:sp>
        <p:nvSpPr>
          <p:cNvPr id="9" name="Slide Number Placeholder 8"/>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8</a:t>
            </a:fld>
            <a:endParaRPr lang="ru-RU"/>
          </a:p>
        </p:txBody>
      </p:sp>
      <p:sp>
        <p:nvSpPr>
          <p:cNvPr id="6" name="TextBox 5"/>
          <p:cNvSpPr txBox="1"/>
          <p:nvPr/>
        </p:nvSpPr>
        <p:spPr>
          <a:xfrm>
            <a:off x="1046449" y="1412776"/>
            <a:ext cx="7272808" cy="3277820"/>
          </a:xfrm>
          <a:prstGeom prst="rect">
            <a:avLst/>
          </a:prstGeom>
          <a:noFill/>
        </p:spPr>
        <p:txBody>
          <a:bodyPr wrap="square" rtlCol="0">
            <a:spAutoFit/>
          </a:bodyPr>
          <a:lstStyle/>
          <a:p>
            <a:r>
              <a:rPr lang="ru-RU" sz="1600" b="1" dirty="0" smtClean="0"/>
              <a:t>Китай</a:t>
            </a:r>
          </a:p>
          <a:p>
            <a:endParaRPr lang="ru-RU" sz="1600" b="1" dirty="0" smtClean="0"/>
          </a:p>
          <a:p>
            <a:pPr marL="342900" indent="-342900">
              <a:spcBef>
                <a:spcPts val="600"/>
              </a:spcBef>
              <a:spcAft>
                <a:spcPts val="600"/>
              </a:spcAft>
              <a:buAutoNum type="arabicPeriod"/>
            </a:pPr>
            <a:r>
              <a:rPr lang="ru-RU" sz="1600" dirty="0" smtClean="0"/>
              <a:t>Что можно сделать в такой ситуации? Попытаться </a:t>
            </a:r>
            <a:r>
              <a:rPr lang="ru-RU" sz="1600" dirty="0"/>
              <a:t>замкнуть как можно больший объем </a:t>
            </a:r>
            <a:r>
              <a:rPr lang="ru-RU" sz="1600" dirty="0" smtClean="0"/>
              <a:t>разнонаправленных клиентских платежей в Россию/из России </a:t>
            </a:r>
            <a:r>
              <a:rPr lang="ru-RU" sz="1600" dirty="0"/>
              <a:t>внутри </a:t>
            </a:r>
            <a:r>
              <a:rPr lang="ru-RU" sz="1600" dirty="0" smtClean="0"/>
              <a:t>пары </a:t>
            </a:r>
            <a:r>
              <a:rPr lang="en-US" sz="1600" dirty="0" smtClean="0"/>
              <a:t>CNYRUB </a:t>
            </a:r>
            <a:r>
              <a:rPr lang="ru-RU" sz="1600" dirty="0" smtClean="0"/>
              <a:t>без </a:t>
            </a:r>
            <a:r>
              <a:rPr lang="ru-RU" sz="1600" dirty="0"/>
              <a:t>промежуточной конверсии в </a:t>
            </a:r>
            <a:r>
              <a:rPr lang="ru-RU" sz="1600" dirty="0" smtClean="0"/>
              <a:t>резервную валюту</a:t>
            </a:r>
          </a:p>
          <a:p>
            <a:pPr marL="342900" indent="-342900">
              <a:spcBef>
                <a:spcPts val="600"/>
              </a:spcBef>
              <a:spcAft>
                <a:spcPts val="600"/>
              </a:spcAft>
              <a:buAutoNum type="arabicPeriod"/>
            </a:pPr>
            <a:r>
              <a:rPr lang="ru-RU" sz="1600" dirty="0" smtClean="0"/>
              <a:t>Большой объем туристического потока из Китая в Россию, крупные покупки дорогих товаров и наличие собственно китайских платежных систем открывает для розничного расчетного бизнеса хорошие перспективы, если развивать инфраструктуру </a:t>
            </a:r>
            <a:r>
              <a:rPr lang="en-US" sz="1600" dirty="0" smtClean="0"/>
              <a:t>POS-</a:t>
            </a:r>
            <a:r>
              <a:rPr lang="ru-RU" sz="1600" dirty="0" smtClean="0"/>
              <a:t>терминалов собственно китайских платежных систем, хорошо знакомых китайским туристам</a:t>
            </a:r>
          </a:p>
        </p:txBody>
      </p:sp>
    </p:spTree>
    <p:extLst>
      <p:ext uri="{BB962C8B-B14F-4D97-AF65-F5344CB8AC3E}">
        <p14:creationId xmlns:p14="http://schemas.microsoft.com/office/powerpoint/2010/main" val="283285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136782" y="6453336"/>
            <a:ext cx="1224136" cy="268139"/>
          </a:xfrm>
        </p:spPr>
        <p:txBody>
          <a:bodyPr/>
          <a:lstStyle/>
          <a:p>
            <a:fld id="{3475CA88-5731-4FCD-9B3C-769F63BA1297}" type="datetime1">
              <a:rPr lang="ru-RU" smtClean="0"/>
              <a:pPr/>
              <a:t>07-11-2017</a:t>
            </a:fld>
            <a:endParaRPr lang="ru-RU"/>
          </a:p>
        </p:txBody>
      </p:sp>
      <p:sp>
        <p:nvSpPr>
          <p:cNvPr id="9" name="Slide Number Placeholder 8"/>
          <p:cNvSpPr>
            <a:spLocks noGrp="1"/>
          </p:cNvSpPr>
          <p:nvPr>
            <p:ph type="sldNum" sz="quarter" idx="11"/>
          </p:nvPr>
        </p:nvSpPr>
        <p:spPr>
          <a:xfrm>
            <a:off x="7956376" y="6453336"/>
            <a:ext cx="1025204" cy="268139"/>
          </a:xfrm>
        </p:spPr>
        <p:txBody>
          <a:bodyPr/>
          <a:lstStyle/>
          <a:p>
            <a:r>
              <a:rPr lang="ru-RU" smtClean="0"/>
              <a:t>Страница</a:t>
            </a:r>
            <a:r>
              <a:rPr lang="en-US" smtClean="0"/>
              <a:t> </a:t>
            </a:r>
            <a:fld id="{A49D25D2-0A99-4CC6-87F9-6906F0DA1E28}" type="slidenum">
              <a:rPr lang="ru-RU" smtClean="0"/>
              <a:pPr/>
              <a:t>9</a:t>
            </a:fld>
            <a:endParaRPr lang="ru-RU"/>
          </a:p>
        </p:txBody>
      </p:sp>
      <p:graphicFrame>
        <p:nvGraphicFramePr>
          <p:cNvPr id="6" name="Content Placeholder 10"/>
          <p:cNvGraphicFramePr>
            <a:graphicFrameLocks/>
          </p:cNvGraphicFramePr>
          <p:nvPr>
            <p:extLst>
              <p:ext uri="{D42A27DB-BD31-4B8C-83A1-F6EECF244321}">
                <p14:modId xmlns:p14="http://schemas.microsoft.com/office/powerpoint/2010/main" val="1176208521"/>
              </p:ext>
            </p:extLst>
          </p:nvPr>
        </p:nvGraphicFramePr>
        <p:xfrm>
          <a:off x="1078725" y="4149080"/>
          <a:ext cx="7200800" cy="1808842"/>
        </p:xfrm>
        <a:graphic>
          <a:graphicData uri="http://schemas.openxmlformats.org/drawingml/2006/table">
            <a:tbl>
              <a:tblPr/>
              <a:tblGrid>
                <a:gridCol w="7200800">
                  <a:extLst>
                    <a:ext uri="{9D8B030D-6E8A-4147-A177-3AD203B41FA5}">
                      <a16:colId xmlns:a16="http://schemas.microsoft.com/office/drawing/2014/main" xmlns="" val="20000"/>
                    </a:ext>
                  </a:extLst>
                </a:gridCol>
              </a:tblGrid>
              <a:tr h="151884">
                <a:tc>
                  <a:txBody>
                    <a:bodyPr/>
                    <a:lstStyle/>
                    <a:p>
                      <a:pPr marL="0" marR="0" algn="l" hangingPunct="0">
                        <a:lnSpc>
                          <a:spcPts val="1200"/>
                        </a:lnSpc>
                        <a:spcBef>
                          <a:spcPts val="600"/>
                        </a:spcBef>
                        <a:spcAft>
                          <a:spcPts val="100"/>
                        </a:spcAft>
                        <a:tabLst>
                          <a:tab pos="836295" algn="l"/>
                        </a:tabLst>
                      </a:pPr>
                      <a:r>
                        <a:rPr lang="ru-RU" sz="1600" b="1" dirty="0" smtClean="0">
                          <a:solidFill>
                            <a:srgbClr val="000000"/>
                          </a:solidFill>
                          <a:latin typeface="+mn-lt"/>
                          <a:ea typeface="Batang"/>
                          <a:cs typeface="Times New Roman"/>
                        </a:rPr>
                        <a:t>Доля доллара </a:t>
                      </a:r>
                      <a:r>
                        <a:rPr lang="ru-RU" sz="1600" b="1" baseline="0" dirty="0" smtClean="0">
                          <a:solidFill>
                            <a:srgbClr val="000000"/>
                          </a:solidFill>
                          <a:latin typeface="+mn-lt"/>
                          <a:ea typeface="Batang"/>
                          <a:cs typeface="Times New Roman"/>
                        </a:rPr>
                        <a:t>в расчетах РФ с Китаем</a:t>
                      </a:r>
                      <a:r>
                        <a:rPr lang="ru-RU" sz="1600" b="1" dirty="0" smtClean="0">
                          <a:solidFill>
                            <a:srgbClr val="000000"/>
                          </a:solidFill>
                          <a:latin typeface="+mn-lt"/>
                          <a:ea typeface="Batang"/>
                          <a:cs typeface="Times New Roman"/>
                        </a:rPr>
                        <a:t>, %</a:t>
                      </a:r>
                      <a:endParaRPr lang="ru-RU" sz="1600" b="1" dirty="0">
                        <a:solidFill>
                          <a:srgbClr val="000000"/>
                        </a:solidFill>
                        <a:latin typeface="+mn-lt"/>
                        <a:ea typeface="Batang"/>
                        <a:cs typeface="Times New Roman"/>
                      </a:endParaRPr>
                    </a:p>
                  </a:txBody>
                  <a:tcPr marL="0" marR="0" marT="0" marB="0">
                    <a:lnL>
                      <a:noFill/>
                    </a:lnL>
                    <a:lnR>
                      <a:noFill/>
                    </a:lnR>
                    <a:lnT>
                      <a:noFill/>
                    </a:lnT>
                    <a:lnB w="12700" cap="flat" cmpd="sng" algn="ctr">
                      <a:solidFill>
                        <a:srgbClr val="0A2973"/>
                      </a:solidFill>
                      <a:prstDash val="solid"/>
                      <a:round/>
                      <a:headEnd type="none" w="med" len="med"/>
                      <a:tailEnd type="none" w="med" len="med"/>
                    </a:lnB>
                  </a:tcPr>
                </a:tc>
                <a:extLst>
                  <a:ext uri="{0D108BD9-81ED-4DB2-BD59-A6C34878D82A}">
                    <a16:rowId xmlns:a16="http://schemas.microsoft.com/office/drawing/2014/main" xmlns="" val="10000"/>
                  </a:ext>
                </a:extLst>
              </a:tr>
              <a:tr h="1481602">
                <a:tc>
                  <a:txBody>
                    <a:bodyPr/>
                    <a:lstStyle/>
                    <a:p>
                      <a:pPr marL="0" marR="0" algn="ctr" hangingPunct="0">
                        <a:lnSpc>
                          <a:spcPts val="1200"/>
                        </a:lnSpc>
                        <a:spcBef>
                          <a:spcPts val="0"/>
                        </a:spcBef>
                        <a:spcAft>
                          <a:spcPts val="0"/>
                        </a:spcAft>
                      </a:pPr>
                      <a:endParaRPr lang="en-GB" sz="950" dirty="0">
                        <a:solidFill>
                          <a:srgbClr val="000000"/>
                        </a:solidFill>
                        <a:latin typeface="+mn-lt"/>
                        <a:ea typeface="Batang"/>
                        <a:cs typeface="Times New Roman"/>
                      </a:endParaRPr>
                    </a:p>
                  </a:txBody>
                  <a:tcPr marL="0" marR="0" marT="0" marB="0" anchor="ctr">
                    <a:lnL>
                      <a:noFill/>
                    </a:lnL>
                    <a:lnR>
                      <a:noFill/>
                    </a:lnR>
                    <a:lnT w="12700" cap="flat" cmpd="sng" algn="ctr">
                      <a:solidFill>
                        <a:srgbClr val="0A2973"/>
                      </a:solidFill>
                      <a:prstDash val="solid"/>
                      <a:round/>
                      <a:headEnd type="none" w="med" len="med"/>
                      <a:tailEnd type="none" w="med" len="med"/>
                    </a:lnT>
                    <a:lnB w="12700" cap="flat" cmpd="sng" algn="ctr">
                      <a:solidFill>
                        <a:srgbClr val="0A2973"/>
                      </a:solidFill>
                      <a:prstDash val="solid"/>
                      <a:round/>
                      <a:headEnd type="none" w="med" len="med"/>
                      <a:tailEnd type="none" w="med" len="med"/>
                    </a:lnB>
                  </a:tcPr>
                </a:tc>
                <a:extLst>
                  <a:ext uri="{0D108BD9-81ED-4DB2-BD59-A6C34878D82A}">
                    <a16:rowId xmlns:a16="http://schemas.microsoft.com/office/drawing/2014/main" xmlns="" val="10001"/>
                  </a:ext>
                </a:extLst>
              </a:tr>
              <a:tr h="166712">
                <a:tc>
                  <a:txBody>
                    <a:bodyPr/>
                    <a:lstStyle/>
                    <a:p>
                      <a:pPr marL="0" marR="0" algn="just">
                        <a:lnSpc>
                          <a:spcPts val="1200"/>
                        </a:lnSpc>
                        <a:spcBef>
                          <a:spcPts val="0"/>
                        </a:spcBef>
                        <a:spcAft>
                          <a:spcPts val="1200"/>
                        </a:spcAft>
                        <a:tabLst>
                          <a:tab pos="1143000" algn="l"/>
                        </a:tabLst>
                      </a:pPr>
                      <a:r>
                        <a:rPr lang="ru-RU" sz="1200" i="1" dirty="0" smtClean="0">
                          <a:solidFill>
                            <a:srgbClr val="000000"/>
                          </a:solidFill>
                          <a:latin typeface="+mn-lt"/>
                          <a:ea typeface="Batang"/>
                          <a:cs typeface="MetaNormalCyrLF-Italic"/>
                        </a:rPr>
                        <a:t>Внешнеторговые</a:t>
                      </a:r>
                      <a:r>
                        <a:rPr lang="ru-RU" sz="1200" i="1" baseline="0" dirty="0" smtClean="0">
                          <a:solidFill>
                            <a:srgbClr val="000000"/>
                          </a:solidFill>
                          <a:latin typeface="+mn-lt"/>
                          <a:ea typeface="Batang"/>
                          <a:cs typeface="MetaNormalCyrLF-Italic"/>
                        </a:rPr>
                        <a:t> операции по товарам и услугам. </a:t>
                      </a:r>
                      <a:r>
                        <a:rPr lang="ru-RU" sz="1200" i="1" dirty="0" smtClean="0">
                          <a:solidFill>
                            <a:srgbClr val="000000"/>
                          </a:solidFill>
                          <a:latin typeface="+mn-lt"/>
                          <a:ea typeface="Batang"/>
                          <a:cs typeface="MetaNormalCyrLF-Italic"/>
                        </a:rPr>
                        <a:t>Источник: Банк России</a:t>
                      </a:r>
                      <a:endParaRPr lang="ru-RU" sz="1200" i="1" dirty="0">
                        <a:solidFill>
                          <a:srgbClr val="000000"/>
                        </a:solidFill>
                        <a:latin typeface="+mn-lt"/>
                        <a:ea typeface="Batang"/>
                        <a:cs typeface="MetaNormalCyrLF-Italic"/>
                      </a:endParaRPr>
                    </a:p>
                  </a:txBody>
                  <a:tcPr marL="0" marR="0" marT="0" marB="0">
                    <a:lnL>
                      <a:noFill/>
                    </a:lnL>
                    <a:lnR>
                      <a:noFill/>
                    </a:lnR>
                    <a:lnT w="12700" cap="flat" cmpd="sng" algn="ctr">
                      <a:solidFill>
                        <a:srgbClr val="0A2973"/>
                      </a:solidFill>
                      <a:prstDash val="solid"/>
                      <a:round/>
                      <a:headEnd type="none" w="med" len="med"/>
                      <a:tailEnd type="none" w="med" len="med"/>
                    </a:lnT>
                    <a:lnB>
                      <a:noFill/>
                    </a:lnB>
                  </a:tcPr>
                </a:tc>
                <a:extLst>
                  <a:ext uri="{0D108BD9-81ED-4DB2-BD59-A6C34878D82A}">
                    <a16:rowId xmlns:a16="http://schemas.microsoft.com/office/drawing/2014/main" xmlns=""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88175503"/>
              </p:ext>
            </p:extLst>
          </p:nvPr>
        </p:nvGraphicFramePr>
        <p:xfrm>
          <a:off x="1065416" y="4581128"/>
          <a:ext cx="7227417" cy="975360"/>
        </p:xfrm>
        <a:graphic>
          <a:graphicData uri="http://schemas.openxmlformats.org/drawingml/2006/table">
            <a:tbl>
              <a:tblPr>
                <a:tableStyleId>{5940675A-B579-460E-94D1-54222C63F5DA}</a:tableStyleId>
              </a:tblPr>
              <a:tblGrid>
                <a:gridCol w="2966751"/>
                <a:gridCol w="864096"/>
                <a:gridCol w="864096"/>
                <a:gridCol w="864096"/>
                <a:gridCol w="849673"/>
                <a:gridCol w="818705"/>
              </a:tblGrid>
              <a:tr h="182880">
                <a:tc>
                  <a:txBody>
                    <a:bodyPr/>
                    <a:lstStyle/>
                    <a:p>
                      <a:pPr algn="l" fontAlgn="b"/>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2013</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2014</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2015</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2016</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fontAlgn="b"/>
                      <a:r>
                        <a:rPr lang="ru-RU" sz="1600" u="none" strike="noStrike" dirty="0">
                          <a:solidFill>
                            <a:sysClr val="windowText" lastClr="000000"/>
                          </a:solidFill>
                          <a:effectLst/>
                          <a:latin typeface="Arial" panose="020B0604020202020204" pitchFamily="34" charset="0"/>
                          <a:cs typeface="Arial" panose="020B0604020202020204" pitchFamily="34" charset="0"/>
                        </a:rPr>
                        <a:t>1п/г </a:t>
                      </a:r>
                      <a:endParaRPr lang="ru-RU" sz="1600" u="none" strike="noStrike" dirty="0" smtClean="0">
                        <a:solidFill>
                          <a:sysClr val="windowText" lastClr="000000"/>
                        </a:solidFill>
                        <a:effectLst/>
                        <a:latin typeface="Arial" panose="020B0604020202020204" pitchFamily="34" charset="0"/>
                        <a:cs typeface="Arial" panose="020B0604020202020204" pitchFamily="34" charset="0"/>
                      </a:endParaRPr>
                    </a:p>
                    <a:p>
                      <a:pPr algn="ctr" fontAlgn="b"/>
                      <a:r>
                        <a:rPr lang="ru-RU" sz="1600" u="none" strike="noStrike" dirty="0" smtClean="0">
                          <a:solidFill>
                            <a:sysClr val="windowText" lastClr="000000"/>
                          </a:solidFill>
                          <a:effectLst/>
                          <a:latin typeface="Arial" panose="020B0604020202020204" pitchFamily="34" charset="0"/>
                          <a:cs typeface="Arial" panose="020B0604020202020204" pitchFamily="34" charset="0"/>
                        </a:rPr>
                        <a:t>2017</a:t>
                      </a:r>
                      <a:endParaRPr lang="ru-RU" sz="1600" b="0" i="0" u="none" strike="noStrike" dirty="0">
                        <a:solidFill>
                          <a:sysClr val="windowText" lastClr="000000"/>
                        </a:solidFill>
                        <a:effectLst/>
                        <a:latin typeface="Arial" panose="020B060402020202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pPr algn="l" fontAlgn="b"/>
                      <a:r>
                        <a:rPr lang="ru-RU" sz="1600" b="0" i="0" u="none" strike="noStrike" dirty="0">
                          <a:solidFill>
                            <a:srgbClr val="000000"/>
                          </a:solidFill>
                          <a:effectLst/>
                          <a:latin typeface="Arial" panose="020B0604020202020204" pitchFamily="34" charset="0"/>
                          <a:cs typeface="Arial" panose="020B0604020202020204" pitchFamily="34" charset="0"/>
                        </a:rPr>
                        <a:t>Экспорт РФ в Китай</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ru-RU" sz="1600" b="0" i="0" u="none" strike="noStrike" dirty="0">
                          <a:solidFill>
                            <a:srgbClr val="000000"/>
                          </a:solidFill>
                          <a:effectLst/>
                          <a:latin typeface="Arial" panose="020B0604020202020204" pitchFamily="34" charset="0"/>
                          <a:cs typeface="Arial" panose="020B0604020202020204" pitchFamily="34" charset="0"/>
                        </a:rPr>
                        <a:t>96.2</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ru-RU" sz="1600" b="0" i="0" u="none" strike="noStrike" dirty="0">
                          <a:solidFill>
                            <a:srgbClr val="000000"/>
                          </a:solidFill>
                          <a:effectLst/>
                          <a:latin typeface="Arial" panose="020B0604020202020204" pitchFamily="34" charset="0"/>
                          <a:cs typeface="Arial" panose="020B0604020202020204" pitchFamily="34" charset="0"/>
                        </a:rPr>
                        <a:t>97.1</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ru-RU" sz="1600" b="0" i="0" u="none" strike="noStrike">
                          <a:solidFill>
                            <a:srgbClr val="000000"/>
                          </a:solidFill>
                          <a:effectLst/>
                          <a:latin typeface="Arial" panose="020B0604020202020204" pitchFamily="34" charset="0"/>
                          <a:cs typeface="Arial" panose="020B0604020202020204" pitchFamily="34" charset="0"/>
                        </a:rPr>
                        <a:t>94.2</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ru-RU" sz="1600" b="0" i="0" u="none" strike="noStrike">
                          <a:solidFill>
                            <a:srgbClr val="000000"/>
                          </a:solidFill>
                          <a:effectLst/>
                          <a:latin typeface="Arial" panose="020B0604020202020204" pitchFamily="34" charset="0"/>
                          <a:cs typeface="Arial" panose="020B0604020202020204" pitchFamily="34" charset="0"/>
                        </a:rPr>
                        <a:t>83.3</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ru-RU" sz="1600" b="0" i="0" u="none" strike="noStrike" dirty="0">
                          <a:solidFill>
                            <a:srgbClr val="000000"/>
                          </a:solidFill>
                          <a:effectLst/>
                          <a:latin typeface="Arial" panose="020B0604020202020204" pitchFamily="34" charset="0"/>
                          <a:cs typeface="Arial" panose="020B0604020202020204" pitchFamily="34" charset="0"/>
                        </a:rPr>
                        <a:t>78.9</a:t>
                      </a: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82880">
                <a:tc>
                  <a:txBody>
                    <a:bodyPr/>
                    <a:lstStyle/>
                    <a:p>
                      <a:pPr algn="l" fontAlgn="b"/>
                      <a:r>
                        <a:rPr lang="ru-RU" sz="1600" b="0" i="0" u="none" strike="noStrike" dirty="0">
                          <a:solidFill>
                            <a:srgbClr val="000000"/>
                          </a:solidFill>
                          <a:effectLst/>
                          <a:latin typeface="Arial" panose="020B0604020202020204" pitchFamily="34" charset="0"/>
                          <a:cs typeface="Arial" panose="020B0604020202020204" pitchFamily="34" charset="0"/>
                        </a:rPr>
                        <a:t>Импорт РФ из Китая</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ru-RU" sz="1600" b="0" i="0" u="none" strike="noStrike" dirty="0">
                          <a:solidFill>
                            <a:srgbClr val="000000"/>
                          </a:solidFill>
                          <a:effectLst/>
                          <a:latin typeface="Arial" panose="020B0604020202020204" pitchFamily="34" charset="0"/>
                          <a:cs typeface="Arial" panose="020B0604020202020204" pitchFamily="34" charset="0"/>
                        </a:rPr>
                        <a:t>90.1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ru-RU" sz="1600" b="0" i="0" u="none" strike="noStrike" dirty="0">
                          <a:solidFill>
                            <a:srgbClr val="000000"/>
                          </a:solidFill>
                          <a:effectLst/>
                          <a:latin typeface="Arial" panose="020B0604020202020204" pitchFamily="34" charset="0"/>
                          <a:cs typeface="Arial" panose="020B0604020202020204" pitchFamily="34" charset="0"/>
                        </a:rPr>
                        <a:t>89.3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ru-RU" sz="1600" b="0" i="0" u="none" strike="noStrike" dirty="0">
                          <a:solidFill>
                            <a:srgbClr val="000000"/>
                          </a:solidFill>
                          <a:effectLst/>
                          <a:latin typeface="Arial" panose="020B0604020202020204" pitchFamily="34" charset="0"/>
                          <a:cs typeface="Arial" panose="020B0604020202020204" pitchFamily="34" charset="0"/>
                        </a:rPr>
                        <a:t>84.8</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ru-RU" sz="1600" b="0" i="0" u="none" strike="noStrike" dirty="0">
                          <a:solidFill>
                            <a:srgbClr val="000000"/>
                          </a:solidFill>
                          <a:effectLst/>
                          <a:latin typeface="Arial" panose="020B0604020202020204" pitchFamily="34" charset="0"/>
                          <a:cs typeface="Arial" panose="020B0604020202020204" pitchFamily="34" charset="0"/>
                        </a:rPr>
                        <a:t>78.8</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ru-RU" sz="1600" b="0" i="0" u="none" strike="noStrike" dirty="0">
                          <a:solidFill>
                            <a:srgbClr val="000000"/>
                          </a:solidFill>
                          <a:effectLst/>
                          <a:latin typeface="Arial" panose="020B0604020202020204" pitchFamily="34" charset="0"/>
                          <a:cs typeface="Arial" panose="020B0604020202020204" pitchFamily="34" charset="0"/>
                        </a:rPr>
                        <a:t>77.2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bl>
          </a:graphicData>
        </a:graphic>
      </p:graphicFrame>
      <p:graphicFrame>
        <p:nvGraphicFramePr>
          <p:cNvPr id="12" name="Content Placeholder 10"/>
          <p:cNvGraphicFramePr>
            <a:graphicFrameLocks/>
          </p:cNvGraphicFramePr>
          <p:nvPr>
            <p:extLst>
              <p:ext uri="{D42A27DB-BD31-4B8C-83A1-F6EECF244321}">
                <p14:modId xmlns:p14="http://schemas.microsoft.com/office/powerpoint/2010/main" val="1605611626"/>
              </p:ext>
            </p:extLst>
          </p:nvPr>
        </p:nvGraphicFramePr>
        <p:xfrm>
          <a:off x="1115616" y="1268760"/>
          <a:ext cx="7200800" cy="2376264"/>
        </p:xfrm>
        <a:graphic>
          <a:graphicData uri="http://schemas.openxmlformats.org/drawingml/2006/table">
            <a:tbl>
              <a:tblPr/>
              <a:tblGrid>
                <a:gridCol w="7200800">
                  <a:extLst>
                    <a:ext uri="{9D8B030D-6E8A-4147-A177-3AD203B41FA5}">
                      <a16:colId xmlns:a16="http://schemas.microsoft.com/office/drawing/2014/main" xmlns="" val="20000"/>
                    </a:ext>
                  </a:extLst>
                </a:gridCol>
              </a:tblGrid>
              <a:tr h="210885">
                <a:tc>
                  <a:txBody>
                    <a:bodyPr/>
                    <a:lstStyle/>
                    <a:p>
                      <a:pPr marL="0" marR="0" algn="l" hangingPunct="0">
                        <a:lnSpc>
                          <a:spcPts val="1200"/>
                        </a:lnSpc>
                        <a:spcBef>
                          <a:spcPts val="600"/>
                        </a:spcBef>
                        <a:spcAft>
                          <a:spcPts val="100"/>
                        </a:spcAft>
                        <a:tabLst>
                          <a:tab pos="836295" algn="l"/>
                        </a:tabLst>
                      </a:pPr>
                      <a:r>
                        <a:rPr lang="ru-RU" sz="1600" b="1" dirty="0" smtClean="0">
                          <a:solidFill>
                            <a:srgbClr val="000000"/>
                          </a:solidFill>
                          <a:latin typeface="+mn-lt"/>
                          <a:ea typeface="Batang"/>
                          <a:cs typeface="Times New Roman"/>
                        </a:rPr>
                        <a:t>Объемы клиентских</a:t>
                      </a:r>
                      <a:r>
                        <a:rPr lang="ru-RU" sz="1600" b="1" baseline="0" dirty="0" smtClean="0">
                          <a:solidFill>
                            <a:srgbClr val="000000"/>
                          </a:solidFill>
                          <a:latin typeface="+mn-lt"/>
                          <a:ea typeface="Batang"/>
                          <a:cs typeface="Times New Roman"/>
                        </a:rPr>
                        <a:t> операций в </a:t>
                      </a:r>
                      <a:r>
                        <a:rPr lang="en-US" sz="1600" b="1" baseline="0" dirty="0" smtClean="0">
                          <a:solidFill>
                            <a:srgbClr val="000000"/>
                          </a:solidFill>
                          <a:latin typeface="+mn-lt"/>
                          <a:ea typeface="Batang"/>
                          <a:cs typeface="Times New Roman"/>
                        </a:rPr>
                        <a:t>CNYRU</a:t>
                      </a:r>
                      <a:r>
                        <a:rPr lang="ru-RU" sz="1600" b="1" baseline="0" dirty="0" smtClean="0">
                          <a:solidFill>
                            <a:srgbClr val="000000"/>
                          </a:solidFill>
                          <a:latin typeface="+mn-lt"/>
                          <a:ea typeface="Batang"/>
                          <a:cs typeface="Times New Roman"/>
                        </a:rPr>
                        <a:t>В по Группе ВТБ,</a:t>
                      </a:r>
                      <a:r>
                        <a:rPr lang="en-US" sz="1600" b="1" baseline="0" dirty="0" smtClean="0">
                          <a:solidFill>
                            <a:srgbClr val="000000"/>
                          </a:solidFill>
                          <a:latin typeface="+mn-lt"/>
                          <a:ea typeface="Batang"/>
                          <a:cs typeface="Times New Roman"/>
                        </a:rPr>
                        <a:t> </a:t>
                      </a:r>
                      <a:r>
                        <a:rPr lang="ru-RU" sz="1600" b="1" baseline="0" dirty="0" err="1" smtClean="0">
                          <a:solidFill>
                            <a:srgbClr val="000000"/>
                          </a:solidFill>
                          <a:latin typeface="+mn-lt"/>
                          <a:ea typeface="Batang"/>
                          <a:cs typeface="Times New Roman"/>
                        </a:rPr>
                        <a:t>экв</a:t>
                      </a:r>
                      <a:r>
                        <a:rPr lang="ru-RU" sz="1600" b="1" baseline="0" dirty="0" smtClean="0">
                          <a:solidFill>
                            <a:srgbClr val="000000"/>
                          </a:solidFill>
                          <a:latin typeface="+mn-lt"/>
                          <a:ea typeface="Batang"/>
                          <a:cs typeface="Times New Roman"/>
                        </a:rPr>
                        <a:t>. </a:t>
                      </a:r>
                      <a:r>
                        <a:rPr lang="en-US" sz="1600" b="1" baseline="0" dirty="0" smtClean="0">
                          <a:solidFill>
                            <a:srgbClr val="000000"/>
                          </a:solidFill>
                          <a:latin typeface="+mn-lt"/>
                          <a:ea typeface="Batang"/>
                          <a:cs typeface="Times New Roman"/>
                        </a:rPr>
                        <a:t>USD</a:t>
                      </a:r>
                      <a:endParaRPr lang="ru-RU" sz="1600" b="1" dirty="0">
                        <a:solidFill>
                          <a:srgbClr val="000000"/>
                        </a:solidFill>
                        <a:latin typeface="+mn-lt"/>
                        <a:ea typeface="Batang"/>
                        <a:cs typeface="Times New Roman"/>
                      </a:endParaRPr>
                    </a:p>
                  </a:txBody>
                  <a:tcPr marL="0" marR="0" marT="0" marB="0">
                    <a:lnL>
                      <a:noFill/>
                    </a:lnL>
                    <a:lnR>
                      <a:noFill/>
                    </a:lnR>
                    <a:lnT>
                      <a:noFill/>
                    </a:lnT>
                    <a:lnB w="12700" cap="flat" cmpd="sng" algn="ctr">
                      <a:solidFill>
                        <a:srgbClr val="0A2973"/>
                      </a:solidFill>
                      <a:prstDash val="solid"/>
                      <a:round/>
                      <a:headEnd type="none" w="med" len="med"/>
                      <a:tailEnd type="none" w="med" len="med"/>
                    </a:lnB>
                  </a:tcPr>
                </a:tc>
                <a:extLst>
                  <a:ext uri="{0D108BD9-81ED-4DB2-BD59-A6C34878D82A}">
                    <a16:rowId xmlns:a16="http://schemas.microsoft.com/office/drawing/2014/main" xmlns="" val="10000"/>
                  </a:ext>
                </a:extLst>
              </a:tr>
              <a:tr h="1946371">
                <a:tc>
                  <a:txBody>
                    <a:bodyPr/>
                    <a:lstStyle/>
                    <a:p>
                      <a:pPr marL="0" marR="0" algn="ctr" hangingPunct="0">
                        <a:lnSpc>
                          <a:spcPts val="1200"/>
                        </a:lnSpc>
                        <a:spcBef>
                          <a:spcPts val="0"/>
                        </a:spcBef>
                        <a:spcAft>
                          <a:spcPts val="0"/>
                        </a:spcAft>
                      </a:pPr>
                      <a:endParaRPr lang="en-GB" sz="950" dirty="0">
                        <a:solidFill>
                          <a:srgbClr val="000000"/>
                        </a:solidFill>
                        <a:latin typeface="+mn-lt"/>
                        <a:ea typeface="Batang"/>
                        <a:cs typeface="Times New Roman"/>
                      </a:endParaRPr>
                    </a:p>
                  </a:txBody>
                  <a:tcPr marL="0" marR="0" marT="0" marB="0" anchor="ctr">
                    <a:lnL>
                      <a:noFill/>
                    </a:lnL>
                    <a:lnR>
                      <a:noFill/>
                    </a:lnR>
                    <a:lnT w="12700" cap="flat" cmpd="sng" algn="ctr">
                      <a:solidFill>
                        <a:srgbClr val="0A2973"/>
                      </a:solidFill>
                      <a:prstDash val="solid"/>
                      <a:round/>
                      <a:headEnd type="none" w="med" len="med"/>
                      <a:tailEnd type="none" w="med" len="med"/>
                    </a:lnT>
                    <a:lnB w="12700" cap="flat" cmpd="sng" algn="ctr">
                      <a:solidFill>
                        <a:srgbClr val="0A2973"/>
                      </a:solidFill>
                      <a:prstDash val="solid"/>
                      <a:round/>
                      <a:headEnd type="none" w="med" len="med"/>
                      <a:tailEnd type="none" w="med" len="med"/>
                    </a:lnB>
                  </a:tcPr>
                </a:tc>
                <a:extLst>
                  <a:ext uri="{0D108BD9-81ED-4DB2-BD59-A6C34878D82A}">
                    <a16:rowId xmlns:a16="http://schemas.microsoft.com/office/drawing/2014/main" xmlns="" val="10001"/>
                  </a:ext>
                </a:extLst>
              </a:tr>
              <a:tr h="219008">
                <a:tc>
                  <a:txBody>
                    <a:bodyPr/>
                    <a:lstStyle/>
                    <a:p>
                      <a:pPr marL="0" marR="0" algn="just">
                        <a:lnSpc>
                          <a:spcPts val="1200"/>
                        </a:lnSpc>
                        <a:spcBef>
                          <a:spcPts val="0"/>
                        </a:spcBef>
                        <a:spcAft>
                          <a:spcPts val="1200"/>
                        </a:spcAft>
                        <a:tabLst>
                          <a:tab pos="1143000" algn="l"/>
                        </a:tabLst>
                      </a:pPr>
                      <a:r>
                        <a:rPr lang="ru-RU" sz="1200" i="1" dirty="0" smtClean="0">
                          <a:solidFill>
                            <a:srgbClr val="000000"/>
                          </a:solidFill>
                          <a:latin typeface="+mn-lt"/>
                          <a:ea typeface="Batang"/>
                          <a:cs typeface="MetaNormalCyrLF-Italic"/>
                        </a:rPr>
                        <a:t>Численные значения показателя удалены.</a:t>
                      </a:r>
                      <a:r>
                        <a:rPr lang="ru-RU" sz="1200" i="1" baseline="0" dirty="0" smtClean="0">
                          <a:solidFill>
                            <a:srgbClr val="000000"/>
                          </a:solidFill>
                          <a:latin typeface="+mn-lt"/>
                          <a:ea typeface="Batang"/>
                          <a:cs typeface="MetaNormalCyrLF-Italic"/>
                        </a:rPr>
                        <a:t> </a:t>
                      </a:r>
                      <a:r>
                        <a:rPr lang="ru-RU" sz="1200" i="1" dirty="0" smtClean="0">
                          <a:solidFill>
                            <a:srgbClr val="000000"/>
                          </a:solidFill>
                          <a:latin typeface="+mn-lt"/>
                          <a:ea typeface="Batang"/>
                          <a:cs typeface="MetaNormalCyrLF-Italic"/>
                        </a:rPr>
                        <a:t>Источник:</a:t>
                      </a:r>
                      <a:r>
                        <a:rPr lang="ru-RU" sz="1200" i="1" baseline="0" dirty="0" smtClean="0">
                          <a:solidFill>
                            <a:srgbClr val="000000"/>
                          </a:solidFill>
                          <a:latin typeface="+mn-lt"/>
                          <a:ea typeface="Batang"/>
                          <a:cs typeface="MetaNormalCyrLF-Italic"/>
                        </a:rPr>
                        <a:t> ВТБ Капитал</a:t>
                      </a:r>
                      <a:endParaRPr lang="ru-RU" sz="1200" i="1" dirty="0">
                        <a:solidFill>
                          <a:srgbClr val="000000"/>
                        </a:solidFill>
                        <a:latin typeface="+mn-lt"/>
                        <a:ea typeface="Batang"/>
                        <a:cs typeface="MetaNormalCyrLF-Italic"/>
                      </a:endParaRPr>
                    </a:p>
                  </a:txBody>
                  <a:tcPr marL="0" marR="0" marT="0" marB="0">
                    <a:lnL>
                      <a:noFill/>
                    </a:lnL>
                    <a:lnR>
                      <a:noFill/>
                    </a:lnR>
                    <a:lnT w="12700" cap="flat" cmpd="sng" algn="ctr">
                      <a:solidFill>
                        <a:srgbClr val="0A2973"/>
                      </a:solidFill>
                      <a:prstDash val="solid"/>
                      <a:round/>
                      <a:headEnd type="none" w="med" len="med"/>
                      <a:tailEnd type="none" w="med" len="med"/>
                    </a:lnT>
                    <a:lnB>
                      <a:noFill/>
                    </a:lnB>
                  </a:tcPr>
                </a:tc>
                <a:extLst>
                  <a:ext uri="{0D108BD9-81ED-4DB2-BD59-A6C34878D82A}">
                    <a16:rowId xmlns:a16="http://schemas.microsoft.com/office/drawing/2014/main" xmlns="" val="10002"/>
                  </a:ext>
                </a:extLst>
              </a:tr>
            </a:tbl>
          </a:graphicData>
        </a:graphic>
      </p:graphicFrame>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1589264"/>
            <a:ext cx="5830875" cy="174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9424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on_Template_Rus_Arial">
  <a:themeElements>
    <a:clrScheme name="VTBC_Pres1">
      <a:dk1>
        <a:srgbClr val="000000"/>
      </a:dk1>
      <a:lt1>
        <a:srgbClr val="FFFFFF"/>
      </a:lt1>
      <a:dk2>
        <a:srgbClr val="FFFFFF"/>
      </a:dk2>
      <a:lt2>
        <a:srgbClr val="FFFFFF"/>
      </a:lt2>
      <a:accent1>
        <a:srgbClr val="0A2973"/>
      </a:accent1>
      <a:accent2>
        <a:srgbClr val="3A4B8C"/>
      </a:accent2>
      <a:accent3>
        <a:srgbClr val="2B64EC"/>
      </a:accent3>
      <a:accent4>
        <a:srgbClr val="7197F2"/>
      </a:accent4>
      <a:accent5>
        <a:srgbClr val="B8CCE4"/>
      </a:accent5>
      <a:accent6>
        <a:srgbClr val="739AAA"/>
      </a:accent6>
      <a:hlink>
        <a:srgbClr val="1144C0"/>
      </a:hlink>
      <a:folHlink>
        <a:srgbClr val="999999"/>
      </a:folHlink>
    </a:clrScheme>
    <a:fontScheme name="VTB_Template_rus_">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rgbClr val="999999"/>
            </a:solidFill>
            <a:effectLst/>
            <a:latin typeface="Arial" charset="0"/>
          </a:defRPr>
        </a:defPPr>
      </a:lstStyle>
    </a:lnDef>
  </a:objectDefaults>
  <a:extraClrSchemeLst>
    <a:extraClrScheme>
      <a:clrScheme name="VTB_Template_rus_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TB_Template_rus_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TB_Template_rus_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TB_Template_rus_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TB_Template_rus_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TB_Template_rus_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TB_Template_rus_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TB_Template_rus_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TB_Template_rus_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TB_Template_rus_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TB_Template_rus_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TB_Template_rus_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827CEFD2010F409A71BE2B5AF3BCCF" ma:contentTypeVersion="0" ma:contentTypeDescription="Create a new document." ma:contentTypeScope="" ma:versionID="2d73b108d0600f2be4a0ec2bc0ea3f6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07A1D0-B0E9-483F-82D0-7D718A26C9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C51F012-70CA-4D15-9581-17A93D881326}">
  <ds:schemaRefs>
    <ds:schemaRef ds:uri="http://schemas.microsoft.com/office/2006/metadata/properties"/>
    <ds:schemaRef ds:uri="http://www.w3.org/XML/1998/namespace"/>
    <ds:schemaRef ds:uri="http://schemas.microsoft.com/office/2006/documentManagement/types"/>
    <ds:schemaRef ds:uri="http://purl.org/dc/dcmitype/"/>
    <ds:schemaRef ds:uri="http://purl.org/dc/elements/1.1/"/>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F94AB164-CF18-4767-B217-927C77B956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Presentation_Template_Rus_Arial</Template>
  <TotalTime>1618</TotalTime>
  <Words>3328</Words>
  <Application>Microsoft Office PowerPoint</Application>
  <PresentationFormat>On-screen Show (4:3)</PresentationFormat>
  <Paragraphs>296</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Custom Design</vt:lpstr>
      <vt:lpstr>Presentation_Template_Rus_Arial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Раскрытие информации</vt:lpstr>
      <vt:lpstr>Раскрытие информации</vt:lpstr>
      <vt:lpstr>PowerPoint Presentation</vt:lpstr>
      <vt:lpstr>PowerPoint Presentation</vt:lpstr>
    </vt:vector>
  </TitlesOfParts>
  <Company>vtbc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afomichev</dc:creator>
  <cp:lastModifiedBy>Grishin, Petr</cp:lastModifiedBy>
  <cp:revision>187</cp:revision>
  <cp:lastPrinted>2017-11-07T12:26:31Z</cp:lastPrinted>
  <dcterms:created xsi:type="dcterms:W3CDTF">2012-06-26T08:57:18Z</dcterms:created>
  <dcterms:modified xsi:type="dcterms:W3CDTF">2017-11-07T12:35:34Z</dcterms:modified>
</cp:coreProperties>
</file>