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21FF8-1F1F-476C-B98A-343C4757CB80}" type="datetimeFigureOut">
              <a:rPr lang="ru-RU" smtClean="0"/>
              <a:t>26.07.2018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5E287-D2D8-46E2-934A-3D23201186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7036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21FF8-1F1F-476C-B98A-343C4757CB80}" type="datetimeFigureOut">
              <a:rPr lang="ru-RU" smtClean="0"/>
              <a:t>26.07.2018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5E287-D2D8-46E2-934A-3D23201186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4372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21FF8-1F1F-476C-B98A-343C4757CB80}" type="datetimeFigureOut">
              <a:rPr lang="ru-RU" smtClean="0"/>
              <a:t>26.07.2018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5E287-D2D8-46E2-934A-3D23201186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20852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21FF8-1F1F-476C-B98A-343C4757CB80}" type="datetimeFigureOut">
              <a:rPr lang="ru-RU" smtClean="0"/>
              <a:t>26.07.2018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5E287-D2D8-46E2-934A-3D23201186D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325861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21FF8-1F1F-476C-B98A-343C4757CB80}" type="datetimeFigureOut">
              <a:rPr lang="ru-RU" smtClean="0"/>
              <a:t>26.07.2018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5E287-D2D8-46E2-934A-3D23201186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91005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21FF8-1F1F-476C-B98A-343C4757CB80}" type="datetimeFigureOut">
              <a:rPr lang="ru-RU" smtClean="0"/>
              <a:t>26.07.2018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5E287-D2D8-46E2-934A-3D23201186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61293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21FF8-1F1F-476C-B98A-343C4757CB80}" type="datetimeFigureOut">
              <a:rPr lang="ru-RU" smtClean="0"/>
              <a:t>26.07.2018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5E287-D2D8-46E2-934A-3D23201186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92624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21FF8-1F1F-476C-B98A-343C4757CB80}" type="datetimeFigureOut">
              <a:rPr lang="ru-RU" smtClean="0"/>
              <a:t>26.07.2018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5E287-D2D8-46E2-934A-3D23201186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906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21FF8-1F1F-476C-B98A-343C4757CB80}" type="datetimeFigureOut">
              <a:rPr lang="ru-RU" smtClean="0"/>
              <a:t>26.07.2018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5E287-D2D8-46E2-934A-3D23201186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4697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21FF8-1F1F-476C-B98A-343C4757CB80}" type="datetimeFigureOut">
              <a:rPr lang="ru-RU" smtClean="0"/>
              <a:t>26.07.2018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5E287-D2D8-46E2-934A-3D23201186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765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21FF8-1F1F-476C-B98A-343C4757CB80}" type="datetimeFigureOut">
              <a:rPr lang="ru-RU" smtClean="0"/>
              <a:t>26.07.2018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5E287-D2D8-46E2-934A-3D23201186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0690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21FF8-1F1F-476C-B98A-343C4757CB80}" type="datetimeFigureOut">
              <a:rPr lang="ru-RU" smtClean="0"/>
              <a:t>26.07.2018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5E287-D2D8-46E2-934A-3D23201186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4349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21FF8-1F1F-476C-B98A-343C4757CB80}" type="datetimeFigureOut">
              <a:rPr lang="ru-RU" smtClean="0"/>
              <a:t>26.07.2018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5E287-D2D8-46E2-934A-3D23201186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6800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21FF8-1F1F-476C-B98A-343C4757CB80}" type="datetimeFigureOut">
              <a:rPr lang="ru-RU" smtClean="0"/>
              <a:t>26.07.2018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5E287-D2D8-46E2-934A-3D23201186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65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21FF8-1F1F-476C-B98A-343C4757CB80}" type="datetimeFigureOut">
              <a:rPr lang="ru-RU" smtClean="0"/>
              <a:t>26.07.2018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5E287-D2D8-46E2-934A-3D23201186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5097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21FF8-1F1F-476C-B98A-343C4757CB80}" type="datetimeFigureOut">
              <a:rPr lang="ru-RU" smtClean="0"/>
              <a:t>26.07.2018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5E287-D2D8-46E2-934A-3D23201186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7397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21FF8-1F1F-476C-B98A-343C4757CB80}" type="datetimeFigureOut">
              <a:rPr lang="ru-RU" smtClean="0"/>
              <a:t>26.07.2018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5E287-D2D8-46E2-934A-3D23201186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52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CF21FF8-1F1F-476C-B98A-343C4757CB80}" type="datetimeFigureOut">
              <a:rPr lang="ru-RU" smtClean="0"/>
              <a:t>26.07.2018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5E287-D2D8-46E2-934A-3D23201186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70853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  <p:sldLayoutId id="2147483900" r:id="rId12"/>
    <p:sldLayoutId id="2147483901" r:id="rId13"/>
    <p:sldLayoutId id="2147483902" r:id="rId14"/>
    <p:sldLayoutId id="2147483903" r:id="rId15"/>
    <p:sldLayoutId id="2147483904" r:id="rId16"/>
    <p:sldLayoutId id="214748390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55997A-5708-465C-BFFA-FA498BA621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7969" y="949911"/>
            <a:ext cx="10875146" cy="2656007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ru-RU" sz="5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РЕГИСТРАЦИЯ АНАЛИТИЧЕСКИХ СИСТЕМ </a:t>
            </a:r>
            <a:br>
              <a:rPr lang="en-US" sz="5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5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ДИАГНОСТИКИ </a:t>
            </a:r>
            <a:r>
              <a:rPr lang="en-US" sz="5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VITRO</a:t>
            </a:r>
            <a:endParaRPr lang="ru-RU" sz="5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3BB0702-06B6-48E4-B6F2-90716B2465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4281" y="3791958"/>
            <a:ext cx="10260990" cy="584733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ПРОБЛЕМЫ И РЕШЕНИЯ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07A6EAB-611C-4C06-A333-CB61560644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4500" y="4465653"/>
            <a:ext cx="1143000" cy="11049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7538AF5-2CF3-4C79-83E4-DFAAAAE02AA0}"/>
              </a:ext>
            </a:extLst>
          </p:cNvPr>
          <p:cNvSpPr txBox="1"/>
          <p:nvPr/>
        </p:nvSpPr>
        <p:spPr>
          <a:xfrm>
            <a:off x="4021585" y="5723423"/>
            <a:ext cx="4480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ШИБАНОВ АЛЕКСАНДР НИКОЛАЕВИЧ</a:t>
            </a:r>
          </a:p>
        </p:txBody>
      </p:sp>
    </p:spTree>
    <p:extLst>
      <p:ext uri="{BB962C8B-B14F-4D97-AF65-F5344CB8AC3E}">
        <p14:creationId xmlns:p14="http://schemas.microsoft.com/office/powerpoint/2010/main" val="119977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2E44C5-D71C-44FA-9A1E-53FAB89C5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СОСТАВ АНАЛИТИЧЕСКОЙ СИСТЕМЫ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6B0F87A-30BB-4952-9167-F4BA4DF422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Прибор</a:t>
            </a:r>
          </a:p>
          <a:p>
            <a:pPr lvl="1"/>
            <a:r>
              <a:rPr lang="ru-RU" dirty="0"/>
              <a:t>Сенсор</a:t>
            </a:r>
          </a:p>
          <a:p>
            <a:pPr lvl="1"/>
            <a:r>
              <a:rPr lang="ru-RU" dirty="0"/>
              <a:t>Реагенты</a:t>
            </a:r>
          </a:p>
          <a:p>
            <a:pPr lvl="1"/>
            <a:r>
              <a:rPr lang="ru-RU" dirty="0"/>
              <a:t>Калибраторы</a:t>
            </a:r>
          </a:p>
          <a:p>
            <a:pPr lvl="1"/>
            <a:r>
              <a:rPr lang="ru-RU" dirty="0"/>
              <a:t>Контрольные материалы</a:t>
            </a:r>
          </a:p>
          <a:p>
            <a:pPr lvl="1"/>
            <a:endParaRPr lang="ru-RU" dirty="0"/>
          </a:p>
          <a:p>
            <a:pPr lvl="1"/>
            <a:r>
              <a:rPr lang="ru-RU" dirty="0"/>
              <a:t>Источник питания</a:t>
            </a:r>
          </a:p>
          <a:p>
            <a:pPr lvl="1"/>
            <a:r>
              <a:rPr lang="ru-RU" dirty="0"/>
              <a:t>Принтер</a:t>
            </a:r>
          </a:p>
          <a:p>
            <a:pPr lvl="1"/>
            <a:r>
              <a:rPr lang="ru-RU" dirty="0"/>
              <a:t>Вспомогательные технические средства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DFB3EC9-2003-4956-9FC1-EEB6074C05A3}"/>
              </a:ext>
            </a:extLst>
          </p:cNvPr>
          <p:cNvSpPr txBox="1"/>
          <p:nvPr/>
        </p:nvSpPr>
        <p:spPr>
          <a:xfrm rot="16200000">
            <a:off x="4362181" y="2739626"/>
            <a:ext cx="26189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МЕДИДИЦИНСКИЕ ИЗДЕЛИЯ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82F7E91-2472-4DC2-89C8-D653CC9F9C7C}"/>
              </a:ext>
            </a:extLst>
          </p:cNvPr>
          <p:cNvSpPr txBox="1"/>
          <p:nvPr/>
        </p:nvSpPr>
        <p:spPr>
          <a:xfrm>
            <a:off x="6293893" y="1935223"/>
            <a:ext cx="578343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ПРОЦЕДУРА РЕГИСТРАЦИИИ </a:t>
            </a:r>
          </a:p>
          <a:p>
            <a:r>
              <a:rPr lang="ru-RU" dirty="0"/>
              <a:t>АНАЛИТИЧЕСКОЙ СИСТЕМЫ: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dirty="0"/>
              <a:t>ИСПЫТАНИЯ ВСЕЙ АНАЛИТИЧЕСКОЙ СИСТЕМЫ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dirty="0"/>
              <a:t>РЕГИСТРАЦИОННОЕ ДОСЬЕ НА КАЖДОЕ МИ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dirty="0"/>
              <a:t>РЕГИСТРАЦИОННОЕ УДОСТОВЕРЕНИЕ НА КАЖДОЕ МИ</a:t>
            </a:r>
          </a:p>
          <a:p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93400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5C26A9-BF49-460D-810B-01669D633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ПРОБЛЕМЫ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2B6DD01-F9E3-40BC-A338-53D0FA0E1E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ФОРМИРУЕТСЯ НЕСКОЛЬКО РЕГИСТРАЦИОННЫХ ДОСЬЕ – ЗАТРАТЫ ВРЕМЕНТ, СЛОЖНО ЗАДАТЬ ХАРАКТЕРИСТИКИ В ОТРЫВЕ ОТ АНАЛИТИЧЕСКОЙ СИСТЕМЫ</a:t>
            </a:r>
          </a:p>
          <a:p>
            <a:endParaRPr lang="ru-RU" dirty="0"/>
          </a:p>
          <a:p>
            <a:r>
              <a:rPr lang="ru-RU" dirty="0"/>
              <a:t>РАЗНЫЕ РЕГИСТРАЦИОННЫЙ ДОСЬЕ ОДНОЙ АНАЛИТИЧЕСКОЙ СИСТЕМЫ МОГУТ ПРОХОДИТЬ ЭКСПЕРТИЗУ У РАЗНЫХ ЭКСПЕРТОВ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РЕЗУЛЬТАТЫ ИСПЫТАНИЙ ОТРАЖАЮТС В НЕСКОЛЬКИХ РЕГИСТРАЦИОННЫХ ДОСЬЕ – СЛОЖНОСТЬ ВЫЧЛЕНЕНИЯ, ОПЛАЧИВАЕТСЯ ЗА КАЖДОЕ МЕДИЦИНСКОЕ ИЗДЕЛИЕ (БОЛЬШИЕ ЗАТРАТЫ)</a:t>
            </a:r>
          </a:p>
        </p:txBody>
      </p:sp>
    </p:spTree>
    <p:extLst>
      <p:ext uri="{BB962C8B-B14F-4D97-AF65-F5344CB8AC3E}">
        <p14:creationId xmlns:p14="http://schemas.microsoft.com/office/powerpoint/2010/main" val="3330060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2E44C5-D71C-44FA-9A1E-53FAB89C5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СОСТАВ АНАЛИТИЧЕСКОЙ СИСТЕМЫ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6B0F87A-30BB-4952-9167-F4BA4DF422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Прибор</a:t>
            </a:r>
          </a:p>
          <a:p>
            <a:pPr lvl="1"/>
            <a:r>
              <a:rPr lang="ru-RU" dirty="0"/>
              <a:t>Сенсор</a:t>
            </a:r>
          </a:p>
          <a:p>
            <a:pPr lvl="1"/>
            <a:r>
              <a:rPr lang="ru-RU" dirty="0"/>
              <a:t>Реагенты</a:t>
            </a:r>
          </a:p>
          <a:p>
            <a:pPr lvl="1"/>
            <a:r>
              <a:rPr lang="ru-RU" dirty="0"/>
              <a:t>Калибраторы</a:t>
            </a:r>
          </a:p>
          <a:p>
            <a:pPr lvl="1"/>
            <a:r>
              <a:rPr lang="ru-RU" dirty="0"/>
              <a:t>Контрольные материалы</a:t>
            </a:r>
          </a:p>
          <a:p>
            <a:pPr lvl="1"/>
            <a:endParaRPr lang="ru-RU" dirty="0"/>
          </a:p>
          <a:p>
            <a:pPr lvl="1"/>
            <a:r>
              <a:rPr lang="ru-RU" dirty="0"/>
              <a:t>Источник питания</a:t>
            </a:r>
          </a:p>
          <a:p>
            <a:pPr lvl="1"/>
            <a:r>
              <a:rPr lang="ru-RU" dirty="0"/>
              <a:t>Принтер</a:t>
            </a:r>
          </a:p>
          <a:p>
            <a:pPr lvl="1"/>
            <a:r>
              <a:rPr lang="ru-RU" dirty="0"/>
              <a:t>Вспомогательные технические средства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DFB3EC9-2003-4956-9FC1-EEB6074C05A3}"/>
              </a:ext>
            </a:extLst>
          </p:cNvPr>
          <p:cNvSpPr txBox="1"/>
          <p:nvPr/>
        </p:nvSpPr>
        <p:spPr>
          <a:xfrm rot="16200000">
            <a:off x="4362181" y="2739626"/>
            <a:ext cx="26189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МЕДИДИЦИНСКИЕ ИЗДЕЛИЯ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82F7E91-2472-4DC2-89C8-D653CC9F9C7C}"/>
              </a:ext>
            </a:extLst>
          </p:cNvPr>
          <p:cNvSpPr txBox="1"/>
          <p:nvPr/>
        </p:nvSpPr>
        <p:spPr>
          <a:xfrm>
            <a:off x="6293893" y="1935223"/>
            <a:ext cx="578343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ПРОЦЕДУРА РЕГИСТРАЦИИИ </a:t>
            </a:r>
          </a:p>
          <a:p>
            <a:r>
              <a:rPr lang="ru-RU" dirty="0"/>
              <a:t>АНАЛИТИЧЕСКОЙ СИСТЕМЫ: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dirty="0"/>
              <a:t>ИСПЫТАНИЯ ВСЕЙ АНАЛИТИЧЕСКОЙ СИСТЕМЫ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b="1" dirty="0">
                <a:solidFill>
                  <a:schemeClr val="bg1">
                    <a:lumMod val="95000"/>
                    <a:lumOff val="5000"/>
                  </a:schemeClr>
                </a:solidFill>
                <a:highlight>
                  <a:srgbClr val="FFFF00"/>
                </a:highlight>
              </a:rPr>
              <a:t>ОДНО РЕГИСТРАЦИОННОЕ ДОСЬЕ НА АНАЛИТИЧЕСКУЮ СИСТЕМУ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dirty="0"/>
              <a:t>РЕГИСТРАЦИОННОЕ УДОСТОВЕРЕНИЕ НА КАЖДОЕ МИ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ru-RU" dirty="0"/>
          </a:p>
          <a:p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4575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2E44C5-D71C-44FA-9A1E-53FAB89C5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СОСТАВ АНАЛИТИЧЕСКОЙ СИСТЕМЫ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6B0F87A-30BB-4952-9167-F4BA4DF422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Прибор</a:t>
            </a:r>
          </a:p>
          <a:p>
            <a:pPr lvl="1"/>
            <a:r>
              <a:rPr lang="ru-RU" dirty="0"/>
              <a:t>Сенсор</a:t>
            </a:r>
          </a:p>
          <a:p>
            <a:pPr lvl="1"/>
            <a:r>
              <a:rPr lang="ru-RU" dirty="0"/>
              <a:t>Реагенты</a:t>
            </a:r>
          </a:p>
          <a:p>
            <a:pPr lvl="1"/>
            <a:r>
              <a:rPr lang="ru-RU" dirty="0"/>
              <a:t>Калибраторы</a:t>
            </a:r>
          </a:p>
          <a:p>
            <a:pPr lvl="1"/>
            <a:r>
              <a:rPr lang="ru-RU" dirty="0"/>
              <a:t>Контрольные материалы</a:t>
            </a:r>
          </a:p>
          <a:p>
            <a:pPr lvl="1"/>
            <a:endParaRPr lang="ru-RU" dirty="0"/>
          </a:p>
          <a:p>
            <a:pPr lvl="1"/>
            <a:r>
              <a:rPr lang="ru-RU" dirty="0"/>
              <a:t>Источник питания</a:t>
            </a:r>
          </a:p>
          <a:p>
            <a:pPr lvl="1"/>
            <a:r>
              <a:rPr lang="ru-RU" dirty="0"/>
              <a:t>Принтер</a:t>
            </a:r>
          </a:p>
          <a:p>
            <a:pPr lvl="1"/>
            <a:r>
              <a:rPr lang="ru-RU" dirty="0" err="1"/>
              <a:t>Други</a:t>
            </a:r>
            <a:r>
              <a:rPr lang="ru-RU" dirty="0"/>
              <a:t> вспомогательные технические средства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DFB3EC9-2003-4956-9FC1-EEB6074C05A3}"/>
              </a:ext>
            </a:extLst>
          </p:cNvPr>
          <p:cNvSpPr txBox="1"/>
          <p:nvPr/>
        </p:nvSpPr>
        <p:spPr>
          <a:xfrm rot="16200000">
            <a:off x="4362181" y="2739626"/>
            <a:ext cx="26189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МЕДИДИЦИНСКИЕ ИЗДЕЛИЯ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82F7E91-2472-4DC2-89C8-D653CC9F9C7C}"/>
              </a:ext>
            </a:extLst>
          </p:cNvPr>
          <p:cNvSpPr txBox="1"/>
          <p:nvPr/>
        </p:nvSpPr>
        <p:spPr>
          <a:xfrm>
            <a:off x="6293893" y="1935223"/>
            <a:ext cx="578343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ПРОЦЕДУРА РЕГИСТРАЦИИИ </a:t>
            </a:r>
          </a:p>
          <a:p>
            <a:r>
              <a:rPr lang="ru-RU" dirty="0"/>
              <a:t>АНАЛИТИЧЕСКОЙ СИСТЕМЫ: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dirty="0"/>
              <a:t>ИСПЫТАНИЯ ВСЕЙ АНАЛИТИЧЕСКОЙ СИСТЕМЫ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b="1" dirty="0">
                <a:solidFill>
                  <a:schemeClr val="bg1">
                    <a:lumMod val="95000"/>
                    <a:lumOff val="5000"/>
                  </a:schemeClr>
                </a:solidFill>
                <a:highlight>
                  <a:srgbClr val="FFFF00"/>
                </a:highlight>
              </a:rPr>
              <a:t>ОДНО РЕГИСТРАЦИОННОЕ ДОСЬЕ НА АНАЛИТИЧЕСКУЮ СИСТЕМУ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b="1" dirty="0">
                <a:solidFill>
                  <a:schemeClr val="bg1">
                    <a:lumMod val="95000"/>
                    <a:lumOff val="5000"/>
                  </a:schemeClr>
                </a:solidFill>
                <a:highlight>
                  <a:srgbClr val="FFFF00"/>
                </a:highlight>
              </a:rPr>
              <a:t>РЕГИСТРАЦИОННОЕ УДОСТОВЕРЕНИЕ НА АНАЛИТИЧЕСКУЮ СИСТЕМУ С ПЕРЕЧНЕМ СОСТАВА – ДЛЯ КАЖДОГО МИ УКАЗЫВАЕТСЯ ВИД И КОД ОКПД2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ru-RU" dirty="0"/>
          </a:p>
          <a:p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86764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5C26A9-BF49-460D-810B-01669D633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ПОЛОЖИТЕЛЬНЫЙ ЭФФЕКТ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2B6DD01-F9E3-40BC-A338-53D0FA0E1E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БОЛЕЕ КОРРЕКТНОЕ ПРЕДСТАВЛЕНИЕ АНАЛИТИЧЕСКОЙ СИСТЕМЫ В РЕГИСТРАЦИОННОМ ДОСЬЕ</a:t>
            </a:r>
          </a:p>
          <a:p>
            <a:endParaRPr lang="ru-RU" dirty="0"/>
          </a:p>
          <a:p>
            <a:r>
              <a:rPr lang="ru-RU" dirty="0"/>
              <a:t>РАЦИОНАЛЬНАЯ ПРОЦЕДУРА ЭКСПЕРТИЗЫ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СОКРАЩЕНИЕ ЗАТРАТ ВРЕМЕНИ НА ПОДГОТОВКУ ДОКУМЕНТОВ РЕГИСТРАЦИОННОГО ДОСЬЕ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СОКРАЩЕНИЕ ФИНАНСОВЫХ ЗАТРАТ</a:t>
            </a:r>
          </a:p>
        </p:txBody>
      </p:sp>
    </p:spTree>
    <p:extLst>
      <p:ext uri="{BB962C8B-B14F-4D97-AF65-F5344CB8AC3E}">
        <p14:creationId xmlns:p14="http://schemas.microsoft.com/office/powerpoint/2010/main" val="11799530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45</TotalTime>
  <Words>208</Words>
  <Application>Microsoft Office PowerPoint</Application>
  <PresentationFormat>Широкоэкранный</PresentationFormat>
  <Paragraphs>70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Wingdings</vt:lpstr>
      <vt:lpstr>Wingdings 3</vt:lpstr>
      <vt:lpstr>Ион</vt:lpstr>
      <vt:lpstr>РЕГИСТРАЦИЯ АНАЛИТИЧЕСКИХ СИСТЕМ  ДЛЯ ДИАГНОСТИКИ IN VITRO</vt:lpstr>
      <vt:lpstr>СОСТАВ АНАЛИТИЧЕСКОЙ СИСТЕМЫ</vt:lpstr>
      <vt:lpstr>ПРОБЛЕМЫ</vt:lpstr>
      <vt:lpstr>СОСТАВ АНАЛИТИЧЕСКОЙ СИСТЕМЫ</vt:lpstr>
      <vt:lpstr>СОСТАВ АНАЛИТИЧЕСКОЙ СИСТЕМЫ</vt:lpstr>
      <vt:lpstr>ПОЛОЖИТЕЛЬНЫЙ ЭФФЕКТ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РЕГИСТРАЦИЯ АНАЛИТИЧЕСКИХ СИСТЕМ  ДЛЯ ДИАГНОСТИКИ IN VITRO</dc:title>
  <dc:creator>Шибанов Александр</dc:creator>
  <cp:lastModifiedBy>Шибанов Александр</cp:lastModifiedBy>
  <cp:revision>6</cp:revision>
  <dcterms:created xsi:type="dcterms:W3CDTF">2018-07-26T04:34:10Z</dcterms:created>
  <dcterms:modified xsi:type="dcterms:W3CDTF">2018-07-26T05:21:30Z</dcterms:modified>
</cp:coreProperties>
</file>