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Default Extension="wdp" ContentType="image/vnd.ms-photo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Default Extension="xlsx" ContentType="application/vnd.openxmlformats-officedocument.spreadsheetml.sheet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58" r:id="rId3"/>
    <p:sldId id="260" r:id="rId4"/>
    <p:sldId id="261" r:id="rId5"/>
    <p:sldId id="262" r:id="rId6"/>
    <p:sldId id="263" r:id="rId7"/>
    <p:sldId id="259" r:id="rId8"/>
    <p:sldId id="265" r:id="rId9"/>
  </p:sldIdLst>
  <p:sldSz cx="9144000" cy="5143500" type="screen16x9"/>
  <p:notesSz cx="6797675" cy="9926638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676767"/>
    <a:srgbClr val="225D9E"/>
    <a:srgbClr val="0066A1"/>
    <a:srgbClr val="A3A86B"/>
    <a:srgbClr val="455D70"/>
    <a:srgbClr val="D3D7BD"/>
    <a:srgbClr val="8AB0D2"/>
    <a:srgbClr val="700000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9" autoAdjust="0"/>
    <p:restoredTop sz="97555" autoAdjust="0"/>
  </p:normalViewPr>
  <p:slideViewPr>
    <p:cSldViewPr>
      <p:cViewPr>
        <p:scale>
          <a:sx n="120" d="100"/>
          <a:sy n="120" d="100"/>
        </p:scale>
        <p:origin x="-1698" y="-4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398757286229751"/>
          <c:y val="9.2427915316461565E-2"/>
          <c:w val="0.4984686656449166"/>
          <c:h val="0.5949402086636911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2957034925633483E-3"/>
                  <c:y val="4.77059211687828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B2-4F38-94D6-2BF69D4F5775}"/>
                </c:ext>
              </c:extLst>
            </c:dLbl>
            <c:dLbl>
              <c:idx val="1"/>
              <c:layout>
                <c:manualLayout>
                  <c:x val="0"/>
                  <c:y val="6.360789489171013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65%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0-4A20-9C17-DBBB35BC10F8}"/>
                </c:ext>
              </c:extLst>
            </c:dLbl>
            <c:dLbl>
              <c:idx val="2"/>
              <c:layout>
                <c:manualLayout>
                  <c:x val="0"/>
                  <c:y val="4.77059211687828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B2-4F38-94D6-2BF69D4F5775}"/>
                </c:ext>
              </c:extLst>
            </c:dLbl>
            <c:dLbl>
              <c:idx val="3"/>
              <c:layout>
                <c:manualLayout>
                  <c:x val="5.3647305749418414E-3"/>
                  <c:y val="3.16724744347601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E0-4A20-9C17-DBBB35BC10F8}"/>
                </c:ext>
              </c:extLst>
            </c:dLbl>
            <c:dLbl>
              <c:idx val="4"/>
              <c:layout>
                <c:manualLayout>
                  <c:x val="4.7284262470864069E-3"/>
                  <c:y val="4.7704669044867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E0-4A20-9C17-DBBB35BC1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0.65000000000000224</c:v>
                </c:pt>
                <c:pt idx="2">
                  <c:v>0.750000000000002</c:v>
                </c:pt>
                <c:pt idx="3">
                  <c:v>0.8</c:v>
                </c:pt>
                <c:pt idx="4">
                  <c:v>0.85000000000000064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E0-4A20-9C17-DBBB35BC10F8}"/>
            </c:ext>
          </c:extLst>
        </c:ser>
        <c:axId val="77562624"/>
        <c:axId val="77564160"/>
      </c:barChart>
      <c:catAx>
        <c:axId val="77562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500" b="1">
                <a:latin typeface="RussianRail G Pro" pitchFamily="50" charset="-52"/>
              </a:defRPr>
            </a:pPr>
            <a:endParaRPr lang="ru-RU"/>
          </a:p>
        </c:txPr>
        <c:crossAx val="77564160"/>
        <c:crosses val="autoZero"/>
        <c:auto val="1"/>
        <c:lblAlgn val="ctr"/>
        <c:lblOffset val="100"/>
      </c:catAx>
      <c:valAx>
        <c:axId val="77564160"/>
        <c:scaling>
          <c:orientation val="minMax"/>
        </c:scaling>
        <c:delete val="1"/>
        <c:axPos val="l"/>
        <c:numFmt formatCode="0%" sourceLinked="1"/>
        <c:tickLblPos val="none"/>
        <c:crossAx val="77562624"/>
        <c:crosses val="autoZero"/>
        <c:crossBetween val="between"/>
      </c:valAx>
    </c:plotArea>
    <c:plotVisOnly val="1"/>
    <c:dispBlanksAs val="gap"/>
  </c:chart>
  <c:spPr>
    <a:ln>
      <a:solidFill>
        <a:schemeClr val="accent1">
          <a:lumMod val="90000"/>
        </a:schemeClr>
      </a:solidFill>
    </a:ln>
  </c:spPr>
  <c:txPr>
    <a:bodyPr/>
    <a:lstStyle/>
    <a:p>
      <a:pPr>
        <a:defRPr sz="1800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defTabSz="9137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defTabSz="9137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0968EA-81C9-439B-B0A9-08DDF39F7BDF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defTabSz="9137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defTabSz="9137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14BD0C-635C-44D3-83E7-7FDD6CC76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995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defTabSz="9137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defTabSz="9137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4F8820-139D-4A69-B8BE-1DBD67B756AD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defTabSz="9137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defTabSz="9137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E18A64-0322-41E2-9E7C-376E9A5D7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2818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00" algn="l" defTabSz="913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40" algn="l" defTabSz="913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80" algn="l" defTabSz="913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20" algn="l" defTabSz="913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161925" cy="122238"/>
        </p:xfrm>
        <a:graphic>
          <a:graphicData uri="http://schemas.openxmlformats.org/presentationml/2006/ole">
            <p:oleObj spid="_x0000_s23580" name="think-cell Slide" r:id="rId3" imgW="360" imgH="360" progId="">
              <p:embed/>
            </p:oleObj>
          </a:graphicData>
        </a:graphic>
      </p:graphicFrame>
      <p:sp>
        <p:nvSpPr>
          <p:cNvPr id="3" name="Working Draft Text" hidden="1"/>
          <p:cNvSpPr txBox="1">
            <a:spLocks noChangeArrowheads="1"/>
          </p:cNvSpPr>
          <p:nvPr/>
        </p:nvSpPr>
        <p:spPr bwMode="auto">
          <a:xfrm>
            <a:off x="2693988" y="261938"/>
            <a:ext cx="993775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2693988" y="381000"/>
            <a:ext cx="2994025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/>
              <a:t>Last Modified 25.05.2015 9:51 Russia TZ 2 Standard Time</a:t>
            </a:r>
            <a:endParaRPr lang="ru-RU" sz="900" dirty="0" smtClean="0"/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2693988" y="501650"/>
            <a:ext cx="2738437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/>
              <a:t>Printed 22.05.2015 15:05 Russia TZ 2 Standard Time</a:t>
            </a:r>
            <a:endParaRPr lang="ru-RU" sz="900" dirty="0" smtClean="0"/>
          </a:p>
        </p:txBody>
      </p:sp>
      <p:sp>
        <p:nvSpPr>
          <p:cNvPr id="6" name="McK Document type" hidden="1"/>
          <p:cNvSpPr txBox="1">
            <a:spLocks noChangeArrowheads="1"/>
          </p:cNvSpPr>
          <p:nvPr/>
        </p:nvSpPr>
        <p:spPr bwMode="auto">
          <a:xfrm>
            <a:off x="3627438" y="3805238"/>
            <a:ext cx="5035550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Тип документа</a:t>
            </a:r>
          </a:p>
        </p:txBody>
      </p:sp>
      <p:sp>
        <p:nvSpPr>
          <p:cNvPr id="7" name="McK Date" hidden="1"/>
          <p:cNvSpPr txBox="1">
            <a:spLocks noChangeArrowheads="1"/>
          </p:cNvSpPr>
          <p:nvPr/>
        </p:nvSpPr>
        <p:spPr bwMode="auto">
          <a:xfrm>
            <a:off x="3627438" y="4056063"/>
            <a:ext cx="5035550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Дата</a:t>
            </a:r>
          </a:p>
        </p:txBody>
      </p:sp>
      <p:sp>
        <p:nvSpPr>
          <p:cNvPr id="8" name="McK Disclaimer" hidden="1"/>
          <p:cNvSpPr>
            <a:spLocks noChangeArrowheads="1"/>
          </p:cNvSpPr>
          <p:nvPr/>
        </p:nvSpPr>
        <p:spPr bwMode="auto">
          <a:xfrm>
            <a:off x="2693988" y="4416425"/>
            <a:ext cx="5226050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/>
          <a:p>
            <a:pPr defTabSz="82073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КОНФИДЕНЦИАЛЬНАЯ ИНФОРМАЦИЯ, СОБСТВЕННОСТЬ McKINSEY &amp; COMPANY</a:t>
            </a:r>
          </a:p>
          <a:p>
            <a:pPr defTabSz="82073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Любое использование этого документа без специального разрешения McKinsey &amp; Company строго запрещено</a:t>
            </a:r>
          </a:p>
        </p:txBody>
      </p:sp>
      <p:sp>
        <p:nvSpPr>
          <p:cNvPr id="10" name="TitleBottomPlaceholder" hidden="1"/>
          <p:cNvSpPr>
            <a:spLocks noChangeArrowheads="1"/>
          </p:cNvSpPr>
          <p:nvPr/>
        </p:nvSpPr>
        <p:spPr bwMode="auto">
          <a:xfrm>
            <a:off x="0" y="1712913"/>
            <a:ext cx="2238375" cy="3432175"/>
          </a:xfrm>
          <a:prstGeom prst="rect">
            <a:avLst/>
          </a:prstGeom>
          <a:solidFill>
            <a:srgbClr val="0065CC"/>
          </a:solidFill>
          <a:ln>
            <a:noFill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" name="TitleTopPlaceholder" hidden="1"/>
          <p:cNvSpPr>
            <a:spLocks noChangeArrowheads="1"/>
          </p:cNvSpPr>
          <p:nvPr/>
        </p:nvSpPr>
        <p:spPr bwMode="auto">
          <a:xfrm>
            <a:off x="0" y="0"/>
            <a:ext cx="2238375" cy="1712913"/>
          </a:xfrm>
          <a:prstGeom prst="rect">
            <a:avLst/>
          </a:prstGeom>
          <a:solidFill>
            <a:srgbClr val="91AFFF"/>
          </a:solidFill>
          <a:ln>
            <a:noFill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2" name="Rectangle 1189" hidden="1"/>
          <p:cNvSpPr>
            <a:spLocks noChangeArrowheads="1"/>
          </p:cNvSpPr>
          <p:nvPr/>
        </p:nvSpPr>
        <p:spPr bwMode="auto">
          <a:xfrm>
            <a:off x="0" y="0"/>
            <a:ext cx="9140825" cy="51435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3" name="TitleBottomBarB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3" y="4930775"/>
            <a:ext cx="16700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0"/>
          <a:stretch>
            <a:fillRect/>
          </a:stretch>
        </p:blipFill>
        <p:spPr bwMode="auto">
          <a:xfrm>
            <a:off x="-36513" y="1982788"/>
            <a:ext cx="9182101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89" y="183737"/>
            <a:ext cx="8794113" cy="276999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ru-RU" sz="1800">
                <a:latin typeface="RussianRail G Pro Extended" pitchFamily="34" charset="-52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161925" cy="122238"/>
        </p:xfrm>
        <a:graphic>
          <a:graphicData uri="http://schemas.openxmlformats.org/presentationml/2006/ole">
            <p:oleObj spid="_x0000_s24604" name="think-cell Slide" r:id="rId3" imgW="360" imgH="360" progId="">
              <p:embed/>
            </p:oleObj>
          </a:graphicData>
        </a:graphic>
      </p:graphicFrame>
      <p:sp>
        <p:nvSpPr>
          <p:cNvPr id="3" name="Rectangle 1"/>
          <p:cNvSpPr>
            <a:spLocks/>
          </p:cNvSpPr>
          <p:nvPr/>
        </p:nvSpPr>
        <p:spPr bwMode="auto">
          <a:xfrm>
            <a:off x="0" y="0"/>
            <a:ext cx="9144000" cy="623888"/>
          </a:xfrm>
          <a:prstGeom prst="rect">
            <a:avLst/>
          </a:prstGeom>
          <a:solidFill>
            <a:srgbClr val="BFC5CE"/>
          </a:solidFill>
          <a:ln w="9525">
            <a:noFill/>
            <a:round/>
            <a:headEnd/>
            <a:tailEnd/>
          </a:ln>
        </p:spPr>
        <p:txBody>
          <a:bodyPr lIns="73673" tIns="73673" rIns="73673" bIns="73673" anchor="ctr"/>
          <a:lstStyle/>
          <a:p>
            <a:pPr algn="ctr" defTabSz="59572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700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4" name="SlideBottomBar"/>
          <p:cNvSpPr>
            <a:spLocks noChangeArrowheads="1"/>
          </p:cNvSpPr>
          <p:nvPr/>
        </p:nvSpPr>
        <p:spPr bwMode="auto">
          <a:xfrm>
            <a:off x="0" y="4821238"/>
            <a:ext cx="9144000" cy="32385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466138" y="4892675"/>
            <a:ext cx="539750" cy="196850"/>
            <a:chOff x="0" y="0"/>
            <a:chExt cx="46" cy="21"/>
          </a:xfrm>
        </p:grpSpPr>
        <p:sp>
          <p:nvSpPr>
            <p:cNvPr id="6" name="AutoShape 15"/>
            <p:cNvSpPr>
              <a:spLocks/>
            </p:cNvSpPr>
            <p:nvPr/>
          </p:nvSpPr>
          <p:spPr bwMode="auto">
            <a:xfrm>
              <a:off x="28" y="0"/>
              <a:ext cx="18" cy="16"/>
            </a:xfrm>
            <a:custGeom>
              <a:avLst/>
              <a:gdLst>
                <a:gd name="T0" fmla="*/ 9 w 21600"/>
                <a:gd name="T1" fmla="*/ 8 h 21600"/>
                <a:gd name="T2" fmla="*/ 9 w 21600"/>
                <a:gd name="T3" fmla="*/ 8 h 21600"/>
                <a:gd name="T4" fmla="*/ 9 w 21600"/>
                <a:gd name="T5" fmla="*/ 8 h 21600"/>
                <a:gd name="T6" fmla="*/ 9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19" y="2514"/>
                  </a:moveTo>
                  <a:lnTo>
                    <a:pt x="4319" y="3583"/>
                  </a:lnTo>
                  <a:lnTo>
                    <a:pt x="12526" y="3583"/>
                  </a:lnTo>
                  <a:lnTo>
                    <a:pt x="12996" y="3583"/>
                  </a:lnTo>
                  <a:lnTo>
                    <a:pt x="13502" y="3662"/>
                  </a:lnTo>
                  <a:lnTo>
                    <a:pt x="13773" y="3722"/>
                  </a:lnTo>
                  <a:lnTo>
                    <a:pt x="14008" y="3840"/>
                  </a:lnTo>
                  <a:lnTo>
                    <a:pt x="14261" y="3999"/>
                  </a:lnTo>
                  <a:lnTo>
                    <a:pt x="14478" y="4197"/>
                  </a:lnTo>
                  <a:lnTo>
                    <a:pt x="14622" y="4434"/>
                  </a:lnTo>
                  <a:lnTo>
                    <a:pt x="14767" y="4672"/>
                  </a:lnTo>
                  <a:lnTo>
                    <a:pt x="14875" y="4969"/>
                  </a:lnTo>
                  <a:lnTo>
                    <a:pt x="14948" y="5226"/>
                  </a:lnTo>
                  <a:lnTo>
                    <a:pt x="15002" y="5800"/>
                  </a:lnTo>
                  <a:lnTo>
                    <a:pt x="15002" y="6295"/>
                  </a:lnTo>
                  <a:lnTo>
                    <a:pt x="15002" y="15304"/>
                  </a:lnTo>
                  <a:lnTo>
                    <a:pt x="15002" y="15799"/>
                  </a:lnTo>
                  <a:lnTo>
                    <a:pt x="14948" y="16333"/>
                  </a:lnTo>
                  <a:lnTo>
                    <a:pt x="14875" y="16630"/>
                  </a:lnTo>
                  <a:lnTo>
                    <a:pt x="14767" y="16887"/>
                  </a:lnTo>
                  <a:lnTo>
                    <a:pt x="14622" y="17165"/>
                  </a:lnTo>
                  <a:lnTo>
                    <a:pt x="14478" y="17382"/>
                  </a:lnTo>
                  <a:lnTo>
                    <a:pt x="14261" y="17600"/>
                  </a:lnTo>
                  <a:lnTo>
                    <a:pt x="14008" y="17739"/>
                  </a:lnTo>
                  <a:lnTo>
                    <a:pt x="13773" y="17858"/>
                  </a:lnTo>
                  <a:lnTo>
                    <a:pt x="13502" y="17917"/>
                  </a:lnTo>
                  <a:lnTo>
                    <a:pt x="12996" y="17976"/>
                  </a:lnTo>
                  <a:lnTo>
                    <a:pt x="12526" y="18016"/>
                  </a:lnTo>
                  <a:lnTo>
                    <a:pt x="8585" y="18016"/>
                  </a:lnTo>
                  <a:lnTo>
                    <a:pt x="8314" y="17976"/>
                  </a:lnTo>
                  <a:lnTo>
                    <a:pt x="8007" y="17976"/>
                  </a:lnTo>
                  <a:lnTo>
                    <a:pt x="7736" y="17957"/>
                  </a:lnTo>
                  <a:lnTo>
                    <a:pt x="7465" y="17897"/>
                  </a:lnTo>
                  <a:lnTo>
                    <a:pt x="7230" y="17798"/>
                  </a:lnTo>
                  <a:lnTo>
                    <a:pt x="6995" y="17660"/>
                  </a:lnTo>
                  <a:lnTo>
                    <a:pt x="6886" y="17541"/>
                  </a:lnTo>
                  <a:lnTo>
                    <a:pt x="6796" y="17442"/>
                  </a:lnTo>
                  <a:lnTo>
                    <a:pt x="6724" y="17303"/>
                  </a:lnTo>
                  <a:lnTo>
                    <a:pt x="6633" y="17165"/>
                  </a:lnTo>
                  <a:lnTo>
                    <a:pt x="6579" y="17006"/>
                  </a:lnTo>
                  <a:lnTo>
                    <a:pt x="6561" y="16868"/>
                  </a:lnTo>
                  <a:lnTo>
                    <a:pt x="6525" y="16709"/>
                  </a:lnTo>
                  <a:lnTo>
                    <a:pt x="6525" y="16571"/>
                  </a:lnTo>
                  <a:lnTo>
                    <a:pt x="6561" y="16274"/>
                  </a:lnTo>
                  <a:lnTo>
                    <a:pt x="6633" y="16016"/>
                  </a:lnTo>
                  <a:lnTo>
                    <a:pt x="6742" y="15739"/>
                  </a:lnTo>
                  <a:lnTo>
                    <a:pt x="6886" y="15482"/>
                  </a:lnTo>
                  <a:lnTo>
                    <a:pt x="7049" y="15205"/>
                  </a:lnTo>
                  <a:lnTo>
                    <a:pt x="7212" y="15007"/>
                  </a:lnTo>
                  <a:lnTo>
                    <a:pt x="12526" y="7206"/>
                  </a:lnTo>
                  <a:lnTo>
                    <a:pt x="4319" y="7206"/>
                  </a:lnTo>
                  <a:lnTo>
                    <a:pt x="1012" y="11997"/>
                  </a:lnTo>
                  <a:lnTo>
                    <a:pt x="632" y="12591"/>
                  </a:lnTo>
                  <a:lnTo>
                    <a:pt x="289" y="13146"/>
                  </a:lnTo>
                  <a:lnTo>
                    <a:pt x="180" y="13443"/>
                  </a:lnTo>
                  <a:lnTo>
                    <a:pt x="72" y="13740"/>
                  </a:lnTo>
                  <a:lnTo>
                    <a:pt x="18" y="14056"/>
                  </a:lnTo>
                  <a:lnTo>
                    <a:pt x="0" y="14393"/>
                  </a:lnTo>
                  <a:lnTo>
                    <a:pt x="18" y="14710"/>
                  </a:lnTo>
                  <a:lnTo>
                    <a:pt x="72" y="15026"/>
                  </a:lnTo>
                  <a:lnTo>
                    <a:pt x="162" y="15323"/>
                  </a:lnTo>
                  <a:lnTo>
                    <a:pt x="289" y="15620"/>
                  </a:lnTo>
                  <a:lnTo>
                    <a:pt x="614" y="16175"/>
                  </a:lnTo>
                  <a:lnTo>
                    <a:pt x="1012" y="16808"/>
                  </a:lnTo>
                  <a:lnTo>
                    <a:pt x="1843" y="18016"/>
                  </a:lnTo>
                  <a:lnTo>
                    <a:pt x="2476" y="18887"/>
                  </a:lnTo>
                  <a:lnTo>
                    <a:pt x="3108" y="19719"/>
                  </a:lnTo>
                  <a:lnTo>
                    <a:pt x="3470" y="20095"/>
                  </a:lnTo>
                  <a:lnTo>
                    <a:pt x="3813" y="20451"/>
                  </a:lnTo>
                  <a:lnTo>
                    <a:pt x="4193" y="20748"/>
                  </a:lnTo>
                  <a:lnTo>
                    <a:pt x="4591" y="21006"/>
                  </a:lnTo>
                  <a:lnTo>
                    <a:pt x="5006" y="21184"/>
                  </a:lnTo>
                  <a:lnTo>
                    <a:pt x="5458" y="21342"/>
                  </a:lnTo>
                  <a:lnTo>
                    <a:pt x="5910" y="21461"/>
                  </a:lnTo>
                  <a:lnTo>
                    <a:pt x="6416" y="21520"/>
                  </a:lnTo>
                  <a:lnTo>
                    <a:pt x="6958" y="21580"/>
                  </a:lnTo>
                  <a:lnTo>
                    <a:pt x="7519" y="21600"/>
                  </a:lnTo>
                  <a:lnTo>
                    <a:pt x="8115" y="21600"/>
                  </a:lnTo>
                  <a:lnTo>
                    <a:pt x="8766" y="21600"/>
                  </a:lnTo>
                  <a:lnTo>
                    <a:pt x="12345" y="21600"/>
                  </a:lnTo>
                  <a:lnTo>
                    <a:pt x="13158" y="21600"/>
                  </a:lnTo>
                  <a:lnTo>
                    <a:pt x="14044" y="21580"/>
                  </a:lnTo>
                  <a:lnTo>
                    <a:pt x="14496" y="21540"/>
                  </a:lnTo>
                  <a:lnTo>
                    <a:pt x="14984" y="21481"/>
                  </a:lnTo>
                  <a:lnTo>
                    <a:pt x="15472" y="21402"/>
                  </a:lnTo>
                  <a:lnTo>
                    <a:pt x="15942" y="21303"/>
                  </a:lnTo>
                  <a:lnTo>
                    <a:pt x="16412" y="21184"/>
                  </a:lnTo>
                  <a:lnTo>
                    <a:pt x="16900" y="21045"/>
                  </a:lnTo>
                  <a:lnTo>
                    <a:pt x="17370" y="20867"/>
                  </a:lnTo>
                  <a:lnTo>
                    <a:pt x="17840" y="20649"/>
                  </a:lnTo>
                  <a:lnTo>
                    <a:pt x="18292" y="20392"/>
                  </a:lnTo>
                  <a:lnTo>
                    <a:pt x="18726" y="20095"/>
                  </a:lnTo>
                  <a:lnTo>
                    <a:pt x="19159" y="19738"/>
                  </a:lnTo>
                  <a:lnTo>
                    <a:pt x="19521" y="19342"/>
                  </a:lnTo>
                  <a:lnTo>
                    <a:pt x="19900" y="18927"/>
                  </a:lnTo>
                  <a:lnTo>
                    <a:pt x="20226" y="18452"/>
                  </a:lnTo>
                  <a:lnTo>
                    <a:pt x="20497" y="17976"/>
                  </a:lnTo>
                  <a:lnTo>
                    <a:pt x="20732" y="17501"/>
                  </a:lnTo>
                  <a:lnTo>
                    <a:pt x="20931" y="17046"/>
                  </a:lnTo>
                  <a:lnTo>
                    <a:pt x="21093" y="16531"/>
                  </a:lnTo>
                  <a:lnTo>
                    <a:pt x="21220" y="16056"/>
                  </a:lnTo>
                  <a:lnTo>
                    <a:pt x="21328" y="15561"/>
                  </a:lnTo>
                  <a:lnTo>
                    <a:pt x="21419" y="15125"/>
                  </a:lnTo>
                  <a:lnTo>
                    <a:pt x="21491" y="14650"/>
                  </a:lnTo>
                  <a:lnTo>
                    <a:pt x="21527" y="14235"/>
                  </a:lnTo>
                  <a:lnTo>
                    <a:pt x="21581" y="13819"/>
                  </a:lnTo>
                  <a:lnTo>
                    <a:pt x="21600" y="13126"/>
                  </a:lnTo>
                  <a:lnTo>
                    <a:pt x="21600" y="12591"/>
                  </a:lnTo>
                  <a:lnTo>
                    <a:pt x="21600" y="9008"/>
                  </a:lnTo>
                  <a:lnTo>
                    <a:pt x="21600" y="8434"/>
                  </a:lnTo>
                  <a:lnTo>
                    <a:pt x="21581" y="7741"/>
                  </a:lnTo>
                  <a:lnTo>
                    <a:pt x="21527" y="7345"/>
                  </a:lnTo>
                  <a:lnTo>
                    <a:pt x="21491" y="6909"/>
                  </a:lnTo>
                  <a:lnTo>
                    <a:pt x="21419" y="6474"/>
                  </a:lnTo>
                  <a:lnTo>
                    <a:pt x="21328" y="5998"/>
                  </a:lnTo>
                  <a:lnTo>
                    <a:pt x="21220" y="5523"/>
                  </a:lnTo>
                  <a:lnTo>
                    <a:pt x="21093" y="5048"/>
                  </a:lnTo>
                  <a:lnTo>
                    <a:pt x="20931" y="4553"/>
                  </a:lnTo>
                  <a:lnTo>
                    <a:pt x="20732" y="4078"/>
                  </a:lnTo>
                  <a:lnTo>
                    <a:pt x="20497" y="3583"/>
                  </a:lnTo>
                  <a:lnTo>
                    <a:pt x="20226" y="3108"/>
                  </a:lnTo>
                  <a:lnTo>
                    <a:pt x="19900" y="2672"/>
                  </a:lnTo>
                  <a:lnTo>
                    <a:pt x="19521" y="2237"/>
                  </a:lnTo>
                  <a:lnTo>
                    <a:pt x="19159" y="1841"/>
                  </a:lnTo>
                  <a:lnTo>
                    <a:pt x="18726" y="1484"/>
                  </a:lnTo>
                  <a:lnTo>
                    <a:pt x="18292" y="1207"/>
                  </a:lnTo>
                  <a:lnTo>
                    <a:pt x="17840" y="930"/>
                  </a:lnTo>
                  <a:lnTo>
                    <a:pt x="17370" y="732"/>
                  </a:lnTo>
                  <a:lnTo>
                    <a:pt x="16900" y="514"/>
                  </a:lnTo>
                  <a:lnTo>
                    <a:pt x="16412" y="376"/>
                  </a:lnTo>
                  <a:lnTo>
                    <a:pt x="15942" y="257"/>
                  </a:lnTo>
                  <a:lnTo>
                    <a:pt x="15472" y="158"/>
                  </a:lnTo>
                  <a:lnTo>
                    <a:pt x="14984" y="98"/>
                  </a:lnTo>
                  <a:lnTo>
                    <a:pt x="14496" y="59"/>
                  </a:lnTo>
                  <a:lnTo>
                    <a:pt x="14044" y="19"/>
                  </a:lnTo>
                  <a:lnTo>
                    <a:pt x="13158" y="0"/>
                  </a:lnTo>
                  <a:lnTo>
                    <a:pt x="12345" y="0"/>
                  </a:lnTo>
                  <a:lnTo>
                    <a:pt x="6633" y="0"/>
                  </a:lnTo>
                  <a:lnTo>
                    <a:pt x="6217" y="0"/>
                  </a:lnTo>
                  <a:lnTo>
                    <a:pt x="5747" y="59"/>
                  </a:lnTo>
                  <a:lnTo>
                    <a:pt x="5512" y="138"/>
                  </a:lnTo>
                  <a:lnTo>
                    <a:pt x="5296" y="217"/>
                  </a:lnTo>
                  <a:lnTo>
                    <a:pt x="5079" y="376"/>
                  </a:lnTo>
                  <a:lnTo>
                    <a:pt x="4862" y="574"/>
                  </a:lnTo>
                  <a:lnTo>
                    <a:pt x="4681" y="811"/>
                  </a:lnTo>
                  <a:lnTo>
                    <a:pt x="4536" y="1049"/>
                  </a:lnTo>
                  <a:lnTo>
                    <a:pt x="4428" y="1306"/>
                  </a:lnTo>
                  <a:lnTo>
                    <a:pt x="4374" y="1544"/>
                  </a:lnTo>
                  <a:lnTo>
                    <a:pt x="4319" y="2059"/>
                  </a:lnTo>
                  <a:lnTo>
                    <a:pt x="4319" y="2514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AutoShape 16"/>
            <p:cNvSpPr>
              <a:spLocks/>
            </p:cNvSpPr>
            <p:nvPr/>
          </p:nvSpPr>
          <p:spPr bwMode="auto">
            <a:xfrm>
              <a:off x="17" y="5"/>
              <a:ext cx="14" cy="11"/>
            </a:xfrm>
            <a:custGeom>
              <a:avLst/>
              <a:gdLst>
                <a:gd name="T0" fmla="*/ 7 w 21600"/>
                <a:gd name="T1" fmla="*/ 6 h 21600"/>
                <a:gd name="T2" fmla="*/ 7 w 21600"/>
                <a:gd name="T3" fmla="*/ 6 h 21600"/>
                <a:gd name="T4" fmla="*/ 7 w 21600"/>
                <a:gd name="T5" fmla="*/ 6 h 21600"/>
                <a:gd name="T6" fmla="*/ 7 w 21600"/>
                <a:gd name="T7" fmla="*/ 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770" y="0"/>
                  </a:moveTo>
                  <a:lnTo>
                    <a:pt x="21600" y="0"/>
                  </a:lnTo>
                  <a:lnTo>
                    <a:pt x="9829" y="21600"/>
                  </a:lnTo>
                  <a:lnTo>
                    <a:pt x="0" y="21600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AutoShape 17"/>
            <p:cNvSpPr>
              <a:spLocks/>
            </p:cNvSpPr>
            <p:nvPr/>
          </p:nvSpPr>
          <p:spPr bwMode="auto">
            <a:xfrm>
              <a:off x="0" y="5"/>
              <a:ext cx="20" cy="16"/>
            </a:xfrm>
            <a:custGeom>
              <a:avLst/>
              <a:gdLst>
                <a:gd name="T0" fmla="*/ 10 w 21600"/>
                <a:gd name="T1" fmla="*/ 8 h 21600"/>
                <a:gd name="T2" fmla="*/ 10 w 21600"/>
                <a:gd name="T3" fmla="*/ 8 h 21600"/>
                <a:gd name="T4" fmla="*/ 10 w 21600"/>
                <a:gd name="T5" fmla="*/ 8 h 21600"/>
                <a:gd name="T6" fmla="*/ 10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534"/>
                  </a:moveTo>
                  <a:lnTo>
                    <a:pt x="0" y="2059"/>
                  </a:lnTo>
                  <a:lnTo>
                    <a:pt x="47" y="1564"/>
                  </a:lnTo>
                  <a:lnTo>
                    <a:pt x="109" y="1286"/>
                  </a:lnTo>
                  <a:lnTo>
                    <a:pt x="188" y="1049"/>
                  </a:lnTo>
                  <a:lnTo>
                    <a:pt x="298" y="831"/>
                  </a:lnTo>
                  <a:lnTo>
                    <a:pt x="470" y="593"/>
                  </a:lnTo>
                  <a:lnTo>
                    <a:pt x="658" y="376"/>
                  </a:lnTo>
                  <a:lnTo>
                    <a:pt x="831" y="237"/>
                  </a:lnTo>
                  <a:lnTo>
                    <a:pt x="1050" y="118"/>
                  </a:lnTo>
                  <a:lnTo>
                    <a:pt x="1239" y="59"/>
                  </a:lnTo>
                  <a:lnTo>
                    <a:pt x="1631" y="0"/>
                  </a:lnTo>
                  <a:lnTo>
                    <a:pt x="2007" y="0"/>
                  </a:lnTo>
                  <a:lnTo>
                    <a:pt x="13992" y="0"/>
                  </a:lnTo>
                  <a:lnTo>
                    <a:pt x="14541" y="0"/>
                  </a:lnTo>
                  <a:lnTo>
                    <a:pt x="15058" y="0"/>
                  </a:lnTo>
                  <a:lnTo>
                    <a:pt x="15545" y="19"/>
                  </a:lnTo>
                  <a:lnTo>
                    <a:pt x="16015" y="59"/>
                  </a:lnTo>
                  <a:lnTo>
                    <a:pt x="16439" y="118"/>
                  </a:lnTo>
                  <a:lnTo>
                    <a:pt x="16862" y="237"/>
                  </a:lnTo>
                  <a:lnTo>
                    <a:pt x="17239" y="376"/>
                  </a:lnTo>
                  <a:lnTo>
                    <a:pt x="17600" y="593"/>
                  </a:lnTo>
                  <a:lnTo>
                    <a:pt x="17960" y="831"/>
                  </a:lnTo>
                  <a:lnTo>
                    <a:pt x="18290" y="1148"/>
                  </a:lnTo>
                  <a:lnTo>
                    <a:pt x="18588" y="1465"/>
                  </a:lnTo>
                  <a:lnTo>
                    <a:pt x="18886" y="1861"/>
                  </a:lnTo>
                  <a:lnTo>
                    <a:pt x="19450" y="2712"/>
                  </a:lnTo>
                  <a:lnTo>
                    <a:pt x="19984" y="3583"/>
                  </a:lnTo>
                  <a:lnTo>
                    <a:pt x="20705" y="4791"/>
                  </a:lnTo>
                  <a:lnTo>
                    <a:pt x="21066" y="5385"/>
                  </a:lnTo>
                  <a:lnTo>
                    <a:pt x="21349" y="5979"/>
                  </a:lnTo>
                  <a:lnTo>
                    <a:pt x="21443" y="6276"/>
                  </a:lnTo>
                  <a:lnTo>
                    <a:pt x="21521" y="6553"/>
                  </a:lnTo>
                  <a:lnTo>
                    <a:pt x="21568" y="6850"/>
                  </a:lnTo>
                  <a:lnTo>
                    <a:pt x="21600" y="7186"/>
                  </a:lnTo>
                  <a:lnTo>
                    <a:pt x="21568" y="7503"/>
                  </a:lnTo>
                  <a:lnTo>
                    <a:pt x="21521" y="7820"/>
                  </a:lnTo>
                  <a:lnTo>
                    <a:pt x="21443" y="8117"/>
                  </a:lnTo>
                  <a:lnTo>
                    <a:pt x="21317" y="8414"/>
                  </a:lnTo>
                  <a:lnTo>
                    <a:pt x="21035" y="9008"/>
                  </a:lnTo>
                  <a:lnTo>
                    <a:pt x="20705" y="9602"/>
                  </a:lnTo>
                  <a:lnTo>
                    <a:pt x="17835" y="14393"/>
                  </a:lnTo>
                  <a:lnTo>
                    <a:pt x="10698" y="14393"/>
                  </a:lnTo>
                  <a:lnTo>
                    <a:pt x="15341" y="6592"/>
                  </a:lnTo>
                  <a:lnTo>
                    <a:pt x="15482" y="6355"/>
                  </a:lnTo>
                  <a:lnTo>
                    <a:pt x="15623" y="6117"/>
                  </a:lnTo>
                  <a:lnTo>
                    <a:pt x="15733" y="5860"/>
                  </a:lnTo>
                  <a:lnTo>
                    <a:pt x="15827" y="5583"/>
                  </a:lnTo>
                  <a:lnTo>
                    <a:pt x="15905" y="5305"/>
                  </a:lnTo>
                  <a:lnTo>
                    <a:pt x="15921" y="5008"/>
                  </a:lnTo>
                  <a:lnTo>
                    <a:pt x="15921" y="4850"/>
                  </a:lnTo>
                  <a:lnTo>
                    <a:pt x="15905" y="4712"/>
                  </a:lnTo>
                  <a:lnTo>
                    <a:pt x="15874" y="4553"/>
                  </a:lnTo>
                  <a:lnTo>
                    <a:pt x="15827" y="4415"/>
                  </a:lnTo>
                  <a:lnTo>
                    <a:pt x="15764" y="4276"/>
                  </a:lnTo>
                  <a:lnTo>
                    <a:pt x="15686" y="4157"/>
                  </a:lnTo>
                  <a:lnTo>
                    <a:pt x="15592" y="4038"/>
                  </a:lnTo>
                  <a:lnTo>
                    <a:pt x="15529" y="3939"/>
                  </a:lnTo>
                  <a:lnTo>
                    <a:pt x="15309" y="3801"/>
                  </a:lnTo>
                  <a:lnTo>
                    <a:pt x="15105" y="3682"/>
                  </a:lnTo>
                  <a:lnTo>
                    <a:pt x="14870" y="3623"/>
                  </a:lnTo>
                  <a:lnTo>
                    <a:pt x="14619" y="3583"/>
                  </a:lnTo>
                  <a:lnTo>
                    <a:pt x="14384" y="3583"/>
                  </a:lnTo>
                  <a:lnTo>
                    <a:pt x="14149" y="3583"/>
                  </a:lnTo>
                  <a:lnTo>
                    <a:pt x="8564" y="3583"/>
                  </a:lnTo>
                  <a:lnTo>
                    <a:pt x="8564" y="21600"/>
                  </a:lnTo>
                  <a:lnTo>
                    <a:pt x="2839" y="21600"/>
                  </a:lnTo>
                  <a:lnTo>
                    <a:pt x="2839" y="3583"/>
                  </a:lnTo>
                  <a:lnTo>
                    <a:pt x="0" y="3583"/>
                  </a:lnTo>
                  <a:lnTo>
                    <a:pt x="0" y="2534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247063" y="28575"/>
            <a:ext cx="6699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9130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 rot="5400000">
            <a:off x="8070850" y="1474788"/>
            <a:ext cx="200342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/>
              <a:t>Last Modified 25.05.2015 9:51 Russia TZ 2 Standard Time</a:t>
            </a:r>
            <a:endParaRPr lang="ru-RU" dirty="0" smtClean="0"/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 rot="5400000">
            <a:off x="8155781" y="3137694"/>
            <a:ext cx="183356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/>
              <a:t>Printed 22.05.2015 15:05 Russia TZ 2 Standard Time</a:t>
            </a:r>
            <a:endParaRPr lang="ru-RU" dirty="0" smtClean="0"/>
          </a:p>
        </p:txBody>
      </p:sp>
      <p:sp>
        <p:nvSpPr>
          <p:cNvPr id="12" name="McK 1. On-page tracker" hidden="1"/>
          <p:cNvSpPr>
            <a:spLocks noChangeArrowheads="1"/>
          </p:cNvSpPr>
          <p:nvPr/>
        </p:nvSpPr>
        <p:spPr bwMode="auto">
          <a:xfrm>
            <a:off x="122238" y="20638"/>
            <a:ext cx="858837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3" name="McK 3. Unit of measure" hidden="1"/>
          <p:cNvSpPr txBox="1">
            <a:spLocks noChangeArrowheads="1"/>
          </p:cNvSpPr>
          <p:nvPr/>
        </p:nvSpPr>
        <p:spPr bwMode="auto">
          <a:xfrm>
            <a:off x="122238" y="641350"/>
            <a:ext cx="8793162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4" name="McK Slide Elements" hidden="1"/>
          <p:cNvGrpSpPr>
            <a:grpSpLocks/>
          </p:cNvGrpSpPr>
          <p:nvPr/>
        </p:nvGrpSpPr>
        <p:grpSpPr bwMode="auto">
          <a:xfrm>
            <a:off x="122238" y="4652963"/>
            <a:ext cx="8721725" cy="425450"/>
            <a:chOff x="75" y="3830"/>
            <a:chExt cx="5385" cy="351"/>
          </a:xfrm>
        </p:grpSpPr>
        <p:sp>
          <p:nvSpPr>
            <p:cNvPr id="15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latin typeface="+mn-lt"/>
                </a:rPr>
                <a:t>1 Сноска</a:t>
              </a:r>
            </a:p>
          </p:txBody>
        </p:sp>
        <p:sp>
          <p:nvSpPr>
            <p:cNvPr id="16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21622" indent="-621622" defTabSz="913006" fontAlgn="auto">
                <a:spcBef>
                  <a:spcPts val="0"/>
                </a:spcBef>
                <a:spcAft>
                  <a:spcPts val="0"/>
                </a:spcAft>
                <a:tabLst>
                  <a:tab pos="624859" algn="l"/>
                </a:tabLst>
                <a:defRPr/>
              </a:pPr>
              <a:r>
                <a:rPr lang="ru-RU" sz="1000" dirty="0">
                  <a:latin typeface="+mn-lt"/>
                </a:rPr>
                <a:t>ИСТОЧНИК: источник</a:t>
              </a:r>
            </a:p>
          </p:txBody>
        </p:sp>
      </p:grpSp>
      <p:grpSp>
        <p:nvGrpSpPr>
          <p:cNvPr id="17" name="ACET" hidden="1"/>
          <p:cNvGrpSpPr>
            <a:grpSpLocks/>
          </p:cNvGrpSpPr>
          <p:nvPr/>
        </p:nvGrpSpPr>
        <p:grpSpPr bwMode="auto">
          <a:xfrm>
            <a:off x="1482725" y="862013"/>
            <a:ext cx="4351338" cy="573087"/>
            <a:chOff x="915" y="710"/>
            <a:chExt cx="2687" cy="471"/>
          </a:xfrm>
        </p:grpSpPr>
        <p:cxnSp>
          <p:nvCxnSpPr>
            <p:cNvPr id="18" name="AutoShape 249"/>
            <p:cNvCxnSpPr>
              <a:cxnSpLocks noChangeShapeType="1"/>
            </p:cNvCxnSpPr>
            <p:nvPr/>
          </p:nvCxnSpPr>
          <p:spPr bwMode="auto">
            <a:xfrm rot="16200000" flipH="1">
              <a:off x="2258" y="-162"/>
              <a:ext cx="1" cy="268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9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47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Title</a:t>
              </a:r>
            </a:p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808080"/>
                  </a:solidFill>
                  <a:latin typeface="+mn-lt"/>
                </a:rPr>
                <a:t>Unit of measure</a:t>
              </a:r>
            </a:p>
          </p:txBody>
        </p:sp>
      </p:grpSp>
      <p:sp>
        <p:nvSpPr>
          <p:cNvPr id="20" name="Slide Number Placeholder 4"/>
          <p:cNvSpPr txBox="1">
            <a:spLocks noGrp="1"/>
          </p:cNvSpPr>
          <p:nvPr/>
        </p:nvSpPr>
        <p:spPr bwMode="auto">
          <a:xfrm>
            <a:off x="142875" y="4819650"/>
            <a:ext cx="349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fld id="{FA475052-6917-4BA8-98DC-3CE06A1A5CA0}" type="slidenum">
              <a:rPr lang="en-US" sz="1000">
                <a:solidFill>
                  <a:srgbClr val="000000"/>
                </a:solidFill>
                <a:latin typeface="RussianRail G Pro Extended" pitchFamily="34" charset="-52"/>
              </a:rPr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RussianRail G Pro Extended" pitchFamily="34" charset="-52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-374650" y="1360488"/>
            <a:ext cx="366712" cy="274637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-374650" y="2206625"/>
            <a:ext cx="366712" cy="274638"/>
          </a:xfrm>
          <a:prstGeom prst="rect">
            <a:avLst/>
          </a:prstGeom>
          <a:solidFill>
            <a:srgbClr val="225D9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-376238" y="3297238"/>
            <a:ext cx="366713" cy="274637"/>
          </a:xfrm>
          <a:prstGeom prst="rect">
            <a:avLst/>
          </a:prstGeom>
          <a:solidFill>
            <a:srgbClr val="394A5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-376238" y="2479675"/>
            <a:ext cx="366713" cy="276225"/>
          </a:xfrm>
          <a:prstGeom prst="rect">
            <a:avLst/>
          </a:prstGeom>
          <a:solidFill>
            <a:srgbClr val="73AFB5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-376238" y="2754313"/>
            <a:ext cx="366713" cy="274637"/>
          </a:xfrm>
          <a:prstGeom prst="rect">
            <a:avLst/>
          </a:prstGeom>
          <a:solidFill>
            <a:srgbClr val="66C28B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-376238" y="3025775"/>
            <a:ext cx="366713" cy="274638"/>
          </a:xfrm>
          <a:prstGeom prst="rect">
            <a:avLst/>
          </a:prstGeom>
          <a:solidFill>
            <a:srgbClr val="008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Прямоугольник 5"/>
          <p:cNvSpPr/>
          <p:nvPr userDrawn="1"/>
        </p:nvSpPr>
        <p:spPr>
          <a:xfrm>
            <a:off x="3175" y="595313"/>
            <a:ext cx="9105900" cy="42275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RussianRail G Pro Extended" pitchFamily="34" charset="-52"/>
              </a:rPr>
              <a:t>     Спасибо за внимание!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59" indent="0" algn="ctr">
              <a:buNone/>
              <a:defRPr/>
            </a:lvl2pPr>
            <a:lvl3pPr marL="914318" indent="0" algn="ctr">
              <a:buNone/>
              <a:defRPr/>
            </a:lvl3pPr>
            <a:lvl4pPr marL="1371476" indent="0" algn="ctr">
              <a:buNone/>
              <a:defRPr/>
            </a:lvl4pPr>
            <a:lvl5pPr marL="1828635" indent="0" algn="ctr">
              <a:buNone/>
              <a:defRPr/>
            </a:lvl5pPr>
            <a:lvl6pPr marL="2285794" indent="0" algn="ctr">
              <a:buNone/>
              <a:defRPr/>
            </a:lvl6pPr>
            <a:lvl7pPr marL="2742953" indent="0" algn="ctr">
              <a:buNone/>
              <a:defRPr/>
            </a:lvl7pPr>
            <a:lvl8pPr marL="3200112" indent="0" algn="ctr">
              <a:buNone/>
              <a:defRPr/>
            </a:lvl8pPr>
            <a:lvl9pPr marL="365727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4893469"/>
            <a:ext cx="504825" cy="250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B155-64DB-4D70-9ACB-FF4E26A0FC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211639" y="4894660"/>
            <a:ext cx="1512887" cy="2488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05.09.2011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611188" y="4893469"/>
            <a:ext cx="3600450" cy="250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Заседание комитета по стратегии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1" y="735806"/>
            <a:ext cx="8374063" cy="4095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4893469"/>
            <a:ext cx="504825" cy="250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BEA4-A1D5-4B30-96E0-0BD131E426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211639" y="4894660"/>
            <a:ext cx="1512887" cy="2488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05.09.2011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611188" y="4893469"/>
            <a:ext cx="3600450" cy="2500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Заседание комитета по стратегии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5"/>
          <p:cNvGraphicFramePr>
            <a:graphicFrameLocks noChangeAspect="1"/>
          </p:cNvGraphicFramePr>
          <p:nvPr/>
        </p:nvGraphicFramePr>
        <p:xfrm>
          <a:off x="0" y="0"/>
          <a:ext cx="161925" cy="122238"/>
        </p:xfrm>
        <a:graphic>
          <a:graphicData uri="http://schemas.openxmlformats.org/presentationml/2006/ole">
            <p:oleObj spid="_x0000_s1052" name="think-cell Slide" r:id="rId8" imgW="360" imgH="360" progId="">
              <p:embed/>
            </p:oleObj>
          </a:graphicData>
        </a:graphic>
      </p:graphicFrame>
      <p:sp>
        <p:nvSpPr>
          <p:cNvPr id="22" name="Rectangle 1"/>
          <p:cNvSpPr>
            <a:spLocks/>
          </p:cNvSpPr>
          <p:nvPr/>
        </p:nvSpPr>
        <p:spPr bwMode="auto">
          <a:xfrm>
            <a:off x="0" y="0"/>
            <a:ext cx="9144000" cy="623888"/>
          </a:xfrm>
          <a:prstGeom prst="rect">
            <a:avLst/>
          </a:prstGeom>
          <a:solidFill>
            <a:srgbClr val="BFC5CE"/>
          </a:solidFill>
          <a:ln w="9525">
            <a:noFill/>
            <a:round/>
            <a:headEnd/>
            <a:tailEnd/>
          </a:ln>
        </p:spPr>
        <p:txBody>
          <a:bodyPr lIns="73673" tIns="73673" rIns="73673" bIns="73673" anchor="ctr"/>
          <a:lstStyle/>
          <a:p>
            <a:pPr algn="ctr" defTabSz="59572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700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23" name="SlideBottomBar"/>
          <p:cNvSpPr>
            <a:spLocks noChangeArrowheads="1"/>
          </p:cNvSpPr>
          <p:nvPr/>
        </p:nvSpPr>
        <p:spPr bwMode="auto">
          <a:xfrm>
            <a:off x="0" y="4821238"/>
            <a:ext cx="9144000" cy="32385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pSp>
        <p:nvGrpSpPr>
          <p:cNvPr id="1030" name="Group 14"/>
          <p:cNvGrpSpPr>
            <a:grpSpLocks/>
          </p:cNvGrpSpPr>
          <p:nvPr/>
        </p:nvGrpSpPr>
        <p:grpSpPr bwMode="auto">
          <a:xfrm>
            <a:off x="8466138" y="4892675"/>
            <a:ext cx="539750" cy="196850"/>
            <a:chOff x="0" y="0"/>
            <a:chExt cx="46" cy="21"/>
          </a:xfrm>
        </p:grpSpPr>
        <p:sp>
          <p:nvSpPr>
            <p:cNvPr id="25" name="AutoShape 15"/>
            <p:cNvSpPr>
              <a:spLocks/>
            </p:cNvSpPr>
            <p:nvPr/>
          </p:nvSpPr>
          <p:spPr bwMode="auto">
            <a:xfrm>
              <a:off x="28" y="0"/>
              <a:ext cx="18" cy="16"/>
            </a:xfrm>
            <a:custGeom>
              <a:avLst/>
              <a:gdLst>
                <a:gd name="T0" fmla="*/ 9 w 21600"/>
                <a:gd name="T1" fmla="*/ 8 h 21600"/>
                <a:gd name="T2" fmla="*/ 9 w 21600"/>
                <a:gd name="T3" fmla="*/ 8 h 21600"/>
                <a:gd name="T4" fmla="*/ 9 w 21600"/>
                <a:gd name="T5" fmla="*/ 8 h 21600"/>
                <a:gd name="T6" fmla="*/ 9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19" y="2514"/>
                  </a:moveTo>
                  <a:lnTo>
                    <a:pt x="4319" y="3583"/>
                  </a:lnTo>
                  <a:lnTo>
                    <a:pt x="12526" y="3583"/>
                  </a:lnTo>
                  <a:lnTo>
                    <a:pt x="12996" y="3583"/>
                  </a:lnTo>
                  <a:lnTo>
                    <a:pt x="13502" y="3662"/>
                  </a:lnTo>
                  <a:lnTo>
                    <a:pt x="13773" y="3722"/>
                  </a:lnTo>
                  <a:lnTo>
                    <a:pt x="14008" y="3840"/>
                  </a:lnTo>
                  <a:lnTo>
                    <a:pt x="14261" y="3999"/>
                  </a:lnTo>
                  <a:lnTo>
                    <a:pt x="14478" y="4197"/>
                  </a:lnTo>
                  <a:lnTo>
                    <a:pt x="14622" y="4434"/>
                  </a:lnTo>
                  <a:lnTo>
                    <a:pt x="14767" y="4672"/>
                  </a:lnTo>
                  <a:lnTo>
                    <a:pt x="14875" y="4969"/>
                  </a:lnTo>
                  <a:lnTo>
                    <a:pt x="14948" y="5226"/>
                  </a:lnTo>
                  <a:lnTo>
                    <a:pt x="15002" y="5800"/>
                  </a:lnTo>
                  <a:lnTo>
                    <a:pt x="15002" y="6295"/>
                  </a:lnTo>
                  <a:lnTo>
                    <a:pt x="15002" y="15304"/>
                  </a:lnTo>
                  <a:lnTo>
                    <a:pt x="15002" y="15799"/>
                  </a:lnTo>
                  <a:lnTo>
                    <a:pt x="14948" y="16333"/>
                  </a:lnTo>
                  <a:lnTo>
                    <a:pt x="14875" y="16630"/>
                  </a:lnTo>
                  <a:lnTo>
                    <a:pt x="14767" y="16887"/>
                  </a:lnTo>
                  <a:lnTo>
                    <a:pt x="14622" y="17165"/>
                  </a:lnTo>
                  <a:lnTo>
                    <a:pt x="14478" y="17382"/>
                  </a:lnTo>
                  <a:lnTo>
                    <a:pt x="14261" y="17600"/>
                  </a:lnTo>
                  <a:lnTo>
                    <a:pt x="14008" y="17739"/>
                  </a:lnTo>
                  <a:lnTo>
                    <a:pt x="13773" y="17858"/>
                  </a:lnTo>
                  <a:lnTo>
                    <a:pt x="13502" y="17917"/>
                  </a:lnTo>
                  <a:lnTo>
                    <a:pt x="12996" y="17976"/>
                  </a:lnTo>
                  <a:lnTo>
                    <a:pt x="12526" y="18016"/>
                  </a:lnTo>
                  <a:lnTo>
                    <a:pt x="8585" y="18016"/>
                  </a:lnTo>
                  <a:lnTo>
                    <a:pt x="8314" y="17976"/>
                  </a:lnTo>
                  <a:lnTo>
                    <a:pt x="8007" y="17976"/>
                  </a:lnTo>
                  <a:lnTo>
                    <a:pt x="7736" y="17957"/>
                  </a:lnTo>
                  <a:lnTo>
                    <a:pt x="7465" y="17897"/>
                  </a:lnTo>
                  <a:lnTo>
                    <a:pt x="7230" y="17798"/>
                  </a:lnTo>
                  <a:lnTo>
                    <a:pt x="6995" y="17660"/>
                  </a:lnTo>
                  <a:lnTo>
                    <a:pt x="6886" y="17541"/>
                  </a:lnTo>
                  <a:lnTo>
                    <a:pt x="6796" y="17442"/>
                  </a:lnTo>
                  <a:lnTo>
                    <a:pt x="6724" y="17303"/>
                  </a:lnTo>
                  <a:lnTo>
                    <a:pt x="6633" y="17165"/>
                  </a:lnTo>
                  <a:lnTo>
                    <a:pt x="6579" y="17006"/>
                  </a:lnTo>
                  <a:lnTo>
                    <a:pt x="6561" y="16868"/>
                  </a:lnTo>
                  <a:lnTo>
                    <a:pt x="6525" y="16709"/>
                  </a:lnTo>
                  <a:lnTo>
                    <a:pt x="6525" y="16571"/>
                  </a:lnTo>
                  <a:lnTo>
                    <a:pt x="6561" y="16274"/>
                  </a:lnTo>
                  <a:lnTo>
                    <a:pt x="6633" y="16016"/>
                  </a:lnTo>
                  <a:lnTo>
                    <a:pt x="6742" y="15739"/>
                  </a:lnTo>
                  <a:lnTo>
                    <a:pt x="6886" y="15482"/>
                  </a:lnTo>
                  <a:lnTo>
                    <a:pt x="7049" y="15205"/>
                  </a:lnTo>
                  <a:lnTo>
                    <a:pt x="7212" y="15007"/>
                  </a:lnTo>
                  <a:lnTo>
                    <a:pt x="12526" y="7206"/>
                  </a:lnTo>
                  <a:lnTo>
                    <a:pt x="4319" y="7206"/>
                  </a:lnTo>
                  <a:lnTo>
                    <a:pt x="1012" y="11997"/>
                  </a:lnTo>
                  <a:lnTo>
                    <a:pt x="632" y="12591"/>
                  </a:lnTo>
                  <a:lnTo>
                    <a:pt x="289" y="13146"/>
                  </a:lnTo>
                  <a:lnTo>
                    <a:pt x="180" y="13443"/>
                  </a:lnTo>
                  <a:lnTo>
                    <a:pt x="72" y="13740"/>
                  </a:lnTo>
                  <a:lnTo>
                    <a:pt x="18" y="14056"/>
                  </a:lnTo>
                  <a:lnTo>
                    <a:pt x="0" y="14393"/>
                  </a:lnTo>
                  <a:lnTo>
                    <a:pt x="18" y="14710"/>
                  </a:lnTo>
                  <a:lnTo>
                    <a:pt x="72" y="15026"/>
                  </a:lnTo>
                  <a:lnTo>
                    <a:pt x="162" y="15323"/>
                  </a:lnTo>
                  <a:lnTo>
                    <a:pt x="289" y="15620"/>
                  </a:lnTo>
                  <a:lnTo>
                    <a:pt x="614" y="16175"/>
                  </a:lnTo>
                  <a:lnTo>
                    <a:pt x="1012" y="16808"/>
                  </a:lnTo>
                  <a:lnTo>
                    <a:pt x="1843" y="18016"/>
                  </a:lnTo>
                  <a:lnTo>
                    <a:pt x="2476" y="18887"/>
                  </a:lnTo>
                  <a:lnTo>
                    <a:pt x="3108" y="19719"/>
                  </a:lnTo>
                  <a:lnTo>
                    <a:pt x="3470" y="20095"/>
                  </a:lnTo>
                  <a:lnTo>
                    <a:pt x="3813" y="20451"/>
                  </a:lnTo>
                  <a:lnTo>
                    <a:pt x="4193" y="20748"/>
                  </a:lnTo>
                  <a:lnTo>
                    <a:pt x="4591" y="21006"/>
                  </a:lnTo>
                  <a:lnTo>
                    <a:pt x="5006" y="21184"/>
                  </a:lnTo>
                  <a:lnTo>
                    <a:pt x="5458" y="21342"/>
                  </a:lnTo>
                  <a:lnTo>
                    <a:pt x="5910" y="21461"/>
                  </a:lnTo>
                  <a:lnTo>
                    <a:pt x="6416" y="21520"/>
                  </a:lnTo>
                  <a:lnTo>
                    <a:pt x="6958" y="21580"/>
                  </a:lnTo>
                  <a:lnTo>
                    <a:pt x="7519" y="21600"/>
                  </a:lnTo>
                  <a:lnTo>
                    <a:pt x="8115" y="21600"/>
                  </a:lnTo>
                  <a:lnTo>
                    <a:pt x="8766" y="21600"/>
                  </a:lnTo>
                  <a:lnTo>
                    <a:pt x="12345" y="21600"/>
                  </a:lnTo>
                  <a:lnTo>
                    <a:pt x="13158" y="21600"/>
                  </a:lnTo>
                  <a:lnTo>
                    <a:pt x="14044" y="21580"/>
                  </a:lnTo>
                  <a:lnTo>
                    <a:pt x="14496" y="21540"/>
                  </a:lnTo>
                  <a:lnTo>
                    <a:pt x="14984" y="21481"/>
                  </a:lnTo>
                  <a:lnTo>
                    <a:pt x="15472" y="21402"/>
                  </a:lnTo>
                  <a:lnTo>
                    <a:pt x="15942" y="21303"/>
                  </a:lnTo>
                  <a:lnTo>
                    <a:pt x="16412" y="21184"/>
                  </a:lnTo>
                  <a:lnTo>
                    <a:pt x="16900" y="21045"/>
                  </a:lnTo>
                  <a:lnTo>
                    <a:pt x="17370" y="20867"/>
                  </a:lnTo>
                  <a:lnTo>
                    <a:pt x="17840" y="20649"/>
                  </a:lnTo>
                  <a:lnTo>
                    <a:pt x="18292" y="20392"/>
                  </a:lnTo>
                  <a:lnTo>
                    <a:pt x="18726" y="20095"/>
                  </a:lnTo>
                  <a:lnTo>
                    <a:pt x="19159" y="19738"/>
                  </a:lnTo>
                  <a:lnTo>
                    <a:pt x="19521" y="19342"/>
                  </a:lnTo>
                  <a:lnTo>
                    <a:pt x="19900" y="18927"/>
                  </a:lnTo>
                  <a:lnTo>
                    <a:pt x="20226" y="18452"/>
                  </a:lnTo>
                  <a:lnTo>
                    <a:pt x="20497" y="17976"/>
                  </a:lnTo>
                  <a:lnTo>
                    <a:pt x="20732" y="17501"/>
                  </a:lnTo>
                  <a:lnTo>
                    <a:pt x="20931" y="17046"/>
                  </a:lnTo>
                  <a:lnTo>
                    <a:pt x="21093" y="16531"/>
                  </a:lnTo>
                  <a:lnTo>
                    <a:pt x="21220" y="16056"/>
                  </a:lnTo>
                  <a:lnTo>
                    <a:pt x="21328" y="15561"/>
                  </a:lnTo>
                  <a:lnTo>
                    <a:pt x="21419" y="15125"/>
                  </a:lnTo>
                  <a:lnTo>
                    <a:pt x="21491" y="14650"/>
                  </a:lnTo>
                  <a:lnTo>
                    <a:pt x="21527" y="14235"/>
                  </a:lnTo>
                  <a:lnTo>
                    <a:pt x="21581" y="13819"/>
                  </a:lnTo>
                  <a:lnTo>
                    <a:pt x="21600" y="13126"/>
                  </a:lnTo>
                  <a:lnTo>
                    <a:pt x="21600" y="12591"/>
                  </a:lnTo>
                  <a:lnTo>
                    <a:pt x="21600" y="9008"/>
                  </a:lnTo>
                  <a:lnTo>
                    <a:pt x="21600" y="8434"/>
                  </a:lnTo>
                  <a:lnTo>
                    <a:pt x="21581" y="7741"/>
                  </a:lnTo>
                  <a:lnTo>
                    <a:pt x="21527" y="7345"/>
                  </a:lnTo>
                  <a:lnTo>
                    <a:pt x="21491" y="6909"/>
                  </a:lnTo>
                  <a:lnTo>
                    <a:pt x="21419" y="6474"/>
                  </a:lnTo>
                  <a:lnTo>
                    <a:pt x="21328" y="5998"/>
                  </a:lnTo>
                  <a:lnTo>
                    <a:pt x="21220" y="5523"/>
                  </a:lnTo>
                  <a:lnTo>
                    <a:pt x="21093" y="5048"/>
                  </a:lnTo>
                  <a:lnTo>
                    <a:pt x="20931" y="4553"/>
                  </a:lnTo>
                  <a:lnTo>
                    <a:pt x="20732" y="4078"/>
                  </a:lnTo>
                  <a:lnTo>
                    <a:pt x="20497" y="3583"/>
                  </a:lnTo>
                  <a:lnTo>
                    <a:pt x="20226" y="3108"/>
                  </a:lnTo>
                  <a:lnTo>
                    <a:pt x="19900" y="2672"/>
                  </a:lnTo>
                  <a:lnTo>
                    <a:pt x="19521" y="2237"/>
                  </a:lnTo>
                  <a:lnTo>
                    <a:pt x="19159" y="1841"/>
                  </a:lnTo>
                  <a:lnTo>
                    <a:pt x="18726" y="1484"/>
                  </a:lnTo>
                  <a:lnTo>
                    <a:pt x="18292" y="1207"/>
                  </a:lnTo>
                  <a:lnTo>
                    <a:pt x="17840" y="930"/>
                  </a:lnTo>
                  <a:lnTo>
                    <a:pt x="17370" y="732"/>
                  </a:lnTo>
                  <a:lnTo>
                    <a:pt x="16900" y="514"/>
                  </a:lnTo>
                  <a:lnTo>
                    <a:pt x="16412" y="376"/>
                  </a:lnTo>
                  <a:lnTo>
                    <a:pt x="15942" y="257"/>
                  </a:lnTo>
                  <a:lnTo>
                    <a:pt x="15472" y="158"/>
                  </a:lnTo>
                  <a:lnTo>
                    <a:pt x="14984" y="98"/>
                  </a:lnTo>
                  <a:lnTo>
                    <a:pt x="14496" y="59"/>
                  </a:lnTo>
                  <a:lnTo>
                    <a:pt x="14044" y="19"/>
                  </a:lnTo>
                  <a:lnTo>
                    <a:pt x="13158" y="0"/>
                  </a:lnTo>
                  <a:lnTo>
                    <a:pt x="12345" y="0"/>
                  </a:lnTo>
                  <a:lnTo>
                    <a:pt x="6633" y="0"/>
                  </a:lnTo>
                  <a:lnTo>
                    <a:pt x="6217" y="0"/>
                  </a:lnTo>
                  <a:lnTo>
                    <a:pt x="5747" y="59"/>
                  </a:lnTo>
                  <a:lnTo>
                    <a:pt x="5512" y="138"/>
                  </a:lnTo>
                  <a:lnTo>
                    <a:pt x="5296" y="217"/>
                  </a:lnTo>
                  <a:lnTo>
                    <a:pt x="5079" y="376"/>
                  </a:lnTo>
                  <a:lnTo>
                    <a:pt x="4862" y="574"/>
                  </a:lnTo>
                  <a:lnTo>
                    <a:pt x="4681" y="811"/>
                  </a:lnTo>
                  <a:lnTo>
                    <a:pt x="4536" y="1049"/>
                  </a:lnTo>
                  <a:lnTo>
                    <a:pt x="4428" y="1306"/>
                  </a:lnTo>
                  <a:lnTo>
                    <a:pt x="4374" y="1544"/>
                  </a:lnTo>
                  <a:lnTo>
                    <a:pt x="4319" y="2059"/>
                  </a:lnTo>
                  <a:lnTo>
                    <a:pt x="4319" y="2514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AutoShape 16"/>
            <p:cNvSpPr>
              <a:spLocks/>
            </p:cNvSpPr>
            <p:nvPr/>
          </p:nvSpPr>
          <p:spPr bwMode="auto">
            <a:xfrm>
              <a:off x="17" y="5"/>
              <a:ext cx="14" cy="11"/>
            </a:xfrm>
            <a:custGeom>
              <a:avLst/>
              <a:gdLst>
                <a:gd name="T0" fmla="*/ 7 w 21600"/>
                <a:gd name="T1" fmla="*/ 6 h 21600"/>
                <a:gd name="T2" fmla="*/ 7 w 21600"/>
                <a:gd name="T3" fmla="*/ 6 h 21600"/>
                <a:gd name="T4" fmla="*/ 7 w 21600"/>
                <a:gd name="T5" fmla="*/ 6 h 21600"/>
                <a:gd name="T6" fmla="*/ 7 w 21600"/>
                <a:gd name="T7" fmla="*/ 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770" y="0"/>
                  </a:moveTo>
                  <a:lnTo>
                    <a:pt x="21600" y="0"/>
                  </a:lnTo>
                  <a:lnTo>
                    <a:pt x="9829" y="21600"/>
                  </a:lnTo>
                  <a:lnTo>
                    <a:pt x="0" y="21600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AutoShape 17"/>
            <p:cNvSpPr>
              <a:spLocks/>
            </p:cNvSpPr>
            <p:nvPr/>
          </p:nvSpPr>
          <p:spPr bwMode="auto">
            <a:xfrm>
              <a:off x="0" y="5"/>
              <a:ext cx="20" cy="16"/>
            </a:xfrm>
            <a:custGeom>
              <a:avLst/>
              <a:gdLst>
                <a:gd name="T0" fmla="*/ 10 w 21600"/>
                <a:gd name="T1" fmla="*/ 8 h 21600"/>
                <a:gd name="T2" fmla="*/ 10 w 21600"/>
                <a:gd name="T3" fmla="*/ 8 h 21600"/>
                <a:gd name="T4" fmla="*/ 10 w 21600"/>
                <a:gd name="T5" fmla="*/ 8 h 21600"/>
                <a:gd name="T6" fmla="*/ 10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534"/>
                  </a:moveTo>
                  <a:lnTo>
                    <a:pt x="0" y="2059"/>
                  </a:lnTo>
                  <a:lnTo>
                    <a:pt x="47" y="1564"/>
                  </a:lnTo>
                  <a:lnTo>
                    <a:pt x="109" y="1286"/>
                  </a:lnTo>
                  <a:lnTo>
                    <a:pt x="188" y="1049"/>
                  </a:lnTo>
                  <a:lnTo>
                    <a:pt x="298" y="831"/>
                  </a:lnTo>
                  <a:lnTo>
                    <a:pt x="470" y="593"/>
                  </a:lnTo>
                  <a:lnTo>
                    <a:pt x="658" y="376"/>
                  </a:lnTo>
                  <a:lnTo>
                    <a:pt x="831" y="237"/>
                  </a:lnTo>
                  <a:lnTo>
                    <a:pt x="1050" y="118"/>
                  </a:lnTo>
                  <a:lnTo>
                    <a:pt x="1239" y="59"/>
                  </a:lnTo>
                  <a:lnTo>
                    <a:pt x="1631" y="0"/>
                  </a:lnTo>
                  <a:lnTo>
                    <a:pt x="2007" y="0"/>
                  </a:lnTo>
                  <a:lnTo>
                    <a:pt x="13992" y="0"/>
                  </a:lnTo>
                  <a:lnTo>
                    <a:pt x="14541" y="0"/>
                  </a:lnTo>
                  <a:lnTo>
                    <a:pt x="15058" y="0"/>
                  </a:lnTo>
                  <a:lnTo>
                    <a:pt x="15545" y="19"/>
                  </a:lnTo>
                  <a:lnTo>
                    <a:pt x="16015" y="59"/>
                  </a:lnTo>
                  <a:lnTo>
                    <a:pt x="16439" y="118"/>
                  </a:lnTo>
                  <a:lnTo>
                    <a:pt x="16862" y="237"/>
                  </a:lnTo>
                  <a:lnTo>
                    <a:pt x="17239" y="376"/>
                  </a:lnTo>
                  <a:lnTo>
                    <a:pt x="17600" y="593"/>
                  </a:lnTo>
                  <a:lnTo>
                    <a:pt x="17960" y="831"/>
                  </a:lnTo>
                  <a:lnTo>
                    <a:pt x="18290" y="1148"/>
                  </a:lnTo>
                  <a:lnTo>
                    <a:pt x="18588" y="1465"/>
                  </a:lnTo>
                  <a:lnTo>
                    <a:pt x="18886" y="1861"/>
                  </a:lnTo>
                  <a:lnTo>
                    <a:pt x="19450" y="2712"/>
                  </a:lnTo>
                  <a:lnTo>
                    <a:pt x="19984" y="3583"/>
                  </a:lnTo>
                  <a:lnTo>
                    <a:pt x="20705" y="4791"/>
                  </a:lnTo>
                  <a:lnTo>
                    <a:pt x="21066" y="5385"/>
                  </a:lnTo>
                  <a:lnTo>
                    <a:pt x="21349" y="5979"/>
                  </a:lnTo>
                  <a:lnTo>
                    <a:pt x="21443" y="6276"/>
                  </a:lnTo>
                  <a:lnTo>
                    <a:pt x="21521" y="6553"/>
                  </a:lnTo>
                  <a:lnTo>
                    <a:pt x="21568" y="6850"/>
                  </a:lnTo>
                  <a:lnTo>
                    <a:pt x="21600" y="7186"/>
                  </a:lnTo>
                  <a:lnTo>
                    <a:pt x="21568" y="7503"/>
                  </a:lnTo>
                  <a:lnTo>
                    <a:pt x="21521" y="7820"/>
                  </a:lnTo>
                  <a:lnTo>
                    <a:pt x="21443" y="8117"/>
                  </a:lnTo>
                  <a:lnTo>
                    <a:pt x="21317" y="8414"/>
                  </a:lnTo>
                  <a:lnTo>
                    <a:pt x="21035" y="9008"/>
                  </a:lnTo>
                  <a:lnTo>
                    <a:pt x="20705" y="9602"/>
                  </a:lnTo>
                  <a:lnTo>
                    <a:pt x="17835" y="14393"/>
                  </a:lnTo>
                  <a:lnTo>
                    <a:pt x="10698" y="14393"/>
                  </a:lnTo>
                  <a:lnTo>
                    <a:pt x="15341" y="6592"/>
                  </a:lnTo>
                  <a:lnTo>
                    <a:pt x="15482" y="6355"/>
                  </a:lnTo>
                  <a:lnTo>
                    <a:pt x="15623" y="6117"/>
                  </a:lnTo>
                  <a:lnTo>
                    <a:pt x="15733" y="5860"/>
                  </a:lnTo>
                  <a:lnTo>
                    <a:pt x="15827" y="5583"/>
                  </a:lnTo>
                  <a:lnTo>
                    <a:pt x="15905" y="5305"/>
                  </a:lnTo>
                  <a:lnTo>
                    <a:pt x="15921" y="5008"/>
                  </a:lnTo>
                  <a:lnTo>
                    <a:pt x="15921" y="4850"/>
                  </a:lnTo>
                  <a:lnTo>
                    <a:pt x="15905" y="4712"/>
                  </a:lnTo>
                  <a:lnTo>
                    <a:pt x="15874" y="4553"/>
                  </a:lnTo>
                  <a:lnTo>
                    <a:pt x="15827" y="4415"/>
                  </a:lnTo>
                  <a:lnTo>
                    <a:pt x="15764" y="4276"/>
                  </a:lnTo>
                  <a:lnTo>
                    <a:pt x="15686" y="4157"/>
                  </a:lnTo>
                  <a:lnTo>
                    <a:pt x="15592" y="4038"/>
                  </a:lnTo>
                  <a:lnTo>
                    <a:pt x="15529" y="3939"/>
                  </a:lnTo>
                  <a:lnTo>
                    <a:pt x="15309" y="3801"/>
                  </a:lnTo>
                  <a:lnTo>
                    <a:pt x="15105" y="3682"/>
                  </a:lnTo>
                  <a:lnTo>
                    <a:pt x="14870" y="3623"/>
                  </a:lnTo>
                  <a:lnTo>
                    <a:pt x="14619" y="3583"/>
                  </a:lnTo>
                  <a:lnTo>
                    <a:pt x="14384" y="3583"/>
                  </a:lnTo>
                  <a:lnTo>
                    <a:pt x="14149" y="3583"/>
                  </a:lnTo>
                  <a:lnTo>
                    <a:pt x="8564" y="3583"/>
                  </a:lnTo>
                  <a:lnTo>
                    <a:pt x="8564" y="21600"/>
                  </a:lnTo>
                  <a:lnTo>
                    <a:pt x="2839" y="21600"/>
                  </a:lnTo>
                  <a:lnTo>
                    <a:pt x="2839" y="3583"/>
                  </a:lnTo>
                  <a:lnTo>
                    <a:pt x="0" y="3583"/>
                  </a:lnTo>
                  <a:lnTo>
                    <a:pt x="0" y="2534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7063" y="28575"/>
            <a:ext cx="6699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9130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70850" y="1474788"/>
            <a:ext cx="200342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/>
              <a:t>Last Modified 25.05.2015 9:51 Russia TZ 2 Standard Time</a:t>
            </a:r>
            <a:endParaRPr lang="ru-RU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5781" y="3137694"/>
            <a:ext cx="183356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/>
              <a:t>Printed 22.05.2015 15:05 Russia TZ 2 Standard Time</a:t>
            </a:r>
            <a:endParaRPr lang="ru-RU" dirty="0" smtClean="0"/>
          </a:p>
        </p:txBody>
      </p:sp>
      <p:sp>
        <p:nvSpPr>
          <p:cNvPr id="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184150"/>
            <a:ext cx="8793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8" y="20638"/>
            <a:ext cx="858837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641350"/>
            <a:ext cx="8793162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37" name="McK Slide Elements" hidden="1"/>
          <p:cNvGrpSpPr>
            <a:grpSpLocks/>
          </p:cNvGrpSpPr>
          <p:nvPr/>
        </p:nvGrpSpPr>
        <p:grpSpPr bwMode="auto">
          <a:xfrm>
            <a:off x="122238" y="4652963"/>
            <a:ext cx="8721725" cy="425450"/>
            <a:chOff x="75" y="3830"/>
            <a:chExt cx="5385" cy="35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latin typeface="+mn-lt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21622" indent="-621622" defTabSz="913006" fontAlgn="auto">
                <a:spcBef>
                  <a:spcPts val="0"/>
                </a:spcBef>
                <a:spcAft>
                  <a:spcPts val="0"/>
                </a:spcAft>
                <a:tabLst>
                  <a:tab pos="624859" algn="l"/>
                </a:tabLst>
                <a:defRPr/>
              </a:pPr>
              <a:r>
                <a:rPr lang="ru-RU" sz="1000" dirty="0">
                  <a:latin typeface="+mn-lt"/>
                </a:rPr>
                <a:t>ИСТОЧНИК: источник</a:t>
              </a:r>
            </a:p>
          </p:txBody>
        </p:sp>
      </p:grpSp>
      <p:grpSp>
        <p:nvGrpSpPr>
          <p:cNvPr id="1038" name="ACET" hidden="1"/>
          <p:cNvGrpSpPr>
            <a:grpSpLocks/>
          </p:cNvGrpSpPr>
          <p:nvPr/>
        </p:nvGrpSpPr>
        <p:grpSpPr bwMode="auto">
          <a:xfrm>
            <a:off x="1482725" y="862013"/>
            <a:ext cx="4351338" cy="573087"/>
            <a:chOff x="915" y="710"/>
            <a:chExt cx="2687" cy="471"/>
          </a:xfrm>
        </p:grpSpPr>
        <p:cxnSp>
          <p:nvCxnSpPr>
            <p:cNvPr id="1053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 rot="16200000" flipH="1">
              <a:off x="2258" y="-162"/>
              <a:ext cx="1" cy="268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47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Title</a:t>
              </a:r>
            </a:p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808080"/>
                  </a:solidFill>
                  <a:latin typeface="+mn-lt"/>
                </a:rPr>
                <a:t>Unit of measure</a:t>
              </a:r>
            </a:p>
          </p:txBody>
        </p:sp>
      </p:grpSp>
      <p:sp>
        <p:nvSpPr>
          <p:cNvPr id="21" name="Slide Number Placeholder 4"/>
          <p:cNvSpPr txBox="1">
            <a:spLocks noGrp="1"/>
          </p:cNvSpPr>
          <p:nvPr/>
        </p:nvSpPr>
        <p:spPr bwMode="auto">
          <a:xfrm>
            <a:off x="142875" y="4819650"/>
            <a:ext cx="349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fld id="{F795AC5D-8F30-4011-9082-48C1339CDD6A}" type="slidenum">
              <a:rPr lang="en-US" sz="1000">
                <a:solidFill>
                  <a:srgbClr val="000000"/>
                </a:solidFill>
                <a:latin typeface="RussianRail G Pro Extended" pitchFamily="34" charset="-52"/>
              </a:rPr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RussianRail G Pro Extended" pitchFamily="34" charset="-52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-374650" y="1360488"/>
            <a:ext cx="366712" cy="274637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-374650" y="2206625"/>
            <a:ext cx="366712" cy="274638"/>
          </a:xfrm>
          <a:prstGeom prst="rect">
            <a:avLst/>
          </a:prstGeom>
          <a:solidFill>
            <a:srgbClr val="225D9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-376238" y="3297238"/>
            <a:ext cx="366713" cy="274637"/>
          </a:xfrm>
          <a:prstGeom prst="rect">
            <a:avLst/>
          </a:prstGeom>
          <a:solidFill>
            <a:srgbClr val="394A5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-376238" y="2479675"/>
            <a:ext cx="366713" cy="276225"/>
          </a:xfrm>
          <a:prstGeom prst="rect">
            <a:avLst/>
          </a:prstGeom>
          <a:solidFill>
            <a:srgbClr val="73AFB5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-376238" y="2754313"/>
            <a:ext cx="366713" cy="274637"/>
          </a:xfrm>
          <a:prstGeom prst="rect">
            <a:avLst/>
          </a:prstGeom>
          <a:solidFill>
            <a:srgbClr val="66C28B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-376238" y="3025775"/>
            <a:ext cx="366713" cy="274638"/>
          </a:xfrm>
          <a:prstGeom prst="rect">
            <a:avLst/>
          </a:prstGeom>
          <a:solidFill>
            <a:srgbClr val="008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lang="ru-RU" sz="4400" b="1" dirty="0">
          <a:solidFill>
            <a:schemeClr val="tx1"/>
          </a:solidFill>
          <a:latin typeface="RussianRail G Pro Extended" pitchFamily="34" charset="-52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4400" b="1">
          <a:solidFill>
            <a:schemeClr val="tx1"/>
          </a:solidFill>
          <a:latin typeface="RussianRail G Pro Extended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4400" b="1">
          <a:solidFill>
            <a:schemeClr val="tx1"/>
          </a:solidFill>
          <a:latin typeface="RussianRail G Pro Extended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4400" b="1">
          <a:solidFill>
            <a:schemeClr val="tx1"/>
          </a:solidFill>
          <a:latin typeface="RussianRail G Pro Extended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4400" b="1">
          <a:solidFill>
            <a:schemeClr val="tx1"/>
          </a:solidFill>
          <a:latin typeface="RussianRail G Pro Extended"/>
        </a:defRPr>
      </a:lvl5pPr>
      <a:lvl6pPr marL="466216" algn="l" defTabSz="9130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432" algn="l" defTabSz="9130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647" algn="l" defTabSz="9130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865" algn="l" defTabSz="9130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4594" indent="-132743" algn="l" defTabSz="9130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594" indent="-132743" algn="l" defTabSz="9130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594" indent="-132743" algn="l" defTabSz="9130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594" indent="-132743" algn="l" defTabSz="9130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16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432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647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865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081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297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512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727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0.w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9.png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1.jpeg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7"/>
          <p:cNvSpPr>
            <a:spLocks noGrp="1"/>
          </p:cNvSpPr>
          <p:nvPr>
            <p:ph type="ctrTitle"/>
          </p:nvPr>
        </p:nvSpPr>
        <p:spPr>
          <a:xfrm>
            <a:off x="573089" y="1383506"/>
            <a:ext cx="6492875" cy="953691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2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46175" y="2522935"/>
            <a:ext cx="5346700" cy="11382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 l="7909" t="10301" r="6029" b="36919"/>
          <a:stretch>
            <a:fillRect/>
          </a:stretch>
        </p:blipFill>
        <p:spPr bwMode="auto">
          <a:xfrm>
            <a:off x="0" y="0"/>
            <a:ext cx="9144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over_2.png"/>
          <p:cNvPicPr>
            <a:picLocks noChangeAspect="1"/>
          </p:cNvPicPr>
          <p:nvPr/>
        </p:nvPicPr>
        <p:blipFill>
          <a:blip r:embed="rId3" cstate="print"/>
          <a:srcRect t="48518"/>
          <a:stretch>
            <a:fillRect/>
          </a:stretch>
        </p:blipFill>
        <p:spPr bwMode="auto">
          <a:xfrm>
            <a:off x="0" y="2611041"/>
            <a:ext cx="9144000" cy="253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5751" y="2680097"/>
            <a:ext cx="7929563" cy="35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487" tIns="38744" rIns="77487" bIns="38744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itchFamily="34" charset="0"/>
              </a:rPr>
              <a:t> 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545" y="3759882"/>
            <a:ext cx="8464425" cy="3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487" tIns="38744" rIns="77487" bIns="38744">
            <a:spAutoFit/>
          </a:bodyPr>
          <a:lstStyle/>
          <a:p>
            <a:endParaRPr lang="en-US" sz="1600" dirty="0">
              <a:latin typeface="Verdana" pitchFamily="34" charset="0"/>
            </a:endParaRPr>
          </a:p>
        </p:txBody>
      </p:sp>
      <p:sp>
        <p:nvSpPr>
          <p:cNvPr id="17" name="Текст 5"/>
          <p:cNvSpPr txBox="1">
            <a:spLocks/>
          </p:cNvSpPr>
          <p:nvPr/>
        </p:nvSpPr>
        <p:spPr>
          <a:xfrm>
            <a:off x="357159" y="4554155"/>
            <a:ext cx="7800459" cy="324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charset="0"/>
              <a:buNone/>
            </a:pPr>
            <a:endParaRPr lang="en-US" sz="1200" dirty="0">
              <a:latin typeface="RussianRail G Pro Extended" pitchFamily="34" charset="-5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99592" y="2643758"/>
            <a:ext cx="62646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Организация перевозки грузов по электронным накладным в международном сообщении и дальнейшая перспектива развития безбумажных технологий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3528" y="3507854"/>
            <a:ext cx="8321750" cy="14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487" tIns="38744" rIns="77487" bIns="38744">
            <a:spAutoFit/>
          </a:bodyPr>
          <a:lstStyle/>
          <a:p>
            <a:r>
              <a:rPr lang="ru-RU" sz="1600" b="1" dirty="0" smtClean="0">
                <a:latin typeface="Verdana" pitchFamily="34" charset="0"/>
              </a:rPr>
              <a:t> </a:t>
            </a:r>
          </a:p>
          <a:p>
            <a:endParaRPr lang="en-US" sz="800" dirty="0" smtClean="0">
              <a:latin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</a:rPr>
              <a:t>Руководитель проектов ОАО «РЖД» по электронным перевозкам грузов в международном сообщении</a:t>
            </a:r>
          </a:p>
          <a:p>
            <a:endParaRPr lang="ru-RU" sz="1200" dirty="0" smtClean="0">
              <a:latin typeface="Verdana" pitchFamily="34" charset="0"/>
            </a:endParaRPr>
          </a:p>
          <a:p>
            <a:r>
              <a:rPr lang="ru-RU" sz="1400" dirty="0" smtClean="0">
                <a:latin typeface="Verdana" pitchFamily="34" charset="0"/>
              </a:rPr>
              <a:t>Суродин Ю.Н.</a:t>
            </a:r>
          </a:p>
          <a:p>
            <a:endParaRPr lang="en-US" sz="1400" dirty="0" smtClean="0">
              <a:latin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</a:rPr>
              <a:t>15</a:t>
            </a:r>
            <a:r>
              <a:rPr lang="ru-RU" sz="1200" dirty="0" smtClean="0">
                <a:latin typeface="Verdana" pitchFamily="34" charset="0"/>
              </a:rPr>
              <a:t>.10.2018</a:t>
            </a:r>
            <a:endParaRPr lang="ru-RU" sz="12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8"/>
            <a:ext cx="8794113" cy="2769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Электронный документооборот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475" y="716453"/>
            <a:ext cx="4006419" cy="1028462"/>
          </a:xfrm>
          <a:prstGeom prst="rect">
            <a:avLst/>
          </a:prstGeom>
          <a:noFill/>
        </p:spPr>
        <p:txBody>
          <a:bodyPr wrap="square" lIns="58397" tIns="29198" rIns="58397" bIns="29198" rtlCol="0">
            <a:spAutoFit/>
          </a:bodyPr>
          <a:lstStyle/>
          <a:p>
            <a:pPr marL="266700" indent="-266700" defTabSz="68541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þ"/>
            </a:pPr>
            <a:r>
              <a:rPr lang="ru-RU" sz="1200" b="1" dirty="0">
                <a:solidFill>
                  <a:srgbClr val="394A58">
                    <a:lumMod val="75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Более 3700 </a:t>
            </a:r>
            <a:r>
              <a:rPr lang="ru-RU" sz="1200" b="1" dirty="0" smtClean="0">
                <a:solidFill>
                  <a:srgbClr val="394A58">
                    <a:lumMod val="75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станций</a:t>
            </a:r>
            <a:endParaRPr lang="en-US" sz="1200" b="1" dirty="0" smtClean="0">
              <a:solidFill>
                <a:srgbClr val="394A58">
                  <a:lumMod val="75000"/>
                </a:srgbClr>
              </a:solidFill>
              <a:latin typeface="RussianRail G Pro" panose="02000503040000020004" pitchFamily="50" charset="-52"/>
              <a:ea typeface="Verdana" pitchFamily="34" charset="0"/>
              <a:cs typeface="Verdana" pitchFamily="34" charset="0"/>
            </a:endParaRPr>
          </a:p>
          <a:p>
            <a:pPr marL="266700" indent="-266700" defTabSz="68541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þ"/>
            </a:pPr>
            <a:r>
              <a:rPr lang="ru-RU" sz="1200" b="1" dirty="0" smtClean="0">
                <a:solidFill>
                  <a:srgbClr val="394A58">
                    <a:lumMod val="75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Более </a:t>
            </a:r>
            <a:r>
              <a:rPr lang="ru-RU" sz="1200" b="1" dirty="0">
                <a:solidFill>
                  <a:srgbClr val="394A58">
                    <a:lumMod val="75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9500 </a:t>
            </a:r>
            <a:r>
              <a:rPr lang="ru-RU" sz="1200" b="1" dirty="0" smtClean="0">
                <a:solidFill>
                  <a:srgbClr val="394A58">
                    <a:lumMod val="75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предприятий</a:t>
            </a:r>
            <a:endParaRPr lang="en-US" sz="1200" b="1" dirty="0" smtClean="0">
              <a:solidFill>
                <a:srgbClr val="394A58">
                  <a:lumMod val="75000"/>
                </a:srgbClr>
              </a:solidFill>
              <a:latin typeface="RussianRail G Pro" panose="02000503040000020004" pitchFamily="50" charset="-52"/>
              <a:ea typeface="Verdana" pitchFamily="34" charset="0"/>
              <a:cs typeface="Verdana" pitchFamily="34" charset="0"/>
            </a:endParaRPr>
          </a:p>
          <a:p>
            <a:pPr marL="266700" indent="-266700" defTabSz="68541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þ"/>
            </a:pPr>
            <a:r>
              <a:rPr lang="ru-RU" sz="1200" b="1" dirty="0" smtClean="0">
                <a:solidFill>
                  <a:srgbClr val="394A58">
                    <a:lumMod val="75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Более </a:t>
            </a:r>
            <a:r>
              <a:rPr lang="ru-RU" sz="1200" b="1" dirty="0">
                <a:solidFill>
                  <a:srgbClr val="394A58">
                    <a:lumMod val="75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83 000 пользователей</a:t>
            </a:r>
          </a:p>
          <a:p>
            <a:pPr marL="266700" indent="-266700" defTabSz="68541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þ"/>
            </a:pPr>
            <a:r>
              <a:rPr lang="ru-RU" sz="1200" b="1" dirty="0" err="1">
                <a:solidFill>
                  <a:srgbClr val="394A58">
                    <a:lumMod val="75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Среднемесячно</a:t>
            </a:r>
            <a:r>
              <a:rPr lang="ru-RU" sz="1200" b="1" dirty="0">
                <a:solidFill>
                  <a:srgbClr val="394A58">
                    <a:lumMod val="75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 1 800 000 документов с </a:t>
            </a:r>
            <a:r>
              <a:rPr lang="ru-RU" sz="1200" b="1" dirty="0" smtClean="0">
                <a:solidFill>
                  <a:srgbClr val="394A58">
                    <a:lumMod val="75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ЭП</a:t>
            </a:r>
            <a:endParaRPr lang="ru-RU" sz="1200" b="1" dirty="0">
              <a:solidFill>
                <a:srgbClr val="394A58">
                  <a:lumMod val="75000"/>
                </a:srgbClr>
              </a:solidFill>
              <a:latin typeface="RussianRail G Pro" panose="02000503040000020004" pitchFamily="50" charset="-52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2" name="Группа 171"/>
          <p:cNvGrpSpPr/>
          <p:nvPr/>
        </p:nvGrpSpPr>
        <p:grpSpPr>
          <a:xfrm>
            <a:off x="3929058" y="500048"/>
            <a:ext cx="1342455" cy="1466578"/>
            <a:chOff x="4067944" y="2990083"/>
            <a:chExt cx="1488494" cy="1381867"/>
          </a:xfrm>
        </p:grpSpPr>
        <p:grpSp>
          <p:nvGrpSpPr>
            <p:cNvPr id="13" name="Группа 170"/>
            <p:cNvGrpSpPr/>
            <p:nvPr/>
          </p:nvGrpSpPr>
          <p:grpSpPr>
            <a:xfrm>
              <a:off x="4067944" y="3123153"/>
              <a:ext cx="1488494" cy="1248797"/>
              <a:chOff x="4067944" y="3099480"/>
              <a:chExt cx="1488494" cy="1248797"/>
            </a:xfrm>
          </p:grpSpPr>
          <p:grpSp>
            <p:nvGrpSpPr>
              <p:cNvPr id="16" name="Группа 91"/>
              <p:cNvGrpSpPr/>
              <p:nvPr/>
            </p:nvGrpSpPr>
            <p:grpSpPr>
              <a:xfrm>
                <a:off x="4067945" y="3207117"/>
                <a:ext cx="1234423" cy="948812"/>
                <a:chOff x="3275856" y="3363838"/>
                <a:chExt cx="1440160" cy="1152128"/>
              </a:xfrm>
              <a:effectLst>
                <a:outerShdw blurRad="50800" dist="63500" dir="4800000" algn="ctr" rotWithShape="0">
                  <a:srgbClr val="000000">
                    <a:alpha val="43137"/>
                  </a:srgbClr>
                </a:outerShdw>
              </a:effectLst>
            </p:grpSpPr>
            <p:sp>
              <p:nvSpPr>
                <p:cNvPr id="54" name="Овал 53"/>
                <p:cNvSpPr/>
                <p:nvPr/>
              </p:nvSpPr>
              <p:spPr>
                <a:xfrm>
                  <a:off x="3347864" y="3363838"/>
                  <a:ext cx="1296144" cy="115212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FFFFFF">
                      <a:lumMod val="95000"/>
                    </a:srgb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050" kern="0" dirty="0" err="1">
                    <a:solidFill>
                      <a:srgbClr val="394A58"/>
                    </a:solidFill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275856" y="3729020"/>
                  <a:ext cx="1368151" cy="333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kern="0" dirty="0">
                      <a:solidFill>
                        <a:srgbClr val="394A58"/>
                      </a:solidFill>
                      <a:latin typeface="RussianRail G Pro" pitchFamily="50" charset="-52"/>
                      <a:cs typeface="Arial" charset="0"/>
                    </a:rPr>
                    <a:t>ЭТРАН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611893" y="4172910"/>
                  <a:ext cx="432048" cy="152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5" b="1" kern="0" dirty="0">
                      <a:solidFill>
                        <a:srgbClr val="606060">
                          <a:lumMod val="60000"/>
                          <a:lumOff val="40000"/>
                        </a:srgbClr>
                      </a:solidFill>
                      <a:latin typeface="Arial"/>
                      <a:cs typeface="Arial" charset="0"/>
                    </a:rPr>
                    <a:t>ГУ-1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695900" y="3929279"/>
                  <a:ext cx="504056" cy="139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50" b="1" kern="0" dirty="0">
                      <a:solidFill>
                        <a:srgbClr val="D0D0D0">
                          <a:lumMod val="90000"/>
                        </a:srgbClr>
                      </a:solidFill>
                      <a:latin typeface="Arial"/>
                      <a:cs typeface="Arial" charset="0"/>
                    </a:rPr>
                    <a:t>       ГУ-12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16200000">
                  <a:off x="3388154" y="3741806"/>
                  <a:ext cx="699506" cy="149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50" b="1" kern="0" dirty="0">
                      <a:solidFill>
                        <a:srgbClr val="606060">
                          <a:lumMod val="60000"/>
                          <a:lumOff val="40000"/>
                        </a:srgbClr>
                      </a:solidFill>
                      <a:latin typeface="Arial"/>
                      <a:cs typeface="Arial" charset="0"/>
                    </a:rPr>
                    <a:t>         ГУ-29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 rot="16200000">
                  <a:off x="3233854" y="3589474"/>
                  <a:ext cx="599576" cy="179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300" b="1" kern="0" dirty="0">
                      <a:solidFill>
                        <a:srgbClr val="909090">
                          <a:lumMod val="40000"/>
                          <a:lumOff val="60000"/>
                        </a:srgbClr>
                      </a:solidFill>
                      <a:latin typeface="Arial"/>
                      <a:cs typeface="Arial" charset="0"/>
                    </a:rPr>
                    <a:t>ФДУ-92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 rot="16200000">
                  <a:off x="3624428" y="4011733"/>
                  <a:ext cx="599576" cy="2090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450" b="1" kern="0" dirty="0">
                      <a:solidFill>
                        <a:srgbClr val="FFFFFF">
                          <a:lumMod val="85000"/>
                        </a:srgbClr>
                      </a:solidFill>
                      <a:latin typeface="Arial"/>
                      <a:cs typeface="Arial" charset="0"/>
                    </a:rPr>
                    <a:t>ГУ-46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443876" y="3698343"/>
                  <a:ext cx="588065" cy="180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375" b="1" kern="0" dirty="0">
                      <a:solidFill>
                        <a:srgbClr val="606060">
                          <a:lumMod val="60000"/>
                          <a:lumOff val="40000"/>
                        </a:srgbClr>
                      </a:solidFill>
                      <a:latin typeface="Arial"/>
                      <a:cs typeface="Arial" charset="0"/>
                    </a:rPr>
                    <a:t> ГУ-27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3863921" y="4116849"/>
                  <a:ext cx="576063" cy="180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375" kern="0" dirty="0">
                      <a:solidFill>
                        <a:srgbClr val="606060">
                          <a:lumMod val="60000"/>
                          <a:lumOff val="40000"/>
                        </a:srgbClr>
                      </a:solidFill>
                      <a:latin typeface="Arial"/>
                      <a:cs typeface="Arial" charset="0"/>
                    </a:rPr>
                    <a:t>заказ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863921" y="3991333"/>
                  <a:ext cx="576063" cy="194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450" b="1" kern="0" dirty="0">
                      <a:solidFill>
                        <a:srgbClr val="606060">
                          <a:lumMod val="60000"/>
                          <a:lumOff val="40000"/>
                        </a:srgbClr>
                      </a:solidFill>
                      <a:latin typeface="Arial"/>
                      <a:cs typeface="Arial" charset="0"/>
                    </a:rPr>
                    <a:t>ВПУ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611893" y="4078771"/>
                  <a:ext cx="336037" cy="180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375" b="1" kern="0" dirty="0">
                      <a:solidFill>
                        <a:srgbClr val="606060">
                          <a:lumMod val="60000"/>
                          <a:lumOff val="40000"/>
                        </a:srgbClr>
                      </a:solidFill>
                      <a:latin typeface="Arial"/>
                      <a:cs typeface="Arial" charset="0"/>
                    </a:rPr>
                    <a:t>НК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 rot="16200000">
                  <a:off x="3664360" y="3904192"/>
                  <a:ext cx="374736" cy="149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50" b="1" kern="0" dirty="0">
                      <a:solidFill>
                        <a:srgbClr val="606060">
                          <a:lumMod val="60000"/>
                          <a:lumOff val="40000"/>
                        </a:srgbClr>
                      </a:solidFill>
                      <a:latin typeface="Arial"/>
                      <a:cs typeface="Arial" charset="0"/>
                    </a:rPr>
                    <a:t>договор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 rot="16200000">
                  <a:off x="3943404" y="3901755"/>
                  <a:ext cx="524629" cy="179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300" b="1" kern="0" dirty="0">
                      <a:solidFill>
                        <a:srgbClr val="EAEAEA">
                          <a:lumMod val="90000"/>
                        </a:srgbClr>
                      </a:solidFill>
                      <a:latin typeface="Arial"/>
                      <a:cs typeface="Arial" charset="0"/>
                    </a:rPr>
                    <a:t>ККР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4283968" y="3816457"/>
                  <a:ext cx="432048" cy="152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5" b="1" kern="0" dirty="0">
                      <a:solidFill>
                        <a:srgbClr val="606060">
                          <a:lumMod val="60000"/>
                          <a:lumOff val="40000"/>
                        </a:srgbClr>
                      </a:solidFill>
                      <a:latin typeface="Arial"/>
                      <a:cs typeface="Arial" charset="0"/>
                    </a:rPr>
                    <a:t> ЭП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443873" y="3466704"/>
                  <a:ext cx="576063" cy="194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450" b="1" kern="0" dirty="0">
                      <a:solidFill>
                        <a:srgbClr val="909090">
                          <a:lumMod val="40000"/>
                          <a:lumOff val="60000"/>
                        </a:srgbClr>
                      </a:solidFill>
                      <a:latin typeface="Arial"/>
                      <a:cs typeface="Arial" charset="0"/>
                    </a:rPr>
                    <a:t>ГУ-45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 rot="16200000">
                  <a:off x="3971984" y="3616892"/>
                  <a:ext cx="599576" cy="149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50" b="1" kern="0" dirty="0">
                      <a:solidFill>
                        <a:srgbClr val="394A58"/>
                      </a:solidFill>
                      <a:latin typeface="Arial"/>
                      <a:cs typeface="Arial" charset="0"/>
                    </a:rPr>
                    <a:t>ГУ-45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3387484" y="3979347"/>
                  <a:ext cx="728464" cy="166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300" b="1" kern="0" dirty="0">
                      <a:solidFill>
                        <a:srgbClr val="606060">
                          <a:lumMod val="75000"/>
                        </a:srgbClr>
                      </a:solidFill>
                      <a:latin typeface="Arial"/>
                      <a:cs typeface="Arial" charset="0"/>
                    </a:rPr>
                    <a:t>накладная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 rot="16200000">
                  <a:off x="3481605" y="3938562"/>
                  <a:ext cx="758196" cy="164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41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5" b="1" kern="0" dirty="0">
                      <a:solidFill>
                        <a:srgbClr val="606060">
                          <a:lumMod val="60000"/>
                          <a:lumOff val="40000"/>
                        </a:srgbClr>
                      </a:solidFill>
                      <a:latin typeface="Arial"/>
                      <a:cs typeface="Arial" charset="0"/>
                    </a:rPr>
                    <a:t>заявка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572000" y="3786014"/>
                <a:ext cx="624398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394A58"/>
                    </a:solidFill>
                    <a:latin typeface="Arial"/>
                    <a:cs typeface="Arial" charset="0"/>
                  </a:rPr>
                  <a:t>накладная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32040" y="3801403"/>
                <a:ext cx="624398" cy="114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накладная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44008" y="3291830"/>
                <a:ext cx="624398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FFFFFF">
                        <a:lumMod val="85000"/>
                      </a:srgbClr>
                    </a:solidFill>
                    <a:latin typeface="Arial"/>
                    <a:cs typeface="Arial" charset="0"/>
                  </a:rPr>
                  <a:t> накладная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4398881" y="3334896"/>
                <a:ext cx="624398" cy="15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накладная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355976" y="3971260"/>
                <a:ext cx="432048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ККР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4008567" y="3712705"/>
                <a:ext cx="432048" cy="16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75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  ККР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27984" y="3467204"/>
                <a:ext cx="432048" cy="16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ККР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4471475" y="3311516"/>
                <a:ext cx="370327" cy="16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75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ЭП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44008" y="3467204"/>
                <a:ext cx="370328" cy="16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ЭП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11960" y="3786014"/>
                <a:ext cx="370328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ЭП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72000" y="3353966"/>
                <a:ext cx="493769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    ГУ-27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4672526" y="3825860"/>
                <a:ext cx="493769" cy="16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75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ГУ-27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860032" y="3497982"/>
                <a:ext cx="493769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75000"/>
                      </a:srgbClr>
                    </a:solidFill>
                    <a:latin typeface="Arial"/>
                    <a:cs typeface="Arial" charset="0"/>
                  </a:rPr>
                  <a:t>ГУ-27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78231" y="3579862"/>
                <a:ext cx="493769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ГУ-45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932040" y="3651870"/>
                <a:ext cx="493769" cy="16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50" b="1" kern="0" dirty="0">
                    <a:solidFill>
                      <a:srgbClr val="D0D0D0">
                        <a:lumMod val="50000"/>
                      </a:srgbClr>
                    </a:solidFill>
                    <a:latin typeface="Arial"/>
                    <a:cs typeface="Arial" charset="0"/>
                  </a:rPr>
                  <a:t>ГУ-45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572000" y="3899252"/>
                <a:ext cx="493769" cy="16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ГУ-45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72000" y="3219822"/>
                <a:ext cx="493769" cy="16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  ГУ-45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932040" y="3723878"/>
                <a:ext cx="624398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заявка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067944" y="3626609"/>
                <a:ext cx="624398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394A58"/>
                    </a:solidFill>
                    <a:latin typeface="Arial"/>
                    <a:cs typeface="Arial" charset="0"/>
                  </a:rPr>
                  <a:t>заявка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5400000">
                <a:off x="4103154" y="3952896"/>
                <a:ext cx="624398" cy="16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75" b="1" kern="0" dirty="0">
                    <a:solidFill>
                      <a:srgbClr val="FFFFFF">
                        <a:lumMod val="85000"/>
                      </a:srgbClr>
                    </a:solidFill>
                    <a:latin typeface="Arial"/>
                    <a:cs typeface="Arial" charset="0"/>
                  </a:rPr>
                  <a:t>заявка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55976" y="3899252"/>
                <a:ext cx="493769" cy="16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заказ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39952" y="3672775"/>
                <a:ext cx="493769" cy="114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 заказ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572000" y="3888799"/>
                <a:ext cx="624398" cy="114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накопительная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686913" y="3664864"/>
                <a:ext cx="624398" cy="16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75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аналитика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11960" y="3425974"/>
                <a:ext cx="288032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НК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644008" y="3441363"/>
                <a:ext cx="493769" cy="125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25" b="1" kern="0" dirty="0">
                    <a:solidFill>
                      <a:srgbClr val="394A58"/>
                    </a:solidFill>
                    <a:latin typeface="Arial"/>
                    <a:cs typeface="Arial" charset="0"/>
                  </a:rPr>
                  <a:t> заказ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644008" y="3363838"/>
                <a:ext cx="624398" cy="16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" b="1" kern="0" dirty="0">
                  <a:solidFill>
                    <a:srgbClr val="606060">
                      <a:lumMod val="60000"/>
                      <a:lumOff val="40000"/>
                    </a:srgbClr>
                  </a:solidFill>
                  <a:latin typeface="Arial"/>
                  <a:cs typeface="Arial" charset="0"/>
                </a:endParaRPr>
              </a:p>
              <a:p>
                <a:pPr defTabSz="685410" fontAlgn="auto">
                  <a:lnSpc>
                    <a:spcPts val="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</a:t>
                </a:r>
                <a:endParaRPr lang="ru-RU" sz="100" b="1" kern="0" dirty="0">
                  <a:solidFill>
                    <a:srgbClr val="606060">
                      <a:lumMod val="60000"/>
                      <a:lumOff val="40000"/>
                    </a:srgbClr>
                  </a:solidFill>
                  <a:latin typeface="Arial"/>
                  <a:cs typeface="Arial" charset="0"/>
                </a:endParaRPr>
              </a:p>
              <a:p>
                <a:pPr defTabSz="685410" fontAlgn="auto">
                  <a:lnSpc>
                    <a:spcPts val="15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</a:t>
                </a:r>
              </a:p>
              <a:p>
                <a:pPr defTabSz="685410" fontAlgn="auto">
                  <a:lnSpc>
                    <a:spcPts val="15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накопительная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220344" y="3363838"/>
                <a:ext cx="624398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заявка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4247757" y="3389924"/>
                <a:ext cx="370327" cy="15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</a:t>
                </a:r>
                <a:r>
                  <a:rPr lang="ru-RU" sz="300" b="1" kern="0" dirty="0">
                    <a:solidFill>
                      <a:srgbClr val="394A58"/>
                    </a:solidFill>
                    <a:latin typeface="Arial"/>
                    <a:cs typeface="Arial" charset="0"/>
                  </a:rPr>
                  <a:t>ЭП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6200000">
                <a:off x="4609389" y="3649932"/>
                <a:ext cx="624398" cy="196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" b="1" kern="0" dirty="0">
                  <a:solidFill>
                    <a:srgbClr val="606060">
                      <a:lumMod val="60000"/>
                      <a:lumOff val="40000"/>
                    </a:srgbClr>
                  </a:solidFill>
                  <a:latin typeface="Arial"/>
                  <a:cs typeface="Arial" charset="0"/>
                </a:endParaRPr>
              </a:p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" b="1" kern="0" dirty="0">
                  <a:solidFill>
                    <a:srgbClr val="606060">
                      <a:lumMod val="60000"/>
                      <a:lumOff val="40000"/>
                    </a:srgbClr>
                  </a:solidFill>
                  <a:latin typeface="Arial"/>
                  <a:cs typeface="Arial" charset="0"/>
                </a:endParaRPr>
              </a:p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" b="1" kern="0" dirty="0">
                  <a:solidFill>
                    <a:srgbClr val="606060">
                      <a:lumMod val="60000"/>
                      <a:lumOff val="40000"/>
                    </a:srgbClr>
                  </a:solidFill>
                  <a:latin typeface="Arial"/>
                  <a:cs typeface="Arial" charset="0"/>
                </a:endParaRPr>
              </a:p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накопительная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6200000">
                <a:off x="4322357" y="3910664"/>
                <a:ext cx="493769" cy="14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25" b="1" kern="0" dirty="0">
                    <a:solidFill>
                      <a:srgbClr val="394A58"/>
                    </a:solidFill>
                    <a:latin typeface="Arial"/>
                    <a:cs typeface="Arial" charset="0"/>
                  </a:rPr>
                  <a:t> заказ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355976" y="3464446"/>
                <a:ext cx="624398" cy="108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3" b="1" kern="0" dirty="0">
                    <a:solidFill>
                      <a:srgbClr val="FFFFFF">
                        <a:lumMod val="75000"/>
                      </a:srgbClr>
                    </a:solidFill>
                    <a:latin typeface="Arial"/>
                    <a:cs typeface="Arial" charset="0"/>
                  </a:rPr>
                  <a:t>  аналитика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355976" y="3435846"/>
                <a:ext cx="493769" cy="114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    ГУ-27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44008" y="3435846"/>
                <a:ext cx="493769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       ГУ-1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4741940" y="3328204"/>
                <a:ext cx="370327" cy="15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</a:t>
                </a:r>
                <a:r>
                  <a:rPr lang="ru-RU" sz="300" b="1" kern="0" dirty="0">
                    <a:solidFill>
                      <a:srgbClr val="394A58"/>
                    </a:solidFill>
                    <a:latin typeface="Arial"/>
                    <a:cs typeface="Arial" charset="0"/>
                  </a:rPr>
                  <a:t>ЭП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883706" y="3528759"/>
                <a:ext cx="624398" cy="13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</a:t>
                </a:r>
              </a:p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" b="1" kern="0" dirty="0">
                    <a:solidFill>
                      <a:srgbClr val="606060">
                        <a:lumMod val="60000"/>
                        <a:lumOff val="40000"/>
                      </a:srgbClr>
                    </a:solidFill>
                    <a:latin typeface="Arial"/>
                    <a:cs typeface="Arial" charset="0"/>
                  </a:rPr>
                  <a:t>  накладная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5400000">
                <a:off x="4326873" y="3429643"/>
                <a:ext cx="624398" cy="204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00" b="1" kern="0" dirty="0">
                  <a:solidFill>
                    <a:srgbClr val="FFFFFF">
                      <a:lumMod val="85000"/>
                    </a:srgbClr>
                  </a:solidFill>
                  <a:latin typeface="Arial"/>
                  <a:cs typeface="Arial" charset="0"/>
                </a:endParaRPr>
              </a:p>
              <a:p>
                <a:pPr defTabSz="68541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" b="1" kern="0" dirty="0">
                    <a:solidFill>
                      <a:srgbClr val="FFFFFF">
                        <a:lumMod val="85000"/>
                      </a:srgbClr>
                    </a:solidFill>
                    <a:latin typeface="Arial"/>
                    <a:cs typeface="Arial" charset="0"/>
                  </a:rPr>
                  <a:t>   Заявка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6200000">
              <a:off x="4249349" y="3238296"/>
              <a:ext cx="624398" cy="12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" b="1" kern="0" dirty="0">
                  <a:solidFill>
                    <a:srgbClr val="606060">
                      <a:lumMod val="60000"/>
                      <a:lumOff val="40000"/>
                    </a:srgbClr>
                  </a:solidFill>
                  <a:latin typeface="Arial"/>
                  <a:cs typeface="Arial" charset="0"/>
                </a:rPr>
                <a:t>накопительная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727853" y="3262888"/>
              <a:ext cx="624398" cy="15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" b="1" kern="0" dirty="0">
                  <a:solidFill>
                    <a:srgbClr val="606060">
                      <a:lumMod val="60000"/>
                      <a:lumOff val="40000"/>
                    </a:srgbClr>
                  </a:solidFill>
                  <a:latin typeface="Arial"/>
                  <a:cs typeface="Arial" charset="0"/>
                </a:rPr>
                <a:t> заявка</a:t>
              </a:r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139090" y="1816271"/>
            <a:ext cx="4247492" cy="64062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4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 dirty="0">
                <a:solidFill>
                  <a:srgbClr val="394A58">
                    <a:lumMod val="50000"/>
                  </a:srgbClr>
                </a:solidFill>
                <a:latin typeface="RussianRail G Pro" panose="02000503040000020004" pitchFamily="50" charset="-52"/>
                <a:ea typeface="Verdana" pitchFamily="34" charset="0"/>
                <a:cs typeface="Verdana" pitchFamily="34" charset="0"/>
              </a:rPr>
              <a:t>Система АС ЭТРАН за время своего существования трансформировалась из ведомственной системы ОАО«РЖД» в информационную систему государственного масштаба и по своей сути является глобальным информационным пространством всех участников железнодорожных перевозок</a:t>
            </a:r>
          </a:p>
        </p:txBody>
      </p:sp>
      <p:grpSp>
        <p:nvGrpSpPr>
          <p:cNvPr id="114" name="Группа 113"/>
          <p:cNvGrpSpPr/>
          <p:nvPr/>
        </p:nvGrpSpPr>
        <p:grpSpPr>
          <a:xfrm>
            <a:off x="5143505" y="642924"/>
            <a:ext cx="3853505" cy="1941652"/>
            <a:chOff x="6191671" y="1028854"/>
            <a:chExt cx="2808313" cy="1925713"/>
          </a:xfrm>
        </p:grpSpPr>
        <p:graphicFrame>
          <p:nvGraphicFramePr>
            <p:cNvPr id="72" name="Диаграмма 71"/>
            <p:cNvGraphicFramePr/>
            <p:nvPr>
              <p:extLst>
                <p:ext uri="{D42A27DB-BD31-4B8C-83A1-F6EECF244321}">
                  <p14:modId xmlns="" xmlns:p14="http://schemas.microsoft.com/office/powerpoint/2010/main" val="970074339"/>
                </p:ext>
              </p:extLst>
            </p:nvPr>
          </p:nvGraphicFramePr>
          <p:xfrm>
            <a:off x="6191672" y="2162479"/>
            <a:ext cx="2808312" cy="7920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3" name="Прямоугольник 72"/>
            <p:cNvSpPr/>
            <p:nvPr/>
          </p:nvSpPr>
          <p:spPr>
            <a:xfrm>
              <a:off x="6191672" y="1084365"/>
              <a:ext cx="2808312" cy="1080120"/>
            </a:xfrm>
            <a:prstGeom prst="rect">
              <a:avLst/>
            </a:prstGeom>
            <a:noFill/>
            <a:ln w="9525" cap="flat" cmpd="sng" algn="ctr">
              <a:solidFill>
                <a:srgbClr val="394A58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4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kern="0" dirty="0" err="1">
                <a:solidFill>
                  <a:srgbClr val="394A58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631832" y="1881298"/>
              <a:ext cx="216024" cy="144016"/>
            </a:xfrm>
            <a:prstGeom prst="rect">
              <a:avLst/>
            </a:prstGeom>
            <a:solidFill>
              <a:srgbClr val="394A58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4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kern="0" dirty="0" err="1">
                <a:solidFill>
                  <a:srgbClr val="394A58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7847856" y="1737282"/>
              <a:ext cx="216024" cy="288032"/>
            </a:xfrm>
            <a:prstGeom prst="rect">
              <a:avLst/>
            </a:prstGeom>
            <a:solidFill>
              <a:srgbClr val="394A58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4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kern="0" dirty="0" err="1">
                <a:solidFill>
                  <a:srgbClr val="394A58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63880" y="1588420"/>
              <a:ext cx="216024" cy="436893"/>
            </a:xfrm>
            <a:prstGeom prst="rect">
              <a:avLst/>
            </a:prstGeom>
            <a:solidFill>
              <a:srgbClr val="394A58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4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kern="0" dirty="0" err="1">
                <a:solidFill>
                  <a:srgbClr val="394A58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279904" y="1444404"/>
              <a:ext cx="216024" cy="580909"/>
            </a:xfrm>
            <a:prstGeom prst="rect">
              <a:avLst/>
            </a:prstGeom>
            <a:solidFill>
              <a:srgbClr val="394A58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4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kern="0" dirty="0" err="1">
                <a:solidFill>
                  <a:srgbClr val="394A58"/>
                </a:solidFill>
                <a:latin typeface="Arial"/>
                <a:cs typeface="Arial" charset="0"/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6263680" y="2025314"/>
              <a:ext cx="2520280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6335687" y="1737282"/>
              <a:ext cx="1872208" cy="27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srgbClr val="455D70"/>
                  </a:solidFill>
                  <a:latin typeface="RussianRail G Pro" panose="02000503040000020004" pitchFamily="50" charset="-52"/>
                  <a:cs typeface="Arial" charset="0"/>
                </a:rPr>
                <a:t>внутригосударственное</a:t>
              </a:r>
            </a:p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srgbClr val="455D70"/>
                  </a:solidFill>
                  <a:latin typeface="RussianRail G Pro" panose="02000503040000020004" pitchFamily="50" charset="-52"/>
                  <a:cs typeface="Arial" charset="0"/>
                </a:rPr>
                <a:t>сообщение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223440" y="1747805"/>
              <a:ext cx="144016" cy="1991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25" b="1" dirty="0">
                  <a:solidFill>
                    <a:srgbClr val="394A58">
                      <a:lumMod val="60000"/>
                      <a:lumOff val="40000"/>
                    </a:srgbClr>
                  </a:solidFill>
                  <a:latin typeface="Arial"/>
                  <a:cs typeface="Arial" charset="0"/>
                  <a:sym typeface="Wingdings 2" panose="05020102010507070707" pitchFamily="18" charset="2"/>
                </a:rPr>
                <a:t></a:t>
              </a:r>
              <a:endParaRPr lang="ru-RU" sz="825" b="1" dirty="0">
                <a:solidFill>
                  <a:srgbClr val="394A58">
                    <a:lumMod val="60000"/>
                    <a:lumOff val="40000"/>
                  </a:srgbClr>
                </a:solidFill>
                <a:latin typeface="Arial"/>
                <a:cs typeface="Arial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7055768" y="1737282"/>
              <a:ext cx="864096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85000"/>
                </a:srgbClr>
              </a:solidFill>
              <a:prstDash val="sysDash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6347857" y="1595667"/>
              <a:ext cx="1872207" cy="183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srgbClr val="455D70"/>
                  </a:solidFill>
                  <a:latin typeface="RussianRail G Pro" panose="02000503040000020004" pitchFamily="50" charset="-52"/>
                  <a:cs typeface="Arial" charset="0"/>
                </a:rPr>
                <a:t>транзит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223439" y="1598943"/>
              <a:ext cx="144016" cy="1991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25" b="1" dirty="0">
                  <a:solidFill>
                    <a:srgbClr val="394A58">
                      <a:lumMod val="60000"/>
                      <a:lumOff val="40000"/>
                    </a:srgbClr>
                  </a:solidFill>
                  <a:latin typeface="Arial"/>
                  <a:cs typeface="Arial" charset="0"/>
                  <a:sym typeface="Wingdings 2" panose="05020102010507070707" pitchFamily="18" charset="2"/>
                </a:rPr>
                <a:t></a:t>
              </a:r>
              <a:endParaRPr lang="ru-RU" sz="825" b="1" dirty="0">
                <a:solidFill>
                  <a:srgbClr val="394A58">
                    <a:lumMod val="60000"/>
                    <a:lumOff val="40000"/>
                  </a:srgbClr>
                </a:solidFill>
                <a:latin typeface="Arial"/>
                <a:cs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347857" y="1453963"/>
              <a:ext cx="1872207" cy="183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srgbClr val="455D70"/>
                  </a:solidFill>
                  <a:latin typeface="RussianRail G Pro" panose="02000503040000020004" pitchFamily="50" charset="-52"/>
                  <a:cs typeface="Arial" charset="0"/>
                </a:rPr>
                <a:t>экспорт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347857" y="1312260"/>
              <a:ext cx="1872208" cy="183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srgbClr val="455D70"/>
                  </a:solidFill>
                  <a:latin typeface="RussianRail G Pro" panose="02000503040000020004" pitchFamily="50" charset="-52"/>
                  <a:cs typeface="Arial" charset="0"/>
                </a:rPr>
                <a:t>импорт</a:t>
              </a:r>
            </a:p>
          </p:txBody>
        </p:sp>
        <p:cxnSp>
          <p:nvCxnSpPr>
            <p:cNvPr id="86" name="Прямая соединительная линия 85"/>
            <p:cNvCxnSpPr>
              <a:endCxn id="76" idx="0"/>
            </p:cNvCxnSpPr>
            <p:nvPr/>
          </p:nvCxnSpPr>
          <p:spPr>
            <a:xfrm flipV="1">
              <a:off x="7055768" y="1588420"/>
              <a:ext cx="1116124" cy="1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85000"/>
                </a:srgbClr>
              </a:solidFill>
              <a:prstDash val="sysDash"/>
            </a:ln>
            <a:effectLst/>
          </p:spPr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7055768" y="1444405"/>
              <a:ext cx="1224136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85000"/>
                </a:srgbClr>
              </a:solidFill>
              <a:prstDash val="sysDash"/>
            </a:ln>
            <a:effectLst/>
          </p:spPr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7055768" y="1881298"/>
              <a:ext cx="576064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85000"/>
                </a:srgbClr>
              </a:solidFill>
              <a:prstDash val="sysDash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7604264" y="2022580"/>
              <a:ext cx="263953" cy="16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00" b="1" dirty="0">
                  <a:solidFill>
                    <a:srgbClr val="394A58"/>
                  </a:solidFill>
                  <a:latin typeface="RussianRail G Pro" pitchFamily="50" charset="-52"/>
                  <a:cs typeface="Arial" charset="0"/>
                </a:rPr>
                <a:t>2016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833870" y="2022581"/>
              <a:ext cx="240102" cy="16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00" b="1" dirty="0">
                  <a:solidFill>
                    <a:srgbClr val="394A58"/>
                  </a:solidFill>
                  <a:latin typeface="RussianRail G Pro" pitchFamily="50" charset="-52"/>
                  <a:cs typeface="Arial" charset="0"/>
                </a:rPr>
                <a:t>2017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65895" y="1949924"/>
              <a:ext cx="260309" cy="244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00" b="1" dirty="0">
                  <a:solidFill>
                    <a:srgbClr val="394A58"/>
                  </a:solidFill>
                  <a:latin typeface="RussianRail G Pro" pitchFamily="50" charset="-52"/>
                  <a:cs typeface="Arial" charset="0"/>
                </a:rPr>
                <a:t>  2018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307604" y="1959062"/>
              <a:ext cx="275456" cy="244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00" b="1" dirty="0">
                  <a:solidFill>
                    <a:srgbClr val="394A58"/>
                  </a:solidFill>
                  <a:latin typeface="RussianRail G Pro" pitchFamily="50" charset="-52"/>
                  <a:cs typeface="Arial" charset="0"/>
                </a:rPr>
                <a:t>   2019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203533" y="2389594"/>
              <a:ext cx="1025421" cy="53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b="1" dirty="0">
                  <a:solidFill>
                    <a:srgbClr val="394A58"/>
                  </a:solidFill>
                  <a:latin typeface="RussianRail G Pro" pitchFamily="50" charset="-52"/>
                  <a:cs typeface="Arial" charset="0"/>
                </a:rPr>
                <a:t>Дальнейшее развитие</a:t>
              </a:r>
              <a:endParaRPr lang="ru-RU" sz="800" dirty="0">
                <a:solidFill>
                  <a:srgbClr val="394A58"/>
                </a:solidFill>
                <a:latin typeface="RussianRail G Pro" pitchFamily="50" charset="-52"/>
                <a:cs typeface="Arial" charset="0"/>
              </a:endParaRPr>
            </a:p>
            <a:p>
              <a:pPr defTabSz="685410" fontAlgn="auto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srgbClr val="394A58"/>
                  </a:solidFill>
                  <a:latin typeface="RussianRail G Pro" pitchFamily="50" charset="-52"/>
                  <a:cs typeface="Arial" charset="0"/>
                </a:rPr>
                <a:t>реализовать полный </a:t>
              </a:r>
            </a:p>
            <a:p>
              <a:pPr defTabSz="685410" fontAlgn="auto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srgbClr val="394A58"/>
                  </a:solidFill>
                  <a:latin typeface="RussianRail G Pro" pitchFamily="50" charset="-52"/>
                  <a:cs typeface="Arial" charset="0"/>
                </a:rPr>
                <a:t>электронный </a:t>
              </a:r>
            </a:p>
            <a:p>
              <a:pPr defTabSz="685410" fontAlgn="auto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srgbClr val="394A58"/>
                  </a:solidFill>
                  <a:latin typeface="RussianRail G Pro" pitchFamily="50" charset="-52"/>
                  <a:cs typeface="Arial" charset="0"/>
                </a:rPr>
                <a:t>документооборот </a:t>
              </a:r>
            </a:p>
            <a:p>
              <a:pPr defTabSz="685410" fontAlgn="auto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srgbClr val="394A58"/>
                  </a:solidFill>
                  <a:latin typeface="RussianRail G Pro" pitchFamily="50" charset="-52"/>
                  <a:cs typeface="Arial" charset="0"/>
                </a:rPr>
                <a:t>внутри и вне РФ</a:t>
              </a:r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 flipV="1">
              <a:off x="7631832" y="1881298"/>
              <a:ext cx="0" cy="144016"/>
            </a:xfrm>
            <a:prstGeom prst="line">
              <a:avLst/>
            </a:prstGeom>
            <a:noFill/>
            <a:ln w="19050" cap="flat" cmpd="sng" algn="ctr">
              <a:solidFill>
                <a:srgbClr val="394A58"/>
              </a:solidFill>
              <a:prstDash val="solid"/>
            </a:ln>
            <a:effectLst/>
          </p:spPr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7631832" y="1881298"/>
              <a:ext cx="216024" cy="0"/>
            </a:xfrm>
            <a:prstGeom prst="line">
              <a:avLst/>
            </a:prstGeom>
            <a:noFill/>
            <a:ln w="19050" cap="flat" cmpd="sng" algn="ctr">
              <a:solidFill>
                <a:srgbClr val="394A58"/>
              </a:solidFill>
              <a:prstDash val="solid"/>
            </a:ln>
            <a:effectLst/>
          </p:spPr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7847856" y="1737282"/>
              <a:ext cx="0" cy="144016"/>
            </a:xfrm>
            <a:prstGeom prst="line">
              <a:avLst/>
            </a:prstGeom>
            <a:noFill/>
            <a:ln w="19050" cap="flat" cmpd="sng" algn="ctr">
              <a:solidFill>
                <a:srgbClr val="394A58"/>
              </a:solidFill>
              <a:prstDash val="solid"/>
            </a:ln>
            <a:effectLst/>
          </p:spPr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7847856" y="1737282"/>
              <a:ext cx="216024" cy="0"/>
            </a:xfrm>
            <a:prstGeom prst="line">
              <a:avLst/>
            </a:prstGeom>
            <a:noFill/>
            <a:ln w="19050" cap="flat" cmpd="sng" algn="ctr">
              <a:solidFill>
                <a:srgbClr val="394A58"/>
              </a:solidFill>
              <a:prstDash val="solid"/>
            </a:ln>
            <a:effectLst/>
          </p:spPr>
        </p:cxn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8063880" y="1588421"/>
              <a:ext cx="0" cy="148861"/>
            </a:xfrm>
            <a:prstGeom prst="line">
              <a:avLst/>
            </a:prstGeom>
            <a:noFill/>
            <a:ln w="19050" cap="flat" cmpd="sng" algn="ctr">
              <a:solidFill>
                <a:srgbClr val="394A58"/>
              </a:solidFill>
              <a:prstDash val="solid"/>
            </a:ln>
            <a:effectLst/>
          </p:spPr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8063880" y="1588421"/>
              <a:ext cx="216024" cy="0"/>
            </a:xfrm>
            <a:prstGeom prst="line">
              <a:avLst/>
            </a:prstGeom>
            <a:noFill/>
            <a:ln w="19050" cap="flat" cmpd="sng" algn="ctr">
              <a:solidFill>
                <a:srgbClr val="394A58"/>
              </a:solidFill>
              <a:prstDash val="solid"/>
            </a:ln>
            <a:effectLst/>
          </p:spPr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8279904" y="1444405"/>
              <a:ext cx="216024" cy="0"/>
            </a:xfrm>
            <a:prstGeom prst="line">
              <a:avLst/>
            </a:prstGeom>
            <a:noFill/>
            <a:ln w="19050" cap="flat" cmpd="sng" algn="ctr">
              <a:solidFill>
                <a:srgbClr val="394A58"/>
              </a:solidFill>
              <a:prstDash val="solid"/>
            </a:ln>
            <a:effectLst/>
          </p:spPr>
        </p:cxnSp>
        <p:cxnSp>
          <p:nvCxnSpPr>
            <p:cNvPr id="102" name="Прямая соединительная линия 101"/>
            <p:cNvCxnSpPr/>
            <p:nvPr/>
          </p:nvCxnSpPr>
          <p:spPr>
            <a:xfrm flipV="1">
              <a:off x="8279904" y="1444405"/>
              <a:ext cx="0" cy="144016"/>
            </a:xfrm>
            <a:prstGeom prst="line">
              <a:avLst/>
            </a:prstGeom>
            <a:noFill/>
            <a:ln w="19050" cap="flat" cmpd="sng" algn="ctr">
              <a:solidFill>
                <a:srgbClr val="394A58"/>
              </a:solidFill>
              <a:prstDash val="solid"/>
            </a:ln>
            <a:effectLst/>
          </p:spPr>
        </p:cxnSp>
        <p:sp>
          <p:nvSpPr>
            <p:cNvPr id="103" name="Прямоугольник 102"/>
            <p:cNvSpPr/>
            <p:nvPr/>
          </p:nvSpPr>
          <p:spPr>
            <a:xfrm>
              <a:off x="8495928" y="1300388"/>
              <a:ext cx="288032" cy="724925"/>
            </a:xfrm>
            <a:prstGeom prst="rect">
              <a:avLst/>
            </a:prstGeom>
            <a:solidFill>
              <a:srgbClr val="394A58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4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kern="0" dirty="0" err="1">
                <a:solidFill>
                  <a:srgbClr val="394A58"/>
                </a:solidFill>
                <a:latin typeface="Arial"/>
                <a:cs typeface="Arial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 flipV="1">
              <a:off x="8495928" y="1300389"/>
              <a:ext cx="0" cy="144016"/>
            </a:xfrm>
            <a:prstGeom prst="line">
              <a:avLst/>
            </a:prstGeom>
            <a:noFill/>
            <a:ln w="19050" cap="flat" cmpd="sng" algn="ctr">
              <a:solidFill>
                <a:srgbClr val="394A58"/>
              </a:solidFill>
              <a:prstDash val="solid"/>
            </a:ln>
            <a:effectLst/>
          </p:spPr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8495928" y="1300389"/>
              <a:ext cx="288032" cy="0"/>
            </a:xfrm>
            <a:prstGeom prst="line">
              <a:avLst/>
            </a:prstGeom>
            <a:noFill/>
            <a:ln w="19050" cap="flat" cmpd="sng" algn="ctr">
              <a:solidFill>
                <a:srgbClr val="394A58"/>
              </a:solidFill>
              <a:prstDash val="solid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8559084" y="2026853"/>
              <a:ext cx="250892" cy="16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00" b="1" dirty="0">
                  <a:solidFill>
                    <a:srgbClr val="394A58"/>
                  </a:solidFill>
                  <a:latin typeface="RussianRail G Pro" pitchFamily="50" charset="-52"/>
                  <a:cs typeface="Arial" charset="0"/>
                </a:rPr>
                <a:t>2020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91671" y="2162479"/>
              <a:ext cx="2238656" cy="198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700" b="1" dirty="0">
                  <a:solidFill>
                    <a:srgbClr val="225D9E"/>
                  </a:solidFill>
                  <a:latin typeface="RussianRail G Pro" panose="02000503040000020004" pitchFamily="50" charset="-52"/>
                  <a:cs typeface="Arial" charset="0"/>
                </a:rPr>
                <a:t>Целевые параметры электронного документооборота</a:t>
              </a:r>
            </a:p>
          </p:txBody>
        </p: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7055768" y="1300389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85000"/>
                </a:srgbClr>
              </a:solidFill>
              <a:prstDash val="sysDash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6865399" y="1028854"/>
              <a:ext cx="1496862" cy="213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b="1" dirty="0">
                  <a:solidFill>
                    <a:srgbClr val="225D9E"/>
                  </a:solidFill>
                  <a:latin typeface="RussianRail G Pro" panose="02000503040000020004" pitchFamily="50" charset="-52"/>
                  <a:cs typeface="Arial" charset="0"/>
                </a:rPr>
                <a:t>Этапы реализации целевой задачи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322006" y="1184133"/>
              <a:ext cx="1872207" cy="183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srgbClr val="455D70"/>
                  </a:solidFill>
                  <a:latin typeface="RussianRail G Pro" panose="02000503040000020004" pitchFamily="50" charset="-52"/>
                  <a:cs typeface="Arial" charset="0"/>
                </a:rPr>
                <a:t> целевое состояние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 flipH="1">
              <a:off x="6250570" y="1455598"/>
              <a:ext cx="45719" cy="1945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800" b="1" dirty="0" smtClean="0">
                  <a:solidFill>
                    <a:srgbClr val="394A58">
                      <a:lumMod val="60000"/>
                      <a:lumOff val="40000"/>
                    </a:srgbClr>
                  </a:solidFill>
                  <a:latin typeface="Arial"/>
                  <a:cs typeface="Arial" charset="0"/>
                  <a:sym typeface="Wingdings 2" panose="05020102010507070707" pitchFamily="18" charset="2"/>
                </a:rPr>
                <a:t></a:t>
              </a:r>
              <a:endParaRPr lang="ru-RU" sz="800" b="1" dirty="0">
                <a:solidFill>
                  <a:srgbClr val="394A58">
                    <a:lumMod val="60000"/>
                    <a:lumOff val="40000"/>
                  </a:srgbClr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 flipH="1">
              <a:off x="6250570" y="1317485"/>
              <a:ext cx="45719" cy="1874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750" dirty="0">
                  <a:solidFill>
                    <a:srgbClr val="394A5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anose="05020102010507070707" pitchFamily="18" charset="2"/>
                </a:rPr>
                <a:t></a:t>
              </a:r>
              <a:endParaRPr lang="ru-RU" sz="750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 flipH="1">
              <a:off x="6250889" y="1169848"/>
              <a:ext cx="45719" cy="1874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pPr defTabSz="68541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750" dirty="0">
                  <a:solidFill>
                    <a:srgbClr val="394A5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anose="05020102010507070707" pitchFamily="18" charset="2"/>
                </a:rPr>
                <a:t></a:t>
              </a:r>
              <a:endParaRPr lang="ru-RU" sz="750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144724" y="2605701"/>
            <a:ext cx="4236363" cy="958728"/>
            <a:chOff x="144724" y="2605701"/>
            <a:chExt cx="4236363" cy="958728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508603" y="3218188"/>
              <a:ext cx="3810581" cy="3462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68573" tIns="34286" rIns="68573" bIns="34286" rtlCol="0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Тиражирование на всю сеть применение ЭП ответственных за размещение и крепление</a:t>
              </a: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511225" y="2838254"/>
              <a:ext cx="3869862" cy="3462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68573" tIns="34286" rIns="68573" bIns="34286" rtlCol="0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Увеличение доли электронных документов, в том числе электронных бухгалтерских, первичных и учетных документы</a:t>
              </a:r>
            </a:p>
          </p:txBody>
        </p:sp>
        <p:grpSp>
          <p:nvGrpSpPr>
            <p:cNvPr id="118" name="Группа 117"/>
            <p:cNvGrpSpPr/>
            <p:nvPr/>
          </p:nvGrpSpPr>
          <p:grpSpPr>
            <a:xfrm>
              <a:off x="144724" y="2605701"/>
              <a:ext cx="4210299" cy="322348"/>
              <a:chOff x="2784054" y="3052422"/>
              <a:chExt cx="3197462" cy="455909"/>
            </a:xfrm>
            <a:solidFill>
              <a:srgbClr val="394A58"/>
            </a:solidFill>
          </p:grpSpPr>
          <p:sp>
            <p:nvSpPr>
              <p:cNvPr id="121" name="Rectangle 41"/>
              <p:cNvSpPr/>
              <p:nvPr/>
            </p:nvSpPr>
            <p:spPr>
              <a:xfrm flipH="1">
                <a:off x="2784054" y="3052422"/>
                <a:ext cx="3197462" cy="313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ru-RU" sz="750" b="1" dirty="0">
                    <a:solidFill>
                      <a:srgbClr val="FFFFFF"/>
                    </a:solidFill>
                    <a:latin typeface="RussianRail G Pro Extended" pitchFamily="34" charset="-52"/>
                    <a:ea typeface="Verdana" pitchFamily="34" charset="0"/>
                    <a:cs typeface="Verdana" pitchFamily="34" charset="0"/>
                  </a:rPr>
                  <a:t>ВНУТРЕННИЙ РЫНОК</a:t>
                </a:r>
              </a:p>
            </p:txBody>
          </p:sp>
          <p:sp>
            <p:nvSpPr>
              <p:cNvPr id="122" name="Isosceles Triangle 37"/>
              <p:cNvSpPr/>
              <p:nvPr/>
            </p:nvSpPr>
            <p:spPr>
              <a:xfrm flipH="1" flipV="1">
                <a:off x="2934432" y="3364331"/>
                <a:ext cx="180000" cy="144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158621" y="2844952"/>
              <a:ext cx="379556" cy="253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r>
                <a:rPr lang="ru-RU" sz="1200" b="1" dirty="0" smtClean="0">
                  <a:solidFill>
                    <a:srgbClr val="00B050"/>
                  </a:solidFill>
                  <a:sym typeface="Wingdings 2" panose="05020102010507070707" pitchFamily="18" charset="2"/>
                </a:rPr>
                <a:t></a:t>
              </a:r>
              <a:endParaRPr lang="ru-RU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58621" y="3184900"/>
              <a:ext cx="383702" cy="253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r>
                <a:rPr lang="ru-RU" sz="1200" b="1" dirty="0" smtClean="0">
                  <a:solidFill>
                    <a:srgbClr val="00B050"/>
                  </a:solidFill>
                  <a:sym typeface="Wingdings 2" panose="05020102010507070707" pitchFamily="18" charset="2"/>
                </a:rPr>
                <a:t></a:t>
              </a:r>
              <a:endParaRPr lang="ru-RU" sz="1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4792923" y="3606644"/>
            <a:ext cx="4176228" cy="1100943"/>
            <a:chOff x="5821464" y="908644"/>
            <a:chExt cx="2808312" cy="1651062"/>
          </a:xfrm>
        </p:grpSpPr>
        <p:sp>
          <p:nvSpPr>
            <p:cNvPr id="124" name="Прямоугольник с одним скругленным углом 123"/>
            <p:cNvSpPr/>
            <p:nvPr/>
          </p:nvSpPr>
          <p:spPr>
            <a:xfrm>
              <a:off x="6110655" y="1310551"/>
              <a:ext cx="2470361" cy="519250"/>
            </a:xfrm>
            <a:prstGeom prst="round1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68573" tIns="34286" rIns="68573" bIns="34286" rtlCol="0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Интеграция в зону электронного транзита железнодорожных перевозчиков Латвии, </a:t>
              </a:r>
              <a:r>
                <a:rPr lang="ru-RU" sz="900" dirty="0" smtClean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Казахстана, Эстонии </a:t>
              </a:r>
              <a:r>
                <a:rPr lang="ru-RU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(2018 г.)</a:t>
              </a:r>
            </a:p>
          </p:txBody>
        </p:sp>
        <p:sp>
          <p:nvSpPr>
            <p:cNvPr id="125" name="Прямоугольник с одним скругленным углом 124"/>
            <p:cNvSpPr/>
            <p:nvPr/>
          </p:nvSpPr>
          <p:spPr>
            <a:xfrm>
              <a:off x="6096984" y="2040455"/>
              <a:ext cx="2529656" cy="519251"/>
            </a:xfrm>
            <a:prstGeom prst="round1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68573" tIns="34286" rIns="68573" bIns="34286" rtlCol="0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Интеграция в зону электронного транзита железнодорожных перевозчиков </a:t>
              </a:r>
              <a:r>
                <a:rPr lang="ru-RU" sz="900" dirty="0" smtClean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Монголии (2019г); Азербайджана и </a:t>
              </a:r>
              <a:r>
                <a:rPr lang="ru-RU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Китая (</a:t>
              </a:r>
              <a:r>
                <a:rPr lang="ru-RU" sz="900" dirty="0" smtClean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2020 </a:t>
              </a:r>
              <a:r>
                <a:rPr lang="ru-RU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г.)</a:t>
              </a:r>
            </a:p>
          </p:txBody>
        </p:sp>
        <p:grpSp>
          <p:nvGrpSpPr>
            <p:cNvPr id="126" name="Группа 125"/>
            <p:cNvGrpSpPr/>
            <p:nvPr/>
          </p:nvGrpSpPr>
          <p:grpSpPr>
            <a:xfrm>
              <a:off x="5821464" y="908644"/>
              <a:ext cx="2808312" cy="455909"/>
              <a:chOff x="2784054" y="3052422"/>
              <a:chExt cx="2808312" cy="455909"/>
            </a:xfrm>
            <a:solidFill>
              <a:srgbClr val="394A58"/>
            </a:solidFill>
          </p:grpSpPr>
          <p:sp>
            <p:nvSpPr>
              <p:cNvPr id="129" name="Rectangle 41"/>
              <p:cNvSpPr/>
              <p:nvPr/>
            </p:nvSpPr>
            <p:spPr>
              <a:xfrm flipH="1">
                <a:off x="2784054" y="3052422"/>
                <a:ext cx="2808312" cy="313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ru-RU" sz="750" b="1" dirty="0">
                    <a:solidFill>
                      <a:srgbClr val="FFFFFF"/>
                    </a:solidFill>
                    <a:latin typeface="RussianRail G Pro Extended" pitchFamily="34" charset="-52"/>
                    <a:ea typeface="Verdana" pitchFamily="34" charset="0"/>
                    <a:cs typeface="Verdana" pitchFamily="34" charset="0"/>
                  </a:rPr>
                  <a:t>ТРАНЗИТ</a:t>
                </a:r>
              </a:p>
            </p:txBody>
          </p:sp>
          <p:sp>
            <p:nvSpPr>
              <p:cNvPr id="130" name="Isosceles Triangle 37"/>
              <p:cNvSpPr/>
              <p:nvPr/>
            </p:nvSpPr>
            <p:spPr>
              <a:xfrm flipH="1" flipV="1">
                <a:off x="2934432" y="3364331"/>
                <a:ext cx="180000" cy="144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5870112" y="1337132"/>
              <a:ext cx="405860" cy="426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  <a:sym typeface="Wingdings 2" panose="05020102010507070707" pitchFamily="18" charset="2"/>
                </a:rPr>
                <a:t>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870112" y="1990937"/>
              <a:ext cx="405860" cy="415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pPr defTabSz="685800"/>
              <a:r>
                <a:rPr lang="ru-RU" sz="1350" dirty="0">
                  <a:solidFill>
                    <a:srgbClr val="394A5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anose="05020102010507070707" pitchFamily="18" charset="2"/>
                </a:rPr>
                <a:t></a:t>
              </a:r>
              <a:endParaRPr lang="ru-RU" sz="1350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4857752" y="2714623"/>
            <a:ext cx="4162005" cy="561623"/>
            <a:chOff x="2699791" y="2707885"/>
            <a:chExt cx="2813878" cy="748832"/>
          </a:xfrm>
        </p:grpSpPr>
        <p:grpSp>
          <p:nvGrpSpPr>
            <p:cNvPr id="132" name="Группа 131"/>
            <p:cNvGrpSpPr/>
            <p:nvPr/>
          </p:nvGrpSpPr>
          <p:grpSpPr>
            <a:xfrm>
              <a:off x="2699791" y="2707885"/>
              <a:ext cx="2808312" cy="395128"/>
              <a:chOff x="2784053" y="2953820"/>
              <a:chExt cx="2808312" cy="395128"/>
            </a:xfrm>
            <a:solidFill>
              <a:srgbClr val="394A58"/>
            </a:solidFill>
          </p:grpSpPr>
          <p:sp>
            <p:nvSpPr>
              <p:cNvPr id="135" name="Rectangle 41"/>
              <p:cNvSpPr/>
              <p:nvPr/>
            </p:nvSpPr>
            <p:spPr>
              <a:xfrm flipH="1">
                <a:off x="2784053" y="2953820"/>
                <a:ext cx="2808312" cy="2702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ru-RU" sz="750" b="1" dirty="0">
                    <a:solidFill>
                      <a:srgbClr val="FFFFFF"/>
                    </a:solidFill>
                    <a:latin typeface="RussianRail G Pro Extended" pitchFamily="34" charset="-52"/>
                    <a:ea typeface="Verdana" pitchFamily="34" charset="0"/>
                    <a:cs typeface="Verdana" pitchFamily="34" charset="0"/>
                  </a:rPr>
                  <a:t>ЭКСПОРТ</a:t>
                </a:r>
              </a:p>
            </p:txBody>
          </p:sp>
          <p:sp>
            <p:nvSpPr>
              <p:cNvPr id="136" name="Isosceles Triangle 37"/>
              <p:cNvSpPr/>
              <p:nvPr/>
            </p:nvSpPr>
            <p:spPr>
              <a:xfrm flipH="1" flipV="1">
                <a:off x="2922409" y="3204948"/>
                <a:ext cx="180000" cy="144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3" name="Прямоугольник с одним скругленным углом 132"/>
            <p:cNvSpPr/>
            <p:nvPr/>
          </p:nvSpPr>
          <p:spPr>
            <a:xfrm>
              <a:off x="2997827" y="3125824"/>
              <a:ext cx="2515842" cy="276988"/>
            </a:xfrm>
            <a:prstGeom prst="round1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68573" tIns="34286" rIns="68573" bIns="34286" rtlCol="0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Тиражирование экспортных </a:t>
              </a:r>
              <a:r>
                <a:rPr lang="ru-RU" sz="900" dirty="0" smtClean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перевозок</a:t>
              </a:r>
              <a:r>
                <a:rPr lang="en-US" sz="900" dirty="0" smtClean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 </a:t>
              </a:r>
              <a:r>
                <a:rPr lang="ru-RU" sz="900" dirty="0" smtClean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(</a:t>
              </a:r>
              <a:r>
                <a:rPr lang="en-US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II</a:t>
              </a:r>
              <a:r>
                <a:rPr lang="ru-RU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 </a:t>
              </a:r>
              <a:r>
                <a:rPr lang="ru-RU" sz="900" dirty="0" err="1">
                  <a:solidFill>
                    <a:prstClr val="black"/>
                  </a:solidFill>
                  <a:latin typeface="RussianRail G Pro" panose="02000503040000020004" pitchFamily="50" charset="-52"/>
                </a:rPr>
                <a:t>полуг</a:t>
              </a:r>
              <a:r>
                <a:rPr lang="ru-RU" sz="9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. 2018 г.)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732410" y="3077217"/>
              <a:ext cx="465282" cy="379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  <a:sym typeface="Wingdings 2" panose="05020102010507070707" pitchFamily="18" charset="2"/>
                </a:rPr>
                <a:t>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133823" y="3608034"/>
            <a:ext cx="4365607" cy="1202052"/>
            <a:chOff x="2387868" y="2578753"/>
            <a:chExt cx="3296982" cy="1541077"/>
          </a:xfrm>
        </p:grpSpPr>
        <p:grpSp>
          <p:nvGrpSpPr>
            <p:cNvPr id="138" name="Группа 137"/>
            <p:cNvGrpSpPr/>
            <p:nvPr/>
          </p:nvGrpSpPr>
          <p:grpSpPr>
            <a:xfrm>
              <a:off x="2392147" y="2578753"/>
              <a:ext cx="3292703" cy="1541077"/>
              <a:chOff x="5796135" y="3017038"/>
              <a:chExt cx="3292703" cy="1541077"/>
            </a:xfrm>
          </p:grpSpPr>
          <p:grpSp>
            <p:nvGrpSpPr>
              <p:cNvPr id="142" name="Группа 141"/>
              <p:cNvGrpSpPr/>
              <p:nvPr/>
            </p:nvGrpSpPr>
            <p:grpSpPr>
              <a:xfrm>
                <a:off x="5796135" y="3017038"/>
                <a:ext cx="3191559" cy="455909"/>
                <a:chOff x="2784053" y="3052422"/>
                <a:chExt cx="3191559" cy="455909"/>
              </a:xfrm>
              <a:solidFill>
                <a:srgbClr val="394A58"/>
              </a:solidFill>
            </p:grpSpPr>
            <p:sp>
              <p:nvSpPr>
                <p:cNvPr id="146" name="Rectangle 41"/>
                <p:cNvSpPr/>
                <p:nvPr/>
              </p:nvSpPr>
              <p:spPr>
                <a:xfrm flipH="1">
                  <a:off x="2784053" y="3052422"/>
                  <a:ext cx="3191559" cy="3136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r>
                    <a:rPr lang="ru-RU" sz="750" b="1" dirty="0">
                      <a:solidFill>
                        <a:srgbClr val="FFFFFF"/>
                      </a:solidFill>
                      <a:latin typeface="RussianRail G Pro Extended" pitchFamily="34" charset="-52"/>
                      <a:ea typeface="Verdana" pitchFamily="34" charset="0"/>
                      <a:cs typeface="Verdana" pitchFamily="34" charset="0"/>
                    </a:rPr>
                    <a:t>ИМПОРТ</a:t>
                  </a:r>
                </a:p>
              </p:txBody>
            </p:sp>
            <p:sp>
              <p:nvSpPr>
                <p:cNvPr id="147" name="Isosceles Triangle 37"/>
                <p:cNvSpPr/>
                <p:nvPr/>
              </p:nvSpPr>
              <p:spPr>
                <a:xfrm flipH="1" flipV="1">
                  <a:off x="2934432" y="3364331"/>
                  <a:ext cx="180000" cy="1440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3" name="Прямоугольник с одним скругленным углом 142"/>
              <p:cNvSpPr/>
              <p:nvPr/>
            </p:nvSpPr>
            <p:spPr>
              <a:xfrm>
                <a:off x="6106284" y="3475634"/>
                <a:ext cx="2919068" cy="266332"/>
              </a:xfrm>
              <a:prstGeom prst="round1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68573" tIns="34286" rIns="68573" bIns="34286" rtlCol="0" anchor="ctr">
                <a:spAutoFit/>
              </a:bodyPr>
              <a:lstStyle/>
              <a:p>
                <a:pPr defTabSz="685800"/>
                <a:r>
                  <a:rPr lang="ru-RU" sz="900" dirty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Начало перевозок на опытном полигоне с </a:t>
                </a:r>
                <a:r>
                  <a:rPr lang="en-US" sz="900" dirty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VR Group </a:t>
                </a:r>
                <a:r>
                  <a:rPr lang="ru-RU" sz="900" dirty="0" smtClean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(</a:t>
                </a:r>
                <a:r>
                  <a:rPr lang="en-US" sz="900" dirty="0" smtClean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IV</a:t>
                </a:r>
                <a:r>
                  <a:rPr lang="ru-RU" sz="900" dirty="0" smtClean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 </a:t>
                </a:r>
                <a:r>
                  <a:rPr lang="ru-RU" sz="900" dirty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кв. 2018 г.)</a:t>
                </a:r>
              </a:p>
            </p:txBody>
          </p:sp>
          <p:sp>
            <p:nvSpPr>
              <p:cNvPr id="144" name="Прямоугольник с одним скругленным углом 143"/>
              <p:cNvSpPr/>
              <p:nvPr/>
            </p:nvSpPr>
            <p:spPr>
              <a:xfrm>
                <a:off x="6101355" y="3777293"/>
                <a:ext cx="2928926" cy="266332"/>
              </a:xfrm>
              <a:prstGeom prst="round1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68573" tIns="34286" rIns="68573" bIns="34286" rtlCol="0" anchor="ctr">
                <a:spAutoFit/>
              </a:bodyPr>
              <a:lstStyle/>
              <a:p>
                <a:pPr defTabSz="685800"/>
                <a:r>
                  <a:rPr lang="ru-RU" sz="900" dirty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Корректировка НПА России </a:t>
                </a:r>
                <a:r>
                  <a:rPr lang="ru-RU" sz="900" dirty="0" smtClean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(</a:t>
                </a:r>
                <a:r>
                  <a:rPr lang="en-US" sz="900" dirty="0" smtClean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III </a:t>
                </a:r>
                <a:r>
                  <a:rPr lang="ru-RU" sz="900" dirty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квартал 2018 г.)</a:t>
                </a:r>
              </a:p>
            </p:txBody>
          </p:sp>
          <p:sp>
            <p:nvSpPr>
              <p:cNvPr id="145" name="Прямоугольник с одним скругленным углом 144"/>
              <p:cNvSpPr/>
              <p:nvPr/>
            </p:nvSpPr>
            <p:spPr>
              <a:xfrm>
                <a:off x="6101355" y="4114221"/>
                <a:ext cx="2987483" cy="443894"/>
              </a:xfrm>
              <a:prstGeom prst="round1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68573" tIns="34286" rIns="68573" bIns="34286" rtlCol="0" anchor="ctr">
                <a:spAutoFit/>
              </a:bodyPr>
              <a:lstStyle/>
              <a:p>
                <a:pPr defTabSz="685800"/>
                <a:r>
                  <a:rPr lang="ru-RU" sz="900" dirty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Тиражирование импортных и транзитных перевозок по электронным документам (</a:t>
                </a:r>
                <a:r>
                  <a:rPr lang="en-US" sz="900" dirty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I</a:t>
                </a:r>
                <a:r>
                  <a:rPr lang="ru-RU" sz="900" dirty="0">
                    <a:solidFill>
                      <a:prstClr val="black"/>
                    </a:solidFill>
                    <a:latin typeface="RussianRail G Pro" panose="02000503040000020004" pitchFamily="50" charset="-52"/>
                  </a:rPr>
                  <a:t> квартал 2019 г. )</a:t>
                </a: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2387868" y="2981598"/>
              <a:ext cx="465282" cy="35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pPr defTabSz="685800"/>
              <a:r>
                <a:rPr lang="ru-RU" sz="1350" dirty="0">
                  <a:solidFill>
                    <a:srgbClr val="394A5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anose="05020102010507070707" pitchFamily="18" charset="2"/>
                </a:rPr>
                <a:t></a:t>
              </a:r>
              <a:endParaRPr lang="ru-RU" sz="1350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387868" y="3304033"/>
              <a:ext cx="465282" cy="364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  <a:sym typeface="Wingdings 2" panose="05020102010507070707" pitchFamily="18" charset="2"/>
                </a:rPr>
                <a:t>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387868" y="3668255"/>
              <a:ext cx="465282" cy="35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19" tIns="34256" rIns="68519" bIns="34256" rtlCol="0">
              <a:spAutoFit/>
            </a:bodyPr>
            <a:lstStyle/>
            <a:p>
              <a:pPr defTabSz="685800"/>
              <a:r>
                <a:rPr lang="ru-RU" sz="1350" dirty="0">
                  <a:solidFill>
                    <a:srgbClr val="394A5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anose="05020102010507070707" pitchFamily="18" charset="2"/>
                </a:rPr>
                <a:t></a:t>
              </a:r>
              <a:endParaRPr lang="ru-RU" sz="1350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9" name="Прямоугольник 148"/>
          <p:cNvSpPr/>
          <p:nvPr/>
        </p:nvSpPr>
        <p:spPr>
          <a:xfrm>
            <a:off x="395536" y="4803998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Организация перевозки грузов по электронным накладным в международном сообщении и дальнейшая перспектива развития безбумажных технологий</a:t>
            </a:r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75993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62"/>
          <p:cNvPicPr>
            <a:picLocks noChangeAspect="1"/>
          </p:cNvPicPr>
          <p:nvPr/>
        </p:nvPicPr>
        <p:blipFill rotWithShape="1">
          <a:blip r:embed="rId2" cstate="print">
            <a:lum bright="11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573528"/>
            <a:ext cx="9144000" cy="423047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"/>
            <a:ext cx="914400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RussianRail G Pro Extended" pitchFamily="34" charset="-52"/>
                <a:ea typeface="+mj-ea"/>
                <a:cs typeface="+mj-cs"/>
              </a:rPr>
              <a:t>Целевая модель перевозок по проекту «Электронный поезд»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RussianRail G Pro Extended" pitchFamily="34" charset="-52"/>
                <a:ea typeface="+mj-ea"/>
                <a:cs typeface="+mj-cs"/>
              </a:rPr>
              <a:t>2016-2019 гг.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18752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РОССИЯ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89756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ГЕРМАНИЯ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1" y="1599644"/>
            <a:ext cx="1450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БЕЛОРУССИЯ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5" y="116759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ПОЛЬША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3214694"/>
            <a:ext cx="12616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КАЗАХСТАН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2" y="4446997"/>
            <a:ext cx="864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КИТАЙ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6418263" y="4549379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6786578" y="4110278"/>
            <a:ext cx="447806" cy="138499"/>
          </a:xfrm>
          <a:prstGeom prst="borderCallout1">
            <a:avLst>
              <a:gd name="adj1" fmla="val 92274"/>
              <a:gd name="adj2" fmla="val 19940"/>
              <a:gd name="adj3" fmla="val 309363"/>
              <a:gd name="adj4" fmla="val -61664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ЧЕНДУ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7544" y="1383618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179512" y="1746411"/>
            <a:ext cx="447806" cy="138499"/>
          </a:xfrm>
          <a:prstGeom prst="borderCallout1">
            <a:avLst>
              <a:gd name="adj1" fmla="val -38128"/>
              <a:gd name="adj2" fmla="val 70989"/>
              <a:gd name="adj3" fmla="val -276676"/>
              <a:gd name="adj4" fmla="val 70698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ЛОДЗЬ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27985" y="3705876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6804248" y="2787774"/>
            <a:ext cx="447806" cy="138499"/>
          </a:xfrm>
          <a:prstGeom prst="borderCallout1">
            <a:avLst>
              <a:gd name="adj1" fmla="val 92274"/>
              <a:gd name="adj2" fmla="val 19940"/>
              <a:gd name="adj3" fmla="val 295215"/>
              <a:gd name="adj4" fmla="val -80261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НАУШКИ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084168" y="4623978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Выноска 1 26"/>
          <p:cNvSpPr/>
          <p:nvPr/>
        </p:nvSpPr>
        <p:spPr>
          <a:xfrm>
            <a:off x="5076057" y="4500717"/>
            <a:ext cx="447806" cy="138499"/>
          </a:xfrm>
          <a:prstGeom prst="borderCallout1">
            <a:avLst>
              <a:gd name="adj1" fmla="val 92274"/>
              <a:gd name="adj2" fmla="val 19940"/>
              <a:gd name="adj3" fmla="val 154215"/>
              <a:gd name="adj4" fmla="val 212906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ЧУНЦИН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78164" y="3120631"/>
            <a:ext cx="127000" cy="96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Выноска 1 29"/>
          <p:cNvSpPr/>
          <p:nvPr/>
        </p:nvSpPr>
        <p:spPr>
          <a:xfrm>
            <a:off x="3491880" y="2880537"/>
            <a:ext cx="447806" cy="138499"/>
          </a:xfrm>
          <a:prstGeom prst="borderCallout1">
            <a:avLst>
              <a:gd name="adj1" fmla="val 92274"/>
              <a:gd name="adj2" fmla="val 19940"/>
              <a:gd name="adj3" fmla="val 199573"/>
              <a:gd name="adj4" fmla="val -69686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АКТОБЕ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7585" y="1545636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Выноска 1 31"/>
          <p:cNvSpPr/>
          <p:nvPr/>
        </p:nvSpPr>
        <p:spPr>
          <a:xfrm>
            <a:off x="1259632" y="1422375"/>
            <a:ext cx="447806" cy="138499"/>
          </a:xfrm>
          <a:prstGeom prst="borderCallout1">
            <a:avLst>
              <a:gd name="adj1" fmla="val 109283"/>
              <a:gd name="adj2" fmla="val 32702"/>
              <a:gd name="adj3" fmla="val 137206"/>
              <a:gd name="adj4" fmla="val -60570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БРЕСТ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0" y="951572"/>
            <a:ext cx="127000" cy="96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Выноска 1 33"/>
          <p:cNvSpPr/>
          <p:nvPr/>
        </p:nvSpPr>
        <p:spPr>
          <a:xfrm>
            <a:off x="395536" y="774305"/>
            <a:ext cx="648072" cy="138499"/>
          </a:xfrm>
          <a:prstGeom prst="borderCallout1">
            <a:avLst>
              <a:gd name="adj1" fmla="val 109283"/>
              <a:gd name="adj2" fmla="val 23586"/>
              <a:gd name="adj3" fmla="val 166458"/>
              <a:gd name="adj4" fmla="val -36502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ДУЙСБУРГ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cxnSp>
        <p:nvCxnSpPr>
          <p:cNvPr id="35" name="Прямая со стрелкой 34"/>
          <p:cNvCxnSpPr>
            <a:stCxn id="31" idx="5"/>
          </p:cNvCxnSpPr>
          <p:nvPr/>
        </p:nvCxnSpPr>
        <p:spPr>
          <a:xfrm>
            <a:off x="935986" y="1625923"/>
            <a:ext cx="2160777" cy="1508831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186564" y="3202945"/>
            <a:ext cx="574224" cy="651108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786607" y="3758323"/>
            <a:ext cx="652980" cy="103751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75" idx="1"/>
          </p:cNvCxnSpPr>
          <p:nvPr/>
        </p:nvCxnSpPr>
        <p:spPr>
          <a:xfrm>
            <a:off x="4572000" y="3759882"/>
            <a:ext cx="397812" cy="262926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3707906" y="3813888"/>
            <a:ext cx="127645" cy="1080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Выноска 1 48"/>
          <p:cNvSpPr/>
          <p:nvPr/>
        </p:nvSpPr>
        <p:spPr>
          <a:xfrm>
            <a:off x="2699793" y="4122675"/>
            <a:ext cx="447806" cy="138499"/>
          </a:xfrm>
          <a:prstGeom prst="borderCallout1">
            <a:avLst>
              <a:gd name="adj1" fmla="val -23181"/>
              <a:gd name="adj2" fmla="val 36647"/>
              <a:gd name="adj3" fmla="val -157412"/>
              <a:gd name="adj4" fmla="val 213040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АЛМАТЫ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cxnSp>
        <p:nvCxnSpPr>
          <p:cNvPr id="51" name="Прямая со стрелкой 50"/>
          <p:cNvCxnSpPr>
            <a:stCxn id="16" idx="5"/>
          </p:cNvCxnSpPr>
          <p:nvPr/>
        </p:nvCxnSpPr>
        <p:spPr>
          <a:xfrm>
            <a:off x="575945" y="1463902"/>
            <a:ext cx="287254" cy="102485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6372201" y="3165816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Выноска 1 58"/>
          <p:cNvSpPr/>
          <p:nvPr/>
        </p:nvSpPr>
        <p:spPr>
          <a:xfrm>
            <a:off x="7869139" y="2875910"/>
            <a:ext cx="792088" cy="138499"/>
          </a:xfrm>
          <a:prstGeom prst="borderCallout1">
            <a:avLst>
              <a:gd name="adj1" fmla="val 92274"/>
              <a:gd name="adj2" fmla="val 19940"/>
              <a:gd name="adj3" fmla="val 168673"/>
              <a:gd name="adj4" fmla="val -59011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ЗАБАЙКАЛЬСК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7308305" y="3057804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5940153" y="4407954"/>
            <a:ext cx="144016" cy="216024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46" idx="6"/>
            <a:endCxn id="71" idx="0"/>
          </p:cNvCxnSpPr>
          <p:nvPr/>
        </p:nvCxnSpPr>
        <p:spPr>
          <a:xfrm>
            <a:off x="3835551" y="3867894"/>
            <a:ext cx="420539" cy="161181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4219577" y="4029077"/>
            <a:ext cx="73025" cy="547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Выноска 1 71"/>
          <p:cNvSpPr/>
          <p:nvPr/>
        </p:nvSpPr>
        <p:spPr>
          <a:xfrm>
            <a:off x="3635896" y="4392705"/>
            <a:ext cx="447806" cy="138499"/>
          </a:xfrm>
          <a:prstGeom prst="borderCallout1">
            <a:avLst>
              <a:gd name="adj1" fmla="val -23181"/>
              <a:gd name="adj2" fmla="val 36647"/>
              <a:gd name="adj3" fmla="val -208491"/>
              <a:gd name="adj4" fmla="val 122246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ХОРГОС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959350" y="4014789"/>
            <a:ext cx="71438" cy="547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1" name="Прямая со стрелкой 80"/>
          <p:cNvCxnSpPr>
            <a:stCxn id="75" idx="6"/>
          </p:cNvCxnSpPr>
          <p:nvPr/>
        </p:nvCxnSpPr>
        <p:spPr>
          <a:xfrm>
            <a:off x="5030788" y="4042174"/>
            <a:ext cx="1413420" cy="52780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75" idx="5"/>
          </p:cNvCxnSpPr>
          <p:nvPr/>
        </p:nvCxnSpPr>
        <p:spPr>
          <a:xfrm>
            <a:off x="5020326" y="4061538"/>
            <a:ext cx="919826" cy="346418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71" idx="5"/>
            <a:endCxn id="75" idx="3"/>
          </p:cNvCxnSpPr>
          <p:nvPr/>
        </p:nvCxnSpPr>
        <p:spPr>
          <a:xfrm flipV="1">
            <a:off x="4281906" y="4061536"/>
            <a:ext cx="687906" cy="14288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28" idx="4"/>
          </p:cNvCxnSpPr>
          <p:nvPr/>
        </p:nvCxnSpPr>
        <p:spPr>
          <a:xfrm>
            <a:off x="3141663" y="3217071"/>
            <a:ext cx="554732" cy="595982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899592" y="1653648"/>
            <a:ext cx="2160240" cy="1512168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33" idx="5"/>
          </p:cNvCxnSpPr>
          <p:nvPr/>
        </p:nvCxnSpPr>
        <p:spPr>
          <a:xfrm>
            <a:off x="108403" y="1033887"/>
            <a:ext cx="719183" cy="511749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3995936" y="2841780"/>
            <a:ext cx="2376264" cy="378042"/>
          </a:xfrm>
          <a:prstGeom prst="straightConnector1">
            <a:avLst/>
          </a:prstGeom>
          <a:ln>
            <a:solidFill>
              <a:srgbClr val="54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31" idx="5"/>
          </p:cNvCxnSpPr>
          <p:nvPr/>
        </p:nvCxnSpPr>
        <p:spPr>
          <a:xfrm>
            <a:off x="935987" y="1625920"/>
            <a:ext cx="3059951" cy="1215860"/>
          </a:xfrm>
          <a:prstGeom prst="straightConnector1">
            <a:avLst/>
          </a:prstGeom>
          <a:ln>
            <a:solidFill>
              <a:srgbClr val="54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8" idx="1"/>
            <a:endCxn id="31" idx="0"/>
          </p:cNvCxnSpPr>
          <p:nvPr/>
        </p:nvCxnSpPr>
        <p:spPr>
          <a:xfrm>
            <a:off x="179512" y="1051455"/>
            <a:ext cx="711573" cy="494181"/>
          </a:xfrm>
          <a:prstGeom prst="straightConnector1">
            <a:avLst/>
          </a:prstGeom>
          <a:ln>
            <a:solidFill>
              <a:srgbClr val="54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56" idx="6"/>
            <a:endCxn id="60" idx="2"/>
          </p:cNvCxnSpPr>
          <p:nvPr/>
        </p:nvCxnSpPr>
        <p:spPr>
          <a:xfrm flipV="1">
            <a:off x="6499200" y="3104834"/>
            <a:ext cx="809104" cy="108012"/>
          </a:xfrm>
          <a:prstGeom prst="straightConnector1">
            <a:avLst/>
          </a:prstGeom>
          <a:ln>
            <a:solidFill>
              <a:srgbClr val="54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stCxn id="14" idx="0"/>
          </p:cNvCxnSpPr>
          <p:nvPr/>
        </p:nvCxnSpPr>
        <p:spPr>
          <a:xfrm flipH="1" flipV="1">
            <a:off x="6444210" y="3273828"/>
            <a:ext cx="37555" cy="1275551"/>
          </a:xfrm>
          <a:prstGeom prst="straightConnector1">
            <a:avLst/>
          </a:prstGeom>
          <a:ln>
            <a:solidFill>
              <a:srgbClr val="54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0" name="Выноска 1 139"/>
          <p:cNvSpPr/>
          <p:nvPr/>
        </p:nvSpPr>
        <p:spPr>
          <a:xfrm>
            <a:off x="4932040" y="3420597"/>
            <a:ext cx="447806" cy="138499"/>
          </a:xfrm>
          <a:prstGeom prst="borderCallout1">
            <a:avLst>
              <a:gd name="adj1" fmla="val 118560"/>
              <a:gd name="adj2" fmla="val 36647"/>
              <a:gd name="adj3" fmla="val 215991"/>
              <a:gd name="adj4" fmla="val -74657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ДОСТЫК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1763688" y="1221600"/>
            <a:ext cx="0" cy="162018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763689" y="1383618"/>
            <a:ext cx="288032" cy="648072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2051720" y="2031690"/>
            <a:ext cx="1944216" cy="756084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995936" y="2787774"/>
            <a:ext cx="2376264" cy="378042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6372201" y="3057804"/>
            <a:ext cx="936104" cy="108012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6516216" y="3273828"/>
            <a:ext cx="0" cy="1242138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2051721" y="2085696"/>
            <a:ext cx="72008" cy="324036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2123729" y="2409732"/>
            <a:ext cx="1008112" cy="702078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3203849" y="3111810"/>
            <a:ext cx="576064" cy="702078"/>
          </a:xfrm>
          <a:prstGeom prst="straightConnector1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1691681" y="1383620"/>
            <a:ext cx="127000" cy="96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1" name="Выноска 1 100"/>
          <p:cNvSpPr/>
          <p:nvPr/>
        </p:nvSpPr>
        <p:spPr>
          <a:xfrm>
            <a:off x="2123728" y="1137103"/>
            <a:ext cx="648072" cy="276999"/>
          </a:xfrm>
          <a:prstGeom prst="borderCallout1">
            <a:avLst>
              <a:gd name="adj1" fmla="val 92274"/>
              <a:gd name="adj2" fmla="val 19940"/>
              <a:gd name="adj3" fmla="val 101766"/>
              <a:gd name="adj4" fmla="val -41708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САНКТ-ПЕТЕРБУРГ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76" name="Дата 73"/>
          <p:cNvSpPr txBox="1">
            <a:spLocks noGrp="1"/>
          </p:cNvSpPr>
          <p:nvPr/>
        </p:nvSpPr>
        <p:spPr bwMode="auto">
          <a:xfrm>
            <a:off x="1476375" y="4894662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5220072" y="627534"/>
            <a:ext cx="3600400" cy="229293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3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58514"/>
                </a:solidFill>
                <a:latin typeface="+mn-lt"/>
                <a:cs typeface="Times New Roman" pitchFamily="18" charset="0"/>
              </a:rPr>
              <a:t>Этапы работы:</a:t>
            </a:r>
          </a:p>
          <a:p>
            <a:pPr marL="285750" indent="-285750">
              <a:buAutoNum type="romanUcPeriod"/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Перевозки вагонов в международном сообщении по безбумажной технологии с применением ЭП </a:t>
            </a:r>
          </a:p>
          <a:p>
            <a:pPr marL="285750" indent="-285750">
              <a:buAutoNum type="romanUcPeriod"/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Перевозки экспортных грузов по безбумажной технологии  (Итоги Поручения АП РФ от 12.05.2015 №ИШ-П10-3124)</a:t>
            </a:r>
          </a:p>
          <a:p>
            <a:pPr marL="285750" indent="-285750">
              <a:buAutoNum type="romanUcPeriod"/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Перевозки вагонов по электронным документам в транзитном сообщении</a:t>
            </a:r>
          </a:p>
          <a:p>
            <a:pPr marL="285750" indent="-285750">
              <a:buFontTx/>
              <a:buAutoNum type="romanUcPeriod"/>
            </a:pPr>
            <a:r>
              <a:rPr lang="ru-RU" sz="1100" b="1" dirty="0" smtClean="0">
                <a:solidFill>
                  <a:schemeClr val="tx1"/>
                </a:solidFill>
                <a:cs typeface="Times New Roman" pitchFamily="18" charset="0"/>
              </a:rPr>
              <a:t>Перевозки импортных грузов по безбумажной технологии во  взаимодействии с ФОИВ </a:t>
            </a:r>
            <a:r>
              <a:rPr lang="ru-RU" sz="1100" b="1" dirty="0" smtClean="0">
                <a:solidFill>
                  <a:srgbClr val="00B050"/>
                </a:solidFill>
                <a:cs typeface="Times New Roman" pitchFamily="18" charset="0"/>
              </a:rPr>
              <a:t>(</a:t>
            </a:r>
            <a:r>
              <a:rPr lang="en-US" sz="1100" b="1" dirty="0" smtClean="0">
                <a:solidFill>
                  <a:srgbClr val="00B050"/>
                </a:solidFill>
                <a:cs typeface="Times New Roman" pitchFamily="18" charset="0"/>
              </a:rPr>
              <a:t>I </a:t>
            </a:r>
            <a:r>
              <a:rPr lang="ru-RU" sz="1100" b="1" dirty="0" smtClean="0">
                <a:solidFill>
                  <a:srgbClr val="00B050"/>
                </a:solidFill>
                <a:cs typeface="Times New Roman" pitchFamily="18" charset="0"/>
              </a:rPr>
              <a:t>полугодие 2019)</a:t>
            </a:r>
          </a:p>
          <a:p>
            <a:pPr marL="285750" indent="-285750">
              <a:buAutoNum type="romanUcPeriod"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Дата 73"/>
          <p:cNvSpPr txBox="1">
            <a:spLocks noGrp="1"/>
          </p:cNvSpPr>
          <p:nvPr/>
        </p:nvSpPr>
        <p:spPr bwMode="auto">
          <a:xfrm>
            <a:off x="1476375" y="4894660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4644008" y="773260"/>
            <a:ext cx="465282" cy="477666"/>
          </a:xfrm>
          <a:prstGeom prst="rect">
            <a:avLst/>
          </a:prstGeom>
          <a:noFill/>
          <a:ln>
            <a:noFill/>
          </a:ln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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44008" y="1203598"/>
            <a:ext cx="465282" cy="477666"/>
          </a:xfrm>
          <a:prstGeom prst="rect">
            <a:avLst/>
          </a:prstGeom>
          <a:noFill/>
          <a:ln>
            <a:noFill/>
          </a:ln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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44008" y="1707654"/>
            <a:ext cx="465282" cy="477666"/>
          </a:xfrm>
          <a:prstGeom prst="rect">
            <a:avLst/>
          </a:prstGeom>
          <a:noFill/>
          <a:ln>
            <a:noFill/>
          </a:ln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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788024" y="2211710"/>
            <a:ext cx="216024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95536" y="4804946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Организация перевозки грузов по электронным накладным в международном сообщении и дальнейшая перспектива развития безбумажных технологий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55526"/>
            <a:ext cx="9145067" cy="4320480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</p:pic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7139"/>
            <a:ext cx="8964488" cy="415499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kern="1200" dirty="0" smtClean="0">
                <a:solidFill>
                  <a:schemeClr val="tx1"/>
                </a:solidFill>
                <a:latin typeface="RussianRail G Pro Extended" pitchFamily="34" charset="-52"/>
              </a:rPr>
              <a:t>Перевозки экспортных грузов по безбумажной технологии</a:t>
            </a:r>
            <a:br>
              <a:rPr lang="ru-RU" sz="1600" b="1" kern="1200" dirty="0" smtClean="0">
                <a:solidFill>
                  <a:schemeClr val="tx1"/>
                </a:solidFill>
                <a:latin typeface="RussianRail G Pro Extended" pitchFamily="34" charset="-52"/>
              </a:rPr>
            </a:br>
            <a:r>
              <a:rPr lang="ru-RU" sz="1600" b="1" kern="1200" dirty="0" smtClean="0">
                <a:solidFill>
                  <a:schemeClr val="tx1"/>
                </a:solidFill>
                <a:latin typeface="RussianRail G Pro Extended" pitchFamily="34" charset="-52"/>
              </a:rPr>
              <a:t>             (Итоги поручения АП РФ от 12.05.2015г. № ИШ-П10-3124)</a:t>
            </a:r>
          </a:p>
        </p:txBody>
      </p:sp>
      <p:sp>
        <p:nvSpPr>
          <p:cNvPr id="20" name="Солнце 19"/>
          <p:cNvSpPr/>
          <p:nvPr/>
        </p:nvSpPr>
        <p:spPr>
          <a:xfrm>
            <a:off x="2987824" y="843558"/>
            <a:ext cx="72008" cy="54006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олнце 22"/>
          <p:cNvSpPr/>
          <p:nvPr/>
        </p:nvSpPr>
        <p:spPr>
          <a:xfrm>
            <a:off x="3203848" y="951570"/>
            <a:ext cx="72008" cy="54006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олнце 23"/>
          <p:cNvSpPr/>
          <p:nvPr/>
        </p:nvSpPr>
        <p:spPr>
          <a:xfrm>
            <a:off x="2771800" y="1059582"/>
            <a:ext cx="72008" cy="54006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олнце 25"/>
          <p:cNvSpPr/>
          <p:nvPr/>
        </p:nvSpPr>
        <p:spPr>
          <a:xfrm>
            <a:off x="3995937" y="843558"/>
            <a:ext cx="72008" cy="54006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олнце 28"/>
          <p:cNvSpPr/>
          <p:nvPr/>
        </p:nvSpPr>
        <p:spPr>
          <a:xfrm>
            <a:off x="2699792" y="789552"/>
            <a:ext cx="72008" cy="54006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3347865" y="627534"/>
            <a:ext cx="1440160" cy="360040"/>
          </a:xfrm>
          <a:prstGeom prst="wedgeRectCallout">
            <a:avLst>
              <a:gd name="adj1" fmla="val -110011"/>
              <a:gd name="adj2" fmla="val -4611"/>
            </a:avLst>
          </a:prstGeom>
          <a:solidFill>
            <a:schemeClr val="accent6">
              <a:lumMod val="20000"/>
              <a:lumOff val="80000"/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Костомукша</a:t>
            </a:r>
          </a:p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ПАО «Северсталь»</a:t>
            </a: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2483769" y="1131590"/>
            <a:ext cx="1440160" cy="414046"/>
          </a:xfrm>
          <a:prstGeom prst="wedgeRectCallout">
            <a:avLst>
              <a:gd name="adj1" fmla="val -88713"/>
              <a:gd name="adj2" fmla="val 51931"/>
            </a:avLst>
          </a:prstGeom>
          <a:solidFill>
            <a:schemeClr val="accent6">
              <a:lumMod val="20000"/>
              <a:lumOff val="80000"/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Череповец-2</a:t>
            </a:r>
          </a:p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ОАО «</a:t>
            </a:r>
            <a:r>
              <a:rPr lang="ru-RU" sz="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Фосагро</a:t>
            </a:r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Череповец»</a:t>
            </a: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827584" y="2031690"/>
            <a:ext cx="1512168" cy="324036"/>
          </a:xfrm>
          <a:prstGeom prst="wedgeRectCallout">
            <a:avLst>
              <a:gd name="adj1" fmla="val -10155"/>
              <a:gd name="adj2" fmla="val -345787"/>
            </a:avLst>
          </a:prstGeom>
          <a:solidFill>
            <a:schemeClr val="accent6">
              <a:lumMod val="20000"/>
              <a:lumOff val="80000"/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Новгород-на-Волхове</a:t>
            </a:r>
          </a:p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ОАО «</a:t>
            </a:r>
            <a:r>
              <a:rPr lang="ru-RU" sz="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Акрон</a:t>
            </a:r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3610" y="573528"/>
            <a:ext cx="648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Мууга</a:t>
            </a:r>
            <a:endParaRPr lang="ru-RU" sz="9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47666" y="573528"/>
            <a:ext cx="648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Котка</a:t>
            </a:r>
            <a:endParaRPr lang="ru-RU" sz="9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195737" y="519522"/>
            <a:ext cx="720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Коккола</a:t>
            </a:r>
            <a:endParaRPr lang="ru-RU" sz="9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39552" y="843558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ИванГород</a:t>
            </a:r>
            <a:endParaRPr lang="ru-RU" sz="9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691680" y="789552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Бусловская</a:t>
            </a:r>
            <a:endParaRPr lang="ru-RU" sz="900" b="1" dirty="0"/>
          </a:p>
        </p:txBody>
      </p:sp>
      <p:sp>
        <p:nvSpPr>
          <p:cNvPr id="53" name="Полилиния 52"/>
          <p:cNvSpPr/>
          <p:nvPr/>
        </p:nvSpPr>
        <p:spPr>
          <a:xfrm>
            <a:off x="2051721" y="573528"/>
            <a:ext cx="383048" cy="168356"/>
          </a:xfrm>
          <a:custGeom>
            <a:avLst/>
            <a:gdLst>
              <a:gd name="connsiteX0" fmla="*/ 887104 w 887104"/>
              <a:gd name="connsiteY0" fmla="*/ 368490 h 368490"/>
              <a:gd name="connsiteX1" fmla="*/ 798394 w 887104"/>
              <a:gd name="connsiteY1" fmla="*/ 334370 h 368490"/>
              <a:gd name="connsiteX2" fmla="*/ 0 w 887104"/>
              <a:gd name="connsiteY2" fmla="*/ 0 h 3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104" h="368490">
                <a:moveTo>
                  <a:pt x="887104" y="368490"/>
                </a:moveTo>
                <a:lnTo>
                  <a:pt x="798394" y="334370"/>
                </a:lnTo>
                <a:lnTo>
                  <a:pt x="0" y="0"/>
                </a:lnTo>
              </a:path>
            </a:pathLst>
          </a:custGeom>
          <a:ln w="1905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339752" y="735546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Кивиярви</a:t>
            </a:r>
            <a:endParaRPr lang="ru-RU" sz="900" b="1" dirty="0"/>
          </a:p>
        </p:txBody>
      </p:sp>
      <p:sp>
        <p:nvSpPr>
          <p:cNvPr id="55" name="Полилиния 54"/>
          <p:cNvSpPr/>
          <p:nvPr/>
        </p:nvSpPr>
        <p:spPr>
          <a:xfrm>
            <a:off x="1475657" y="735546"/>
            <a:ext cx="288032" cy="442431"/>
          </a:xfrm>
          <a:custGeom>
            <a:avLst/>
            <a:gdLst>
              <a:gd name="connsiteX0" fmla="*/ 0 w 379863"/>
              <a:gd name="connsiteY0" fmla="*/ 661916 h 661916"/>
              <a:gd name="connsiteX1" fmla="*/ 320723 w 379863"/>
              <a:gd name="connsiteY1" fmla="*/ 409433 h 661916"/>
              <a:gd name="connsiteX2" fmla="*/ 354842 w 379863"/>
              <a:gd name="connsiteY2" fmla="*/ 143301 h 661916"/>
              <a:gd name="connsiteX3" fmla="*/ 170598 w 379863"/>
              <a:gd name="connsiteY3" fmla="*/ 0 h 66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863" h="661916">
                <a:moveTo>
                  <a:pt x="0" y="661916"/>
                </a:moveTo>
                <a:cubicBezTo>
                  <a:pt x="130791" y="578892"/>
                  <a:pt x="261583" y="495869"/>
                  <a:pt x="320723" y="409433"/>
                </a:cubicBezTo>
                <a:cubicBezTo>
                  <a:pt x="379863" y="322997"/>
                  <a:pt x="379863" y="211540"/>
                  <a:pt x="354842" y="143301"/>
                </a:cubicBezTo>
                <a:cubicBezTo>
                  <a:pt x="329821" y="75062"/>
                  <a:pt x="250209" y="37531"/>
                  <a:pt x="170598" y="0"/>
                </a:cubicBezTo>
              </a:path>
            </a:pathLst>
          </a:custGeom>
          <a:ln w="1905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1259632" y="735546"/>
            <a:ext cx="216024" cy="432048"/>
          </a:xfrm>
          <a:custGeom>
            <a:avLst/>
            <a:gdLst>
              <a:gd name="connsiteX0" fmla="*/ 218365 w 258170"/>
              <a:gd name="connsiteY0" fmla="*/ 730155 h 730155"/>
              <a:gd name="connsiteX1" fmla="*/ 245660 w 258170"/>
              <a:gd name="connsiteY1" fmla="*/ 525439 h 730155"/>
              <a:gd name="connsiteX2" fmla="*/ 143302 w 258170"/>
              <a:gd name="connsiteY2" fmla="*/ 354842 h 730155"/>
              <a:gd name="connsiteX3" fmla="*/ 13648 w 258170"/>
              <a:gd name="connsiteY3" fmla="*/ 136478 h 730155"/>
              <a:gd name="connsiteX4" fmla="*/ 61415 w 258170"/>
              <a:gd name="connsiteY4" fmla="*/ 0 h 7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70" h="730155">
                <a:moveTo>
                  <a:pt x="218365" y="730155"/>
                </a:moveTo>
                <a:cubicBezTo>
                  <a:pt x="238267" y="659073"/>
                  <a:pt x="258170" y="587991"/>
                  <a:pt x="245660" y="525439"/>
                </a:cubicBezTo>
                <a:cubicBezTo>
                  <a:pt x="233150" y="462887"/>
                  <a:pt x="143302" y="354842"/>
                  <a:pt x="143302" y="354842"/>
                </a:cubicBezTo>
                <a:cubicBezTo>
                  <a:pt x="104633" y="290015"/>
                  <a:pt x="27296" y="195618"/>
                  <a:pt x="13648" y="136478"/>
                </a:cubicBezTo>
                <a:cubicBezTo>
                  <a:pt x="0" y="77338"/>
                  <a:pt x="61415" y="0"/>
                  <a:pt x="61415" y="0"/>
                </a:cubicBezTo>
              </a:path>
            </a:pathLst>
          </a:custGeom>
          <a:ln w="19050">
            <a:solidFill>
              <a:srgbClr val="00206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1619673" y="735546"/>
            <a:ext cx="288032" cy="810090"/>
          </a:xfrm>
          <a:custGeom>
            <a:avLst/>
            <a:gdLst>
              <a:gd name="connsiteX0" fmla="*/ 368490 w 374176"/>
              <a:gd name="connsiteY0" fmla="*/ 1248770 h 1248770"/>
              <a:gd name="connsiteX1" fmla="*/ 354842 w 374176"/>
              <a:gd name="connsiteY1" fmla="*/ 921224 h 1248770"/>
              <a:gd name="connsiteX2" fmla="*/ 252484 w 374176"/>
              <a:gd name="connsiteY2" fmla="*/ 784746 h 1248770"/>
              <a:gd name="connsiteX3" fmla="*/ 136478 w 374176"/>
              <a:gd name="connsiteY3" fmla="*/ 716507 h 1248770"/>
              <a:gd name="connsiteX4" fmla="*/ 68239 w 374176"/>
              <a:gd name="connsiteY4" fmla="*/ 634621 h 1248770"/>
              <a:gd name="connsiteX5" fmla="*/ 61415 w 374176"/>
              <a:gd name="connsiteY5" fmla="*/ 539087 h 1248770"/>
              <a:gd name="connsiteX6" fmla="*/ 116006 w 374176"/>
              <a:gd name="connsiteY6" fmla="*/ 464024 h 1248770"/>
              <a:gd name="connsiteX7" fmla="*/ 163774 w 374176"/>
              <a:gd name="connsiteY7" fmla="*/ 388961 h 1248770"/>
              <a:gd name="connsiteX8" fmla="*/ 191069 w 374176"/>
              <a:gd name="connsiteY8" fmla="*/ 307075 h 1248770"/>
              <a:gd name="connsiteX9" fmla="*/ 197893 w 374176"/>
              <a:gd name="connsiteY9" fmla="*/ 191069 h 1248770"/>
              <a:gd name="connsiteX10" fmla="*/ 191069 w 374176"/>
              <a:gd name="connsiteY10" fmla="*/ 122830 h 1248770"/>
              <a:gd name="connsiteX11" fmla="*/ 109182 w 374176"/>
              <a:gd name="connsiteY11" fmla="*/ 47767 h 1248770"/>
              <a:gd name="connsiteX12" fmla="*/ 0 w 374176"/>
              <a:gd name="connsiteY12" fmla="*/ 0 h 124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4176" h="1248770">
                <a:moveTo>
                  <a:pt x="368490" y="1248770"/>
                </a:moveTo>
                <a:cubicBezTo>
                  <a:pt x="371333" y="1123665"/>
                  <a:pt x="374176" y="998561"/>
                  <a:pt x="354842" y="921224"/>
                </a:cubicBezTo>
                <a:cubicBezTo>
                  <a:pt x="335508" y="843887"/>
                  <a:pt x="288878" y="818865"/>
                  <a:pt x="252484" y="784746"/>
                </a:cubicBezTo>
                <a:cubicBezTo>
                  <a:pt x="216090" y="750627"/>
                  <a:pt x="167186" y="741528"/>
                  <a:pt x="136478" y="716507"/>
                </a:cubicBezTo>
                <a:cubicBezTo>
                  <a:pt x="105770" y="691486"/>
                  <a:pt x="80749" y="664191"/>
                  <a:pt x="68239" y="634621"/>
                </a:cubicBezTo>
                <a:cubicBezTo>
                  <a:pt x="55729" y="605051"/>
                  <a:pt x="53454" y="567520"/>
                  <a:pt x="61415" y="539087"/>
                </a:cubicBezTo>
                <a:cubicBezTo>
                  <a:pt x="69376" y="510654"/>
                  <a:pt x="98946" y="489045"/>
                  <a:pt x="116006" y="464024"/>
                </a:cubicBezTo>
                <a:cubicBezTo>
                  <a:pt x="133066" y="439003"/>
                  <a:pt x="151263" y="415119"/>
                  <a:pt x="163774" y="388961"/>
                </a:cubicBezTo>
                <a:cubicBezTo>
                  <a:pt x="176285" y="362803"/>
                  <a:pt x="185383" y="340057"/>
                  <a:pt x="191069" y="307075"/>
                </a:cubicBezTo>
                <a:cubicBezTo>
                  <a:pt x="196755" y="274093"/>
                  <a:pt x="197893" y="221776"/>
                  <a:pt x="197893" y="191069"/>
                </a:cubicBezTo>
                <a:cubicBezTo>
                  <a:pt x="197893" y="160362"/>
                  <a:pt x="205854" y="146714"/>
                  <a:pt x="191069" y="122830"/>
                </a:cubicBezTo>
                <a:cubicBezTo>
                  <a:pt x="176284" y="98946"/>
                  <a:pt x="141027" y="68239"/>
                  <a:pt x="109182" y="47767"/>
                </a:cubicBezTo>
                <a:cubicBezTo>
                  <a:pt x="77337" y="27295"/>
                  <a:pt x="20471" y="7961"/>
                  <a:pt x="0" y="0"/>
                </a:cubicBezTo>
              </a:path>
            </a:pathLst>
          </a:custGeom>
          <a:ln w="1905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1" y="1437624"/>
            <a:ext cx="1152128" cy="342038"/>
          </a:xfrm>
          <a:prstGeom prst="wedgeRectCallout">
            <a:avLst>
              <a:gd name="adj1" fmla="val 66518"/>
              <a:gd name="adj2" fmla="val -222266"/>
            </a:avLst>
          </a:prstGeom>
          <a:solidFill>
            <a:schemeClr val="accent6">
              <a:lumMod val="20000"/>
              <a:lumOff val="80000"/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Кингисепп</a:t>
            </a:r>
          </a:p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ООО»Фосфорит»</a:t>
            </a:r>
          </a:p>
        </p:txBody>
      </p:sp>
      <p:sp>
        <p:nvSpPr>
          <p:cNvPr id="65" name="Солнце 64"/>
          <p:cNvSpPr/>
          <p:nvPr/>
        </p:nvSpPr>
        <p:spPr>
          <a:xfrm>
            <a:off x="2843809" y="1113588"/>
            <a:ext cx="72008" cy="54006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403649" y="951570"/>
            <a:ext cx="360040" cy="108012"/>
          </a:xfrm>
          <a:custGeom>
            <a:avLst/>
            <a:gdLst>
              <a:gd name="connsiteX0" fmla="*/ 0 w 341906"/>
              <a:gd name="connsiteY0" fmla="*/ 0 h 92765"/>
              <a:gd name="connsiteX1" fmla="*/ 111318 w 341906"/>
              <a:gd name="connsiteY1" fmla="*/ 63611 h 92765"/>
              <a:gd name="connsiteX2" fmla="*/ 198783 w 341906"/>
              <a:gd name="connsiteY2" fmla="*/ 79513 h 92765"/>
              <a:gd name="connsiteX3" fmla="*/ 270345 w 341906"/>
              <a:gd name="connsiteY3" fmla="*/ 79513 h 92765"/>
              <a:gd name="connsiteX4" fmla="*/ 341906 w 341906"/>
              <a:gd name="connsiteY4" fmla="*/ 0 h 9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906" h="92765">
                <a:moveTo>
                  <a:pt x="0" y="0"/>
                </a:moveTo>
                <a:cubicBezTo>
                  <a:pt x="39094" y="25179"/>
                  <a:pt x="78188" y="50359"/>
                  <a:pt x="111318" y="63611"/>
                </a:cubicBezTo>
                <a:cubicBezTo>
                  <a:pt x="144449" y="76863"/>
                  <a:pt x="172279" y="76863"/>
                  <a:pt x="198783" y="79513"/>
                </a:cubicBezTo>
                <a:cubicBezTo>
                  <a:pt x="225287" y="82163"/>
                  <a:pt x="246491" y="92765"/>
                  <a:pt x="270345" y="79513"/>
                </a:cubicBezTo>
                <a:cubicBezTo>
                  <a:pt x="294199" y="66261"/>
                  <a:pt x="341906" y="0"/>
                  <a:pt x="341906" y="0"/>
                </a:cubicBezTo>
              </a:path>
            </a:pathLst>
          </a:custGeom>
          <a:ln w="19050">
            <a:solidFill>
              <a:srgbClr val="00206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1475657" y="1167594"/>
            <a:ext cx="55912" cy="45824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олнце 29"/>
          <p:cNvSpPr/>
          <p:nvPr/>
        </p:nvSpPr>
        <p:spPr>
          <a:xfrm>
            <a:off x="1922953" y="1534180"/>
            <a:ext cx="55912" cy="45824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олнце 30"/>
          <p:cNvSpPr/>
          <p:nvPr/>
        </p:nvSpPr>
        <p:spPr>
          <a:xfrm>
            <a:off x="6172272" y="4092100"/>
            <a:ext cx="55912" cy="45824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олнце 31"/>
          <p:cNvSpPr/>
          <p:nvPr/>
        </p:nvSpPr>
        <p:spPr>
          <a:xfrm>
            <a:off x="2649811" y="3420860"/>
            <a:ext cx="55912" cy="45824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4716016" y="4443958"/>
            <a:ext cx="1080120" cy="432048"/>
          </a:xfrm>
          <a:prstGeom prst="wedgeRectCallout">
            <a:avLst>
              <a:gd name="adj1" fmla="val 82980"/>
              <a:gd name="adj2" fmla="val -117353"/>
            </a:avLst>
          </a:prstGeom>
          <a:solidFill>
            <a:schemeClr val="accent6">
              <a:lumMod val="20000"/>
              <a:lumOff val="80000"/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Предкомбинат</a:t>
            </a:r>
            <a:endParaRPr lang="ru-RU" sz="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Кемеровское</a:t>
            </a:r>
          </a:p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ОАО «Азот»</a:t>
            </a: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2843808" y="4443958"/>
            <a:ext cx="1230066" cy="432048"/>
          </a:xfrm>
          <a:prstGeom prst="wedgeRectCallout">
            <a:avLst>
              <a:gd name="adj1" fmla="val -63222"/>
              <a:gd name="adj2" fmla="val -311846"/>
            </a:avLst>
          </a:prstGeom>
          <a:solidFill>
            <a:schemeClr val="accent6">
              <a:lumMod val="20000"/>
              <a:lumOff val="80000"/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Салават</a:t>
            </a:r>
          </a:p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ОАО «Газпром </a:t>
            </a:r>
            <a:r>
              <a:rPr lang="ru-RU" sz="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Нефтехим</a:t>
            </a:r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Салават»</a:t>
            </a: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1907706" y="1329612"/>
            <a:ext cx="761483" cy="1936281"/>
          </a:xfrm>
          <a:custGeom>
            <a:avLst/>
            <a:gdLst>
              <a:gd name="connsiteX0" fmla="*/ 964441 w 964441"/>
              <a:gd name="connsiteY0" fmla="*/ 3050274 h 3050274"/>
              <a:gd name="connsiteX1" fmla="*/ 739253 w 964441"/>
              <a:gd name="connsiteY1" fmla="*/ 2408830 h 3050274"/>
              <a:gd name="connsiteX2" fmla="*/ 848435 w 964441"/>
              <a:gd name="connsiteY2" fmla="*/ 1665027 h 3050274"/>
              <a:gd name="connsiteX3" fmla="*/ 616423 w 964441"/>
              <a:gd name="connsiteY3" fmla="*/ 1119116 h 3050274"/>
              <a:gd name="connsiteX4" fmla="*/ 425355 w 964441"/>
              <a:gd name="connsiteY4" fmla="*/ 682388 h 3050274"/>
              <a:gd name="connsiteX5" fmla="*/ 247934 w 964441"/>
              <a:gd name="connsiteY5" fmla="*/ 443552 h 3050274"/>
              <a:gd name="connsiteX6" fmla="*/ 118280 w 964441"/>
              <a:gd name="connsiteY6" fmla="*/ 279779 h 3050274"/>
              <a:gd name="connsiteX7" fmla="*/ 15922 w 964441"/>
              <a:gd name="connsiteY7" fmla="*/ 156949 h 3050274"/>
              <a:gd name="connsiteX8" fmla="*/ 22746 w 964441"/>
              <a:gd name="connsiteY8" fmla="*/ 109182 h 3050274"/>
              <a:gd name="connsiteX9" fmla="*/ 2274 w 964441"/>
              <a:gd name="connsiteY9" fmla="*/ 0 h 305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4441" h="3050274">
                <a:moveTo>
                  <a:pt x="964441" y="3050274"/>
                </a:moveTo>
                <a:cubicBezTo>
                  <a:pt x="861514" y="2844989"/>
                  <a:pt x="758587" y="2639704"/>
                  <a:pt x="739253" y="2408830"/>
                </a:cubicBezTo>
                <a:cubicBezTo>
                  <a:pt x="719919" y="2177956"/>
                  <a:pt x="868907" y="1879979"/>
                  <a:pt x="848435" y="1665027"/>
                </a:cubicBezTo>
                <a:cubicBezTo>
                  <a:pt x="827963" y="1450075"/>
                  <a:pt x="686936" y="1282889"/>
                  <a:pt x="616423" y="1119116"/>
                </a:cubicBezTo>
                <a:cubicBezTo>
                  <a:pt x="545910" y="955343"/>
                  <a:pt x="486770" y="794982"/>
                  <a:pt x="425355" y="682388"/>
                </a:cubicBezTo>
                <a:cubicBezTo>
                  <a:pt x="363940" y="569794"/>
                  <a:pt x="299113" y="510653"/>
                  <a:pt x="247934" y="443552"/>
                </a:cubicBezTo>
                <a:cubicBezTo>
                  <a:pt x="196755" y="376451"/>
                  <a:pt x="156949" y="327546"/>
                  <a:pt x="118280" y="279779"/>
                </a:cubicBezTo>
                <a:cubicBezTo>
                  <a:pt x="79611" y="232012"/>
                  <a:pt x="31844" y="185382"/>
                  <a:pt x="15922" y="156949"/>
                </a:cubicBezTo>
                <a:cubicBezTo>
                  <a:pt x="0" y="128516"/>
                  <a:pt x="25021" y="135340"/>
                  <a:pt x="22746" y="109182"/>
                </a:cubicBezTo>
                <a:cubicBezTo>
                  <a:pt x="20471" y="83024"/>
                  <a:pt x="9098" y="31845"/>
                  <a:pt x="2274" y="0"/>
                </a:cubicBezTo>
              </a:path>
            </a:pathLst>
          </a:custGeom>
          <a:ln w="19050">
            <a:solidFill>
              <a:srgbClr val="00206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2584410" y="2512580"/>
            <a:ext cx="3587862" cy="1625345"/>
          </a:xfrm>
          <a:custGeom>
            <a:avLst/>
            <a:gdLst>
              <a:gd name="connsiteX0" fmla="*/ 4653887 w 4653887"/>
              <a:gd name="connsiteY0" fmla="*/ 2518012 h 2518012"/>
              <a:gd name="connsiteX1" fmla="*/ 3869141 w 4653887"/>
              <a:gd name="connsiteY1" fmla="*/ 2047165 h 2518012"/>
              <a:gd name="connsiteX2" fmla="*/ 3480179 w 4653887"/>
              <a:gd name="connsiteY2" fmla="*/ 1282890 h 2518012"/>
              <a:gd name="connsiteX3" fmla="*/ 2654490 w 4653887"/>
              <a:gd name="connsiteY3" fmla="*/ 1030406 h 2518012"/>
              <a:gd name="connsiteX4" fmla="*/ 1665027 w 4653887"/>
              <a:gd name="connsiteY4" fmla="*/ 620973 h 2518012"/>
              <a:gd name="connsiteX5" fmla="*/ 771099 w 4653887"/>
              <a:gd name="connsiteY5" fmla="*/ 498144 h 2518012"/>
              <a:gd name="connsiteX6" fmla="*/ 150126 w 4653887"/>
              <a:gd name="connsiteY6" fmla="*/ 279779 h 2518012"/>
              <a:gd name="connsiteX7" fmla="*/ 0 w 4653887"/>
              <a:gd name="connsiteY7" fmla="*/ 0 h 25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3887" h="2518012">
                <a:moveTo>
                  <a:pt x="4653887" y="2518012"/>
                </a:moveTo>
                <a:cubicBezTo>
                  <a:pt x="4359323" y="2385515"/>
                  <a:pt x="4064759" y="2253019"/>
                  <a:pt x="3869141" y="2047165"/>
                </a:cubicBezTo>
                <a:cubicBezTo>
                  <a:pt x="3673523" y="1841311"/>
                  <a:pt x="3682621" y="1452350"/>
                  <a:pt x="3480179" y="1282890"/>
                </a:cubicBezTo>
                <a:cubicBezTo>
                  <a:pt x="3277737" y="1113430"/>
                  <a:pt x="2957015" y="1140726"/>
                  <a:pt x="2654490" y="1030406"/>
                </a:cubicBezTo>
                <a:cubicBezTo>
                  <a:pt x="2351965" y="920086"/>
                  <a:pt x="1978926" y="709683"/>
                  <a:pt x="1665027" y="620973"/>
                </a:cubicBezTo>
                <a:cubicBezTo>
                  <a:pt x="1351129" y="532263"/>
                  <a:pt x="1023582" y="555010"/>
                  <a:pt x="771099" y="498144"/>
                </a:cubicBezTo>
                <a:cubicBezTo>
                  <a:pt x="518616" y="441278"/>
                  <a:pt x="278643" y="362803"/>
                  <a:pt x="150126" y="279779"/>
                </a:cubicBezTo>
                <a:cubicBezTo>
                  <a:pt x="21610" y="196755"/>
                  <a:pt x="10805" y="98377"/>
                  <a:pt x="0" y="0"/>
                </a:cubicBezTo>
              </a:path>
            </a:pathLst>
          </a:custGeom>
          <a:ln w="19050">
            <a:solidFill>
              <a:srgbClr val="002060">
                <a:alpha val="32000"/>
              </a:srgb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ая выноска 73"/>
          <p:cNvSpPr/>
          <p:nvPr/>
        </p:nvSpPr>
        <p:spPr>
          <a:xfrm>
            <a:off x="3774374" y="2409733"/>
            <a:ext cx="1877746" cy="355130"/>
          </a:xfrm>
          <a:prstGeom prst="wedgeRectCallout">
            <a:avLst>
              <a:gd name="adj1" fmla="val -71150"/>
              <a:gd name="adj2" fmla="val -76311"/>
            </a:avLst>
          </a:prstGeom>
          <a:solidFill>
            <a:srgbClr val="92D050">
              <a:alpha val="6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Осенцы</a:t>
            </a:r>
            <a:endParaRPr lang="ru-RU" sz="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ОАО «Минеральные удобрения»</a:t>
            </a: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ая выноска 79"/>
          <p:cNvSpPr/>
          <p:nvPr/>
        </p:nvSpPr>
        <p:spPr>
          <a:xfrm>
            <a:off x="2627784" y="1599643"/>
            <a:ext cx="1905705" cy="363313"/>
          </a:xfrm>
          <a:prstGeom prst="wedgeRectCallout">
            <a:avLst>
              <a:gd name="adj1" fmla="val -5576"/>
              <a:gd name="adj2" fmla="val 134933"/>
            </a:avLst>
          </a:prstGeom>
          <a:solidFill>
            <a:srgbClr val="92D050">
              <a:alpha val="6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Заячья горка, Березники</a:t>
            </a:r>
          </a:p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Ф-л «Азот» ОАО «ОХК </a:t>
            </a:r>
            <a:r>
              <a:rPr lang="ru-RU" sz="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Уралхим</a:t>
            </a:r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олилиния 81"/>
          <p:cNvSpPr/>
          <p:nvPr/>
        </p:nvSpPr>
        <p:spPr>
          <a:xfrm>
            <a:off x="3490508" y="2477263"/>
            <a:ext cx="37044" cy="39636"/>
          </a:xfrm>
          <a:custGeom>
            <a:avLst/>
            <a:gdLst>
              <a:gd name="connsiteX0" fmla="*/ 0 w 47708"/>
              <a:gd name="connsiteY0" fmla="*/ 0 h 62285"/>
              <a:gd name="connsiteX1" fmla="*/ 47708 w 47708"/>
              <a:gd name="connsiteY1" fmla="*/ 47708 h 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708" h="62285">
                <a:moveTo>
                  <a:pt x="0" y="0"/>
                </a:moveTo>
                <a:cubicBezTo>
                  <a:pt x="23191" y="31142"/>
                  <a:pt x="46383" y="62285"/>
                  <a:pt x="47708" y="47708"/>
                </a:cubicBezTo>
              </a:path>
            </a:pathLst>
          </a:custGeom>
          <a:ln w="1905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3434941" y="2502562"/>
            <a:ext cx="100842" cy="209144"/>
          </a:xfrm>
          <a:custGeom>
            <a:avLst/>
            <a:gdLst>
              <a:gd name="connsiteX0" fmla="*/ 111319 w 129872"/>
              <a:gd name="connsiteY0" fmla="*/ 0 h 328654"/>
              <a:gd name="connsiteX1" fmla="*/ 111319 w 129872"/>
              <a:gd name="connsiteY1" fmla="*/ 166977 h 328654"/>
              <a:gd name="connsiteX2" fmla="*/ 0 w 129872"/>
              <a:gd name="connsiteY2" fmla="*/ 262393 h 3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72" h="328654">
                <a:moveTo>
                  <a:pt x="111319" y="0"/>
                </a:moveTo>
                <a:cubicBezTo>
                  <a:pt x="120595" y="61622"/>
                  <a:pt x="129872" y="123245"/>
                  <a:pt x="111319" y="166977"/>
                </a:cubicBezTo>
                <a:cubicBezTo>
                  <a:pt x="92766" y="210709"/>
                  <a:pt x="42407" y="328654"/>
                  <a:pt x="0" y="262393"/>
                </a:cubicBezTo>
              </a:path>
            </a:pathLst>
          </a:custGeom>
          <a:ln w="19050" cmpd="thickThin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539718" y="2451963"/>
            <a:ext cx="889050" cy="250466"/>
          </a:xfrm>
          <a:custGeom>
            <a:avLst/>
            <a:gdLst>
              <a:gd name="connsiteX0" fmla="*/ 1144988 w 1144988"/>
              <a:gd name="connsiteY0" fmla="*/ 357808 h 393589"/>
              <a:gd name="connsiteX1" fmla="*/ 397566 w 1144988"/>
              <a:gd name="connsiteY1" fmla="*/ 333954 h 393589"/>
              <a:gd name="connsiteX2" fmla="*/ 0 w 1144988"/>
              <a:gd name="connsiteY2" fmla="*/ 0 h 39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988" h="393589">
                <a:moveTo>
                  <a:pt x="1144988" y="357808"/>
                </a:moveTo>
                <a:cubicBezTo>
                  <a:pt x="866692" y="375698"/>
                  <a:pt x="588397" y="393589"/>
                  <a:pt x="397566" y="333954"/>
                </a:cubicBezTo>
                <a:cubicBezTo>
                  <a:pt x="206735" y="274319"/>
                  <a:pt x="41082" y="62285"/>
                  <a:pt x="0" y="0"/>
                </a:cubicBezTo>
              </a:path>
            </a:pathLst>
          </a:custGeom>
          <a:ln w="1905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395537" y="573528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Рига</a:t>
            </a:r>
            <a:endParaRPr lang="ru-RU" sz="900" b="1" dirty="0"/>
          </a:p>
        </p:txBody>
      </p:sp>
      <p:sp>
        <p:nvSpPr>
          <p:cNvPr id="93" name="Полилиния 92"/>
          <p:cNvSpPr/>
          <p:nvPr/>
        </p:nvSpPr>
        <p:spPr>
          <a:xfrm>
            <a:off x="683569" y="681540"/>
            <a:ext cx="2880320" cy="1836204"/>
          </a:xfrm>
          <a:custGeom>
            <a:avLst/>
            <a:gdLst>
              <a:gd name="connsiteX0" fmla="*/ 2850490 w 2937053"/>
              <a:gd name="connsiteY0" fmla="*/ 2136039 h 2424990"/>
              <a:gd name="connsiteX1" fmla="*/ 2770023 w 2937053"/>
              <a:gd name="connsiteY1" fmla="*/ 2421332 h 2424990"/>
              <a:gd name="connsiteX2" fmla="*/ 1848307 w 2937053"/>
              <a:gd name="connsiteY2" fmla="*/ 2114093 h 2424990"/>
              <a:gd name="connsiteX3" fmla="*/ 1263091 w 2937053"/>
              <a:gd name="connsiteY3" fmla="*/ 921716 h 2424990"/>
              <a:gd name="connsiteX4" fmla="*/ 202387 w 2937053"/>
              <a:gd name="connsiteY4" fmla="*/ 614477 h 2424990"/>
              <a:gd name="connsiteX5" fmla="*/ 48768 w 2937053"/>
              <a:gd name="connsiteY5" fmla="*/ 0 h 242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7053" h="2424990">
                <a:moveTo>
                  <a:pt x="2850490" y="2136039"/>
                </a:moveTo>
                <a:cubicBezTo>
                  <a:pt x="2893771" y="2280514"/>
                  <a:pt x="2937053" y="2424990"/>
                  <a:pt x="2770023" y="2421332"/>
                </a:cubicBezTo>
                <a:cubicBezTo>
                  <a:pt x="2602993" y="2417674"/>
                  <a:pt x="2099462" y="2364029"/>
                  <a:pt x="1848307" y="2114093"/>
                </a:cubicBezTo>
                <a:cubicBezTo>
                  <a:pt x="1597152" y="1864157"/>
                  <a:pt x="1537411" y="1171652"/>
                  <a:pt x="1263091" y="921716"/>
                </a:cubicBezTo>
                <a:cubicBezTo>
                  <a:pt x="988771" y="671780"/>
                  <a:pt x="404774" y="768096"/>
                  <a:pt x="202387" y="614477"/>
                </a:cubicBezTo>
                <a:cubicBezTo>
                  <a:pt x="0" y="460858"/>
                  <a:pt x="24384" y="230429"/>
                  <a:pt x="48768" y="0"/>
                </a:cubicBezTo>
              </a:path>
            </a:pathLst>
          </a:custGeom>
          <a:ln w="190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107504" y="1113588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Пыталово</a:t>
            </a:r>
            <a:endParaRPr lang="ru-RU" sz="900" b="1" dirty="0"/>
          </a:p>
        </p:txBody>
      </p:sp>
      <p:sp>
        <p:nvSpPr>
          <p:cNvPr id="94" name="Прямоугольная выноска 93"/>
          <p:cNvSpPr/>
          <p:nvPr/>
        </p:nvSpPr>
        <p:spPr>
          <a:xfrm>
            <a:off x="7452320" y="2283718"/>
            <a:ext cx="1626141" cy="432048"/>
          </a:xfrm>
          <a:prstGeom prst="wedgeRectCallout">
            <a:avLst>
              <a:gd name="adj1" fmla="val 25797"/>
              <a:gd name="adj2" fmla="val 341199"/>
            </a:avLst>
          </a:prstGeom>
          <a:solidFill>
            <a:srgbClr val="0070C0">
              <a:alpha val="23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Багульная</a:t>
            </a:r>
            <a:endParaRPr lang="ru-RU" sz="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ОАО «РУСАЛ» Братский </a:t>
            </a:r>
            <a:r>
              <a:rPr lang="ru-RU" sz="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алюминивый</a:t>
            </a:r>
            <a:r>
              <a:rPr lang="ru-RU" sz="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завод</a:t>
            </a: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Полилиния 94"/>
          <p:cNvSpPr/>
          <p:nvPr/>
        </p:nvSpPr>
        <p:spPr>
          <a:xfrm>
            <a:off x="8675829" y="4005107"/>
            <a:ext cx="468173" cy="54006"/>
          </a:xfrm>
          <a:custGeom>
            <a:avLst/>
            <a:gdLst>
              <a:gd name="connsiteX0" fmla="*/ 0 w 468173"/>
              <a:gd name="connsiteY0" fmla="*/ 0 h 51207"/>
              <a:gd name="connsiteX1" fmla="*/ 468173 w 468173"/>
              <a:gd name="connsiteY1" fmla="*/ 51207 h 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173" h="51207">
                <a:moveTo>
                  <a:pt x="0" y="0"/>
                </a:moveTo>
                <a:lnTo>
                  <a:pt x="468173" y="51207"/>
                </a:lnTo>
              </a:path>
            </a:pathLst>
          </a:custGeom>
          <a:ln w="19050">
            <a:solidFill>
              <a:srgbClr val="0020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7740352" y="408391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 smtClean="0"/>
              <a:t>Сухановка</a:t>
            </a:r>
            <a:r>
              <a:rPr lang="ru-RU" sz="800" b="1" dirty="0" smtClean="0"/>
              <a:t> –</a:t>
            </a:r>
            <a:r>
              <a:rPr lang="ru-RU" sz="800" b="1" dirty="0" err="1" smtClean="0"/>
              <a:t>эксп</a:t>
            </a:r>
            <a:r>
              <a:rPr lang="ru-RU" sz="800" b="1" dirty="0" smtClean="0"/>
              <a:t> ДВС</a:t>
            </a:r>
          </a:p>
          <a:p>
            <a:r>
              <a:rPr lang="ru-RU" sz="800" b="1" dirty="0" smtClean="0"/>
              <a:t>Морской порт</a:t>
            </a:r>
            <a:endParaRPr lang="ru-RU" sz="800" b="1" dirty="0"/>
          </a:p>
        </p:txBody>
      </p:sp>
      <p:sp>
        <p:nvSpPr>
          <p:cNvPr id="97" name="Правая фигурная скобка 96"/>
          <p:cNvSpPr/>
          <p:nvPr/>
        </p:nvSpPr>
        <p:spPr>
          <a:xfrm>
            <a:off x="8999985" y="4083918"/>
            <a:ext cx="144016" cy="378042"/>
          </a:xfrm>
          <a:prstGeom prst="rightBrace">
            <a:avLst/>
          </a:prstGeom>
          <a:ln w="1905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Дата 73"/>
          <p:cNvSpPr txBox="1">
            <a:spLocks noGrp="1"/>
          </p:cNvSpPr>
          <p:nvPr/>
        </p:nvSpPr>
        <p:spPr bwMode="auto">
          <a:xfrm>
            <a:off x="1476375" y="4894662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940152" y="699542"/>
            <a:ext cx="232570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на 2017-2018 Г.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110736" y="1027639"/>
            <a:ext cx="4033264" cy="3780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Подготовка реестра нормативно-правовых актов для внесения в них необходимых изменений (срок декабрь 2017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г.)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125856" y="1491631"/>
            <a:ext cx="4018143" cy="3107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Корректировка НПА России </a:t>
            </a:r>
            <a:r>
              <a:rPr lang="en-US" sz="1000" dirty="0" smtClean="0">
                <a:solidFill>
                  <a:schemeClr val="tx1"/>
                </a:solidFill>
              </a:rPr>
              <a:t>(I</a:t>
            </a:r>
            <a:r>
              <a:rPr lang="ru-RU" sz="1000" dirty="0" smtClean="0">
                <a:solidFill>
                  <a:schemeClr val="tx1"/>
                </a:solidFill>
              </a:rPr>
              <a:t> полугодие 2018 г.) 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131356" y="1869672"/>
            <a:ext cx="4012644" cy="35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Тиражирование экспортных перевозок (</a:t>
            </a:r>
            <a:r>
              <a:rPr lang="en-US" sz="1000" dirty="0" smtClean="0">
                <a:solidFill>
                  <a:schemeClr val="tx1"/>
                </a:solidFill>
              </a:rPr>
              <a:t>II </a:t>
            </a:r>
            <a:r>
              <a:rPr lang="ru-RU" sz="1000" dirty="0" smtClean="0">
                <a:solidFill>
                  <a:schemeClr val="tx1"/>
                </a:solidFill>
              </a:rPr>
              <a:t>полугодие 2018 г.)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644009" y="1005576"/>
            <a:ext cx="791313" cy="539221"/>
          </a:xfrm>
          <a:prstGeom prst="rect">
            <a:avLst/>
          </a:prstGeom>
          <a:noFill/>
          <a:ln>
            <a:noFill/>
          </a:ln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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86" name="Дата 73"/>
          <p:cNvSpPr txBox="1">
            <a:spLocks noGrp="1"/>
          </p:cNvSpPr>
          <p:nvPr/>
        </p:nvSpPr>
        <p:spPr bwMode="auto">
          <a:xfrm>
            <a:off x="1476375" y="4894660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grpSp>
        <p:nvGrpSpPr>
          <p:cNvPr id="2" name="Группа 74"/>
          <p:cNvGrpSpPr/>
          <p:nvPr/>
        </p:nvGrpSpPr>
        <p:grpSpPr>
          <a:xfrm>
            <a:off x="179514" y="2816974"/>
            <a:ext cx="8833041" cy="1626983"/>
            <a:chOff x="147039" y="3882493"/>
            <a:chExt cx="7932208" cy="2071676"/>
          </a:xfrm>
        </p:grpSpPr>
        <p:sp>
          <p:nvSpPr>
            <p:cNvPr id="35" name="Нашивка 34"/>
            <p:cNvSpPr/>
            <p:nvPr/>
          </p:nvSpPr>
          <p:spPr>
            <a:xfrm>
              <a:off x="1559390" y="3922647"/>
              <a:ext cx="6519857" cy="1969916"/>
            </a:xfrm>
            <a:prstGeom prst="chevron">
              <a:avLst>
                <a:gd name="adj" fmla="val 36491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  <a:alpha val="69000"/>
                  </a:srgbClr>
                </a:gs>
                <a:gs pos="6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6" name="Параллелограмм 51"/>
            <p:cNvSpPr/>
            <p:nvPr/>
          </p:nvSpPr>
          <p:spPr>
            <a:xfrm flipH="1">
              <a:off x="147039" y="3882493"/>
              <a:ext cx="7475282" cy="399576"/>
            </a:xfrm>
            <a:custGeom>
              <a:avLst/>
              <a:gdLst>
                <a:gd name="connsiteX0" fmla="*/ 0 w 7472119"/>
                <a:gd name="connsiteY0" fmla="*/ 399576 h 399576"/>
                <a:gd name="connsiteX1" fmla="*/ 298915 w 7472119"/>
                <a:gd name="connsiteY1" fmla="*/ 0 h 399576"/>
                <a:gd name="connsiteX2" fmla="*/ 7472119 w 7472119"/>
                <a:gd name="connsiteY2" fmla="*/ 0 h 399576"/>
                <a:gd name="connsiteX3" fmla="*/ 7173204 w 7472119"/>
                <a:gd name="connsiteY3" fmla="*/ 399576 h 399576"/>
                <a:gd name="connsiteX4" fmla="*/ 0 w 7472119"/>
                <a:gd name="connsiteY4" fmla="*/ 399576 h 399576"/>
                <a:gd name="connsiteX0" fmla="*/ 0 w 7475282"/>
                <a:gd name="connsiteY0" fmla="*/ 399576 h 399576"/>
                <a:gd name="connsiteX1" fmla="*/ 298915 w 7475282"/>
                <a:gd name="connsiteY1" fmla="*/ 0 h 399576"/>
                <a:gd name="connsiteX2" fmla="*/ 7472119 w 7475282"/>
                <a:gd name="connsiteY2" fmla="*/ 0 h 399576"/>
                <a:gd name="connsiteX3" fmla="*/ 7475282 w 7475282"/>
                <a:gd name="connsiteY3" fmla="*/ 391411 h 399576"/>
                <a:gd name="connsiteX4" fmla="*/ 0 w 7475282"/>
                <a:gd name="connsiteY4" fmla="*/ 399576 h 39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282" h="399576">
                  <a:moveTo>
                    <a:pt x="0" y="399576"/>
                  </a:moveTo>
                  <a:lnTo>
                    <a:pt x="298915" y="0"/>
                  </a:lnTo>
                  <a:lnTo>
                    <a:pt x="7472119" y="0"/>
                  </a:lnTo>
                  <a:cubicBezTo>
                    <a:pt x="7473173" y="130470"/>
                    <a:pt x="7474228" y="260941"/>
                    <a:pt x="7475282" y="391411"/>
                  </a:cubicBezTo>
                  <a:lnTo>
                    <a:pt x="0" y="399576"/>
                  </a:lnTo>
                  <a:close/>
                </a:path>
              </a:pathLst>
            </a:custGeom>
            <a:solidFill>
              <a:srgbClr val="6BA2D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B050"/>
                </a:solidFill>
                <a:cs typeface="Calibri" pitchFamily="34" charset="0"/>
              </a:endParaRPr>
            </a:p>
          </p:txBody>
        </p:sp>
        <p:sp>
          <p:nvSpPr>
            <p:cNvPr id="40" name="Параллелограмм 52"/>
            <p:cNvSpPr/>
            <p:nvPr/>
          </p:nvSpPr>
          <p:spPr>
            <a:xfrm>
              <a:off x="155973" y="5805264"/>
              <a:ext cx="7267559" cy="148905"/>
            </a:xfrm>
            <a:custGeom>
              <a:avLst/>
              <a:gdLst>
                <a:gd name="connsiteX0" fmla="*/ 0 w 7231545"/>
                <a:gd name="connsiteY0" fmla="*/ 124540 h 124540"/>
                <a:gd name="connsiteX1" fmla="*/ 95577 w 7231545"/>
                <a:gd name="connsiteY1" fmla="*/ 0 h 124540"/>
                <a:gd name="connsiteX2" fmla="*/ 7231545 w 7231545"/>
                <a:gd name="connsiteY2" fmla="*/ 0 h 124540"/>
                <a:gd name="connsiteX3" fmla="*/ 7135968 w 7231545"/>
                <a:gd name="connsiteY3" fmla="*/ 124540 h 124540"/>
                <a:gd name="connsiteX4" fmla="*/ 0 w 7231545"/>
                <a:gd name="connsiteY4" fmla="*/ 124540 h 124540"/>
                <a:gd name="connsiteX0" fmla="*/ 0 w 7231545"/>
                <a:gd name="connsiteY0" fmla="*/ 124540 h 124540"/>
                <a:gd name="connsiteX1" fmla="*/ 13935 w 7231545"/>
                <a:gd name="connsiteY1" fmla="*/ 0 h 124540"/>
                <a:gd name="connsiteX2" fmla="*/ 7231545 w 7231545"/>
                <a:gd name="connsiteY2" fmla="*/ 0 h 124540"/>
                <a:gd name="connsiteX3" fmla="*/ 7135968 w 7231545"/>
                <a:gd name="connsiteY3" fmla="*/ 124540 h 124540"/>
                <a:gd name="connsiteX4" fmla="*/ 0 w 7231545"/>
                <a:gd name="connsiteY4" fmla="*/ 124540 h 124540"/>
                <a:gd name="connsiteX0" fmla="*/ 2394 w 7233939"/>
                <a:gd name="connsiteY0" fmla="*/ 124540 h 124540"/>
                <a:gd name="connsiteX1" fmla="*/ 0 w 7233939"/>
                <a:gd name="connsiteY1" fmla="*/ 8164 h 124540"/>
                <a:gd name="connsiteX2" fmla="*/ 7233939 w 7233939"/>
                <a:gd name="connsiteY2" fmla="*/ 0 h 124540"/>
                <a:gd name="connsiteX3" fmla="*/ 7138362 w 7233939"/>
                <a:gd name="connsiteY3" fmla="*/ 124540 h 124540"/>
                <a:gd name="connsiteX4" fmla="*/ 2394 w 7233939"/>
                <a:gd name="connsiteY4" fmla="*/ 124540 h 12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3939" h="124540">
                  <a:moveTo>
                    <a:pt x="2394" y="124540"/>
                  </a:moveTo>
                  <a:lnTo>
                    <a:pt x="0" y="8164"/>
                  </a:lnTo>
                  <a:lnTo>
                    <a:pt x="7233939" y="0"/>
                  </a:lnTo>
                  <a:lnTo>
                    <a:pt x="7138362" y="124540"/>
                  </a:lnTo>
                  <a:lnTo>
                    <a:pt x="2394" y="124540"/>
                  </a:lnTo>
                  <a:close/>
                </a:path>
              </a:pathLst>
            </a:custGeom>
            <a:solidFill>
              <a:srgbClr val="76B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49" name="Freeform 2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 rot="5400000">
              <a:off x="6996905" y="3802593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0" name="Freeform 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7079028" y="3957715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1" name="Freeform 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rot="5400000">
              <a:off x="7192298" y="4197120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2" name="Freeform 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5400000">
              <a:off x="7339603" y="5217149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4" name="Freeform 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7223044" y="5372272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7" name="Freeform 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5400000">
              <a:off x="7560408" y="4558060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60" name="Freeform 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5400000">
              <a:off x="7687712" y="4713183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63" name="Freeform 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5400000">
              <a:off x="7560408" y="4860141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64" name="Содержимое 2"/>
            <p:cNvSpPr txBox="1">
              <a:spLocks/>
            </p:cNvSpPr>
            <p:nvPr/>
          </p:nvSpPr>
          <p:spPr bwMode="auto">
            <a:xfrm>
              <a:off x="673621" y="4037616"/>
              <a:ext cx="6554520" cy="21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Шаги проекта </a:t>
              </a:r>
              <a:endParaRPr lang="ru-RU" sz="14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9" name="Содержимое 2"/>
            <p:cNvSpPr txBox="1">
              <a:spLocks/>
            </p:cNvSpPr>
            <p:nvPr/>
          </p:nvSpPr>
          <p:spPr bwMode="auto">
            <a:xfrm>
              <a:off x="254867" y="4298046"/>
              <a:ext cx="7328565" cy="1472745"/>
            </a:xfrm>
            <a:prstGeom prst="rect">
              <a:avLst/>
            </a:prstGeom>
            <a:gradFill>
              <a:gsLst>
                <a:gs pos="65000">
                  <a:schemeClr val="bg1">
                    <a:alpha val="29000"/>
                  </a:schemeClr>
                </a:gs>
                <a:gs pos="0">
                  <a:srgbClr val="C00000">
                    <a:tint val="66000"/>
                    <a:satMod val="160000"/>
                    <a:alpha val="27000"/>
                  </a:srgbClr>
                </a:gs>
                <a:gs pos="0">
                  <a:srgbClr val="C00000">
                    <a:tint val="66000"/>
                    <a:satMod val="160000"/>
                    <a:alpha val="27000"/>
                  </a:srgbClr>
                </a:gs>
                <a:gs pos="6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ru-RU" sz="1100" b="1" dirty="0" smtClean="0">
                  <a:latin typeface="+mn-lt"/>
                  <a:cs typeface="Arial" charset="0"/>
                </a:rPr>
                <a:t>Обмен между РЖД и ФНС электронными реестрами перевозочных документов– октябрь 2015</a:t>
              </a:r>
            </a:p>
            <a:p>
              <a:pPr marL="179388" indent="-179388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ru-RU" sz="1100" b="1" dirty="0" smtClean="0">
                  <a:latin typeface="+mn-lt"/>
                  <a:cs typeface="Arial" charset="0"/>
                </a:rPr>
                <a:t>Обмен между РЖД и ФТС электронными отметками таможенных органов – январь 2016</a:t>
              </a:r>
            </a:p>
            <a:p>
              <a:pPr marL="179388" indent="-179388" eaLnBrk="1" hangingPunct="1">
                <a:lnSpc>
                  <a:spcPct val="80000"/>
                </a:lnSpc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ru-RU" sz="1100" b="1" dirty="0" smtClean="0">
                  <a:latin typeface="+mn-lt"/>
                  <a:cs typeface="Arial" charset="0"/>
                </a:rPr>
                <a:t>Обмен между РЖД и ФНС электронными накладными с </a:t>
              </a:r>
              <a:r>
                <a:rPr lang="ru-RU" sz="1100" b="1" dirty="0" err="1" smtClean="0">
                  <a:latin typeface="+mn-lt"/>
                  <a:cs typeface="Arial" charset="0"/>
                </a:rPr>
                <a:t>электр.отметками</a:t>
              </a:r>
              <a:r>
                <a:rPr lang="ru-RU" sz="1100" b="1" dirty="0" smtClean="0">
                  <a:latin typeface="+mn-lt"/>
                  <a:cs typeface="Arial" charset="0"/>
                </a:rPr>
                <a:t> таможенных органов –</a:t>
              </a:r>
              <a:r>
                <a:rPr lang="en-US" sz="1100" b="1" dirty="0" smtClean="0">
                  <a:latin typeface="+mn-lt"/>
                  <a:cs typeface="Arial" charset="0"/>
                </a:rPr>
                <a:t> </a:t>
              </a:r>
              <a:r>
                <a:rPr lang="ru-RU" sz="1100" b="1" dirty="0" smtClean="0">
                  <a:latin typeface="+mn-lt"/>
                  <a:cs typeface="Arial" charset="0"/>
                </a:rPr>
                <a:t>декабрь 2016</a:t>
              </a:r>
            </a:p>
            <a:p>
              <a:pPr marL="179388" indent="-179388" eaLnBrk="1" hangingPunct="1">
                <a:lnSpc>
                  <a:spcPct val="80000"/>
                </a:lnSpc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ru-RU" sz="1100" b="1" dirty="0" smtClean="0">
                  <a:latin typeface="+mn-lt"/>
                  <a:ea typeface="Times New Roman"/>
                </a:rPr>
                <a:t>Изменении законодательной базы Российской Федерации для тиражирования на всю страну (Закон о внесении изменений в НК РФ) – август 2018</a:t>
              </a:r>
            </a:p>
            <a:p>
              <a:pPr marL="179388" indent="-179388" eaLnBrk="1" hangingPunct="1">
                <a:lnSpc>
                  <a:spcPct val="80000"/>
                </a:lnSpc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ru-RU" sz="1400" b="1" dirty="0" smtClean="0">
                  <a:solidFill>
                    <a:srgbClr val="C00000"/>
                  </a:solidFill>
                  <a:latin typeface="+mn-lt"/>
                  <a:ea typeface="Times New Roman"/>
                </a:rPr>
                <a:t>Текущее состояние – Тиражирование безбумажного экспорта</a:t>
              </a:r>
            </a:p>
            <a:p>
              <a:pPr marL="179388" indent="-179388" eaLnBrk="1" hangingPunct="1">
                <a:lnSpc>
                  <a:spcPct val="80000"/>
                </a:lnSpc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endParaRPr lang="ru-RU" sz="1100" b="1" dirty="0" smtClean="0">
                <a:latin typeface="+mn-lt"/>
                <a:cs typeface="Arial" charset="0"/>
              </a:endParaRPr>
            </a:p>
          </p:txBody>
        </p:sp>
        <p:sp>
          <p:nvSpPr>
            <p:cNvPr id="71" name="Freeform 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5400000">
              <a:off x="7120291" y="5519230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</p:grpSp>
      <p:sp>
        <p:nvSpPr>
          <p:cNvPr id="87" name="Дата 73"/>
          <p:cNvSpPr txBox="1">
            <a:spLocks noGrp="1"/>
          </p:cNvSpPr>
          <p:nvPr/>
        </p:nvSpPr>
        <p:spPr bwMode="auto">
          <a:xfrm>
            <a:off x="1476375" y="4894662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89" name="Дата 73"/>
          <p:cNvSpPr txBox="1">
            <a:spLocks noGrp="1"/>
          </p:cNvSpPr>
          <p:nvPr/>
        </p:nvSpPr>
        <p:spPr bwMode="auto">
          <a:xfrm>
            <a:off x="1476375" y="4894660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644008" y="1419622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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4008" y="1779662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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95536" y="4803998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Организация перевозки грузов по электронным накладным в международном сообщении и дальнейшая перспектива развития безбумажных технологий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573529"/>
            <a:ext cx="9143999" cy="423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33"/>
          <p:cNvSpPr/>
          <p:nvPr/>
        </p:nvSpPr>
        <p:spPr>
          <a:xfrm>
            <a:off x="3635897" y="1653648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3087016" y="1942189"/>
            <a:ext cx="2431085" cy="1781689"/>
          </a:xfrm>
          <a:custGeom>
            <a:avLst/>
            <a:gdLst>
              <a:gd name="connsiteX0" fmla="*/ 1923898 w 2431085"/>
              <a:gd name="connsiteY0" fmla="*/ 0 h 2627375"/>
              <a:gd name="connsiteX1" fmla="*/ 2399386 w 2431085"/>
              <a:gd name="connsiteY1" fmla="*/ 775411 h 2627375"/>
              <a:gd name="connsiteX2" fmla="*/ 1733703 w 2431085"/>
              <a:gd name="connsiteY2" fmla="*/ 2362809 h 2627375"/>
              <a:gd name="connsiteX3" fmla="*/ 0 w 2431085"/>
              <a:gd name="connsiteY3" fmla="*/ 2362809 h 26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085" h="2627375">
                <a:moveTo>
                  <a:pt x="1923898" y="0"/>
                </a:moveTo>
                <a:cubicBezTo>
                  <a:pt x="2177491" y="190805"/>
                  <a:pt x="2431085" y="381610"/>
                  <a:pt x="2399386" y="775411"/>
                </a:cubicBezTo>
                <a:cubicBezTo>
                  <a:pt x="2367687" y="1169213"/>
                  <a:pt x="2133601" y="2098243"/>
                  <a:pt x="1733703" y="2362809"/>
                </a:cubicBezTo>
                <a:cubicBezTo>
                  <a:pt x="1333805" y="2627375"/>
                  <a:pt x="666902" y="2495092"/>
                  <a:pt x="0" y="2362809"/>
                </a:cubicBezTo>
              </a:path>
            </a:pathLst>
          </a:custGeom>
          <a:ln w="19050">
            <a:solidFill>
              <a:srgbClr val="00206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472146"/>
            <a:ext cx="8736091" cy="1384995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kern="1200" dirty="0" smtClean="0">
                <a:solidFill>
                  <a:schemeClr val="tx1"/>
                </a:solidFill>
                <a:latin typeface="RussianRail G Pro Extended" pitchFamily="34" charset="-52"/>
              </a:rPr>
              <a:t>Перевозки импортных грузов по безбумажной технологии во  </a:t>
            </a:r>
            <a:br>
              <a:rPr lang="ru-RU" sz="1600" b="1" kern="1200" dirty="0" smtClean="0">
                <a:solidFill>
                  <a:schemeClr val="tx1"/>
                </a:solidFill>
                <a:latin typeface="RussianRail G Pro Extended" pitchFamily="34" charset="-52"/>
              </a:rPr>
            </a:br>
            <a:r>
              <a:rPr lang="ru-RU" sz="1600" b="1" kern="1200" dirty="0" smtClean="0">
                <a:solidFill>
                  <a:schemeClr val="tx1"/>
                </a:solidFill>
                <a:latin typeface="RussianRail G Pro Extended" pitchFamily="34" charset="-52"/>
              </a:rPr>
              <a:t>              взаимодействии с ФОИВ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1400" dirty="0" smtClean="0"/>
          </a:p>
        </p:txBody>
      </p:sp>
      <p:sp>
        <p:nvSpPr>
          <p:cNvPr id="32" name="Овал 31"/>
          <p:cNvSpPr/>
          <p:nvPr/>
        </p:nvSpPr>
        <p:spPr>
          <a:xfrm>
            <a:off x="4860033" y="1869672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419873" y="1599642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Выноска 1 35"/>
          <p:cNvSpPr/>
          <p:nvPr/>
        </p:nvSpPr>
        <p:spPr>
          <a:xfrm>
            <a:off x="4427984" y="2068386"/>
            <a:ext cx="735838" cy="138499"/>
          </a:xfrm>
          <a:prstGeom prst="borderCallout1">
            <a:avLst>
              <a:gd name="adj1" fmla="val -31534"/>
              <a:gd name="adj2" fmla="val 45930"/>
              <a:gd name="adj3" fmla="val -116446"/>
              <a:gd name="adj4" fmla="val 59406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Вяртсиля - экс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7" name="Выноска 1 36"/>
          <p:cNvSpPr/>
          <p:nvPr/>
        </p:nvSpPr>
        <p:spPr>
          <a:xfrm>
            <a:off x="3635896" y="1798356"/>
            <a:ext cx="864096" cy="138499"/>
          </a:xfrm>
          <a:prstGeom prst="borderCallout1">
            <a:avLst>
              <a:gd name="adj1" fmla="val -17890"/>
              <a:gd name="adj2" fmla="val 29281"/>
              <a:gd name="adj3" fmla="val -75403"/>
              <a:gd name="adj4" fmla="val 16023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Светогорск - экс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9" name="Выноска 1 38"/>
          <p:cNvSpPr/>
          <p:nvPr/>
        </p:nvSpPr>
        <p:spPr>
          <a:xfrm>
            <a:off x="3419872" y="2067694"/>
            <a:ext cx="864096" cy="138499"/>
          </a:xfrm>
          <a:prstGeom prst="borderCallout1">
            <a:avLst>
              <a:gd name="adj1" fmla="val -32588"/>
              <a:gd name="adj2" fmla="val 11587"/>
              <a:gd name="adj3" fmla="val -264578"/>
              <a:gd name="adj4" fmla="val 3873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Бусловская</a:t>
            </a:r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 - экс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876257" y="1059582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Выноска 1 41"/>
          <p:cNvSpPr/>
          <p:nvPr/>
        </p:nvSpPr>
        <p:spPr>
          <a:xfrm>
            <a:off x="6372200" y="1258296"/>
            <a:ext cx="735838" cy="138499"/>
          </a:xfrm>
          <a:prstGeom prst="borderCallout1">
            <a:avLst>
              <a:gd name="adj1" fmla="val -15688"/>
              <a:gd name="adj2" fmla="val 65812"/>
              <a:gd name="adj3" fmla="val -121729"/>
              <a:gd name="adj4" fmla="val 73324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Кивиярви</a:t>
            </a:r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 - экс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179513" y="3057804"/>
            <a:ext cx="2486213" cy="374622"/>
          </a:xfrm>
          <a:prstGeom prst="wedgeRectCallout">
            <a:avLst>
              <a:gd name="adj1" fmla="val 60493"/>
              <a:gd name="adj2" fmla="val 76918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фенольная смола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со ст. </a:t>
            </a:r>
            <a:r>
              <a:rPr lang="ru-RU" sz="1050" b="1" dirty="0" err="1" smtClean="0">
                <a:solidFill>
                  <a:schemeClr val="tx1"/>
                </a:solidFill>
              </a:rPr>
              <a:t>Пухос</a:t>
            </a:r>
            <a:r>
              <a:rPr lang="ru-RU" sz="1050" b="1" dirty="0" smtClean="0">
                <a:solidFill>
                  <a:schemeClr val="tx1"/>
                </a:solidFill>
              </a:rPr>
              <a:t> в адрес ст. Чудово</a:t>
            </a:r>
            <a:endParaRPr lang="ru-RU" sz="105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74"/>
          <p:cNvGrpSpPr/>
          <p:nvPr/>
        </p:nvGrpSpPr>
        <p:grpSpPr>
          <a:xfrm>
            <a:off x="179512" y="3579862"/>
            <a:ext cx="8833042" cy="1224136"/>
            <a:chOff x="147038" y="3761334"/>
            <a:chExt cx="7932209" cy="2192835"/>
          </a:xfrm>
        </p:grpSpPr>
        <p:sp>
          <p:nvSpPr>
            <p:cNvPr id="48" name="Нашивка 47"/>
            <p:cNvSpPr/>
            <p:nvPr/>
          </p:nvSpPr>
          <p:spPr>
            <a:xfrm>
              <a:off x="1559390" y="3922647"/>
              <a:ext cx="6519857" cy="1969916"/>
            </a:xfrm>
            <a:prstGeom prst="chevron">
              <a:avLst>
                <a:gd name="adj" fmla="val 36491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  <a:alpha val="69000"/>
                  </a:srgbClr>
                </a:gs>
                <a:gs pos="6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49" name="Параллелограмм 51"/>
            <p:cNvSpPr/>
            <p:nvPr/>
          </p:nvSpPr>
          <p:spPr>
            <a:xfrm flipH="1">
              <a:off x="147038" y="3761334"/>
              <a:ext cx="7475282" cy="520736"/>
            </a:xfrm>
            <a:custGeom>
              <a:avLst/>
              <a:gdLst>
                <a:gd name="connsiteX0" fmla="*/ 0 w 7472119"/>
                <a:gd name="connsiteY0" fmla="*/ 399576 h 399576"/>
                <a:gd name="connsiteX1" fmla="*/ 298915 w 7472119"/>
                <a:gd name="connsiteY1" fmla="*/ 0 h 399576"/>
                <a:gd name="connsiteX2" fmla="*/ 7472119 w 7472119"/>
                <a:gd name="connsiteY2" fmla="*/ 0 h 399576"/>
                <a:gd name="connsiteX3" fmla="*/ 7173204 w 7472119"/>
                <a:gd name="connsiteY3" fmla="*/ 399576 h 399576"/>
                <a:gd name="connsiteX4" fmla="*/ 0 w 7472119"/>
                <a:gd name="connsiteY4" fmla="*/ 399576 h 399576"/>
                <a:gd name="connsiteX0" fmla="*/ 0 w 7475282"/>
                <a:gd name="connsiteY0" fmla="*/ 399576 h 399576"/>
                <a:gd name="connsiteX1" fmla="*/ 298915 w 7475282"/>
                <a:gd name="connsiteY1" fmla="*/ 0 h 399576"/>
                <a:gd name="connsiteX2" fmla="*/ 7472119 w 7475282"/>
                <a:gd name="connsiteY2" fmla="*/ 0 h 399576"/>
                <a:gd name="connsiteX3" fmla="*/ 7475282 w 7475282"/>
                <a:gd name="connsiteY3" fmla="*/ 391411 h 399576"/>
                <a:gd name="connsiteX4" fmla="*/ 0 w 7475282"/>
                <a:gd name="connsiteY4" fmla="*/ 399576 h 39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282" h="399576">
                  <a:moveTo>
                    <a:pt x="0" y="399576"/>
                  </a:moveTo>
                  <a:lnTo>
                    <a:pt x="298915" y="0"/>
                  </a:lnTo>
                  <a:lnTo>
                    <a:pt x="7472119" y="0"/>
                  </a:lnTo>
                  <a:cubicBezTo>
                    <a:pt x="7473173" y="130470"/>
                    <a:pt x="7474228" y="260941"/>
                    <a:pt x="7475282" y="391411"/>
                  </a:cubicBezTo>
                  <a:lnTo>
                    <a:pt x="0" y="399576"/>
                  </a:lnTo>
                  <a:close/>
                </a:path>
              </a:pathLst>
            </a:custGeom>
            <a:solidFill>
              <a:srgbClr val="00B050">
                <a:alpha val="43000"/>
              </a:srgb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50" name="Параллелограмм 52"/>
            <p:cNvSpPr/>
            <p:nvPr/>
          </p:nvSpPr>
          <p:spPr>
            <a:xfrm>
              <a:off x="155973" y="5805264"/>
              <a:ext cx="7267559" cy="148905"/>
            </a:xfrm>
            <a:custGeom>
              <a:avLst/>
              <a:gdLst>
                <a:gd name="connsiteX0" fmla="*/ 0 w 7231545"/>
                <a:gd name="connsiteY0" fmla="*/ 124540 h 124540"/>
                <a:gd name="connsiteX1" fmla="*/ 95577 w 7231545"/>
                <a:gd name="connsiteY1" fmla="*/ 0 h 124540"/>
                <a:gd name="connsiteX2" fmla="*/ 7231545 w 7231545"/>
                <a:gd name="connsiteY2" fmla="*/ 0 h 124540"/>
                <a:gd name="connsiteX3" fmla="*/ 7135968 w 7231545"/>
                <a:gd name="connsiteY3" fmla="*/ 124540 h 124540"/>
                <a:gd name="connsiteX4" fmla="*/ 0 w 7231545"/>
                <a:gd name="connsiteY4" fmla="*/ 124540 h 124540"/>
                <a:gd name="connsiteX0" fmla="*/ 0 w 7231545"/>
                <a:gd name="connsiteY0" fmla="*/ 124540 h 124540"/>
                <a:gd name="connsiteX1" fmla="*/ 13935 w 7231545"/>
                <a:gd name="connsiteY1" fmla="*/ 0 h 124540"/>
                <a:gd name="connsiteX2" fmla="*/ 7231545 w 7231545"/>
                <a:gd name="connsiteY2" fmla="*/ 0 h 124540"/>
                <a:gd name="connsiteX3" fmla="*/ 7135968 w 7231545"/>
                <a:gd name="connsiteY3" fmla="*/ 124540 h 124540"/>
                <a:gd name="connsiteX4" fmla="*/ 0 w 7231545"/>
                <a:gd name="connsiteY4" fmla="*/ 124540 h 124540"/>
                <a:gd name="connsiteX0" fmla="*/ 2394 w 7233939"/>
                <a:gd name="connsiteY0" fmla="*/ 124540 h 124540"/>
                <a:gd name="connsiteX1" fmla="*/ 0 w 7233939"/>
                <a:gd name="connsiteY1" fmla="*/ 8164 h 124540"/>
                <a:gd name="connsiteX2" fmla="*/ 7233939 w 7233939"/>
                <a:gd name="connsiteY2" fmla="*/ 0 h 124540"/>
                <a:gd name="connsiteX3" fmla="*/ 7138362 w 7233939"/>
                <a:gd name="connsiteY3" fmla="*/ 124540 h 124540"/>
                <a:gd name="connsiteX4" fmla="*/ 2394 w 7233939"/>
                <a:gd name="connsiteY4" fmla="*/ 124540 h 12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3939" h="124540">
                  <a:moveTo>
                    <a:pt x="2394" y="124540"/>
                  </a:moveTo>
                  <a:lnTo>
                    <a:pt x="0" y="8164"/>
                  </a:lnTo>
                  <a:lnTo>
                    <a:pt x="7233939" y="0"/>
                  </a:lnTo>
                  <a:lnTo>
                    <a:pt x="7138362" y="124540"/>
                  </a:lnTo>
                  <a:lnTo>
                    <a:pt x="2394" y="124540"/>
                  </a:lnTo>
                  <a:close/>
                </a:path>
              </a:pathLst>
            </a:custGeom>
            <a:solidFill>
              <a:srgbClr val="00B050">
                <a:alpha val="33000"/>
              </a:srgb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51" name="Freeform 2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 rot="5400000">
              <a:off x="6996905" y="3802593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2" name="Freeform 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7079028" y="3957715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3" name="Freeform 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rot="5400000">
              <a:off x="7192298" y="4197120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4" name="Freeform 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5400000">
              <a:off x="7339603" y="5217149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5" name="Freeform 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7223044" y="5372272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6" name="Freeform 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5400000">
              <a:off x="7560408" y="4558060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7" name="Freeform 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5400000">
              <a:off x="7687712" y="4713183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8" name="Freeform 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5400000">
              <a:off x="7560408" y="4860141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59" name="Содержимое 2"/>
            <p:cNvSpPr txBox="1">
              <a:spLocks/>
            </p:cNvSpPr>
            <p:nvPr/>
          </p:nvSpPr>
          <p:spPr bwMode="auto">
            <a:xfrm>
              <a:off x="673621" y="4037615"/>
              <a:ext cx="6554520" cy="27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Шаги проекта </a:t>
              </a:r>
              <a:endParaRPr lang="ru-RU" sz="14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0" name="Содержимое 2"/>
            <p:cNvSpPr txBox="1">
              <a:spLocks/>
            </p:cNvSpPr>
            <p:nvPr/>
          </p:nvSpPr>
          <p:spPr bwMode="auto">
            <a:xfrm>
              <a:off x="254867" y="4298046"/>
              <a:ext cx="7522559" cy="1527133"/>
            </a:xfrm>
            <a:prstGeom prst="rect">
              <a:avLst/>
            </a:prstGeom>
            <a:gradFill>
              <a:gsLst>
                <a:gs pos="0">
                  <a:srgbClr val="C00000">
                    <a:tint val="66000"/>
                    <a:satMod val="160000"/>
                    <a:alpha val="27000"/>
                  </a:srgbClr>
                </a:gs>
                <a:gs pos="60000">
                  <a:schemeClr val="bg1">
                    <a:alpha val="85000"/>
                  </a:schemeClr>
                </a:gs>
              </a:gsLst>
              <a:lin ang="10800000" scaled="1"/>
            </a:gra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ru-RU" sz="1000" b="1" dirty="0" smtClean="0">
                  <a:latin typeface="+mn-lt"/>
                  <a:cs typeface="Arial" charset="0"/>
                </a:rPr>
                <a:t>Согласование Плана электронного взаимодействия РЖД и ФОИВ – октябрь 2017г.</a:t>
              </a:r>
            </a:p>
            <a:p>
              <a:pPr marL="179388" indent="-179388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ru-RU" sz="1000" b="1" dirty="0" smtClean="0">
                  <a:latin typeface="+mn-lt"/>
                  <a:cs typeface="Arial" charset="0"/>
                </a:rPr>
                <a:t>Разработка технологии электронного взаимодействия при импорте, доработка ПО – </a:t>
              </a:r>
              <a:r>
                <a:rPr lang="en-US" sz="1000" b="1" dirty="0" smtClean="0">
                  <a:latin typeface="+mn-lt"/>
                  <a:cs typeface="Arial" charset="0"/>
                </a:rPr>
                <a:t>III </a:t>
              </a:r>
              <a:r>
                <a:rPr lang="ru-RU" sz="1000" b="1" dirty="0" smtClean="0">
                  <a:latin typeface="+mn-lt"/>
                  <a:cs typeface="Arial" charset="0"/>
                </a:rPr>
                <a:t>кв. 2018г.</a:t>
              </a:r>
            </a:p>
            <a:p>
              <a:pPr marL="179388" indent="-179388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ru-RU" sz="1000" b="1" dirty="0" smtClean="0">
                  <a:latin typeface="+mn-lt"/>
                  <a:cs typeface="Arial" charset="0"/>
                </a:rPr>
                <a:t>Обмен электронными документами</a:t>
              </a:r>
              <a:r>
                <a:rPr lang="en-US" sz="1000" b="1" dirty="0" smtClean="0">
                  <a:latin typeface="+mn-lt"/>
                  <a:cs typeface="Arial" charset="0"/>
                </a:rPr>
                <a:t>, </a:t>
              </a:r>
              <a:r>
                <a:rPr lang="ru-RU" sz="1000" b="1" dirty="0" smtClean="0">
                  <a:latin typeface="+mn-lt"/>
                  <a:cs typeface="Arial" charset="0"/>
                </a:rPr>
                <a:t>опытные перевозки – </a:t>
              </a:r>
              <a:r>
                <a:rPr lang="en-US" sz="1000" b="1" dirty="0" smtClean="0">
                  <a:latin typeface="+mn-lt"/>
                  <a:cs typeface="Arial" charset="0"/>
                </a:rPr>
                <a:t>IV </a:t>
              </a:r>
              <a:r>
                <a:rPr lang="ru-RU" sz="1000" b="1" dirty="0" smtClean="0">
                  <a:latin typeface="+mn-lt"/>
                  <a:cs typeface="Arial" charset="0"/>
                </a:rPr>
                <a:t>кв. 201</a:t>
              </a:r>
              <a:r>
                <a:rPr lang="en-US" sz="1000" b="1" dirty="0" smtClean="0">
                  <a:latin typeface="+mn-lt"/>
                  <a:cs typeface="Arial" charset="0"/>
                </a:rPr>
                <a:t>8</a:t>
              </a:r>
              <a:r>
                <a:rPr lang="ru-RU" sz="1000" b="1" dirty="0" smtClean="0">
                  <a:latin typeface="+mn-lt"/>
                  <a:cs typeface="Arial" charset="0"/>
                </a:rPr>
                <a:t>г.</a:t>
              </a:r>
            </a:p>
            <a:p>
              <a:pPr marL="179388" indent="-179388" eaLnBrk="1" hangingPunct="1">
                <a:lnSpc>
                  <a:spcPct val="80000"/>
                </a:lnSpc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r>
                <a:rPr lang="ru-RU" sz="1000" b="1" dirty="0" smtClean="0">
                  <a:latin typeface="+mn-lt"/>
                  <a:ea typeface="Times New Roman"/>
                </a:rPr>
                <a:t>Тиражирование безбумажного импорта – </a:t>
              </a:r>
              <a:r>
                <a:rPr lang="en-US" sz="1000" b="1" dirty="0" smtClean="0">
                  <a:latin typeface="+mn-lt"/>
                  <a:ea typeface="Times New Roman"/>
                </a:rPr>
                <a:t>I </a:t>
              </a:r>
              <a:r>
                <a:rPr lang="ru-RU" sz="1000" b="1" dirty="0" smtClean="0">
                  <a:latin typeface="+mn-lt"/>
                  <a:ea typeface="Times New Roman"/>
                </a:rPr>
                <a:t>полугодие 201</a:t>
              </a:r>
              <a:r>
                <a:rPr lang="en-US" sz="1000" b="1" dirty="0" smtClean="0">
                  <a:latin typeface="+mn-lt"/>
                  <a:ea typeface="Times New Roman"/>
                </a:rPr>
                <a:t>9</a:t>
              </a:r>
              <a:r>
                <a:rPr lang="ru-RU" sz="1000" b="1" dirty="0" smtClean="0">
                  <a:latin typeface="+mn-lt"/>
                  <a:ea typeface="Times New Roman"/>
                </a:rPr>
                <a:t>г.</a:t>
              </a:r>
              <a:endParaRPr lang="ru-RU" sz="1000" b="1" dirty="0" smtClean="0">
                <a:latin typeface="+mn-lt"/>
                <a:cs typeface="Arial" charset="0"/>
              </a:endParaRPr>
            </a:p>
          </p:txBody>
        </p:sp>
        <p:sp>
          <p:nvSpPr>
            <p:cNvPr id="61" name="Freeform 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5400000">
              <a:off x="7120291" y="5519230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</p:grpSp>
      <p:pic>
        <p:nvPicPr>
          <p:cNvPr id="38" name="Picture 8" descr="C:\Users\dcf_osipov\AppData\Local\Microsoft\Windows\Temporary Internet Files\Content.IE5\HJ5O5B4U\MC900015915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5" y="789552"/>
            <a:ext cx="720080" cy="432048"/>
          </a:xfrm>
          <a:prstGeom prst="rect">
            <a:avLst/>
          </a:prstGeom>
          <a:noFill/>
        </p:spPr>
      </p:pic>
      <p:sp>
        <p:nvSpPr>
          <p:cNvPr id="44" name="Выноска 1 43"/>
          <p:cNvSpPr/>
          <p:nvPr/>
        </p:nvSpPr>
        <p:spPr>
          <a:xfrm>
            <a:off x="3419872" y="1204289"/>
            <a:ext cx="864096" cy="138499"/>
          </a:xfrm>
          <a:prstGeom prst="borderCallout1">
            <a:avLst>
              <a:gd name="adj1" fmla="val 89836"/>
              <a:gd name="adj2" fmla="val 49501"/>
              <a:gd name="adj3" fmla="val 215174"/>
              <a:gd name="adj4" fmla="val 22036"/>
            </a:avLst>
          </a:prstGeom>
          <a:solidFill>
            <a:srgbClr val="F9F7D3">
              <a:alpha val="96000"/>
            </a:srgb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Вайниккала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491880" y="1491630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Выноска 1 64"/>
          <p:cNvSpPr/>
          <p:nvPr/>
        </p:nvSpPr>
        <p:spPr>
          <a:xfrm>
            <a:off x="5148064" y="1690344"/>
            <a:ext cx="864096" cy="138499"/>
          </a:xfrm>
          <a:prstGeom prst="borderCallout1">
            <a:avLst>
              <a:gd name="adj1" fmla="val 37018"/>
              <a:gd name="adj2" fmla="val -447"/>
              <a:gd name="adj3" fmla="val 58127"/>
              <a:gd name="adj4" fmla="val -12363"/>
            </a:avLst>
          </a:prstGeom>
          <a:solidFill>
            <a:srgbClr val="F9F7D3">
              <a:alpha val="96000"/>
            </a:srgb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Нийрала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932040" y="1761661"/>
            <a:ext cx="144015" cy="900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Выноска 1 66"/>
          <p:cNvSpPr/>
          <p:nvPr/>
        </p:nvSpPr>
        <p:spPr>
          <a:xfrm>
            <a:off x="4067944" y="1420313"/>
            <a:ext cx="864096" cy="138499"/>
          </a:xfrm>
          <a:prstGeom prst="borderCallout1">
            <a:avLst>
              <a:gd name="adj1" fmla="val 37018"/>
              <a:gd name="adj2" fmla="val -447"/>
              <a:gd name="adj3" fmla="val 99896"/>
              <a:gd name="adj4" fmla="val -17715"/>
            </a:avLst>
          </a:prstGeom>
          <a:solidFill>
            <a:srgbClr val="F9F7D3">
              <a:alpha val="96000"/>
            </a:srgb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Иматра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707904" y="1545636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Выноска 1 68"/>
          <p:cNvSpPr/>
          <p:nvPr/>
        </p:nvSpPr>
        <p:spPr>
          <a:xfrm>
            <a:off x="5796136" y="772242"/>
            <a:ext cx="864096" cy="138499"/>
          </a:xfrm>
          <a:prstGeom prst="borderCallout1">
            <a:avLst>
              <a:gd name="adj1" fmla="val 105682"/>
              <a:gd name="adj2" fmla="val 79131"/>
              <a:gd name="adj3" fmla="val 232426"/>
              <a:gd name="adj4" fmla="val 110390"/>
            </a:avLst>
          </a:prstGeom>
          <a:solidFill>
            <a:srgbClr val="F9F7D3">
              <a:alpha val="96000"/>
            </a:srgb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Вартиус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732240" y="1005576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7596336" y="951570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Выноска 1 71"/>
          <p:cNvSpPr/>
          <p:nvPr/>
        </p:nvSpPr>
        <p:spPr>
          <a:xfrm>
            <a:off x="7884368" y="1042272"/>
            <a:ext cx="735838" cy="138499"/>
          </a:xfrm>
          <a:prstGeom prst="borderCallout1">
            <a:avLst>
              <a:gd name="adj1" fmla="val 42411"/>
              <a:gd name="adj2" fmla="val -4771"/>
              <a:gd name="adj3" fmla="val 5034"/>
              <a:gd name="adj4" fmla="val -21119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Костомукша</a:t>
            </a:r>
          </a:p>
        </p:txBody>
      </p:sp>
      <p:sp>
        <p:nvSpPr>
          <p:cNvPr id="73" name="Полилиния 72"/>
          <p:cNvSpPr/>
          <p:nvPr/>
        </p:nvSpPr>
        <p:spPr>
          <a:xfrm>
            <a:off x="6948220" y="1005578"/>
            <a:ext cx="648116" cy="117307"/>
          </a:xfrm>
          <a:custGeom>
            <a:avLst/>
            <a:gdLst>
              <a:gd name="connsiteX0" fmla="*/ 615697 w 615697"/>
              <a:gd name="connsiteY0" fmla="*/ 0 h 136550"/>
              <a:gd name="connsiteX1" fmla="*/ 89002 w 615697"/>
              <a:gd name="connsiteY1" fmla="*/ 117043 h 136550"/>
              <a:gd name="connsiteX2" fmla="*/ 81687 w 615697"/>
              <a:gd name="connsiteY2" fmla="*/ 117043 h 1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697" h="136550">
                <a:moveTo>
                  <a:pt x="615697" y="0"/>
                </a:moveTo>
                <a:lnTo>
                  <a:pt x="89002" y="117043"/>
                </a:lnTo>
                <a:cubicBezTo>
                  <a:pt x="0" y="136550"/>
                  <a:pt x="57303" y="101193"/>
                  <a:pt x="81687" y="117043"/>
                </a:cubicBezTo>
              </a:path>
            </a:pathLst>
          </a:custGeom>
          <a:ln w="1905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915816" y="3507854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Выноска 1 74"/>
          <p:cNvSpPr/>
          <p:nvPr/>
        </p:nvSpPr>
        <p:spPr>
          <a:xfrm>
            <a:off x="3059832" y="3219822"/>
            <a:ext cx="735838" cy="138499"/>
          </a:xfrm>
          <a:prstGeom prst="borderCallout1">
            <a:avLst>
              <a:gd name="adj1" fmla="val 42411"/>
              <a:gd name="adj2" fmla="val -4771"/>
              <a:gd name="adj3" fmla="val 204986"/>
              <a:gd name="adj4" fmla="val -10574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Чудово</a:t>
            </a:r>
          </a:p>
        </p:txBody>
      </p:sp>
      <p:sp>
        <p:nvSpPr>
          <p:cNvPr id="78" name="Выноска 1 77"/>
          <p:cNvSpPr/>
          <p:nvPr/>
        </p:nvSpPr>
        <p:spPr>
          <a:xfrm>
            <a:off x="8408162" y="556218"/>
            <a:ext cx="735838" cy="138499"/>
          </a:xfrm>
          <a:prstGeom prst="borderCallout1">
            <a:avLst>
              <a:gd name="adj1" fmla="val 42411"/>
              <a:gd name="adj2" fmla="val -4771"/>
              <a:gd name="adj3" fmla="val 57852"/>
              <a:gd name="adj4" fmla="val -4219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Мончегорск</a:t>
            </a:r>
          </a:p>
        </p:txBody>
      </p:sp>
      <p:sp>
        <p:nvSpPr>
          <p:cNvPr id="79" name="Полилиния 78"/>
          <p:cNvSpPr/>
          <p:nvPr/>
        </p:nvSpPr>
        <p:spPr>
          <a:xfrm>
            <a:off x="3540557" y="702260"/>
            <a:ext cx="5486400" cy="2313432"/>
          </a:xfrm>
          <a:custGeom>
            <a:avLst/>
            <a:gdLst>
              <a:gd name="connsiteX0" fmla="*/ 0 w 5486400"/>
              <a:gd name="connsiteY0" fmla="*/ 1287475 h 3084576"/>
              <a:gd name="connsiteX1" fmla="*/ 1623974 w 5486400"/>
              <a:gd name="connsiteY1" fmla="*/ 1777593 h 3084576"/>
              <a:gd name="connsiteX2" fmla="*/ 1931213 w 5486400"/>
              <a:gd name="connsiteY2" fmla="*/ 2487168 h 3084576"/>
              <a:gd name="connsiteX3" fmla="*/ 3094329 w 5486400"/>
              <a:gd name="connsiteY3" fmla="*/ 3079699 h 3084576"/>
              <a:gd name="connsiteX4" fmla="*/ 4433011 w 5486400"/>
              <a:gd name="connsiteY4" fmla="*/ 2457907 h 3084576"/>
              <a:gd name="connsiteX5" fmla="*/ 5486400 w 5486400"/>
              <a:gd name="connsiteY5" fmla="*/ 0 h 30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3084576">
                <a:moveTo>
                  <a:pt x="0" y="1287475"/>
                </a:moveTo>
                <a:cubicBezTo>
                  <a:pt x="651052" y="1432559"/>
                  <a:pt x="1302105" y="1577644"/>
                  <a:pt x="1623974" y="1777593"/>
                </a:cubicBezTo>
                <a:cubicBezTo>
                  <a:pt x="1945843" y="1977542"/>
                  <a:pt x="1686154" y="2270150"/>
                  <a:pt x="1931213" y="2487168"/>
                </a:cubicBezTo>
                <a:cubicBezTo>
                  <a:pt x="2176272" y="2704186"/>
                  <a:pt x="2677363" y="3084576"/>
                  <a:pt x="3094329" y="3079699"/>
                </a:cubicBezTo>
                <a:cubicBezTo>
                  <a:pt x="3511295" y="3074822"/>
                  <a:pt x="4034333" y="2971190"/>
                  <a:pt x="4433011" y="2457907"/>
                </a:cubicBezTo>
                <a:cubicBezTo>
                  <a:pt x="4831689" y="1944624"/>
                  <a:pt x="5159044" y="972312"/>
                  <a:pt x="5486400" y="0"/>
                </a:cubicBezTo>
              </a:path>
            </a:pathLst>
          </a:custGeom>
          <a:ln w="19050">
            <a:solidFill>
              <a:srgbClr val="00206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4788025" y="2409732"/>
            <a:ext cx="1978283" cy="642942"/>
          </a:xfrm>
          <a:prstGeom prst="wedgeRectCallout">
            <a:avLst>
              <a:gd name="adj1" fmla="val 92149"/>
              <a:gd name="adj2" fmla="val -25959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магнезитовый песок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со ст. </a:t>
            </a:r>
            <a:r>
              <a:rPr lang="ru-RU" sz="1050" b="1" dirty="0" err="1" smtClean="0">
                <a:solidFill>
                  <a:schemeClr val="tx1"/>
                </a:solidFill>
              </a:rPr>
              <a:t>Лахнаслампи</a:t>
            </a:r>
            <a:endParaRPr lang="ru-RU" sz="105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 адрес ст.Костомукша</a:t>
            </a:r>
            <a:endParaRPr lang="ru-RU" sz="11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7011884" y="2196701"/>
            <a:ext cx="1922159" cy="480924"/>
          </a:xfrm>
          <a:prstGeom prst="wedgeRectCallout">
            <a:avLst>
              <a:gd name="adj1" fmla="val 56436"/>
              <a:gd name="adj2" fmla="val -358422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медный осадок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со ст. </a:t>
            </a:r>
            <a:r>
              <a:rPr lang="ru-RU" sz="1050" b="1" dirty="0" err="1" smtClean="0">
                <a:solidFill>
                  <a:schemeClr val="tx1"/>
                </a:solidFill>
              </a:rPr>
              <a:t>Харьявалта</a:t>
            </a:r>
            <a:r>
              <a:rPr lang="ru-RU" sz="1050" b="1" dirty="0" smtClean="0">
                <a:solidFill>
                  <a:schemeClr val="tx1"/>
                </a:solidFill>
              </a:rPr>
              <a:t> в адрес ст. Мончегорск</a:t>
            </a:r>
            <a:endParaRPr lang="ru-RU" sz="105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Дата 73"/>
          <p:cNvSpPr txBox="1">
            <a:spLocks noGrp="1"/>
          </p:cNvSpPr>
          <p:nvPr/>
        </p:nvSpPr>
        <p:spPr bwMode="auto">
          <a:xfrm>
            <a:off x="1476375" y="4894662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grpSp>
        <p:nvGrpSpPr>
          <p:cNvPr id="3" name="Группа 61"/>
          <p:cNvGrpSpPr/>
          <p:nvPr/>
        </p:nvGrpSpPr>
        <p:grpSpPr>
          <a:xfrm>
            <a:off x="0" y="987574"/>
            <a:ext cx="3434968" cy="1876015"/>
            <a:chOff x="674090" y="2242162"/>
            <a:chExt cx="4620850" cy="4286148"/>
          </a:xfrm>
        </p:grpSpPr>
        <p:sp>
          <p:nvSpPr>
            <p:cNvPr id="82" name="TextBox 81"/>
            <p:cNvSpPr txBox="1"/>
            <p:nvPr/>
          </p:nvSpPr>
          <p:spPr>
            <a:xfrm>
              <a:off x="674090" y="2242162"/>
              <a:ext cx="620961" cy="1091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7287" tIns="53643" rIns="107287" bIns="53643" rtlCol="0">
              <a:spAutoFit/>
            </a:bodyPr>
            <a:lstStyle/>
            <a:p>
              <a:r>
                <a:rPr lang="ru-RU" sz="2400" b="1" dirty="0" smtClean="0">
                  <a:solidFill>
                    <a:srgbClr val="00B050"/>
                  </a:solidFill>
                  <a:sym typeface="Wingdings 2" panose="05020102010507070707" pitchFamily="18" charset="2"/>
                </a:rPr>
                <a:t></a:t>
              </a:r>
              <a:endParaRPr lang="ru-RU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303048" y="2242162"/>
              <a:ext cx="3991892" cy="9871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000" b="1" dirty="0" smtClean="0">
                  <a:solidFill>
                    <a:schemeClr val="tx1"/>
                  </a:solidFill>
                </a:rPr>
                <a:t>Подготовка и утверждение Плана совместных действий ОАО «РЖД», ФТС России, ФНС России (октябрь 2017 г.)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4090" y="3229266"/>
              <a:ext cx="620961" cy="1091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7287" tIns="53643" rIns="107287" bIns="53643" rtlCol="0">
              <a:spAutoFit/>
            </a:bodyPr>
            <a:lstStyle/>
            <a:p>
              <a:r>
                <a:rPr lang="ru-RU" sz="2400" b="1" dirty="0" smtClean="0">
                  <a:solidFill>
                    <a:srgbClr val="00B050"/>
                  </a:solidFill>
                  <a:sym typeface="Wingdings 2" panose="05020102010507070707" pitchFamily="18" charset="2"/>
                </a:rPr>
                <a:t></a:t>
              </a:r>
              <a:endParaRPr lang="ru-RU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4090" y="3887335"/>
              <a:ext cx="620961" cy="1653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7287" tIns="53643" rIns="107287" bIns="53643" rtlCol="0">
              <a:spAutoFit/>
            </a:bodyPr>
            <a:lstStyle/>
            <a:p>
              <a:r>
                <a:rPr lang="en-US" sz="4000" dirty="0" smtClean="0"/>
                <a:t>□</a:t>
              </a:r>
              <a:endParaRPr lang="ru-RU" sz="4000" dirty="0" smtClean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4090" y="4874439"/>
              <a:ext cx="620961" cy="1653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7287" tIns="53643" rIns="107287" bIns="53643" rtlCol="0">
              <a:spAutoFit/>
            </a:bodyPr>
            <a:lstStyle/>
            <a:p>
              <a:r>
                <a:rPr lang="en-US" sz="4000" dirty="0" smtClean="0"/>
                <a:t>□</a:t>
              </a:r>
              <a:endParaRPr lang="ru-RU" sz="4000" dirty="0" smtClean="0"/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467544" y="1995686"/>
            <a:ext cx="2967424" cy="3214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Начало перевозок на опытном полигоне с </a:t>
            </a:r>
            <a:r>
              <a:rPr lang="en-US" sz="1000" b="1" dirty="0" smtClean="0">
                <a:solidFill>
                  <a:schemeClr val="tx1"/>
                </a:solidFill>
              </a:rPr>
              <a:t>VR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</a:rPr>
              <a:t>Group (IV</a:t>
            </a:r>
            <a:r>
              <a:rPr lang="ru-RU" sz="1000" b="1" dirty="0" smtClean="0">
                <a:solidFill>
                  <a:schemeClr val="tx1"/>
                </a:solidFill>
              </a:rPr>
              <a:t> кв. 201</a:t>
            </a:r>
            <a:r>
              <a:rPr lang="en-US" sz="1000" b="1" dirty="0" smtClean="0">
                <a:solidFill>
                  <a:schemeClr val="tx1"/>
                </a:solidFill>
              </a:rPr>
              <a:t>8</a:t>
            </a:r>
            <a:r>
              <a:rPr lang="ru-RU" sz="1000" b="1" dirty="0" smtClean="0">
                <a:solidFill>
                  <a:schemeClr val="tx1"/>
                </a:solidFill>
              </a:rPr>
              <a:t> г. </a:t>
            </a:r>
            <a:r>
              <a:rPr lang="en-US" sz="1000" b="1" dirty="0" smtClean="0">
                <a:solidFill>
                  <a:schemeClr val="tx1"/>
                </a:solidFill>
              </a:rPr>
              <a:t>)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7544" y="1563638"/>
            <a:ext cx="2950494" cy="3448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Корректировка НПА России в части импорта (</a:t>
            </a:r>
            <a:r>
              <a:rPr lang="en-US" sz="1000" b="1" dirty="0" smtClean="0">
                <a:solidFill>
                  <a:schemeClr val="tx1"/>
                </a:solidFill>
              </a:rPr>
              <a:t>III</a:t>
            </a:r>
            <a:r>
              <a:rPr lang="ru-RU" sz="1000" b="1" dirty="0" smtClean="0">
                <a:solidFill>
                  <a:schemeClr val="tx1"/>
                </a:solidFill>
              </a:rPr>
              <a:t> квартал 2018 г.)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67544" y="2355726"/>
            <a:ext cx="2901482" cy="4290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Тиражирование импортных и транзитных перевозок по электронным документам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(</a:t>
            </a:r>
            <a:r>
              <a:rPr lang="en-US" sz="1000" b="1" dirty="0" smtClean="0">
                <a:solidFill>
                  <a:schemeClr val="tx1"/>
                </a:solidFill>
              </a:rPr>
              <a:t>III</a:t>
            </a:r>
            <a:r>
              <a:rPr lang="ru-RU" sz="1000" b="1" dirty="0" smtClean="0">
                <a:solidFill>
                  <a:schemeClr val="tx1"/>
                </a:solidFill>
              </a:rPr>
              <a:t> кв. 2019 г.) 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95536" y="627534"/>
            <a:ext cx="232570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 на 2017-2019 Г.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5" name="Дата 73"/>
          <p:cNvSpPr txBox="1">
            <a:spLocks noGrp="1"/>
          </p:cNvSpPr>
          <p:nvPr/>
        </p:nvSpPr>
        <p:spPr bwMode="auto">
          <a:xfrm>
            <a:off x="1476375" y="4894660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101" name="Дата 73"/>
          <p:cNvSpPr txBox="1">
            <a:spLocks noGrp="1"/>
          </p:cNvSpPr>
          <p:nvPr/>
        </p:nvSpPr>
        <p:spPr bwMode="auto">
          <a:xfrm>
            <a:off x="1476375" y="4894662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102" name="Дата 73"/>
          <p:cNvSpPr txBox="1">
            <a:spLocks noGrp="1"/>
          </p:cNvSpPr>
          <p:nvPr/>
        </p:nvSpPr>
        <p:spPr bwMode="auto">
          <a:xfrm>
            <a:off x="1476375" y="4894660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67544" y="4804946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Организация перевозки грузов по электронным накладным в международном сообщении и дальнейшая перспектива развития безбумажных технологий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Содержимое 47" descr="Снимок2.JPG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tretch>
            <a:fillRect/>
          </a:stretch>
        </p:blipFill>
        <p:spPr>
          <a:xfrm>
            <a:off x="0" y="553714"/>
            <a:ext cx="9144000" cy="42502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964488" cy="57388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b="1" kern="1200" dirty="0" smtClean="0">
                <a:solidFill>
                  <a:schemeClr val="tx1"/>
                </a:solidFill>
                <a:latin typeface="RussianRail G Pro Extended" pitchFamily="34" charset="-52"/>
              </a:rPr>
              <a:t>Перевозки вагонов по электронным документам в транзитном</a:t>
            </a:r>
            <a:br>
              <a:rPr lang="ru-RU" sz="1600" b="1" kern="1200" dirty="0" smtClean="0">
                <a:solidFill>
                  <a:schemeClr val="tx1"/>
                </a:solidFill>
                <a:latin typeface="RussianRail G Pro Extended" pitchFamily="34" charset="-52"/>
              </a:rPr>
            </a:br>
            <a:r>
              <a:rPr lang="ru-RU" sz="1600" b="1" kern="1200" dirty="0" smtClean="0">
                <a:solidFill>
                  <a:schemeClr val="tx1"/>
                </a:solidFill>
                <a:latin typeface="RussianRail G Pro Extended" pitchFamily="34" charset="-52"/>
              </a:rPr>
              <a:t>              сообщении</a:t>
            </a:r>
            <a:endParaRPr lang="ru-RU" sz="1600" b="1" kern="1200" dirty="0">
              <a:solidFill>
                <a:schemeClr val="tx1"/>
              </a:solidFill>
              <a:latin typeface="RussianRail G Pro Extended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3057804"/>
            <a:ext cx="1450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БЕЛОРУССИЯ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9" y="1545636"/>
            <a:ext cx="800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ЛИТВА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977684"/>
            <a:ext cx="930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ЛАТВИЯ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1221600"/>
            <a:ext cx="1071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ЭСТОНИЯ</a:t>
            </a:r>
          </a:p>
        </p:txBody>
      </p:sp>
      <p:sp>
        <p:nvSpPr>
          <p:cNvPr id="17" name="Выноска 1 16"/>
          <p:cNvSpPr/>
          <p:nvPr/>
        </p:nvSpPr>
        <p:spPr>
          <a:xfrm>
            <a:off x="827584" y="718235"/>
            <a:ext cx="735838" cy="138499"/>
          </a:xfrm>
          <a:prstGeom prst="borderCallout1">
            <a:avLst>
              <a:gd name="adj1" fmla="val 111356"/>
              <a:gd name="adj2" fmla="val 17062"/>
              <a:gd name="adj3" fmla="val 224009"/>
              <a:gd name="adj4" fmla="val -16406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КАЛИНИНГРАД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8" name="Выноска 1 27"/>
          <p:cNvSpPr/>
          <p:nvPr/>
        </p:nvSpPr>
        <p:spPr>
          <a:xfrm>
            <a:off x="1547664" y="2014379"/>
            <a:ext cx="735838" cy="138499"/>
          </a:xfrm>
          <a:prstGeom prst="borderCallout1">
            <a:avLst>
              <a:gd name="adj1" fmla="val 98900"/>
              <a:gd name="adj2" fmla="val 38164"/>
              <a:gd name="adj3" fmla="val 264727"/>
              <a:gd name="adj4" fmla="val -12697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ВИЛЬНЮС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0" name="Выноска 1 29"/>
          <p:cNvSpPr/>
          <p:nvPr/>
        </p:nvSpPr>
        <p:spPr>
          <a:xfrm>
            <a:off x="107504" y="1584399"/>
            <a:ext cx="611560" cy="138499"/>
          </a:xfrm>
          <a:prstGeom prst="borderCallout1">
            <a:avLst>
              <a:gd name="adj1" fmla="val 58128"/>
              <a:gd name="adj2" fmla="val 101837"/>
              <a:gd name="adj3" fmla="val 6274"/>
              <a:gd name="adj4" fmla="val 131189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НЕСТЕРОВ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2" name="Выноска 1 31"/>
          <p:cNvSpPr/>
          <p:nvPr/>
        </p:nvSpPr>
        <p:spPr>
          <a:xfrm>
            <a:off x="539552" y="2662451"/>
            <a:ext cx="735838" cy="138499"/>
          </a:xfrm>
          <a:prstGeom prst="borderCallout1">
            <a:avLst>
              <a:gd name="adj1" fmla="val -757"/>
              <a:gd name="adj2" fmla="val 48715"/>
              <a:gd name="adj3" fmla="val -146354"/>
              <a:gd name="adj4" fmla="val 109225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ГУДОГАЙ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4" name="Выноска 1 33"/>
          <p:cNvSpPr/>
          <p:nvPr/>
        </p:nvSpPr>
        <p:spPr>
          <a:xfrm>
            <a:off x="2339752" y="3147814"/>
            <a:ext cx="735838" cy="138499"/>
          </a:xfrm>
          <a:prstGeom prst="borderCallout1">
            <a:avLst>
              <a:gd name="adj1" fmla="val 72695"/>
              <a:gd name="adj2" fmla="val 75828"/>
              <a:gd name="adj3" fmla="val 430808"/>
              <a:gd name="adj4" fmla="val 60459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КРАСНОЕ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8" name="Выноска 1 37"/>
          <p:cNvSpPr/>
          <p:nvPr/>
        </p:nvSpPr>
        <p:spPr>
          <a:xfrm>
            <a:off x="3707904" y="3040493"/>
            <a:ext cx="735838" cy="138499"/>
          </a:xfrm>
          <a:prstGeom prst="borderCallout1">
            <a:avLst>
              <a:gd name="adj1" fmla="val 40704"/>
              <a:gd name="adj2" fmla="val -5527"/>
              <a:gd name="adj3" fmla="val 102086"/>
              <a:gd name="adj4" fmla="val -45784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НЕВЕЛЬ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1" name="Выноска 1 40"/>
          <p:cNvSpPr/>
          <p:nvPr/>
        </p:nvSpPr>
        <p:spPr>
          <a:xfrm>
            <a:off x="1979712" y="4659982"/>
            <a:ext cx="735838" cy="138499"/>
          </a:xfrm>
          <a:prstGeom prst="borderCallout1">
            <a:avLst>
              <a:gd name="adj1" fmla="val 117584"/>
              <a:gd name="adj2" fmla="val 42853"/>
              <a:gd name="adj3" fmla="val -11463"/>
              <a:gd name="adj4" fmla="val -73726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ЗЛЫНКА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4" name="Выноска 1 43"/>
          <p:cNvSpPr/>
          <p:nvPr/>
        </p:nvSpPr>
        <p:spPr>
          <a:xfrm>
            <a:off x="3275856" y="2446427"/>
            <a:ext cx="735838" cy="138499"/>
          </a:xfrm>
          <a:prstGeom prst="borderCallout1">
            <a:avLst>
              <a:gd name="adj1" fmla="val 109776"/>
              <a:gd name="adj2" fmla="val 22119"/>
              <a:gd name="adj3" fmla="val 215084"/>
              <a:gd name="adj4" fmla="val -20291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ПОСИНЬ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6" name="Выноска 1 45"/>
          <p:cNvSpPr/>
          <p:nvPr/>
        </p:nvSpPr>
        <p:spPr>
          <a:xfrm>
            <a:off x="2843808" y="2230403"/>
            <a:ext cx="735838" cy="138499"/>
          </a:xfrm>
          <a:prstGeom prst="borderCallout1">
            <a:avLst>
              <a:gd name="adj1" fmla="val 109777"/>
              <a:gd name="adj2" fmla="val 8208"/>
              <a:gd name="adj3" fmla="val 190450"/>
              <a:gd name="adj4" fmla="val 9384"/>
            </a:avLst>
          </a:prstGeom>
          <a:solidFill>
            <a:srgbClr val="FFC00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ahoma" pitchFamily="34" charset="0"/>
              </a:rPr>
              <a:t>РЕЗЕКНЕ</a:t>
            </a:r>
            <a:endParaRPr lang="ru-RU" sz="900" b="1" dirty="0">
              <a:solidFill>
                <a:prstClr val="black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cxnSp>
        <p:nvCxnSpPr>
          <p:cNvPr id="51" name="Прямая со стрелкой 50"/>
          <p:cNvCxnSpPr>
            <a:stCxn id="29" idx="5"/>
            <a:endCxn id="26" idx="0"/>
          </p:cNvCxnSpPr>
          <p:nvPr/>
        </p:nvCxnSpPr>
        <p:spPr>
          <a:xfrm>
            <a:off x="1080002" y="1625920"/>
            <a:ext cx="387147" cy="675800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26" idx="4"/>
          </p:cNvCxnSpPr>
          <p:nvPr/>
        </p:nvCxnSpPr>
        <p:spPr>
          <a:xfrm>
            <a:off x="1467148" y="2395779"/>
            <a:ext cx="8508" cy="67959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475656" y="2571750"/>
            <a:ext cx="1224136" cy="1188132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1" idx="4"/>
            <a:endCxn id="35" idx="0"/>
          </p:cNvCxnSpPr>
          <p:nvPr/>
        </p:nvCxnSpPr>
        <p:spPr>
          <a:xfrm flipH="1">
            <a:off x="1395140" y="2557797"/>
            <a:ext cx="72008" cy="2012175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31" idx="5"/>
            <a:endCxn id="33" idx="1"/>
          </p:cNvCxnSpPr>
          <p:nvPr/>
        </p:nvCxnSpPr>
        <p:spPr>
          <a:xfrm>
            <a:off x="1512049" y="2544023"/>
            <a:ext cx="1638390" cy="581562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547664" y="2355726"/>
            <a:ext cx="1296144" cy="162018"/>
          </a:xfrm>
          <a:prstGeom prst="straightConnector1">
            <a:avLst/>
          </a:prstGeom>
          <a:ln w="34925" cmpd="sng">
            <a:solidFill>
              <a:srgbClr val="540000"/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45" idx="4"/>
            <a:endCxn id="43" idx="0"/>
          </p:cNvCxnSpPr>
          <p:nvPr/>
        </p:nvCxnSpPr>
        <p:spPr>
          <a:xfrm>
            <a:off x="2907308" y="2557797"/>
            <a:ext cx="144016" cy="121965"/>
          </a:xfrm>
          <a:prstGeom prst="straightConnector1">
            <a:avLst/>
          </a:prstGeom>
          <a:ln w="34925" cmpd="sng">
            <a:solidFill>
              <a:srgbClr val="540000"/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6" idx="5"/>
            <a:endCxn id="29" idx="0"/>
          </p:cNvCxnSpPr>
          <p:nvPr/>
        </p:nvCxnSpPr>
        <p:spPr>
          <a:xfrm>
            <a:off x="647954" y="1031854"/>
            <a:ext cx="387147" cy="513782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39552" y="951570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403648" y="2301720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71600" y="1545636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403648" y="2463738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131840" y="3111810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331640" y="4569972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699792" y="3759882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987824" y="2679762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43808" y="2463738"/>
            <a:ext cx="127000" cy="940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3275856" y="2193708"/>
            <a:ext cx="2664296" cy="972108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42" idx="6"/>
          </p:cNvCxnSpPr>
          <p:nvPr/>
        </p:nvCxnSpPr>
        <p:spPr>
          <a:xfrm>
            <a:off x="2826792" y="3806911"/>
            <a:ext cx="3977456" cy="1087097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35" idx="4"/>
          </p:cNvCxnSpPr>
          <p:nvPr/>
        </p:nvCxnSpPr>
        <p:spPr>
          <a:xfrm>
            <a:off x="1395140" y="4664031"/>
            <a:ext cx="80516" cy="229977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2771800" y="3867894"/>
            <a:ext cx="144016" cy="1026114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2843808" y="3867894"/>
            <a:ext cx="1440160" cy="1026114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43" idx="6"/>
          </p:cNvCxnSpPr>
          <p:nvPr/>
        </p:nvCxnSpPr>
        <p:spPr>
          <a:xfrm flipV="1">
            <a:off x="3114824" y="2193708"/>
            <a:ext cx="2825328" cy="533084"/>
          </a:xfrm>
          <a:prstGeom prst="straightConnector1">
            <a:avLst/>
          </a:prstGeom>
          <a:ln w="34925" cmpd="sng">
            <a:solidFill>
              <a:srgbClr val="540000"/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43" idx="5"/>
          </p:cNvCxnSpPr>
          <p:nvPr/>
        </p:nvCxnSpPr>
        <p:spPr>
          <a:xfrm>
            <a:off x="3096226" y="2760046"/>
            <a:ext cx="107623" cy="351764"/>
          </a:xfrm>
          <a:prstGeom prst="straightConnector1">
            <a:avLst/>
          </a:prstGeom>
          <a:ln w="34925" cmpd="sng">
            <a:solidFill>
              <a:srgbClr val="540000"/>
            </a:solidFill>
            <a:prstDash val="dash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33" idx="5"/>
          </p:cNvCxnSpPr>
          <p:nvPr/>
        </p:nvCxnSpPr>
        <p:spPr>
          <a:xfrm>
            <a:off x="3240242" y="3192094"/>
            <a:ext cx="5903759" cy="243752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33" idx="5"/>
          </p:cNvCxnSpPr>
          <p:nvPr/>
        </p:nvCxnSpPr>
        <p:spPr>
          <a:xfrm>
            <a:off x="3240242" y="3192094"/>
            <a:ext cx="5903759" cy="1431884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35" idx="5"/>
          </p:cNvCxnSpPr>
          <p:nvPr/>
        </p:nvCxnSpPr>
        <p:spPr>
          <a:xfrm>
            <a:off x="1440041" y="4650256"/>
            <a:ext cx="539671" cy="243752"/>
          </a:xfrm>
          <a:prstGeom prst="straightConnector1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74"/>
          <p:cNvGrpSpPr/>
          <p:nvPr/>
        </p:nvGrpSpPr>
        <p:grpSpPr>
          <a:xfrm rot="21129058">
            <a:off x="49906" y="3487202"/>
            <a:ext cx="5044295" cy="1076954"/>
            <a:chOff x="147039" y="3882493"/>
            <a:chExt cx="7932208" cy="2071676"/>
          </a:xfrm>
        </p:grpSpPr>
        <p:sp>
          <p:nvSpPr>
            <p:cNvPr id="61" name="Нашивка 60"/>
            <p:cNvSpPr/>
            <p:nvPr/>
          </p:nvSpPr>
          <p:spPr>
            <a:xfrm>
              <a:off x="1559390" y="3922647"/>
              <a:ext cx="6519857" cy="1969916"/>
            </a:xfrm>
            <a:prstGeom prst="chevron">
              <a:avLst>
                <a:gd name="adj" fmla="val 36491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  <a:alpha val="69000"/>
                  </a:srgbClr>
                </a:gs>
                <a:gs pos="6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63" name="Параллелограмм 51"/>
            <p:cNvSpPr/>
            <p:nvPr/>
          </p:nvSpPr>
          <p:spPr>
            <a:xfrm flipH="1">
              <a:off x="147039" y="3882493"/>
              <a:ext cx="7475283" cy="399576"/>
            </a:xfrm>
            <a:custGeom>
              <a:avLst/>
              <a:gdLst>
                <a:gd name="connsiteX0" fmla="*/ 0 w 7472119"/>
                <a:gd name="connsiteY0" fmla="*/ 399576 h 399576"/>
                <a:gd name="connsiteX1" fmla="*/ 298915 w 7472119"/>
                <a:gd name="connsiteY1" fmla="*/ 0 h 399576"/>
                <a:gd name="connsiteX2" fmla="*/ 7472119 w 7472119"/>
                <a:gd name="connsiteY2" fmla="*/ 0 h 399576"/>
                <a:gd name="connsiteX3" fmla="*/ 7173204 w 7472119"/>
                <a:gd name="connsiteY3" fmla="*/ 399576 h 399576"/>
                <a:gd name="connsiteX4" fmla="*/ 0 w 7472119"/>
                <a:gd name="connsiteY4" fmla="*/ 399576 h 399576"/>
                <a:gd name="connsiteX0" fmla="*/ 0 w 7475282"/>
                <a:gd name="connsiteY0" fmla="*/ 399576 h 399576"/>
                <a:gd name="connsiteX1" fmla="*/ 298915 w 7475282"/>
                <a:gd name="connsiteY1" fmla="*/ 0 h 399576"/>
                <a:gd name="connsiteX2" fmla="*/ 7472119 w 7475282"/>
                <a:gd name="connsiteY2" fmla="*/ 0 h 399576"/>
                <a:gd name="connsiteX3" fmla="*/ 7475282 w 7475282"/>
                <a:gd name="connsiteY3" fmla="*/ 391411 h 399576"/>
                <a:gd name="connsiteX4" fmla="*/ 0 w 7475282"/>
                <a:gd name="connsiteY4" fmla="*/ 399576 h 39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282" h="399576">
                  <a:moveTo>
                    <a:pt x="0" y="399576"/>
                  </a:moveTo>
                  <a:lnTo>
                    <a:pt x="298915" y="0"/>
                  </a:lnTo>
                  <a:lnTo>
                    <a:pt x="7472119" y="0"/>
                  </a:lnTo>
                  <a:cubicBezTo>
                    <a:pt x="7473173" y="130470"/>
                    <a:pt x="7474228" y="260941"/>
                    <a:pt x="7475282" y="391411"/>
                  </a:cubicBezTo>
                  <a:lnTo>
                    <a:pt x="0" y="399576"/>
                  </a:lnTo>
                  <a:close/>
                </a:path>
              </a:pathLst>
            </a:cu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70" name="Параллелограмм 52"/>
            <p:cNvSpPr/>
            <p:nvPr/>
          </p:nvSpPr>
          <p:spPr>
            <a:xfrm>
              <a:off x="155973" y="5805264"/>
              <a:ext cx="7267559" cy="148905"/>
            </a:xfrm>
            <a:custGeom>
              <a:avLst/>
              <a:gdLst>
                <a:gd name="connsiteX0" fmla="*/ 0 w 7231545"/>
                <a:gd name="connsiteY0" fmla="*/ 124540 h 124540"/>
                <a:gd name="connsiteX1" fmla="*/ 95577 w 7231545"/>
                <a:gd name="connsiteY1" fmla="*/ 0 h 124540"/>
                <a:gd name="connsiteX2" fmla="*/ 7231545 w 7231545"/>
                <a:gd name="connsiteY2" fmla="*/ 0 h 124540"/>
                <a:gd name="connsiteX3" fmla="*/ 7135968 w 7231545"/>
                <a:gd name="connsiteY3" fmla="*/ 124540 h 124540"/>
                <a:gd name="connsiteX4" fmla="*/ 0 w 7231545"/>
                <a:gd name="connsiteY4" fmla="*/ 124540 h 124540"/>
                <a:gd name="connsiteX0" fmla="*/ 0 w 7231545"/>
                <a:gd name="connsiteY0" fmla="*/ 124540 h 124540"/>
                <a:gd name="connsiteX1" fmla="*/ 13935 w 7231545"/>
                <a:gd name="connsiteY1" fmla="*/ 0 h 124540"/>
                <a:gd name="connsiteX2" fmla="*/ 7231545 w 7231545"/>
                <a:gd name="connsiteY2" fmla="*/ 0 h 124540"/>
                <a:gd name="connsiteX3" fmla="*/ 7135968 w 7231545"/>
                <a:gd name="connsiteY3" fmla="*/ 124540 h 124540"/>
                <a:gd name="connsiteX4" fmla="*/ 0 w 7231545"/>
                <a:gd name="connsiteY4" fmla="*/ 124540 h 124540"/>
                <a:gd name="connsiteX0" fmla="*/ 2394 w 7233939"/>
                <a:gd name="connsiteY0" fmla="*/ 124540 h 124540"/>
                <a:gd name="connsiteX1" fmla="*/ 0 w 7233939"/>
                <a:gd name="connsiteY1" fmla="*/ 8164 h 124540"/>
                <a:gd name="connsiteX2" fmla="*/ 7233939 w 7233939"/>
                <a:gd name="connsiteY2" fmla="*/ 0 h 124540"/>
                <a:gd name="connsiteX3" fmla="*/ 7138362 w 7233939"/>
                <a:gd name="connsiteY3" fmla="*/ 124540 h 124540"/>
                <a:gd name="connsiteX4" fmla="*/ 2394 w 7233939"/>
                <a:gd name="connsiteY4" fmla="*/ 124540 h 12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3939" h="124540">
                  <a:moveTo>
                    <a:pt x="2394" y="124540"/>
                  </a:moveTo>
                  <a:lnTo>
                    <a:pt x="0" y="8164"/>
                  </a:lnTo>
                  <a:lnTo>
                    <a:pt x="7233939" y="0"/>
                  </a:lnTo>
                  <a:lnTo>
                    <a:pt x="7138362" y="124540"/>
                  </a:lnTo>
                  <a:lnTo>
                    <a:pt x="2394" y="124540"/>
                  </a:lnTo>
                  <a:close/>
                </a:path>
              </a:pathLst>
            </a:custGeom>
            <a:solidFill>
              <a:srgbClr val="C00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71" name="Freeform 2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 rot="5400000">
              <a:off x="6996905" y="3802593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74" name="Freeform 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7079028" y="3957715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75" name="Freeform 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rot="5400000">
              <a:off x="7192298" y="4197120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>
                    <a:alpha val="68000"/>
                  </a:schemeClr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76" name="Freeform 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5400000">
              <a:off x="7339603" y="5217149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78" name="Freeform 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7223044" y="5372272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80" name="Freeform 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5400000">
              <a:off x="7560408" y="4558060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81" name="Freeform 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5400000">
              <a:off x="7687712" y="4713183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82" name="Freeform 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5400000">
              <a:off x="7560408" y="4860141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  <p:sp>
          <p:nvSpPr>
            <p:cNvPr id="84" name="Содержимое 2"/>
            <p:cNvSpPr txBox="1">
              <a:spLocks/>
            </p:cNvSpPr>
            <p:nvPr/>
          </p:nvSpPr>
          <p:spPr bwMode="auto">
            <a:xfrm>
              <a:off x="155050" y="4225410"/>
              <a:ext cx="7347259" cy="1581064"/>
            </a:xfrm>
            <a:prstGeom prst="rect">
              <a:avLst/>
            </a:prstGeom>
            <a:gradFill>
              <a:gsLst>
                <a:gs pos="0">
                  <a:srgbClr val="C00000">
                    <a:tint val="66000"/>
                    <a:satMod val="160000"/>
                    <a:alpha val="54000"/>
                  </a:srgbClr>
                </a:gs>
                <a:gs pos="60000">
                  <a:schemeClr val="bg1">
                    <a:alpha val="87000"/>
                  </a:schemeClr>
                </a:gs>
              </a:gsLst>
              <a:lin ang="10800000" scaled="1"/>
            </a:gra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9388" indent="-179388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itchFamily="34" charset="0"/>
                <a:buChar char="•"/>
              </a:pPr>
              <a:endParaRPr lang="ru-RU" sz="1100" b="1" dirty="0" smtClean="0">
                <a:latin typeface="+mn-lt"/>
                <a:cs typeface="Arial" charset="0"/>
              </a:endParaRPr>
            </a:p>
          </p:txBody>
        </p:sp>
        <p:sp>
          <p:nvSpPr>
            <p:cNvPr id="83" name="Содержимое 2"/>
            <p:cNvSpPr txBox="1">
              <a:spLocks/>
            </p:cNvSpPr>
            <p:nvPr/>
          </p:nvSpPr>
          <p:spPr bwMode="auto">
            <a:xfrm>
              <a:off x="618353" y="5045074"/>
              <a:ext cx="6554520" cy="21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sz="2000" b="1" dirty="0" smtClean="0">
                  <a:solidFill>
                    <a:srgbClr val="FF0000"/>
                  </a:solidFill>
                  <a:latin typeface="+mn-lt"/>
                  <a:cs typeface="Arial" charset="0"/>
                </a:rPr>
                <a:t>Реализовано</a:t>
              </a:r>
              <a:endParaRPr lang="ru-RU" sz="2000" b="1" dirty="0">
                <a:solidFill>
                  <a:srgbClr val="FF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6" name="Freeform 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5400000">
              <a:off x="7120291" y="5519230"/>
              <a:ext cx="230983" cy="390784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243" y="182"/>
                </a:cxn>
                <a:cxn ang="0">
                  <a:pos x="414" y="182"/>
                </a:cxn>
                <a:cxn ang="0">
                  <a:pos x="412" y="227"/>
                </a:cxn>
                <a:cxn ang="0">
                  <a:pos x="408" y="270"/>
                </a:cxn>
                <a:cxn ang="0">
                  <a:pos x="405" y="313"/>
                </a:cxn>
                <a:cxn ang="0">
                  <a:pos x="401" y="353"/>
                </a:cxn>
                <a:cxn ang="0">
                  <a:pos x="395" y="394"/>
                </a:cxn>
                <a:cxn ang="0">
                  <a:pos x="388" y="432"/>
                </a:cxn>
                <a:cxn ang="0">
                  <a:pos x="381" y="470"/>
                </a:cxn>
                <a:cxn ang="0">
                  <a:pos x="373" y="506"/>
                </a:cxn>
                <a:cxn ang="0">
                  <a:pos x="365" y="540"/>
                </a:cxn>
                <a:cxn ang="0">
                  <a:pos x="355" y="575"/>
                </a:cxn>
                <a:cxn ang="0">
                  <a:pos x="345" y="606"/>
                </a:cxn>
                <a:cxn ang="0">
                  <a:pos x="333" y="639"/>
                </a:cxn>
                <a:cxn ang="0">
                  <a:pos x="322" y="670"/>
                </a:cxn>
                <a:cxn ang="0">
                  <a:pos x="310" y="701"/>
                </a:cxn>
                <a:cxn ang="0">
                  <a:pos x="297" y="730"/>
                </a:cxn>
                <a:cxn ang="0">
                  <a:pos x="283" y="759"/>
                </a:cxn>
                <a:cxn ang="0">
                  <a:pos x="270" y="788"/>
                </a:cxn>
                <a:cxn ang="0">
                  <a:pos x="254" y="815"/>
                </a:cxn>
                <a:cxn ang="0">
                  <a:pos x="240" y="842"/>
                </a:cxn>
                <a:cxn ang="0">
                  <a:pos x="224" y="870"/>
                </a:cxn>
                <a:cxn ang="0">
                  <a:pos x="191" y="921"/>
                </a:cxn>
                <a:cxn ang="0">
                  <a:pos x="155" y="972"/>
                </a:cxn>
                <a:cxn ang="0">
                  <a:pos x="119" y="1022"/>
                </a:cxn>
                <a:cxn ang="0">
                  <a:pos x="80" y="1071"/>
                </a:cxn>
                <a:cxn ang="0">
                  <a:pos x="42" y="1121"/>
                </a:cxn>
                <a:cxn ang="0">
                  <a:pos x="0" y="1170"/>
                </a:cxn>
                <a:cxn ang="0">
                  <a:pos x="1138" y="1170"/>
                </a:cxn>
                <a:cxn ang="0">
                  <a:pos x="1096" y="1121"/>
                </a:cxn>
                <a:cxn ang="0">
                  <a:pos x="1057" y="1071"/>
                </a:cxn>
                <a:cxn ang="0">
                  <a:pos x="1018" y="1022"/>
                </a:cxn>
                <a:cxn ang="0">
                  <a:pos x="982" y="972"/>
                </a:cxn>
                <a:cxn ang="0">
                  <a:pos x="947" y="921"/>
                </a:cxn>
                <a:cxn ang="0">
                  <a:pos x="914" y="870"/>
                </a:cxn>
                <a:cxn ang="0">
                  <a:pos x="898" y="842"/>
                </a:cxn>
                <a:cxn ang="0">
                  <a:pos x="883" y="815"/>
                </a:cxn>
                <a:cxn ang="0">
                  <a:pos x="868" y="788"/>
                </a:cxn>
                <a:cxn ang="0">
                  <a:pos x="855" y="759"/>
                </a:cxn>
                <a:cxn ang="0">
                  <a:pos x="840" y="730"/>
                </a:cxn>
                <a:cxn ang="0">
                  <a:pos x="827" y="701"/>
                </a:cxn>
                <a:cxn ang="0">
                  <a:pos x="816" y="670"/>
                </a:cxn>
                <a:cxn ang="0">
                  <a:pos x="804" y="639"/>
                </a:cxn>
                <a:cxn ang="0">
                  <a:pos x="793" y="606"/>
                </a:cxn>
                <a:cxn ang="0">
                  <a:pos x="783" y="575"/>
                </a:cxn>
                <a:cxn ang="0">
                  <a:pos x="773" y="540"/>
                </a:cxn>
                <a:cxn ang="0">
                  <a:pos x="764" y="506"/>
                </a:cxn>
                <a:cxn ang="0">
                  <a:pos x="757" y="470"/>
                </a:cxn>
                <a:cxn ang="0">
                  <a:pos x="750" y="432"/>
                </a:cxn>
                <a:cxn ang="0">
                  <a:pos x="743" y="394"/>
                </a:cxn>
                <a:cxn ang="0">
                  <a:pos x="737" y="353"/>
                </a:cxn>
                <a:cxn ang="0">
                  <a:pos x="733" y="313"/>
                </a:cxn>
                <a:cxn ang="0">
                  <a:pos x="730" y="270"/>
                </a:cxn>
                <a:cxn ang="0">
                  <a:pos x="725" y="227"/>
                </a:cxn>
                <a:cxn ang="0">
                  <a:pos x="724" y="182"/>
                </a:cxn>
                <a:cxn ang="0">
                  <a:pos x="895" y="182"/>
                </a:cxn>
                <a:cxn ang="0">
                  <a:pos x="569" y="0"/>
                </a:cxn>
              </a:cxnLst>
              <a:rect l="0" t="0" r="r" b="b"/>
              <a:pathLst>
                <a:path w="1138" h="1170">
                  <a:moveTo>
                    <a:pt x="569" y="0"/>
                  </a:moveTo>
                  <a:lnTo>
                    <a:pt x="243" y="182"/>
                  </a:lnTo>
                  <a:lnTo>
                    <a:pt x="414" y="182"/>
                  </a:lnTo>
                  <a:lnTo>
                    <a:pt x="412" y="227"/>
                  </a:lnTo>
                  <a:lnTo>
                    <a:pt x="408" y="270"/>
                  </a:lnTo>
                  <a:lnTo>
                    <a:pt x="405" y="313"/>
                  </a:lnTo>
                  <a:lnTo>
                    <a:pt x="401" y="353"/>
                  </a:lnTo>
                  <a:lnTo>
                    <a:pt x="395" y="394"/>
                  </a:lnTo>
                  <a:lnTo>
                    <a:pt x="388" y="432"/>
                  </a:lnTo>
                  <a:lnTo>
                    <a:pt x="381" y="470"/>
                  </a:lnTo>
                  <a:lnTo>
                    <a:pt x="373" y="506"/>
                  </a:lnTo>
                  <a:lnTo>
                    <a:pt x="365" y="540"/>
                  </a:lnTo>
                  <a:lnTo>
                    <a:pt x="355" y="575"/>
                  </a:lnTo>
                  <a:lnTo>
                    <a:pt x="345" y="606"/>
                  </a:lnTo>
                  <a:lnTo>
                    <a:pt x="333" y="639"/>
                  </a:lnTo>
                  <a:lnTo>
                    <a:pt x="322" y="670"/>
                  </a:lnTo>
                  <a:lnTo>
                    <a:pt x="310" y="701"/>
                  </a:lnTo>
                  <a:lnTo>
                    <a:pt x="297" y="730"/>
                  </a:lnTo>
                  <a:lnTo>
                    <a:pt x="283" y="759"/>
                  </a:lnTo>
                  <a:lnTo>
                    <a:pt x="270" y="788"/>
                  </a:lnTo>
                  <a:lnTo>
                    <a:pt x="254" y="815"/>
                  </a:lnTo>
                  <a:lnTo>
                    <a:pt x="240" y="842"/>
                  </a:lnTo>
                  <a:lnTo>
                    <a:pt x="224" y="870"/>
                  </a:lnTo>
                  <a:lnTo>
                    <a:pt x="191" y="921"/>
                  </a:lnTo>
                  <a:lnTo>
                    <a:pt x="155" y="972"/>
                  </a:lnTo>
                  <a:lnTo>
                    <a:pt x="119" y="1022"/>
                  </a:lnTo>
                  <a:lnTo>
                    <a:pt x="80" y="1071"/>
                  </a:lnTo>
                  <a:lnTo>
                    <a:pt x="42" y="1121"/>
                  </a:lnTo>
                  <a:lnTo>
                    <a:pt x="0" y="1170"/>
                  </a:lnTo>
                  <a:lnTo>
                    <a:pt x="1138" y="1170"/>
                  </a:lnTo>
                  <a:lnTo>
                    <a:pt x="1096" y="1121"/>
                  </a:lnTo>
                  <a:lnTo>
                    <a:pt x="1057" y="1071"/>
                  </a:lnTo>
                  <a:lnTo>
                    <a:pt x="1018" y="1022"/>
                  </a:lnTo>
                  <a:lnTo>
                    <a:pt x="982" y="972"/>
                  </a:lnTo>
                  <a:lnTo>
                    <a:pt x="947" y="921"/>
                  </a:lnTo>
                  <a:lnTo>
                    <a:pt x="914" y="870"/>
                  </a:lnTo>
                  <a:lnTo>
                    <a:pt x="898" y="842"/>
                  </a:lnTo>
                  <a:lnTo>
                    <a:pt x="883" y="815"/>
                  </a:lnTo>
                  <a:lnTo>
                    <a:pt x="868" y="788"/>
                  </a:lnTo>
                  <a:lnTo>
                    <a:pt x="855" y="759"/>
                  </a:lnTo>
                  <a:lnTo>
                    <a:pt x="840" y="730"/>
                  </a:lnTo>
                  <a:lnTo>
                    <a:pt x="827" y="701"/>
                  </a:lnTo>
                  <a:lnTo>
                    <a:pt x="816" y="670"/>
                  </a:lnTo>
                  <a:lnTo>
                    <a:pt x="804" y="639"/>
                  </a:lnTo>
                  <a:lnTo>
                    <a:pt x="793" y="606"/>
                  </a:lnTo>
                  <a:lnTo>
                    <a:pt x="783" y="575"/>
                  </a:lnTo>
                  <a:lnTo>
                    <a:pt x="773" y="540"/>
                  </a:lnTo>
                  <a:lnTo>
                    <a:pt x="764" y="506"/>
                  </a:lnTo>
                  <a:lnTo>
                    <a:pt x="757" y="470"/>
                  </a:lnTo>
                  <a:lnTo>
                    <a:pt x="750" y="432"/>
                  </a:lnTo>
                  <a:lnTo>
                    <a:pt x="743" y="394"/>
                  </a:lnTo>
                  <a:lnTo>
                    <a:pt x="737" y="353"/>
                  </a:lnTo>
                  <a:lnTo>
                    <a:pt x="733" y="313"/>
                  </a:lnTo>
                  <a:lnTo>
                    <a:pt x="730" y="270"/>
                  </a:lnTo>
                  <a:lnTo>
                    <a:pt x="725" y="227"/>
                  </a:lnTo>
                  <a:lnTo>
                    <a:pt x="724" y="182"/>
                  </a:lnTo>
                  <a:lnTo>
                    <a:pt x="895" y="182"/>
                  </a:lnTo>
                  <a:lnTo>
                    <a:pt x="569" y="0"/>
                  </a:lnTo>
                  <a:close/>
                </a:path>
              </a:pathLst>
            </a:custGeom>
            <a:gradFill>
              <a:gsLst>
                <a:gs pos="22000">
                  <a:schemeClr val="tx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FF"/>
                </a:buClr>
                <a:buSzPct val="110000"/>
                <a:defRPr/>
              </a:pPr>
              <a:endParaRPr lang="ru-RU" sz="1200" dirty="0" err="1">
                <a:solidFill>
                  <a:srgbClr val="FFC000"/>
                </a:solidFill>
              </a:endParaRPr>
            </a:p>
          </p:txBody>
        </p:sp>
      </p:grpSp>
      <p:sp>
        <p:nvSpPr>
          <p:cNvPr id="88" name="Дата 73"/>
          <p:cNvSpPr txBox="1">
            <a:spLocks noGrp="1"/>
          </p:cNvSpPr>
          <p:nvPr/>
        </p:nvSpPr>
        <p:spPr bwMode="auto">
          <a:xfrm>
            <a:off x="1476375" y="4894660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0" y="535768"/>
            <a:ext cx="9144000" cy="584775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1000">
                <a:schemeClr val="accent1">
                  <a:shade val="93000"/>
                  <a:satMod val="130000"/>
                </a:schemeClr>
              </a:gs>
              <a:gs pos="18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 декабря 2016 г. реализованы перевозки по электронным документам по маршруту </a:t>
            </a:r>
            <a:r>
              <a:rPr lang="ru-RU" sz="1600" b="1" dirty="0" smtClean="0">
                <a:solidFill>
                  <a:srgbClr val="C00000"/>
                </a:solidFill>
              </a:rPr>
              <a:t>Россия (Калининград) – Литва – Белоруссия - Россия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pSp>
        <p:nvGrpSpPr>
          <p:cNvPr id="4" name="Группа 95"/>
          <p:cNvGrpSpPr/>
          <p:nvPr/>
        </p:nvGrpSpPr>
        <p:grpSpPr>
          <a:xfrm>
            <a:off x="4967657" y="1232287"/>
            <a:ext cx="4475273" cy="3161132"/>
            <a:chOff x="6024570" y="764704"/>
            <a:chExt cx="4230825" cy="2059865"/>
          </a:xfrm>
        </p:grpSpPr>
        <p:sp>
          <p:nvSpPr>
            <p:cNvPr id="114" name="Прямоугольник с одним скругленным углом 113"/>
            <p:cNvSpPr/>
            <p:nvPr/>
          </p:nvSpPr>
          <p:spPr>
            <a:xfrm>
              <a:off x="6393160" y="764704"/>
              <a:ext cx="3512840" cy="2059865"/>
            </a:xfrm>
            <a:prstGeom prst="round1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  <a:alpha val="44000"/>
                  </a:schemeClr>
                </a:gs>
                <a:gs pos="35000">
                  <a:schemeClr val="accent1">
                    <a:tint val="37000"/>
                    <a:satMod val="300000"/>
                    <a:alpha val="83000"/>
                  </a:schemeClr>
                </a:gs>
                <a:gs pos="100000">
                  <a:schemeClr val="accent1">
                    <a:tint val="15000"/>
                    <a:satMod val="350000"/>
                    <a:alpha val="77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5" name="Заголовок 1"/>
            <p:cNvSpPr txBox="1">
              <a:spLocks/>
            </p:cNvSpPr>
            <p:nvPr/>
          </p:nvSpPr>
          <p:spPr bwMode="auto">
            <a:xfrm>
              <a:off x="6024570" y="781524"/>
              <a:ext cx="4230825" cy="28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0718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27596" algn="l"/>
                </a:tabLst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58514"/>
                  </a:solidFill>
                  <a:effectLst/>
                  <a:uLnTx/>
                  <a:uFillTx/>
                  <a:latin typeface="RussianRail G Pro Extended" pitchFamily="34" charset="-52"/>
                  <a:ea typeface="+mj-ea"/>
                  <a:cs typeface="+mj-cs"/>
                </a:rPr>
                <a:t>Электронный транзит</a:t>
              </a:r>
              <a:b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58514"/>
                  </a:solidFill>
                  <a:effectLst/>
                  <a:uLnTx/>
                  <a:uFillTx/>
                  <a:latin typeface="RussianRail G Pro Extended" pitchFamily="34" charset="-52"/>
                  <a:ea typeface="+mj-ea"/>
                  <a:cs typeface="+mj-cs"/>
                </a:rPr>
              </a:b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58514"/>
                  </a:solidFill>
                  <a:effectLst/>
                  <a:uLnTx/>
                  <a:uFillTx/>
                  <a:latin typeface="RussianRail G Pro Extended" pitchFamily="34" charset="-52"/>
                  <a:ea typeface="+mj-ea"/>
                  <a:cs typeface="+mj-cs"/>
                </a:rPr>
                <a:t>задачи 2017-2019 гг.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58514"/>
                </a:solidFill>
                <a:effectLst/>
                <a:uLnTx/>
                <a:uFillTx/>
                <a:latin typeface="RussianRail G Pro Extended" pitchFamily="34" charset="-52"/>
                <a:ea typeface="+mj-ea"/>
                <a:cs typeface="+mj-cs"/>
              </a:endParaRPr>
            </a:p>
          </p:txBody>
        </p:sp>
        <p:grpSp>
          <p:nvGrpSpPr>
            <p:cNvPr id="5" name="Группа 99"/>
            <p:cNvGrpSpPr/>
            <p:nvPr/>
          </p:nvGrpSpPr>
          <p:grpSpPr>
            <a:xfrm>
              <a:off x="6427547" y="1074463"/>
              <a:ext cx="3443615" cy="563065"/>
              <a:chOff x="88493" y="1081893"/>
              <a:chExt cx="8088985" cy="684123"/>
            </a:xfrm>
          </p:grpSpPr>
          <p:cxnSp>
            <p:nvCxnSpPr>
              <p:cNvPr id="125" name="Прямая соединительная линия 124"/>
              <p:cNvCxnSpPr/>
              <p:nvPr/>
            </p:nvCxnSpPr>
            <p:spPr>
              <a:xfrm>
                <a:off x="166969" y="1723597"/>
                <a:ext cx="7907625" cy="42419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981693" y="1081893"/>
                <a:ext cx="7195785" cy="6579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Интеграция в зону электронного транзита железнодорожных перевозчиков Казахстана, Эстонии, Латвии (201</a:t>
                </a:r>
                <a:r>
                  <a:rPr lang="en-US" sz="1200" b="1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8</a:t>
                </a:r>
                <a:r>
                  <a:rPr lang="ru-RU" sz="1200" b="1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 г.)</a:t>
                </a:r>
                <a:endParaRPr lang="ru-RU" sz="1200" b="1" dirty="0">
                  <a:solidFill>
                    <a:schemeClr val="accent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88493" y="1272215"/>
                <a:ext cx="887088" cy="17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71840">
                  <a:tabLst>
                    <a:tab pos="427596" algn="l"/>
                  </a:tabLst>
                  <a:defRPr/>
                </a:pPr>
                <a:r>
                  <a:rPr lang="ru-RU" sz="1400" b="1" kern="0" dirty="0" smtClean="0">
                    <a:solidFill>
                      <a:srgbClr val="058514"/>
                    </a:solidFill>
                    <a:latin typeface="RussianRail G Pro Extended" pitchFamily="34" charset="-52"/>
                    <a:ea typeface="+mj-ea"/>
                    <a:cs typeface="+mj-cs"/>
                  </a:rPr>
                  <a:t>1.</a:t>
                </a:r>
                <a:endParaRPr lang="ru-RU" sz="1400" b="1" kern="0" dirty="0">
                  <a:solidFill>
                    <a:srgbClr val="058514"/>
                  </a:solidFill>
                  <a:latin typeface="RussianRail G Pro Extended" pitchFamily="34" charset="-52"/>
                  <a:ea typeface="+mj-ea"/>
                  <a:cs typeface="+mj-cs"/>
                </a:endParaRPr>
              </a:p>
            </p:txBody>
          </p:sp>
        </p:grpSp>
        <p:grpSp>
          <p:nvGrpSpPr>
            <p:cNvPr id="6" name="Группа 104"/>
            <p:cNvGrpSpPr/>
            <p:nvPr/>
          </p:nvGrpSpPr>
          <p:grpSpPr>
            <a:xfrm>
              <a:off x="6398615" y="1637526"/>
              <a:ext cx="3574179" cy="541496"/>
              <a:chOff x="-213914" y="958063"/>
              <a:chExt cx="9661606" cy="740159"/>
            </a:xfrm>
          </p:grpSpPr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-213914" y="1673890"/>
                <a:ext cx="9268480" cy="106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892172" y="958063"/>
                <a:ext cx="8555520" cy="7401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Интеграция в зону электронного транзита железнодорожных перевозчиков Финляндии,  Монголии (201</a:t>
                </a:r>
                <a:r>
                  <a:rPr lang="en-US" sz="1200" b="1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9</a:t>
                </a:r>
                <a:r>
                  <a:rPr lang="ru-RU" sz="1200" b="1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 г.)</a:t>
                </a:r>
                <a:endParaRPr lang="ru-RU" sz="1200" b="1" dirty="0">
                  <a:solidFill>
                    <a:schemeClr val="accent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-162175" y="1118361"/>
                <a:ext cx="1020849" cy="1918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71840">
                  <a:tabLst>
                    <a:tab pos="427596" algn="l"/>
                  </a:tabLst>
                  <a:defRPr/>
                </a:pPr>
                <a:r>
                  <a:rPr lang="ru-RU" sz="1400" b="1" kern="0" dirty="0" smtClean="0">
                    <a:solidFill>
                      <a:srgbClr val="058514"/>
                    </a:solidFill>
                    <a:latin typeface="RussianRail G Pro Extended" pitchFamily="34" charset="-52"/>
                    <a:ea typeface="+mj-ea"/>
                    <a:cs typeface="+mj-cs"/>
                  </a:rPr>
                  <a:t>2.</a:t>
                </a:r>
                <a:endParaRPr lang="ru-RU" sz="1400" b="1" kern="0" dirty="0">
                  <a:solidFill>
                    <a:srgbClr val="058514"/>
                  </a:solidFill>
                  <a:latin typeface="RussianRail G Pro Extended" pitchFamily="34" charset="-52"/>
                  <a:ea typeface="+mj-ea"/>
                  <a:cs typeface="+mj-cs"/>
                </a:endParaRPr>
              </a:p>
            </p:txBody>
          </p:sp>
        </p:grpSp>
        <p:grpSp>
          <p:nvGrpSpPr>
            <p:cNvPr id="7" name="Группа 111"/>
            <p:cNvGrpSpPr/>
            <p:nvPr/>
          </p:nvGrpSpPr>
          <p:grpSpPr>
            <a:xfrm>
              <a:off x="6427547" y="2247515"/>
              <a:ext cx="3545246" cy="541497"/>
              <a:chOff x="256599" y="1020074"/>
              <a:chExt cx="8650646" cy="656590"/>
            </a:xfrm>
          </p:grpSpPr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338119" y="1508111"/>
                <a:ext cx="8214263" cy="94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184433" y="1020074"/>
                <a:ext cx="7722812" cy="656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Интеграция в зону электронного транзита железнодорожных перевозчиков Азербайджана и Китая (20</a:t>
                </a:r>
                <a:r>
                  <a:rPr lang="en-US" sz="1200" b="1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20</a:t>
                </a:r>
                <a:r>
                  <a:rPr lang="ru-RU" sz="1200" b="1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 г.)</a:t>
                </a:r>
                <a:endParaRPr lang="ru-RU" sz="1200" b="1" dirty="0">
                  <a:solidFill>
                    <a:schemeClr val="accent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256599" y="1099973"/>
                <a:ext cx="921490" cy="1702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71840">
                  <a:tabLst>
                    <a:tab pos="427596" algn="l"/>
                  </a:tabLst>
                  <a:defRPr/>
                </a:pPr>
                <a:r>
                  <a:rPr lang="ru-RU" sz="1400" b="1" kern="0" dirty="0" smtClean="0">
                    <a:solidFill>
                      <a:srgbClr val="058514"/>
                    </a:solidFill>
                    <a:latin typeface="RussianRail G Pro Extended" pitchFamily="34" charset="-52"/>
                    <a:ea typeface="+mj-ea"/>
                    <a:cs typeface="+mj-cs"/>
                  </a:rPr>
                  <a:t>3.</a:t>
                </a:r>
                <a:endParaRPr lang="ru-RU" sz="1400" b="1" kern="0" dirty="0">
                  <a:solidFill>
                    <a:srgbClr val="058514"/>
                  </a:solidFill>
                  <a:latin typeface="RussianRail G Pro Extended" pitchFamily="34" charset="-52"/>
                  <a:ea typeface="+mj-ea"/>
                  <a:cs typeface="+mj-cs"/>
                </a:endParaRPr>
              </a:p>
            </p:txBody>
          </p:sp>
        </p:grpSp>
      </p:grpSp>
      <p:grpSp>
        <p:nvGrpSpPr>
          <p:cNvPr id="8" name="Группа 110"/>
          <p:cNvGrpSpPr/>
          <p:nvPr/>
        </p:nvGrpSpPr>
        <p:grpSpPr>
          <a:xfrm>
            <a:off x="3779913" y="4443958"/>
            <a:ext cx="1819505" cy="432048"/>
            <a:chOff x="6694904" y="13662141"/>
            <a:chExt cx="2964909" cy="952106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6694904" y="13662141"/>
              <a:ext cx="2933452" cy="952106"/>
            </a:xfrm>
            <a:prstGeom prst="rect">
              <a:avLst/>
            </a:prstGeom>
            <a:solidFill>
              <a:schemeClr val="tx1">
                <a:lumMod val="60000"/>
                <a:lumOff val="4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 стрелкой 94"/>
            <p:cNvCxnSpPr/>
            <p:nvPr/>
          </p:nvCxnSpPr>
          <p:spPr>
            <a:xfrm>
              <a:off x="6775379" y="13934171"/>
              <a:ext cx="355803" cy="0"/>
            </a:xfrm>
            <a:prstGeom prst="straightConnector1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>
              <a:off x="6775379" y="14342217"/>
              <a:ext cx="482877" cy="0"/>
            </a:xfrm>
            <a:prstGeom prst="straightConnector1">
              <a:avLst/>
            </a:prstGeom>
            <a:ln w="34925" cmpd="sng">
              <a:solidFill>
                <a:srgbClr val="540000"/>
              </a:solidFill>
              <a:prstDash val="dash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7" name="Прямоугольник 96"/>
            <p:cNvSpPr/>
            <p:nvPr/>
          </p:nvSpPr>
          <p:spPr>
            <a:xfrm>
              <a:off x="7177776" y="13662141"/>
              <a:ext cx="2445464" cy="542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/>
                <a:t>- реализуемый проект</a:t>
              </a:r>
              <a:endParaRPr lang="ru-RU" sz="1000" dirty="0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177779" y="14070185"/>
              <a:ext cx="2482034" cy="542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/>
                <a:t>- обсуждаемый проект</a:t>
              </a:r>
              <a:endParaRPr lang="ru-RU" sz="1000" dirty="0"/>
            </a:p>
          </p:txBody>
        </p:sp>
      </p:grpSp>
      <p:sp>
        <p:nvSpPr>
          <p:cNvPr id="99" name="Дата 73"/>
          <p:cNvSpPr txBox="1">
            <a:spLocks noGrp="1"/>
          </p:cNvSpPr>
          <p:nvPr/>
        </p:nvSpPr>
        <p:spPr bwMode="auto">
          <a:xfrm>
            <a:off x="1476375" y="4894662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100" name="Дата 73"/>
          <p:cNvSpPr txBox="1">
            <a:spLocks noGrp="1"/>
          </p:cNvSpPr>
          <p:nvPr/>
        </p:nvSpPr>
        <p:spPr bwMode="auto">
          <a:xfrm>
            <a:off x="1476375" y="4894660"/>
            <a:ext cx="1512888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ru-RU" sz="14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467544" y="480494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Организация перевозки грузов по электронным накладным в международном сообщении и дальнейшая перспектива развития безбумажных технологий</a:t>
            </a:r>
          </a:p>
          <a:p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94113" cy="55399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Взаимодействие с ФТС России и ФНС России в электронном формате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20614" y="2716438"/>
            <a:ext cx="5261355" cy="1847286"/>
          </a:xfrm>
          <a:prstGeom prst="rightArrow">
            <a:avLst>
              <a:gd name="adj1" fmla="val 100000"/>
              <a:gd name="adj2" fmla="val 0"/>
            </a:avLst>
          </a:prstGeom>
          <a:noFill/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403" indent="-171450" defTabSz="266700">
              <a:lnSpc>
                <a:spcPct val="90000"/>
              </a:lnSpc>
              <a:spcAft>
                <a:spcPct val="15000"/>
              </a:spcAft>
              <a:buClr>
                <a:srgbClr val="225D9E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9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Предоставление </a:t>
            </a:r>
            <a:r>
              <a:rPr lang="ru-RU" sz="900" dirty="0">
                <a:solidFill>
                  <a:prstClr val="black"/>
                </a:solidFill>
                <a:latin typeface="RussianRail G Pro" panose="02000503040000020004" pitchFamily="50" charset="-52"/>
              </a:rPr>
              <a:t>предварительной информации с 01.10.14 в соответствии с Решением Коллегии ЕЭК от 17.09.2013 №196</a:t>
            </a:r>
          </a:p>
          <a:p>
            <a:pPr marL="177403" indent="-171450" defTabSz="266700">
              <a:lnSpc>
                <a:spcPct val="90000"/>
              </a:lnSpc>
              <a:spcAft>
                <a:spcPct val="15000"/>
              </a:spcAft>
              <a:buClr>
                <a:srgbClr val="225D9E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9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Осуществление </a:t>
            </a:r>
            <a:r>
              <a:rPr lang="ru-RU" sz="900" dirty="0">
                <a:solidFill>
                  <a:prstClr val="black"/>
                </a:solidFill>
                <a:latin typeface="RussianRail G Pro" panose="02000503040000020004" pitchFamily="50" charset="-52"/>
              </a:rPr>
              <a:t>в электронном виде таможенных операций: регистрация прибытия/убытия, помещение на временное хранение и выдачу грузов</a:t>
            </a:r>
          </a:p>
          <a:p>
            <a:pPr marL="177403" indent="-171450" defTabSz="266700">
              <a:lnSpc>
                <a:spcPct val="90000"/>
              </a:lnSpc>
              <a:spcAft>
                <a:spcPct val="15000"/>
              </a:spcAft>
              <a:buClr>
                <a:srgbClr val="225D9E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9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Эксперимент </a:t>
            </a:r>
            <a:r>
              <a:rPr lang="ru-RU" sz="900" dirty="0">
                <a:solidFill>
                  <a:prstClr val="black"/>
                </a:solidFill>
                <a:latin typeface="RussianRail G Pro" panose="02000503040000020004" pitchFamily="50" charset="-52"/>
              </a:rPr>
              <a:t>по оформлению и завершению в электронном виде ТП ТТ на ЖДПП </a:t>
            </a:r>
            <a:r>
              <a:rPr lang="ru-RU" sz="9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 Наушки – Брест</a:t>
            </a:r>
            <a:endParaRPr lang="ru-RU" sz="900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 marL="177403" indent="-171450" defTabSz="266700">
              <a:lnSpc>
                <a:spcPct val="90000"/>
              </a:lnSpc>
              <a:buClr>
                <a:srgbClr val="225D9E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9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Получение электронных отметок </a:t>
            </a:r>
            <a:r>
              <a:rPr lang="ru-RU" sz="900" dirty="0">
                <a:solidFill>
                  <a:prstClr val="black"/>
                </a:solidFill>
                <a:latin typeface="RussianRail G Pro" panose="02000503040000020004" pitchFamily="50" charset="-52"/>
              </a:rPr>
              <a:t>ТО на ж.д. накладной</a:t>
            </a:r>
          </a:p>
          <a:p>
            <a:pPr marL="177403" indent="-171450" defTabSz="266700">
              <a:lnSpc>
                <a:spcPct val="90000"/>
              </a:lnSpc>
              <a:spcAft>
                <a:spcPts val="450"/>
              </a:spcAft>
              <a:buClr>
                <a:srgbClr val="909CAA"/>
              </a:buClr>
              <a:buSzPct val="120000"/>
              <a:buFont typeface="Wingdings" panose="05000000000000000000" pitchFamily="2" charset="2"/>
              <a:buChar char="þ"/>
            </a:pPr>
            <a:endParaRPr lang="ru-RU" sz="900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 marL="177403" indent="-171450" defTabSz="266700">
              <a:lnSpc>
                <a:spcPct val="90000"/>
              </a:lnSpc>
              <a:spcAft>
                <a:spcPts val="450"/>
              </a:spcAft>
              <a:buClr>
                <a:srgbClr val="225D9E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900" dirty="0">
                <a:solidFill>
                  <a:prstClr val="black"/>
                </a:solidFill>
                <a:latin typeface="RussianRail G Pro" panose="02000503040000020004" pitchFamily="50" charset="-52"/>
              </a:rPr>
              <a:t>Помещение товаров под ТП ТТ и ее завершение</a:t>
            </a:r>
          </a:p>
          <a:p>
            <a:pPr marL="177403" indent="-171450" defTabSz="266700">
              <a:lnSpc>
                <a:spcPct val="90000"/>
              </a:lnSpc>
              <a:spcAft>
                <a:spcPct val="15000"/>
              </a:spcAft>
              <a:buClr>
                <a:srgbClr val="225D9E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900" dirty="0">
                <a:solidFill>
                  <a:prstClr val="black"/>
                </a:solidFill>
                <a:latin typeface="RussianRail G Pro" panose="02000503040000020004" pitchFamily="50" charset="-52"/>
              </a:rPr>
              <a:t>Совершение таможенных операций в пути следования грузов</a:t>
            </a:r>
          </a:p>
          <a:p>
            <a:pPr marL="177403" indent="-171450" defTabSz="266700">
              <a:lnSpc>
                <a:spcPct val="90000"/>
              </a:lnSpc>
              <a:spcAft>
                <a:spcPct val="15000"/>
              </a:spcAft>
              <a:buClr>
                <a:srgbClr val="225D9E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900" dirty="0">
                <a:solidFill>
                  <a:prstClr val="black"/>
                </a:solidFill>
                <a:latin typeface="RussianRail G Pro" panose="02000503040000020004" pitchFamily="50" charset="-52"/>
              </a:rPr>
              <a:t>Формирование системы мониторинга и анализа информационного обмена;</a:t>
            </a:r>
          </a:p>
          <a:p>
            <a:pPr marL="177403" indent="-171450" defTabSz="266700">
              <a:lnSpc>
                <a:spcPct val="90000"/>
              </a:lnSpc>
              <a:spcAft>
                <a:spcPct val="15000"/>
              </a:spcAft>
              <a:buClr>
                <a:srgbClr val="225D9E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900" dirty="0">
                <a:solidFill>
                  <a:prstClr val="black"/>
                </a:solidFill>
                <a:latin typeface="RussianRail G Pro" panose="02000503040000020004" pitchFamily="50" charset="-52"/>
              </a:rPr>
              <a:t>Декларирование импортных грузов, связанных с их выпуском под ТП;</a:t>
            </a:r>
          </a:p>
          <a:p>
            <a:pPr marL="177403" indent="-171450" defTabSz="266700">
              <a:lnSpc>
                <a:spcPct val="90000"/>
              </a:lnSpc>
              <a:spcAft>
                <a:spcPct val="15000"/>
              </a:spcAft>
              <a:buClr>
                <a:srgbClr val="225D9E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900" dirty="0">
                <a:solidFill>
                  <a:prstClr val="black"/>
                </a:solidFill>
                <a:latin typeface="RussianRail G Pro" panose="02000503040000020004" pitchFamily="50" charset="-52"/>
              </a:rPr>
              <a:t>Распространение технологии электронного взаимодействия с ФТС России на перевозки в адрес морских портов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56079" y="693794"/>
            <a:ext cx="3059523" cy="48809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100"/>
              </a:lnSpc>
            </a:pPr>
            <a:r>
              <a:rPr lang="ru-RU" sz="1400" b="1" dirty="0">
                <a:solidFill>
                  <a:srgbClr val="225D9E"/>
                </a:solidFill>
                <a:latin typeface="RussianRail G Pro" panose="02000503040000020004" pitchFamily="50" charset="-52"/>
              </a:rPr>
              <a:t>ЦЕЛЕВАЯ ЗАДАЧА </a:t>
            </a:r>
            <a:r>
              <a:rPr lang="en-US" dirty="0">
                <a:solidFill>
                  <a:srgbClr val="225D9E"/>
                </a:solidFill>
                <a:latin typeface="RussianRail G Pro" panose="02000503040000020004" pitchFamily="50" charset="-52"/>
              </a:rPr>
              <a:t>-</a:t>
            </a:r>
            <a:r>
              <a:rPr lang="ru-RU" dirty="0">
                <a:solidFill>
                  <a:srgbClr val="225D9E"/>
                </a:solidFill>
                <a:latin typeface="RussianRail G Pro" panose="02000503040000020004" pitchFamily="50" charset="-52"/>
              </a:rPr>
              <a:t> </a:t>
            </a:r>
            <a:r>
              <a:rPr lang="ru-RU" sz="1100" dirty="0">
                <a:solidFill>
                  <a:srgbClr val="225D9E"/>
                </a:solidFill>
                <a:latin typeface="RussianRail G Pro" panose="02000503040000020004" pitchFamily="50" charset="-52"/>
              </a:rPr>
              <a:t>организация взаимодействия с ФОИВ через СМЭВ</a:t>
            </a:r>
            <a:endParaRPr lang="ru-RU" dirty="0">
              <a:solidFill>
                <a:srgbClr val="225D9E"/>
              </a:solidFill>
              <a:latin typeface="RussianRail G Pro" panose="02000503040000020004" pitchFamily="50" charset="-52"/>
            </a:endParaRPr>
          </a:p>
        </p:txBody>
      </p:sp>
      <p:grpSp>
        <p:nvGrpSpPr>
          <p:cNvPr id="6" name="Группа 7"/>
          <p:cNvGrpSpPr/>
          <p:nvPr/>
        </p:nvGrpSpPr>
        <p:grpSpPr>
          <a:xfrm>
            <a:off x="5939639" y="3738339"/>
            <a:ext cx="2952841" cy="993651"/>
            <a:chOff x="6143642" y="3660176"/>
            <a:chExt cx="2816244" cy="1015999"/>
          </a:xfrm>
          <a:solidFill>
            <a:srgbClr val="002060"/>
          </a:solidFill>
        </p:grpSpPr>
        <p:sp>
          <p:nvSpPr>
            <p:cNvPr id="35" name="Прямоугольник 34"/>
            <p:cNvSpPr/>
            <p:nvPr/>
          </p:nvSpPr>
          <p:spPr>
            <a:xfrm>
              <a:off x="6143642" y="3660176"/>
              <a:ext cx="2816244" cy="258726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44" tIns="29222" rIns="58444" bIns="29222" rtlCol="0" anchor="ctr"/>
            <a:lstStyle/>
            <a:p>
              <a:pPr defTabSz="685800"/>
              <a:r>
                <a:rPr lang="ru-RU" sz="900" dirty="0">
                  <a:solidFill>
                    <a:srgbClr val="EEECE1"/>
                  </a:solidFill>
                  <a:latin typeface="RussianRail G Pro" panose="02000503040000020004" pitchFamily="50" charset="-52"/>
                </a:rPr>
                <a:t>1. Отработка поведенческих условий (2018г.)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143642" y="4015902"/>
              <a:ext cx="2816244" cy="235010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44" tIns="29222" rIns="58444" bIns="29222" rtlCol="0" anchor="ctr"/>
            <a:lstStyle/>
            <a:p>
              <a:pPr defTabSz="685800"/>
              <a:r>
                <a:rPr lang="ru-RU" sz="900" dirty="0">
                  <a:solidFill>
                    <a:srgbClr val="EEECE1"/>
                  </a:solidFill>
                  <a:latin typeface="RussianRail G Pro" panose="02000503040000020004" pitchFamily="50" charset="-52"/>
                </a:rPr>
                <a:t>2. Интеграция ОАО «РЖД» в СМЭВ-3 (2019г.)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143642" y="4347913"/>
              <a:ext cx="2816244" cy="32826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44" tIns="29222" rIns="58444" bIns="29222" rtlCol="0" anchor="ctr"/>
            <a:lstStyle/>
            <a:p>
              <a:pPr defTabSz="685800"/>
              <a:r>
                <a:rPr lang="ru-RU" sz="900" dirty="0">
                  <a:solidFill>
                    <a:srgbClr val="EEECE1"/>
                  </a:solidFill>
                  <a:latin typeface="RussianRail G Pro" panose="02000503040000020004" pitchFamily="50" charset="-52"/>
                </a:rPr>
                <a:t>3. Обмен через СМЭВ-3 товаросопроводительными документами в электронной форме (2019г.)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262172" y="3351872"/>
            <a:ext cx="230777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ru-RU" sz="1000" b="1" dirty="0">
                <a:ln w="1905"/>
                <a:solidFill>
                  <a:srgbClr val="225D9E"/>
                </a:solidFill>
                <a:latin typeface="RussianRail G Pro" panose="02000503040000020004" pitchFamily="50" charset="-52"/>
                <a:cs typeface="Arial" charset="0"/>
              </a:rPr>
              <a:t>ОСНОВНЫЕ ЗАДАЧИ ПО ПРИСОЕДИНЕНИЮ К СМЭВ-3: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0614" y="765512"/>
            <a:ext cx="5217901" cy="1854701"/>
          </a:xfrm>
          <a:prstGeom prst="rightArrow">
            <a:avLst>
              <a:gd name="adj1" fmla="val 100000"/>
              <a:gd name="adj2" fmla="val 0"/>
            </a:avLst>
          </a:prstGeom>
          <a:noFill/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266700">
              <a:lnSpc>
                <a:spcPct val="90000"/>
              </a:lnSpc>
              <a:spcAft>
                <a:spcPct val="15000"/>
              </a:spcAft>
              <a:buClr>
                <a:srgbClr val="A3A86B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8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Обмен </a:t>
            </a:r>
            <a:r>
              <a:rPr lang="ru-RU" sz="800" dirty="0">
                <a:solidFill>
                  <a:prstClr val="black"/>
                </a:solidFill>
                <a:latin typeface="RussianRail G Pro" panose="02000503040000020004" pitchFamily="50" charset="-52"/>
              </a:rPr>
              <a:t>с клиентам электронными счетами-фактурами, актами, перечнями  (По состоянию на </a:t>
            </a:r>
            <a:r>
              <a:rPr lang="ru-RU" sz="8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1.04.201</a:t>
            </a:r>
            <a:r>
              <a:rPr lang="en-US" sz="8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8</a:t>
            </a:r>
            <a:r>
              <a:rPr lang="ru-RU" sz="8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: </a:t>
            </a:r>
            <a:r>
              <a:rPr lang="ru-RU" sz="800" dirty="0">
                <a:solidFill>
                  <a:prstClr val="black"/>
                </a:solidFill>
                <a:latin typeface="RussianRail G Pro" panose="02000503040000020004" pitchFamily="50" charset="-52"/>
              </a:rPr>
              <a:t>работают более </a:t>
            </a:r>
            <a:r>
              <a:rPr lang="ru-RU" sz="8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2 300 </a:t>
            </a:r>
            <a:r>
              <a:rPr lang="ru-RU" sz="800" dirty="0">
                <a:solidFill>
                  <a:prstClr val="black"/>
                </a:solidFill>
                <a:latin typeface="RussianRail G Pro" panose="02000503040000020004" pitchFamily="50" charset="-52"/>
              </a:rPr>
              <a:t>клиентов, оформлено более 110 000 счетов-фактур и 17 000 актов оказанных услуг и перечней)  </a:t>
            </a:r>
            <a:endParaRPr lang="ru-RU" sz="800" dirty="0" smtClean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 marL="171450" indent="-171450" defTabSz="266700">
              <a:lnSpc>
                <a:spcPct val="90000"/>
              </a:lnSpc>
              <a:spcAft>
                <a:spcPct val="15000"/>
              </a:spcAft>
              <a:buClr>
                <a:srgbClr val="A3A86B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8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Обмен </a:t>
            </a:r>
            <a:r>
              <a:rPr lang="ru-RU" sz="800" dirty="0">
                <a:solidFill>
                  <a:prstClr val="black"/>
                </a:solidFill>
                <a:latin typeface="RussianRail G Pro" panose="02000503040000020004" pitchFamily="50" charset="-52"/>
              </a:rPr>
              <a:t>дополнительными электронными бухгалтерскими и первичными документами (расширение перечня электронных документов, используемых при грузовых перевозках (акт сверки расчетов на оплату штрафных санкций, акт на оказание услуг по предоставлению ж.д. состав и проч.)</a:t>
            </a:r>
          </a:p>
          <a:p>
            <a:pPr marL="171450" indent="-171450" defTabSz="266700">
              <a:lnSpc>
                <a:spcPct val="90000"/>
              </a:lnSpc>
              <a:spcAft>
                <a:spcPct val="15000"/>
              </a:spcAft>
              <a:buClr>
                <a:srgbClr val="A3A86B"/>
              </a:buClr>
              <a:buSzPct val="120000"/>
              <a:buFont typeface="Wingdings" panose="05000000000000000000" pitchFamily="2" charset="2"/>
              <a:buChar char="þ"/>
            </a:pPr>
            <a:endParaRPr lang="ru-RU" sz="800" b="1" i="1" dirty="0">
              <a:solidFill>
                <a:srgbClr val="A3A86B"/>
              </a:solidFill>
              <a:latin typeface="RussianRail G Pro" panose="02000503040000020004" pitchFamily="50" charset="-52"/>
            </a:endParaRPr>
          </a:p>
          <a:p>
            <a:pPr marL="171450" indent="-171450" defTabSz="685800">
              <a:buClr>
                <a:srgbClr val="A3A86B"/>
              </a:buClr>
              <a:buSzPct val="120000"/>
              <a:buFont typeface="Wingdings" panose="05000000000000000000" pitchFamily="2" charset="2"/>
              <a:buChar char="þ"/>
              <a:defRPr/>
            </a:pPr>
            <a:r>
              <a:rPr lang="ru-RU" sz="8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Передача </a:t>
            </a:r>
            <a:r>
              <a:rPr lang="ru-RU" sz="800" dirty="0">
                <a:solidFill>
                  <a:prstClr val="black"/>
                </a:solidFill>
                <a:latin typeface="RussianRail G Pro" panose="02000503040000020004" pitchFamily="50" charset="-52"/>
              </a:rPr>
              <a:t>в ФНС России электронных реестров перевозочных документов с ЭП (ФЗ России от 29.12.2014 №452</a:t>
            </a:r>
          </a:p>
          <a:p>
            <a:pPr marL="171450" indent="-171450" defTabSz="685800">
              <a:buClr>
                <a:srgbClr val="A3A86B"/>
              </a:buClr>
              <a:buSzPct val="120000"/>
              <a:buFont typeface="Wingdings" panose="05000000000000000000" pitchFamily="2" charset="2"/>
              <a:buChar char="þ"/>
              <a:defRPr/>
            </a:pPr>
            <a:r>
              <a:rPr lang="ru-RU" sz="800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Подтверждение </a:t>
            </a:r>
            <a:r>
              <a:rPr lang="ru-RU" sz="800" dirty="0">
                <a:solidFill>
                  <a:prstClr val="black"/>
                </a:solidFill>
                <a:latin typeface="RussianRail G Pro" panose="02000503040000020004" pitchFamily="50" charset="-52"/>
              </a:rPr>
              <a:t>права участниками ВЭД и ОАО «РЖД» на 0 % НДС при экспорте (эксперимент, Приказ ФНС России от 10.11.2016 </a:t>
            </a:r>
            <a:r>
              <a:rPr lang="ru-RU" sz="800">
                <a:solidFill>
                  <a:prstClr val="black"/>
                </a:solidFill>
                <a:latin typeface="RussianRail G Pro" panose="02000503040000020004" pitchFamily="50" charset="-52"/>
              </a:rPr>
              <a:t>№</a:t>
            </a:r>
            <a:r>
              <a:rPr lang="ru-RU" sz="80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ММВ-7-6/610)</a:t>
            </a:r>
          </a:p>
          <a:p>
            <a:pPr marL="171450" indent="-171450" defTabSz="685800">
              <a:buClr>
                <a:srgbClr val="A3A86B"/>
              </a:buClr>
              <a:buSzPct val="120000"/>
              <a:buFont typeface="Wingdings" panose="05000000000000000000" pitchFamily="2" charset="2"/>
              <a:buChar char="þ"/>
              <a:defRPr/>
            </a:pPr>
            <a:r>
              <a:rPr lang="ru-RU" sz="80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Внесение </a:t>
            </a:r>
            <a:r>
              <a:rPr lang="ru-RU" sz="800" dirty="0">
                <a:solidFill>
                  <a:prstClr val="black"/>
                </a:solidFill>
                <a:latin typeface="RussianRail G Pro" panose="02000503040000020004" pitchFamily="50" charset="-52"/>
              </a:rPr>
              <a:t>изменений в НК РФ (ст. 164-165), в нормативные акты Минфина России, Приказы ФНС России </a:t>
            </a:r>
            <a:r>
              <a:rPr lang="ru-RU" sz="800" b="1" i="1" dirty="0">
                <a:solidFill>
                  <a:srgbClr val="A3A86B"/>
                </a:solidFill>
                <a:latin typeface="RussianRail G Pro" panose="02000503040000020004" pitchFamily="50" charset="-52"/>
              </a:rPr>
              <a:t>(план 2018 г.)</a:t>
            </a:r>
          </a:p>
          <a:p>
            <a:pPr marL="171450" indent="-171450" defTabSz="685800">
              <a:buClr>
                <a:srgbClr val="A3A86B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ru-RU" sz="800" dirty="0">
                <a:solidFill>
                  <a:prstClr val="black"/>
                </a:solidFill>
                <a:latin typeface="RussianRail G Pro" panose="02000503040000020004" pitchFamily="50" charset="-52"/>
              </a:rPr>
              <a:t>Обмен налоговой отчетностью в полном объеме </a:t>
            </a:r>
            <a:r>
              <a:rPr lang="ru-RU" sz="800" b="1" i="1" dirty="0">
                <a:solidFill>
                  <a:srgbClr val="A3A86B"/>
                </a:solidFill>
                <a:latin typeface="RussianRail G Pro" panose="02000503040000020004" pitchFamily="50" charset="-52"/>
              </a:rPr>
              <a:t>(план 2019 г.)</a:t>
            </a:r>
            <a:endParaRPr lang="ru-RU" sz="700" b="1" i="1" dirty="0">
              <a:solidFill>
                <a:srgbClr val="A3A86B"/>
              </a:solidFill>
              <a:latin typeface="RussianRail G Pro" panose="02000503040000020004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671992" y="1400182"/>
            <a:ext cx="180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ru-RU" sz="2000" b="1" dirty="0">
                <a:solidFill>
                  <a:srgbClr val="A3A86B"/>
                </a:solidFill>
                <a:latin typeface="RussianRail G Pro" panose="02000503040000020004" pitchFamily="50" charset="-52"/>
                <a:cs typeface="Arial" charset="0"/>
              </a:rPr>
              <a:t>ФНС России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63567" y="3425084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2000" b="1" dirty="0">
                <a:solidFill>
                  <a:srgbClr val="225D9E"/>
                </a:solidFill>
                <a:latin typeface="RussianRail G Pro" panose="02000503040000020004" pitchFamily="50" charset="-52"/>
                <a:cs typeface="Arial" charset="0"/>
              </a:rPr>
              <a:t>ФТС России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6149" y="3782301"/>
            <a:ext cx="5229455" cy="10963"/>
          </a:xfrm>
          <a:prstGeom prst="line">
            <a:avLst/>
          </a:prstGeom>
          <a:ln w="12700">
            <a:solidFill>
              <a:srgbClr val="225D9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57364" y="3770855"/>
            <a:ext cx="1329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900" b="1" dirty="0">
                <a:solidFill>
                  <a:srgbClr val="225D9E"/>
                </a:solidFill>
                <a:latin typeface="RussianRail G Pro" panose="02000503040000020004" pitchFamily="50" charset="-52"/>
                <a:cs typeface="Arial" charset="0"/>
              </a:rPr>
              <a:t>План </a:t>
            </a:r>
            <a:r>
              <a:rPr lang="ru-RU" sz="900" b="1" dirty="0" smtClean="0">
                <a:solidFill>
                  <a:srgbClr val="225D9E"/>
                </a:solidFill>
                <a:latin typeface="RussianRail G Pro" panose="02000503040000020004" pitchFamily="50" charset="-52"/>
                <a:cs typeface="Arial" charset="0"/>
              </a:rPr>
              <a:t>2019-2020 </a:t>
            </a:r>
            <a:r>
              <a:rPr lang="ru-RU" sz="900" b="1" dirty="0">
                <a:solidFill>
                  <a:srgbClr val="225D9E"/>
                </a:solidFill>
                <a:latin typeface="RussianRail G Pro" panose="02000503040000020004" pitchFamily="50" charset="-52"/>
                <a:cs typeface="Arial" charset="0"/>
              </a:rPr>
              <a:t>гг.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5905224" y="1208997"/>
            <a:ext cx="3034749" cy="1995986"/>
            <a:chOff x="6146228" y="1400987"/>
            <a:chExt cx="2617764" cy="153769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4905" y="1774445"/>
              <a:ext cx="430129" cy="152659"/>
            </a:xfrm>
            <a:prstGeom prst="rect">
              <a:avLst/>
            </a:prstGeom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6146228" y="1404134"/>
              <a:ext cx="768576" cy="3010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58444" tIns="29222" rIns="58444" bIns="29222" rtlCol="0" anchor="ctr"/>
            <a:lstStyle/>
            <a:p>
              <a:pPr algn="ctr" defTabSz="685800"/>
              <a:r>
                <a:rPr lang="ru-RU" sz="8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ИС </a:t>
              </a:r>
              <a:r>
                <a:rPr lang="ru-RU" sz="800" dirty="0" err="1">
                  <a:solidFill>
                    <a:prstClr val="black"/>
                  </a:solidFill>
                  <a:latin typeface="RussianRail G Pro" panose="02000503040000020004" pitchFamily="50" charset="-52"/>
                </a:rPr>
                <a:t>иностр</a:t>
              </a:r>
              <a:r>
                <a:rPr lang="ru-RU" sz="8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. </a:t>
              </a:r>
              <a:r>
                <a:rPr lang="ru-RU" sz="800" dirty="0" err="1">
                  <a:solidFill>
                    <a:prstClr val="black"/>
                  </a:solidFill>
                  <a:latin typeface="RussianRail G Pro" panose="02000503040000020004" pitchFamily="50" charset="-52"/>
                </a:rPr>
                <a:t>ж.д</a:t>
              </a:r>
              <a:r>
                <a:rPr lang="ru-RU" sz="8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. админ.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748566" y="1400987"/>
              <a:ext cx="1015426" cy="2918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58444" tIns="29222" rIns="58444" bIns="29222" rtlCol="0" anchor="ctr"/>
            <a:lstStyle/>
            <a:p>
              <a:pPr algn="ctr" defTabSz="685800"/>
              <a:r>
                <a:rPr lang="ru-RU" sz="800" dirty="0" err="1">
                  <a:solidFill>
                    <a:prstClr val="black"/>
                  </a:solidFill>
                  <a:latin typeface="RussianRail G Pro" panose="02000503040000020004" pitchFamily="50" charset="-52"/>
                </a:rPr>
                <a:t>Пользователи услуг ж.д. транспорта</a:t>
              </a:r>
            </a:p>
          </p:txBody>
        </p:sp>
        <p:sp>
          <p:nvSpPr>
            <p:cNvPr id="16" name="Блок-схема: магнитный диск 15"/>
            <p:cNvSpPr/>
            <p:nvPr/>
          </p:nvSpPr>
          <p:spPr>
            <a:xfrm>
              <a:off x="7031372" y="2202324"/>
              <a:ext cx="717194" cy="309329"/>
            </a:xfrm>
            <a:prstGeom prst="flowChartMagneticDisk">
              <a:avLst/>
            </a:prstGeom>
            <a:solidFill>
              <a:srgbClr val="D3D7BD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1100" b="1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СМЭВ-3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238863" y="2740730"/>
              <a:ext cx="675941" cy="1979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58444" tIns="29222" rIns="58444" bIns="29222" rtlCol="0" anchor="ctr"/>
            <a:lstStyle/>
            <a:p>
              <a:pPr algn="ctr" defTabSz="685800"/>
              <a:r>
                <a:rPr lang="ru-RU" sz="8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ФТС РФ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7087575" y="2740731"/>
              <a:ext cx="604789" cy="1785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58444" tIns="29222" rIns="58444" bIns="29222" rtlCol="0" anchor="ctr"/>
            <a:lstStyle/>
            <a:p>
              <a:pPr algn="ctr" defTabSz="685800"/>
              <a:r>
                <a:rPr lang="ru-RU" sz="8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ФНС РФ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7839776" y="2740730"/>
              <a:ext cx="833006" cy="1785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ru-RU" sz="800" dirty="0">
                  <a:solidFill>
                    <a:prstClr val="black"/>
                  </a:solidFill>
                  <a:latin typeface="RussianRail G Pro" panose="02000503040000020004" pitchFamily="50" charset="-52"/>
                </a:rPr>
                <a:t>Другие ФОИВ</a:t>
              </a:r>
            </a:p>
          </p:txBody>
        </p:sp>
        <p:cxnSp>
          <p:nvCxnSpPr>
            <p:cNvPr id="20" name="Соединительная линия уступом 19"/>
            <p:cNvCxnSpPr>
              <a:stCxn id="14" idx="2"/>
              <a:endCxn id="13" idx="1"/>
            </p:cNvCxnSpPr>
            <p:nvPr/>
          </p:nvCxnSpPr>
          <p:spPr>
            <a:xfrm rot="16200000" flipH="1">
              <a:off x="6779894" y="1455764"/>
              <a:ext cx="145636" cy="644389"/>
            </a:xfrm>
            <a:prstGeom prst="bentConnector2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оединительная линия уступом 20"/>
            <p:cNvCxnSpPr>
              <a:stCxn id="15" idx="2"/>
              <a:endCxn id="13" idx="3"/>
            </p:cNvCxnSpPr>
            <p:nvPr/>
          </p:nvCxnSpPr>
          <p:spPr>
            <a:xfrm rot="5400000">
              <a:off x="7851700" y="1446196"/>
              <a:ext cx="157913" cy="651246"/>
            </a:xfrm>
            <a:prstGeom prst="bentConnector2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Соединительная линия уступом 21"/>
            <p:cNvCxnSpPr>
              <a:stCxn id="17" idx="0"/>
              <a:endCxn id="16" idx="2"/>
            </p:cNvCxnSpPr>
            <p:nvPr/>
          </p:nvCxnSpPr>
          <p:spPr>
            <a:xfrm rot="5400000" flipH="1" flipV="1">
              <a:off x="6612232" y="2321591"/>
              <a:ext cx="383742" cy="454538"/>
            </a:xfrm>
            <a:prstGeom prst="bentConnector2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оединительная линия уступом 22"/>
            <p:cNvCxnSpPr>
              <a:stCxn id="19" idx="0"/>
              <a:endCxn id="16" idx="4"/>
            </p:cNvCxnSpPr>
            <p:nvPr/>
          </p:nvCxnSpPr>
          <p:spPr>
            <a:xfrm rot="16200000" flipV="1">
              <a:off x="7810552" y="2295003"/>
              <a:ext cx="383742" cy="507713"/>
            </a:xfrm>
            <a:prstGeom prst="bentConnector2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>
              <a:stCxn id="18" idx="0"/>
              <a:endCxn id="16" idx="3"/>
            </p:cNvCxnSpPr>
            <p:nvPr/>
          </p:nvCxnSpPr>
          <p:spPr>
            <a:xfrm rot="16200000" flipV="1">
              <a:off x="7275431" y="2626191"/>
              <a:ext cx="229078" cy="1"/>
            </a:xfrm>
            <a:prstGeom prst="bentConnector3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Соединительная линия уступом 24"/>
            <p:cNvCxnSpPr/>
            <p:nvPr/>
          </p:nvCxnSpPr>
          <p:spPr>
            <a:xfrm rot="16200000" flipV="1">
              <a:off x="7275431" y="2059846"/>
              <a:ext cx="229078" cy="1"/>
            </a:xfrm>
            <a:prstGeom prst="bentConnector3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>
            <a:off x="423603" y="699542"/>
            <a:ext cx="0" cy="1825289"/>
          </a:xfrm>
          <a:prstGeom prst="line">
            <a:avLst/>
          </a:prstGeom>
          <a:ln w="28575">
            <a:solidFill>
              <a:srgbClr val="A3A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0614" y="2702229"/>
            <a:ext cx="0" cy="2072220"/>
          </a:xfrm>
          <a:prstGeom prst="line">
            <a:avLst/>
          </a:prstGeom>
          <a:ln w="28575">
            <a:solidFill>
              <a:srgbClr val="225D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10570" y="1653601"/>
            <a:ext cx="4925526" cy="10326"/>
          </a:xfrm>
          <a:prstGeom prst="line">
            <a:avLst/>
          </a:prstGeom>
          <a:ln w="12700">
            <a:solidFill>
              <a:srgbClr val="A3A86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67544" y="4804946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Организация перевозки грузов по электронным накладным в международном сообщении и дальнейшая перспектива развития безбумажных технологий</a:t>
            </a:r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139069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475" y="716453"/>
            <a:ext cx="4006419" cy="243632"/>
          </a:xfrm>
          <a:prstGeom prst="rect">
            <a:avLst/>
          </a:prstGeom>
          <a:noFill/>
        </p:spPr>
        <p:txBody>
          <a:bodyPr wrap="square" lIns="58397" tIns="29198" rIns="58397" bIns="29198" rtlCol="0">
            <a:spAutoFit/>
          </a:bodyPr>
          <a:lstStyle/>
          <a:p>
            <a:pPr marL="266700" indent="-266700" defTabSz="68541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30000"/>
            </a:pPr>
            <a:endParaRPr lang="ru-RU" sz="1200" b="1" dirty="0">
              <a:solidFill>
                <a:srgbClr val="394A58">
                  <a:lumMod val="75000"/>
                </a:srgbClr>
              </a:solidFill>
              <a:latin typeface="RussianRail G Pro" panose="02000503040000020004" pitchFamily="50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14546" y="2071684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RussianRail G Pro" pitchFamily="50" charset="-52"/>
              </a:rPr>
              <a:t>Спасибо за внимание!</a:t>
            </a:r>
            <a:endParaRPr lang="ru-RU" sz="3200" dirty="0">
              <a:latin typeface="RussianRail G Pro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9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yax6npAEudcKSb0NcxKQ"/>
</p:tagLst>
</file>

<file path=ppt/theme/theme1.xml><?xml version="1.0" encoding="utf-8"?>
<a:theme xmlns:a="http://schemas.openxmlformats.org/drawingml/2006/main" name="Тема РЖД">
  <a:themeElements>
    <a:clrScheme name="Моя основная">
      <a:dk1>
        <a:srgbClr val="394A58"/>
      </a:dk1>
      <a:lt1>
        <a:srgbClr val="FFFFFF"/>
      </a:lt1>
      <a:dk2>
        <a:srgbClr val="394A58"/>
      </a:dk2>
      <a:lt2>
        <a:srgbClr val="FFFFFF"/>
      </a:lt2>
      <a:accent1>
        <a:srgbClr val="EAEAEA"/>
      </a:accent1>
      <a:accent2>
        <a:srgbClr val="D0D0D0"/>
      </a:accent2>
      <a:accent3>
        <a:srgbClr val="909090"/>
      </a:accent3>
      <a:accent4>
        <a:srgbClr val="606060"/>
      </a:accent4>
      <a:accent5>
        <a:srgbClr val="C00000"/>
      </a:accent5>
      <a:accent6>
        <a:srgbClr val="394A58"/>
      </a:accent6>
      <a:hlink>
        <a:srgbClr val="909090"/>
      </a:hlink>
      <a:folHlink>
        <a:srgbClr val="6060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ма РЖД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РЖД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РЖД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я основная">
    <a:dk1>
      <a:srgbClr val="394A58"/>
    </a:dk1>
    <a:lt1>
      <a:srgbClr val="FFFFFF"/>
    </a:lt1>
    <a:dk2>
      <a:srgbClr val="394A58"/>
    </a:dk2>
    <a:lt2>
      <a:srgbClr val="FFFFFF"/>
    </a:lt2>
    <a:accent1>
      <a:srgbClr val="EAEAEA"/>
    </a:accent1>
    <a:accent2>
      <a:srgbClr val="D0D0D0"/>
    </a:accent2>
    <a:accent3>
      <a:srgbClr val="909090"/>
    </a:accent3>
    <a:accent4>
      <a:srgbClr val="606060"/>
    </a:accent4>
    <a:accent5>
      <a:srgbClr val="C00000"/>
    </a:accent5>
    <a:accent6>
      <a:srgbClr val="394A58"/>
    </a:accent6>
    <a:hlink>
      <a:srgbClr val="909090"/>
    </a:hlink>
    <a:folHlink>
      <a:srgbClr val="60606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10439</TotalTime>
  <Words>1326</Words>
  <Application>Microsoft Office PowerPoint</Application>
  <PresentationFormat>Экран (16:9)</PresentationFormat>
  <Paragraphs>296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РЖД</vt:lpstr>
      <vt:lpstr>think-cell Slide</vt:lpstr>
      <vt:lpstr>Слайд 0</vt:lpstr>
      <vt:lpstr>Электронный документооборот </vt:lpstr>
      <vt:lpstr>Слайд 2</vt:lpstr>
      <vt:lpstr>Перевозки экспортных грузов по безбумажной технологии              (Итоги поручения АП РФ от 12.05.2015г. № ИШ-П10-3124)</vt:lpstr>
      <vt:lpstr> Перевозки импортных грузов по безбумажной технологии во                 взаимодействии с ФОИВ </vt:lpstr>
      <vt:lpstr>Перевозки вагонов по электронным документам в транзитном               сообщении</vt:lpstr>
      <vt:lpstr>Взаимодействие с ФТС России и ФНС России в электронном формате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Кабанов Андрей Васильевич</dc:creator>
  <cp:lastModifiedBy>dcf_kalita</cp:lastModifiedBy>
  <cp:revision>684</cp:revision>
  <cp:lastPrinted>2018-04-19T16:39:54Z</cp:lastPrinted>
  <dcterms:created xsi:type="dcterms:W3CDTF">2015-06-10T06:09:17Z</dcterms:created>
  <dcterms:modified xsi:type="dcterms:W3CDTF">2018-10-12T13:05:45Z</dcterms:modified>
</cp:coreProperties>
</file>