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2" r:id="rId4"/>
    <p:sldId id="259" r:id="rId5"/>
    <p:sldId id="263" r:id="rId6"/>
    <p:sldId id="260" r:id="rId7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254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Армения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Количество платежей (шт. в год)</c:v>
                </c:pt>
                <c:pt idx="1">
                  <c:v>Время (часов в год)</c:v>
                </c:pt>
                <c:pt idx="2">
                  <c:v>Индекс процедур после подачи отчетности и уплаты налогов (0-100)</c:v>
                </c:pt>
                <c:pt idx="3">
                  <c:v>Налоговая нагрузка (% от прибыли)</c:v>
                </c:pt>
                <c:pt idx="4">
                  <c:v>Место в рейтинге по направлению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14</c:v>
                </c:pt>
                <c:pt idx="1">
                  <c:v>313</c:v>
                </c:pt>
                <c:pt idx="2">
                  <c:v>49.08</c:v>
                </c:pt>
                <c:pt idx="3">
                  <c:v>18.5</c:v>
                </c:pt>
                <c:pt idx="4">
                  <c:v>88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Беларусь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Количество платежей (шт. в год)</c:v>
                </c:pt>
                <c:pt idx="1">
                  <c:v>Время (часов в год)</c:v>
                </c:pt>
                <c:pt idx="2">
                  <c:v>Индекс процедур после подачи отчетности и уплаты налогов (0-100)</c:v>
                </c:pt>
                <c:pt idx="3">
                  <c:v>Налоговая нагрузка (% от прибыли)</c:v>
                </c:pt>
                <c:pt idx="4">
                  <c:v>Место в рейтинге по направлению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</c:v>
                </c:pt>
                <c:pt idx="1">
                  <c:v>176</c:v>
                </c:pt>
                <c:pt idx="2">
                  <c:v>50</c:v>
                </c:pt>
                <c:pt idx="3">
                  <c:v>54.8</c:v>
                </c:pt>
                <c:pt idx="4">
                  <c:v>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Казахстан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Количество платежей (шт. в год)</c:v>
                </c:pt>
                <c:pt idx="1">
                  <c:v>Время (часов в год)</c:v>
                </c:pt>
                <c:pt idx="2">
                  <c:v>Индекс процедур после подачи отчетности и уплаты налогов (0-100)</c:v>
                </c:pt>
                <c:pt idx="3">
                  <c:v>Налоговая нагрузка (% от прибыли)</c:v>
                </c:pt>
                <c:pt idx="4">
                  <c:v>Место в рейтинге по направлению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7</c:v>
                </c:pt>
                <c:pt idx="1">
                  <c:v>178</c:v>
                </c:pt>
                <c:pt idx="2">
                  <c:v>49.08</c:v>
                </c:pt>
                <c:pt idx="3">
                  <c:v>29.2</c:v>
                </c:pt>
                <c:pt idx="4">
                  <c:v>60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Киргизия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Количество платежей (шт. в год)</c:v>
                </c:pt>
                <c:pt idx="1">
                  <c:v>Время (часов в год)</c:v>
                </c:pt>
                <c:pt idx="2">
                  <c:v>Индекс процедур после подачи отчетности и уплаты налогов (0-100)</c:v>
                </c:pt>
                <c:pt idx="3">
                  <c:v>Налоговая нагрузка (% от прибыли)</c:v>
                </c:pt>
                <c:pt idx="4">
                  <c:v>Место в рейтинге по направлению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51</c:v>
                </c:pt>
                <c:pt idx="1">
                  <c:v>225</c:v>
                </c:pt>
                <c:pt idx="2">
                  <c:v>36.93</c:v>
                </c:pt>
                <c:pt idx="3">
                  <c:v>29</c:v>
                </c:pt>
                <c:pt idx="4">
                  <c:v>148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Россия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Количество платежей (шт. в год)</c:v>
                </c:pt>
                <c:pt idx="1">
                  <c:v>Время (часов в год)</c:v>
                </c:pt>
                <c:pt idx="2">
                  <c:v>Индекс процедур после подачи отчетности и уплаты налогов (0-100)</c:v>
                </c:pt>
                <c:pt idx="3">
                  <c:v>Налоговая нагрузка (% от прибыли)</c:v>
                </c:pt>
                <c:pt idx="4">
                  <c:v>Место в рейтинге по направлению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7</c:v>
                </c:pt>
                <c:pt idx="1">
                  <c:v>168</c:v>
                </c:pt>
                <c:pt idx="2">
                  <c:v>87.59</c:v>
                </c:pt>
                <c:pt idx="3">
                  <c:v>47.4</c:v>
                </c:pt>
                <c:pt idx="4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187072"/>
        <c:axId val="71197056"/>
      </c:barChart>
      <c:catAx>
        <c:axId val="71187072"/>
        <c:scaling>
          <c:orientation val="minMax"/>
        </c:scaling>
        <c:delete val="0"/>
        <c:axPos val="l"/>
        <c:majorGridlines/>
        <c:numFmt formatCode="m/d/yyyy" sourceLinked="1"/>
        <c:majorTickMark val="out"/>
        <c:minorTickMark val="none"/>
        <c:tickLblPos val="nextTo"/>
        <c:crossAx val="71197056"/>
        <c:crosses val="autoZero"/>
        <c:auto val="1"/>
        <c:lblAlgn val="ctr"/>
        <c:lblOffset val="100"/>
        <c:noMultiLvlLbl val="0"/>
      </c:catAx>
      <c:valAx>
        <c:axId val="71197056"/>
        <c:scaling>
          <c:orientation val="minMax"/>
        </c:scaling>
        <c:delete val="0"/>
        <c:axPos val="b"/>
        <c:majorGridlines/>
        <c:numFmt formatCode="General" sourceLinked="1"/>
        <c:majorTickMark val="cross"/>
        <c:minorTickMark val="none"/>
        <c:tickLblPos val="nextTo"/>
        <c:crossAx val="711870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Неэффективное налоговое администрирование</c:v>
                </c:pt>
              </c:strCache>
            </c:strRef>
          </c:tx>
          <c:spPr>
            <a:ln w="47625"/>
          </c:spPr>
          <c:marker>
            <c:symbol val="none"/>
          </c:marker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37</c:v>
                </c:pt>
                <c:pt idx="1">
                  <c:v>23</c:v>
                </c:pt>
                <c:pt idx="2">
                  <c:v>17</c:v>
                </c:pt>
                <c:pt idx="3">
                  <c:v>12</c:v>
                </c:pt>
                <c:pt idx="4">
                  <c:v>12</c:v>
                </c:pt>
                <c:pt idx="5">
                  <c:v>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Избыточно высокие налоги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60</c:v>
                </c:pt>
                <c:pt idx="1">
                  <c:v>47</c:v>
                </c:pt>
                <c:pt idx="2">
                  <c:v>33</c:v>
                </c:pt>
                <c:pt idx="3">
                  <c:v>38</c:v>
                </c:pt>
                <c:pt idx="4">
                  <c:v>41</c:v>
                </c:pt>
                <c:pt idx="5">
                  <c:v>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00896"/>
        <c:axId val="19602432"/>
      </c:lineChart>
      <c:catAx>
        <c:axId val="196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602432"/>
        <c:crosses val="autoZero"/>
        <c:auto val="1"/>
        <c:lblAlgn val="ctr"/>
        <c:lblOffset val="100"/>
        <c:noMultiLvlLbl val="0"/>
      </c:catAx>
      <c:valAx>
        <c:axId val="19602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6008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5024700781109785"/>
          <c:y val="4.4092323075213886E-2"/>
          <c:w val="0.49554416496457671"/>
          <c:h val="0.852416112262036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НДПИ</c:v>
                </c:pt>
                <c:pt idx="1">
                  <c:v>НДФЛ</c:v>
                </c:pt>
                <c:pt idx="2">
                  <c:v>Налог на прибыль</c:v>
                </c:pt>
                <c:pt idx="3">
                  <c:v>НДС</c:v>
                </c:pt>
                <c:pt idx="4">
                  <c:v>Акцизы</c:v>
                </c:pt>
                <c:pt idx="5">
                  <c:v>Имущественные налоги</c:v>
                </c:pt>
              </c:strCache>
            </c:strRef>
          </c:cat>
          <c:val>
            <c:numRef>
              <c:f>Лист1!$B$2:$B$7</c:f>
              <c:numCache>
                <c:formatCode>#,##0</c:formatCode>
                <c:ptCount val="6"/>
                <c:pt idx="0">
                  <c:v>2995</c:v>
                </c:pt>
                <c:pt idx="1">
                  <c:v>2401</c:v>
                </c:pt>
                <c:pt idx="2">
                  <c:v>2416</c:v>
                </c:pt>
                <c:pt idx="3">
                  <c:v>2150</c:v>
                </c:pt>
                <c:pt idx="4" formatCode="General">
                  <c:v>922</c:v>
                </c:pt>
                <c:pt idx="5">
                  <c:v>1034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НДПИ</c:v>
                </c:pt>
                <c:pt idx="1">
                  <c:v>НДФЛ</c:v>
                </c:pt>
                <c:pt idx="2">
                  <c:v>Налог на прибыль</c:v>
                </c:pt>
                <c:pt idx="3">
                  <c:v>НДС</c:v>
                </c:pt>
                <c:pt idx="4">
                  <c:v>Акцизы</c:v>
                </c:pt>
                <c:pt idx="5">
                  <c:v>Имущественные налоги</c:v>
                </c:pt>
              </c:strCache>
            </c:strRef>
          </c:cat>
          <c:val>
            <c:numRef>
              <c:f>Лист1!$C$2:$C$7</c:f>
              <c:numCache>
                <c:formatCode>#,##0</c:formatCode>
                <c:ptCount val="6"/>
                <c:pt idx="0">
                  <c:v>2660</c:v>
                </c:pt>
                <c:pt idx="1">
                  <c:v>2591</c:v>
                </c:pt>
                <c:pt idx="2">
                  <c:v>2576</c:v>
                </c:pt>
                <c:pt idx="3">
                  <c:v>2366</c:v>
                </c:pt>
                <c:pt idx="4">
                  <c:v>1177</c:v>
                </c:pt>
                <c:pt idx="5">
                  <c:v>1056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45568"/>
        <c:axId val="19647104"/>
      </c:barChart>
      <c:catAx>
        <c:axId val="196455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9647104"/>
        <c:crosses val="autoZero"/>
        <c:auto val="1"/>
        <c:lblAlgn val="ctr"/>
        <c:lblOffset val="100"/>
        <c:noMultiLvlLbl val="0"/>
      </c:catAx>
      <c:valAx>
        <c:axId val="19647104"/>
        <c:scaling>
          <c:orientation val="minMax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9645568"/>
        <c:crosses val="autoZero"/>
        <c:crossBetween val="between"/>
        <c:majorUnit val="1000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39</c:v>
                </c:pt>
                <c:pt idx="1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966208"/>
        <c:axId val="19968000"/>
      </c:barChart>
      <c:catAx>
        <c:axId val="19966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968000"/>
        <c:crosses val="autoZero"/>
        <c:auto val="1"/>
        <c:lblAlgn val="ctr"/>
        <c:lblOffset val="100"/>
        <c:noMultiLvlLbl val="0"/>
      </c:catAx>
      <c:valAx>
        <c:axId val="19968000"/>
        <c:scaling>
          <c:orientation val="minMax"/>
          <c:max val="45"/>
          <c:min val="3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966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2F359-30CA-4576-B94A-A8534EA68148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3796F-0549-4114-9505-5BB43F32BE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53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E081-3440-407A-86C4-5F6829F7C609}" type="datetime1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34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4867-2D43-494A-BEE1-CB5E4192F49B}" type="datetime1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38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262B-FF25-40B2-8B41-2D307CF58046}" type="datetime1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84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664-9D17-46FA-90D3-A85EDBEDBE30}" type="datetime1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20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16D92-C5ED-4341-9214-17760F0E9B74}" type="datetime1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61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F2F6-5B9E-4BE1-AAAF-6A33CCB08C1C}" type="datetime1">
              <a:rPr lang="ru-RU" smtClean="0"/>
              <a:pPr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81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DA6C-DE34-4137-A038-169C8F87B018}" type="datetime1">
              <a:rPr lang="ru-RU" smtClean="0"/>
              <a:pPr/>
              <a:t>13.01.2017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723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68FC-044F-411A-B0DE-E177D23903E5}" type="datetime1">
              <a:rPr lang="ru-RU" smtClean="0"/>
              <a:pPr/>
              <a:t>13.01.2017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06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2847-75D9-4F93-98BE-7294C5CD6220}" type="datetime1">
              <a:rPr lang="ru-RU" smtClean="0"/>
              <a:pPr/>
              <a:t>13.01.2017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727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A09E-06D1-4364-B8A0-0B48A6719444}" type="datetime1">
              <a:rPr lang="ru-RU" smtClean="0"/>
              <a:pPr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50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051F-50C7-4ACB-BBD1-FDF62E06F4B7}" type="datetime1">
              <a:rPr lang="ru-RU" smtClean="0"/>
              <a:pPr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65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6DB7D-2EAE-4DB4-A85C-D58B87983393}" type="datetime1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4D667-EA67-4E2A-ABD8-C6A58C58B5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80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88504" y="1556792"/>
            <a:ext cx="9001125" cy="3096344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Новая налоговая политика России: какие изменения нас ожидают с 2018 года?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Взгляд бизнеса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712640" y="4941168"/>
            <a:ext cx="6400800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Президент РСПП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Александр Шохин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210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652868471"/>
              </p:ext>
            </p:extLst>
          </p:nvPr>
        </p:nvGraphicFramePr>
        <p:xfrm>
          <a:off x="776536" y="908720"/>
          <a:ext cx="871296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48744" y="332656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Налогообложение в странах ЕАЭС: </a:t>
            </a:r>
            <a:r>
              <a:rPr lang="en-US" dirty="0" smtClean="0"/>
              <a:t>Doing business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</p:spPr>
        <p:txBody>
          <a:bodyPr/>
          <a:lstStyle/>
          <a:p>
            <a:fld id="{E684D667-EA67-4E2A-ABD8-C6A58C58B53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405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080792" y="260648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Является ли ограничителем для развития компании…</a:t>
            </a:r>
            <a:endParaRPr lang="ru-RU" b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04673431"/>
              </p:ext>
            </p:extLst>
          </p:nvPr>
        </p:nvGraphicFramePr>
        <p:xfrm>
          <a:off x="718050" y="1340768"/>
          <a:ext cx="8280920" cy="4402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18313" y="6044547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Опрос РСПП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546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948420"/>
              </p:ext>
            </p:extLst>
          </p:nvPr>
        </p:nvGraphicFramePr>
        <p:xfrm>
          <a:off x="308484" y="1412776"/>
          <a:ext cx="511256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96616" y="192223"/>
            <a:ext cx="3843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 </a:t>
            </a:r>
            <a:r>
              <a:rPr lang="ru-RU" b="1" dirty="0" smtClean="0"/>
              <a:t>Поступления </a:t>
            </a:r>
            <a:r>
              <a:rPr lang="ru-RU" b="1" dirty="0"/>
              <a:t>по видам налогов в консолидированный бюджет РФ </a:t>
            </a:r>
            <a:r>
              <a:rPr lang="ru-RU" b="1" dirty="0" smtClean="0"/>
              <a:t>за январь-ноябрь 2015-2016 </a:t>
            </a:r>
            <a:r>
              <a:rPr lang="ru-RU" b="1" dirty="0"/>
              <a:t>гг.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51054975"/>
              </p:ext>
            </p:extLst>
          </p:nvPr>
        </p:nvGraphicFramePr>
        <p:xfrm>
          <a:off x="5328660" y="3284984"/>
          <a:ext cx="4299744" cy="3034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73080" y="2420888"/>
            <a:ext cx="3888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Доля компаний, заявивших о росте фискальной нагрузки, опрос РСПП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1644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376936" y="260648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Налоговая система: основные контуры (принятые и ожидаемые решения)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56656" y="1340768"/>
            <a:ext cx="3888432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Перенос наиболее эффективных для бизнеса льгот на региональный уровень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17096" y="1772816"/>
            <a:ext cx="3888432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Полноценный переход на новый формат контрольно-кассовой техники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17096" y="1340768"/>
            <a:ext cx="388843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Межстрановая</a:t>
            </a:r>
            <a:r>
              <a:rPr lang="ru-RU" b="1" dirty="0" smtClean="0"/>
              <a:t> отчетность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56656" y="2348880"/>
            <a:ext cx="3888432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Продолжение моратория на формирование консолидированных групп налогоплательщиков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3512840" y="3429000"/>
            <a:ext cx="4608512" cy="576064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72480" y="1340768"/>
            <a:ext cx="144016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2018 год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00472" y="4005064"/>
            <a:ext cx="1440160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Период после 2019 года: ведущиеся публичные дискуссии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784648" y="4221088"/>
            <a:ext cx="388843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Завершение нефтяного маневра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17096" y="4221088"/>
            <a:ext cx="388843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Тройной налоговый маневр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84648" y="4725144"/>
            <a:ext cx="792088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Радикальный пересмотр налоговых льгот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0512" y="5877272"/>
            <a:ext cx="907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Налоговая система непредсказуема, не стимулирует развитие, увеличивает нагрузку на бизнес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71546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64768" y="26064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/>
              <a:t> </a:t>
            </a:r>
            <a:r>
              <a:rPr lang="ru-RU" b="1" dirty="0" smtClean="0"/>
              <a:t>Принципы функционирования налоговой системы</a:t>
            </a:r>
            <a:endParaRPr lang="ru-RU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4D667-EA67-4E2A-ABD8-C6A58C58B53F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457056" y="3635732"/>
            <a:ext cx="3384376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Равенство субъектов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736" y="2132856"/>
            <a:ext cx="3384377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Предсказуемость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737" y="4253287"/>
            <a:ext cx="3384376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Простота  администрирования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57056" y="1270500"/>
            <a:ext cx="3384376" cy="64633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Низкая нагрузка на инвестиционную активность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735" y="3650057"/>
            <a:ext cx="3384376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Эффективные льготы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737" y="2780928"/>
            <a:ext cx="3384376" cy="64633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Пакетный принцип принятия решений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57056" y="2145630"/>
            <a:ext cx="3384376" cy="120032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Комплексная оценка </a:t>
            </a:r>
            <a:r>
              <a:rPr lang="ru-RU" b="1" dirty="0" smtClean="0">
                <a:solidFill>
                  <a:schemeClr val="bg1"/>
                </a:solidFill>
              </a:rPr>
              <a:t>последствий принимаемых решений не только для государства, но и бизнеса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735" y="1270501"/>
            <a:ext cx="3384377" cy="64633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Снижение/</a:t>
            </a:r>
            <a:r>
              <a:rPr lang="ru-RU" b="1" dirty="0" err="1" smtClean="0">
                <a:solidFill>
                  <a:schemeClr val="bg1"/>
                </a:solidFill>
              </a:rPr>
              <a:t>неповышение</a:t>
            </a:r>
            <a:r>
              <a:rPr lang="ru-RU" b="1" dirty="0" smtClean="0">
                <a:solidFill>
                  <a:schemeClr val="bg1"/>
                </a:solidFill>
              </a:rPr>
              <a:t> фискальной нагрузки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57056" y="4305870"/>
            <a:ext cx="3384376" cy="92333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Единый порядок установления и взимания всех неналоговых платежей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6164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176</Words>
  <Application>Microsoft Office PowerPoint</Application>
  <PresentationFormat>Лист A4 (210x297 мм)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Новая налоговая политика России: какие изменения нас ожидают с 2018 года? Взгляд бизнеса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Соловей Игнат Андреевич</dc:creator>
  <cp:lastModifiedBy>Глухова Мария Николаевна</cp:lastModifiedBy>
  <cp:revision>46</cp:revision>
  <dcterms:created xsi:type="dcterms:W3CDTF">2016-12-06T14:44:05Z</dcterms:created>
  <dcterms:modified xsi:type="dcterms:W3CDTF">2017-01-13T06:33:34Z</dcterms:modified>
</cp:coreProperties>
</file>