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D0486F-8A9D-4472-8FD8-C263AF1C755B}">
          <p14:sldIdLst>
            <p14:sldId id="265"/>
            <p14:sldId id="266"/>
            <p14:sldId id="270"/>
            <p14:sldId id="271"/>
            <p14:sldId id="272"/>
          </p14:sldIdLst>
        </p14:section>
        <p14:section name="Раздел без заголовка" id="{39274ABB-807B-4890-9FAB-CE89CA0DE1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68C"/>
    <a:srgbClr val="F0F0F0"/>
    <a:srgbClr val="F2F2F2"/>
    <a:srgbClr val="657B91"/>
    <a:srgbClr val="DE0009"/>
    <a:srgbClr val="404E5C"/>
    <a:srgbClr val="4F6071"/>
    <a:srgbClr val="960007"/>
    <a:srgbClr val="FFC9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C8EC7-0519-4911-9A6B-FDE8D9003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04E05E-E93C-45C4-88A5-7F8070FD2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8560B-483B-4DDA-A6B0-46FAAFCF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3FD85-3748-4EF0-A72F-E18B509A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0D172-C8CB-4D4C-8C47-CF40610F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7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8C4E7-5E80-4EFF-AEF7-21CE0C11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2B6ABD-9797-4A9B-BEA8-D4D741F7D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C1BA9-0B88-488C-A59C-504236A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FD279-30F8-45A7-A1EE-F44C3A37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BE6A9-797C-4BCB-9490-18EE2DF1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CACCB-4AD7-4181-8521-638E74920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D29DFB-D2D7-4C46-8304-6F6BF4512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CC94C-F724-455A-B688-39D11937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D323A1-E358-422A-922B-10177BA5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581E9-90A2-4022-8DF1-239AC332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81E1E-0DD6-4BAF-B903-1AAC2DA0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62897-1917-4458-BE40-465DCD0C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BFD29-2A95-4E3A-BCD0-051F59D5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6FCB6-B9D0-4230-8A63-9A86E50A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583DB-51C5-437F-85EA-69520A61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10732"/>
            <a:ext cx="1847728" cy="3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FEF06-23A7-4E4E-9C57-5DD0536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87400-22C7-478C-8340-034D357DF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51A9B-0A02-4AFC-B901-6DDDCFDA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59798-CFC8-48BE-8AC2-C627AAD1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DF4CBA-9D2E-4185-B865-C10537D7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10732"/>
            <a:ext cx="1847728" cy="3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2C54F-D52A-4374-A43B-9A0642E0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9F742-ECC6-44EC-9137-7F3BACE8E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57A45C-36F2-41D7-A4F5-A15936BC2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ADDEB5-174A-48CB-A135-9F2BE9D8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A3B2C-76F9-4A0A-8D72-E06C8B92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B2E5B-FBFD-4089-B906-0F488576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68D1D-2CB9-4222-BCFB-08702939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3BFB60-D1C6-46F7-A1E9-0717CA59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B7073B-FE8A-44AA-9F54-83E5415F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9244CF-D315-4FA9-8EDD-C0210691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BBC766-888C-4572-B30B-BEE7E1923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09BBFF-80F7-4362-BED1-EF66F419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6F0F1C-FEA2-4F5E-8416-0DE7B1F4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8E6AAA-4450-416C-B17E-E00EA3EA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1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AB351-CECC-48FC-8AF9-61A5AB08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1E1FFA-6D33-402B-96C3-69E38A7D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F52A27-A798-489A-B7B2-35352156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F81FD6-7D56-424D-AEAB-14E3284B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2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2BAFD7-7E5A-45C1-AD0A-86E3E387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462CE2-8687-49B0-AF61-F02D19F6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02F304-8A74-4BD7-B368-417ED15C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199BD-61BD-4245-9F52-6AE754B8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242CD-C451-48BC-9777-29600AAD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275E-6213-47BA-963F-29963DACF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7EDC8B-ED24-46AB-9642-5144E969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295B93-C613-4E25-831C-C6460CC0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FA77B-6B20-4360-B6A1-312BBF38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569AE-16F3-489D-9A0B-B540E924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A4EBC4-ACE7-4AE9-B3EC-72B9AD308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4AD0A0-A8AB-4D0F-A605-22489510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78C20-B912-4AD9-8DB3-61EA1F89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DD8E7F-BD83-4BB3-905A-28A671F6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DBBC0A-3D0B-4811-BB91-9AF3FB6D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4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33AA8-A1B9-4013-9D90-1672A8BE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887A3C-2463-4E36-9999-F21B2CCB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32161-7984-4381-A0B0-D58CE2C26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FA7F-9E00-4543-BF7A-AA84DF2310E8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9E68F-C9E5-442C-91F5-BBA5CCE86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9BFBE-0324-49D4-BD30-AB18CAC5A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ACB2-5F5C-4393-9DE1-4037E2EB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7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0065F2DB-9ECE-496B-84E4-DECF98A39ED1}"/>
              </a:ext>
            </a:extLst>
          </p:cNvPr>
          <p:cNvSpPr/>
          <p:nvPr/>
        </p:nvSpPr>
        <p:spPr>
          <a:xfrm>
            <a:off x="4903065" y="284299"/>
            <a:ext cx="1764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404E5C"/>
                </a:solidFill>
                <a:latin typeface="Century Gothic" panose="020B0502020202020204" pitchFamily="34" charset="0"/>
              </a:rPr>
              <a:t>5-6 ДЕКАБРЯ </a:t>
            </a:r>
            <a:endParaRPr lang="en-US" sz="2000" dirty="0">
              <a:solidFill>
                <a:srgbClr val="404E5C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2000" dirty="0">
                <a:solidFill>
                  <a:srgbClr val="DE0009"/>
                </a:solidFill>
                <a:latin typeface="Century Gothic" panose="020B0502020202020204" pitchFamily="34" charset="0"/>
              </a:rPr>
              <a:t>2018</a:t>
            </a: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E1F5EF8-9F9F-4AEF-8E49-8668D2312DE6}"/>
              </a:ext>
            </a:extLst>
          </p:cNvPr>
          <p:cNvGrpSpPr/>
          <p:nvPr/>
        </p:nvGrpSpPr>
        <p:grpSpPr>
          <a:xfrm>
            <a:off x="-80537" y="2040390"/>
            <a:ext cx="12252320" cy="1909211"/>
            <a:chOff x="3086817" y="1661206"/>
            <a:chExt cx="7899885" cy="1909211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A665D6C2-5304-46EF-A8E4-AB71EAEEF5DC}"/>
                </a:ext>
              </a:extLst>
            </p:cNvPr>
            <p:cNvSpPr/>
            <p:nvPr/>
          </p:nvSpPr>
          <p:spPr>
            <a:xfrm>
              <a:off x="3114880" y="2246978"/>
              <a:ext cx="787182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404E5C"/>
                  </a:solidFill>
                  <a:latin typeface="Century Gothic" panose="020B0502020202020204" pitchFamily="34" charset="0"/>
                </a:rPr>
                <a:t>«Цифровая логистика – ключевой вектор развития транспортного комплекса»</a:t>
              </a:r>
              <a:endParaRPr lang="ru-RU" sz="4000" b="1" dirty="0">
                <a:solidFill>
                  <a:srgbClr val="404E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E5DB9834-6F54-4D85-8DA7-A49ED33E73ED}"/>
                </a:ext>
              </a:extLst>
            </p:cNvPr>
            <p:cNvSpPr/>
            <p:nvPr/>
          </p:nvSpPr>
          <p:spPr>
            <a:xfrm>
              <a:off x="3086817" y="1661206"/>
              <a:ext cx="7871822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>
                  <a:solidFill>
                    <a:srgbClr val="DE0009"/>
                  </a:solidFill>
                  <a:latin typeface="Century Gothic" panose="020B0502020202020204" pitchFamily="34" charset="0"/>
                </a:rPr>
                <a:t>МЕЖДУНАРОДНАЯ НАУЧНО-ПРАКТИЧЕСКАЯ КОНФЕРЕНЦИЯ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00DC640-FD45-4837-8A40-2D46DB95438A}"/>
              </a:ext>
            </a:extLst>
          </p:cNvPr>
          <p:cNvGrpSpPr/>
          <p:nvPr/>
        </p:nvGrpSpPr>
        <p:grpSpPr>
          <a:xfrm>
            <a:off x="359913" y="207930"/>
            <a:ext cx="1904702" cy="920556"/>
            <a:chOff x="5318953" y="300858"/>
            <a:chExt cx="1904702" cy="92055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C2DD869-01EC-4808-BE33-11C988EAF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12"/>
            <a:stretch/>
          </p:blipFill>
          <p:spPr>
            <a:xfrm>
              <a:off x="5318953" y="300858"/>
              <a:ext cx="777047" cy="920556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4D737204-9F0A-4684-80B6-13956D61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85"/>
            <a:stretch/>
          </p:blipFill>
          <p:spPr>
            <a:xfrm>
              <a:off x="6115803" y="437158"/>
              <a:ext cx="1107852" cy="647955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04775ED0-22BF-491B-8E2C-27B97BED03C5}"/>
              </a:ext>
            </a:extLst>
          </p:cNvPr>
          <p:cNvGrpSpPr>
            <a:grpSpLocks noChangeAspect="1"/>
          </p:cNvGrpSpPr>
          <p:nvPr/>
        </p:nvGrpSpPr>
        <p:grpSpPr>
          <a:xfrm rot="17444011">
            <a:off x="5843826" y="4467792"/>
            <a:ext cx="510045" cy="1864723"/>
            <a:chOff x="898212" y="-457139"/>
            <a:chExt cx="2057612" cy="7522632"/>
          </a:xfrm>
        </p:grpSpPr>
        <p:sp>
          <p:nvSpPr>
            <p:cNvPr id="108" name="Равнобедренный треугольник 107">
              <a:extLst>
                <a:ext uri="{FF2B5EF4-FFF2-40B4-BE49-F238E27FC236}">
                  <a16:creationId xmlns:a16="http://schemas.microsoft.com/office/drawing/2014/main" id="{54AFE429-EF6B-4BD5-8AEB-BC2EDE70B21D}"/>
                </a:ext>
              </a:extLst>
            </p:cNvPr>
            <p:cNvSpPr/>
            <p:nvPr/>
          </p:nvSpPr>
          <p:spPr>
            <a:xfrm rot="14057706">
              <a:off x="-50581" y="4059088"/>
              <a:ext cx="4999049" cy="1013761"/>
            </a:xfrm>
            <a:prstGeom prst="triangle">
              <a:avLst/>
            </a:prstGeom>
            <a:solidFill>
              <a:srgbClr val="4F6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>
              <a:extLst>
                <a:ext uri="{FF2B5EF4-FFF2-40B4-BE49-F238E27FC236}">
                  <a16:creationId xmlns:a16="http://schemas.microsoft.com/office/drawing/2014/main" id="{31643851-A84D-4429-80A6-BA66A94F572E}"/>
                </a:ext>
              </a:extLst>
            </p:cNvPr>
            <p:cNvSpPr/>
            <p:nvPr/>
          </p:nvSpPr>
          <p:spPr>
            <a:xfrm rot="5699690">
              <a:off x="-567532" y="3872921"/>
              <a:ext cx="4970918" cy="1044152"/>
            </a:xfrm>
            <a:prstGeom prst="triangle">
              <a:avLst/>
            </a:prstGeom>
            <a:solidFill>
              <a:srgbClr val="404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Равнобедренный треугольник 108">
              <a:extLst>
                <a:ext uri="{FF2B5EF4-FFF2-40B4-BE49-F238E27FC236}">
                  <a16:creationId xmlns:a16="http://schemas.microsoft.com/office/drawing/2014/main" id="{FF7E1E12-A410-4249-80C4-7F5224D6A9AA}"/>
                </a:ext>
              </a:extLst>
            </p:cNvPr>
            <p:cNvSpPr/>
            <p:nvPr/>
          </p:nvSpPr>
          <p:spPr>
            <a:xfrm rot="5951394">
              <a:off x="113521" y="2062363"/>
              <a:ext cx="2376694" cy="807311"/>
            </a:xfrm>
            <a:prstGeom prst="triangle">
              <a:avLst/>
            </a:prstGeom>
            <a:solidFill>
              <a:srgbClr val="D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>
              <a:extLst>
                <a:ext uri="{FF2B5EF4-FFF2-40B4-BE49-F238E27FC236}">
                  <a16:creationId xmlns:a16="http://schemas.microsoft.com/office/drawing/2014/main" id="{BC41244D-0D45-4F09-8ECB-821A41041458}"/>
                </a:ext>
              </a:extLst>
            </p:cNvPr>
            <p:cNvSpPr>
              <a:spLocks noChangeAspect="1"/>
            </p:cNvSpPr>
            <p:nvPr/>
          </p:nvSpPr>
          <p:spPr>
            <a:xfrm rot="3432538">
              <a:off x="-596203" y="1084227"/>
              <a:ext cx="3680721" cy="597990"/>
            </a:xfrm>
            <a:prstGeom prst="triangle">
              <a:avLst/>
            </a:prstGeom>
            <a:solidFill>
              <a:srgbClr val="96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2D6EB9-0AAE-4B8A-8BEE-313B855453AD}"/>
              </a:ext>
            </a:extLst>
          </p:cNvPr>
          <p:cNvSpPr/>
          <p:nvPr/>
        </p:nvSpPr>
        <p:spPr>
          <a:xfrm>
            <a:off x="5354292" y="6465225"/>
            <a:ext cx="1489115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МОСКВА</a:t>
            </a:r>
          </a:p>
        </p:txBody>
      </p:sp>
      <p:sp>
        <p:nvSpPr>
          <p:cNvPr id="20" name="Подзаголовок 11"/>
          <p:cNvSpPr txBox="1">
            <a:spLocks/>
          </p:cNvSpPr>
          <p:nvPr/>
        </p:nvSpPr>
        <p:spPr>
          <a:xfrm>
            <a:off x="6498858" y="5899036"/>
            <a:ext cx="5693142" cy="95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A5968C"/>
                </a:solidFill>
              </a:rPr>
              <a:t>Галл Максим Владимирович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A5968C"/>
                </a:solidFill>
              </a:rPr>
              <a:t>Проектный офис по реализации программы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A5968C"/>
                </a:solidFill>
              </a:rPr>
              <a:t>«Цифровая экономика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0238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E57100-6A83-47C4-B7CD-A6ECFFED20FB}"/>
              </a:ext>
            </a:extLst>
          </p:cNvPr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A665D6C2-5304-46EF-A8E4-AB71EAEEF5DC}"/>
              </a:ext>
            </a:extLst>
          </p:cNvPr>
          <p:cNvSpPr/>
          <p:nvPr/>
        </p:nvSpPr>
        <p:spPr>
          <a:xfrm>
            <a:off x="0" y="177800"/>
            <a:ext cx="1220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E5C"/>
                </a:solidFill>
                <a:latin typeface="Century Gothic" panose="020B0502020202020204" pitchFamily="34" charset="0"/>
              </a:rPr>
              <a:t>Цифровая логистика</a:t>
            </a:r>
            <a:endParaRPr lang="ru-RU" sz="2800" b="1" dirty="0">
              <a:solidFill>
                <a:srgbClr val="404E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B030D58-A645-47DA-8412-607301F2B9E3}"/>
              </a:ext>
            </a:extLst>
          </p:cNvPr>
          <p:cNvGrpSpPr>
            <a:grpSpLocks noChangeAspect="1"/>
          </p:cNvGrpSpPr>
          <p:nvPr/>
        </p:nvGrpSpPr>
        <p:grpSpPr>
          <a:xfrm rot="17444011">
            <a:off x="10788615" y="-546838"/>
            <a:ext cx="510045" cy="1864723"/>
            <a:chOff x="898212" y="-457139"/>
            <a:chExt cx="2057612" cy="7522632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2B3BC090-26BC-4093-9055-10EC1B024947}"/>
                </a:ext>
              </a:extLst>
            </p:cNvPr>
            <p:cNvSpPr/>
            <p:nvPr/>
          </p:nvSpPr>
          <p:spPr>
            <a:xfrm rot="14057706">
              <a:off x="-50581" y="4059088"/>
              <a:ext cx="4999049" cy="1013761"/>
            </a:xfrm>
            <a:prstGeom prst="triangle">
              <a:avLst/>
            </a:prstGeom>
            <a:solidFill>
              <a:srgbClr val="4F6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>
              <a:extLst>
                <a:ext uri="{FF2B5EF4-FFF2-40B4-BE49-F238E27FC236}">
                  <a16:creationId xmlns:a16="http://schemas.microsoft.com/office/drawing/2014/main" id="{B9F03D08-60D4-48FB-985B-67DA65E6BE57}"/>
                </a:ext>
              </a:extLst>
            </p:cNvPr>
            <p:cNvSpPr/>
            <p:nvPr/>
          </p:nvSpPr>
          <p:spPr>
            <a:xfrm rot="5699690">
              <a:off x="-567532" y="3872921"/>
              <a:ext cx="4970918" cy="1044152"/>
            </a:xfrm>
            <a:prstGeom prst="triangle">
              <a:avLst/>
            </a:prstGeom>
            <a:solidFill>
              <a:srgbClr val="404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id="{52483141-4173-4F01-B536-79B0938C5F0D}"/>
                </a:ext>
              </a:extLst>
            </p:cNvPr>
            <p:cNvSpPr/>
            <p:nvPr/>
          </p:nvSpPr>
          <p:spPr>
            <a:xfrm rot="5951394">
              <a:off x="113521" y="2062363"/>
              <a:ext cx="2376694" cy="807311"/>
            </a:xfrm>
            <a:prstGeom prst="triangle">
              <a:avLst/>
            </a:prstGeom>
            <a:solidFill>
              <a:srgbClr val="D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>
              <a:extLst>
                <a:ext uri="{FF2B5EF4-FFF2-40B4-BE49-F238E27FC236}">
                  <a16:creationId xmlns:a16="http://schemas.microsoft.com/office/drawing/2014/main" id="{C33303DF-36F6-4C62-875D-C13A5271A40D}"/>
                </a:ext>
              </a:extLst>
            </p:cNvPr>
            <p:cNvSpPr>
              <a:spLocks noChangeAspect="1"/>
            </p:cNvSpPr>
            <p:nvPr/>
          </p:nvSpPr>
          <p:spPr>
            <a:xfrm rot="3432538">
              <a:off x="-596203" y="1084227"/>
              <a:ext cx="3680721" cy="597990"/>
            </a:xfrm>
            <a:prstGeom prst="triangle">
              <a:avLst/>
            </a:prstGeom>
            <a:solidFill>
              <a:srgbClr val="96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E7B723E-A346-4EA1-94F2-20EB7FCCDE84}"/>
              </a:ext>
            </a:extLst>
          </p:cNvPr>
          <p:cNvGrpSpPr>
            <a:grpSpLocks noChangeAspect="1"/>
          </p:cNvGrpSpPr>
          <p:nvPr/>
        </p:nvGrpSpPr>
        <p:grpSpPr>
          <a:xfrm>
            <a:off x="179027" y="74785"/>
            <a:ext cx="1639964" cy="792607"/>
            <a:chOff x="5318953" y="300858"/>
            <a:chExt cx="1904702" cy="920556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274EAA0D-6943-4F0E-A544-403C1D605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12"/>
            <a:stretch/>
          </p:blipFill>
          <p:spPr>
            <a:xfrm>
              <a:off x="5318953" y="300858"/>
              <a:ext cx="777047" cy="92055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1651007-8D7F-4E4C-BCAC-30B3D42A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85"/>
            <a:stretch/>
          </p:blipFill>
          <p:spPr>
            <a:xfrm>
              <a:off x="6115803" y="437158"/>
              <a:ext cx="1107852" cy="647955"/>
            </a:xfrm>
            <a:prstGeom prst="rect">
              <a:avLst/>
            </a:prstGeom>
          </p:spPr>
        </p:pic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FCA9DF2-36E4-434C-9858-BA321F7B8514}"/>
              </a:ext>
            </a:extLst>
          </p:cNvPr>
          <p:cNvSpPr/>
          <p:nvPr/>
        </p:nvSpPr>
        <p:spPr>
          <a:xfrm>
            <a:off x="350883" y="1388853"/>
            <a:ext cx="5745117" cy="5007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404E5C"/>
                </a:solidFill>
                <a:latin typeface="+mj-lt"/>
              </a:rPr>
              <a:t>	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Цифровая логистика </a:t>
            </a:r>
            <a:r>
              <a:rPr lang="ru-RU" sz="2000" dirty="0" smtClean="0">
                <a:solidFill>
                  <a:srgbClr val="404E5C"/>
                </a:solidFill>
                <a:latin typeface="+mj-lt"/>
              </a:rPr>
              <a:t>– управление людскими</a:t>
            </a:r>
            <a:r>
              <a:rPr lang="en-US" sz="2000" dirty="0" smtClean="0">
                <a:solidFill>
                  <a:srgbClr val="404E5C"/>
                </a:solidFill>
                <a:latin typeface="+mj-lt"/>
              </a:rPr>
              <a:t>, </a:t>
            </a:r>
            <a:r>
              <a:rPr lang="ru-RU" sz="2000" dirty="0" smtClean="0">
                <a:solidFill>
                  <a:srgbClr val="404E5C"/>
                </a:solidFill>
                <a:latin typeface="+mj-lt"/>
              </a:rPr>
              <a:t>материальными</a:t>
            </a:r>
            <a:r>
              <a:rPr lang="en-US" sz="2000" dirty="0" smtClean="0">
                <a:solidFill>
                  <a:srgbClr val="404E5C"/>
                </a:solidFill>
                <a:latin typeface="+mj-lt"/>
              </a:rPr>
              <a:t>, </a:t>
            </a:r>
            <a:r>
              <a:rPr lang="ru-RU" sz="2000" dirty="0" smtClean="0">
                <a:solidFill>
                  <a:srgbClr val="404E5C"/>
                </a:solidFill>
                <a:latin typeface="+mj-lt"/>
              </a:rPr>
              <a:t>информационными и финансовыми потоками на основе их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оптимизации</a:t>
            </a:r>
            <a:r>
              <a:rPr lang="ru-RU" sz="2000" dirty="0" smtClean="0">
                <a:solidFill>
                  <a:srgbClr val="404E5C"/>
                </a:solidFill>
                <a:latin typeface="+mj-lt"/>
              </a:rPr>
              <a:t> для решения задачи минимизации затрат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с применением современных информационных технологий</a:t>
            </a:r>
            <a:endParaRPr lang="ru-RU" sz="2000" b="1" dirty="0">
              <a:solidFill>
                <a:srgbClr val="404E5C"/>
              </a:solidFill>
              <a:latin typeface="+mj-lt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48" y="2218719"/>
            <a:ext cx="5800725" cy="331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1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E57100-6A83-47C4-B7CD-A6ECFFED20FB}"/>
              </a:ext>
            </a:extLst>
          </p:cNvPr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A665D6C2-5304-46EF-A8E4-AB71EAEEF5DC}"/>
              </a:ext>
            </a:extLst>
          </p:cNvPr>
          <p:cNvSpPr/>
          <p:nvPr/>
        </p:nvSpPr>
        <p:spPr>
          <a:xfrm>
            <a:off x="0" y="177800"/>
            <a:ext cx="1220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E5C"/>
                </a:solidFill>
                <a:latin typeface="Century Gothic" panose="020B0502020202020204" pitchFamily="34" charset="0"/>
              </a:rPr>
              <a:t>Стратегические направления</a:t>
            </a:r>
            <a:endParaRPr lang="ru-RU" sz="2800" b="1" dirty="0">
              <a:solidFill>
                <a:srgbClr val="404E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B030D58-A645-47DA-8412-607301F2B9E3}"/>
              </a:ext>
            </a:extLst>
          </p:cNvPr>
          <p:cNvGrpSpPr>
            <a:grpSpLocks noChangeAspect="1"/>
          </p:cNvGrpSpPr>
          <p:nvPr/>
        </p:nvGrpSpPr>
        <p:grpSpPr>
          <a:xfrm rot="17444011">
            <a:off x="10788615" y="-546838"/>
            <a:ext cx="510045" cy="1864723"/>
            <a:chOff x="898212" y="-457139"/>
            <a:chExt cx="2057612" cy="7522632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2B3BC090-26BC-4093-9055-10EC1B024947}"/>
                </a:ext>
              </a:extLst>
            </p:cNvPr>
            <p:cNvSpPr/>
            <p:nvPr/>
          </p:nvSpPr>
          <p:spPr>
            <a:xfrm rot="14057706">
              <a:off x="-50581" y="4059088"/>
              <a:ext cx="4999049" cy="1013761"/>
            </a:xfrm>
            <a:prstGeom prst="triangle">
              <a:avLst/>
            </a:prstGeom>
            <a:solidFill>
              <a:srgbClr val="4F6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>
              <a:extLst>
                <a:ext uri="{FF2B5EF4-FFF2-40B4-BE49-F238E27FC236}">
                  <a16:creationId xmlns:a16="http://schemas.microsoft.com/office/drawing/2014/main" id="{B9F03D08-60D4-48FB-985B-67DA65E6BE57}"/>
                </a:ext>
              </a:extLst>
            </p:cNvPr>
            <p:cNvSpPr/>
            <p:nvPr/>
          </p:nvSpPr>
          <p:spPr>
            <a:xfrm rot="5699690">
              <a:off x="-567532" y="3872921"/>
              <a:ext cx="4970918" cy="1044152"/>
            </a:xfrm>
            <a:prstGeom prst="triangle">
              <a:avLst/>
            </a:prstGeom>
            <a:solidFill>
              <a:srgbClr val="404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id="{52483141-4173-4F01-B536-79B0938C5F0D}"/>
                </a:ext>
              </a:extLst>
            </p:cNvPr>
            <p:cNvSpPr/>
            <p:nvPr/>
          </p:nvSpPr>
          <p:spPr>
            <a:xfrm rot="5951394">
              <a:off x="113521" y="2062363"/>
              <a:ext cx="2376694" cy="807311"/>
            </a:xfrm>
            <a:prstGeom prst="triangle">
              <a:avLst/>
            </a:prstGeom>
            <a:solidFill>
              <a:srgbClr val="D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>
              <a:extLst>
                <a:ext uri="{FF2B5EF4-FFF2-40B4-BE49-F238E27FC236}">
                  <a16:creationId xmlns:a16="http://schemas.microsoft.com/office/drawing/2014/main" id="{C33303DF-36F6-4C62-875D-C13A5271A40D}"/>
                </a:ext>
              </a:extLst>
            </p:cNvPr>
            <p:cNvSpPr>
              <a:spLocks noChangeAspect="1"/>
            </p:cNvSpPr>
            <p:nvPr/>
          </p:nvSpPr>
          <p:spPr>
            <a:xfrm rot="3432538">
              <a:off x="-596203" y="1084227"/>
              <a:ext cx="3680721" cy="597990"/>
            </a:xfrm>
            <a:prstGeom prst="triangle">
              <a:avLst/>
            </a:prstGeom>
            <a:solidFill>
              <a:srgbClr val="96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E7B723E-A346-4EA1-94F2-20EB7FCCDE84}"/>
              </a:ext>
            </a:extLst>
          </p:cNvPr>
          <p:cNvGrpSpPr>
            <a:grpSpLocks noChangeAspect="1"/>
          </p:cNvGrpSpPr>
          <p:nvPr/>
        </p:nvGrpSpPr>
        <p:grpSpPr>
          <a:xfrm>
            <a:off x="179027" y="74785"/>
            <a:ext cx="1639964" cy="792607"/>
            <a:chOff x="5318953" y="300858"/>
            <a:chExt cx="1904702" cy="920556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274EAA0D-6943-4F0E-A544-403C1D605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12"/>
            <a:stretch/>
          </p:blipFill>
          <p:spPr>
            <a:xfrm>
              <a:off x="5318953" y="300858"/>
              <a:ext cx="777047" cy="92055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1651007-8D7F-4E4C-BCAC-30B3D42A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85"/>
            <a:stretch/>
          </p:blipFill>
          <p:spPr>
            <a:xfrm>
              <a:off x="6115803" y="437158"/>
              <a:ext cx="1107852" cy="647955"/>
            </a:xfrm>
            <a:prstGeom prst="rect">
              <a:avLst/>
            </a:prstGeom>
          </p:spPr>
        </p:pic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FCA9DF2-36E4-434C-9858-BA321F7B8514}"/>
              </a:ext>
            </a:extLst>
          </p:cNvPr>
          <p:cNvSpPr/>
          <p:nvPr/>
        </p:nvSpPr>
        <p:spPr>
          <a:xfrm>
            <a:off x="350883" y="1268759"/>
            <a:ext cx="5745117" cy="512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404E5C"/>
                </a:solidFill>
                <a:latin typeface="+mj-lt"/>
              </a:rPr>
              <a:t>Связанность </a:t>
            </a:r>
            <a:r>
              <a:rPr lang="ru-RU" sz="2000" dirty="0">
                <a:solidFill>
                  <a:srgbClr val="404E5C"/>
                </a:solidFill>
                <a:latin typeface="+mj-lt"/>
              </a:rPr>
              <a:t>территорий РФ и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интеграция в международные транспортные системы</a:t>
            </a:r>
            <a:r>
              <a:rPr lang="ru-RU" sz="2000" dirty="0">
                <a:solidFill>
                  <a:srgbClr val="404E5C"/>
                </a:solidFill>
                <a:latin typeface="+mj-lt"/>
              </a:rPr>
              <a:t> – ключевой фактор Цифровой экономики</a:t>
            </a:r>
          </a:p>
          <a:p>
            <a:pPr indent="-514350">
              <a:buFont typeface="+mj-lt"/>
              <a:buAutoNum type="arabicPeriod"/>
            </a:pPr>
            <a:endParaRPr lang="ru-RU" sz="2000" dirty="0">
              <a:solidFill>
                <a:srgbClr val="404E5C"/>
              </a:solidFill>
              <a:latin typeface="+mj-lt"/>
            </a:endParaRPr>
          </a:p>
          <a:p>
            <a:pPr indent="-514350">
              <a:buFont typeface="+mj-lt"/>
              <a:buAutoNum type="arabicPeriod"/>
            </a:pPr>
            <a:r>
              <a:rPr lang="ru-RU" sz="2000" dirty="0">
                <a:solidFill>
                  <a:srgbClr val="404E5C"/>
                </a:solidFill>
                <a:latin typeface="+mj-lt"/>
              </a:rPr>
              <a:t>Управление цепями поставок - ключевой фактор и драйвер для перестройки производства под требования Цифровой экономики</a:t>
            </a:r>
          </a:p>
          <a:p>
            <a:pPr indent="-514350">
              <a:buFont typeface="+mj-lt"/>
              <a:buAutoNum type="arabicPeriod"/>
            </a:pPr>
            <a:endParaRPr lang="ru-RU" sz="2000" dirty="0">
              <a:solidFill>
                <a:srgbClr val="404E5C"/>
              </a:solidFill>
              <a:latin typeface="+mj-lt"/>
            </a:endParaRPr>
          </a:p>
          <a:p>
            <a:pPr indent="-514350">
              <a:buFont typeface="+mj-lt"/>
              <a:buAutoNum type="arabicPeriod"/>
            </a:pPr>
            <a:r>
              <a:rPr lang="ru-RU" sz="2000" dirty="0">
                <a:solidFill>
                  <a:srgbClr val="404E5C"/>
                </a:solidFill>
                <a:latin typeface="+mj-lt"/>
              </a:rPr>
              <a:t>Транспортные и логистические системы   являются ключевыми факторами в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экономической конкурентоспособности страны</a:t>
            </a:r>
          </a:p>
          <a:p>
            <a:endParaRPr lang="ru-RU" sz="2000" dirty="0">
              <a:solidFill>
                <a:srgbClr val="404E5C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31" y="2924944"/>
            <a:ext cx="6072269" cy="3933056"/>
          </a:xfrm>
          <a:prstGeom prst="rect">
            <a:avLst/>
          </a:prstGeom>
        </p:spPr>
      </p:pic>
      <p:pic>
        <p:nvPicPr>
          <p:cNvPr id="16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68" y="1268759"/>
            <a:ext cx="3370328" cy="1984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4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E57100-6A83-47C4-B7CD-A6ECFFED20FB}"/>
              </a:ext>
            </a:extLst>
          </p:cNvPr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A665D6C2-5304-46EF-A8E4-AB71EAEEF5DC}"/>
              </a:ext>
            </a:extLst>
          </p:cNvPr>
          <p:cNvSpPr/>
          <p:nvPr/>
        </p:nvSpPr>
        <p:spPr>
          <a:xfrm>
            <a:off x="0" y="177800"/>
            <a:ext cx="1220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E5C"/>
                </a:solidFill>
                <a:latin typeface="Century Gothic" panose="020B0502020202020204" pitchFamily="34" charset="0"/>
              </a:rPr>
              <a:t>Целевая модель</a:t>
            </a:r>
            <a:endParaRPr lang="ru-RU" sz="2800" b="1" dirty="0">
              <a:solidFill>
                <a:srgbClr val="404E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B030D58-A645-47DA-8412-607301F2B9E3}"/>
              </a:ext>
            </a:extLst>
          </p:cNvPr>
          <p:cNvGrpSpPr>
            <a:grpSpLocks noChangeAspect="1"/>
          </p:cNvGrpSpPr>
          <p:nvPr/>
        </p:nvGrpSpPr>
        <p:grpSpPr>
          <a:xfrm rot="17444011">
            <a:off x="10788615" y="-546838"/>
            <a:ext cx="510045" cy="1864723"/>
            <a:chOff x="898212" y="-457139"/>
            <a:chExt cx="2057612" cy="7522632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2B3BC090-26BC-4093-9055-10EC1B024947}"/>
                </a:ext>
              </a:extLst>
            </p:cNvPr>
            <p:cNvSpPr/>
            <p:nvPr/>
          </p:nvSpPr>
          <p:spPr>
            <a:xfrm rot="14057706">
              <a:off x="-50581" y="4059088"/>
              <a:ext cx="4999049" cy="1013761"/>
            </a:xfrm>
            <a:prstGeom prst="triangle">
              <a:avLst/>
            </a:prstGeom>
            <a:solidFill>
              <a:srgbClr val="4F6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>
              <a:extLst>
                <a:ext uri="{FF2B5EF4-FFF2-40B4-BE49-F238E27FC236}">
                  <a16:creationId xmlns:a16="http://schemas.microsoft.com/office/drawing/2014/main" id="{B9F03D08-60D4-48FB-985B-67DA65E6BE57}"/>
                </a:ext>
              </a:extLst>
            </p:cNvPr>
            <p:cNvSpPr/>
            <p:nvPr/>
          </p:nvSpPr>
          <p:spPr>
            <a:xfrm rot="5699690">
              <a:off x="-567532" y="3872921"/>
              <a:ext cx="4970918" cy="1044152"/>
            </a:xfrm>
            <a:prstGeom prst="triangle">
              <a:avLst/>
            </a:prstGeom>
            <a:solidFill>
              <a:srgbClr val="404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id="{52483141-4173-4F01-B536-79B0938C5F0D}"/>
                </a:ext>
              </a:extLst>
            </p:cNvPr>
            <p:cNvSpPr/>
            <p:nvPr/>
          </p:nvSpPr>
          <p:spPr>
            <a:xfrm rot="5951394">
              <a:off x="113521" y="2062363"/>
              <a:ext cx="2376694" cy="807311"/>
            </a:xfrm>
            <a:prstGeom prst="triangle">
              <a:avLst/>
            </a:prstGeom>
            <a:solidFill>
              <a:srgbClr val="D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>
              <a:extLst>
                <a:ext uri="{FF2B5EF4-FFF2-40B4-BE49-F238E27FC236}">
                  <a16:creationId xmlns:a16="http://schemas.microsoft.com/office/drawing/2014/main" id="{C33303DF-36F6-4C62-875D-C13A5271A40D}"/>
                </a:ext>
              </a:extLst>
            </p:cNvPr>
            <p:cNvSpPr>
              <a:spLocks noChangeAspect="1"/>
            </p:cNvSpPr>
            <p:nvPr/>
          </p:nvSpPr>
          <p:spPr>
            <a:xfrm rot="3432538">
              <a:off x="-596203" y="1084227"/>
              <a:ext cx="3680721" cy="597990"/>
            </a:xfrm>
            <a:prstGeom prst="triangle">
              <a:avLst/>
            </a:prstGeom>
            <a:solidFill>
              <a:srgbClr val="96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E7B723E-A346-4EA1-94F2-20EB7FCCDE84}"/>
              </a:ext>
            </a:extLst>
          </p:cNvPr>
          <p:cNvGrpSpPr>
            <a:grpSpLocks noChangeAspect="1"/>
          </p:cNvGrpSpPr>
          <p:nvPr/>
        </p:nvGrpSpPr>
        <p:grpSpPr>
          <a:xfrm>
            <a:off x="179027" y="74785"/>
            <a:ext cx="1639964" cy="792607"/>
            <a:chOff x="5318953" y="300858"/>
            <a:chExt cx="1904702" cy="920556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274EAA0D-6943-4F0E-A544-403C1D605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12"/>
            <a:stretch/>
          </p:blipFill>
          <p:spPr>
            <a:xfrm>
              <a:off x="5318953" y="300858"/>
              <a:ext cx="777047" cy="92055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1651007-8D7F-4E4C-BCAC-30B3D42A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85"/>
            <a:stretch/>
          </p:blipFill>
          <p:spPr>
            <a:xfrm>
              <a:off x="6115803" y="437158"/>
              <a:ext cx="1107852" cy="647955"/>
            </a:xfrm>
            <a:prstGeom prst="rect">
              <a:avLst/>
            </a:prstGeom>
          </p:spPr>
        </p:pic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FCA9DF2-36E4-434C-9858-BA321F7B8514}"/>
              </a:ext>
            </a:extLst>
          </p:cNvPr>
          <p:cNvSpPr/>
          <p:nvPr/>
        </p:nvSpPr>
        <p:spPr>
          <a:xfrm>
            <a:off x="350883" y="1268759"/>
            <a:ext cx="5745117" cy="512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rgbClr val="404E5C"/>
                </a:solidFill>
                <a:latin typeface="+mj-lt"/>
              </a:rPr>
              <a:t>Динамическая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открытая бизнес-система</a:t>
            </a:r>
            <a:r>
              <a:rPr lang="en-US" sz="2000" dirty="0">
                <a:solidFill>
                  <a:srgbClr val="404E5C"/>
                </a:solidFill>
                <a:latin typeface="+mj-lt"/>
              </a:rPr>
              <a:t>, </a:t>
            </a:r>
            <a:r>
              <a:rPr lang="ru-RU" sz="2000" dirty="0">
                <a:solidFill>
                  <a:srgbClr val="404E5C"/>
                </a:solidFill>
                <a:latin typeface="+mj-lt"/>
              </a:rPr>
              <a:t>основанная на формировании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юридически независимыми</a:t>
            </a:r>
            <a:r>
              <a:rPr lang="ru-RU" sz="2000" dirty="0">
                <a:solidFill>
                  <a:srgbClr val="404E5C"/>
                </a:solidFill>
                <a:latin typeface="+mj-lt"/>
              </a:rPr>
              <a:t> предприятиями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единого информационного пространства</a:t>
            </a:r>
            <a:r>
              <a:rPr lang="ru-RU" sz="2000" dirty="0">
                <a:solidFill>
                  <a:srgbClr val="404E5C"/>
                </a:solidFill>
                <a:latin typeface="+mj-lt"/>
              </a:rPr>
              <a:t> с целью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совместного использования своих технологических ресурсов</a:t>
            </a:r>
            <a:r>
              <a:rPr lang="ru-RU" sz="2000" dirty="0">
                <a:solidFill>
                  <a:srgbClr val="404E5C"/>
                </a:solidFill>
                <a:latin typeface="+mj-lt"/>
              </a:rPr>
              <a:t> для реализации всех этапов работ по выполнению проекта (заказа клиента)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от источников первичного сырья до передачи продукции конечному потребителю</a:t>
            </a:r>
            <a:endParaRPr lang="en-US" sz="2000" b="1" dirty="0">
              <a:solidFill>
                <a:srgbClr val="404E5C"/>
              </a:solidFill>
              <a:latin typeface="+mj-lt"/>
            </a:endParaRPr>
          </a:p>
          <a:p>
            <a:endParaRPr lang="ru-RU" sz="2000" dirty="0">
              <a:solidFill>
                <a:srgbClr val="404E5C"/>
              </a:solidFill>
              <a:latin typeface="+mj-lt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9" y="3429000"/>
            <a:ext cx="5517515" cy="276034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860134" y="4509120"/>
            <a:ext cx="576064" cy="216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76" y="4216615"/>
            <a:ext cx="1017916" cy="10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E57100-6A83-47C4-B7CD-A6ECFFED20FB}"/>
              </a:ext>
            </a:extLst>
          </p:cNvPr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A665D6C2-5304-46EF-A8E4-AB71EAEEF5DC}"/>
              </a:ext>
            </a:extLst>
          </p:cNvPr>
          <p:cNvSpPr/>
          <p:nvPr/>
        </p:nvSpPr>
        <p:spPr>
          <a:xfrm>
            <a:off x="0" y="177800"/>
            <a:ext cx="1220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E5C"/>
                </a:solidFill>
                <a:latin typeface="Century Gothic" panose="020B0502020202020204" pitchFamily="34" charset="0"/>
              </a:rPr>
              <a:t>Цели</a:t>
            </a:r>
            <a:endParaRPr lang="ru-RU" sz="2800" b="1" dirty="0">
              <a:solidFill>
                <a:srgbClr val="404E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B030D58-A645-47DA-8412-607301F2B9E3}"/>
              </a:ext>
            </a:extLst>
          </p:cNvPr>
          <p:cNvGrpSpPr>
            <a:grpSpLocks noChangeAspect="1"/>
          </p:cNvGrpSpPr>
          <p:nvPr/>
        </p:nvGrpSpPr>
        <p:grpSpPr>
          <a:xfrm rot="17444011">
            <a:off x="10788615" y="-546838"/>
            <a:ext cx="510045" cy="1864723"/>
            <a:chOff x="898212" y="-457139"/>
            <a:chExt cx="2057612" cy="7522632"/>
          </a:xfrm>
        </p:grpSpPr>
        <p:sp>
          <p:nvSpPr>
            <p:cNvPr id="39" name="Равнобедренный треугольник 38">
              <a:extLst>
                <a:ext uri="{FF2B5EF4-FFF2-40B4-BE49-F238E27FC236}">
                  <a16:creationId xmlns:a16="http://schemas.microsoft.com/office/drawing/2014/main" id="{2B3BC090-26BC-4093-9055-10EC1B024947}"/>
                </a:ext>
              </a:extLst>
            </p:cNvPr>
            <p:cNvSpPr/>
            <p:nvPr/>
          </p:nvSpPr>
          <p:spPr>
            <a:xfrm rot="14057706">
              <a:off x="-50581" y="4059088"/>
              <a:ext cx="4999049" cy="1013761"/>
            </a:xfrm>
            <a:prstGeom prst="triangle">
              <a:avLst/>
            </a:prstGeom>
            <a:solidFill>
              <a:srgbClr val="4F6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>
              <a:extLst>
                <a:ext uri="{FF2B5EF4-FFF2-40B4-BE49-F238E27FC236}">
                  <a16:creationId xmlns:a16="http://schemas.microsoft.com/office/drawing/2014/main" id="{B9F03D08-60D4-48FB-985B-67DA65E6BE57}"/>
                </a:ext>
              </a:extLst>
            </p:cNvPr>
            <p:cNvSpPr/>
            <p:nvPr/>
          </p:nvSpPr>
          <p:spPr>
            <a:xfrm rot="5699690">
              <a:off x="-567532" y="3872921"/>
              <a:ext cx="4970918" cy="1044152"/>
            </a:xfrm>
            <a:prstGeom prst="triangle">
              <a:avLst/>
            </a:prstGeom>
            <a:solidFill>
              <a:srgbClr val="404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>
              <a:extLst>
                <a:ext uri="{FF2B5EF4-FFF2-40B4-BE49-F238E27FC236}">
                  <a16:creationId xmlns:a16="http://schemas.microsoft.com/office/drawing/2014/main" id="{52483141-4173-4F01-B536-79B0938C5F0D}"/>
                </a:ext>
              </a:extLst>
            </p:cNvPr>
            <p:cNvSpPr/>
            <p:nvPr/>
          </p:nvSpPr>
          <p:spPr>
            <a:xfrm rot="5951394">
              <a:off x="113521" y="2062363"/>
              <a:ext cx="2376694" cy="807311"/>
            </a:xfrm>
            <a:prstGeom prst="triangle">
              <a:avLst/>
            </a:prstGeom>
            <a:solidFill>
              <a:srgbClr val="D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>
              <a:extLst>
                <a:ext uri="{FF2B5EF4-FFF2-40B4-BE49-F238E27FC236}">
                  <a16:creationId xmlns:a16="http://schemas.microsoft.com/office/drawing/2014/main" id="{C33303DF-36F6-4C62-875D-C13A5271A40D}"/>
                </a:ext>
              </a:extLst>
            </p:cNvPr>
            <p:cNvSpPr>
              <a:spLocks noChangeAspect="1"/>
            </p:cNvSpPr>
            <p:nvPr/>
          </p:nvSpPr>
          <p:spPr>
            <a:xfrm rot="3432538">
              <a:off x="-596203" y="1084227"/>
              <a:ext cx="3680721" cy="597990"/>
            </a:xfrm>
            <a:prstGeom prst="triangle">
              <a:avLst/>
            </a:prstGeom>
            <a:solidFill>
              <a:srgbClr val="96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E7B723E-A346-4EA1-94F2-20EB7FCCDE84}"/>
              </a:ext>
            </a:extLst>
          </p:cNvPr>
          <p:cNvGrpSpPr>
            <a:grpSpLocks noChangeAspect="1"/>
          </p:cNvGrpSpPr>
          <p:nvPr/>
        </p:nvGrpSpPr>
        <p:grpSpPr>
          <a:xfrm>
            <a:off x="179027" y="74785"/>
            <a:ext cx="1639964" cy="792607"/>
            <a:chOff x="5318953" y="300858"/>
            <a:chExt cx="1904702" cy="920556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274EAA0D-6943-4F0E-A544-403C1D605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12"/>
            <a:stretch/>
          </p:blipFill>
          <p:spPr>
            <a:xfrm>
              <a:off x="5318953" y="300858"/>
              <a:ext cx="777047" cy="92055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1651007-8D7F-4E4C-BCAC-30B3D42A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85"/>
            <a:stretch/>
          </p:blipFill>
          <p:spPr>
            <a:xfrm>
              <a:off x="6115803" y="437158"/>
              <a:ext cx="1107852" cy="647955"/>
            </a:xfrm>
            <a:prstGeom prst="rect">
              <a:avLst/>
            </a:prstGeom>
          </p:spPr>
        </p:pic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FCA9DF2-36E4-434C-9858-BA321F7B8514}"/>
              </a:ext>
            </a:extLst>
          </p:cNvPr>
          <p:cNvSpPr/>
          <p:nvPr/>
        </p:nvSpPr>
        <p:spPr>
          <a:xfrm>
            <a:off x="350883" y="1268759"/>
            <a:ext cx="11556041" cy="512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4000" lvl="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Сформировано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единое цифровое транспортное пространство Российской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Федерации</a:t>
            </a: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404E5C"/>
              </a:solidFill>
              <a:latin typeface="+mj-lt"/>
            </a:endParaRP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Повышена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конкурентоспособность транспортного комплекса Российской Федерации на глобальном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рынке </a:t>
            </a: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404E5C"/>
              </a:solidFill>
              <a:latin typeface="+mj-lt"/>
            </a:endParaRP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Обеспечена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интеграция в мировое транспортное пространство с реализацией транзитного потенциала страны, включая </a:t>
            </a:r>
            <a:r>
              <a:rPr lang="ru-RU" sz="2000" b="1" dirty="0" err="1">
                <a:solidFill>
                  <a:srgbClr val="404E5C"/>
                </a:solidFill>
                <a:latin typeface="+mj-lt"/>
              </a:rPr>
              <a:t>мультимодальные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перевозки</a:t>
            </a: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404E5C"/>
              </a:solidFill>
              <a:latin typeface="+mj-lt"/>
            </a:endParaRP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Повышена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географическая и ценовая доступность транспортно-логистических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услуг</a:t>
            </a: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404E5C"/>
              </a:solidFill>
              <a:latin typeface="+mj-lt"/>
            </a:endParaRP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Повышена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эффективность функционирования транспортной </a:t>
            </a: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инфраструктуры</a:t>
            </a: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404E5C"/>
              </a:solidFill>
              <a:latin typeface="+mj-lt"/>
            </a:endParaRPr>
          </a:p>
          <a:p>
            <a:pPr marL="254000" lvl="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404E5C"/>
                </a:solidFill>
                <a:latin typeface="+mj-lt"/>
              </a:rPr>
              <a:t>Повышена </a:t>
            </a:r>
            <a:r>
              <a:rPr lang="ru-RU" sz="2000" b="1" dirty="0">
                <a:solidFill>
                  <a:srgbClr val="404E5C"/>
                </a:solidFill>
                <a:latin typeface="+mj-lt"/>
              </a:rPr>
              <a:t>гуманитарность перевозок и социальная роль общественного транспорта</a:t>
            </a:r>
          </a:p>
          <a:p>
            <a:endParaRPr lang="ru-RU" sz="2000" dirty="0">
              <a:solidFill>
                <a:srgbClr val="404E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7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170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Логвинов Дмитрий</dc:creator>
  <cp:lastModifiedBy>Галл Максим Владимирович</cp:lastModifiedBy>
  <cp:revision>44</cp:revision>
  <dcterms:created xsi:type="dcterms:W3CDTF">2018-11-28T19:05:40Z</dcterms:created>
  <dcterms:modified xsi:type="dcterms:W3CDTF">2018-12-13T06:53:53Z</dcterms:modified>
</cp:coreProperties>
</file>