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</p:sldMasterIdLst>
  <p:notesMasterIdLst>
    <p:notesMasterId r:id="rId10"/>
  </p:notesMasterIdLst>
  <p:handoutMasterIdLst>
    <p:handoutMasterId r:id="rId11"/>
  </p:handoutMasterIdLst>
  <p:sldIdLst>
    <p:sldId id="411" r:id="rId3"/>
    <p:sldId id="437" r:id="rId4"/>
    <p:sldId id="443" r:id="rId5"/>
    <p:sldId id="440" r:id="rId6"/>
    <p:sldId id="456" r:id="rId7"/>
    <p:sldId id="447" r:id="rId8"/>
    <p:sldId id="409" r:id="rId9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A1"/>
    <a:srgbClr val="1F97E9"/>
    <a:srgbClr val="A8E3F6"/>
    <a:srgbClr val="204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4660"/>
  </p:normalViewPr>
  <p:slideViewPr>
    <p:cSldViewPr showGuides="1">
      <p:cViewPr>
        <p:scale>
          <a:sx n="75" d="100"/>
          <a:sy n="75" d="100"/>
        </p:scale>
        <p:origin x="-3052" y="-1080"/>
      </p:cViewPr>
      <p:guideLst>
        <p:guide orient="horz"/>
        <p:guide pos="57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1" d="100"/>
          <a:sy n="61" d="100"/>
        </p:scale>
        <p:origin x="-340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2964F-5439-414F-BA47-FD7BC962F3F2}" type="datetimeFigureOut">
              <a:rPr lang="ru-RU" smtClean="0"/>
              <a:t>05.07.2016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71598-8D3D-461D-8576-5D1DE42D11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6885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7B65-8B2A-4DB6-969C-15188DAB07E2}" type="datetimeFigureOut">
              <a:rPr lang="ru-RU" smtClean="0"/>
              <a:t>05.07.2016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16AC-F5D0-4E95-AC55-A8FAE75FD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7437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E16AC-F5D0-4E95-AC55-A8FAE75FD5F7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60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6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23203" y="6649013"/>
            <a:ext cx="9203716" cy="246221"/>
          </a:xfrm>
          <a:prstGeom prst="rect">
            <a:avLst/>
          </a:prstGeom>
          <a:solidFill>
            <a:srgbClr val="02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7293" y="6645866"/>
            <a:ext cx="1325187" cy="24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www.srgroup.ru</a:t>
            </a:r>
            <a:endParaRPr lang="ru-RU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 descr="C:\Users\DubininaEV\Desktop\oblozhk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1" y="260648"/>
            <a:ext cx="1359595" cy="7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3"/>
          <p:cNvSpPr>
            <a:spLocks noGrp="1"/>
          </p:cNvSpPr>
          <p:nvPr>
            <p:ph type="title"/>
          </p:nvPr>
        </p:nvSpPr>
        <p:spPr>
          <a:xfrm>
            <a:off x="251331" y="2420888"/>
            <a:ext cx="518476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Текст 15"/>
          <p:cNvSpPr>
            <a:spLocks noGrp="1"/>
          </p:cNvSpPr>
          <p:nvPr>
            <p:ph idx="1"/>
          </p:nvPr>
        </p:nvSpPr>
        <p:spPr>
          <a:xfrm>
            <a:off x="251520" y="3068960"/>
            <a:ext cx="303468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Москва,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72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836712"/>
            <a:ext cx="7056784" cy="2158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3528" y="6669360"/>
            <a:ext cx="432048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B43B219-E229-4E63-990F-8B33DB2565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75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23203" y="6649013"/>
            <a:ext cx="9203716" cy="246221"/>
          </a:xfrm>
          <a:prstGeom prst="rect">
            <a:avLst/>
          </a:prstGeom>
          <a:solidFill>
            <a:srgbClr val="02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7293" y="6645866"/>
            <a:ext cx="1325187" cy="24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www.srgroup.ru</a:t>
            </a:r>
            <a:endParaRPr lang="ru-RU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 descr="C:\Users\DubininaEV\Desktop\oblozhk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1" y="260648"/>
            <a:ext cx="1359595" cy="7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3528" y="6669360"/>
            <a:ext cx="432048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B43B219-E229-4E63-990F-8B33DB2565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3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3"/>
          <p:cNvSpPr>
            <a:spLocks noGrp="1"/>
          </p:cNvSpPr>
          <p:nvPr>
            <p:ph type="title"/>
          </p:nvPr>
        </p:nvSpPr>
        <p:spPr>
          <a:xfrm>
            <a:off x="251520" y="3068960"/>
            <a:ext cx="518476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23203" y="6649013"/>
            <a:ext cx="9203716" cy="246221"/>
          </a:xfrm>
          <a:prstGeom prst="rect">
            <a:avLst/>
          </a:prstGeom>
          <a:solidFill>
            <a:srgbClr val="024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67293" y="6645866"/>
            <a:ext cx="1325187" cy="24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www.srgroup.ru</a:t>
            </a:r>
            <a:endParaRPr lang="ru-RU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 descr="C:\Users\DubininaEV\Desktop\oblozhk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1" y="260648"/>
            <a:ext cx="1359595" cy="7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51331" y="2420888"/>
            <a:ext cx="518476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068960"/>
            <a:ext cx="303468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Москва,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25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rgbClr val="024DA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808810" y="6607044"/>
            <a:ext cx="1325187" cy="24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www.srgroup.ru</a:t>
            </a:r>
            <a:endParaRPr lang="ru-RU" sz="1000" dirty="0">
              <a:solidFill>
                <a:srgbClr val="024D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420888"/>
            <a:ext cx="9133997" cy="2088232"/>
          </a:xfrm>
          <a:prstGeom prst="rect">
            <a:avLst/>
          </a:prstGeom>
          <a:solidFill>
            <a:srgbClr val="024DA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4DA1"/>
              </a:solidFill>
            </a:endParaRPr>
          </a:p>
        </p:txBody>
      </p:sp>
      <p:sp>
        <p:nvSpPr>
          <p:cNvPr id="9" name="Заголовок 13"/>
          <p:cNvSpPr>
            <a:spLocks noGrp="1"/>
          </p:cNvSpPr>
          <p:nvPr>
            <p:ph type="title"/>
          </p:nvPr>
        </p:nvSpPr>
        <p:spPr>
          <a:xfrm>
            <a:off x="251520" y="3068960"/>
            <a:ext cx="518476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88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rgbClr val="024DA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hyperlink" Target="mailto:info@srgroup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852936"/>
            <a:ext cx="54006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24DA1"/>
                </a:solidFill>
              </a:rPr>
              <a:t>Автоматизация контроля залогового обеспечения - инструмент повышения эффективности и снижения </a:t>
            </a:r>
            <a:r>
              <a:rPr lang="ru-RU" dirty="0" smtClean="0">
                <a:solidFill>
                  <a:srgbClr val="024DA1"/>
                </a:solidFill>
              </a:rPr>
              <a:t>рисков</a:t>
            </a:r>
          </a:p>
          <a:p>
            <a:endParaRPr lang="ru-RU" sz="2000" dirty="0" smtClean="0">
              <a:solidFill>
                <a:srgbClr val="024D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2016г.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07704" y="766814"/>
            <a:ext cx="6920604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/>
            <a:r>
              <a:rPr lang="ru-RU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докладчике</a:t>
            </a:r>
            <a:endParaRPr lang="ru-RU" dirty="0">
              <a:solidFill>
                <a:srgbClr val="024D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009" y="2561785"/>
            <a:ext cx="5400600" cy="223536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Максим РУСАКОВ</a:t>
            </a:r>
          </a:p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Партнер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Группы компаний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SRG</a:t>
            </a:r>
            <a:endPara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Руководитель рабочего органа по вопросам электронного документооборота в оценочной деятельности при Совете по оценочной деятельности</a:t>
            </a:r>
          </a:p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Член рабочей группы </a:t>
            </a:r>
            <a:r>
              <a:rPr lang="ru-RU" sz="1400" dirty="0"/>
              <a:t>комитета АРБ по разработке электронного </a:t>
            </a:r>
            <a:r>
              <a:rPr lang="ru-RU" sz="1400" dirty="0" smtClean="0"/>
              <a:t>формата отчета об оценке</a:t>
            </a:r>
            <a:endParaRPr lang="ru-RU" sz="1400" dirty="0"/>
          </a:p>
          <a:p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2" name="Picture 6" descr="Руса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57" y="2062878"/>
            <a:ext cx="1944216" cy="24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B219-E229-4E63-990F-8B33DB25656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7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требования к контролю залогов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B219-E229-4E63-990F-8B33DB25656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 descr="C:\Users\DubininaEV\Desktop\резентация ФК\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9" y="1796793"/>
            <a:ext cx="553374" cy="6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4398" y="1988840"/>
            <a:ext cx="2981618" cy="29637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Сроки принятия решения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1556792"/>
            <a:ext cx="3888432" cy="100689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Ипотечное кредитование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Кредитование малого бизнеса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Ломбардное кредитование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4716016" y="1556792"/>
            <a:ext cx="221316" cy="1080120"/>
          </a:xfrm>
          <a:prstGeom prst="leftBrace">
            <a:avLst/>
          </a:prstGeom>
          <a:ln w="22225">
            <a:solidFill>
              <a:srgbClr val="024DA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34398" y="3276642"/>
            <a:ext cx="2981618" cy="29637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Эффективность </a:t>
            </a:r>
            <a:r>
              <a:rPr lang="ru-RU" dirty="0" smtClean="0"/>
              <a:t>контроля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73366" y="3069543"/>
            <a:ext cx="3888432" cy="72726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Экономически целесообразно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Минимальные сроки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716016" y="2780928"/>
            <a:ext cx="223962" cy="1296144"/>
          </a:xfrm>
          <a:prstGeom prst="leftBrace">
            <a:avLst/>
          </a:prstGeom>
          <a:ln w="22225">
            <a:solidFill>
              <a:srgbClr val="024DA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92700" y="4509120"/>
            <a:ext cx="2981618" cy="29637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Тотальность проверки</a:t>
            </a:r>
            <a:endParaRPr lang="ru-RU" sz="1400" b="1" dirty="0">
              <a:solidFill>
                <a:srgbClr val="024D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4293096"/>
            <a:ext cx="4320480" cy="72726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всех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объектов залога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Выборочная детальная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проверка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4718662" y="4285914"/>
            <a:ext cx="221316" cy="799269"/>
          </a:xfrm>
          <a:prstGeom prst="leftBrace">
            <a:avLst/>
          </a:prstGeom>
          <a:ln w="22225">
            <a:solidFill>
              <a:srgbClr val="024DA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92700" y="5517232"/>
            <a:ext cx="3095324" cy="51181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Удобство использования данных </a:t>
            </a:r>
            <a:r>
              <a:rPr lang="ru-RU" sz="1400" b="1" dirty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переоценки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4048" y="5339305"/>
            <a:ext cx="3888432" cy="137359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Хранение данных по залогу в форме,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допускающей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точную и регулярную переоценку стоимости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4718662" y="5301208"/>
            <a:ext cx="221316" cy="1080120"/>
          </a:xfrm>
          <a:prstGeom prst="leftBrace">
            <a:avLst/>
          </a:prstGeom>
          <a:ln w="22225">
            <a:solidFill>
              <a:srgbClr val="024DA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754470" cy="7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5" y="3026165"/>
            <a:ext cx="813042" cy="81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2" y="5369277"/>
            <a:ext cx="730470" cy="9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39" y="836712"/>
            <a:ext cx="7056784" cy="2158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об оценке в электронном формате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B219-E229-4E63-990F-8B33DB2565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726064"/>
            <a:ext cx="640700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Электронный формат </a:t>
            </a:r>
            <a:r>
              <a:rPr lang="ru-RU" sz="1400" b="1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отчета </a:t>
            </a:r>
            <a:r>
              <a:rPr lang="ru-RU" sz="1400" b="1" dirty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 </a:t>
            </a:r>
            <a:r>
              <a:rPr lang="ru-RU" sz="1400" b="1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оценке предмета залога:</a:t>
            </a:r>
          </a:p>
          <a:p>
            <a:pPr>
              <a:lnSpc>
                <a:spcPct val="200000"/>
              </a:lnSpc>
            </a:pPr>
            <a:endParaRPr lang="en-US" sz="1400" b="1" dirty="0">
              <a:solidFill>
                <a:srgbClr val="024D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файл с полным текстом отчета об оценке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предмета залога в  удобном формате (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PDF)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таблица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структурированных по полям данных для автоматической обработки (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XML)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ЭЦП оценщика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необязательно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4" y="1942088"/>
            <a:ext cx="1335968" cy="86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79712" y="1887876"/>
            <a:ext cx="0" cy="300654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0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1" name="Прямая соединительная линия 2070"/>
          <p:cNvCxnSpPr/>
          <p:nvPr/>
        </p:nvCxnSpPr>
        <p:spPr>
          <a:xfrm flipV="1">
            <a:off x="1657480" y="3902842"/>
            <a:ext cx="3186216" cy="323"/>
          </a:xfrm>
          <a:prstGeom prst="line">
            <a:avLst/>
          </a:prstGeom>
          <a:ln w="19050">
            <a:solidFill>
              <a:srgbClr val="024D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B219-E229-4E63-990F-8B33DB2565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3284" y="4181809"/>
            <a:ext cx="158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24DA1"/>
                </a:solidFill>
              </a:rPr>
              <a:t>Оценщик</a:t>
            </a:r>
            <a:endParaRPr lang="ru-RU" sz="1200" b="1" dirty="0">
              <a:solidFill>
                <a:srgbClr val="024D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5188" y="4158253"/>
            <a:ext cx="150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24DA1"/>
                </a:solidFill>
              </a:rPr>
              <a:t>Сотрудник </a:t>
            </a:r>
          </a:p>
          <a:p>
            <a:pPr algn="ctr"/>
            <a:r>
              <a:rPr lang="ru-RU" sz="1200" b="1" dirty="0" smtClean="0">
                <a:solidFill>
                  <a:srgbClr val="024DA1"/>
                </a:solidFill>
              </a:rPr>
              <a:t>банка</a:t>
            </a:r>
            <a:endParaRPr lang="ru-RU" sz="1200" b="1" dirty="0">
              <a:solidFill>
                <a:srgbClr val="024D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411886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/>
            </a:lvl1pPr>
          </a:lstStyle>
          <a:p>
            <a:r>
              <a:rPr lang="ru-RU" dirty="0"/>
              <a:t>Автоматическая проверка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2423892"/>
            <a:ext cx="1050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/>
            </a:lvl1pPr>
          </a:lstStyle>
          <a:p>
            <a:r>
              <a:rPr lang="ru-RU" sz="1000" dirty="0" smtClean="0"/>
              <a:t>Отчет </a:t>
            </a:r>
            <a:r>
              <a:rPr lang="en-US" sz="1000" dirty="0" smtClean="0"/>
              <a:t>PDF/WORD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1043608" y="2423892"/>
            <a:ext cx="2" cy="80907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55776" y="3286708"/>
            <a:ext cx="1266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/>
            </a:lvl1pPr>
          </a:lstStyle>
          <a:p>
            <a:r>
              <a:rPr lang="ru-RU" sz="1000" dirty="0" smtClean="0"/>
              <a:t>электронный отчет</a:t>
            </a:r>
            <a:endParaRPr lang="ru-RU" sz="1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25" y="2996952"/>
            <a:ext cx="337296" cy="32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9129"/>
            <a:ext cx="279094" cy="33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65" name="Прямая со стрелкой 2064"/>
          <p:cNvCxnSpPr/>
          <p:nvPr/>
        </p:nvCxnSpPr>
        <p:spPr>
          <a:xfrm>
            <a:off x="5793142" y="4677542"/>
            <a:ext cx="399217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 стрелкой 2066"/>
          <p:cNvCxnSpPr/>
          <p:nvPr/>
        </p:nvCxnSpPr>
        <p:spPr>
          <a:xfrm flipH="1">
            <a:off x="4807871" y="4677542"/>
            <a:ext cx="356492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2067"/>
          <p:cNvSpPr txBox="1"/>
          <p:nvPr/>
        </p:nvSpPr>
        <p:spPr>
          <a:xfrm>
            <a:off x="536280" y="2054817"/>
            <a:ext cx="1041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Заемщик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25116" y="4118865"/>
            <a:ext cx="173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24DA1"/>
                </a:solidFill>
              </a:rPr>
              <a:t>Хранилище отчетов</a:t>
            </a:r>
            <a:endParaRPr lang="ru-RU" sz="1200" b="1" dirty="0">
              <a:solidFill>
                <a:srgbClr val="024DA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0" y="1306538"/>
            <a:ext cx="302000" cy="74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" name="TextBox 2077"/>
          <p:cNvSpPr txBox="1"/>
          <p:nvPr/>
        </p:nvSpPr>
        <p:spPr>
          <a:xfrm>
            <a:off x="4283968" y="6036557"/>
            <a:ext cx="8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Инвестор</a:t>
            </a:r>
          </a:p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Аудитор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48" y="5284539"/>
            <a:ext cx="34494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6012160" y="3902842"/>
            <a:ext cx="1453028" cy="0"/>
          </a:xfrm>
          <a:prstGeom prst="straightConnector1">
            <a:avLst/>
          </a:prstGeom>
          <a:ln w="19050">
            <a:solidFill>
              <a:srgbClr val="024D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771639" y="836712"/>
            <a:ext cx="7056784" cy="2158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</a:t>
            </a:r>
            <a:r>
              <a:rPr lang="ru-RU" dirty="0"/>
              <a:t>передачи и обработки </a:t>
            </a:r>
            <a:r>
              <a:rPr lang="ru-RU" dirty="0" smtClean="0"/>
              <a:t>отчета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0540"/>
            <a:ext cx="1096266" cy="86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14" y="3292494"/>
            <a:ext cx="789574" cy="86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55" y="3318620"/>
            <a:ext cx="1309417" cy="85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75" y="3689887"/>
            <a:ext cx="389297" cy="50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96" y="5229200"/>
            <a:ext cx="8652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5823628" y="6036557"/>
            <a:ext cx="980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Госорганы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ЭЛЕКТРОННЫЙ ФОРМАТ - РЕШЕНИЕ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B219-E229-4E63-990F-8B33DB256569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539552" y="1628800"/>
            <a:ext cx="3600401" cy="954107"/>
            <a:chOff x="467544" y="1628800"/>
            <a:chExt cx="3600401" cy="954107"/>
          </a:xfrm>
        </p:grpSpPr>
        <p:pic>
          <p:nvPicPr>
            <p:cNvPr id="12" name="Picture 2" descr="C:\Users\DubininaEV\Desktop\мгновенно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00808"/>
              <a:ext cx="987542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3505" y="1628800"/>
              <a:ext cx="23744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>
                  <a:solidFill>
                    <a:srgbClr val="024DA1"/>
                  </a:solidFill>
                </a:rPr>
                <a:t>Мгновенная передача </a:t>
              </a:r>
              <a:r>
                <a:rPr lang="ru-RU" sz="1400" b="1" dirty="0" smtClean="0">
                  <a:solidFill>
                    <a:srgbClr val="024DA1"/>
                  </a:solidFill>
                </a:rPr>
                <a:t>информации</a:t>
              </a:r>
            </a:p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о залоге</a:t>
              </a:r>
              <a:endParaRPr lang="ru-RU" sz="1400" b="1" dirty="0">
                <a:solidFill>
                  <a:srgbClr val="024DA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9002" y="3284984"/>
            <a:ext cx="3152918" cy="792733"/>
            <a:chOff x="626994" y="3284984"/>
            <a:chExt cx="3152918" cy="792733"/>
          </a:xfrm>
        </p:grpSpPr>
        <p:pic>
          <p:nvPicPr>
            <p:cNvPr id="13" name="Picture 3" descr="C:\Users\DubininaEV\Desktop\луп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94" y="3285629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672556" y="3284984"/>
              <a:ext cx="21073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Проверка каждого </a:t>
              </a:r>
            </a:p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объекта залога</a:t>
              </a:r>
              <a:endParaRPr lang="ru-RU" sz="1400" b="1" dirty="0">
                <a:solidFill>
                  <a:srgbClr val="024DA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23528" y="4995162"/>
            <a:ext cx="3960440" cy="839093"/>
            <a:chOff x="251520" y="4995162"/>
            <a:chExt cx="3960440" cy="839093"/>
          </a:xfrm>
        </p:grpSpPr>
        <p:pic>
          <p:nvPicPr>
            <p:cNvPr id="14" name="Picture 6" descr="C:\Users\DubininaEV\Desktop\комп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995162"/>
              <a:ext cx="1296143" cy="839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07113" y="5085184"/>
              <a:ext cx="25048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24DA1"/>
                  </a:solidFill>
                </a:rPr>
                <a:t>Наличие данных </a:t>
              </a:r>
            </a:p>
            <a:p>
              <a:r>
                <a:rPr lang="ru-RU" sz="1400" b="1" dirty="0" smtClean="0">
                  <a:solidFill>
                    <a:srgbClr val="024DA1"/>
                  </a:solidFill>
                </a:rPr>
                <a:t>по объекту для </a:t>
              </a:r>
              <a:r>
                <a:rPr lang="ru-RU" sz="1400" b="1" dirty="0">
                  <a:solidFill>
                    <a:srgbClr val="024DA1"/>
                  </a:solidFill>
                </a:rPr>
                <a:t>переоценки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184068" y="3291511"/>
            <a:ext cx="2993435" cy="792088"/>
            <a:chOff x="5256076" y="3291511"/>
            <a:chExt cx="2993435" cy="792088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076" y="3291511"/>
              <a:ext cx="792088" cy="79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509932" y="3429000"/>
              <a:ext cx="1739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Интеграция с</a:t>
              </a:r>
            </a:p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контрагентами</a:t>
              </a:r>
              <a:endParaRPr lang="ru-RU" sz="1400" b="1" dirty="0">
                <a:solidFill>
                  <a:srgbClr val="024DA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148064" y="1557846"/>
            <a:ext cx="3266683" cy="1079066"/>
            <a:chOff x="5220072" y="1557846"/>
            <a:chExt cx="3266683" cy="1079066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557846"/>
              <a:ext cx="864096" cy="1079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6444208" y="1700808"/>
              <a:ext cx="204254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Массовый или </a:t>
              </a:r>
            </a:p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индивидуальный </a:t>
              </a:r>
              <a:endParaRPr lang="ru-RU" sz="1400" b="1" dirty="0" smtClean="0">
                <a:solidFill>
                  <a:srgbClr val="024DA1"/>
                </a:solidFill>
              </a:endParaRPr>
            </a:p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подход</a:t>
              </a:r>
              <a:endParaRPr lang="ru-RU" sz="1400" b="1" dirty="0">
                <a:solidFill>
                  <a:srgbClr val="024DA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05073" y="5044683"/>
            <a:ext cx="3694769" cy="890780"/>
            <a:chOff x="5377081" y="5044683"/>
            <a:chExt cx="3694769" cy="890780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081" y="5044683"/>
              <a:ext cx="851103" cy="890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444208" y="5210036"/>
              <a:ext cx="2627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Минимальные </a:t>
              </a:r>
              <a:r>
                <a:rPr lang="ru-RU" sz="1400" b="1" dirty="0">
                  <a:solidFill>
                    <a:srgbClr val="024DA1"/>
                  </a:solidFill>
                </a:rPr>
                <a:t>затраты </a:t>
              </a:r>
              <a:endParaRPr lang="ru-RU" sz="1400" b="1" dirty="0" smtClean="0">
                <a:solidFill>
                  <a:srgbClr val="024DA1"/>
                </a:solidFill>
              </a:endParaRPr>
            </a:p>
            <a:p>
              <a:pPr lvl="0"/>
              <a:r>
                <a:rPr lang="ru-RU" sz="1400" b="1" dirty="0" smtClean="0">
                  <a:solidFill>
                    <a:srgbClr val="024DA1"/>
                  </a:solidFill>
                </a:rPr>
                <a:t>на </a:t>
              </a:r>
              <a:r>
                <a:rPr lang="ru-RU" sz="1400" b="1" dirty="0">
                  <a:solidFill>
                    <a:srgbClr val="024DA1"/>
                  </a:solidFill>
                </a:rPr>
                <a:t>работу с </a:t>
              </a:r>
              <a:r>
                <a:rPr lang="ru-RU" sz="1400" b="1" dirty="0" smtClean="0">
                  <a:solidFill>
                    <a:srgbClr val="024DA1"/>
                  </a:solidFill>
                </a:rPr>
                <a:t>залогами</a:t>
              </a:r>
              <a:endParaRPr lang="ru-RU" sz="1400" b="1" dirty="0">
                <a:solidFill>
                  <a:srgbClr val="024DA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3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07704" y="766814"/>
            <a:ext cx="6920604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/>
            <a:r>
              <a:rPr lang="ru-RU" dirty="0" smtClean="0">
                <a:solidFill>
                  <a:srgbClr val="024D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КОНТАКТЫ</a:t>
            </a:r>
            <a:endParaRPr lang="ru-RU" dirty="0">
              <a:solidFill>
                <a:srgbClr val="024D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3" y="7676836"/>
            <a:ext cx="1458912" cy="83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83" y="7805306"/>
            <a:ext cx="1542800" cy="56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18" y="7896571"/>
            <a:ext cx="1400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8" descr="http://www.globexbank.sibbanks.ru/logos/1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18" y="7857643"/>
            <a:ext cx="1597953" cy="45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58" y="7951626"/>
            <a:ext cx="1409329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 descr="C:\Users\DubininaEV\Desktop\Презентации 2016\фк\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53298"/>
            <a:ext cx="122463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622" y="3565465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Русаков Максим</a:t>
            </a:r>
          </a:p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7 (495)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797-30-31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rusakovmy@srgroup.ru</a:t>
            </a:r>
          </a:p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www.srgroup.ru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B219-E229-4E63-990F-8B33DB25656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5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SRG">
      <a:dk1>
        <a:sysClr val="windowText" lastClr="000000"/>
      </a:dk1>
      <a:lt1>
        <a:sysClr val="window" lastClr="FFFFFF"/>
      </a:lt1>
      <a:dk2>
        <a:srgbClr val="024DA1"/>
      </a:dk2>
      <a:lt2>
        <a:srgbClr val="BFBFBF"/>
      </a:lt2>
      <a:accent1>
        <a:srgbClr val="024DA1"/>
      </a:accent1>
      <a:accent2>
        <a:srgbClr val="BFBFBF"/>
      </a:accent2>
      <a:accent3>
        <a:srgbClr val="1F97E9"/>
      </a:accent3>
      <a:accent4>
        <a:srgbClr val="B3A2C7"/>
      </a:accent4>
      <a:accent5>
        <a:srgbClr val="8EB4E3"/>
      </a:accent5>
      <a:accent6>
        <a:srgbClr val="7F7F7F"/>
      </a:accent6>
      <a:hlink>
        <a:srgbClr val="0000FF"/>
      </a:hlink>
      <a:folHlink>
        <a:srgbClr val="800080"/>
      </a:folHlink>
    </a:clrScheme>
    <a:fontScheme name="S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межуточный слайд.Новый раздел">
  <a:themeElements>
    <a:clrScheme name="SRG">
      <a:dk1>
        <a:sysClr val="windowText" lastClr="000000"/>
      </a:dk1>
      <a:lt1>
        <a:sysClr val="window" lastClr="FFFFFF"/>
      </a:lt1>
      <a:dk2>
        <a:srgbClr val="024DA1"/>
      </a:dk2>
      <a:lt2>
        <a:srgbClr val="BFBFBF"/>
      </a:lt2>
      <a:accent1>
        <a:srgbClr val="024DA1"/>
      </a:accent1>
      <a:accent2>
        <a:srgbClr val="BFBFBF"/>
      </a:accent2>
      <a:accent3>
        <a:srgbClr val="1F97E9"/>
      </a:accent3>
      <a:accent4>
        <a:srgbClr val="B3A2C7"/>
      </a:accent4>
      <a:accent5>
        <a:srgbClr val="8EB4E3"/>
      </a:accent5>
      <a:accent6>
        <a:srgbClr val="7F7F7F"/>
      </a:accent6>
      <a:hlink>
        <a:srgbClr val="0000FF"/>
      </a:hlink>
      <a:folHlink>
        <a:srgbClr val="800080"/>
      </a:folHlink>
    </a:clrScheme>
    <a:fontScheme name="S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32650</TotalTime>
  <Words>186</Words>
  <Application>Microsoft Office PowerPoint</Application>
  <PresentationFormat>Экран (4:3)</PresentationFormat>
  <Paragraphs>67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Verdana</vt:lpstr>
      <vt:lpstr>Calibri</vt:lpstr>
      <vt:lpstr>Wingdings</vt:lpstr>
      <vt:lpstr>Тема Office</vt:lpstr>
      <vt:lpstr>Промежуточный слайд.Новый раздел</vt:lpstr>
      <vt:lpstr>Презентация PowerPoint</vt:lpstr>
      <vt:lpstr>Презентация PowerPoint</vt:lpstr>
      <vt:lpstr>Современные требования к контролю залогов</vt:lpstr>
      <vt:lpstr>Отчет об оценке в электронном формате</vt:lpstr>
      <vt:lpstr>Схема передачи и обработки отчета</vt:lpstr>
      <vt:lpstr>ЭЛЕКТРОННЫЙ ФОРМАТ - РЕШЕНИЕ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Дубинина Екатерина</dc:creator>
  <cp:lastModifiedBy>Maxim Rusakov</cp:lastModifiedBy>
  <cp:revision>339</cp:revision>
  <cp:lastPrinted>2016-01-15T13:38:37Z</cp:lastPrinted>
  <dcterms:created xsi:type="dcterms:W3CDTF">2015-12-16T07:06:12Z</dcterms:created>
  <dcterms:modified xsi:type="dcterms:W3CDTF">2016-07-05T11:40:23Z</dcterms:modified>
</cp:coreProperties>
</file>