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305" r:id="rId3"/>
    <p:sldId id="302" r:id="rId4"/>
    <p:sldId id="265" r:id="rId5"/>
    <p:sldId id="298" r:id="rId6"/>
    <p:sldId id="268" r:id="rId7"/>
    <p:sldId id="303" r:id="rId8"/>
    <p:sldId id="310" r:id="rId9"/>
    <p:sldId id="307" r:id="rId10"/>
    <p:sldId id="308" r:id="rId11"/>
    <p:sldId id="306" r:id="rId12"/>
    <p:sldId id="309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660"/>
  </p:normalViewPr>
  <p:slideViewPr>
    <p:cSldViewPr snapToGrid="0">
      <p:cViewPr>
        <p:scale>
          <a:sx n="66" d="100"/>
          <a:sy n="66" d="100"/>
        </p:scale>
        <p:origin x="606" y="13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6D4D6-EBFB-4029-B4DA-BF0224D46E87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0ADE5-9D1F-4F96-9E0E-967C45B2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8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ADE5-9D1F-4F96-9E0E-967C45B2D1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8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587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8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5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6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5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96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1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2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8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1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6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3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6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8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0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1CB7CC-564D-4E6A-904E-6AA200A50FC5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B49822-9D1F-4E6C-842E-6D20B9EA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2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4.png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8710" y="209615"/>
            <a:ext cx="801243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МОСКОВСКИЙ ГОСУДАРСТВЕННЫЙ ТЕХНИЧЕСКИЙ УНИВЕРСИТЕТ ГРАЖДАНСКОЙ АВИАЦИИ</a:t>
            </a: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ЗАТУЧНЫЙ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Дмитрий Александрович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ru-RU" sz="1600" b="1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 hangingPunct="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ЗАЩИТЫ СРЕДСТВ НАВИГАЦИОННОГО ОПРЕДЕЛЕНИЯ ВОЗДУШНЫХ СУДОВ И УПРАВЛЕНИЯ ВОЗДУШНЫМ ДВИЖЕНИЕМ ОТ НЕСАНКЦИОНИРОВАННОГО ПРЕДНАМЕРЕННОГО ВМЕШАТЕЛЬСТВА</a:t>
            </a:r>
          </a:p>
          <a:p>
            <a:pPr indent="450215" algn="ctr" hangingPunct="0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1771"/>
            <a:ext cx="7704667" cy="849085"/>
          </a:xfrm>
        </p:spPr>
        <p:txBody>
          <a:bodyPr>
            <a:normAutofit/>
          </a:bodyPr>
          <a:lstStyle/>
          <a:p>
            <a:r>
              <a:rPr lang="ru-RU" dirty="0"/>
              <a:t>Предложения для </a:t>
            </a:r>
            <a:r>
              <a:rPr lang="ru-RU" dirty="0" smtClean="0"/>
              <a:t>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2" y="1084942"/>
            <a:ext cx="7704667" cy="4488543"/>
          </a:xfrm>
        </p:spPr>
        <p:txBody>
          <a:bodyPr>
            <a:normAutofit fontScale="85000" lnSpcReduction="10000"/>
          </a:bodyPr>
          <a:lstStyle/>
          <a:p>
            <a:pPr marL="363538" lvl="0" indent="-363538" algn="just">
              <a:buNone/>
            </a:pPr>
            <a:r>
              <a:rPr lang="ru-RU" dirty="0"/>
              <a:t>Помехи, </a:t>
            </a:r>
            <a:r>
              <a:rPr lang="ru-RU" b="1" i="1" dirty="0"/>
              <a:t>имитирующие навигационный сигнал </a:t>
            </a:r>
            <a:r>
              <a:rPr lang="ru-RU" dirty="0"/>
              <a:t>спутниковой </a:t>
            </a:r>
            <a:r>
              <a:rPr lang="ru-RU" dirty="0" smtClean="0"/>
              <a:t>радионавигационной </a:t>
            </a:r>
            <a:r>
              <a:rPr lang="ru-RU" dirty="0"/>
              <a:t>системы.</a:t>
            </a:r>
          </a:p>
          <a:p>
            <a:pPr marL="363538" indent="-363538" algn="just">
              <a:buNone/>
            </a:pPr>
            <a:r>
              <a:rPr lang="ru-RU" dirty="0"/>
              <a:t>Подобная радиотехническая атака приводит к определению местоположения воздушного судна с большими погрешностями.</a:t>
            </a:r>
          </a:p>
          <a:p>
            <a:pPr marL="363538" indent="-363538" algn="just">
              <a:buNone/>
            </a:pPr>
            <a:r>
              <a:rPr lang="ru-RU" b="1" i="1" dirty="0"/>
              <a:t>Способ борьбы</a:t>
            </a:r>
            <a:r>
              <a:rPr lang="ru-RU" dirty="0"/>
              <a:t> - использовать на борту воздушного судна гражданской авиации навигационное оборудование, основанное на комплексировании (комплексном использовании информации) </a:t>
            </a:r>
            <a:r>
              <a:rPr lang="ru-RU" dirty="0" err="1"/>
              <a:t>приёмоиндикатора</a:t>
            </a:r>
            <a:r>
              <a:rPr lang="ru-RU" dirty="0"/>
              <a:t> спутниковой радионавигационной системы с инерциальной навигационной системой.</a:t>
            </a:r>
          </a:p>
          <a:p>
            <a:pPr marL="363538" indent="-363538" algn="just">
              <a:buNone/>
            </a:pPr>
            <a:r>
              <a:rPr lang="ru-RU" b="1" i="1" dirty="0"/>
              <a:t>Возможный эффект:</a:t>
            </a:r>
            <a:r>
              <a:rPr lang="ru-RU" dirty="0"/>
              <a:t> использование предложенного навигационного оборудования даёт возможность быстро отбраковать некачественный навигационный сигнал («ложный спутник»)</a:t>
            </a:r>
          </a:p>
        </p:txBody>
      </p:sp>
    </p:spTree>
    <p:extLst>
      <p:ext uri="{BB962C8B-B14F-4D97-AF65-F5344CB8AC3E}">
        <p14:creationId xmlns:p14="http://schemas.microsoft.com/office/powerpoint/2010/main" val="421232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1771"/>
            <a:ext cx="7704667" cy="849085"/>
          </a:xfrm>
        </p:spPr>
        <p:txBody>
          <a:bodyPr>
            <a:normAutofit/>
          </a:bodyPr>
          <a:lstStyle/>
          <a:p>
            <a:r>
              <a:rPr lang="ru-RU" dirty="0"/>
              <a:t>Предложения для </a:t>
            </a:r>
            <a:r>
              <a:rPr lang="ru-RU" dirty="0" smtClean="0"/>
              <a:t>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2" y="1084942"/>
            <a:ext cx="7704667" cy="4488543"/>
          </a:xfrm>
        </p:spPr>
        <p:txBody>
          <a:bodyPr>
            <a:normAutofit fontScale="92500" lnSpcReduction="20000"/>
          </a:bodyPr>
          <a:lstStyle/>
          <a:p>
            <a:pPr marL="363538" lvl="0" indent="-363538" algn="just">
              <a:buNone/>
            </a:pPr>
            <a:r>
              <a:rPr lang="ru-RU" dirty="0"/>
              <a:t>Террористические радиотехнические атаки на навигационные системы воздушного судна гражданской авиации при смене траектории.</a:t>
            </a:r>
          </a:p>
          <a:p>
            <a:pPr marL="363538" indent="-363538" algn="just">
              <a:buNone/>
            </a:pPr>
            <a:r>
              <a:rPr lang="ru-RU" b="1" i="1" dirty="0" smtClean="0"/>
              <a:t>Способ </a:t>
            </a:r>
            <a:r>
              <a:rPr lang="ru-RU" b="1" i="1" dirty="0"/>
              <a:t>борьбы</a:t>
            </a:r>
            <a:r>
              <a:rPr lang="ru-RU" dirty="0"/>
              <a:t> - использовать алгоритм построения траектории воздушного судна, основанный на обобщённом взвешенном показатель потерь, позволяющий учесть различные возможные ошибки с учётом их влияния на безопасность полётов воздушного судна.</a:t>
            </a:r>
          </a:p>
          <a:p>
            <a:pPr marL="363538" indent="-363538" algn="just">
              <a:buNone/>
            </a:pPr>
            <a:r>
              <a:rPr lang="ru-RU" b="1" i="1" dirty="0"/>
              <a:t>Возможный эффект</a:t>
            </a:r>
            <a:r>
              <a:rPr lang="ru-RU" dirty="0"/>
              <a:t> - смоделированная ситуация с повышенной интенсивностью воздушного движения и предполагающая наличие специально организованных помех, показала соответствие современным требованиям, предъявляемым к обеспечению безопасности полётов.</a:t>
            </a:r>
          </a:p>
        </p:txBody>
      </p:sp>
    </p:spTree>
    <p:extLst>
      <p:ext uri="{BB962C8B-B14F-4D97-AF65-F5344CB8AC3E}">
        <p14:creationId xmlns:p14="http://schemas.microsoft.com/office/powerpoint/2010/main" val="420415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1771"/>
            <a:ext cx="7704667" cy="849085"/>
          </a:xfrm>
        </p:spPr>
        <p:txBody>
          <a:bodyPr>
            <a:normAutofit/>
          </a:bodyPr>
          <a:lstStyle/>
          <a:p>
            <a:r>
              <a:rPr lang="ru-RU" dirty="0"/>
              <a:t>Предложения для </a:t>
            </a:r>
            <a:r>
              <a:rPr lang="ru-RU" dirty="0" smtClean="0"/>
              <a:t>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2" y="1084942"/>
            <a:ext cx="7704667" cy="4488543"/>
          </a:xfrm>
        </p:spPr>
        <p:txBody>
          <a:bodyPr>
            <a:normAutofit lnSpcReduction="10000"/>
          </a:bodyPr>
          <a:lstStyle/>
          <a:p>
            <a:pPr marL="536575" lvl="0" indent="-536575" algn="just">
              <a:buNone/>
            </a:pPr>
            <a:r>
              <a:rPr lang="ru-RU" i="1" dirty="0"/>
              <a:t>Альтернативное использование радионавигационной </a:t>
            </a:r>
            <a:r>
              <a:rPr lang="ru-RU" i="1" dirty="0" smtClean="0"/>
              <a:t>системы «МАРС-75</a:t>
            </a:r>
            <a:r>
              <a:rPr lang="ru-RU" i="1" dirty="0"/>
              <a:t>» </a:t>
            </a:r>
            <a:r>
              <a:rPr lang="ru-RU" dirty="0"/>
              <a:t>для навигационного определения воздушных судов в условиях преднамеренно созданных помех. </a:t>
            </a:r>
          </a:p>
          <a:p>
            <a:pPr marL="536575" indent="-536575" algn="just">
              <a:buNone/>
            </a:pPr>
            <a:r>
              <a:rPr lang="ru-RU" b="1" i="1" dirty="0"/>
              <a:t>Возможный эффект:</a:t>
            </a:r>
            <a:r>
              <a:rPr lang="ru-RU" dirty="0"/>
              <a:t> сигнал навигационного космического аппарата маломощный и, может быть, эффективно подавлен. «МАРС-75» может использоваться в случае радиотехнических атак, обеспечивая точность 60-300 м в дифференциальном режиме, при этом обладая мобильностью и возможностью работать под шумами.</a:t>
            </a:r>
          </a:p>
        </p:txBody>
      </p:sp>
    </p:spTree>
    <p:extLst>
      <p:ext uri="{BB962C8B-B14F-4D97-AF65-F5344CB8AC3E}">
        <p14:creationId xmlns:p14="http://schemas.microsoft.com/office/powerpoint/2010/main" val="65662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367" y="3020176"/>
            <a:ext cx="7586133" cy="12808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373652" y="357777"/>
            <a:ext cx="8641078" cy="6015753"/>
            <a:chOff x="417195" y="502919"/>
            <a:chExt cx="8641078" cy="60157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394710" y="502919"/>
              <a:ext cx="2686050" cy="56578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Активность различных преступных группировок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48976" y="1316949"/>
              <a:ext cx="2977515" cy="72866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Обеспечение безопасности страны в целом и гражданской авиации в частности</a:t>
              </a:r>
              <a:endParaRPr lang="ru-RU" sz="16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94709" y="3391138"/>
              <a:ext cx="2686050" cy="91082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Возможность реализации этого направления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88856" y="4588788"/>
              <a:ext cx="1920240" cy="58293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Финансовые средства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06290" y="4588788"/>
              <a:ext cx="2651758" cy="58293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Соответствующая экспериментальная база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17195" y="3391852"/>
              <a:ext cx="2686050" cy="91011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Необходимый инженерно-научный потенциал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72223" y="3387566"/>
              <a:ext cx="2686050" cy="9144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/>
                <a:t>Информация о функционировании навигационных систем гражданской авиации полностью известна</a:t>
              </a:r>
              <a:endParaRPr lang="ru-RU" sz="13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31668" y="2289214"/>
              <a:ext cx="5612130" cy="81510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Стратегические направление деятельности террористических групп – радиоэлектронные удары по навигационным системам воздушного судна</a:t>
              </a:r>
              <a:endParaRPr lang="ru-RU" sz="16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17469" y="5604272"/>
              <a:ext cx="4240530" cy="9144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Эффективность возможных радиотехнических террористических атак на навигационные системы ВС ГА</a:t>
              </a:r>
              <a:endParaRPr lang="ru-RU" dirty="0"/>
            </a:p>
          </p:txBody>
        </p:sp>
        <p:cxnSp>
          <p:nvCxnSpPr>
            <p:cNvPr id="25" name="Прямая со стрелкой 24"/>
            <p:cNvCxnSpPr>
              <a:stCxn id="5" idx="2"/>
              <a:endCxn id="6" idx="0"/>
            </p:cNvCxnSpPr>
            <p:nvPr/>
          </p:nvCxnSpPr>
          <p:spPr>
            <a:xfrm flipH="1">
              <a:off x="4737734" y="1068704"/>
              <a:ext cx="1" cy="24824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6" idx="2"/>
              <a:endCxn id="12" idx="0"/>
            </p:cNvCxnSpPr>
            <p:nvPr/>
          </p:nvCxnSpPr>
          <p:spPr>
            <a:xfrm flipH="1">
              <a:off x="4737733" y="2045612"/>
              <a:ext cx="1" cy="243602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12" idx="2"/>
              <a:endCxn id="7" idx="0"/>
            </p:cNvCxnSpPr>
            <p:nvPr/>
          </p:nvCxnSpPr>
          <p:spPr>
            <a:xfrm>
              <a:off x="4737733" y="3104316"/>
              <a:ext cx="1" cy="286822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7" idx="1"/>
              <a:endCxn id="10" idx="3"/>
            </p:cNvCxnSpPr>
            <p:nvPr/>
          </p:nvCxnSpPr>
          <p:spPr>
            <a:xfrm flipH="1">
              <a:off x="3103245" y="3846552"/>
              <a:ext cx="291464" cy="357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7" idx="3"/>
              <a:endCxn id="11" idx="1"/>
            </p:cNvCxnSpPr>
            <p:nvPr/>
          </p:nvCxnSpPr>
          <p:spPr>
            <a:xfrm flipV="1">
              <a:off x="6080759" y="3844766"/>
              <a:ext cx="291464" cy="1786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ная линия уступом 34"/>
            <p:cNvCxnSpPr>
              <a:stCxn id="7" idx="2"/>
              <a:endCxn id="8" idx="0"/>
            </p:cNvCxnSpPr>
            <p:nvPr/>
          </p:nvCxnSpPr>
          <p:spPr>
            <a:xfrm rot="5400000">
              <a:off x="3849944" y="3700998"/>
              <a:ext cx="286822" cy="1488758"/>
            </a:xfrm>
            <a:prstGeom prst="bentConnector3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Соединительная линия уступом 36"/>
            <p:cNvCxnSpPr>
              <a:stCxn id="7" idx="2"/>
              <a:endCxn id="9" idx="0"/>
            </p:cNvCxnSpPr>
            <p:nvPr/>
          </p:nvCxnSpPr>
          <p:spPr>
            <a:xfrm rot="16200000" flipH="1">
              <a:off x="5191540" y="3848159"/>
              <a:ext cx="286822" cy="1194435"/>
            </a:xfrm>
            <a:prstGeom prst="bentConnector3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Соединительная линия уступом 38"/>
            <p:cNvCxnSpPr>
              <a:stCxn id="10" idx="2"/>
              <a:endCxn id="13" idx="1"/>
            </p:cNvCxnSpPr>
            <p:nvPr/>
          </p:nvCxnSpPr>
          <p:spPr>
            <a:xfrm rot="16200000" flipH="1">
              <a:off x="1309091" y="4753094"/>
              <a:ext cx="1759506" cy="857249"/>
            </a:xfrm>
            <a:prstGeom prst="bentConnector2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оединительная линия уступом 40"/>
            <p:cNvCxnSpPr>
              <a:stCxn id="11" idx="2"/>
              <a:endCxn id="13" idx="3"/>
            </p:cNvCxnSpPr>
            <p:nvPr/>
          </p:nvCxnSpPr>
          <p:spPr>
            <a:xfrm rot="5400000">
              <a:off x="6406871" y="4753095"/>
              <a:ext cx="1759506" cy="857249"/>
            </a:xfrm>
            <a:prstGeom prst="bentConnector2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stCxn id="9" idx="2"/>
            </p:cNvCxnSpPr>
            <p:nvPr/>
          </p:nvCxnSpPr>
          <p:spPr>
            <a:xfrm>
              <a:off x="5932169" y="5171718"/>
              <a:ext cx="0" cy="432554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8" idx="2"/>
            </p:cNvCxnSpPr>
            <p:nvPr/>
          </p:nvCxnSpPr>
          <p:spPr>
            <a:xfrm>
              <a:off x="3248976" y="5171718"/>
              <a:ext cx="0" cy="432554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486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963" y="37830"/>
            <a:ext cx="7704667" cy="759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 подавления заградительной помехи</a:t>
            </a:r>
            <a:endParaRPr lang="ru-RU" sz="28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5623310" y="1349373"/>
            <a:ext cx="3149688" cy="1692478"/>
            <a:chOff x="1489424" y="1696674"/>
            <a:chExt cx="3149688" cy="169247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489424" y="1696674"/>
              <a:ext cx="1446722" cy="818302"/>
              <a:chOff x="1489424" y="1696674"/>
              <a:chExt cx="1446722" cy="818302"/>
            </a:xfrm>
          </p:grpSpPr>
          <p:pic>
            <p:nvPicPr>
              <p:cNvPr id="13314" name="Picture 2" descr="Картинки по запросу самолет силуэт 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9424" y="1696674"/>
                <a:ext cx="1446722" cy="818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Группа 11"/>
              <p:cNvGrpSpPr/>
              <p:nvPr/>
            </p:nvGrpSpPr>
            <p:grpSpPr>
              <a:xfrm>
                <a:off x="2652713" y="1696674"/>
                <a:ext cx="206884" cy="216016"/>
                <a:chOff x="2652713" y="1696674"/>
                <a:chExt cx="206884" cy="216016"/>
              </a:xfrm>
            </p:grpSpPr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2751589" y="1696674"/>
                  <a:ext cx="1" cy="216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flipH="1" flipV="1">
                  <a:off x="2652713" y="1705806"/>
                  <a:ext cx="98876" cy="988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V="1">
                  <a:off x="2751589" y="1696674"/>
                  <a:ext cx="108008" cy="108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548543" y="3296873"/>
              <a:ext cx="10905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16" name="Picture 4" descr="Картинки по запросу антенн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421" y="2353650"/>
              <a:ext cx="646812" cy="6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>
              <a:stCxn id="13316" idx="2"/>
            </p:cNvCxnSpPr>
            <p:nvPr/>
          </p:nvCxnSpPr>
          <p:spPr>
            <a:xfrm flipH="1">
              <a:off x="3976381" y="3000462"/>
              <a:ext cx="117446" cy="296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13316" idx="2"/>
            </p:cNvCxnSpPr>
            <p:nvPr/>
          </p:nvCxnSpPr>
          <p:spPr>
            <a:xfrm>
              <a:off x="4093827" y="3000462"/>
              <a:ext cx="117446" cy="296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548543" y="3296873"/>
              <a:ext cx="92279" cy="92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3678142" y="3296873"/>
              <a:ext cx="92279" cy="92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3779240" y="3296873"/>
              <a:ext cx="92280" cy="92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3875927" y="3296873"/>
              <a:ext cx="92279" cy="92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005526" y="3296873"/>
              <a:ext cx="92279" cy="92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106624" y="3296873"/>
              <a:ext cx="92280" cy="92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4244828" y="3296873"/>
              <a:ext cx="92279" cy="92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4374427" y="3296873"/>
              <a:ext cx="92279" cy="92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4475525" y="3296873"/>
              <a:ext cx="92280" cy="92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Молния 27"/>
            <p:cNvSpPr/>
            <p:nvPr/>
          </p:nvSpPr>
          <p:spPr>
            <a:xfrm rot="12100372">
              <a:off x="2831933" y="2016987"/>
              <a:ext cx="1053888" cy="202385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9" name="Рисунок 5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8" y="3133291"/>
            <a:ext cx="4469004" cy="2864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66754" y="1492303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подавления: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Пространственное подавление сигналов на основе использования антенных решёток.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70373" y="2995711"/>
            <a:ext cx="40462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Аппаратура подавления помех: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Тракт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гетеродинным преобразователем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Аналого-цифровой преобразователь (по одному на каждый элемент)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Программируемая логическая интегральная схема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Процессор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7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33" y="0"/>
            <a:ext cx="8314267" cy="102345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Разработка </a:t>
            </a:r>
            <a:r>
              <a:rPr lang="ru-RU" sz="2400" b="1" dirty="0"/>
              <a:t>метода навигационного обеспечения ВС в условиях создания </a:t>
            </a:r>
            <a:r>
              <a:rPr lang="ru-RU" sz="2400" b="1" dirty="0" smtClean="0"/>
              <a:t>террористической группировкой уводящей </a:t>
            </a:r>
            <a:r>
              <a:rPr lang="ru-RU" sz="2400" b="1" dirty="0"/>
              <a:t>помехи</a:t>
            </a:r>
            <a:endParaRPr lang="ru-RU" sz="2400" dirty="0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1598612" y="19254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1598612" y="34970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Рисунок 7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70"/>
          <a:stretch>
            <a:fillRect/>
          </a:stretch>
        </p:blipFill>
        <p:spPr bwMode="auto">
          <a:xfrm>
            <a:off x="4258416" y="1310744"/>
            <a:ext cx="4668551" cy="231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9952" y="1310744"/>
            <a:ext cx="3368464" cy="181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метода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Комплексирование спутниковой радионавигационной системы с инерциальной навигационной системой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598612" y="3630088"/>
                <a:ext cx="7328355" cy="3260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Составляющие аппаратуры</a:t>
                </a:r>
                <a:r>
                  <a:rPr lang="en-U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Блок формирования вектора разностей скоростей инерциальной навигационной системы и спутниковой радионавигационной системы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Фильтр </a:t>
                </a:r>
                <a:r>
                  <a:rPr lang="ru-RU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Калмана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Блок прогноза. Формируется прогнозируемый вектор </a:t>
                </a:r>
                <a:r>
                  <a:rPr lang="ru-RU" sz="1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псевдодальностей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на основе информации от инерциальной навигационной системы. </a:t>
                </a:r>
                <a:endParaRPr lang="ru-RU" sz="16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ИНС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𝐾𝐴</m:t>
                                      </m:r>
                                    </m:sup>
                                  </m:sSub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ru-RU" sz="16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ИНС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𝐾𝐴</m:t>
                                      </m:r>
                                    </m:sup>
                                  </m:sSub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ИНС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𝐾𝐴</m:t>
                                      </m:r>
                                    </m:sup>
                                  </m:sSub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ИНС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ru-RU" sz="16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Блок 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анализа различий </a:t>
                </a:r>
                <a:r>
                  <a:rPr lang="ru-RU" sz="1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псевдодальностей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Нахождение аномального </a:t>
                </a:r>
                <a:r>
                  <a:rPr lang="ru-RU" sz="16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расхождения</a:t>
                </a:r>
                <a:endParaRPr lang="en-US" sz="16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3630088"/>
                <a:ext cx="7328355" cy="3260380"/>
              </a:xfrm>
              <a:prstGeom prst="rect">
                <a:avLst/>
              </a:prstGeom>
              <a:blipFill>
                <a:blip r:embed="rId5"/>
                <a:stretch>
                  <a:fillRect l="-250" r="-4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3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19" y="0"/>
            <a:ext cx="8183881" cy="841815"/>
          </a:xfrm>
        </p:spPr>
        <p:txBody>
          <a:bodyPr>
            <a:noAutofit/>
          </a:bodyPr>
          <a:lstStyle/>
          <a:p>
            <a:pPr algn="r"/>
            <a:r>
              <a:rPr lang="ru-RU" dirty="0"/>
              <a:t>Критика спутниковой технологии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3662" y="1534795"/>
            <a:ext cx="5534025" cy="553361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использования спутниковой технологии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приполярных широтах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1754" y="2423031"/>
            <a:ext cx="2198420" cy="1009430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Плохой геометрический фактор рабочих созвездий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95122" y="2478282"/>
            <a:ext cx="2506199" cy="1036519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влияние на точность навигационных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определений подстилающей поверхности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52580" y="2395785"/>
            <a:ext cx="2391420" cy="1036519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Небольшая мощность сигнала НКА и уязвимость его для подавления противником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26275" y="3765790"/>
            <a:ext cx="3123174" cy="706331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комплексирования СРНС с другими навигационными системами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613618" y="2109886"/>
            <a:ext cx="670852" cy="312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50062" y="2109885"/>
            <a:ext cx="0" cy="312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215655" y="2096173"/>
            <a:ext cx="1483047" cy="281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218776" y="3441251"/>
            <a:ext cx="2245652" cy="241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386556" y="3514801"/>
            <a:ext cx="1306" cy="272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714004" y="3448022"/>
            <a:ext cx="2486347" cy="24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897687" y="4206240"/>
            <a:ext cx="522769" cy="240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s://pixabay.com/static/uploads/photo/2015/06/23/11/13/globe-818583_960_72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"/>
          <a:stretch/>
        </p:blipFill>
        <p:spPr bwMode="auto">
          <a:xfrm rot="648932">
            <a:off x="6124023" y="4306372"/>
            <a:ext cx="2128895" cy="21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ontrolauto.bucl.ru/upload/image/glonass_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778">
            <a:off x="3194709" y="5447944"/>
            <a:ext cx="718832" cy="5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>
            <a:stCxn id="13316" idx="3"/>
          </p:cNvCxnSpPr>
          <p:nvPr/>
        </p:nvCxnSpPr>
        <p:spPr>
          <a:xfrm flipV="1">
            <a:off x="3898823" y="4398573"/>
            <a:ext cx="2938205" cy="1199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316" idx="3"/>
            <a:endCxn id="13314" idx="2"/>
          </p:cNvCxnSpPr>
          <p:nvPr/>
        </p:nvCxnSpPr>
        <p:spPr>
          <a:xfrm>
            <a:off x="3898823" y="5597805"/>
            <a:ext cx="3092603" cy="790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0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736533" y="841815"/>
            <a:ext cx="4280536" cy="1177856"/>
          </a:xfrm>
          <a:prstGeom prst="roundRect">
            <a:avLst/>
          </a:prstGeom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Достоинства РНС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Марс –75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«Марс-75»</a:t>
            </a:r>
            <a:endParaRPr lang="en-US" sz="11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частот: </a:t>
            </a:r>
            <a:r>
              <a:rPr lang="ru-RU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64-92 кГц</a:t>
            </a:r>
            <a:br>
              <a:rPr lang="ru-RU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Дальность действия: </a:t>
            </a:r>
            <a:r>
              <a:rPr lang="ru-RU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км</a:t>
            </a:r>
            <a:br>
              <a:rPr lang="ru-RU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СКО: </a:t>
            </a:r>
            <a:r>
              <a:rPr lang="ru-RU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60-350м</a:t>
            </a:r>
            <a:r>
              <a:rPr lang="ru-RU" sz="11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21186" y="2309954"/>
            <a:ext cx="1926957" cy="626745"/>
          </a:xfrm>
          <a:prstGeom prst="roundRect">
            <a:avLst/>
          </a:prstGeom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помехо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-устойчивость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33667" y="2309954"/>
            <a:ext cx="1886268" cy="626745"/>
          </a:xfrm>
          <a:prstGeom prst="roundRect">
            <a:avLst/>
          </a:prstGeom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Мобильность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05459" y="2309954"/>
            <a:ext cx="2672630" cy="626745"/>
          </a:xfrm>
          <a:prstGeom prst="roundRect">
            <a:avLst/>
          </a:prstGeom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Точность в дифференциальном режиме не хуже чем СРНС в стандартном режиме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5" r="24525" b="52613"/>
          <a:stretch/>
        </p:blipFill>
        <p:spPr>
          <a:xfrm>
            <a:off x="2255282" y="3226982"/>
            <a:ext cx="2882383" cy="36382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37665" y="4419827"/>
            <a:ext cx="3740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с дискретной частотной модуляцией и частотно-временная плоскость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9601" y="0"/>
            <a:ext cx="8534400" cy="84181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/>
              <a:t>Преимущества использования РНС "</a:t>
            </a:r>
            <a:r>
              <a:rPr lang="ru-RU" sz="2800" dirty="0" smtClean="0"/>
              <a:t>МАРС-75</a:t>
            </a:r>
            <a:r>
              <a:rPr lang="ru-RU" sz="2800" dirty="0"/>
              <a:t>" в условиях специально организованных помех"</a:t>
            </a:r>
            <a:endParaRPr lang="ru-RU" sz="1400" dirty="0"/>
          </a:p>
        </p:txBody>
      </p:sp>
      <p:cxnSp>
        <p:nvCxnSpPr>
          <p:cNvPr id="12" name="Соединительная линия уступом 11"/>
          <p:cNvCxnSpPr>
            <a:stCxn id="13" idx="1"/>
            <a:endCxn id="15" idx="0"/>
          </p:cNvCxnSpPr>
          <p:nvPr/>
        </p:nvCxnSpPr>
        <p:spPr>
          <a:xfrm rot="10800000" flipV="1">
            <a:off x="2584665" y="1430742"/>
            <a:ext cx="151868" cy="879211"/>
          </a:xfrm>
          <a:prstGeom prst="bentConnector2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3" idx="3"/>
            <a:endCxn id="17" idx="0"/>
          </p:cNvCxnSpPr>
          <p:nvPr/>
        </p:nvCxnSpPr>
        <p:spPr>
          <a:xfrm>
            <a:off x="7017069" y="1430743"/>
            <a:ext cx="524705" cy="879211"/>
          </a:xfrm>
          <a:prstGeom prst="bentConnector2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2"/>
            <a:endCxn id="16" idx="0"/>
          </p:cNvCxnSpPr>
          <p:nvPr/>
        </p:nvCxnSpPr>
        <p:spPr>
          <a:xfrm>
            <a:off x="4876801" y="2019671"/>
            <a:ext cx="0" cy="29028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8466668" cy="128089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Разработка </a:t>
            </a:r>
            <a:r>
              <a:rPr lang="ru-RU" sz="2800" b="1" dirty="0"/>
              <a:t>алгоритма </a:t>
            </a:r>
            <a:r>
              <a:rPr lang="ru-RU" sz="2800" b="1" dirty="0" smtClean="0"/>
              <a:t>построения траектории движения ВС в условиях воздействия специально организованных помех</a:t>
            </a:r>
            <a:endParaRPr lang="ru-RU" sz="2800" dirty="0"/>
          </a:p>
        </p:txBody>
      </p:sp>
      <p:pic>
        <p:nvPicPr>
          <p:cNvPr id="14340" name="Picture 4" descr="http://www.boeing.ru/resources/ru_RU/Products-and-Services/Boeing-Business-Jets/header-BBJ1a87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-402" r="32577" b="402"/>
          <a:stretch/>
        </p:blipFill>
        <p:spPr bwMode="auto">
          <a:xfrm>
            <a:off x="473529" y="1857630"/>
            <a:ext cx="3176641" cy="164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ru.visiology.su/upload/medialibrary/69f/%D1%81%D0%B0%D0%BC%D0%BE%D0%BB%D0%B5%D1%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3430" y="3920325"/>
            <a:ext cx="3120571" cy="10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bespilotnik.org/upload/iblock/943/943d62dc51b51657d6fba72008c7df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3430" y="1857630"/>
            <a:ext cx="1567543" cy="6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олния 5"/>
          <p:cNvSpPr/>
          <p:nvPr/>
        </p:nvSpPr>
        <p:spPr>
          <a:xfrm>
            <a:off x="6676571" y="2670629"/>
            <a:ext cx="406400" cy="149497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олния 10"/>
          <p:cNvSpPr/>
          <p:nvPr/>
        </p:nvSpPr>
        <p:spPr>
          <a:xfrm rot="6152977">
            <a:off x="4633600" y="1437631"/>
            <a:ext cx="406400" cy="149497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512457" y="2902857"/>
            <a:ext cx="1277257" cy="219763"/>
          </a:xfrm>
          <a:custGeom>
            <a:avLst/>
            <a:gdLst>
              <a:gd name="connsiteX0" fmla="*/ 0 w 1349829"/>
              <a:gd name="connsiteY0" fmla="*/ 0 h 420914"/>
              <a:gd name="connsiteX1" fmla="*/ 1001486 w 1349829"/>
              <a:gd name="connsiteY1" fmla="*/ 116114 h 420914"/>
              <a:gd name="connsiteX2" fmla="*/ 1349829 w 1349829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9829" h="420914">
                <a:moveTo>
                  <a:pt x="0" y="0"/>
                </a:moveTo>
                <a:cubicBezTo>
                  <a:pt x="388257" y="22981"/>
                  <a:pt x="776515" y="45962"/>
                  <a:pt x="1001486" y="116114"/>
                </a:cubicBezTo>
                <a:cubicBezTo>
                  <a:pt x="1226457" y="186266"/>
                  <a:pt x="1288143" y="303590"/>
                  <a:pt x="1349829" y="420914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047148" y="3501101"/>
            <a:ext cx="961765" cy="533870"/>
          </a:xfrm>
          <a:custGeom>
            <a:avLst/>
            <a:gdLst>
              <a:gd name="connsiteX0" fmla="*/ 1146628 w 1146628"/>
              <a:gd name="connsiteY0" fmla="*/ 696685 h 696685"/>
              <a:gd name="connsiteX1" fmla="*/ 362857 w 1146628"/>
              <a:gd name="connsiteY1" fmla="*/ 435428 h 696685"/>
              <a:gd name="connsiteX2" fmla="*/ 0 w 1146628"/>
              <a:gd name="connsiteY2" fmla="*/ 0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628" h="696685">
                <a:moveTo>
                  <a:pt x="1146628" y="696685"/>
                </a:moveTo>
                <a:cubicBezTo>
                  <a:pt x="850295" y="624113"/>
                  <a:pt x="553962" y="551542"/>
                  <a:pt x="362857" y="435428"/>
                </a:cubicBezTo>
                <a:cubicBezTo>
                  <a:pt x="171752" y="319314"/>
                  <a:pt x="85876" y="159657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/>
          <p:cNvSpPr/>
          <p:nvPr/>
        </p:nvSpPr>
        <p:spPr>
          <a:xfrm rot="964094">
            <a:off x="4538250" y="3040081"/>
            <a:ext cx="662588" cy="662588"/>
          </a:xfrm>
          <a:prstGeom prst="plus">
            <a:avLst>
              <a:gd name="adj" fmla="val 473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146592"/>
              </p:ext>
            </p:extLst>
          </p:nvPr>
        </p:nvGraphicFramePr>
        <p:xfrm>
          <a:off x="831772" y="3520373"/>
          <a:ext cx="2344591" cy="87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Уравнение" r:id="rId6" imgW="1371600" imgH="495300" progId="Equation.3">
                  <p:embed/>
                </p:oleObj>
              </mc:Choice>
              <mc:Fallback>
                <p:oleObj name="Уравнение" r:id="rId6" imgW="13716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72" y="3520373"/>
                        <a:ext cx="2344591" cy="87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35468"/>
              </p:ext>
            </p:extLst>
          </p:nvPr>
        </p:nvGraphicFramePr>
        <p:xfrm>
          <a:off x="831771" y="4391221"/>
          <a:ext cx="2191349" cy="80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Уравнение" r:id="rId8" imgW="1384300" imgH="495300" progId="Equation.3">
                  <p:embed/>
                </p:oleObj>
              </mc:Choice>
              <mc:Fallback>
                <p:oleObj name="Уравнение" r:id="rId8" imgW="13843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71" y="4391221"/>
                        <a:ext cx="2191349" cy="802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83170"/>
              </p:ext>
            </p:extLst>
          </p:nvPr>
        </p:nvGraphicFramePr>
        <p:xfrm>
          <a:off x="799485" y="5193687"/>
          <a:ext cx="4614344" cy="47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Уравнение" r:id="rId10" imgW="2984500" imgH="304800" progId="Equation.3">
                  <p:embed/>
                </p:oleObj>
              </mc:Choice>
              <mc:Fallback>
                <p:oleObj name="Уравнение" r:id="rId10" imgW="2984500" imgH="304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85" y="5193687"/>
                        <a:ext cx="4614344" cy="471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61849" y="5798941"/>
            <a:ext cx="6762837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{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} =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то рациональным маршрутом является переход в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-ю точку.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8466668" cy="1280890"/>
          </a:xfrm>
        </p:spPr>
        <p:txBody>
          <a:bodyPr>
            <a:noAutofit/>
          </a:bodyPr>
          <a:lstStyle/>
          <a:p>
            <a:pPr algn="r"/>
            <a:r>
              <a:rPr lang="ru-RU" sz="2800" b="1" dirty="0"/>
              <a:t>Моделирование ситуации с повышенной интенсивностью воздушного движения</a:t>
            </a:r>
            <a:endParaRPr lang="ru-RU" sz="18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668017" y="1280890"/>
            <a:ext cx="6485300" cy="3883468"/>
            <a:chOff x="1420150" y="1415810"/>
            <a:chExt cx="6485300" cy="3883468"/>
          </a:xfrm>
        </p:grpSpPr>
        <p:sp>
          <p:nvSpPr>
            <p:cNvPr id="28" name="Полилиния 27"/>
            <p:cNvSpPr/>
            <p:nvPr/>
          </p:nvSpPr>
          <p:spPr>
            <a:xfrm rot="811034">
              <a:off x="4517658" y="4144198"/>
              <a:ext cx="1100655" cy="827057"/>
            </a:xfrm>
            <a:custGeom>
              <a:avLst/>
              <a:gdLst>
                <a:gd name="connsiteX0" fmla="*/ 2293257 w 2293257"/>
                <a:gd name="connsiteY0" fmla="*/ 1988457 h 1988457"/>
                <a:gd name="connsiteX1" fmla="*/ 885371 w 2293257"/>
                <a:gd name="connsiteY1" fmla="*/ 769257 h 1988457"/>
                <a:gd name="connsiteX2" fmla="*/ 0 w 2293257"/>
                <a:gd name="connsiteY2" fmla="*/ 0 h 19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257" h="1988457">
                  <a:moveTo>
                    <a:pt x="2293257" y="1988457"/>
                  </a:moveTo>
                  <a:lnTo>
                    <a:pt x="885371" y="76925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123543" y="1857829"/>
              <a:ext cx="2467428" cy="2206171"/>
            </a:xfrm>
            <a:custGeom>
              <a:avLst/>
              <a:gdLst>
                <a:gd name="connsiteX0" fmla="*/ 2293257 w 2293257"/>
                <a:gd name="connsiteY0" fmla="*/ 1988457 h 1988457"/>
                <a:gd name="connsiteX1" fmla="*/ 885371 w 2293257"/>
                <a:gd name="connsiteY1" fmla="*/ 769257 h 1988457"/>
                <a:gd name="connsiteX2" fmla="*/ 0 w 2293257"/>
                <a:gd name="connsiteY2" fmla="*/ 0 h 19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257" h="1988457">
                  <a:moveTo>
                    <a:pt x="2293257" y="1988457"/>
                  </a:moveTo>
                  <a:lnTo>
                    <a:pt x="885371" y="76925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1114775">
              <a:off x="4961513" y="2278517"/>
              <a:ext cx="1320373" cy="1124934"/>
            </a:xfrm>
            <a:custGeom>
              <a:avLst/>
              <a:gdLst>
                <a:gd name="connsiteX0" fmla="*/ 2293257 w 2293257"/>
                <a:gd name="connsiteY0" fmla="*/ 1988457 h 1988457"/>
                <a:gd name="connsiteX1" fmla="*/ 885371 w 2293257"/>
                <a:gd name="connsiteY1" fmla="*/ 769257 h 1988457"/>
                <a:gd name="connsiteX2" fmla="*/ 0 w 2293257"/>
                <a:gd name="connsiteY2" fmla="*/ 0 h 19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257" h="1988457">
                  <a:moveTo>
                    <a:pt x="2293257" y="1988457"/>
                  </a:moveTo>
                  <a:lnTo>
                    <a:pt x="885371" y="76925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 rot="811034">
              <a:off x="5017652" y="2899355"/>
              <a:ext cx="1717137" cy="1106090"/>
            </a:xfrm>
            <a:custGeom>
              <a:avLst/>
              <a:gdLst>
                <a:gd name="connsiteX0" fmla="*/ 2293257 w 2293257"/>
                <a:gd name="connsiteY0" fmla="*/ 1988457 h 1988457"/>
                <a:gd name="connsiteX1" fmla="*/ 885371 w 2293257"/>
                <a:gd name="connsiteY1" fmla="*/ 769257 h 1988457"/>
                <a:gd name="connsiteX2" fmla="*/ 0 w 2293257"/>
                <a:gd name="connsiteY2" fmla="*/ 0 h 19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257" h="1988457">
                  <a:moveTo>
                    <a:pt x="2293257" y="1988457"/>
                  </a:moveTo>
                  <a:lnTo>
                    <a:pt x="885371" y="76925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 rot="13321686">
              <a:off x="4958965" y="3554088"/>
              <a:ext cx="1132166" cy="812319"/>
            </a:xfrm>
            <a:custGeom>
              <a:avLst/>
              <a:gdLst>
                <a:gd name="connsiteX0" fmla="*/ 2293257 w 2293257"/>
                <a:gd name="connsiteY0" fmla="*/ 1988457 h 1988457"/>
                <a:gd name="connsiteX1" fmla="*/ 885371 w 2293257"/>
                <a:gd name="connsiteY1" fmla="*/ 769257 h 1988457"/>
                <a:gd name="connsiteX2" fmla="*/ 0 w 2293257"/>
                <a:gd name="connsiteY2" fmla="*/ 0 h 19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257" h="1988457">
                  <a:moveTo>
                    <a:pt x="2293257" y="1988457"/>
                  </a:moveTo>
                  <a:lnTo>
                    <a:pt x="885371" y="76925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 rot="13879686">
              <a:off x="3371512" y="1894767"/>
              <a:ext cx="1323161" cy="823916"/>
            </a:xfrm>
            <a:custGeom>
              <a:avLst/>
              <a:gdLst>
                <a:gd name="connsiteX0" fmla="*/ 2293257 w 2293257"/>
                <a:gd name="connsiteY0" fmla="*/ 1988457 h 1988457"/>
                <a:gd name="connsiteX1" fmla="*/ 885371 w 2293257"/>
                <a:gd name="connsiteY1" fmla="*/ 769257 h 1988457"/>
                <a:gd name="connsiteX2" fmla="*/ 0 w 2293257"/>
                <a:gd name="connsiteY2" fmla="*/ 0 h 19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257" h="1988457">
                  <a:moveTo>
                    <a:pt x="2293257" y="1988457"/>
                  </a:moveTo>
                  <a:lnTo>
                    <a:pt x="885371" y="76925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13879686">
              <a:off x="2829761" y="3211295"/>
              <a:ext cx="1935252" cy="1060898"/>
            </a:xfrm>
            <a:custGeom>
              <a:avLst/>
              <a:gdLst>
                <a:gd name="connsiteX0" fmla="*/ 2293257 w 2293257"/>
                <a:gd name="connsiteY0" fmla="*/ 1988457 h 1988457"/>
                <a:gd name="connsiteX1" fmla="*/ 885371 w 2293257"/>
                <a:gd name="connsiteY1" fmla="*/ 769257 h 1988457"/>
                <a:gd name="connsiteX2" fmla="*/ 0 w 2293257"/>
                <a:gd name="connsiteY2" fmla="*/ 0 h 19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257" h="1988457">
                  <a:moveTo>
                    <a:pt x="2293257" y="1988457"/>
                  </a:moveTo>
                  <a:lnTo>
                    <a:pt x="885371" y="76925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13879686" flipV="1">
              <a:off x="1515202" y="2506636"/>
              <a:ext cx="1264284" cy="409726"/>
            </a:xfrm>
            <a:custGeom>
              <a:avLst/>
              <a:gdLst>
                <a:gd name="connsiteX0" fmla="*/ 2293257 w 2293257"/>
                <a:gd name="connsiteY0" fmla="*/ 1988457 h 1988457"/>
                <a:gd name="connsiteX1" fmla="*/ 885371 w 2293257"/>
                <a:gd name="connsiteY1" fmla="*/ 769257 h 1988457"/>
                <a:gd name="connsiteX2" fmla="*/ 0 w 2293257"/>
                <a:gd name="connsiteY2" fmla="*/ 0 h 19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257" h="1988457">
                  <a:moveTo>
                    <a:pt x="2293257" y="1988457"/>
                  </a:moveTo>
                  <a:lnTo>
                    <a:pt x="885371" y="76925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13879686" flipV="1">
              <a:off x="1834379" y="3493712"/>
              <a:ext cx="1264284" cy="409726"/>
            </a:xfrm>
            <a:custGeom>
              <a:avLst/>
              <a:gdLst>
                <a:gd name="connsiteX0" fmla="*/ 2293257 w 2293257"/>
                <a:gd name="connsiteY0" fmla="*/ 1988457 h 1988457"/>
                <a:gd name="connsiteX1" fmla="*/ 885371 w 2293257"/>
                <a:gd name="connsiteY1" fmla="*/ 769257 h 1988457"/>
                <a:gd name="connsiteX2" fmla="*/ 0 w 2293257"/>
                <a:gd name="connsiteY2" fmla="*/ 0 h 19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257" h="1988457">
                  <a:moveTo>
                    <a:pt x="2293257" y="1988457"/>
                  </a:moveTo>
                  <a:lnTo>
                    <a:pt x="885371" y="76925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5400000" flipV="1">
              <a:off x="2657308" y="4406002"/>
              <a:ext cx="1401329" cy="251624"/>
            </a:xfrm>
            <a:custGeom>
              <a:avLst/>
              <a:gdLst>
                <a:gd name="connsiteX0" fmla="*/ 2293257 w 2293257"/>
                <a:gd name="connsiteY0" fmla="*/ 1988457 h 1988457"/>
                <a:gd name="connsiteX1" fmla="*/ 885371 w 2293257"/>
                <a:gd name="connsiteY1" fmla="*/ 769257 h 1988457"/>
                <a:gd name="connsiteX2" fmla="*/ 0 w 2293257"/>
                <a:gd name="connsiteY2" fmla="*/ 0 h 19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257" h="1988457">
                  <a:moveTo>
                    <a:pt x="2293257" y="1988457"/>
                  </a:moveTo>
                  <a:lnTo>
                    <a:pt x="885371" y="76925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386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92363">
              <a:off x="3713124" y="1415810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24433">
              <a:off x="3208109" y="4805792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29313">
              <a:off x="5164239" y="4730742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61819" y="2587175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90946">
              <a:off x="6190806" y="3776335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07012">
              <a:off x="3578770" y="3584405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88370">
              <a:off x="3366627" y="2594805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46233">
              <a:off x="5175160" y="3172941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03852" y="2002971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82093">
              <a:off x="7411964" y="3846284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19301">
              <a:off x="1718645" y="3131497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s1.iconbird.com/ico/2014/1/618/w256h2561390853596airpor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71643">
              <a:off x="1420150" y="2154133"/>
              <a:ext cx="493486" cy="49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2487862" y="5633283"/>
            <a:ext cx="562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Вероятность одного столкновения при полётах по предложенному правилу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=10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-6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434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1771"/>
            <a:ext cx="7704667" cy="849085"/>
          </a:xfrm>
        </p:spPr>
        <p:txBody>
          <a:bodyPr>
            <a:normAutofit/>
          </a:bodyPr>
          <a:lstStyle/>
          <a:p>
            <a:r>
              <a:rPr lang="ru-RU" dirty="0"/>
              <a:t>Предложения для </a:t>
            </a:r>
            <a:r>
              <a:rPr lang="ru-RU" dirty="0" smtClean="0"/>
              <a:t>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2" y="1084942"/>
            <a:ext cx="7704667" cy="4488543"/>
          </a:xfrm>
        </p:spPr>
        <p:txBody>
          <a:bodyPr>
            <a:normAutofit fontScale="92500" lnSpcReduction="20000"/>
          </a:bodyPr>
          <a:lstStyle/>
          <a:p>
            <a:pPr marL="536575" lvl="0" indent="-536575" algn="just">
              <a:buNone/>
            </a:pPr>
            <a:r>
              <a:rPr lang="ru-RU" dirty="0"/>
              <a:t>В случае несанкционированного воздействия на навигационные системы воздушного судна гражданской авиации - </a:t>
            </a:r>
            <a:r>
              <a:rPr lang="ru-RU" b="1" i="1" dirty="0"/>
              <a:t>заградительные помехи</a:t>
            </a:r>
            <a:r>
              <a:rPr lang="ru-RU" dirty="0" smtClean="0"/>
              <a:t>.</a:t>
            </a:r>
            <a:endParaRPr lang="ru-RU" dirty="0"/>
          </a:p>
          <a:p>
            <a:pPr marL="536575" indent="-536575" algn="just">
              <a:buNone/>
            </a:pPr>
            <a:r>
              <a:rPr lang="ru-RU" dirty="0"/>
              <a:t>Подобная радиотехническая атака может привести к невозможности определять местоположение воздушного судна</a:t>
            </a:r>
            <a:r>
              <a:rPr lang="ru-RU" dirty="0" smtClean="0"/>
              <a:t>.</a:t>
            </a:r>
            <a:endParaRPr lang="ru-RU" dirty="0"/>
          </a:p>
          <a:p>
            <a:pPr marL="536575" indent="-536575" algn="just">
              <a:buNone/>
            </a:pPr>
            <a:r>
              <a:rPr lang="ru-RU" b="1" i="1" dirty="0"/>
              <a:t>Способ </a:t>
            </a:r>
            <a:r>
              <a:rPr lang="ru-RU" b="1" i="1" dirty="0" smtClean="0"/>
              <a:t>борьбы</a:t>
            </a:r>
            <a:r>
              <a:rPr lang="ru-RU" b="1" dirty="0"/>
              <a:t>:</a:t>
            </a:r>
            <a:r>
              <a:rPr lang="ru-RU" dirty="0" smtClean="0"/>
              <a:t> </a:t>
            </a:r>
            <a:r>
              <a:rPr lang="ru-RU" dirty="0"/>
              <a:t>использование пространственного подавления сигналов на основе использования антенных решёток заключающегося в формировании точной копии помехи с обратным знаком. Далее измеряется фазовый сдвиг одного антенного элемента относительно другого.</a:t>
            </a:r>
          </a:p>
          <a:p>
            <a:pPr marL="536575" indent="-536575" algn="just">
              <a:buNone/>
            </a:pPr>
            <a:r>
              <a:rPr lang="ru-RU" b="1" i="1" dirty="0"/>
              <a:t>Возможный эффект</a:t>
            </a:r>
            <a:r>
              <a:rPr lang="ru-RU" b="1" dirty="0"/>
              <a:t>:</a:t>
            </a:r>
            <a:r>
              <a:rPr lang="ru-RU" dirty="0"/>
              <a:t> по результатам экспериментов результаты подавления составили 41-43 дБ для широкой полосы и 45-46 дБ для узкой. </a:t>
            </a:r>
          </a:p>
        </p:txBody>
      </p:sp>
    </p:spTree>
    <p:extLst>
      <p:ext uri="{BB962C8B-B14F-4D97-AF65-F5344CB8AC3E}">
        <p14:creationId xmlns:p14="http://schemas.microsoft.com/office/powerpoint/2010/main" val="1388009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1381</TotalTime>
  <Words>599</Words>
  <Application>Microsoft Office PowerPoint</Application>
  <PresentationFormat>Экран (4:3)</PresentationFormat>
  <Paragraphs>73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Corbel</vt:lpstr>
      <vt:lpstr>Times New Roman</vt:lpstr>
      <vt:lpstr>Параллакс</vt:lpstr>
      <vt:lpstr>Microsoft Equation 3.0</vt:lpstr>
      <vt:lpstr>Презентация PowerPoint</vt:lpstr>
      <vt:lpstr>Презентация PowerPoint</vt:lpstr>
      <vt:lpstr>Метод подавления заградительной помехи</vt:lpstr>
      <vt:lpstr>Разработка метода навигационного обеспечения ВС в условиях создания террористической группировкой уводящей помехи</vt:lpstr>
      <vt:lpstr>Критика спутниковой технологии</vt:lpstr>
      <vt:lpstr>Преимущества использования РНС "МАРС-75" в условиях специально организованных помех"</vt:lpstr>
      <vt:lpstr>Разработка алгоритма построения траектории движения ВС в условиях воздействия специально организованных помех</vt:lpstr>
      <vt:lpstr>Моделирование ситуации с повышенной интенсивностью воздушного движения</vt:lpstr>
      <vt:lpstr>Предложения для реализации</vt:lpstr>
      <vt:lpstr>Предложения для реализации</vt:lpstr>
      <vt:lpstr>Предложения для реализации</vt:lpstr>
      <vt:lpstr>Предложения для реализации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Затучный Дмитрий</dc:creator>
  <cp:lastModifiedBy>Igor Avtin</cp:lastModifiedBy>
  <cp:revision>141</cp:revision>
  <dcterms:created xsi:type="dcterms:W3CDTF">2015-12-05T17:09:07Z</dcterms:created>
  <dcterms:modified xsi:type="dcterms:W3CDTF">2017-10-21T10:23:22Z</dcterms:modified>
</cp:coreProperties>
</file>