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6" r:id="rId7"/>
    <p:sldId id="264" r:id="rId8"/>
    <p:sldId id="263" r:id="rId9"/>
    <p:sldId id="262" r:id="rId10"/>
    <p:sldId id="267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Open Sans ExtraBold" pitchFamily="2" charset="0"/>
      <p:bold r:id="rId19"/>
      <p:boldItalic r:id="rId20"/>
    </p:embeddedFont>
    <p:embeddedFont>
      <p:font typeface="Tilda Sans VF" panose="020B0604020202020204" charset="-52"/>
      <p:regular r:id="rId21"/>
      <p:bold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4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EAB"/>
    <a:srgbClr val="B2DDE6"/>
    <a:srgbClr val="3577B5"/>
    <a:srgbClr val="2B648D"/>
    <a:srgbClr val="3678B6"/>
    <a:srgbClr val="18B4E7"/>
    <a:srgbClr val="0070A2"/>
    <a:srgbClr val="00667A"/>
    <a:srgbClr val="D2E7EE"/>
    <a:srgbClr val="BDDC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65" autoAdjust="0"/>
  </p:normalViewPr>
  <p:slideViewPr>
    <p:cSldViewPr snapToGrid="0">
      <p:cViewPr varScale="1">
        <p:scale>
          <a:sx n="85" d="100"/>
          <a:sy n="85" d="100"/>
        </p:scale>
        <p:origin x="562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011434433352581E-2"/>
          <c:y val="6.8324521613413222E-2"/>
          <c:w val="0.42225722614315603"/>
          <c:h val="0.8412706440299840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explosion val="5"/>
          <c:dPt>
            <c:idx val="0"/>
            <c:bubble3D val="0"/>
            <c:spPr>
              <a:solidFill>
                <a:schemeClr val="accent1">
                  <a:shade val="40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5D1-4B64-8764-B222AE7C701F}"/>
              </c:ext>
            </c:extLst>
          </c:dPt>
          <c:dPt>
            <c:idx val="1"/>
            <c:bubble3D val="0"/>
            <c:spPr>
              <a:solidFill>
                <a:schemeClr val="accent1">
                  <a:shade val="51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5D1-4B64-8764-B222AE7C701F}"/>
              </c:ext>
            </c:extLst>
          </c:dPt>
          <c:dPt>
            <c:idx val="2"/>
            <c:bubble3D val="0"/>
            <c:spPr>
              <a:solidFill>
                <a:schemeClr val="accent1">
                  <a:shade val="62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5D1-4B64-8764-B222AE7C701F}"/>
              </c:ext>
            </c:extLst>
          </c:dPt>
          <c:dPt>
            <c:idx val="3"/>
            <c:bubble3D val="0"/>
            <c:spPr>
              <a:solidFill>
                <a:schemeClr val="accent1">
                  <a:shade val="73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5D1-4B64-8764-B222AE7C701F}"/>
              </c:ext>
            </c:extLst>
          </c:dPt>
          <c:dPt>
            <c:idx val="4"/>
            <c:bubble3D val="0"/>
            <c:spPr>
              <a:solidFill>
                <a:schemeClr val="accent1">
                  <a:shade val="83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5D1-4B64-8764-B222AE7C701F}"/>
              </c:ext>
            </c:extLst>
          </c:dPt>
          <c:dPt>
            <c:idx val="5"/>
            <c:bubble3D val="0"/>
            <c:spPr>
              <a:solidFill>
                <a:schemeClr val="accent1">
                  <a:shade val="94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55D1-4B64-8764-B222AE7C701F}"/>
              </c:ext>
            </c:extLst>
          </c:dPt>
          <c:dPt>
            <c:idx val="6"/>
            <c:bubble3D val="0"/>
            <c:spPr>
              <a:solidFill>
                <a:schemeClr val="accent1">
                  <a:tint val="95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55D1-4B64-8764-B222AE7C701F}"/>
              </c:ext>
            </c:extLst>
          </c:dPt>
          <c:dPt>
            <c:idx val="7"/>
            <c:bubble3D val="0"/>
            <c:spPr>
              <a:solidFill>
                <a:schemeClr val="accent1">
                  <a:tint val="84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55D1-4B64-8764-B222AE7C701F}"/>
              </c:ext>
            </c:extLst>
          </c:dPt>
          <c:dPt>
            <c:idx val="8"/>
            <c:bubble3D val="0"/>
            <c:spPr>
              <a:solidFill>
                <a:schemeClr val="accent1">
                  <a:tint val="74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55D1-4B64-8764-B222AE7C701F}"/>
              </c:ext>
            </c:extLst>
          </c:dPt>
          <c:dPt>
            <c:idx val="9"/>
            <c:bubble3D val="0"/>
            <c:spPr>
              <a:solidFill>
                <a:schemeClr val="accent1">
                  <a:tint val="63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55D1-4B64-8764-B222AE7C701F}"/>
              </c:ext>
            </c:extLst>
          </c:dPt>
          <c:dPt>
            <c:idx val="10"/>
            <c:bubble3D val="0"/>
            <c:spPr>
              <a:solidFill>
                <a:schemeClr val="accent1">
                  <a:tint val="52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88A6-467C-A6BB-6E0A32F1AC08}"/>
              </c:ext>
            </c:extLst>
          </c:dPt>
          <c:dPt>
            <c:idx val="11"/>
            <c:bubble3D val="0"/>
            <c:spPr>
              <a:solidFill>
                <a:schemeClr val="accent1">
                  <a:tint val="41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8A6-467C-A6BB-6E0A32F1AC0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1800" dirty="0"/>
                      <a:t>12</a:t>
                    </a:r>
                    <a:br>
                      <a:rPr lang="en-US" baseline="0" dirty="0"/>
                    </a:br>
                    <a:r>
                      <a:rPr lang="en-US" baseline="0" dirty="0"/>
                      <a:t>[</a:t>
                    </a:r>
                    <a:r>
                      <a:rPr lang="en-US" dirty="0"/>
                      <a:t>27%]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55D1-4B64-8764-B222AE7C701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800" dirty="0"/>
                      <a:t>6</a:t>
                    </a:r>
                  </a:p>
                  <a:p>
                    <a:r>
                      <a:rPr lang="en-US" dirty="0"/>
                      <a:t>[14%]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55D1-4B64-8764-B222AE7C701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800" dirty="0"/>
                      <a:t>5</a:t>
                    </a:r>
                  </a:p>
                  <a:p>
                    <a:r>
                      <a:rPr lang="en-US" dirty="0"/>
                      <a:t>[11%]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55D1-4B64-8764-B222AE7C701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800" dirty="0"/>
                      <a:t>5</a:t>
                    </a:r>
                  </a:p>
                  <a:p>
                    <a:r>
                      <a:rPr lang="en-US" dirty="0"/>
                      <a:t>[11%]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55D1-4B64-8764-B222AE7C701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800" dirty="0"/>
                      <a:t>4</a:t>
                    </a:r>
                  </a:p>
                  <a:p>
                    <a:r>
                      <a:rPr lang="en-US" dirty="0"/>
                      <a:t>[9%]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55D1-4B64-8764-B222AE7C701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sz="1800" dirty="0"/>
                      <a:t>4</a:t>
                    </a:r>
                  </a:p>
                  <a:p>
                    <a:r>
                      <a:rPr lang="en-US" dirty="0"/>
                      <a:t>[9%]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55D1-4B64-8764-B222AE7C701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z="1800" dirty="0"/>
                      <a:t>3</a:t>
                    </a:r>
                  </a:p>
                  <a:p>
                    <a:r>
                      <a:rPr lang="en-US" dirty="0"/>
                      <a:t>[7%]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55D1-4B64-8764-B222AE7C701F}"/>
                </c:ext>
              </c:extLst>
            </c:dLbl>
            <c:dLbl>
              <c:idx val="7"/>
              <c:layout>
                <c:manualLayout>
                  <c:x val="1.2107034464485912E-3"/>
                  <c:y val="-6.0277873693384172E-3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/>
                      <a:t>2</a:t>
                    </a:r>
                    <a:endParaRPr lang="en-US" dirty="0"/>
                  </a:p>
                  <a:p>
                    <a:r>
                      <a:rPr lang="en-US" dirty="0"/>
                      <a:t>[5%]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55D1-4B64-8764-B222AE7C701F}"/>
                </c:ext>
              </c:extLst>
            </c:dLbl>
            <c:dLbl>
              <c:idx val="8"/>
              <c:layout>
                <c:manualLayout>
                  <c:x val="-1.2563014264968695E-2"/>
                  <c:y val="1.1742941708117762E-2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/>
                      <a:t>2</a:t>
                    </a:r>
                  </a:p>
                  <a:p>
                    <a:r>
                      <a:rPr lang="en-US" dirty="0"/>
                      <a:t>[5%]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55D1-4B64-8764-B222AE7C701F}"/>
                </c:ext>
              </c:extLst>
            </c:dLbl>
            <c:dLbl>
              <c:idx val="9"/>
              <c:layout>
                <c:manualLayout>
                  <c:x val="-5.93450830549611E-3"/>
                  <c:y val="-8.4809206442258735E-3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/>
                      <a:t>1</a:t>
                    </a:r>
                  </a:p>
                  <a:p>
                    <a:r>
                      <a:rPr lang="en-US" dirty="0"/>
                      <a:t>[2%]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55D1-4B64-8764-B222AE7C701F}"/>
                </c:ext>
              </c:extLst>
            </c:dLbl>
            <c:dLbl>
              <c:idx val="10"/>
              <c:layout>
                <c:manualLayout>
                  <c:x val="5.1963559265537761E-6"/>
                  <c:y val="-1.4011410764612882E-2"/>
                </c:manualLayout>
              </c:layout>
              <c:tx>
                <c:rich>
                  <a:bodyPr/>
                  <a:lstStyle/>
                  <a:p>
                    <a:fld id="{50FCCEE3-E905-450C-8D69-7B381DC7294D}" type="VALUE">
                      <a:rPr lang="en-US" smtClean="0"/>
                      <a:pPr/>
                      <a:t>[ЗНАЧЕНИЕ]</a:t>
                    </a:fld>
                    <a:endParaRPr lang="en-US" baseline="0" dirty="0"/>
                  </a:p>
                  <a:p>
                    <a:r>
                      <a:rPr lang="en-US" baseline="0" dirty="0"/>
                      <a:t>[</a:t>
                    </a:r>
                    <a:fld id="{ACEE3E76-D1CD-4863-B369-B356122C6D6C}" type="PERCENTAGE">
                      <a:rPr lang="en-US" baseline="0" smtClean="0"/>
                      <a:pPr/>
                      <a:t>[ПРОЦЕНТ]</a:t>
                    </a:fld>
                    <a:r>
                      <a:rPr lang="en-US" baseline="0" dirty="0"/>
                      <a:t>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88A6-467C-A6BB-6E0A32F1AC08}"/>
                </c:ext>
              </c:extLst>
            </c:dLbl>
            <c:dLbl>
              <c:idx val="11"/>
              <c:layout>
                <c:manualLayout>
                  <c:x val="2.207154292143524E-2"/>
                  <c:y val="-1.6262815675277341E-2"/>
                </c:manualLayout>
              </c:layout>
              <c:tx>
                <c:rich>
                  <a:bodyPr/>
                  <a:lstStyle/>
                  <a:p>
                    <a:fld id="{963599CF-A71B-42D8-9F5A-40A77BA4F88B}" type="VALUE">
                      <a:rPr lang="en-US" smtClean="0"/>
                      <a:pPr/>
                      <a:t>[ЗНАЧЕНИЕ]</a:t>
                    </a:fld>
                    <a:endParaRPr lang="en-US" baseline="0"/>
                  </a:p>
                  <a:p>
                    <a:r>
                      <a:rPr lang="en-US" baseline="0"/>
                      <a:t>[</a:t>
                    </a:r>
                    <a:fld id="{D10A60CB-6FE4-4469-8021-685DD0BBC162}" type="PERCENTAGE">
                      <a:rPr lang="en-US" baseline="0" smtClean="0"/>
                      <a:pPr/>
                      <a:t>[ПРОЦЕНТ]</a:t>
                    </a:fld>
                    <a:r>
                      <a:rPr lang="en-US" baseline="0"/>
                      <a:t>]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5-88A6-467C-A6BB-6E0A32F1AC0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Tilda Sans VF" pitchFamily="2" charset="-52"/>
                    <a:ea typeface="Open Sans Medium" pitchFamily="2" charset="0"/>
                    <a:cs typeface="Open Sans Medium" pitchFamily="2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Лист1!$A$2:$A$13</c:f>
              <c:strCache>
                <c:ptCount val="12"/>
                <c:pt idx="0">
                  <c:v>Металлургическая и горнодобывающая</c:v>
                </c:pt>
                <c:pt idx="1">
                  <c:v>Химическая, нефтехимическая, парфюмерная</c:v>
                </c:pt>
                <c:pt idx="2">
                  <c:v>Энергетика</c:v>
                </c:pt>
                <c:pt idx="3">
                  <c:v>Финансы и страхование</c:v>
                </c:pt>
                <c:pt idx="4">
                  <c:v>Транспорт, дорожное строительство и логистические услуги</c:v>
                </c:pt>
                <c:pt idx="5">
                  <c:v>Нефтегазовая</c:v>
                </c:pt>
                <c:pt idx="6">
                  <c:v>Телекоммуникационная и связь</c:v>
                </c:pt>
                <c:pt idx="7">
                  <c:v>Торговля, ритейл</c:v>
                </c:pt>
                <c:pt idx="8">
                  <c:v>Здравоохранение и спорт</c:v>
                </c:pt>
                <c:pt idx="9">
                  <c:v>Строительство</c:v>
                </c:pt>
                <c:pt idx="10">
                  <c:v>Производство машин и оборудования</c:v>
                </c:pt>
                <c:pt idx="11">
                  <c:v>Производство пищевых и других потребительских товаров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13</c:v>
                </c:pt>
                <c:pt idx="1">
                  <c:v>10</c:v>
                </c:pt>
                <c:pt idx="2">
                  <c:v>9</c:v>
                </c:pt>
                <c:pt idx="3">
                  <c:v>7</c:v>
                </c:pt>
                <c:pt idx="4">
                  <c:v>5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3</c:v>
                </c:pt>
                <c:pt idx="9">
                  <c:v>3</c:v>
                </c:pt>
                <c:pt idx="10">
                  <c:v>2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5D1-4B64-8764-B222AE7C701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33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799114726348957"/>
          <c:y val="1.9615901997775461E-2"/>
          <c:w val="0.50419643343156695"/>
          <c:h val="0.96681462497146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bg1"/>
              </a:solidFill>
              <a:latin typeface="Tilda Sans VF" pitchFamily="2" charset="-52"/>
              <a:ea typeface="Open Sans Medium" pitchFamily="2" charset="0"/>
              <a:cs typeface="Open Sans Medium" pitchFamily="2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600" b="1">
          <a:solidFill>
            <a:schemeClr val="bg1"/>
          </a:solidFill>
          <a:latin typeface="Tilda Sans VF" pitchFamily="2" charset="-52"/>
          <a:ea typeface="Open Sans Medium" pitchFamily="2" charset="0"/>
          <a:cs typeface="Open Sans Medium" pitchFamily="2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97167-F460-4739-9B47-A573A6943790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F4BA7-466D-4057-8671-758112B9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02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F9602-574A-9AE0-98AF-648F84ABAE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FEE00EA-E934-600C-377E-71403ADDA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1B9A9E-EBF1-0B38-ED71-0A487DA8C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D44EB1-C49A-5C2E-7FBC-C08975B7A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841A93-F075-A970-FF1A-2DD1B5A14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9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2F75A-B0CD-0BBE-F7F1-B10129C7E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DBE786-E3EE-0AA7-F787-C95FC8070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1DA42B-8C2A-7442-130A-F9FE1472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8EE4C5-843A-4B62-FBB4-36175765D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95ABBC-51C1-0AE0-E804-AE81AED5F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98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071BB4-85FC-4975-C097-903BE4EEF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93ECA93-B8BC-31C1-ED4C-A4E3CAB62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A38E32-C20E-06AC-B272-2E98139F4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621B89-8F57-E9B2-5FE3-2C7AB3B41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D75B1A-8C4E-3399-24D8-C5CB13103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171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0F75FD-B656-2C73-BC95-15D88FAC3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56E4FE-E320-6BCF-D47C-8B34CE5E68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AB4A24-CE05-88D4-55BE-97C097508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ACF376-CFE6-C2BF-B059-23DA41A68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228148-A143-8CBC-A728-32E91AB38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EE0297-FE6F-BB39-C3B3-A37C6375A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377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0E6F05-4C8F-8A3B-7BC9-3332C45BA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02C436-D220-E1AB-C094-5D138531C2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C91FC1-7B5A-E46C-E06E-DA6112ACF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5E3EA32-8FF0-2053-AFC9-E99E306BBA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BFE4B0F-712A-E5DC-DB53-932BCBAF6E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52FDC88-F9D0-CFB1-0BE1-0197083B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F875B58-8F49-76A1-3CEF-95DE13D2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EC61903-2D09-C48E-D969-B825AE7CA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90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DB8F42-9C62-C280-CF08-FD1C6721F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5736172-7E1A-E195-EBCF-44DC63051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E6CBA42-5655-7BBE-B91E-6999ED6FB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2F1A7A-FF64-164A-FA9B-88067D426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772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C0F1A45-0F77-B60F-F152-EF0E01F48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F76AA6A-2D8A-88E6-7411-0EA3331B1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DF164E9-4376-4209-85D8-CED397CAF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519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4983B9-4BA0-B03E-230B-700910F5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0E469D-B474-83A2-AF4C-DFC748EDE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A33E76-8BB7-778E-77A6-EF2DE37BC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DCD073-CDB9-2320-B673-F4D920A5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89F6FA-F05C-8786-5901-758A68663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9BEF06-237A-9C07-4251-9E96F98B6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858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D8B39E-7C48-76B3-D584-C68A43D75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D0EA87C-ED39-4465-4122-982D042EC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EB81CC-322E-21DB-A764-49D2C94657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AC6F41-EA76-CB7B-9B33-A2E3E322A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129DB71-9F56-2C29-386D-98E81FA61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9E8B4A-2F2B-F9D0-D6FF-723817CEA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794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E2F009-C629-7BBD-DA35-2D01765CA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33BEE31-B9F1-B929-D08F-FE9449867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C59B7E-8926-3BC4-99D7-52B2F1116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E092E6-590A-5914-5732-F3DBE429E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92F5A4-65A1-13CC-BAD7-C8237B3AE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972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5F9F7FE-DA0A-B1A2-7C68-9D2FBAA5D1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01C4F13-B8EB-E5AB-FFB5-9A862A4874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CBB8EA-6A09-7115-6E33-0DC8BB360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E128C6-9B79-3513-2BCE-A30D95320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F4107E-0629-B5B8-E0E3-39E94671D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564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3608D8-4D33-F696-295A-E00176612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713A76-E89C-9B20-2A09-C9EA9C4D0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957FF1-1E7A-ADE2-7427-6100F102DE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85A02-9B8E-4493-B4C9-44A6D7A7DB09}" type="datetimeFigureOut">
              <a:rPr lang="ru-RU" smtClean="0"/>
              <a:t>05.03.2026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4294F5-AC43-D52B-C910-623BF07690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C871B1-BD7F-1529-3FB0-13CD495637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5729-D77E-4EF9-A517-65D3616A4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375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1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9.svg"/><Relationship Id="rId5" Type="http://schemas.openxmlformats.org/officeDocument/2006/relationships/image" Target="../media/image24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microsoft.com/office/2007/relationships/hdphoto" Target="../media/hdphoto1.wdp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62D3F78-5F4F-69CE-D80E-B7213C3F7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C38FA56-F234-E212-8B79-F1006581A9F7}"/>
              </a:ext>
            </a:extLst>
          </p:cNvPr>
          <p:cNvSpPr/>
          <p:nvPr/>
        </p:nvSpPr>
        <p:spPr>
          <a:xfrm>
            <a:off x="6244389" y="216568"/>
            <a:ext cx="4716379" cy="252664"/>
          </a:xfrm>
          <a:prstGeom prst="rect">
            <a:avLst/>
          </a:prstGeom>
          <a:solidFill>
            <a:srgbClr val="077BB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739098F-9A9A-B1FD-D5B2-2E779E83E7A5}"/>
              </a:ext>
            </a:extLst>
          </p:cNvPr>
          <p:cNvSpPr/>
          <p:nvPr/>
        </p:nvSpPr>
        <p:spPr>
          <a:xfrm>
            <a:off x="1227221" y="5895474"/>
            <a:ext cx="2346158" cy="589547"/>
          </a:xfrm>
          <a:prstGeom prst="rect">
            <a:avLst/>
          </a:prstGeom>
          <a:solidFill>
            <a:srgbClr val="017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7CF425-D41F-B57E-7342-B8E01C813BB4}"/>
              </a:ext>
            </a:extLst>
          </p:cNvPr>
          <p:cNvSpPr/>
          <p:nvPr/>
        </p:nvSpPr>
        <p:spPr>
          <a:xfrm>
            <a:off x="1227221" y="0"/>
            <a:ext cx="1829744" cy="779929"/>
          </a:xfrm>
          <a:prstGeom prst="rect">
            <a:avLst/>
          </a:prstGeom>
          <a:solidFill>
            <a:srgbClr val="077BB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8F276E-9962-85E5-1ECD-6CEDA4AD4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45" y="498342"/>
            <a:ext cx="2753109" cy="9145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ECC63A-A5AA-8FD3-E49A-FA52CF24D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226" y="5641971"/>
            <a:ext cx="1859017" cy="507005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88805D3-BD53-4A3B-BD67-FCC35D294066}"/>
              </a:ext>
            </a:extLst>
          </p:cNvPr>
          <p:cNvSpPr/>
          <p:nvPr/>
        </p:nvSpPr>
        <p:spPr>
          <a:xfrm>
            <a:off x="7477508" y="5523437"/>
            <a:ext cx="2285057" cy="744071"/>
          </a:xfrm>
          <a:prstGeom prst="roundRect">
            <a:avLst/>
          </a:prstGeom>
          <a:solidFill>
            <a:srgbClr val="008E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EC3738-A96C-41D5-BD2A-86C17BE71C4A}"/>
              </a:ext>
            </a:extLst>
          </p:cNvPr>
          <p:cNvSpPr txBox="1"/>
          <p:nvPr/>
        </p:nvSpPr>
        <p:spPr>
          <a:xfrm>
            <a:off x="7477508" y="5612049"/>
            <a:ext cx="2285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B2DDE6"/>
                </a:solidFill>
                <a:latin typeface="Tilda Sans VF" panose="020B0604020202020204" charset="-52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178379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ED32AE-6DD7-EEB8-2506-26871CAD5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470" y="0"/>
            <a:ext cx="9102380" cy="680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14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3AA451-1824-406D-6DCC-9765AD0C6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252"/>
            <a:ext cx="12192000" cy="571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78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2D11AC5-80F1-FD1D-7EF5-D9EEB6C2E04A}"/>
              </a:ext>
            </a:extLst>
          </p:cNvPr>
          <p:cNvSpPr/>
          <p:nvPr/>
        </p:nvSpPr>
        <p:spPr>
          <a:xfrm>
            <a:off x="0" y="0"/>
            <a:ext cx="12192000" cy="770021"/>
          </a:xfrm>
          <a:prstGeom prst="rect">
            <a:avLst/>
          </a:prstGeom>
          <a:solidFill>
            <a:srgbClr val="087A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CD083C1-BB6B-D316-0D9E-E0E6CA06D971}"/>
              </a:ext>
            </a:extLst>
          </p:cNvPr>
          <p:cNvSpPr/>
          <p:nvPr/>
        </p:nvSpPr>
        <p:spPr>
          <a:xfrm>
            <a:off x="0" y="6100997"/>
            <a:ext cx="12192000" cy="770021"/>
          </a:xfrm>
          <a:prstGeom prst="rect">
            <a:avLst/>
          </a:prstGeom>
          <a:solidFill>
            <a:srgbClr val="028DA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DDCE90-F6B7-0B19-98F7-CB4C74033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4755"/>
            <a:ext cx="12192000" cy="550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060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9F4D07-18BC-2E84-AF43-FDE1D28226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3859" y="0"/>
            <a:ext cx="13019718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4192CBD-5FDC-3AE7-29C5-9B0DA6DE66D4}"/>
              </a:ext>
            </a:extLst>
          </p:cNvPr>
          <p:cNvSpPr/>
          <p:nvPr/>
        </p:nvSpPr>
        <p:spPr>
          <a:xfrm>
            <a:off x="843810" y="97654"/>
            <a:ext cx="4944431" cy="452761"/>
          </a:xfrm>
          <a:prstGeom prst="rect">
            <a:avLst/>
          </a:prstGeom>
          <a:solidFill>
            <a:srgbClr val="EDF8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92A24A-B204-B83E-DAF5-D8CB3AB899E7}"/>
              </a:ext>
            </a:extLst>
          </p:cNvPr>
          <p:cNvSpPr txBox="1"/>
          <p:nvPr/>
        </p:nvSpPr>
        <p:spPr>
          <a:xfrm>
            <a:off x="772356" y="115692"/>
            <a:ext cx="7634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3D3D3D"/>
                </a:solidFill>
                <a:latin typeface="Tilda Sans VF" pitchFamily="2" charset="-52"/>
              </a:rPr>
              <a:t>Этапы Премии</a:t>
            </a:r>
          </a:p>
        </p:txBody>
      </p:sp>
    </p:spTree>
    <p:extLst>
      <p:ext uri="{BB962C8B-B14F-4D97-AF65-F5344CB8AC3E}">
        <p14:creationId xmlns:p14="http://schemas.microsoft.com/office/powerpoint/2010/main" val="1730069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87ABA"/>
            </a:gs>
            <a:gs pos="100000">
              <a:srgbClr val="028DAD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06358A-DBBF-D9CE-F355-77A3344FF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B09A6ED-1188-9A98-FCF9-4C1A577EA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3031" r="55942" b="9256"/>
          <a:stretch>
            <a:fillRect/>
          </a:stretch>
        </p:blipFill>
        <p:spPr>
          <a:xfrm>
            <a:off x="88780" y="115411"/>
            <a:ext cx="1206458" cy="112746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F10388A-F3D7-EF7F-C9F1-4CC24BDFABE9}"/>
              </a:ext>
            </a:extLst>
          </p:cNvPr>
          <p:cNvSpPr txBox="1"/>
          <p:nvPr/>
        </p:nvSpPr>
        <p:spPr>
          <a:xfrm>
            <a:off x="1383843" y="283323"/>
            <a:ext cx="10361314" cy="657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b="1" kern="100" dirty="0">
                <a:solidFill>
                  <a:schemeClr val="bg1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ОТРАСЛЕВОЕ РАСПРЕДЕЛЕНИЕ</a:t>
            </a:r>
            <a:endParaRPr lang="ru-RU" sz="3600" kern="100" dirty="0">
              <a:solidFill>
                <a:schemeClr val="bg1"/>
              </a:solidFill>
              <a:effectLst/>
              <a:latin typeface="Tilda Sans VF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63777B-B283-956A-03E1-0861DF88048E}"/>
              </a:ext>
            </a:extLst>
          </p:cNvPr>
          <p:cNvSpPr txBox="1"/>
          <p:nvPr/>
        </p:nvSpPr>
        <p:spPr>
          <a:xfrm>
            <a:off x="5105400" y="1064412"/>
            <a:ext cx="681672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ВСЕГО ЗАЯВОК: </a:t>
            </a:r>
            <a:r>
              <a:rPr lang="ru-RU" sz="2000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101</a:t>
            </a:r>
            <a:r>
              <a:rPr lang="ru-RU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 КОМПАНИЯ, </a:t>
            </a:r>
            <a:r>
              <a:rPr lang="ru-RU" sz="2000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12</a:t>
            </a:r>
            <a:r>
              <a:rPr lang="ru-RU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 ОТРАСЛЕЙ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356B2745-6719-2F6E-9EBE-B6C564C33C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2814495"/>
              </p:ext>
            </p:extLst>
          </p:nvPr>
        </p:nvGraphicFramePr>
        <p:xfrm>
          <a:off x="178391" y="1366605"/>
          <a:ext cx="11835217" cy="52671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44334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87ABA"/>
            </a:gs>
            <a:gs pos="100000">
              <a:srgbClr val="028DAD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B93A66-6324-BF92-6E7B-57711689E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17FF4E1-28CD-9DE0-FB32-9295DC617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3031" r="55942" b="9256"/>
          <a:stretch>
            <a:fillRect/>
          </a:stretch>
        </p:blipFill>
        <p:spPr>
          <a:xfrm>
            <a:off x="88780" y="115411"/>
            <a:ext cx="1206458" cy="11274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9838F74-285D-235B-2478-6264F21FD527}"/>
              </a:ext>
            </a:extLst>
          </p:cNvPr>
          <p:cNvSpPr txBox="1"/>
          <p:nvPr/>
        </p:nvSpPr>
        <p:spPr>
          <a:xfrm>
            <a:off x="1392720" y="254242"/>
            <a:ext cx="10621479" cy="465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kern="100" dirty="0">
                <a:solidFill>
                  <a:schemeClr val="bg1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РЕЗУЛЬТАТЫ ОЦЕНКИ ЗАЯВОК УЧАСТНИКОВ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A89226-0174-DDFE-C4A9-00B6A5BA420B}"/>
              </a:ext>
            </a:extLst>
          </p:cNvPr>
          <p:cNvSpPr txBox="1"/>
          <p:nvPr/>
        </p:nvSpPr>
        <p:spPr>
          <a:xfrm>
            <a:off x="2104009" y="3751088"/>
            <a:ext cx="1058196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200" b="1" dirty="0">
                <a:solidFill>
                  <a:srgbClr val="97EEFF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13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82CB58-BB58-1362-D87A-77B7A09A51DF}"/>
              </a:ext>
            </a:extLst>
          </p:cNvPr>
          <p:cNvSpPr txBox="1"/>
          <p:nvPr/>
        </p:nvSpPr>
        <p:spPr>
          <a:xfrm>
            <a:off x="3175743" y="4112590"/>
            <a:ext cx="673025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компаний стали победителями и лауреатами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FB3AFFE-8956-F1A8-EF3E-52F257EA2E1C}"/>
              </a:ext>
            </a:extLst>
          </p:cNvPr>
          <p:cNvSpPr txBox="1"/>
          <p:nvPr/>
        </p:nvSpPr>
        <p:spPr>
          <a:xfrm>
            <a:off x="253916" y="1542219"/>
            <a:ext cx="1165173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ПРОШЛИ ПРЕДКВАЛИФИКАЦИОННЫЙ ОТБОР И СТАЛИ УЧАСТНИКАМИ ПРЕМИИ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A905267B-0FD6-95E3-DB34-014129972D14}"/>
              </a:ext>
            </a:extLst>
          </p:cNvPr>
          <p:cNvCxnSpPr>
            <a:cxnSpLocks/>
          </p:cNvCxnSpPr>
          <p:nvPr/>
        </p:nvCxnSpPr>
        <p:spPr>
          <a:xfrm>
            <a:off x="693220" y="3394421"/>
            <a:ext cx="11071411" cy="0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C851D78-966C-75AA-FE29-27B2A7E2492A}"/>
              </a:ext>
            </a:extLst>
          </p:cNvPr>
          <p:cNvSpPr txBox="1"/>
          <p:nvPr/>
        </p:nvSpPr>
        <p:spPr>
          <a:xfrm>
            <a:off x="4402934" y="1989066"/>
            <a:ext cx="1158129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200" b="1" dirty="0">
                <a:solidFill>
                  <a:srgbClr val="97EEFF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66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B262553-8A96-D138-C3B4-47C1672AD010}"/>
              </a:ext>
            </a:extLst>
          </p:cNvPr>
          <p:cNvSpPr txBox="1"/>
          <p:nvPr/>
        </p:nvSpPr>
        <p:spPr>
          <a:xfrm>
            <a:off x="5617603" y="2278950"/>
            <a:ext cx="3461047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4400" b="1" dirty="0">
                <a:solidFill>
                  <a:srgbClr val="97EEFF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компаний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EF0470CB-FD81-42A7-B414-7E1B2C8AAE86}"/>
              </a:ext>
            </a:extLst>
          </p:cNvPr>
          <p:cNvSpPr/>
          <p:nvPr/>
        </p:nvSpPr>
        <p:spPr>
          <a:xfrm>
            <a:off x="8914904" y="2195654"/>
            <a:ext cx="3113353" cy="84794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3C3C3C"/>
              </a:solidFill>
              <a:latin typeface="Tilda Sans VF" pitchFamily="2" charset="-52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65088E-F833-4F64-8415-E70E548AB7E2}"/>
              </a:ext>
            </a:extLst>
          </p:cNvPr>
          <p:cNvSpPr txBox="1"/>
          <p:nvPr/>
        </p:nvSpPr>
        <p:spPr>
          <a:xfrm>
            <a:off x="9194872" y="2276378"/>
            <a:ext cx="2581807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2000" dirty="0">
                <a:solidFill>
                  <a:srgbClr val="626262"/>
                </a:solidFill>
                <a:latin typeface="Tilda Sans VF" pitchFamily="2" charset="-52"/>
                <a:ea typeface="Open Sans SemiBold" pitchFamily="2" charset="0"/>
                <a:cs typeface="Open Sans SemiBold" pitchFamily="2" charset="0"/>
              </a:rPr>
              <a:t>произведена оценка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323664C-3511-031B-E0D1-8409BEE44E94}"/>
              </a:ext>
            </a:extLst>
          </p:cNvPr>
          <p:cNvSpPr txBox="1"/>
          <p:nvPr/>
        </p:nvSpPr>
        <p:spPr>
          <a:xfrm>
            <a:off x="9458325" y="2555335"/>
            <a:ext cx="591268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2800" b="1" dirty="0">
                <a:solidFill>
                  <a:srgbClr val="626262"/>
                </a:solidFill>
                <a:latin typeface="Tilda Sans VF" pitchFamily="2" charset="-52"/>
                <a:ea typeface="Open Sans SemiBold" pitchFamily="2" charset="0"/>
                <a:cs typeface="Open Sans SemiBold" pitchFamily="2" charset="0"/>
              </a:rPr>
              <a:t>159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F55014-3B47-FB15-BF94-E348D26A8FF2}"/>
              </a:ext>
            </a:extLst>
          </p:cNvPr>
          <p:cNvSpPr txBox="1"/>
          <p:nvPr/>
        </p:nvSpPr>
        <p:spPr>
          <a:xfrm>
            <a:off x="10075592" y="2621855"/>
            <a:ext cx="1435391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2000" dirty="0">
                <a:solidFill>
                  <a:srgbClr val="626262"/>
                </a:solidFill>
                <a:latin typeface="Tilda Sans VF" pitchFamily="2" charset="-52"/>
                <a:ea typeface="Open Sans SemiBold" pitchFamily="2" charset="0"/>
                <a:cs typeface="Open Sans SemiBold" pitchFamily="2" charset="0"/>
              </a:rPr>
              <a:t>ПРОГРАММ</a:t>
            </a:r>
          </a:p>
        </p:txBody>
      </p: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8A701296-0F7A-07F7-5A0C-C2FAD3301C69}"/>
              </a:ext>
            </a:extLst>
          </p:cNvPr>
          <p:cNvGrpSpPr/>
          <p:nvPr/>
        </p:nvGrpSpPr>
        <p:grpSpPr>
          <a:xfrm>
            <a:off x="3545931" y="4496807"/>
            <a:ext cx="2764591" cy="738664"/>
            <a:chOff x="737581" y="5696116"/>
            <a:chExt cx="2764591" cy="738664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B599BB08-EFFB-A276-3D1B-A8F38EB6A721}"/>
                </a:ext>
              </a:extLst>
            </p:cNvPr>
            <p:cNvSpPr txBox="1"/>
            <p:nvPr/>
          </p:nvSpPr>
          <p:spPr>
            <a:xfrm>
              <a:off x="737581" y="5696116"/>
              <a:ext cx="393570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4800" b="1" dirty="0">
                  <a:solidFill>
                    <a:srgbClr val="97EEFF"/>
                  </a:solidFill>
                  <a:latin typeface="Tilda Sans VF" pitchFamily="2" charset="-52"/>
                  <a:ea typeface="Open Sans Medium" pitchFamily="2" charset="0"/>
                  <a:cs typeface="Open Sans Medium" pitchFamily="2" charset="0"/>
                </a:rPr>
                <a:t>6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CA15B95-AC6A-78E8-48EC-AA649CDC5FFE}"/>
                </a:ext>
              </a:extLst>
            </p:cNvPr>
            <p:cNvSpPr txBox="1"/>
            <p:nvPr/>
          </p:nvSpPr>
          <p:spPr>
            <a:xfrm>
              <a:off x="1212746" y="5956605"/>
              <a:ext cx="2289426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2400" b="1" dirty="0">
                  <a:solidFill>
                    <a:schemeClr val="bg1"/>
                  </a:solidFill>
                  <a:latin typeface="Tilda Sans VF" pitchFamily="2" charset="-52"/>
                  <a:ea typeface="Open Sans Medium" pitchFamily="2" charset="0"/>
                  <a:cs typeface="Open Sans Medium" pitchFamily="2" charset="0"/>
                </a:rPr>
                <a:t>победителей</a:t>
              </a:r>
            </a:p>
          </p:txBody>
        </p:sp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914D1EAE-FD1E-A063-6986-4935B1CDEABE}"/>
              </a:ext>
            </a:extLst>
          </p:cNvPr>
          <p:cNvGrpSpPr/>
          <p:nvPr/>
        </p:nvGrpSpPr>
        <p:grpSpPr>
          <a:xfrm>
            <a:off x="6533941" y="4525695"/>
            <a:ext cx="2167545" cy="738664"/>
            <a:chOff x="3526864" y="5696116"/>
            <a:chExt cx="2167545" cy="738664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E339F30-E921-E705-008F-CAB97422488C}"/>
                </a:ext>
              </a:extLst>
            </p:cNvPr>
            <p:cNvSpPr txBox="1"/>
            <p:nvPr/>
          </p:nvSpPr>
          <p:spPr>
            <a:xfrm>
              <a:off x="3526864" y="5696116"/>
              <a:ext cx="393570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4800" b="1" dirty="0">
                  <a:solidFill>
                    <a:srgbClr val="97EEFF"/>
                  </a:solidFill>
                  <a:latin typeface="Tilda Sans VF" pitchFamily="2" charset="-52"/>
                  <a:ea typeface="Open Sans Medium" pitchFamily="2" charset="0"/>
                  <a:cs typeface="Open Sans Medium" pitchFamily="2" charset="0"/>
                </a:rPr>
                <a:t>7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9CF5606-DCC0-10B1-89B9-94089A3CEEAD}"/>
                </a:ext>
              </a:extLst>
            </p:cNvPr>
            <p:cNvSpPr txBox="1"/>
            <p:nvPr/>
          </p:nvSpPr>
          <p:spPr>
            <a:xfrm>
              <a:off x="3920434" y="5965686"/>
              <a:ext cx="1773975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2400" b="1" dirty="0">
                  <a:solidFill>
                    <a:schemeClr val="bg1"/>
                  </a:solidFill>
                  <a:latin typeface="Tilda Sans VF" pitchFamily="2" charset="-52"/>
                  <a:ea typeface="Open Sans Medium" pitchFamily="2" charset="0"/>
                  <a:cs typeface="Open Sans Medium" pitchFamily="2" charset="0"/>
                </a:rPr>
                <a:t>лауреатов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FC16AC0-99F8-E647-D871-2BEBC88E24E4}"/>
              </a:ext>
            </a:extLst>
          </p:cNvPr>
          <p:cNvSpPr txBox="1"/>
          <p:nvPr/>
        </p:nvSpPr>
        <p:spPr>
          <a:xfrm>
            <a:off x="3148750" y="5523118"/>
            <a:ext cx="7839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4800" b="1" dirty="0">
                <a:solidFill>
                  <a:srgbClr val="97EEFF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63C4108-47CC-5A8C-5F54-B633A1E990A6}"/>
              </a:ext>
            </a:extLst>
          </p:cNvPr>
          <p:cNvSpPr txBox="1"/>
          <p:nvPr/>
        </p:nvSpPr>
        <p:spPr>
          <a:xfrm>
            <a:off x="4065232" y="5729929"/>
            <a:ext cx="446020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компаний стали дипломантами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1227475-0E33-D3F3-2EFF-D8AE53AA2A10}"/>
              </a:ext>
            </a:extLst>
          </p:cNvPr>
          <p:cNvSpPr txBox="1"/>
          <p:nvPr/>
        </p:nvSpPr>
        <p:spPr>
          <a:xfrm>
            <a:off x="270131" y="3565970"/>
            <a:ext cx="1165173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ПО ИТОГАМ ПРЕМИИ</a:t>
            </a:r>
            <a:endParaRPr lang="ru-RU" sz="2800" b="1" dirty="0">
              <a:solidFill>
                <a:schemeClr val="bg1"/>
              </a:solidFill>
              <a:latin typeface="Tilda Sans VF" pitchFamily="2" charset="-52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54C6606-3084-4E4D-9192-2B87D6780C75}"/>
              </a:ext>
            </a:extLst>
          </p:cNvPr>
          <p:cNvSpPr txBox="1"/>
          <p:nvPr/>
        </p:nvSpPr>
        <p:spPr>
          <a:xfrm>
            <a:off x="1419986" y="578006"/>
            <a:ext cx="10621479" cy="465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solidFill>
                  <a:schemeClr val="bg1"/>
                </a:solidFill>
                <a:latin typeface="Tilda Sans VF" pitchFamily="2" charset="-52"/>
                <a:ea typeface="Open Sans Medium" pitchFamily="2" charset="0"/>
                <a:cs typeface="Open Sans Medium" pitchFamily="2" charset="0"/>
              </a:rPr>
              <a:t>НАЦИОНАЛЬНОЙ ПРЕМИИ «ЛИДЕРЫ ОТВЕТСТВЕННОГО БИЗНЕСА»</a:t>
            </a:r>
            <a:endParaRPr lang="ru-RU" sz="2400" b="1" kern="100" dirty="0">
              <a:solidFill>
                <a:schemeClr val="bg1"/>
              </a:solidFill>
              <a:latin typeface="Tilda Sans VF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33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8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90C8E7-07ED-2F7D-8965-7EAF55AEB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C2CC10E0-B8DB-483B-B1B6-39E8C42F37CC}"/>
              </a:ext>
            </a:extLst>
          </p:cNvPr>
          <p:cNvSpPr/>
          <p:nvPr/>
        </p:nvSpPr>
        <p:spPr>
          <a:xfrm>
            <a:off x="304798" y="3435224"/>
            <a:ext cx="3667126" cy="2270251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5A0CBCF2-D455-47C7-A1C2-B61E1DCC4057}"/>
              </a:ext>
            </a:extLst>
          </p:cNvPr>
          <p:cNvSpPr/>
          <p:nvPr/>
        </p:nvSpPr>
        <p:spPr>
          <a:xfrm>
            <a:off x="304798" y="1518713"/>
            <a:ext cx="3667126" cy="1783023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CF5702DD-DBB4-41F3-8040-80EED635ECBC}"/>
              </a:ext>
            </a:extLst>
          </p:cNvPr>
          <p:cNvSpPr/>
          <p:nvPr/>
        </p:nvSpPr>
        <p:spPr>
          <a:xfrm>
            <a:off x="4222631" y="1509188"/>
            <a:ext cx="3667126" cy="1783023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4A25FB31-E463-4CAA-B477-0991FDCB457B}"/>
              </a:ext>
            </a:extLst>
          </p:cNvPr>
          <p:cNvSpPr/>
          <p:nvPr/>
        </p:nvSpPr>
        <p:spPr>
          <a:xfrm>
            <a:off x="8092839" y="1518715"/>
            <a:ext cx="3667126" cy="1385970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A7FB58-FE04-4B41-D80F-F074A3392DC8}"/>
              </a:ext>
            </a:extLst>
          </p:cNvPr>
          <p:cNvSpPr txBox="1"/>
          <p:nvPr/>
        </p:nvSpPr>
        <p:spPr>
          <a:xfrm>
            <a:off x="1366088" y="191636"/>
            <a:ext cx="10361314" cy="594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b="1" kern="100" dirty="0">
                <a:solidFill>
                  <a:srgbClr val="3C3C3C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ПОБЕДИТЕЛИ В НОМИНАЦИЯХ</a:t>
            </a:r>
            <a:endParaRPr lang="ru-RU" sz="3200" kern="100" dirty="0">
              <a:solidFill>
                <a:srgbClr val="3C3C3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4E2796-271D-F987-BC5A-99EEE1132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3031" r="55942" b="9256"/>
          <a:stretch>
            <a:fillRect/>
          </a:stretch>
        </p:blipFill>
        <p:spPr>
          <a:xfrm>
            <a:off x="88780" y="115411"/>
            <a:ext cx="1206458" cy="11274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DB5013B-85FA-F76E-337C-05A5EDBE5DAD}"/>
              </a:ext>
            </a:extLst>
          </p:cNvPr>
          <p:cNvSpPr txBox="1"/>
          <p:nvPr/>
        </p:nvSpPr>
        <p:spPr>
          <a:xfrm>
            <a:off x="1392722" y="608119"/>
            <a:ext cx="10627828" cy="468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kern="100" dirty="0">
                <a:solidFill>
                  <a:srgbClr val="3C3C3C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компании, набравшие три высших результата в оценке программ</a:t>
            </a:r>
            <a:endParaRPr lang="ru-RU" sz="2400" kern="100" dirty="0">
              <a:solidFill>
                <a:srgbClr val="3C3C3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541572-105D-47D4-A23A-0875DB753585}"/>
              </a:ext>
            </a:extLst>
          </p:cNvPr>
          <p:cNvSpPr txBox="1"/>
          <p:nvPr/>
        </p:nvSpPr>
        <p:spPr>
          <a:xfrm>
            <a:off x="384410" y="1657426"/>
            <a:ext cx="34068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устойчивое развитие территорий, создание благоприятной среды для жизни населения в регионах присутствия»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B3424C-2C0C-4E87-B42B-AA888322A78E}"/>
              </a:ext>
            </a:extLst>
          </p:cNvPr>
          <p:cNvSpPr txBox="1"/>
          <p:nvPr/>
        </p:nvSpPr>
        <p:spPr>
          <a:xfrm>
            <a:off x="692009" y="2545640"/>
            <a:ext cx="294816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 «СИБУР ХОЛДИНГ»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«СЕВЕРСТАЛЬ»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МКПАО «ОК РУСАЛ»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352F60-4A69-47F2-89B6-03496BCBB6B3}"/>
              </a:ext>
            </a:extLst>
          </p:cNvPr>
          <p:cNvSpPr txBox="1"/>
          <p:nvPr/>
        </p:nvSpPr>
        <p:spPr>
          <a:xfrm>
            <a:off x="434914" y="3566520"/>
            <a:ext cx="3406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достижение национальных целей и задач, направленных на развитие человеческого потенциала»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7AA4ED-32B0-45F9-8524-E1A92FFE9F80}"/>
              </a:ext>
            </a:extLst>
          </p:cNvPr>
          <p:cNvSpPr txBox="1"/>
          <p:nvPr/>
        </p:nvSpPr>
        <p:spPr>
          <a:xfrm>
            <a:off x="692009" y="4273535"/>
            <a:ext cx="2644897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«Т ПЛЮС»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МКПАО «ЭН+ ГРУП»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«ФОСАГРО»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«ОКЕАНРЫБФЛОТ»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«ОМК»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«ГМК «НОРИЛЬСКИЙ НИКЕЛЬ»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9299EE7-136A-4071-8666-F71C14FD1695}"/>
              </a:ext>
            </a:extLst>
          </p:cNvPr>
          <p:cNvSpPr txBox="1"/>
          <p:nvPr/>
        </p:nvSpPr>
        <p:spPr>
          <a:xfrm>
            <a:off x="4352747" y="1612602"/>
            <a:ext cx="34068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достижение национальных целей и задач, направленных на поддержку семьи, молодежи и детей, улучшение демографической ситуации»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41DC986-97CE-4182-99DB-F6E93C497DE2}"/>
              </a:ext>
            </a:extLst>
          </p:cNvPr>
          <p:cNvSpPr txBox="1"/>
          <p:nvPr/>
        </p:nvSpPr>
        <p:spPr>
          <a:xfrm>
            <a:off x="4692414" y="2432266"/>
            <a:ext cx="340689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«Т ПЛЮС»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БАНК ВТБ (ПАО)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«ОМК»</a:t>
            </a: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D8F58590-25A6-4C4D-97ED-6D83A2474E14}"/>
              </a:ext>
            </a:extLst>
          </p:cNvPr>
          <p:cNvSpPr/>
          <p:nvPr/>
        </p:nvSpPr>
        <p:spPr>
          <a:xfrm>
            <a:off x="4222631" y="3414675"/>
            <a:ext cx="3667126" cy="1519275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B33990-D89D-4E9E-8CCF-5F33CA7E86EC}"/>
              </a:ext>
            </a:extLst>
          </p:cNvPr>
          <p:cNvSpPr txBox="1"/>
          <p:nvPr/>
        </p:nvSpPr>
        <p:spPr>
          <a:xfrm>
            <a:off x="4352747" y="3518089"/>
            <a:ext cx="3406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достижение национальных целей и задач экологической направленности»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8546B33-E6A0-45A0-9A4C-14C5A146BB54}"/>
              </a:ext>
            </a:extLst>
          </p:cNvPr>
          <p:cNvSpPr txBox="1"/>
          <p:nvPr/>
        </p:nvSpPr>
        <p:spPr>
          <a:xfrm>
            <a:off x="4692414" y="4148901"/>
            <a:ext cx="340689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«СИБУР ХОЛДИНГ»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АК «АЛРОСА» (ПАО)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0450FA79-5697-4785-BE96-DC4FE0325CB2}"/>
              </a:ext>
            </a:extLst>
          </p:cNvPr>
          <p:cNvSpPr/>
          <p:nvPr/>
        </p:nvSpPr>
        <p:spPr>
          <a:xfrm>
            <a:off x="4222631" y="5046088"/>
            <a:ext cx="3667126" cy="1582176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5CA03C3-6758-46F1-845A-540F9F0C7D54}"/>
              </a:ext>
            </a:extLst>
          </p:cNvPr>
          <p:cNvSpPr txBox="1"/>
          <p:nvPr/>
        </p:nvSpPr>
        <p:spPr>
          <a:xfrm>
            <a:off x="4352747" y="5159027"/>
            <a:ext cx="3406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достижение национальных целей и задач</a:t>
            </a:r>
          </a:p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климатической повестки»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680B170-4E14-42AF-A444-508501034C11}"/>
              </a:ext>
            </a:extLst>
          </p:cNvPr>
          <p:cNvSpPr txBox="1"/>
          <p:nvPr/>
        </p:nvSpPr>
        <p:spPr>
          <a:xfrm>
            <a:off x="4692414" y="5789812"/>
            <a:ext cx="340689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АК «АЛРОСА» (ПАО)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«ГМК «НОРИЛЬСКИЙ НИКЕЛЬ»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МКПАО «ОК РУСАЛ»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443970D-C943-4EBA-A7FD-2FC8673D9FE7}"/>
              </a:ext>
            </a:extLst>
          </p:cNvPr>
          <p:cNvSpPr txBox="1"/>
          <p:nvPr/>
        </p:nvSpPr>
        <p:spPr>
          <a:xfrm>
            <a:off x="8275341" y="1613517"/>
            <a:ext cx="3406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достижение национальных целей и задач</a:t>
            </a:r>
          </a:p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обеспечения технологического лидерства»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34F21E1-760B-4AB2-B78E-AC1AFB9F625C}"/>
              </a:ext>
            </a:extLst>
          </p:cNvPr>
          <p:cNvSpPr txBox="1"/>
          <p:nvPr/>
        </p:nvSpPr>
        <p:spPr>
          <a:xfrm>
            <a:off x="8615008" y="2234777"/>
            <a:ext cx="277689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МКПАО «ЭН+ ГРУП»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«РОССЕТИ»</a:t>
            </a:r>
          </a:p>
        </p:txBody>
      </p: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701B8A82-A7FE-4419-BEB0-7718081137FE}"/>
              </a:ext>
            </a:extLst>
          </p:cNvPr>
          <p:cNvSpPr/>
          <p:nvPr/>
        </p:nvSpPr>
        <p:spPr>
          <a:xfrm>
            <a:off x="8139112" y="3011654"/>
            <a:ext cx="3667126" cy="1613559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E8A400-E5BE-4312-8B28-223FF9850AA4}"/>
              </a:ext>
            </a:extLst>
          </p:cNvPr>
          <p:cNvSpPr txBox="1"/>
          <p:nvPr/>
        </p:nvSpPr>
        <p:spPr>
          <a:xfrm>
            <a:off x="8321614" y="3096932"/>
            <a:ext cx="34068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Номинация «За вклад в развитие ответственного инвестирования</a:t>
            </a:r>
          </a:p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и финансирования проектов в сфере устойчивого развития»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5E1024F-A6DF-4FEA-AF66-7BFA50219599}"/>
              </a:ext>
            </a:extLst>
          </p:cNvPr>
          <p:cNvSpPr txBox="1"/>
          <p:nvPr/>
        </p:nvSpPr>
        <p:spPr>
          <a:xfrm>
            <a:off x="8615008" y="3918217"/>
            <a:ext cx="277689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«ФОСАГРО»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ОАО «РЖД»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ДОМ.РФ</a:t>
            </a: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BF536358-A72A-4908-859E-A129D8A26AA3}"/>
              </a:ext>
            </a:extLst>
          </p:cNvPr>
          <p:cNvSpPr/>
          <p:nvPr/>
        </p:nvSpPr>
        <p:spPr>
          <a:xfrm>
            <a:off x="8172453" y="4720463"/>
            <a:ext cx="3667126" cy="1800690"/>
          </a:xfrm>
          <a:prstGeom prst="roundRect">
            <a:avLst/>
          </a:prstGeom>
          <a:solidFill>
            <a:srgbClr val="D2E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59FFE26-7E48-466D-8232-80AFDA658780}"/>
              </a:ext>
            </a:extLst>
          </p:cNvPr>
          <p:cNvSpPr txBox="1"/>
          <p:nvPr/>
        </p:nvSpPr>
        <p:spPr>
          <a:xfrm>
            <a:off x="8354955" y="4806705"/>
            <a:ext cx="34068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Специальная номинация для компаний с выручкой до 50 млрд руб.</a:t>
            </a:r>
          </a:p>
          <a:p>
            <a:pPr algn="l" fontAlgn="t"/>
            <a:r>
              <a:rPr lang="ru-RU" sz="12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«За высокий уровень социально экологической ответственности и вклад в достижение национальных целей»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95DFB27-8688-4E97-95B9-503A5D974D06}"/>
              </a:ext>
            </a:extLst>
          </p:cNvPr>
          <p:cNvSpPr txBox="1"/>
          <p:nvPr/>
        </p:nvSpPr>
        <p:spPr>
          <a:xfrm>
            <a:off x="8615008" y="5818490"/>
            <a:ext cx="277689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«ПИГМЕНТ»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ООО «СДС–СТРОЙ»</a:t>
            </a:r>
          </a:p>
          <a:p>
            <a:pPr algn="l" fontAlgn="t"/>
            <a:r>
              <a:rPr lang="ru-RU" sz="1100" b="1" i="0" u="none" strike="noStrike" dirty="0">
                <a:solidFill>
                  <a:srgbClr val="0070A2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ООО «ГК «ЗЕЛЕНЫЙ САД–НАШ ДОМ»</a:t>
            </a:r>
          </a:p>
        </p:txBody>
      </p:sp>
    </p:spTree>
    <p:extLst>
      <p:ext uri="{BB962C8B-B14F-4D97-AF65-F5344CB8AC3E}">
        <p14:creationId xmlns:p14="http://schemas.microsoft.com/office/powerpoint/2010/main" val="3611887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75BFF8-EA58-63F4-5623-461E235A0BCE}"/>
              </a:ext>
            </a:extLst>
          </p:cNvPr>
          <p:cNvSpPr txBox="1"/>
          <p:nvPr/>
        </p:nvSpPr>
        <p:spPr>
          <a:xfrm>
            <a:off x="1364146" y="291695"/>
            <a:ext cx="10361314" cy="657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b="1" kern="100" dirty="0">
                <a:solidFill>
                  <a:srgbClr val="3C3C3C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ПОБЕДИТЕЛИ</a:t>
            </a:r>
            <a:r>
              <a:rPr lang="ru-RU" sz="3600" b="1" kern="100" dirty="0">
                <a:solidFill>
                  <a:srgbClr val="3C3C3C"/>
                </a:solidFill>
                <a:effectLst/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ПРЕМИИ</a:t>
            </a:r>
            <a:endParaRPr lang="ru-RU" sz="3600" kern="100" dirty="0">
              <a:solidFill>
                <a:srgbClr val="3C3C3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933B8A-0626-DB95-7924-9655E5A6C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3031" r="55942" b="9256"/>
          <a:stretch>
            <a:fillRect/>
          </a:stretch>
        </p:blipFill>
        <p:spPr>
          <a:xfrm>
            <a:off x="88780" y="115411"/>
            <a:ext cx="1206458" cy="1127464"/>
          </a:xfrm>
          <a:prstGeom prst="rect">
            <a:avLst/>
          </a:prstGeom>
        </p:spPr>
      </p:pic>
      <p:graphicFrame>
        <p:nvGraphicFramePr>
          <p:cNvPr id="8" name="Таблица 3">
            <a:extLst>
              <a:ext uri="{FF2B5EF4-FFF2-40B4-BE49-F238E27FC236}">
                <a16:creationId xmlns:a16="http://schemas.microsoft.com/office/drawing/2014/main" id="{AC1EE5AE-16A1-AA91-A6DA-4614298CF1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111449"/>
              </p:ext>
            </p:extLst>
          </p:nvPr>
        </p:nvGraphicFramePr>
        <p:xfrm>
          <a:off x="6096000" y="1242874"/>
          <a:ext cx="6096001" cy="56151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4075">
                  <a:extLst>
                    <a:ext uri="{9D8B030D-6E8A-4147-A177-3AD203B41FA5}">
                      <a16:colId xmlns:a16="http://schemas.microsoft.com/office/drawing/2014/main" val="1351665018"/>
                    </a:ext>
                  </a:extLst>
                </a:gridCol>
                <a:gridCol w="3971926">
                  <a:extLst>
                    <a:ext uri="{9D8B030D-6E8A-4147-A177-3AD203B41FA5}">
                      <a16:colId xmlns:a16="http://schemas.microsoft.com/office/drawing/2014/main" val="4042557353"/>
                    </a:ext>
                  </a:extLst>
                </a:gridCol>
              </a:tblGrid>
              <a:tr h="803718">
                <a:tc gridSpan="2">
                  <a:txBody>
                    <a:bodyPr/>
                    <a:lstStyle/>
                    <a:p>
                      <a:pPr algn="l"/>
                      <a:r>
                        <a:rPr lang="ru-RU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              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       </a:t>
                      </a:r>
                      <a:r>
                        <a:rPr lang="ru-RU" sz="26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ЛАУРЕАТЫ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CA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793632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МКПАО «ЭН+ГРУП»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0310003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«СЕВЕРСТАЛЬ»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587836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КОМПАНИЯ «МЕТАЛЛОИНВЕСТ»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0378325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«ВЫМПЕЛКОМ»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6644107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«ТАТНЕФТЬ» ИМ. В.Д. ШАШИНА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742584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 ПАО «ММК»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557364"/>
                  </a:ext>
                </a:extLst>
              </a:tr>
              <a:tr h="687344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ДОМ.РФ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427960"/>
                  </a:ext>
                </a:extLst>
              </a:tr>
            </a:tbl>
          </a:graphicData>
        </a:graphic>
      </p:graphicFrame>
      <p:graphicFrame>
        <p:nvGraphicFramePr>
          <p:cNvPr id="10" name="Таблица 3">
            <a:extLst>
              <a:ext uri="{FF2B5EF4-FFF2-40B4-BE49-F238E27FC236}">
                <a16:creationId xmlns:a16="http://schemas.microsoft.com/office/drawing/2014/main" id="{03A601EF-BA7A-E4BA-8C83-35FAAC263D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41461"/>
              </p:ext>
            </p:extLst>
          </p:nvPr>
        </p:nvGraphicFramePr>
        <p:xfrm>
          <a:off x="-1" y="1242874"/>
          <a:ext cx="6096001" cy="5615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2176">
                  <a:extLst>
                    <a:ext uri="{9D8B030D-6E8A-4147-A177-3AD203B41FA5}">
                      <a16:colId xmlns:a16="http://schemas.microsoft.com/office/drawing/2014/main" val="1351665018"/>
                    </a:ext>
                  </a:extLst>
                </a:gridCol>
                <a:gridCol w="3933825">
                  <a:extLst>
                    <a:ext uri="{9D8B030D-6E8A-4147-A177-3AD203B41FA5}">
                      <a16:colId xmlns:a16="http://schemas.microsoft.com/office/drawing/2014/main" val="4042557353"/>
                    </a:ext>
                  </a:extLst>
                </a:gridCol>
              </a:tblGrid>
              <a:tr h="813850">
                <a:tc gridSpan="2">
                  <a:txBody>
                    <a:bodyPr/>
                    <a:lstStyle/>
                    <a:p>
                      <a:pPr algn="l"/>
                      <a:r>
                        <a:rPr lang="ru-RU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              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       </a:t>
                      </a:r>
                      <a:r>
                        <a:rPr lang="ru-RU" sz="26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ПОБЕДИТЕЛИ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EA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793632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Open Sans ExtraBold" pitchFamily="2" charset="0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ОАО «РЖД»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0310003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Open Sans ExtraBold" pitchFamily="2" charset="0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МКПАО «ОК РУСАЛ»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587836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Open Sans ExtraBold" pitchFamily="2" charset="0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«ФОСАГРО»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0378325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Open Sans ExtraBold" pitchFamily="2" charset="0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АК «АЛРОСА» (ПАО)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6644107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Open Sans ExtraBold" pitchFamily="2" charset="0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«ГМК «НОРИЛЬСКИЙ НИКЕЛЬ»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742584"/>
                  </a:ext>
                </a:extLst>
              </a:tr>
              <a:tr h="800213">
                <a:tc>
                  <a:txBody>
                    <a:bodyPr/>
                    <a:lstStyle/>
                    <a:p>
                      <a:pPr algn="l" fontAlgn="t"/>
                      <a:endParaRPr lang="ru-RU" sz="17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lda Sans VF" pitchFamily="2" charset="-52"/>
                        <a:ea typeface="Open Sans ExtraBold" pitchFamily="2" charset="0"/>
                        <a:cs typeface="Open Sans ExtraBold" pitchFamily="2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700" b="1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lda Sans VF" pitchFamily="2" charset="-52"/>
                          <a:ea typeface="Open Sans ExtraBold" pitchFamily="2" charset="0"/>
                          <a:cs typeface="Open Sans ExtraBold" pitchFamily="2" charset="0"/>
                        </a:rPr>
                        <a:t>ПАО «СИБУР ХОЛДИНГ»</a:t>
                      </a:r>
                    </a:p>
                  </a:txBody>
                  <a:tcPr marL="3963" marR="3963" marT="396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1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557364"/>
                  </a:ext>
                </a:extLst>
              </a:tr>
            </a:tbl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9571F96-8868-179B-703F-11525FD4CB03}"/>
              </a:ext>
            </a:extLst>
          </p:cNvPr>
          <p:cNvSpPr/>
          <p:nvPr/>
        </p:nvSpPr>
        <p:spPr>
          <a:xfrm>
            <a:off x="6073140" y="1242873"/>
            <a:ext cx="45719" cy="5615127"/>
          </a:xfrm>
          <a:prstGeom prst="rect">
            <a:avLst/>
          </a:prstGeom>
          <a:solidFill>
            <a:srgbClr val="0057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DEB2735-A1FC-C5E5-E99A-4224A30C5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64" y="3902515"/>
            <a:ext cx="1709454" cy="30770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352241B-A611-7CC6-EA87-E8E9547A4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99" y="2223364"/>
            <a:ext cx="826984" cy="5094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BEC67DB-BE1C-F41A-B1C5-413EF36345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1" y="3034891"/>
            <a:ext cx="949841" cy="51202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BC942DE-FF0F-191A-8C5F-69D0352BE7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69" y="5459975"/>
            <a:ext cx="871045" cy="48972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3489B98-9D4E-9E81-D282-94F8C1A354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96" y="6317869"/>
            <a:ext cx="1270190" cy="42472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01CE630-C01F-336F-F827-8570A7665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733" y="2016515"/>
            <a:ext cx="1121887" cy="71627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97FCA1F-3B0B-9AFB-0FBD-52512AB183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949" y="2662129"/>
            <a:ext cx="1709454" cy="72647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B357109-1298-D6CD-37FF-ACBBF82A34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392" y="3513595"/>
            <a:ext cx="1114568" cy="46752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F1F3057-D535-A2C9-27EB-1A92EE91FEB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62101" y="6215831"/>
            <a:ext cx="609150" cy="60974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455F81F-DD78-689D-6D25-38458BA29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71" y="4596195"/>
            <a:ext cx="1378040" cy="54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987B091-8360-ED3B-6E09-DBF208238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315" y="4320297"/>
            <a:ext cx="1709454" cy="26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B208EBA-F215-6351-A7D3-D226BC35C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694" y="4881999"/>
            <a:ext cx="1577965" cy="493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E328F39B-17BB-DBE1-5791-6034ADAA0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994" y="5585735"/>
            <a:ext cx="615364" cy="493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738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36178-04A6-89FA-E75F-FF1FC7ADB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6AB81C-8A3B-2187-0889-EACB4B0C6A71}"/>
              </a:ext>
            </a:extLst>
          </p:cNvPr>
          <p:cNvSpPr txBox="1"/>
          <p:nvPr/>
        </p:nvSpPr>
        <p:spPr>
          <a:xfrm>
            <a:off x="1392721" y="386945"/>
            <a:ext cx="10361314" cy="594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b="1" kern="100" dirty="0">
                <a:solidFill>
                  <a:srgbClr val="3C3C3C"/>
                </a:solidFill>
                <a:latin typeface="Tilda Sans VF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ДИПЛОМАНТЫ ПРЕМИИ</a:t>
            </a:r>
            <a:endParaRPr lang="ru-RU" sz="3200" kern="100" dirty="0">
              <a:solidFill>
                <a:srgbClr val="3C3C3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27909E-AD33-9654-3ACB-ED431096F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3031" r="55942" b="9256"/>
          <a:stretch>
            <a:fillRect/>
          </a:stretch>
        </p:blipFill>
        <p:spPr>
          <a:xfrm>
            <a:off x="88780" y="115411"/>
            <a:ext cx="1206458" cy="112746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A177076-E117-3703-39C6-850D9C69E7AF}"/>
              </a:ext>
            </a:extLst>
          </p:cNvPr>
          <p:cNvSpPr/>
          <p:nvPr/>
        </p:nvSpPr>
        <p:spPr>
          <a:xfrm>
            <a:off x="0" y="1233997"/>
            <a:ext cx="12192000" cy="594586"/>
          </a:xfrm>
          <a:prstGeom prst="rect">
            <a:avLst/>
          </a:prstGeom>
          <a:solidFill>
            <a:srgbClr val="008E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lda Sans VF" pitchFamily="2" charset="-52"/>
              </a:rPr>
              <a:t>Диплом «За вклад корпоративной программы в достижение национальных целей и задач,</a:t>
            </a:r>
          </a:p>
          <a:p>
            <a:pPr algn="ctr"/>
            <a:r>
              <a:rPr lang="ru-RU" sz="1600" b="1" dirty="0">
                <a:latin typeface="Tilda Sans VF" pitchFamily="2" charset="-52"/>
              </a:rPr>
              <a:t>направленных на поддержку семьи, молодёжи и детей, улучшение демографической ситуации»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148E756-1138-9E90-D7C4-DA5DFE27FD3F}"/>
              </a:ext>
            </a:extLst>
          </p:cNvPr>
          <p:cNvSpPr/>
          <p:nvPr/>
        </p:nvSpPr>
        <p:spPr>
          <a:xfrm>
            <a:off x="0" y="2617387"/>
            <a:ext cx="12192000" cy="594586"/>
          </a:xfrm>
          <a:prstGeom prst="rect">
            <a:avLst/>
          </a:prstGeom>
          <a:solidFill>
            <a:srgbClr val="008E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lda Sans VF" pitchFamily="2" charset="-52"/>
              </a:rPr>
              <a:t>Диплом «За вклад корпоративной программы в достижение национальных целей</a:t>
            </a:r>
          </a:p>
          <a:p>
            <a:pPr algn="ctr"/>
            <a:r>
              <a:rPr lang="ru-RU" sz="1600" b="1" dirty="0">
                <a:latin typeface="Tilda Sans VF" pitchFamily="2" charset="-52"/>
              </a:rPr>
              <a:t>и задач обеспечения технологического лидерства»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D6B1DBF-1608-0ED1-56C9-C6CE4DA69399}"/>
              </a:ext>
            </a:extLst>
          </p:cNvPr>
          <p:cNvSpPr/>
          <p:nvPr/>
        </p:nvSpPr>
        <p:spPr>
          <a:xfrm>
            <a:off x="0" y="4000777"/>
            <a:ext cx="12192000" cy="594586"/>
          </a:xfrm>
          <a:prstGeom prst="rect">
            <a:avLst/>
          </a:prstGeom>
          <a:solidFill>
            <a:srgbClr val="008E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lda Sans VF" pitchFamily="2" charset="-52"/>
              </a:rPr>
              <a:t>Диплом «За вклад корпоративной программы в достижение национальных целей и задач,</a:t>
            </a:r>
          </a:p>
          <a:p>
            <a:pPr algn="ctr"/>
            <a:r>
              <a:rPr lang="ru-RU" sz="1600" b="1" dirty="0">
                <a:latin typeface="Tilda Sans VF" pitchFamily="2" charset="-52"/>
              </a:rPr>
              <a:t>направленных на развитие человеческого потенциала»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31236D9-3A3A-A390-5375-ED88EADC958A}"/>
              </a:ext>
            </a:extLst>
          </p:cNvPr>
          <p:cNvSpPr/>
          <p:nvPr/>
        </p:nvSpPr>
        <p:spPr>
          <a:xfrm>
            <a:off x="0" y="5384168"/>
            <a:ext cx="12192000" cy="594587"/>
          </a:xfrm>
          <a:prstGeom prst="rect">
            <a:avLst/>
          </a:prstGeom>
          <a:solidFill>
            <a:srgbClr val="008E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latin typeface="Tilda Sans VF" pitchFamily="2" charset="-52"/>
              </a:rPr>
              <a:t>Спецноминация</a:t>
            </a:r>
            <a:r>
              <a:rPr lang="ru-RU" sz="1600" b="1" dirty="0">
                <a:latin typeface="Tilda Sans VF" pitchFamily="2" charset="-52"/>
              </a:rPr>
              <a:t> для компаний с выручкой до 50 млрд руб.</a:t>
            </a:r>
          </a:p>
          <a:p>
            <a:pPr algn="ctr"/>
            <a:r>
              <a:rPr lang="ru-RU" sz="1600" b="1" dirty="0">
                <a:latin typeface="Tilda Sans VF" pitchFamily="2" charset="-52"/>
              </a:rPr>
              <a:t>Диплом «За высокий уровень социально-экологической ответственности и вклад в достижение национальных целей»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4C519C-62AC-DDB8-DFD9-4A93EA5F9253}"/>
              </a:ext>
            </a:extLst>
          </p:cNvPr>
          <p:cNvSpPr txBox="1"/>
          <p:nvPr/>
        </p:nvSpPr>
        <p:spPr>
          <a:xfrm>
            <a:off x="1960939" y="2051019"/>
            <a:ext cx="2029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Банк ВТБ (ПАО)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C52F7D-14ED-FB44-BDE6-1EEAAA92C362}"/>
              </a:ext>
            </a:extLst>
          </p:cNvPr>
          <p:cNvSpPr txBox="1"/>
          <p:nvPr/>
        </p:nvSpPr>
        <p:spPr>
          <a:xfrm>
            <a:off x="6016248" y="2051019"/>
            <a:ext cx="14121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«ОМК»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1D97257-8825-F170-6118-A17A3997F70C}"/>
              </a:ext>
            </a:extLst>
          </p:cNvPr>
          <p:cNvSpPr txBox="1"/>
          <p:nvPr/>
        </p:nvSpPr>
        <p:spPr>
          <a:xfrm>
            <a:off x="9263635" y="2051019"/>
            <a:ext cx="23636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«Т-ПЛЮС»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8460AF-7160-C980-A289-356A956D3C9F}"/>
              </a:ext>
            </a:extLst>
          </p:cNvPr>
          <p:cNvSpPr txBox="1"/>
          <p:nvPr/>
        </p:nvSpPr>
        <p:spPr>
          <a:xfrm>
            <a:off x="6031214" y="3421709"/>
            <a:ext cx="2067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«РОССЕТИ»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F591FA4-9642-3AAC-563C-B12A6387445D}"/>
              </a:ext>
            </a:extLst>
          </p:cNvPr>
          <p:cNvSpPr txBox="1"/>
          <p:nvPr/>
        </p:nvSpPr>
        <p:spPr>
          <a:xfrm>
            <a:off x="1919018" y="4805099"/>
            <a:ext cx="27735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«ОКЕАНРЫБФЛОТ»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FD41F31-B961-5782-33D2-CAE2D69B37DB}"/>
              </a:ext>
            </a:extLst>
          </p:cNvPr>
          <p:cNvSpPr txBox="1"/>
          <p:nvPr/>
        </p:nvSpPr>
        <p:spPr>
          <a:xfrm>
            <a:off x="6637525" y="4805099"/>
            <a:ext cx="14121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«ОМК»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E826A9-6F4D-B496-60A2-AF0EA8C9B4E1}"/>
              </a:ext>
            </a:extLst>
          </p:cNvPr>
          <p:cNvSpPr txBox="1"/>
          <p:nvPr/>
        </p:nvSpPr>
        <p:spPr>
          <a:xfrm>
            <a:off x="9664419" y="4805099"/>
            <a:ext cx="2089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ПАО «Т-ПЛЮС»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A4D1068-1729-0B95-DA34-FEC5E8B814F8}"/>
              </a:ext>
            </a:extLst>
          </p:cNvPr>
          <p:cNvSpPr txBox="1"/>
          <p:nvPr/>
        </p:nvSpPr>
        <p:spPr>
          <a:xfrm>
            <a:off x="1672120" y="6103473"/>
            <a:ext cx="30557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ООО «ГК «ЗЕЛЕНЫЙ САД-НАШ ДОМ»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1FA611A-22F4-94A6-CE49-7AA683F5B82D}"/>
              </a:ext>
            </a:extLst>
          </p:cNvPr>
          <p:cNvSpPr txBox="1"/>
          <p:nvPr/>
        </p:nvSpPr>
        <p:spPr>
          <a:xfrm>
            <a:off x="6018463" y="6218886"/>
            <a:ext cx="1953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АО «ПИГМЕНТ»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3373304-48EC-978E-A700-7F4ACB062AE9}"/>
              </a:ext>
            </a:extLst>
          </p:cNvPr>
          <p:cNvSpPr txBox="1"/>
          <p:nvPr/>
        </p:nvSpPr>
        <p:spPr>
          <a:xfrm>
            <a:off x="9228844" y="6218886"/>
            <a:ext cx="25951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t"/>
            <a:r>
              <a:rPr lang="ru-RU" sz="1800" b="1" i="0" u="none" strike="noStrike" dirty="0">
                <a:solidFill>
                  <a:srgbClr val="3C3C3C"/>
                </a:solidFill>
                <a:effectLst/>
                <a:latin typeface="Tilda Sans VF" pitchFamily="2" charset="-52"/>
                <a:ea typeface="Open Sans ExtraBold" pitchFamily="2" charset="0"/>
                <a:cs typeface="Open Sans ExtraBold" pitchFamily="2" charset="0"/>
              </a:rPr>
              <a:t>ООО «СДС – СТРОЙ»</a:t>
            </a: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46CEAFB5-2A11-A16C-83E1-62812B6553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97" b="31234"/>
          <a:stretch/>
        </p:blipFill>
        <p:spPr>
          <a:xfrm>
            <a:off x="4697599" y="6201030"/>
            <a:ext cx="1498539" cy="39785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4A353B6-50E7-50D0-ACE4-A11B3AD324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344" y="4760517"/>
            <a:ext cx="752584" cy="458497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EAE712EC-32B2-57A4-1752-123E096A55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266" y="1993244"/>
            <a:ext cx="752584" cy="458497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85CA027A-0513-3E13-2119-9F00A1FC1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172" y="1405783"/>
            <a:ext cx="1641310" cy="164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>
            <a:extLst>
              <a:ext uri="{FF2B5EF4-FFF2-40B4-BE49-F238E27FC236}">
                <a16:creationId xmlns:a16="http://schemas.microsoft.com/office/drawing/2014/main" id="{3F7BEB91-2EF5-0C6E-365D-F66B7A21A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221" y="4181467"/>
            <a:ext cx="1641310" cy="164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3A467909-A7E4-BE89-88C5-48EA2C6FD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77" y="2037752"/>
            <a:ext cx="985569" cy="35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8B53FD6B-847D-7ECA-EA70-CE3E196AA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390319"/>
            <a:ext cx="1506707" cy="44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C4921CA-7C17-0F4F-6AC9-83164DBF0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000" b="88000" l="3448" r="96983">
                        <a14:foregroundMark x1="23276" y1="26667" x2="23276" y2="26667"/>
                        <a14:foregroundMark x1="28879" y1="22667" x2="28879" y2="22667"/>
                        <a14:foregroundMark x1="35345" y1="21333" x2="35345" y2="21333"/>
                        <a14:foregroundMark x1="43534" y1="21333" x2="43534" y2="21333"/>
                        <a14:foregroundMark x1="50000" y1="20000" x2="50000" y2="20000"/>
                        <a14:foregroundMark x1="53879" y1="22667" x2="53879" y2="22667"/>
                        <a14:foregroundMark x1="59483" y1="21333" x2="59483" y2="21333"/>
                        <a14:foregroundMark x1="65086" y1="22667" x2="65086" y2="22667"/>
                        <a14:foregroundMark x1="68534" y1="21333" x2="68534" y2="21333"/>
                        <a14:foregroundMark x1="12069" y1="10667" x2="12069" y2="10667"/>
                        <a14:foregroundMark x1="10776" y1="32000" x2="10776" y2="32000"/>
                        <a14:foregroundMark x1="4310" y1="49333" x2="4310" y2="49333"/>
                        <a14:foregroundMark x1="76724" y1="16000" x2="76724" y2="16000"/>
                        <a14:foregroundMark x1="86207" y1="18667" x2="86207" y2="18667"/>
                        <a14:foregroundMark x1="92241" y1="13333" x2="92241" y2="13333"/>
                        <a14:foregroundMark x1="96983" y1="14667" x2="96983" y2="14667"/>
                        <a14:backgroundMark x1="46121" y1="58667" x2="68103" y2="65333"/>
                        <a14:backgroundMark x1="54741" y1="17333" x2="54741" y2="17333"/>
                        <a14:backgroundMark x1="75431" y1="21333" x2="75431" y2="21333"/>
                        <a14:backgroundMark x1="78017" y1="21333" x2="78017" y2="21333"/>
                        <a14:backgroundMark x1="69397" y1="25333" x2="69397" y2="25333"/>
                        <a14:backgroundMark x1="60776" y1="24000" x2="60776" y2="24000"/>
                        <a14:backgroundMark x1="42241" y1="21333" x2="42241" y2="21333"/>
                        <a14:backgroundMark x1="42672" y1="21333" x2="42672" y2="21333"/>
                        <a14:backgroundMark x1="97845" y1="17333" x2="97845" y2="1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70" y="4789441"/>
            <a:ext cx="1686077" cy="54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EC81A483-3643-19E4-748B-9847B5DB1D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73099" y="6102971"/>
            <a:ext cx="384190" cy="38419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F4493200-FB15-B8DD-C51D-F46139CA6A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19388" y="6531499"/>
            <a:ext cx="1319583" cy="153816"/>
          </a:xfrm>
          <a:prstGeom prst="rect">
            <a:avLst/>
          </a:prstGeom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4B1C5679-8715-3993-9BDB-154E1104E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106" y="6214342"/>
            <a:ext cx="723310" cy="36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7746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617</Words>
  <Application>Microsoft Office PowerPoint</Application>
  <PresentationFormat>Широкоэкранный</PresentationFormat>
  <Paragraphs>123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Tilda Sans VF</vt:lpstr>
      <vt:lpstr>Calibri Light</vt:lpstr>
      <vt:lpstr>Calibri</vt:lpstr>
      <vt:lpstr>Open Sans ExtraBold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Гуляева Дарья Алексеевна</dc:creator>
  <cp:lastModifiedBy>Арина Лискина</cp:lastModifiedBy>
  <cp:revision>91</cp:revision>
  <dcterms:created xsi:type="dcterms:W3CDTF">2025-10-22T07:34:06Z</dcterms:created>
  <dcterms:modified xsi:type="dcterms:W3CDTF">2026-03-05T11:04:42Z</dcterms:modified>
</cp:coreProperties>
</file>