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9" r:id="rId1"/>
  </p:sldMasterIdLst>
  <p:notesMasterIdLst>
    <p:notesMasterId r:id="rId21"/>
  </p:notesMasterIdLst>
  <p:sldIdLst>
    <p:sldId id="1155" r:id="rId2"/>
    <p:sldId id="1360" r:id="rId3"/>
    <p:sldId id="1464" r:id="rId4"/>
    <p:sldId id="1459" r:id="rId5"/>
    <p:sldId id="1461" r:id="rId6"/>
    <p:sldId id="1463" r:id="rId7"/>
    <p:sldId id="1469" r:id="rId8"/>
    <p:sldId id="1462" r:id="rId9"/>
    <p:sldId id="1470" r:id="rId10"/>
    <p:sldId id="1476" r:id="rId11"/>
    <p:sldId id="1471" r:id="rId12"/>
    <p:sldId id="1472" r:id="rId13"/>
    <p:sldId id="1460" r:id="rId14"/>
    <p:sldId id="1473" r:id="rId15"/>
    <p:sldId id="1474" r:id="rId16"/>
    <p:sldId id="1465" r:id="rId17"/>
    <p:sldId id="1475" r:id="rId18"/>
    <p:sldId id="1466" r:id="rId19"/>
    <p:sldId id="1467" r:id="rId20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Владимир" initials="В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FCC99"/>
    <a:srgbClr val="FF9966"/>
    <a:srgbClr val="FFB0A3"/>
    <a:srgbClr val="FFE8D1"/>
    <a:srgbClr val="FF9933"/>
    <a:srgbClr val="800000"/>
    <a:srgbClr val="000066"/>
    <a:srgbClr val="FF0000"/>
    <a:srgbClr val="E5E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9" autoAdjust="0"/>
    <p:restoredTop sz="96690" autoAdjust="0"/>
  </p:normalViewPr>
  <p:slideViewPr>
    <p:cSldViewPr>
      <p:cViewPr varScale="1">
        <p:scale>
          <a:sx n="109" d="100"/>
          <a:sy n="109" d="100"/>
        </p:scale>
        <p:origin x="-1590" y="-84"/>
      </p:cViewPr>
      <p:guideLst>
        <p:guide orient="horz" pos="2160"/>
        <p:guide pos="2880"/>
      </p:guideLst>
    </p:cSldViewPr>
  </p:slideViewPr>
  <p:notesTextViewPr>
    <p:cViewPr>
      <p:scale>
        <a:sx n="90" d="100"/>
        <a:sy n="9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ommd\P_CMASFProject\2025\&#1052;&#1086;&#1085;&#1080;&#1090;&#1086;&#1088;&#1080;&#1085;&#1075;&#1080;-&#1072;&#1085;&#1082;&#1077;&#1090;&#1099;\&#1052;&#1086;&#1085;&#1080;&#1090;&#1086;&#1088;&#1080;&#1085;&#1075;%20&#1090;&#1077;&#1093;&#1085;&#1086;&#1083;&#1086;&#1075;&#1080;&#1081;\&#1056;&#1086;&#1073;&#1086;&#1090;&#1099;\&#1056;&#1086;&#1073;&#1086;&#1090;&#1099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r>
              <a:rPr lang="ru-RU" sz="1200" b="1" dirty="0">
                <a:solidFill>
                  <a:schemeClr val="accent2"/>
                </a:solidFill>
              </a:rPr>
              <a:t>Количество промышленных роботов на 10</a:t>
            </a:r>
            <a:r>
              <a:rPr lang="en-US" sz="1200" b="1" dirty="0">
                <a:solidFill>
                  <a:schemeClr val="accent2"/>
                </a:solidFill>
              </a:rPr>
              <a:t>'</a:t>
            </a:r>
            <a:r>
              <a:rPr lang="ru-RU" sz="1200" b="1" dirty="0">
                <a:solidFill>
                  <a:schemeClr val="accent2"/>
                </a:solidFill>
              </a:rPr>
              <a:t>000 работников обрабатывающей </a:t>
            </a:r>
            <a:r>
              <a:rPr lang="ru-RU" sz="1200" b="1" dirty="0" err="1">
                <a:solidFill>
                  <a:schemeClr val="accent2"/>
                </a:solidFill>
              </a:rPr>
              <a:t>пр-ти</a:t>
            </a:r>
            <a:r>
              <a:rPr lang="ru-RU" sz="1200" b="1" dirty="0">
                <a:solidFill>
                  <a:schemeClr val="accent2"/>
                </a:solidFill>
              </a:rPr>
              <a:t> в 2023 г.</a:t>
            </a:r>
            <a:endParaRPr lang="en-US" sz="1200" b="1" dirty="0">
              <a:solidFill>
                <a:schemeClr val="accent2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Факт по странам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СТРАНЫ!$A$3:$A$22</c:f>
              <c:strCache>
                <c:ptCount val="20"/>
                <c:pt idx="0">
                  <c:v>Респ. Корея</c:v>
                </c:pt>
                <c:pt idx="1">
                  <c:v>Китай</c:v>
                </c:pt>
                <c:pt idx="2">
                  <c:v>Германия</c:v>
                </c:pt>
                <c:pt idx="3">
                  <c:v>Япония</c:v>
                </c:pt>
                <c:pt idx="4">
                  <c:v>Швеция</c:v>
                </c:pt>
                <c:pt idx="5">
                  <c:v>Дания</c:v>
                </c:pt>
                <c:pt idx="6">
                  <c:v>Словения</c:v>
                </c:pt>
                <c:pt idx="7">
                  <c:v>Швейцария</c:v>
                </c:pt>
                <c:pt idx="8">
                  <c:v>США</c:v>
                </c:pt>
                <c:pt idx="9">
                  <c:v>Тайвань (Китай)</c:v>
                </c:pt>
                <c:pt idx="10">
                  <c:v>Нидерланды</c:v>
                </c:pt>
                <c:pt idx="11">
                  <c:v>Австрия</c:v>
                </c:pt>
                <c:pt idx="12">
                  <c:v>Италия</c:v>
                </c:pt>
                <c:pt idx="13">
                  <c:v>Канада</c:v>
                </c:pt>
                <c:pt idx="14">
                  <c:v>Чехия</c:v>
                </c:pt>
                <c:pt idx="15">
                  <c:v>Словакия</c:v>
                </c:pt>
                <c:pt idx="16">
                  <c:v>Франция</c:v>
                </c:pt>
                <c:pt idx="17">
                  <c:v>Испания</c:v>
                </c:pt>
                <c:pt idx="18">
                  <c:v>Финляндия</c:v>
                </c:pt>
                <c:pt idx="19">
                  <c:v>Россия</c:v>
                </c:pt>
              </c:strCache>
            </c:strRef>
          </c:cat>
          <c:val>
            <c:numRef>
              <c:f>СТРАНЫ!$B$3:$B$22</c:f>
              <c:numCache>
                <c:formatCode>General</c:formatCode>
                <c:ptCount val="20"/>
                <c:pt idx="0">
                  <c:v>1012</c:v>
                </c:pt>
                <c:pt idx="1">
                  <c:v>470</c:v>
                </c:pt>
                <c:pt idx="2">
                  <c:v>429</c:v>
                </c:pt>
                <c:pt idx="3">
                  <c:v>419</c:v>
                </c:pt>
                <c:pt idx="4">
                  <c:v>347</c:v>
                </c:pt>
                <c:pt idx="5">
                  <c:v>306</c:v>
                </c:pt>
                <c:pt idx="6">
                  <c:v>306</c:v>
                </c:pt>
                <c:pt idx="7">
                  <c:v>302</c:v>
                </c:pt>
                <c:pt idx="8">
                  <c:v>295</c:v>
                </c:pt>
                <c:pt idx="9">
                  <c:v>294</c:v>
                </c:pt>
                <c:pt idx="10">
                  <c:v>264</c:v>
                </c:pt>
                <c:pt idx="11">
                  <c:v>245</c:v>
                </c:pt>
                <c:pt idx="12">
                  <c:v>228</c:v>
                </c:pt>
                <c:pt idx="13">
                  <c:v>225</c:v>
                </c:pt>
                <c:pt idx="14">
                  <c:v>207</c:v>
                </c:pt>
                <c:pt idx="15">
                  <c:v>201</c:v>
                </c:pt>
                <c:pt idx="16">
                  <c:v>186</c:v>
                </c:pt>
                <c:pt idx="17">
                  <c:v>174</c:v>
                </c:pt>
                <c:pt idx="18">
                  <c:v>173</c:v>
                </c:pt>
                <c:pt idx="19" formatCode="0.0">
                  <c:v>18.506508480047962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49A-45C7-906A-7949407507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0292608"/>
        <c:axId val="350298496"/>
      </c:barChart>
      <c:lineChart>
        <c:grouping val="standard"/>
        <c:varyColors val="0"/>
        <c:ser>
          <c:idx val="1"/>
          <c:order val="1"/>
          <c:tx>
            <c:strRef>
              <c:f>СТРАНЫ!$C$2</c:f>
              <c:strCache>
                <c:ptCount val="1"/>
                <c:pt idx="0">
                  <c:v>Среднее по миру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val>
            <c:numRef>
              <c:f>СТРАНЫ!$C$3:$C$22</c:f>
              <c:numCache>
                <c:formatCode>General</c:formatCode>
                <c:ptCount val="20"/>
                <c:pt idx="0">
                  <c:v>162</c:v>
                </c:pt>
                <c:pt idx="1">
                  <c:v>162</c:v>
                </c:pt>
                <c:pt idx="2">
                  <c:v>162</c:v>
                </c:pt>
                <c:pt idx="3">
                  <c:v>162</c:v>
                </c:pt>
                <c:pt idx="4">
                  <c:v>162</c:v>
                </c:pt>
                <c:pt idx="5">
                  <c:v>162</c:v>
                </c:pt>
                <c:pt idx="6">
                  <c:v>162</c:v>
                </c:pt>
                <c:pt idx="7">
                  <c:v>162</c:v>
                </c:pt>
                <c:pt idx="8">
                  <c:v>162</c:v>
                </c:pt>
                <c:pt idx="9">
                  <c:v>162</c:v>
                </c:pt>
                <c:pt idx="10">
                  <c:v>162</c:v>
                </c:pt>
                <c:pt idx="11">
                  <c:v>162</c:v>
                </c:pt>
                <c:pt idx="12">
                  <c:v>162</c:v>
                </c:pt>
                <c:pt idx="13">
                  <c:v>162</c:v>
                </c:pt>
                <c:pt idx="14">
                  <c:v>162</c:v>
                </c:pt>
                <c:pt idx="15">
                  <c:v>162</c:v>
                </c:pt>
                <c:pt idx="16">
                  <c:v>162</c:v>
                </c:pt>
                <c:pt idx="17">
                  <c:v>162</c:v>
                </c:pt>
                <c:pt idx="18">
                  <c:v>162</c:v>
                </c:pt>
                <c:pt idx="19">
                  <c:v>162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B49A-45C7-906A-79494075072C}"/>
            </c:ext>
          </c:extLst>
        </c:ser>
        <c:ser>
          <c:idx val="2"/>
          <c:order val="2"/>
          <c:tx>
            <c:strRef>
              <c:f>СТРАНЫ!$D$2</c:f>
              <c:strCache>
                <c:ptCount val="1"/>
                <c:pt idx="0">
                  <c:v>Среднее по ЕС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СТРАНЫ!$A$3:$A$22</c:f>
              <c:strCache>
                <c:ptCount val="20"/>
                <c:pt idx="0">
                  <c:v>Респ. Корея</c:v>
                </c:pt>
                <c:pt idx="1">
                  <c:v>Китай</c:v>
                </c:pt>
                <c:pt idx="2">
                  <c:v>Германия</c:v>
                </c:pt>
                <c:pt idx="3">
                  <c:v>Япония</c:v>
                </c:pt>
                <c:pt idx="4">
                  <c:v>Швеция</c:v>
                </c:pt>
                <c:pt idx="5">
                  <c:v>Дания</c:v>
                </c:pt>
                <c:pt idx="6">
                  <c:v>Словения</c:v>
                </c:pt>
                <c:pt idx="7">
                  <c:v>Швейцария</c:v>
                </c:pt>
                <c:pt idx="8">
                  <c:v>США</c:v>
                </c:pt>
                <c:pt idx="9">
                  <c:v>Тайвань (Китай)</c:v>
                </c:pt>
                <c:pt idx="10">
                  <c:v>Нидерланды</c:v>
                </c:pt>
                <c:pt idx="11">
                  <c:v>Австрия</c:v>
                </c:pt>
                <c:pt idx="12">
                  <c:v>Италия</c:v>
                </c:pt>
                <c:pt idx="13">
                  <c:v>Канада</c:v>
                </c:pt>
                <c:pt idx="14">
                  <c:v>Чехия</c:v>
                </c:pt>
                <c:pt idx="15">
                  <c:v>Словакия</c:v>
                </c:pt>
                <c:pt idx="16">
                  <c:v>Франция</c:v>
                </c:pt>
                <c:pt idx="17">
                  <c:v>Испания</c:v>
                </c:pt>
                <c:pt idx="18">
                  <c:v>Финляндия</c:v>
                </c:pt>
                <c:pt idx="19">
                  <c:v>Россия</c:v>
                </c:pt>
              </c:strCache>
            </c:strRef>
          </c:cat>
          <c:val>
            <c:numRef>
              <c:f>СТРАНЫ!$D$3:$D$22</c:f>
              <c:numCache>
                <c:formatCode>General</c:formatCode>
                <c:ptCount val="20"/>
                <c:pt idx="0">
                  <c:v>219</c:v>
                </c:pt>
                <c:pt idx="1">
                  <c:v>219</c:v>
                </c:pt>
                <c:pt idx="2">
                  <c:v>219</c:v>
                </c:pt>
                <c:pt idx="3">
                  <c:v>219</c:v>
                </c:pt>
                <c:pt idx="4">
                  <c:v>219</c:v>
                </c:pt>
                <c:pt idx="5">
                  <c:v>219</c:v>
                </c:pt>
                <c:pt idx="6">
                  <c:v>219</c:v>
                </c:pt>
                <c:pt idx="7">
                  <c:v>219</c:v>
                </c:pt>
                <c:pt idx="8">
                  <c:v>219</c:v>
                </c:pt>
                <c:pt idx="9">
                  <c:v>219</c:v>
                </c:pt>
                <c:pt idx="10">
                  <c:v>219</c:v>
                </c:pt>
                <c:pt idx="11">
                  <c:v>219</c:v>
                </c:pt>
                <c:pt idx="12">
                  <c:v>219</c:v>
                </c:pt>
                <c:pt idx="13">
                  <c:v>219</c:v>
                </c:pt>
                <c:pt idx="14">
                  <c:v>219</c:v>
                </c:pt>
                <c:pt idx="15">
                  <c:v>219</c:v>
                </c:pt>
                <c:pt idx="16">
                  <c:v>219</c:v>
                </c:pt>
                <c:pt idx="17">
                  <c:v>219</c:v>
                </c:pt>
                <c:pt idx="18">
                  <c:v>219</c:v>
                </c:pt>
                <c:pt idx="19">
                  <c:v>219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B49A-45C7-906A-7949407507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0292608"/>
        <c:axId val="350298496"/>
      </c:lineChart>
      <c:catAx>
        <c:axId val="350292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0298496"/>
        <c:crosses val="autoZero"/>
        <c:auto val="1"/>
        <c:lblAlgn val="ctr"/>
        <c:lblOffset val="100"/>
        <c:noMultiLvlLbl val="0"/>
      </c:catAx>
      <c:valAx>
        <c:axId val="350298496"/>
        <c:scaling>
          <c:orientation val="minMax"/>
          <c:max val="1000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0292608"/>
        <c:crosses val="max"/>
        <c:crossBetween val="between"/>
        <c:majorUnit val="200"/>
        <c:minorUnit val="100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100">
          <a:solidFill>
            <a:sysClr val="windowText" lastClr="000000"/>
          </a:solidFill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n-US" sz="1200" b="1" i="0" u="none" strike="noStrike" kern="1200" spc="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r>
              <a:rPr lang="ru-RU" sz="1200" b="1" i="0" u="none" strike="noStrike" kern="1200" spc="0" baseline="0" dirty="0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Количество промышленных роботов на 10</a:t>
            </a:r>
            <a:r>
              <a:rPr lang="en-US" sz="1200" b="1" i="0" u="none" strike="noStrike" kern="1200" spc="0" baseline="0" dirty="0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'</a:t>
            </a:r>
            <a:r>
              <a:rPr lang="ru-RU" sz="1200" b="1" i="0" u="none" strike="noStrike" kern="1200" spc="0" baseline="0" dirty="0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000 работников обрабатывающей </a:t>
            </a:r>
            <a:r>
              <a:rPr lang="ru-RU" sz="1200" b="1" i="0" u="none" strike="noStrike" kern="1200" spc="0" baseline="0" dirty="0" err="1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пр-ти</a:t>
            </a:r>
            <a:r>
              <a:rPr lang="ru-RU" sz="1200" b="1" i="0" u="none" strike="noStrike" kern="1200" spc="0" baseline="0" dirty="0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 в России</a:t>
            </a:r>
            <a:endParaRPr lang="en-US" sz="1200" b="1" i="0" u="none" strike="noStrike" kern="1200" spc="0" baseline="0" dirty="0">
              <a:solidFill>
                <a:schemeClr val="accent2"/>
              </a:solidFill>
              <a:latin typeface="+mn-lt"/>
              <a:ea typeface="+mn-ea"/>
              <a:cs typeface="+mn-cs"/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РОССИЯ!$A$3</c:f>
              <c:strCache>
                <c:ptCount val="1"/>
                <c:pt idx="0">
                  <c:v>IFR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xVal>
            <c:numRef>
              <c:f>РОССИЯ!$H$1:$O$1</c:f>
              <c:numCache>
                <c:formatCode>General</c:formatCode>
                <c:ptCount val="8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numCache>
            </c:numRef>
          </c:xVal>
          <c:yVal>
            <c:numRef>
              <c:f>РОССИЯ!$H$3:$O$3</c:f>
              <c:numCache>
                <c:formatCode>General</c:formatCode>
                <c:ptCount val="8"/>
                <c:pt idx="0">
                  <c:v>3</c:v>
                </c:pt>
                <c:pt idx="1">
                  <c:v>4</c:v>
                </c:pt>
                <c:pt idx="4">
                  <c:v>6</c:v>
                </c:pt>
                <c:pt idx="7">
                  <c:v>11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58C9-4E10-9689-B1D1AD20B4AB}"/>
            </c:ext>
          </c:extLst>
        </c:ser>
        <c:ser>
          <c:idx val="1"/>
          <c:order val="1"/>
          <c:tx>
            <c:strRef>
              <c:f>РОССИЯ!$A$9</c:f>
              <c:strCache>
                <c:ptCount val="1"/>
                <c:pt idx="0">
                  <c:v>Росстат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7"/>
              <c:numFmt formatCode="#,##0.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0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РОССИЯ!$H$1:$O$1</c:f>
              <c:numCache>
                <c:formatCode>General</c:formatCode>
                <c:ptCount val="8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numCache>
            </c:numRef>
          </c:xVal>
          <c:yVal>
            <c:numRef>
              <c:f>РОССИЯ!$H$12:$O$12</c:f>
              <c:numCache>
                <c:formatCode>General</c:formatCode>
                <c:ptCount val="8"/>
                <c:pt idx="7" formatCode="0.0">
                  <c:v>18.506508480047962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58C9-4E10-9689-B1D1AD20B4AB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axId val="350339456"/>
        <c:axId val="350340992"/>
      </c:scatterChart>
      <c:valAx>
        <c:axId val="350339456"/>
        <c:scaling>
          <c:orientation val="minMax"/>
          <c:max val="2023"/>
          <c:min val="2016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0340992"/>
        <c:crosses val="autoZero"/>
        <c:crossBetween val="midCat"/>
        <c:majorUnit val="1"/>
      </c:valAx>
      <c:valAx>
        <c:axId val="350340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033945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>
          <a:solidFill>
            <a:sysClr val="windowText" lastClr="000000"/>
          </a:solidFill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image" Target="../media/image14.emf"/><Relationship Id="rId4" Type="http://schemas.openxmlformats.org/officeDocument/2006/relationships/image" Target="../media/image17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image" Target="../media/image18.emf"/><Relationship Id="rId4" Type="http://schemas.openxmlformats.org/officeDocument/2006/relationships/image" Target="../media/image21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4" tIns="45718" rIns="91434" bIns="45718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1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4" tIns="45718" rIns="91434" bIns="45718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7172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173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6"/>
            <a:ext cx="5438775" cy="446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4" tIns="45718" rIns="91434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Click to edit Master text styles</a:t>
            </a:r>
          </a:p>
          <a:p>
            <a:pPr lvl="1"/>
            <a:r>
              <a:rPr lang="ru-RU"/>
              <a:t>Second level</a:t>
            </a:r>
          </a:p>
          <a:p>
            <a:pPr lvl="2"/>
            <a:r>
              <a:rPr lang="ru-RU"/>
              <a:t>Third level</a:t>
            </a:r>
          </a:p>
          <a:p>
            <a:pPr lvl="3"/>
            <a:r>
              <a:rPr lang="ru-RU"/>
              <a:t>Fourth level</a:t>
            </a:r>
          </a:p>
          <a:p>
            <a:pPr lvl="4"/>
            <a:r>
              <a:rPr lang="ru-RU"/>
              <a:t>Fifth level</a:t>
            </a:r>
          </a:p>
        </p:txBody>
      </p:sp>
      <p:sp>
        <p:nvSpPr>
          <p:cNvPr id="7174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4" tIns="45718" rIns="91434" bIns="45718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7175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4" tIns="45718" rIns="91434" bIns="45718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7C94ED2-CF93-40D7-AE93-C8C0FA3929C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2802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047291-C7A9-4110-B947-55445758B0BD}" type="slidenum">
              <a:rPr lang="ru-RU"/>
              <a:pPr/>
              <a:t>1</a:t>
            </a:fld>
            <a:endParaRPr lang="ru-RU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49829A-1306-4AE2-97F5-0D94DC7E2775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7782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49829A-1306-4AE2-97F5-0D94DC7E2775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94830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91ca778693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91ca778693_0_10:notes"/>
          <p:cNvSpPr txBox="1">
            <a:spLocks noGrp="1"/>
          </p:cNvSpPr>
          <p:nvPr>
            <p:ph type="body" idx="1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/>
              <a:t>Click to edit Master title style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/>
              <a:t>Click to edit Master subtitle style</a:t>
            </a: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 flipH="1">
            <a:off x="9072563" y="26988"/>
            <a:ext cx="107950" cy="6831012"/>
          </a:xfrm>
          <a:prstGeom prst="rect">
            <a:avLst/>
          </a:prstGeom>
          <a:gradFill rotWithShape="1">
            <a:gsLst>
              <a:gs pos="0">
                <a:srgbClr val="800000"/>
              </a:gs>
              <a:gs pos="100000">
                <a:srgbClr val="FFEEDD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-36513" y="26988"/>
            <a:ext cx="107951" cy="6831012"/>
          </a:xfrm>
          <a:prstGeom prst="rect">
            <a:avLst/>
          </a:prstGeom>
          <a:gradFill rotWithShape="1">
            <a:gsLst>
              <a:gs pos="0">
                <a:srgbClr val="800000"/>
              </a:gs>
              <a:gs pos="100000">
                <a:srgbClr val="FFEEDD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1687" name="Rectangle 7"/>
          <p:cNvSpPr>
            <a:spLocks noChangeArrowheads="1"/>
          </p:cNvSpPr>
          <p:nvPr/>
        </p:nvSpPr>
        <p:spPr bwMode="auto">
          <a:xfrm>
            <a:off x="0" y="6551613"/>
            <a:ext cx="9144000" cy="333375"/>
          </a:xfrm>
          <a:prstGeom prst="rect">
            <a:avLst/>
          </a:prstGeom>
          <a:gradFill rotWithShape="1">
            <a:gsLst>
              <a:gs pos="0">
                <a:srgbClr val="800000"/>
              </a:gs>
              <a:gs pos="50000">
                <a:srgbClr val="FFE1C3"/>
              </a:gs>
              <a:gs pos="100000">
                <a:srgbClr val="8000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17793903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sz="1200" b="1"/>
          </a:p>
        </p:txBody>
      </p:sp>
      <p:sp>
        <p:nvSpPr>
          <p:cNvPr id="71688" name="AutoShape 8"/>
          <p:cNvSpPr>
            <a:spLocks noChangeArrowheads="1"/>
          </p:cNvSpPr>
          <p:nvPr/>
        </p:nvSpPr>
        <p:spPr bwMode="auto">
          <a:xfrm>
            <a:off x="8524875" y="6621463"/>
            <a:ext cx="528638" cy="193675"/>
          </a:xfrm>
          <a:prstGeom prst="roundRect">
            <a:avLst>
              <a:gd name="adj" fmla="val 16667"/>
            </a:avLst>
          </a:prstGeom>
          <a:solidFill>
            <a:srgbClr val="FFE1C3"/>
          </a:solidFill>
          <a:ln>
            <a:noFill/>
          </a:ln>
          <a:effectLst>
            <a:prstShdw prst="shdw18" dist="17961" dir="13500000">
              <a:srgbClr val="FFE1C3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69696"/>
                </a:solidFill>
                <a:round/>
                <a:headEnd/>
                <a:tailEnd/>
              </a14:hiddenLine>
            </a:ext>
          </a:extLst>
        </p:spPr>
        <p:txBody>
          <a:bodyPr tIns="10800" bIns="10800">
            <a:spAutoFit/>
          </a:bodyPr>
          <a:lstStyle/>
          <a:p>
            <a:pPr algn="r">
              <a:spcBef>
                <a:spcPct val="50000"/>
              </a:spcBef>
            </a:pPr>
            <a:fld id="{F8C98E52-3093-459A-9EF8-3C75D71FF6E3}" type="slidenum">
              <a:rPr lang="ru-RU" sz="1000" b="1">
                <a:solidFill>
                  <a:srgbClr val="800000"/>
                </a:solidFill>
                <a:latin typeface="Arial" charset="0"/>
              </a:rPr>
              <a:pPr algn="r">
                <a:spcBef>
                  <a:spcPct val="50000"/>
                </a:spcBef>
              </a:pPr>
              <a:t>‹#›</a:t>
            </a:fld>
            <a:endParaRPr lang="ru-RU" sz="1000" b="1">
              <a:solidFill>
                <a:srgbClr val="800000"/>
              </a:solidFill>
              <a:latin typeface="Arial" charset="0"/>
            </a:endParaRPr>
          </a:p>
        </p:txBody>
      </p:sp>
      <p:sp>
        <p:nvSpPr>
          <p:cNvPr id="71686" name="Rectangle 6"/>
          <p:cNvSpPr>
            <a:spLocks noChangeArrowheads="1"/>
          </p:cNvSpPr>
          <p:nvPr userDrawn="1"/>
        </p:nvSpPr>
        <p:spPr bwMode="auto">
          <a:xfrm>
            <a:off x="0" y="-36513"/>
            <a:ext cx="9144000" cy="395288"/>
          </a:xfrm>
          <a:prstGeom prst="rect">
            <a:avLst/>
          </a:prstGeom>
          <a:gradFill rotWithShape="1">
            <a:gsLst>
              <a:gs pos="0">
                <a:srgbClr val="800000"/>
              </a:gs>
              <a:gs pos="50000">
                <a:srgbClr val="FFE1C3"/>
              </a:gs>
              <a:gs pos="100000">
                <a:srgbClr val="8000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ru-RU" sz="1400" b="1" i="1">
                <a:latin typeface="Arial" charset="0"/>
              </a:rPr>
              <a:t>ЦМАКП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20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757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47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562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79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644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647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069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57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34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32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83733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Click to edit Master title style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Click to edit Master text styles</a:t>
            </a:r>
          </a:p>
          <a:p>
            <a:pPr lvl="1"/>
            <a:r>
              <a:rPr lang="ru-RU"/>
              <a:t>Second level</a:t>
            </a:r>
          </a:p>
          <a:p>
            <a:pPr lvl="2"/>
            <a:r>
              <a:rPr lang="ru-RU"/>
              <a:t>Third level</a:t>
            </a:r>
          </a:p>
          <a:p>
            <a:pPr lvl="3"/>
            <a:r>
              <a:rPr lang="ru-RU"/>
              <a:t>Fourth level</a:t>
            </a:r>
          </a:p>
          <a:p>
            <a:pPr lvl="4"/>
            <a:r>
              <a:rPr lang="ru-RU"/>
              <a:t>Fifth level</a:t>
            </a:r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 flipH="1">
            <a:off x="9072563" y="26988"/>
            <a:ext cx="107950" cy="6831012"/>
          </a:xfrm>
          <a:prstGeom prst="rect">
            <a:avLst/>
          </a:prstGeom>
          <a:gradFill rotWithShape="1">
            <a:gsLst>
              <a:gs pos="0">
                <a:srgbClr val="800000"/>
              </a:gs>
              <a:gs pos="100000">
                <a:srgbClr val="FFEEDD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-36513" y="26988"/>
            <a:ext cx="107951" cy="6831012"/>
          </a:xfrm>
          <a:prstGeom prst="rect">
            <a:avLst/>
          </a:prstGeom>
          <a:gradFill rotWithShape="1">
            <a:gsLst>
              <a:gs pos="0">
                <a:srgbClr val="800000"/>
              </a:gs>
              <a:gs pos="100000">
                <a:srgbClr val="FFEEDD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9643" name="Rectangle 11"/>
          <p:cNvSpPr>
            <a:spLocks noChangeArrowheads="1"/>
          </p:cNvSpPr>
          <p:nvPr userDrawn="1"/>
        </p:nvSpPr>
        <p:spPr bwMode="auto">
          <a:xfrm>
            <a:off x="0" y="6551613"/>
            <a:ext cx="9144000" cy="333375"/>
          </a:xfrm>
          <a:prstGeom prst="rect">
            <a:avLst/>
          </a:prstGeom>
          <a:gradFill rotWithShape="1">
            <a:gsLst>
              <a:gs pos="0">
                <a:srgbClr val="800000"/>
              </a:gs>
              <a:gs pos="50000">
                <a:srgbClr val="FFE1C3"/>
              </a:gs>
              <a:gs pos="100000">
                <a:srgbClr val="8000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17793903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sz="1200" b="1"/>
          </a:p>
        </p:txBody>
      </p:sp>
      <p:sp>
        <p:nvSpPr>
          <p:cNvPr id="69644" name="Rectangle 12"/>
          <p:cNvSpPr>
            <a:spLocks noChangeArrowheads="1"/>
          </p:cNvSpPr>
          <p:nvPr userDrawn="1"/>
        </p:nvSpPr>
        <p:spPr bwMode="auto">
          <a:xfrm>
            <a:off x="0" y="-36513"/>
            <a:ext cx="9144000" cy="395288"/>
          </a:xfrm>
          <a:prstGeom prst="rect">
            <a:avLst/>
          </a:prstGeom>
          <a:gradFill rotWithShape="1">
            <a:gsLst>
              <a:gs pos="0">
                <a:srgbClr val="800000"/>
              </a:gs>
              <a:gs pos="50000">
                <a:srgbClr val="FFE1C3"/>
              </a:gs>
              <a:gs pos="100000">
                <a:srgbClr val="8000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ru-RU" sz="1400" b="1" i="1">
                <a:latin typeface="Arial" charset="0"/>
              </a:rPr>
              <a:t>ЦМАКП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4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42;&#1042;&#1055;-&#1040;&#1069;&#1040;!%5b&#1043;&#1088;&#1072;&#1092;&#1080;&#1082;&#1080;%20&#1042;&#1056;&#1055;.xlsb%5d&#1042;&#1042;&#1055;-&#1040;&#1069;&#1040;%20Chart%202" TargetMode="Externa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56;&#1086;&#1089;&#1089;&#1080;&#1103;-m!%5b&#1043;&#1088;&#1072;&#1092;&#1080;&#1082;&#1080;%20&#1042;&#1056;&#1055;.xlsb%5d&#1056;&#1086;&#1089;&#1089;&#1080;&#1103;-m%20Chart%205" TargetMode="External"/><Relationship Id="rId4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42;&#1042;&#1055;-&#1080;&#1089;&#1087;-new!%5b&#1043;&#1088;&#1072;&#1092;&#1080;&#1082;&#1080;%20&#1042;&#1056;&#1055;.xlsb%5d&#1042;&#1042;&#1055;-&#1080;&#1089;&#1087;-new%20Chart%20134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80;&#1085;&#1074;&#1077;&#1089;&#1090;!%5b&#1043;&#1088;&#1072;&#1092;&#1080;&#1082;&#1080;%20&#1042;&#1056;&#1055;.xlsb%5d&#1080;&#1085;&#1074;&#1077;&#1089;&#1090;%20Chart%202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emf"/><Relationship Id="rId5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48;&#1085;&#1074;&#1077;&#1089;&#1090;&#1072;&#1082;&#1090;&#1080;&#1074;&#1085;&#1086;&#1089;&#1090;&#1100;!%5b&#1043;&#1088;&#1072;&#1092;&#1080;&#1082;&#1080;%20&#1042;&#1056;&#1055;.xlsb%5d&#1048;&#1085;&#1074;&#1077;&#1089;&#1090;&#1072;&#1082;&#1090;&#1080;&#1074;&#1085;&#1086;&#1089;&#1090;&#1100;%20Chart%206" TargetMode="External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56;&#1077;&#1085;&#1090;!%5b&#1043;&#1088;&#1072;&#1092;&#1080;&#1082;&#1080;%20&#1042;&#1056;&#1055;.xlsb%5d&#1056;&#1077;&#1085;&#1090;%20Chart%202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emf"/><Relationship Id="rId5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56;&#1077;&#1085;&#1090;2!%5b&#1043;&#1088;&#1072;&#1092;&#1080;&#1082;&#1080;%20&#1042;&#1056;&#1055;.xlsb%5d&#1056;&#1077;&#1085;&#1090;2%20Chart%202" TargetMode="Externa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47;&#1072;&#1075;&#1088;&#1091;&#1079;&#1082;&#1072;%20&#1084;&#1086;&#1097;&#1085;&#1086;&#1089;&#1090;&#1077;&#1081;!%5b&#1043;&#1088;&#1072;&#1092;&#1080;&#1082;&#1080;%20&#1042;&#1056;&#1055;.xlsb%5d&#1047;&#1072;&#1075;&#1088;&#1091;&#1079;&#1082;&#1072;%20&#1084;&#1086;&#1097;&#1085;&#1086;&#1089;&#1090;&#1077;&#1081;%20Chart%201" TargetMode="External"/><Relationship Id="rId7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47;&#1072;&#1075;&#1088;&#1091;&#1079;&#1082;&#1072;%20&#1084;&#1086;&#1097;&#1085;&#1086;&#1089;&#1090;&#1077;&#1081;!%5b&#1043;&#1088;&#1072;&#1092;&#1080;&#1082;&#1080;%20&#1042;&#1056;&#1055;.xlsb%5d&#1047;&#1072;&#1075;&#1088;&#1091;&#1079;&#1082;&#1072;%20&#1084;&#1086;&#1097;&#1085;&#1086;&#1089;&#1090;&#1077;&#1081;%20Chart%205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47;&#1072;&#1075;&#1088;&#1091;&#1079;&#1082;&#1072;%20&#1084;&#1086;&#1097;&#1085;&#1086;&#1089;&#1090;&#1077;&#1081;!%5b&#1043;&#1088;&#1072;&#1092;&#1080;&#1082;&#1080;%20&#1042;&#1056;&#1055;.xlsb%5d&#1047;&#1072;&#1075;&#1088;&#1091;&#1079;&#1082;&#1072;%20&#1084;&#1086;&#1097;&#1085;&#1086;&#1089;&#1090;&#1077;&#1081;%20Chart%202" TargetMode="External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50;&#1088;&#1077;&#1076;&#1080;&#1090;&#1099;_&#1040;&#1055;&#1055;&#1043;!%5b&#1043;&#1088;&#1072;&#1092;&#1080;&#1082;&#1080;%20&#1042;&#1056;&#1055;.xlsb%5d&#1050;&#1088;&#1077;&#1076;&#1080;&#1090;&#1099;_&#1040;&#1055;&#1055;&#1043;%20Chart%2011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3.emf"/><Relationship Id="rId4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56;&#1055;&#1057;_&#1089;&#1090;&#1088;&#1072;&#1085;&#1099;!R1C1:R11C4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Sheet2!%5b&#1043;&#1088;&#1072;&#1092;&#1080;&#1082;&#1080;%20&#1042;&#1056;&#1055;.xlsb%5dSheet2%20Chart%203" TargetMode="External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Sheet2!%5b&#1043;&#1088;&#1072;&#1092;&#1080;&#1082;&#1080;%20&#1042;&#1056;&#1055;.xlsb%5dSheet2%20Chart%202" TargetMode="External"/><Relationship Id="rId11" Type="http://schemas.openxmlformats.org/officeDocument/2006/relationships/image" Target="../media/image17.emf"/><Relationship Id="rId5" Type="http://schemas.openxmlformats.org/officeDocument/2006/relationships/image" Target="../media/image14.emf"/><Relationship Id="rId10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Sheet2!%5b&#1043;&#1088;&#1072;&#1092;&#1080;&#1082;&#1080;%20&#1042;&#1056;&#1055;.xlsb%5dSheet2%20Chart%204" TargetMode="External"/><Relationship Id="rId4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Sheet2!%5b&#1043;&#1088;&#1072;&#1092;&#1080;&#1082;&#1080;%20&#1042;&#1056;&#1055;.xlsb%5dSheet2%20Chart%201" TargetMode="External"/><Relationship Id="rId9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54;&#1056;&#1058;!%5b&#1043;&#1088;&#1072;&#1092;&#1080;&#1082;&#1080;%20&#1042;&#1056;&#1055;.xlsb%5d&#1054;&#1056;&#1058;%20Chart%2068" TargetMode="External"/><Relationship Id="rId7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54;&#1056;&#1058;!%5b&#1043;&#1088;&#1072;&#1092;&#1080;&#1082;&#1080;%20&#1042;&#1056;&#1055;.xlsb%5d&#1054;&#1056;&#1058;%20Chart%2067-1" TargetMode="Externa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9.emf"/><Relationship Id="rId5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54;&#1056;&#1058;!%5b&#1043;&#1088;&#1072;&#1092;&#1080;&#1082;&#1080;%20&#1042;&#1056;&#1055;.xlsb%5d&#1054;&#1056;&#1058;%20Chart%2067" TargetMode="External"/><Relationship Id="rId10" Type="http://schemas.openxmlformats.org/officeDocument/2006/relationships/image" Target="../media/image21.emf"/><Relationship Id="rId4" Type="http://schemas.openxmlformats.org/officeDocument/2006/relationships/image" Target="../media/image18.emf"/><Relationship Id="rId9" Type="http://schemas.openxmlformats.org/officeDocument/2006/relationships/oleObject" Target="file:///\\Commd\P_CMASFProject\2017\2017-&#1052;&#1054;&#1057;&#1050;&#1042;&#1040;\&#1052;&#1086;&#1085;&#1080;&#1090;&#1086;&#1088;&#1080;&#1085;&#1075;\&#1043;&#1088;&#1072;&#1092;&#1080;&#1082;&#1080;%20&#1042;&#1056;&#1055;.xlsb!&#1054;&#1056;&#1058;!%5b&#1043;&#1088;&#1072;&#1092;&#1080;&#1082;&#1080;%20&#1042;&#1056;&#1055;.xlsb%5d&#1054;&#1056;&#1058;%20Chart%2030-2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file:///\\Commd\P_CMASFProject\2025\2025_&#1056;&#1086;&#1089;&#1072;&#1090;&#1086;&#1084;\&#1044;&#1077;&#1084;&#1086;&#1075;&#1088;&#1072;&#1092;&#1080;&#1103;.xlsb!Sheet1!%5b&#1044;&#1077;&#1084;&#1086;&#1075;&#1088;&#1072;&#1092;&#1080;&#1103;.xlsb%5dSheet1%20Chart%201" TargetMode="Externa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3.emf"/><Relationship Id="rId5" Type="http://schemas.openxmlformats.org/officeDocument/2006/relationships/oleObject" Target="file:///\\Commd\P_CMASFProject\2025\2025_&#1056;&#1086;&#1089;&#1072;&#1090;&#1086;&#1084;\&#1044;&#1077;&#1084;&#1086;&#1075;&#1088;&#1072;&#1092;&#1080;&#1103;.xlsb!Sheet3!%5b&#1044;&#1077;&#1084;&#1086;&#1075;&#1088;&#1072;&#1092;&#1080;&#1103;.xlsb%5dSheet3%20Chart%201" TargetMode="External"/><Relationship Id="rId4" Type="http://schemas.openxmlformats.org/officeDocument/2006/relationships/image" Target="../media/image22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270433" y="2438890"/>
            <a:ext cx="8874125" cy="2295255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rgbClr val="EAEAEA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ru-RU" sz="3600" b="1" dirty="0">
              <a:solidFill>
                <a:srgbClr val="990000"/>
              </a:solidFill>
            </a:endParaRPr>
          </a:p>
        </p:txBody>
      </p:sp>
      <p:sp>
        <p:nvSpPr>
          <p:cNvPr id="5133" name="Rectangle 13"/>
          <p:cNvSpPr>
            <a:spLocks noChangeArrowheads="1"/>
          </p:cNvSpPr>
          <p:nvPr/>
        </p:nvSpPr>
        <p:spPr bwMode="auto">
          <a:xfrm>
            <a:off x="0" y="-36513"/>
            <a:ext cx="9144000" cy="395288"/>
          </a:xfrm>
          <a:prstGeom prst="rect">
            <a:avLst/>
          </a:prstGeom>
          <a:gradFill rotWithShape="1">
            <a:gsLst>
              <a:gs pos="0">
                <a:srgbClr val="800000"/>
              </a:gs>
              <a:gs pos="50000">
                <a:srgbClr val="FFE1C3"/>
              </a:gs>
              <a:gs pos="100000">
                <a:srgbClr val="8000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400" b="1" i="1" dirty="0">
              <a:latin typeface="Arial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091295"/>
              </p:ext>
            </p:extLst>
          </p:nvPr>
        </p:nvGraphicFramePr>
        <p:xfrm>
          <a:off x="1657985" y="458670"/>
          <a:ext cx="6064365" cy="822325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8526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21170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22325">
                <a:tc>
                  <a:txBody>
                    <a:bodyPr/>
                    <a:lstStyle/>
                    <a:p>
                      <a:pPr indent="1397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000" cap="all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rgbClr val="FFCC99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R="46990" indent="-12700" algn="ctr">
                        <a:spcAft>
                          <a:spcPts val="0"/>
                        </a:spcAft>
                      </a:pPr>
                      <a:r>
                        <a:rPr lang="ru-RU" sz="1200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ЦЕНТР МАКРОЭКОНОМИЧЕСКОГО АНАЛИЗА </a:t>
                      </a:r>
                      <a:br>
                        <a:rPr lang="ru-RU" sz="1200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1200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 КРАТКОСРОЧНОГО ПРОГНОЗИРОВАНИЯ</a:t>
                      </a:r>
                    </a:p>
                    <a:p>
                      <a:pPr indent="45021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Тел.: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</a:rPr>
                        <a:t>8-499-</a:t>
                      </a: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129-17-22, факс: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</a:rPr>
                        <a:t>8-499-129</a:t>
                      </a: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9-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, e-</a:t>
                      </a:r>
                      <a:r>
                        <a:rPr lang="ru-RU" sz="900" dirty="0" err="1">
                          <a:solidFill>
                            <a:schemeClr val="tx1"/>
                          </a:solidFill>
                          <a:effectLst/>
                        </a:rPr>
                        <a:t>mail</a:t>
                      </a: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: mail@forecast.ru,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</a:rPr>
                        <a:t>http://www.forecast.ru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 anchor="ctr">
                    <a:solidFill>
                      <a:srgbClr val="FFCC99">
                        <a:alpha val="38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96705" name="Picture 1" descr="cmas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110" y="528430"/>
            <a:ext cx="62865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16504" y="1718810"/>
            <a:ext cx="90123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текущей экономической ситуации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некоторых </a:t>
            </a:r>
            <a:r>
              <a:rPr lang="ru-RU" sz="32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перспективах развития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189929"/>
              </p:ext>
            </p:extLst>
          </p:nvPr>
        </p:nvGraphicFramePr>
        <p:xfrm>
          <a:off x="95802" y="5544235"/>
          <a:ext cx="8914295" cy="320040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{5C22544A-7EE6-4342-B048-85BDC9FD1C3A}</a:tableStyleId>
              </a:tblPr>
              <a:tblGrid>
                <a:gridCol w="599950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1478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5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Руководитель направления ЦМАКП, к.э.н.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Д.Р. Белоусов</a:t>
                      </a: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-37094" y="6274010"/>
            <a:ext cx="9143999" cy="287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ru-RU" altLang="ru-RU" sz="1400" b="1" dirty="0" smtClean="0">
                <a:solidFill>
                  <a:srgbClr val="800000"/>
                </a:solidFill>
                <a:latin typeface="+mj-lt"/>
                <a:ea typeface="+mj-ea"/>
                <a:cs typeface="+mj-cs"/>
              </a:rPr>
              <a:t>Екатеринбург, 4 апреля 2025 </a:t>
            </a:r>
            <a:r>
              <a:rPr lang="ru-RU" altLang="ru-RU" sz="1400" b="1" dirty="0">
                <a:solidFill>
                  <a:srgbClr val="800000"/>
                </a:solidFill>
                <a:latin typeface="+mj-lt"/>
                <a:ea typeface="+mj-ea"/>
                <a:cs typeface="+mj-cs"/>
              </a:rPr>
              <a:t>г.</a:t>
            </a:r>
          </a:p>
        </p:txBody>
      </p:sp>
      <p:sp>
        <p:nvSpPr>
          <p:cNvPr id="2" name="Rectangle 1"/>
          <p:cNvSpPr/>
          <p:nvPr/>
        </p:nvSpPr>
        <p:spPr>
          <a:xfrm>
            <a:off x="125124" y="3273307"/>
            <a:ext cx="79019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Годовое Общее </a:t>
            </a:r>
            <a:r>
              <a:rPr lang="ru-RU" b="1" dirty="0"/>
              <a:t>собрания Свердловского областного Союза промышленников и </a:t>
            </a:r>
            <a:r>
              <a:rPr lang="ru-RU" b="1" dirty="0" smtClean="0"/>
              <a:t>предпринимателей</a:t>
            </a:r>
            <a:endParaRPr lang="ru-RU" dirty="0"/>
          </a:p>
        </p:txBody>
      </p:sp>
      <p:sp>
        <p:nvSpPr>
          <p:cNvPr id="13" name="Rectangle 12"/>
          <p:cNvSpPr/>
          <p:nvPr/>
        </p:nvSpPr>
        <p:spPr>
          <a:xfrm>
            <a:off x="96982" y="4503312"/>
            <a:ext cx="89601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200" spc="-2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В данной работе используются результаты проекта ФИ-2025-63, выполняемого в рамках Программы фундаментальных исследований НИУ ВШЭ в 2025-2027 гг.</a:t>
            </a:r>
            <a:endParaRPr lang="en-US" sz="1200" dirty="0">
              <a:solidFill>
                <a:srgbClr val="000000"/>
              </a:solidFill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96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573906"/>
            <a:ext cx="9144000" cy="99011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замедляющейся экономике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1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441" y="1043735"/>
            <a:ext cx="9137559" cy="5940660"/>
          </a:xfrm>
          <a:ln>
            <a:noFill/>
          </a:ln>
        </p:spPr>
        <p:txBody>
          <a:bodyPr/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ja-JP" sz="1900" b="0" dirty="0">
                <a:solidFill>
                  <a:srgbClr val="FF0000"/>
                </a:solidFill>
              </a:rPr>
              <a:t> </a:t>
            </a:r>
            <a:endParaRPr lang="en-US" altLang="ja-JP" sz="1900" b="0" dirty="0">
              <a:solidFill>
                <a:srgbClr val="FF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2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8771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-450" y="368660"/>
            <a:ext cx="9144000" cy="6309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72000" lvl="1" indent="-72000" algn="just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8882063" algn="l"/>
              </a:tabLst>
              <a:defRPr/>
            </a:pPr>
            <a:r>
              <a:rPr lang="ru-RU" altLang="ja-JP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Высокочастотные данные об </a:t>
            </a:r>
            <a:r>
              <a:rPr lang="ru-RU" altLang="ja-JP" sz="1200" b="1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экономической динамике </a:t>
            </a:r>
            <a:r>
              <a:rPr lang="ru-RU" altLang="ja-JP" sz="1200" spc="-4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показывают</a:t>
            </a:r>
            <a:r>
              <a:rPr lang="ru-RU" altLang="ja-JP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в российской экономике сформировалась стагнация: декабрьский рост не закрепился; январская коррекция вернула экономическую активность на уровень мая-ноября. Эта коррекция имеет почти фронтальный характер: в той или иной степени она затронула инвестиции (в машины и оборудование) и потребление населения; ситуация с внешней торговлей не вполне ясна, но достаточным драйвером роста она, в любом случае, не является. </a:t>
            </a:r>
          </a:p>
          <a:p>
            <a:pPr marL="72000" lvl="1" indent="-7200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8882063" algn="l"/>
              </a:tabLst>
              <a:defRPr/>
            </a:pPr>
            <a:r>
              <a:rPr lang="ru-RU" sz="1200" spc="-4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Сезонно </a:t>
            </a:r>
            <a:r>
              <a:rPr lang="ru-RU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скорректированный</a:t>
            </a:r>
            <a:r>
              <a:rPr lang="ru-RU" sz="1200" i="1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индекс </a:t>
            </a:r>
            <a:r>
              <a:rPr lang="en-US" sz="1200" b="1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S&amp;P Global</a:t>
            </a:r>
            <a:r>
              <a:rPr lang="ru-RU" sz="1200" b="1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PMI® обрабатывающих отраслей</a:t>
            </a:r>
            <a:r>
              <a:rPr lang="ru-RU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феврале упал, выйдя на уровень (50.2%), разделяющий область положительных и отрицательных оценок ситуации. «В прошлый раз» такое (и чуть более глубокое) падение было отмечено в сентябре 2024 г., в начале цикла повышения Банком России ключевой ставки.</a:t>
            </a:r>
          </a:p>
          <a:p>
            <a:pPr marL="72000" lvl="1" indent="-7200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8882063" algn="l"/>
              </a:tabLst>
              <a:defRPr/>
            </a:pPr>
            <a:r>
              <a:rPr lang="ru-RU" altLang="ja-JP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ja-JP" sz="1200" b="1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Предложение инвестиционных товаров </a:t>
            </a:r>
            <a:r>
              <a:rPr lang="ru-RU" altLang="ja-JP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экономике </a:t>
            </a:r>
            <a:r>
              <a:rPr lang="ru-RU" altLang="ja-JP" sz="1200" spc="-4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продолжило </a:t>
            </a:r>
            <a:r>
              <a:rPr lang="ru-RU" altLang="ja-JP" sz="1200" spc="-4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стагнировать</a:t>
            </a:r>
            <a:r>
              <a:rPr lang="ru-RU" altLang="ja-JP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(небольшой разогрев в конце </a:t>
            </a:r>
            <a:r>
              <a:rPr lang="en-US" altLang="ja-JP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 </a:t>
            </a:r>
            <a:r>
              <a:rPr lang="ru-RU" altLang="ja-JP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кв. </a:t>
            </a:r>
            <a:r>
              <a:rPr lang="en-US" altLang="ja-JP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altLang="ja-JP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продолжения ожидаемо не получил (так как был связан с ввозом грузовиков перед повышением </a:t>
            </a:r>
            <a:r>
              <a:rPr lang="ru-RU" altLang="ja-JP" sz="1200" spc="-4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утильсбора</a:t>
            </a:r>
            <a:r>
              <a:rPr lang="ru-RU" altLang="ja-JP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В дальнейшем следует ожидать отрицательной коррекции инвестиционного индекса (в условиях беспрецедентно высокой ключевой ставки Банка России). </a:t>
            </a:r>
          </a:p>
          <a:p>
            <a:pPr marL="72000" lvl="1" indent="-7200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8882063" algn="l"/>
              </a:tabLst>
              <a:defRPr/>
            </a:pPr>
            <a:r>
              <a:rPr lang="ru-RU" altLang="ja-JP" sz="1200" b="1" spc="-4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Рентабельность</a:t>
            </a:r>
            <a:r>
              <a:rPr lang="ru-RU" altLang="ja-JP" sz="1200" b="1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altLang="ja-JP" sz="1200" i="1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ja-JP" sz="1200" spc="-4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ja-JP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разных отраслях ведёт себя по-разному, но в целом, она умеренно возросла. На фоне резкого роста процентных ставок (и «</a:t>
            </a:r>
            <a:r>
              <a:rPr lang="ru-RU" altLang="ja-JP" sz="1200" spc="-4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безрисковых</a:t>
            </a:r>
            <a:r>
              <a:rPr lang="ru-RU" altLang="ja-JP" sz="12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доходностей по ОФЗ) расширяется спектр отраслей и производств, рентабельность в которых ниже ставки по ОФЗ (что обессмысливает и инвестиции, и текущую операционную деятельность). Сейчас к их числу относится машиностроение (спред «рентабельность минус ставка»:  -9%) и деревообработка (-8%). В «пороговом» состоянии (менее +5%) – химический комплекс (+0.3%), пищевая промышленность (+1.2%), лёгкая промышленность и промышленность стройматериалов (+3%). </a:t>
            </a:r>
            <a:r>
              <a:rPr lang="ru-RU" altLang="ja-JP" sz="1200" spc="-4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ja-JP" sz="1200" dirty="0">
                <a:cs typeface="Times New Roman" panose="02020603050405020304" pitchFamily="18" charset="0"/>
              </a:rPr>
              <a:t>Нагрузка со стороны процентных</a:t>
            </a:r>
            <a:r>
              <a:rPr lang="ru-RU" altLang="ja-JP" sz="1200" b="1" dirty="0">
                <a:cs typeface="Times New Roman" panose="02020603050405020304" pitchFamily="18" charset="0"/>
              </a:rPr>
              <a:t> платежей на доходы компаний</a:t>
            </a:r>
            <a:r>
              <a:rPr lang="ru-RU" altLang="ja-JP" sz="1200" dirty="0">
                <a:cs typeface="Times New Roman" panose="02020603050405020304" pitchFamily="18" charset="0"/>
              </a:rPr>
              <a:t> быстро увеличивалась и в конце 2024 г. вышла на локальный исторический максимум (за последние 8 лет). На</a:t>
            </a:r>
            <a:r>
              <a:rPr lang="ru-RU" altLang="ja-JP" sz="1200" i="1" dirty="0">
                <a:cs typeface="Times New Roman" panose="02020603050405020304" pitchFamily="18" charset="0"/>
              </a:rPr>
              <a:t> </a:t>
            </a:r>
            <a:r>
              <a:rPr lang="ru-RU" altLang="ja-JP" sz="1200" dirty="0">
                <a:cs typeface="Times New Roman" panose="02020603050405020304" pitchFamily="18" charset="0"/>
              </a:rPr>
              <a:t>данный момент, благодаря в целом высокой рентабельности бизнеса, проблема долговой нагрузки на прибыль имеет структурный характер и очень остро стоит для части отраслей – транспортного машиностроения (чистый долг в 6 раз превышает </a:t>
            </a:r>
            <a:r>
              <a:rPr lang="en-US" altLang="ja-JP" sz="1200" dirty="0" smtClean="0">
                <a:cs typeface="Times New Roman" panose="02020603050405020304" pitchFamily="18" charset="0"/>
              </a:rPr>
              <a:t>EBITDA</a:t>
            </a:r>
            <a:r>
              <a:rPr lang="ru-RU" altLang="ja-JP" sz="1200" dirty="0" smtClean="0">
                <a:cs typeface="Times New Roman" panose="02020603050405020304" pitchFamily="18" charset="0"/>
              </a:rPr>
              <a:t>), </a:t>
            </a:r>
            <a:r>
              <a:rPr lang="ru-RU" altLang="ja-JP" sz="1200" dirty="0">
                <a:cs typeface="Times New Roman" panose="02020603050405020304" pitchFamily="18" charset="0"/>
              </a:rPr>
              <a:t>в несколько меньшей степени –</a:t>
            </a:r>
            <a:r>
              <a:rPr lang="en-US" altLang="ja-JP" sz="1200" dirty="0">
                <a:cs typeface="Times New Roman" panose="02020603050405020304" pitchFamily="18" charset="0"/>
              </a:rPr>
              <a:t> </a:t>
            </a:r>
            <a:r>
              <a:rPr lang="ru-RU" altLang="ja-JP" sz="1200" dirty="0">
                <a:cs typeface="Times New Roman" panose="02020603050405020304" pitchFamily="18" charset="0"/>
              </a:rPr>
              <a:t>для строительства (5.1 раза), коммерческих услуг, деревообработки, сектора гостиниц и общепита (4 раза). </a:t>
            </a:r>
          </a:p>
          <a:p>
            <a:pPr marL="72000" lvl="1" indent="-7200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8882063" algn="l"/>
              </a:tabLst>
              <a:defRPr/>
            </a:pPr>
            <a:r>
              <a:rPr lang="ru-RU" altLang="ja-JP" sz="1200" spc="-4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cs typeface="Times New Roman" panose="02020603050405020304" pitchFamily="18" charset="0"/>
              </a:rPr>
              <a:t>Темп </a:t>
            </a:r>
            <a:r>
              <a:rPr lang="ru-RU" sz="1200" dirty="0">
                <a:cs typeface="Times New Roman" panose="02020603050405020304" pitchFamily="18" charset="0"/>
              </a:rPr>
              <a:t>прироста портфеля </a:t>
            </a:r>
            <a:r>
              <a:rPr lang="ru-RU" sz="1200" b="1" dirty="0">
                <a:cs typeface="Times New Roman" panose="02020603050405020304" pitchFamily="18" charset="0"/>
              </a:rPr>
              <a:t>кредитов населению </a:t>
            </a:r>
            <a:r>
              <a:rPr lang="ru-RU" sz="1200" dirty="0">
                <a:cs typeface="Times New Roman" panose="02020603050405020304" pitchFamily="18" charset="0"/>
              </a:rPr>
              <a:t>(по номиналу, к аналогичному периоду предшествующего года) составил 9.0%, что на 1.3 проц. п. ниже, чем месяцем ранее. Снижение потребительского кредитования в</a:t>
            </a:r>
            <a:r>
              <a:rPr lang="en-US" sz="1200" dirty="0">
                <a:cs typeface="Times New Roman" panose="02020603050405020304" pitchFamily="18" charset="0"/>
              </a:rPr>
              <a:t> </a:t>
            </a:r>
            <a:r>
              <a:rPr lang="ru-RU" sz="1200" dirty="0">
                <a:cs typeface="Times New Roman" panose="02020603050405020304" pitchFamily="18" charset="0"/>
              </a:rPr>
              <a:t>январе (-0.3%) было не таким значительным, как в предыдущем месяце (-1.9%), поскольку после трат в период новогодних праздников население, как правило, активно использует заемные </a:t>
            </a:r>
            <a:r>
              <a:rPr lang="ru-RU" sz="1200" dirty="0" smtClean="0">
                <a:cs typeface="Times New Roman" panose="02020603050405020304" pitchFamily="18" charset="0"/>
              </a:rPr>
              <a:t>средства. Активность </a:t>
            </a:r>
            <a:r>
              <a:rPr lang="ru-RU" sz="1200" dirty="0">
                <a:cs typeface="Times New Roman" panose="02020603050405020304" pitchFamily="18" charset="0"/>
              </a:rPr>
              <a:t>в сегменте корпоративного кредитования продолжает резко замедляться. В годовом выражении (по номиналу, к аналогичному периоду предшествующего года) темп прироста портфеля кредитов нефинансовым предприятиям в январе составил 20.5%, что на 1.7 проц. п. ниже, чем месяцем ранее. </a:t>
            </a:r>
            <a:endParaRPr lang="ru-RU" sz="1200" dirty="0" smtClean="0">
              <a:cs typeface="Times New Roman" panose="02020603050405020304" pitchFamily="18" charset="0"/>
            </a:endParaRPr>
          </a:p>
          <a:p>
            <a:pPr marL="72000" lvl="1" indent="-7200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8882063" algn="l"/>
              </a:tabLst>
              <a:defRPr/>
            </a:pPr>
            <a:r>
              <a:rPr lang="ru-RU" altLang="ja-JP" sz="1200" dirty="0">
                <a:cs typeface="Times New Roman" panose="02020603050405020304" pitchFamily="18" charset="0"/>
              </a:rPr>
              <a:t> </a:t>
            </a:r>
            <a:r>
              <a:rPr lang="ru-RU" altLang="ru-RU" sz="1200" b="1" dirty="0">
                <a:cs typeface="Times New Roman" panose="02020603050405020304" pitchFamily="18" charset="0"/>
              </a:rPr>
              <a:t>Потребление населения</a:t>
            </a:r>
            <a:r>
              <a:rPr lang="ru-RU" altLang="ru-RU" sz="1200" dirty="0">
                <a:cs typeface="Times New Roman" panose="02020603050405020304" pitchFamily="18" charset="0"/>
              </a:rPr>
              <a:t> </a:t>
            </a:r>
            <a:r>
              <a:rPr lang="ru-RU" altLang="ru-RU" sz="1200" dirty="0" smtClean="0">
                <a:cs typeface="Times New Roman" panose="02020603050405020304" pitchFamily="18" charset="0"/>
              </a:rPr>
              <a:t>чуть </a:t>
            </a:r>
            <a:r>
              <a:rPr lang="ru-RU" altLang="ru-RU" sz="1200" dirty="0">
                <a:cs typeface="Times New Roman" panose="02020603050405020304" pitchFamily="18" charset="0"/>
              </a:rPr>
              <a:t>упало, скомпенсировав предшествующий рост (октябрь: 0.0%, ноябрь: +0.1%, декабрь: +0.5%, январь: -0.8%, сезонность устранена) – и, кажется, уже можно говорить о непосредственном риске сжатия рынка из-за кризиса </a:t>
            </a:r>
            <a:r>
              <a:rPr lang="ru-RU" altLang="ru-RU" sz="1200" dirty="0" err="1">
                <a:cs typeface="Times New Roman" panose="02020603050405020304" pitchFamily="18" charset="0"/>
              </a:rPr>
              <a:t>потребкредитования</a:t>
            </a:r>
            <a:r>
              <a:rPr lang="ru-RU" altLang="ru-RU" sz="1200" dirty="0">
                <a:cs typeface="Times New Roman" panose="02020603050405020304" pitchFamily="18" charset="0"/>
              </a:rPr>
              <a:t>.</a:t>
            </a:r>
            <a:r>
              <a:rPr lang="en-US" altLang="ru-RU" sz="1200" dirty="0">
                <a:cs typeface="Times New Roman" panose="02020603050405020304" pitchFamily="18" charset="0"/>
              </a:rPr>
              <a:t> </a:t>
            </a:r>
            <a:r>
              <a:rPr lang="ru-RU" altLang="ru-RU" sz="1200" dirty="0" smtClean="0">
                <a:cs typeface="Times New Roman" panose="02020603050405020304" pitchFamily="18" charset="0"/>
              </a:rPr>
              <a:t>Спад </a:t>
            </a:r>
            <a:r>
              <a:rPr lang="ru-RU" altLang="ru-RU" sz="1200" dirty="0">
                <a:cs typeface="Times New Roman" panose="02020603050405020304" pitchFamily="18" charset="0"/>
              </a:rPr>
              <a:t>в основном сконцентрирован в продажах непродовольственных товаров (октябрь: -0.7%, ноябрь и декабрь: по +0.4%, январь: -1.5%), где, по оперативной информации, связан, в значительной мере, с провалом продаж автомобилей. Продажи услуг тоже скорректировались, но куда слабее (октябрь: +0.8%, ноябрь: -0.5%, декабрь: +0.9%, январь: -0.8%), здесь речь идет о стагнации </a:t>
            </a:r>
            <a:r>
              <a:rPr lang="ru-RU" altLang="ru-RU" sz="1200" dirty="0" smtClean="0">
                <a:cs typeface="Times New Roman" panose="02020603050405020304" pitchFamily="18" charset="0"/>
              </a:rPr>
              <a:t>рынка. </a:t>
            </a:r>
            <a:r>
              <a:rPr lang="ru-RU" altLang="ru-RU" sz="1200" dirty="0">
                <a:cs typeface="Times New Roman" panose="02020603050405020304" pitchFamily="18" charset="0"/>
              </a:rPr>
              <a:t>И лишь продажи продовольствия устойчиво, поступательно растут. </a:t>
            </a:r>
          </a:p>
          <a:p>
            <a:pPr marL="72000" lvl="1" indent="-7200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8882063" algn="l"/>
              </a:tabLst>
              <a:defRPr/>
            </a:pPr>
            <a:endParaRPr lang="ru-RU" altLang="ja-JP" sz="1200" spc="-4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8000" lvl="1" indent="-10800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8882063" algn="l"/>
              </a:tabLst>
              <a:defRPr/>
            </a:pPr>
            <a:endParaRPr lang="ru-RU" altLang="ja-JP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6550" lvl="1" indent="-33655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8882063" algn="l"/>
              </a:tabLst>
              <a:defRPr/>
            </a:pPr>
            <a:endParaRPr lang="ru-RU" altLang="ja-JP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6550" lvl="1" indent="-336550" algn="just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8882063" algn="l"/>
              </a:tabLst>
              <a:defRPr/>
            </a:pPr>
            <a:endParaRPr lang="ru-RU" altLang="ru-RU" sz="1200" spc="-4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3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3947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1247" y="6129300"/>
            <a:ext cx="900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800" i="1" baseline="30000" dirty="0" smtClean="0"/>
              <a:t>1</a:t>
            </a:r>
            <a:r>
              <a:rPr lang="ru-RU" sz="800" i="1" dirty="0" smtClean="0"/>
              <a:t> </a:t>
            </a:r>
            <a:r>
              <a:rPr lang="ru-RU" sz="800" i="1" dirty="0"/>
              <a:t>Здесь и далее – поквартальные данные по ВВП устарели и не соответствуют годовым данным Росстата. Будут обновлены в апреле 2025 г.</a:t>
            </a:r>
            <a:br>
              <a:rPr lang="ru-RU" sz="800" i="1" dirty="0"/>
            </a:br>
            <a:r>
              <a:rPr lang="ru-RU" sz="800" i="1" baseline="30000" dirty="0" smtClean="0"/>
              <a:t>2</a:t>
            </a:r>
            <a:r>
              <a:rPr lang="ru-RU" sz="800" i="1" dirty="0" smtClean="0"/>
              <a:t> </a:t>
            </a:r>
            <a:r>
              <a:rPr lang="ru-RU" sz="800" i="1" dirty="0"/>
              <a:t>Агрегат экономической активности</a:t>
            </a:r>
            <a:r>
              <a:rPr lang="en-US" sz="800" i="1" dirty="0"/>
              <a:t> </a:t>
            </a:r>
            <a:r>
              <a:rPr lang="ru-RU" sz="800" i="1" dirty="0"/>
              <a:t>– показатель динамики добавленной стоимости товаров и услуг, рассчитанный по видам деятельности: сельское хозяйство, охота и лесное хозяйство, промышленность, строительство, транспорт, торговля, платные услуги </a:t>
            </a:r>
            <a:r>
              <a:rPr lang="ru-RU" sz="800" i="1" dirty="0" smtClean="0"/>
              <a:t>населению</a:t>
            </a:r>
            <a:endParaRPr lang="ru-RU" sz="800" i="1" dirty="0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 rot="10800000" flipV="1">
            <a:off x="81245" y="4805112"/>
            <a:ext cx="9009351" cy="1324188"/>
          </a:xfrm>
          <a:prstGeom prst="roundRect">
            <a:avLst>
              <a:gd name="adj" fmla="val 2992"/>
            </a:avLst>
          </a:prstGeom>
          <a:ln w="12700">
            <a:noFill/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36000" tIns="36000" rIns="36000" bIns="36000" anchor="ctr">
            <a:spAutoFit/>
          </a:bodyPr>
          <a:lstStyle/>
          <a:p>
            <a:pPr marL="0" lvl="1" algn="just">
              <a:spcAft>
                <a:spcPts val="0"/>
              </a:spcAft>
              <a:defRPr/>
            </a:pPr>
            <a:r>
              <a:rPr lang="ru-RU" altLang="ja-JP" sz="1150" i="1" spc="-4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Высокочастотные данные об экономической динамике </a:t>
            </a:r>
            <a:r>
              <a:rPr lang="ru-RU" altLang="ja-JP" sz="1150" spc="-4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показывают</a:t>
            </a:r>
            <a:r>
              <a:rPr lang="ru-RU" altLang="ja-JP" sz="1150" spc="-4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что в российской экономике сформировалась стагнация: декабрьский подскок не закрепился; январская коррекция вернула экономическую активность на уровень мая-ноября. Эта коррекция имеет почти фронтальный характер: в той или иной степени она затронула инвестиции (в машины и оборудование) и потребление населения; ситуация с внешней торговлей не вполне ясна, но достаточным драйвером роста она, в любом случае, не является. </a:t>
            </a:r>
          </a:p>
          <a:p>
            <a:pPr marL="0" lvl="1" algn="just">
              <a:spcAft>
                <a:spcPts val="0"/>
              </a:spcAft>
              <a:defRPr/>
            </a:pPr>
            <a:r>
              <a:rPr lang="ru-RU" altLang="ja-JP" sz="1150" spc="-4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Обращает на себя внимание нарастающий </a:t>
            </a:r>
            <a:r>
              <a:rPr lang="ru-RU" altLang="ja-JP" sz="1150" i="1" spc="-4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разрыв между ВВП и АЭА</a:t>
            </a:r>
            <a:r>
              <a:rPr lang="ru-RU" altLang="ja-JP" sz="1150" spc="-4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(со снятой сезонностью). Он связан либо с оживлением в слабо непосредственно статистически наблюдаемых секторах (</a:t>
            </a:r>
            <a:r>
              <a:rPr lang="ru-RU" altLang="ja-JP" sz="1150" spc="-4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госуправление</a:t>
            </a:r>
            <a:r>
              <a:rPr lang="ru-RU" altLang="ja-JP" sz="1150" spc="-4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прирост на 12.4% в </a:t>
            </a:r>
            <a:r>
              <a:rPr lang="en-US" altLang="ja-JP" sz="1150" spc="-4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 </a:t>
            </a:r>
            <a:r>
              <a:rPr lang="ru-RU" altLang="ja-JP" sz="1150" spc="-4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кв.), не попадающих в АЭА, либо с перераспределением добавленной стоимости от реального сектора в финансовый (фактор высоких ставок).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8208472"/>
              </p:ext>
            </p:extLst>
          </p:nvPr>
        </p:nvGraphicFramePr>
        <p:xfrm>
          <a:off x="549660" y="525463"/>
          <a:ext cx="7948612" cy="218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8" name="Binary Worksheet" r:id="rId3" imgW="7543679" imgH="2644037" progId="Excel.SheetBinaryMacroEnabled.12">
                  <p:link/>
                </p:oleObj>
              </mc:Choice>
              <mc:Fallback>
                <p:oleObj name="Binary Worksheet" r:id="rId3" imgW="7543679" imgH="2644037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9660" y="525463"/>
                        <a:ext cx="7948612" cy="2181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0834272"/>
              </p:ext>
            </p:extLst>
          </p:nvPr>
        </p:nvGraphicFramePr>
        <p:xfrm>
          <a:off x="167073" y="2802235"/>
          <a:ext cx="8713787" cy="206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9" name="Binary Worksheet" r:id="rId5" imgW="7863771" imgH="2293723" progId="Excel.SheetBinaryMacroEnabled.12">
                  <p:link/>
                </p:oleObj>
              </mc:Choice>
              <mc:Fallback>
                <p:oleObj name="Binary Worksheet" r:id="rId5" imgW="7863771" imgH="2293723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7073" y="2802235"/>
                        <a:ext cx="8713787" cy="2066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98436" y="404664"/>
            <a:ext cx="4451060" cy="180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ru-RU"/>
            </a:defPPr>
            <a:lvl1pPr marL="0" indent="0" algn="ctr">
              <a:defRPr sz="14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indent="-457200">
              <a:defRPr sz="2400">
                <a:latin typeface="Times New Roman" pitchFamily="18" charset="0"/>
              </a:defRPr>
            </a:lvl2pPr>
            <a:lvl3pPr marL="457200" indent="-457200">
              <a:defRPr sz="2400">
                <a:latin typeface="Times New Roman" pitchFamily="18" charset="0"/>
              </a:defRPr>
            </a:lvl3pPr>
            <a:lvl4pPr marL="457200" indent="-457200">
              <a:defRPr sz="2400">
                <a:latin typeface="Times New Roman" pitchFamily="18" charset="0"/>
              </a:defRPr>
            </a:lvl4pPr>
            <a:lvl5pPr marL="457200" indent="-457200">
              <a:defRPr sz="2400">
                <a:latin typeface="Times New Roman" pitchFamily="18" charset="0"/>
              </a:defRPr>
            </a:lvl5pPr>
            <a:lvl6pPr marL="914400" indent="-457200" fontAlgn="base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1371600" indent="-457200" fontAlgn="base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1828800" indent="-457200" fontAlgn="base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2286000" indent="-457200" fontAlgn="base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ru-RU" altLang="ru-RU" dirty="0" smtClean="0">
                <a:solidFill>
                  <a:schemeClr val="tx2">
                    <a:lumMod val="75000"/>
                  </a:schemeClr>
                </a:solidFill>
              </a:rPr>
              <a:t>ВВП</a:t>
            </a:r>
            <a:r>
              <a:rPr lang="ru-RU" altLang="ru-RU" baseline="30000" dirty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ru-RU" alt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altLang="ru-RU" dirty="0">
                <a:solidFill>
                  <a:schemeClr val="tx2">
                    <a:lumMod val="75000"/>
                  </a:schemeClr>
                </a:solidFill>
              </a:rPr>
              <a:t>(среднеквартальный уровень 201</a:t>
            </a:r>
            <a:r>
              <a:rPr lang="en-US" altLang="ru-RU" dirty="0">
                <a:solidFill>
                  <a:schemeClr val="tx2">
                    <a:lumMod val="75000"/>
                  </a:schemeClr>
                </a:solidFill>
              </a:rPr>
              <a:t>9</a:t>
            </a:r>
            <a:r>
              <a:rPr lang="ru-RU" altLang="ru-RU" dirty="0">
                <a:solidFill>
                  <a:schemeClr val="tx2">
                    <a:lumMod val="75000"/>
                  </a:schemeClr>
                </a:solidFill>
              </a:rPr>
              <a:t> г. = </a:t>
            </a:r>
            <a:r>
              <a:rPr lang="ru-RU" altLang="ru-RU" dirty="0" smtClean="0">
                <a:solidFill>
                  <a:schemeClr val="tx2">
                    <a:lumMod val="75000"/>
                  </a:schemeClr>
                </a:solidFill>
              </a:rPr>
              <a:t>100)</a:t>
            </a:r>
            <a:endParaRPr lang="ru-RU" altLang="ru-RU" baseline="30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87370" y="2492896"/>
            <a:ext cx="8673193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ru-RU"/>
            </a:defPPr>
            <a:lvl1pPr marL="0" indent="0" algn="ctr">
              <a:defRPr sz="1400" b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indent="-457200">
              <a:defRPr sz="2400">
                <a:latin typeface="Times New Roman" pitchFamily="18" charset="0"/>
              </a:defRPr>
            </a:lvl2pPr>
            <a:lvl3pPr marL="457200" indent="-457200">
              <a:defRPr sz="2400">
                <a:latin typeface="Times New Roman" pitchFamily="18" charset="0"/>
              </a:defRPr>
            </a:lvl3pPr>
            <a:lvl4pPr marL="457200" indent="-457200">
              <a:defRPr sz="2400">
                <a:latin typeface="Times New Roman" pitchFamily="18" charset="0"/>
              </a:defRPr>
            </a:lvl4pPr>
            <a:lvl5pPr marL="457200" indent="-457200">
              <a:defRPr sz="2400">
                <a:latin typeface="Times New Roman" pitchFamily="18" charset="0"/>
              </a:defRPr>
            </a:lvl5pPr>
            <a:lvl6pPr marL="914400" indent="-457200" fontAlgn="base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1371600" indent="-457200" fontAlgn="base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1828800" indent="-457200" fontAlgn="base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2286000" indent="-457200" fontAlgn="base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ru-RU" altLang="ru-RU" dirty="0">
                <a:solidFill>
                  <a:schemeClr val="tx2">
                    <a:lumMod val="75000"/>
                  </a:schemeClr>
                </a:solidFill>
              </a:rPr>
              <a:t>Агрегат экономической активности</a:t>
            </a:r>
            <a:r>
              <a:rPr lang="en-US" altLang="ru-RU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altLang="ru-RU" dirty="0">
                <a:solidFill>
                  <a:schemeClr val="tx2">
                    <a:lumMod val="75000"/>
                  </a:schemeClr>
                </a:solidFill>
              </a:rPr>
              <a:t>(со снятой сезонностью, среднемесячный уровень 2019 г. = 100</a:t>
            </a:r>
            <a:r>
              <a:rPr lang="ru-RU" altLang="ru-RU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r>
              <a:rPr lang="ru-RU" altLang="ru-RU" baseline="30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altLang="ru-RU" baseline="30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endParaRPr lang="ru-RU" alt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4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0061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7"/>
          <p:cNvSpPr>
            <a:spLocks noChangeArrowheads="1"/>
          </p:cNvSpPr>
          <p:nvPr/>
        </p:nvSpPr>
        <p:spPr bwMode="auto">
          <a:xfrm rot="10800000" flipV="1">
            <a:off x="70057" y="5557556"/>
            <a:ext cx="9002443" cy="886778"/>
          </a:xfrm>
          <a:prstGeom prst="roundRect">
            <a:avLst>
              <a:gd name="adj" fmla="val 5621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>
              <a:defRPr/>
            </a:pPr>
            <a:r>
              <a:rPr lang="ru-RU" altLang="ja-JP" sz="1250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фактором роста в нынешних условиях становится потребление домашних хозяйств. Рост </a:t>
            </a:r>
            <a:r>
              <a:rPr lang="ru-RU" altLang="ja-JP" sz="125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вклада накопления основного капитала пока лишь вернул его к уровню конца 2023 – начала 2024 г. (и, возможно, статистически завышен</a:t>
            </a:r>
            <a:r>
              <a:rPr lang="ru-RU" altLang="ja-JP" sz="1250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altLang="ja-JP" sz="1200" spc="-10" dirty="0">
                <a:cs typeface="Times New Roman" panose="02020603050405020304" pitchFamily="18" charset="0"/>
              </a:rPr>
              <a:t>Вновь «ушел в минус» вклад т.н. «прочих факторов» роста – в основном, чистого экспорта (что достаточно очевидно в ситуации стагнации экспорта и роста импорта в середине прошлого года). </a:t>
            </a:r>
            <a:endParaRPr lang="ru-RU" altLang="ja-JP" sz="1200" spc="-1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0" y="323655"/>
            <a:ext cx="895905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6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Cyr" panose="020B0604020202020204" pitchFamily="34" charset="0"/>
                <a:cs typeface="Arial Cyr" panose="020B0604020202020204" pitchFamily="34" charset="0"/>
              </a:defRPr>
            </a:lvl1pPr>
          </a:lstStyle>
          <a:p>
            <a:r>
              <a:rPr lang="ru-RU" altLang="ru-RU" dirty="0"/>
              <a:t>Вклады компонентов использованного ВВП в экономический рост</a:t>
            </a:r>
            <a:endParaRPr lang="en-US" altLang="ru-RU" baseline="30000" dirty="0"/>
          </a:p>
          <a:p>
            <a:r>
              <a:rPr lang="ru-RU" altLang="ru-RU" dirty="0"/>
              <a:t>(к </a:t>
            </a:r>
            <a:r>
              <a:rPr lang="ru-RU" altLang="ru-RU" dirty="0" err="1"/>
              <a:t>соот</a:t>
            </a:r>
            <a:r>
              <a:rPr lang="ru-RU" altLang="ru-RU" dirty="0"/>
              <a:t>. кварталу предшествующего года, % к ВВП</a:t>
            </a:r>
            <a:r>
              <a:rPr lang="ru-RU" altLang="ru-RU" dirty="0" smtClean="0"/>
              <a:t>)</a:t>
            </a:r>
            <a:endParaRPr lang="ru-RU" altLang="ru-RU" baseline="30000" dirty="0"/>
          </a:p>
        </p:txBody>
      </p:sp>
      <p:sp>
        <p:nvSpPr>
          <p:cNvPr id="9" name="TextBox 8"/>
          <p:cNvSpPr txBox="1"/>
          <p:nvPr/>
        </p:nvSpPr>
        <p:spPr>
          <a:xfrm>
            <a:off x="392821" y="5357217"/>
            <a:ext cx="766583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i="1" baseline="30000" dirty="0"/>
              <a:t>*</a:t>
            </a:r>
            <a:r>
              <a:rPr lang="ru-RU" sz="800" b="1" i="1" baseline="30000" dirty="0"/>
              <a:t> </a:t>
            </a:r>
            <a:r>
              <a:rPr lang="ru-RU" sz="800" i="1" dirty="0"/>
              <a:t>прочие факторы: конечное потребление НКООДХ, невязка; с </a:t>
            </a:r>
            <a:r>
              <a:rPr lang="en-US" sz="800" i="1" dirty="0"/>
              <a:t>I</a:t>
            </a:r>
            <a:r>
              <a:rPr lang="ru-RU" sz="800" i="1" dirty="0"/>
              <a:t> квартала 2023 г. «прочие факторы» включают чистый экспорт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980203"/>
              </p:ext>
            </p:extLst>
          </p:nvPr>
        </p:nvGraphicFramePr>
        <p:xfrm>
          <a:off x="544116" y="921742"/>
          <a:ext cx="7870825" cy="443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3" name="Binary Worksheet" r:id="rId3" imgW="7871544" imgH="4434809" progId="Excel.SheetBinaryMacroEnabled.12">
                  <p:link/>
                </p:oleObj>
              </mc:Choice>
              <mc:Fallback>
                <p:oleObj name="Binary Worksheet" r:id="rId3" imgW="7871544" imgH="4434809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4116" y="921742"/>
                        <a:ext cx="7870825" cy="4435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ounded Rectangle 9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5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25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03531" y="390321"/>
            <a:ext cx="410445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Инвестиции в основной капитал </a:t>
            </a:r>
            <a:br>
              <a:rPr lang="ru-RU" sz="13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3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(% к среднеквартальному значению 2018 г.)</a:t>
            </a:r>
            <a:r>
              <a:rPr lang="ru-RU" sz="1300" b="1" baseline="300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ru-RU" sz="1300" b="1" baseline="30000" dirty="0">
              <a:solidFill>
                <a:srgbClr val="00006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auto">
          <a:xfrm rot="10800000" flipV="1">
            <a:off x="2006" y="5229200"/>
            <a:ext cx="9036620" cy="1050994"/>
          </a:xfrm>
          <a:prstGeom prst="roundRect">
            <a:avLst>
              <a:gd name="adj" fmla="val 4822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72000" rIns="72000" anchor="ctr">
            <a:spAutoFit/>
          </a:bodyPr>
          <a:lstStyle/>
          <a:p>
            <a:pPr algn="just">
              <a:defRPr/>
            </a:pPr>
            <a:r>
              <a:rPr lang="ru-RU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en-US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IV </a:t>
            </a:r>
            <a:r>
              <a:rPr lang="ru-RU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кв. </a:t>
            </a:r>
            <a:r>
              <a:rPr lang="ru-RU" altLang="ja-JP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рост инвестиций </a:t>
            </a:r>
            <a:r>
              <a:rPr lang="ru-RU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основной капитал, формально ускорился (</a:t>
            </a:r>
            <a:r>
              <a:rPr lang="en-US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 </a:t>
            </a:r>
            <a:r>
              <a:rPr lang="ru-RU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кв.: по +0.3%, </a:t>
            </a:r>
            <a:r>
              <a:rPr lang="en-US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IV </a:t>
            </a:r>
            <a:r>
              <a:rPr lang="ru-RU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кв.: +</a:t>
            </a:r>
            <a:r>
              <a:rPr lang="en-US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ja-JP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к пред. кв., сезонность устранена). С учётом высокочастотных данных об инвестиционной активности – речь, скорее всего, идет о выходящем за пределы сезонной нормы сдачи в эксплуатацию крупных строительных объектов в самом конце года</a:t>
            </a:r>
            <a:r>
              <a:rPr lang="ru-RU" altLang="ja-JP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altLang="ja-JP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ja-JP" sz="1200" i="1" dirty="0">
                <a:cs typeface="Times New Roman" panose="02020603050405020304" pitchFamily="18" charset="0"/>
              </a:rPr>
              <a:t>Предложение инвестиционных товаров</a:t>
            </a:r>
            <a:r>
              <a:rPr lang="ru-RU" altLang="ja-JP" sz="1200" dirty="0">
                <a:cs typeface="Times New Roman" panose="02020603050405020304" pitchFamily="18" charset="0"/>
              </a:rPr>
              <a:t> в экономике </a:t>
            </a:r>
            <a:r>
              <a:rPr lang="ru-RU" altLang="ja-JP" sz="1200" dirty="0" err="1" smtClean="0">
                <a:cs typeface="Times New Roman" panose="02020603050405020304" pitchFamily="18" charset="0"/>
              </a:rPr>
              <a:t>стагнирует</a:t>
            </a:r>
            <a:r>
              <a:rPr lang="ru-RU" altLang="ja-JP" sz="1200" dirty="0">
                <a:cs typeface="Times New Roman" panose="02020603050405020304" pitchFamily="18" charset="0"/>
              </a:rPr>
              <a:t>. Небольшой разогрев в конце </a:t>
            </a:r>
            <a:r>
              <a:rPr lang="en-US" altLang="ja-JP" sz="1200" dirty="0">
                <a:cs typeface="Times New Roman" panose="02020603050405020304" pitchFamily="18" charset="0"/>
              </a:rPr>
              <a:t>III </a:t>
            </a:r>
            <a:r>
              <a:rPr lang="ru-RU" altLang="ja-JP" sz="1200" dirty="0">
                <a:cs typeface="Times New Roman" panose="02020603050405020304" pitchFamily="18" charset="0"/>
              </a:rPr>
              <a:t>кв. </a:t>
            </a:r>
            <a:r>
              <a:rPr lang="en-US" altLang="ja-JP" sz="1200" dirty="0">
                <a:cs typeface="Times New Roman" panose="02020603050405020304" pitchFamily="18" charset="0"/>
              </a:rPr>
              <a:t>2024 </a:t>
            </a:r>
            <a:r>
              <a:rPr lang="ru-RU" altLang="ja-JP" sz="1200" dirty="0">
                <a:cs typeface="Times New Roman" panose="02020603050405020304" pitchFamily="18" charset="0"/>
              </a:rPr>
              <a:t>г. продолжения ожидаемо не получил, так как был связан с ввозом грузовиков перед повышением </a:t>
            </a:r>
            <a:r>
              <a:rPr lang="ru-RU" altLang="ja-JP" sz="1200" dirty="0" err="1">
                <a:cs typeface="Times New Roman" panose="02020603050405020304" pitchFamily="18" charset="0"/>
              </a:rPr>
              <a:t>утильсбора</a:t>
            </a:r>
            <a:r>
              <a:rPr lang="ru-RU" altLang="ja-JP" sz="1200" dirty="0">
                <a:cs typeface="Times New Roman" panose="02020603050405020304" pitchFamily="18" charset="0"/>
              </a:rPr>
              <a:t>.</a:t>
            </a:r>
            <a:endParaRPr lang="ru-RU" altLang="ja-JP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4715996"/>
              </p:ext>
            </p:extLst>
          </p:nvPr>
        </p:nvGraphicFramePr>
        <p:xfrm>
          <a:off x="166609" y="848270"/>
          <a:ext cx="4178300" cy="445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5" name="Binary Worksheet" r:id="rId3" imgW="4046263" imgH="4602459" progId="Excel.SheetBinaryMacroEnabled.12">
                  <p:link/>
                </p:oleObj>
              </mc:Choice>
              <mc:Fallback>
                <p:oleObj name="Binary Worksheet" r:id="rId3" imgW="4046263" imgH="4602459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6609" y="848270"/>
                        <a:ext cx="4178300" cy="4452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73022" y="6250414"/>
            <a:ext cx="2875036" cy="217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800" i="1" baseline="30000" dirty="0">
                <a:solidFill>
                  <a:prstClr val="black"/>
                </a:solidFill>
              </a:rPr>
              <a:t>1</a:t>
            </a:r>
            <a:r>
              <a:rPr lang="en-US" sz="800" i="1" dirty="0">
                <a:solidFill>
                  <a:prstClr val="black"/>
                </a:solidFill>
              </a:rPr>
              <a:t> IV</a:t>
            </a:r>
            <a:r>
              <a:rPr lang="ru-RU" sz="800" i="1" dirty="0">
                <a:solidFill>
                  <a:prstClr val="black"/>
                </a:solidFill>
              </a:rPr>
              <a:t> квартал 2024 г. – оценка ЦМАКП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0882055"/>
              </p:ext>
            </p:extLst>
          </p:nvPr>
        </p:nvGraphicFramePr>
        <p:xfrm>
          <a:off x="4675881" y="990502"/>
          <a:ext cx="4187825" cy="414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6" name="Binary Worksheet" r:id="rId5" imgW="4565567" imgH="4356191" progId="Excel.SheetBinaryMacroEnabled.12">
                  <p:link/>
                </p:oleObj>
              </mc:Choice>
              <mc:Fallback>
                <p:oleObj name="Binary Worksheet" r:id="rId5" imgW="4565567" imgH="4356191" progId="Excel.SheetBinaryMacroEnabled.12">
                  <p:link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881" y="990502"/>
                        <a:ext cx="4187825" cy="4146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392276" y="380190"/>
            <a:ext cx="475503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13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Индекс инвестиционной активности </a:t>
            </a:r>
            <a:br>
              <a:rPr lang="ru-RU" sz="13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3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(индекс предложения инвестиционных товаров)</a:t>
            </a:r>
          </a:p>
        </p:txBody>
      </p:sp>
      <p:sp>
        <p:nvSpPr>
          <p:cNvPr id="13" name="Rounded Rectangle 12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6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1843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42875" y="323850"/>
            <a:ext cx="88566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defRPr/>
            </a:pPr>
            <a:endParaRPr lang="ru-RU" altLang="ru-RU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56789" y="262389"/>
            <a:ext cx="911444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20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Cyr" panose="020B0604020202020204" pitchFamily="34" charset="0"/>
                <a:cs typeface="Arial Cyr" panose="020B0604020202020204" pitchFamily="34" charset="0"/>
              </a:defRPr>
            </a:lvl1pPr>
          </a:lstStyle>
          <a:p>
            <a:r>
              <a:rPr lang="ru-RU" altLang="ru-RU" sz="1800" dirty="0"/>
              <a:t>Ставка по кредитам и рентабельность промышленности</a:t>
            </a:r>
            <a:br>
              <a:rPr lang="ru-RU" altLang="ru-RU" sz="1800" dirty="0"/>
            </a:br>
            <a:r>
              <a:rPr lang="ru-RU" altLang="ru-RU" sz="1800" dirty="0"/>
              <a:t>(Рентабельность капитала в промышленности и ставка по кредитам)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2875" y="1060459"/>
            <a:ext cx="4176464" cy="253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914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1371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1828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2286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 algn="ctr">
              <a:defRPr/>
            </a:pPr>
            <a:r>
              <a:rPr lang="ru-RU" altLang="ru-RU" sz="12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Рентабельность оборотного капитала</a:t>
            </a:r>
            <a:r>
              <a:rPr lang="ru-RU" altLang="ru-RU" sz="1200" b="1" baseline="300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571206" y="1060459"/>
            <a:ext cx="4176464" cy="253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ru-RU"/>
            </a:defPPr>
            <a:lvl1pPr marL="0" indent="0" algn="ctr">
              <a:defRPr sz="1200" b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indent="-457200">
              <a:defRPr sz="2400">
                <a:latin typeface="Times New Roman" pitchFamily="18" charset="0"/>
              </a:defRPr>
            </a:lvl2pPr>
            <a:lvl3pPr marL="457200" indent="-457200">
              <a:defRPr sz="2400">
                <a:latin typeface="Times New Roman" pitchFamily="18" charset="0"/>
              </a:defRPr>
            </a:lvl3pPr>
            <a:lvl4pPr marL="457200" indent="-457200">
              <a:defRPr sz="2400">
                <a:latin typeface="Times New Roman" pitchFamily="18" charset="0"/>
              </a:defRPr>
            </a:lvl4pPr>
            <a:lvl5pPr marL="457200" indent="-457200">
              <a:defRPr sz="2400">
                <a:latin typeface="Times New Roman" pitchFamily="18" charset="0"/>
              </a:defRPr>
            </a:lvl5pPr>
            <a:lvl6pPr marL="914400" indent="-457200" fontAlgn="base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1371600" indent="-457200" fontAlgn="base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1828800" indent="-457200" fontAlgn="base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2286000" indent="-457200" fontAlgn="base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ru-RU" altLang="ru-RU" dirty="0">
                <a:solidFill>
                  <a:schemeClr val="tx2">
                    <a:lumMod val="75000"/>
                  </a:schemeClr>
                </a:solidFill>
              </a:rPr>
              <a:t>Рентабельность собственного капитала</a:t>
            </a:r>
            <a:r>
              <a:rPr lang="ru-RU" altLang="ru-RU" baseline="30000" dirty="0">
                <a:solidFill>
                  <a:schemeClr val="tx2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500" y="6084295"/>
            <a:ext cx="81724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i="1" baseline="30000" dirty="0"/>
              <a:t>1</a:t>
            </a:r>
            <a:r>
              <a:rPr lang="ru-RU" sz="800" i="1" dirty="0"/>
              <a:t> отношение прибыли-убытка к оборотному капиталу</a:t>
            </a:r>
          </a:p>
          <a:p>
            <a:pPr lvl="0"/>
            <a:r>
              <a:rPr lang="ru-RU" sz="800" i="1" baseline="30000" dirty="0"/>
              <a:t>2</a:t>
            </a:r>
            <a:r>
              <a:rPr lang="ru-RU" sz="800" i="1" dirty="0"/>
              <a:t> отношение прибыли-убытка (за вычетом условно исчисленного налога на прибыль, 20% от СФР) и амортизации к собственному капиталу</a:t>
            </a:r>
            <a:br>
              <a:rPr lang="ru-RU" sz="800" i="1" dirty="0"/>
            </a:br>
            <a:r>
              <a:rPr lang="ru-RU" sz="800" i="1" baseline="30000" dirty="0"/>
              <a:t>3</a:t>
            </a:r>
            <a:r>
              <a:rPr lang="en-US" sz="800" i="1" dirty="0">
                <a:solidFill>
                  <a:prstClr val="black"/>
                </a:solidFill>
              </a:rPr>
              <a:t> </a:t>
            </a:r>
            <a:r>
              <a:rPr lang="ru-RU" sz="800" i="1" dirty="0">
                <a:solidFill>
                  <a:prstClr val="black"/>
                </a:solidFill>
              </a:rPr>
              <a:t>соответствующий комментарий будет обновлён по мере обновления данных</a:t>
            </a:r>
            <a:endParaRPr lang="en-US" sz="800" i="1" dirty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0385041"/>
              </p:ext>
            </p:extLst>
          </p:nvPr>
        </p:nvGraphicFramePr>
        <p:xfrm>
          <a:off x="261938" y="1295400"/>
          <a:ext cx="3937000" cy="429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8" name="Binary Worksheet" r:id="rId3" imgW="3936838" imgH="4292509" progId="Excel.SheetBinaryMacroEnabled.12">
                  <p:link/>
                </p:oleObj>
              </mc:Choice>
              <mc:Fallback>
                <p:oleObj name="Binary Worksheet" r:id="rId3" imgW="3936838" imgH="4292509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1938" y="1295400"/>
                        <a:ext cx="3937000" cy="429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8694849"/>
              </p:ext>
            </p:extLst>
          </p:nvPr>
        </p:nvGraphicFramePr>
        <p:xfrm>
          <a:off x="4692650" y="1300163"/>
          <a:ext cx="3937000" cy="429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9" name="Binary Worksheet" r:id="rId5" imgW="3936838" imgH="4292509" progId="Excel.SheetBinaryMacroEnabled.12">
                  <p:link/>
                </p:oleObj>
              </mc:Choice>
              <mc:Fallback>
                <p:oleObj name="Binary Worksheet" r:id="rId5" imgW="3936838" imgH="4292509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92650" y="1300163"/>
                        <a:ext cx="3937000" cy="429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AutoShape 7"/>
          <p:cNvSpPr>
            <a:spLocks noChangeArrowheads="1"/>
          </p:cNvSpPr>
          <p:nvPr/>
        </p:nvSpPr>
        <p:spPr bwMode="auto">
          <a:xfrm rot="10800000" flipV="1">
            <a:off x="142874" y="5626603"/>
            <a:ext cx="8842331" cy="501662"/>
          </a:xfrm>
          <a:prstGeom prst="roundRect">
            <a:avLst>
              <a:gd name="adj" fmla="val 15356"/>
            </a:avLst>
          </a:prstGeom>
          <a:ln w="12700">
            <a:noFill/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36000" tIns="36000" rIns="36000" bIns="36000" anchor="t" anchorCtr="0">
            <a:spAutoFit/>
          </a:bodyPr>
          <a:lstStyle/>
          <a:p>
            <a:pPr algn="just">
              <a:spcAft>
                <a:spcPts val="0"/>
              </a:spcAft>
              <a:defRPr/>
            </a:pPr>
            <a:r>
              <a:rPr lang="ru-RU" sz="125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Рентабельность,</a:t>
            </a:r>
            <a:r>
              <a:rPr lang="ru-RU" sz="125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 состоянию на конец года, находится на среднем по историческим меркам уровне. Но впервые в новейшей истории стоимость привлечения капитала практически сравнялась с рентабельностью. </a:t>
            </a:r>
          </a:p>
        </p:txBody>
      </p:sp>
      <p:sp>
        <p:nvSpPr>
          <p:cNvPr id="11" name="Rounded Rectangle 10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7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6040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4363"/>
            <a:ext cx="9144000" cy="369332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Aft>
                <a:spcPct val="0"/>
              </a:spcAft>
            </a:pPr>
            <a:r>
              <a:rPr lang="ru-RU" sz="1800" b="1" cap="none" spc="-40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Cyr" panose="020B0604020202020204" pitchFamily="34" charset="0"/>
                <a:ea typeface="+mn-ea"/>
                <a:cs typeface="Arial Cyr" panose="020B0604020202020204" pitchFamily="34" charset="0"/>
              </a:rPr>
              <a:t>Загрузка производственных </a:t>
            </a:r>
            <a:r>
              <a:rPr lang="ru-RU" sz="1800" b="1" cap="none" spc="-4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Cyr" panose="020B0604020202020204" pitchFamily="34" charset="0"/>
                <a:ea typeface="+mn-ea"/>
                <a:cs typeface="Arial Cyr" panose="020B0604020202020204" pitchFamily="34" charset="0"/>
              </a:rPr>
              <a:t>мощностей по </a:t>
            </a:r>
            <a:r>
              <a:rPr lang="ru-RU" sz="1800" b="1" cap="none" spc="-40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Cyr" panose="020B0604020202020204" pitchFamily="34" charset="0"/>
                <a:ea typeface="+mn-ea"/>
                <a:cs typeface="Arial Cyr" panose="020B0604020202020204" pitchFamily="34" charset="0"/>
              </a:rPr>
              <a:t>результатам опросов </a:t>
            </a:r>
            <a:r>
              <a:rPr lang="ru-RU" sz="1800" b="1" cap="none" spc="-4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Cyr" panose="020B0604020202020204" pitchFamily="34" charset="0"/>
                <a:ea typeface="+mn-ea"/>
                <a:cs typeface="Arial Cyr" panose="020B0604020202020204" pitchFamily="34" charset="0"/>
              </a:rPr>
              <a:t>ЦБ РФ</a:t>
            </a:r>
            <a:r>
              <a:rPr lang="ru-RU" altLang="ru-RU" sz="1800" b="1" spc="-40" baseline="30000" dirty="0" smtClean="0">
                <a:solidFill>
                  <a:srgbClr val="990000"/>
                </a:solidFill>
              </a:rPr>
              <a:t>1</a:t>
            </a:r>
            <a:endParaRPr lang="ru-RU" sz="1800" b="1" cap="none" spc="-40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Cyr" panose="020B0604020202020204" pitchFamily="34" charset="0"/>
              <a:ea typeface="+mn-ea"/>
              <a:cs typeface="Arial Cyr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 rot="16200000">
            <a:off x="8412097" y="5711426"/>
            <a:ext cx="1315721" cy="365125"/>
          </a:xfrm>
          <a:prstGeom prst="rect">
            <a:avLst/>
          </a:prstGeom>
        </p:spPr>
        <p:txBody>
          <a:bodyPr/>
          <a:lstStyle/>
          <a:p>
            <a:fld id="{355B7FC9-4DF1-44F7-8CFE-5D6BED8F25DC}" type="slidenum">
              <a:rPr lang="ru-RU" sz="1100" smtClean="0">
                <a:solidFill>
                  <a:schemeClr val="bg1"/>
                </a:solidFill>
              </a:rPr>
              <a:pPr/>
              <a:t>8</a:t>
            </a:fld>
            <a:endParaRPr lang="ru-RU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350169"/>
            <a:ext cx="89644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i="1" baseline="30000" dirty="0"/>
              <a:t>1</a:t>
            </a:r>
            <a:r>
              <a:rPr lang="ru-RU" sz="800" i="1" dirty="0"/>
              <a:t> Данные мониторинга предприятий по вопросу "Уровень использования производственных мощностей на предприятии", </a:t>
            </a:r>
            <a:r>
              <a:rPr lang="ru-RU" sz="800" i="1" dirty="0" smtClean="0"/>
              <a:t>% </a:t>
            </a:r>
            <a:endParaRPr lang="ru-RU" sz="800" i="1" dirty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60550" y="769867"/>
            <a:ext cx="316835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40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ru-RU" sz="1300" dirty="0">
                <a:solidFill>
                  <a:schemeClr val="tx2">
                    <a:lumMod val="75000"/>
                  </a:schemeClr>
                </a:solidFill>
              </a:rPr>
              <a:t>Экономика в целом</a:t>
            </a: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919833" y="767099"/>
            <a:ext cx="316835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40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ru-RU" sz="1300" dirty="0">
                <a:solidFill>
                  <a:schemeClr val="tx2">
                    <a:lumMod val="75000"/>
                  </a:schemeClr>
                </a:solidFill>
              </a:rPr>
              <a:t>Промышленность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660550" y="3541657"/>
            <a:ext cx="316835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40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ru-RU" sz="1300" dirty="0">
                <a:solidFill>
                  <a:schemeClr val="tx2">
                    <a:lumMod val="75000"/>
                  </a:schemeClr>
                </a:solidFill>
              </a:rPr>
              <a:t>Строительство и транспорт</a:t>
            </a: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 rot="10800000" flipV="1">
            <a:off x="4209087" y="3838769"/>
            <a:ext cx="4824536" cy="2541210"/>
          </a:xfrm>
          <a:prstGeom prst="roundRect">
            <a:avLst>
              <a:gd name="adj" fmla="val 4822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72000" rIns="72000" anchor="ctr">
            <a:spAutoFit/>
          </a:bodyPr>
          <a:lstStyle/>
          <a:p>
            <a:pPr algn="just">
              <a:defRPr/>
            </a:pPr>
            <a:r>
              <a:rPr lang="ru-RU" altLang="ja-JP" sz="1200" i="1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Загрузка производственных мощностей, </a:t>
            </a:r>
            <a:r>
              <a:rPr lang="ru-RU" altLang="ja-JP" sz="12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опросам </a:t>
            </a:r>
            <a:r>
              <a:rPr lang="ru-RU" altLang="ja-JP" sz="1200" spc="-3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бизнеса </a:t>
            </a:r>
            <a:r>
              <a:rPr lang="ru-RU" altLang="ja-JP" sz="12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целом по экономике стабилизировалась на уровне чуть выше 80%:</a:t>
            </a:r>
          </a:p>
          <a:p>
            <a:pPr indent="-171450" algn="just">
              <a:buFontTx/>
              <a:buChar char="-"/>
              <a:defRPr/>
            </a:pPr>
            <a:r>
              <a:rPr lang="ru-RU" altLang="ja-JP" sz="12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ja-JP" sz="1200" i="1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добыче полезных ископаемых </a:t>
            </a:r>
            <a:r>
              <a:rPr lang="ru-RU" altLang="ja-JP" sz="12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загрузка взросла до «почти беспрецедентных» 82% (сезонность устранена). Потенциал дозагрузки минимален (если максимально возможным считать 85%) - впрочем, и пространства значимого наращивания производства в условиях санкционного давления тоже не просматривается; </a:t>
            </a:r>
          </a:p>
          <a:p>
            <a:pPr indent="-171450" algn="just">
              <a:buFontTx/>
              <a:buChar char="-"/>
              <a:defRPr/>
            </a:pPr>
            <a:r>
              <a:rPr lang="ru-RU" altLang="ja-JP" sz="12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ja-JP" sz="1200" i="1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строительстве</a:t>
            </a:r>
            <a:r>
              <a:rPr lang="ru-RU" altLang="ja-JP" sz="12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в логистических отраслях загрузка весь 2024 г. оставалась на уровне 78% (сезонность устранена) с умеренным потенциалом загрузки, а значит, потребностью в инвестициях;</a:t>
            </a:r>
          </a:p>
          <a:p>
            <a:pPr indent="-182563" algn="just">
              <a:buFontTx/>
              <a:buChar char="-"/>
              <a:defRPr/>
            </a:pPr>
            <a:r>
              <a:rPr lang="ru-RU" altLang="ja-JP" sz="1200" i="1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обрабатывающей промышленности </a:t>
            </a:r>
            <a:r>
              <a:rPr lang="ru-RU" altLang="ja-JP" sz="12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</a:t>
            </a:r>
            <a:r>
              <a:rPr lang="ru-RU" altLang="ja-JP" sz="1200" i="1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ja-JP" sz="12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загрузки быстро снижается, до 74% (сезонность устранена). То есть в этом сегменте экономики «в целом» жестких мощностных ограничений нет.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6309372"/>
              </p:ext>
            </p:extLst>
          </p:nvPr>
        </p:nvGraphicFramePr>
        <p:xfrm>
          <a:off x="153988" y="991792"/>
          <a:ext cx="4181475" cy="24756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0" name="Binary Worksheet" r:id="rId3" imgW="4181469" imgH="2790961" progId="Excel.SheetBinaryMacroEnabled.12">
                  <p:link/>
                </p:oleObj>
              </mc:Choice>
              <mc:Fallback>
                <p:oleObj name="Binary Worksheet" r:id="rId3" imgW="4181469" imgH="2790961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3988" y="991792"/>
                        <a:ext cx="4181475" cy="24756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7900745"/>
              </p:ext>
            </p:extLst>
          </p:nvPr>
        </p:nvGraphicFramePr>
        <p:xfrm>
          <a:off x="4449783" y="1014490"/>
          <a:ext cx="4108450" cy="2549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1" name="Binary Worksheet" r:id="rId5" imgW="4238657" imgH="2629002" progId="Excel.SheetBinaryMacroEnabled.12">
                  <p:link/>
                </p:oleObj>
              </mc:Choice>
              <mc:Fallback>
                <p:oleObj name="Binary Worksheet" r:id="rId5" imgW="4238657" imgH="2629002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449783" y="1014490"/>
                        <a:ext cx="4108450" cy="2549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8472005"/>
              </p:ext>
            </p:extLst>
          </p:nvPr>
        </p:nvGraphicFramePr>
        <p:xfrm>
          <a:off x="355628" y="3795790"/>
          <a:ext cx="3778195" cy="2558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2" name="Binary Worksheet" r:id="rId7" imgW="3924275" imgH="2657475" progId="Excel.SheetBinaryMacroEnabled.12">
                  <p:link/>
                </p:oleObj>
              </mc:Choice>
              <mc:Fallback>
                <p:oleObj name="Binary Worksheet" r:id="rId7" imgW="3924275" imgH="2657475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5628" y="3795790"/>
                        <a:ext cx="3778195" cy="25585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ounded Rectangle 11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8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4145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-41944" y="436520"/>
            <a:ext cx="911444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20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Cyr" panose="020B0604020202020204" pitchFamily="34" charset="0"/>
                <a:cs typeface="Arial Cyr" panose="020B0604020202020204" pitchFamily="34" charset="0"/>
              </a:defRPr>
            </a:lvl1pPr>
          </a:lstStyle>
          <a:p>
            <a:r>
              <a:rPr lang="ru-RU" altLang="ru-RU" sz="1800" dirty="0"/>
              <a:t>Динамика кредитования населения</a:t>
            </a:r>
            <a:r>
              <a:rPr lang="en-US" altLang="ru-RU" sz="1800" dirty="0"/>
              <a:t> </a:t>
            </a:r>
            <a:r>
              <a:rPr lang="ru-RU" altLang="ru-RU" sz="1800" dirty="0"/>
              <a:t>и предприятий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7382" y="5128725"/>
            <a:ext cx="9055118" cy="1270605"/>
          </a:xfrm>
          <a:prstGeom prst="roundRect">
            <a:avLst>
              <a:gd name="adj" fmla="val 4213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72000" rIns="72000" anchor="ctr">
            <a:spAutoFit/>
          </a:bodyPr>
          <a:lstStyle/>
          <a:p>
            <a:pPr algn="just"/>
            <a:r>
              <a:rPr lang="en-US" sz="12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12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емп</a:t>
            </a:r>
            <a:r>
              <a:rPr lang="ru-RU" sz="12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прироста портфеля </a:t>
            </a:r>
            <a:r>
              <a:rPr lang="ru-RU" sz="12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кредитов населению </a:t>
            </a:r>
            <a:r>
              <a:rPr lang="ru-RU" sz="12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 номиналу, к аналогичному периоду предшествующего года) составил 9.0%, что на 1.3 проц. п. ниже, чем месяцем ранее. Снижение потребительского кредитования в</a:t>
            </a:r>
            <a:r>
              <a:rPr lang="en-US" sz="12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январе (-0.3%) было не таким значительным, как в предыдущем месяце (-1.9%), поскольку после трат в период новогодних праздников население, как правило, активно использует заемные средства. </a:t>
            </a:r>
            <a:r>
              <a:rPr lang="ru-RU" sz="12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 </a:t>
            </a:r>
            <a:r>
              <a:rPr lang="ru-RU" sz="12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сегменте </a:t>
            </a:r>
            <a:r>
              <a:rPr lang="ru-RU" sz="12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корпоративного кредитования </a:t>
            </a:r>
            <a:r>
              <a:rPr lang="ru-RU" sz="12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продолжает</a:t>
            </a:r>
            <a:r>
              <a:rPr lang="ru-RU" sz="12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резко замедляться. В годовом выражении (по номиналу, к аналогичному периоду предшествующего года) темп прироста портфеля кредитов нефинансовым предприятиям в январе составил 20.5%, что на 1.7 проц. п. ниже, чем месяцем ранее. 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7049939"/>
              </p:ext>
            </p:extLst>
          </p:nvPr>
        </p:nvGraphicFramePr>
        <p:xfrm>
          <a:off x="899597" y="825000"/>
          <a:ext cx="7231363" cy="42691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3" name="Binary Worksheet" r:id="rId3" imgW="9304027" imgH="4267296" progId="Excel.SheetBinaryMacroEnabled.12">
                  <p:link/>
                </p:oleObj>
              </mc:Choice>
              <mc:Fallback>
                <p:oleObj name="Binary Worksheet" r:id="rId3" imgW="9304027" imgH="4267296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9597" y="825000"/>
                        <a:ext cx="7231363" cy="42691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ounded Rectangle 7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9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7787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 rot="16200000">
            <a:off x="8412097" y="5920522"/>
            <a:ext cx="1315721" cy="365125"/>
          </a:xfrm>
          <a:prstGeom prst="rect">
            <a:avLst/>
          </a:prstGeom>
        </p:spPr>
        <p:txBody>
          <a:bodyPr/>
          <a:lstStyle/>
          <a:p>
            <a:fld id="{355B7FC9-4DF1-44F7-8CFE-5D6BED8F25DC}" type="slidenum">
              <a:rPr lang="ru-RU" sz="1000" smtClean="0">
                <a:solidFill>
                  <a:schemeClr val="bg1"/>
                </a:solidFill>
              </a:rPr>
              <a:pPr/>
              <a:t>10</a:t>
            </a:fld>
            <a:endParaRPr lang="ru-RU" sz="1000">
              <a:solidFill>
                <a:schemeClr val="bg1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-36512" y="354458"/>
            <a:ext cx="911444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20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Cyr" panose="020B0604020202020204" pitchFamily="34" charset="0"/>
                <a:cs typeface="Arial Cyr" panose="020B0604020202020204" pitchFamily="34" charset="0"/>
              </a:defRPr>
            </a:lvl1pPr>
          </a:lstStyle>
          <a:p>
            <a:r>
              <a:rPr lang="ru-RU" altLang="ru-RU" dirty="0"/>
              <a:t>Ключевая ставка и уровень инфляции по странам (</a:t>
            </a:r>
            <a:r>
              <a:rPr lang="en-US" altLang="ru-RU" dirty="0"/>
              <a:t>%</a:t>
            </a:r>
            <a:r>
              <a:rPr lang="ru-RU" altLang="ru-RU" dirty="0"/>
              <a:t>)</a:t>
            </a:r>
            <a:r>
              <a:rPr lang="en-US" altLang="ru-RU" dirty="0"/>
              <a:t> </a:t>
            </a:r>
            <a:endParaRPr lang="ru-RU" altLang="ru-RU" dirty="0"/>
          </a:p>
        </p:txBody>
      </p:sp>
      <p:sp>
        <p:nvSpPr>
          <p:cNvPr id="7" name="Прямоугольник 20"/>
          <p:cNvSpPr/>
          <p:nvPr/>
        </p:nvSpPr>
        <p:spPr>
          <a:xfrm>
            <a:off x="38101" y="5216189"/>
            <a:ext cx="8926388" cy="511493"/>
          </a:xfrm>
          <a:prstGeom prst="roundRect">
            <a:avLst>
              <a:gd name="adj" fmla="val 6466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72000" rIns="72000" anchor="ctr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Даже 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учетом </a:t>
            </a:r>
            <a: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ускорения </a:t>
            </a:r>
            <a:r>
              <a:rPr lang="ru-RU" sz="1300">
                <a:latin typeface="Times New Roman" panose="02020603050405020304" pitchFamily="18" charset="0"/>
                <a:cs typeface="Times New Roman" panose="02020603050405020304" pitchFamily="18" charset="0"/>
              </a:rPr>
              <a:t>темпов </a:t>
            </a:r>
            <a:r>
              <a:rPr lang="ru-RU" sz="13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инфляции, 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реальной процентной ставки в России с большим отрывом остается рекордным в сравнении с большинством крупнейших экономик мира.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6216376"/>
              </p:ext>
            </p:extLst>
          </p:nvPr>
        </p:nvGraphicFramePr>
        <p:xfrm>
          <a:off x="206375" y="774700"/>
          <a:ext cx="8629650" cy="366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4" name="Binary Worksheet" r:id="rId4" imgW="5341717" imgH="2270808" progId="Excel.SheetBinaryMacroEnabled.12">
                  <p:link/>
                </p:oleObj>
              </mc:Choice>
              <mc:Fallback>
                <p:oleObj name="Binary Worksheet" r:id="rId4" imgW="5341717" imgH="2270808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06375" y="774700"/>
                        <a:ext cx="8629650" cy="3667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783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712" y="413665"/>
            <a:ext cx="8892480" cy="338554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Aft>
                <a:spcPct val="0"/>
              </a:spcAft>
            </a:pPr>
            <a:r>
              <a:rPr lang="ru-RU" altLang="ru-RU" sz="1600" b="1" cap="none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Cyr" panose="020B0604020202020204" pitchFamily="34" charset="0"/>
                <a:cs typeface="Arial Cyr" panose="020B0604020202020204" pitchFamily="34" charset="0"/>
              </a:rPr>
              <a:t>Соотношение фонда оплаты труда и валовой добавленной стоимости </a:t>
            </a:r>
            <a:r>
              <a:rPr lang="ru-RU" sz="1600" b="1" cap="none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Cyr" panose="020B0604020202020204" pitchFamily="34" charset="0"/>
                <a:ea typeface="+mn-ea"/>
                <a:cs typeface="Arial Cyr" panose="020B0604020202020204" pitchFamily="34" charset="0"/>
              </a:rPr>
              <a:t>(%)</a:t>
            </a:r>
            <a:r>
              <a:rPr lang="ru-RU" sz="1600" b="1" cap="none" baseline="30000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Cyr" panose="020B0604020202020204" pitchFamily="34" charset="0"/>
                <a:ea typeface="+mn-ea"/>
                <a:cs typeface="Arial Cyr" panose="020B0604020202020204" pitchFamily="34" charset="0"/>
              </a:rPr>
              <a:t>1</a:t>
            </a:r>
            <a:endParaRPr lang="ru-RU" sz="1600" b="1" cap="none" baseline="30000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Cyr" panose="020B0604020202020204" pitchFamily="34" charset="0"/>
              <a:ea typeface="+mn-ea"/>
              <a:cs typeface="Arial Cyr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 rot="16200000">
            <a:off x="8412097" y="5711426"/>
            <a:ext cx="1315721" cy="365125"/>
          </a:xfrm>
          <a:prstGeom prst="rect">
            <a:avLst/>
          </a:prstGeom>
        </p:spPr>
        <p:txBody>
          <a:bodyPr/>
          <a:lstStyle/>
          <a:p>
            <a:fld id="{355B7FC9-4DF1-44F7-8CFE-5D6BED8F25DC}" type="slidenum">
              <a:rPr lang="ru-RU" sz="1100" smtClean="0">
                <a:solidFill>
                  <a:schemeClr val="bg1"/>
                </a:solidFill>
              </a:rPr>
              <a:pPr/>
              <a:t>11</a:t>
            </a:fld>
            <a:endParaRPr lang="ru-RU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AutoShape 7"/>
          <p:cNvSpPr>
            <a:spLocks noChangeArrowheads="1"/>
          </p:cNvSpPr>
          <p:nvPr/>
        </p:nvSpPr>
        <p:spPr bwMode="auto">
          <a:xfrm rot="10800000" flipV="1">
            <a:off x="206515" y="5949280"/>
            <a:ext cx="8757677" cy="517654"/>
          </a:xfrm>
          <a:prstGeom prst="roundRect">
            <a:avLst>
              <a:gd name="adj" fmla="val 4822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0" tIns="0" rIns="0" bIns="0" anchor="ctr">
            <a:spAutoFit/>
          </a:bodyPr>
          <a:lstStyle/>
          <a:p>
            <a:pPr algn="just">
              <a:defRPr/>
            </a:pPr>
            <a:r>
              <a:rPr lang="ru-RU" altLang="ja-JP" sz="11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Давление </a:t>
            </a:r>
            <a:r>
              <a:rPr lang="ru-RU" altLang="ja-JP" sz="1100" i="1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оплаты труда на добавленную стоимость </a:t>
            </a:r>
            <a:r>
              <a:rPr lang="ru-RU" altLang="ja-JP" sz="1100" spc="-3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продолжает </a:t>
            </a:r>
            <a:r>
              <a:rPr lang="ru-RU" altLang="ja-JP" sz="11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быстро нарастать (сезонность устранена). </a:t>
            </a:r>
            <a:r>
              <a:rPr lang="ru-RU" altLang="ja-JP" sz="1100" spc="-3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</a:t>
            </a:r>
            <a:r>
              <a:rPr lang="ru-RU" altLang="ja-JP" sz="11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этого </a:t>
            </a:r>
            <a:r>
              <a:rPr lang="ru-RU" altLang="ja-JP" sz="1100" spc="-3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роста: </a:t>
            </a:r>
            <a:r>
              <a:rPr lang="ru-RU" altLang="ja-JP" sz="11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числе лидеров, где уже произошел выход на исторические максимумы – обрабатывающая промышленность, ИКТ (здесь играет роль дефицит квалифицированных кадров) и строительство (возможно, это - наведённый эффект от оттока мигрантов и «обеления» зарплат россиянам).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832942"/>
              </p:ext>
            </p:extLst>
          </p:nvPr>
        </p:nvGraphicFramePr>
        <p:xfrm>
          <a:off x="207655" y="818710"/>
          <a:ext cx="3938553" cy="225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0" name="Binary Worksheet" r:id="rId4" imgW="4133844" imgH="2543130" progId="Excel.SheetBinaryMacroEnabled.12">
                  <p:link/>
                </p:oleObj>
              </mc:Choice>
              <mc:Fallback>
                <p:oleObj name="Binary Worksheet" r:id="rId4" imgW="4133844" imgH="2543130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07655" y="818710"/>
                        <a:ext cx="3938553" cy="2250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9042247"/>
              </p:ext>
            </p:extLst>
          </p:nvPr>
        </p:nvGraphicFramePr>
        <p:xfrm>
          <a:off x="194174" y="3564015"/>
          <a:ext cx="3690410" cy="2267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1" name="Binary Worksheet" r:id="rId6" imgW="4124390" imgH="2533680" progId="Excel.SheetBinaryMacroEnabled.12">
                  <p:link/>
                </p:oleObj>
              </mc:Choice>
              <mc:Fallback>
                <p:oleObj name="Binary Worksheet" r:id="rId6" imgW="4124390" imgH="2533680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4174" y="3564015"/>
                        <a:ext cx="3690410" cy="2267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5012283"/>
              </p:ext>
            </p:extLst>
          </p:nvPr>
        </p:nvGraphicFramePr>
        <p:xfrm>
          <a:off x="4793730" y="818710"/>
          <a:ext cx="4097256" cy="2520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2" name="Binary Worksheet" r:id="rId8" imgW="4133844" imgH="2543130" progId="Excel.SheetBinaryMacroEnabled.12">
                  <p:link/>
                </p:oleObj>
              </mc:Choice>
              <mc:Fallback>
                <p:oleObj name="Binary Worksheet" r:id="rId8" imgW="4133844" imgH="2543130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93730" y="818710"/>
                        <a:ext cx="4097256" cy="25202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9783597"/>
              </p:ext>
            </p:extLst>
          </p:nvPr>
        </p:nvGraphicFramePr>
        <p:xfrm>
          <a:off x="4887035" y="3338990"/>
          <a:ext cx="4123809" cy="25293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3" name="Binary Worksheet" r:id="rId10" imgW="4133844" imgH="2533680" progId="Excel.SheetBinaryMacroEnabled.12">
                  <p:link/>
                </p:oleObj>
              </mc:Choice>
              <mc:Fallback>
                <p:oleObj name="Binary Worksheet" r:id="rId10" imgW="4133844" imgH="2533680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887035" y="3338990"/>
                        <a:ext cx="4123809" cy="25293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ounded Rectangle 8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11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7304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4759163" y="2934111"/>
            <a:ext cx="377997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ru-RU" sz="105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Оборот непродовольственными товарами</a:t>
            </a: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4488910" y="332656"/>
            <a:ext cx="432048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ru-RU" sz="105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Оборот пищевыми продуктами, </a:t>
            </a:r>
            <a:br>
              <a:rPr lang="ru-RU" sz="1050" dirty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r>
              <a:rPr lang="ru-RU" sz="105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напитками, табачными изделиями</a:t>
            </a: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18003" y="5368055"/>
            <a:ext cx="8964487" cy="1172289"/>
          </a:xfrm>
          <a:prstGeom prst="roundRect">
            <a:avLst>
              <a:gd name="adj" fmla="val 10123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0" lvl="1" algn="just">
              <a:spcBef>
                <a:spcPts val="600"/>
              </a:spcBef>
              <a:spcAft>
                <a:spcPts val="0"/>
              </a:spcAft>
              <a:tabLst>
                <a:tab pos="8882063" algn="l"/>
              </a:tabLst>
              <a:defRPr/>
            </a:pPr>
            <a:r>
              <a:rPr lang="ru-RU" altLang="ru-RU" sz="1100" i="1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Потребление </a:t>
            </a:r>
            <a:r>
              <a:rPr lang="ru-RU" altLang="ru-RU" sz="1100" i="1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населения</a:t>
            </a:r>
            <a:r>
              <a:rPr lang="ru-RU" altLang="ru-RU" sz="1100" dirty="0" smtClean="0">
                <a:cs typeface="Times New Roman" panose="02020603050405020304" pitchFamily="18" charset="0"/>
              </a:rPr>
              <a:t> </a:t>
            </a:r>
            <a:r>
              <a:rPr lang="ru-RU" altLang="ru-RU" sz="1100" dirty="0">
                <a:cs typeface="Times New Roman" panose="02020603050405020304" pitchFamily="18" charset="0"/>
              </a:rPr>
              <a:t>чуть упало, скомпенсировав предшествующий рост (ноябрь: +0.1%, декабрь: +0.5%, январь: -</a:t>
            </a:r>
            <a:r>
              <a:rPr lang="ru-RU" altLang="ru-RU" sz="1100" spc="-40" dirty="0">
                <a:cs typeface="Times New Roman" panose="02020603050405020304" pitchFamily="18" charset="0"/>
              </a:rPr>
              <a:t>0.8%, сезонность устранена) – и, кажется, уже можно говорить о непосредственном риске сжатия рынка из-за кризиса потребительского кредитования.</a:t>
            </a:r>
            <a:r>
              <a:rPr lang="en-US" altLang="ru-RU" sz="1100" spc="-40" dirty="0">
                <a:cs typeface="Times New Roman" panose="02020603050405020304" pitchFamily="18" charset="0"/>
              </a:rPr>
              <a:t> </a:t>
            </a:r>
            <a:r>
              <a:rPr lang="ru-RU" altLang="ru-RU" sz="1100" spc="-40" dirty="0">
                <a:cs typeface="Times New Roman" panose="02020603050405020304" pitchFamily="18" charset="0"/>
              </a:rPr>
              <a:t>При этом, спад сконцентрирован в продажах непродовольственных товаров (октябрь: -0.7%, ноябрь и декабрь: по +0.4%, январь: -1.5%), что, по оперативной информации, связано, в значительной мере, с провалом продаж автомобилей. Продажи услуг тоже скорректировались, но слабее (октябрь: +0.8%, ноябрь: -0.5%, декабрь: +0.9%, январь: -0.8%), здесь речь идет о стагнации рынка (быть может с небольшой тенденцией к росту). И лишь продажи продовольствия устойчиво, поступательно растут.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3599" y="2933945"/>
            <a:ext cx="45720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1" dirty="0">
                <a:solidFill>
                  <a:schemeClr val="tx2">
                    <a:lumMod val="75000"/>
                  </a:schemeClr>
                </a:solidFill>
                <a:latin typeface="+mn-lt"/>
                <a:cs typeface="Calibri" panose="020F0502020204030204" pitchFamily="34" charset="0"/>
              </a:rPr>
              <a:t>Платные услуги населению</a:t>
            </a: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-26640" y="332656"/>
            <a:ext cx="47524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ru-RU" sz="105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Потребительские расходы населения </a:t>
            </a:r>
            <a:r>
              <a:rPr lang="en-US" sz="105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/>
            </a:r>
            <a:br>
              <a:rPr lang="en-US" sz="1050" dirty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r>
              <a:rPr lang="ru-RU" sz="105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(объемы покупок товаров и оплаты услуг)</a:t>
            </a:r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0569240"/>
              </p:ext>
            </p:extLst>
          </p:nvPr>
        </p:nvGraphicFramePr>
        <p:xfrm>
          <a:off x="4770344" y="800869"/>
          <a:ext cx="3757613" cy="212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4" name="Binary Worksheet" r:id="rId3" imgW="4046263" imgH="2285938" progId="Excel.SheetBinaryMacroEnabled.12">
                  <p:link/>
                </p:oleObj>
              </mc:Choice>
              <mc:Fallback>
                <p:oleObj name="Binary Worksheet" r:id="rId3" imgW="4046263" imgH="2285938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70344" y="800869"/>
                        <a:ext cx="3757613" cy="2124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010929"/>
              </p:ext>
            </p:extLst>
          </p:nvPr>
        </p:nvGraphicFramePr>
        <p:xfrm>
          <a:off x="469999" y="3197028"/>
          <a:ext cx="3759200" cy="212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5" name="Binary Worksheet" r:id="rId5" imgW="4046263" imgH="2285938" progId="Excel.SheetBinaryMacroEnabled.12">
                  <p:link/>
                </p:oleObj>
              </mc:Choice>
              <mc:Fallback>
                <p:oleObj name="Binary Worksheet" r:id="rId5" imgW="4046263" imgH="2285938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9999" y="3197028"/>
                        <a:ext cx="3759200" cy="2124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6814628"/>
              </p:ext>
            </p:extLst>
          </p:nvPr>
        </p:nvGraphicFramePr>
        <p:xfrm>
          <a:off x="4787807" y="3217443"/>
          <a:ext cx="3722687" cy="211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6" name="Binary Worksheet" r:id="rId7" imgW="4046263" imgH="2293723" progId="Excel.SheetBinaryMacroEnabled.12">
                  <p:link/>
                </p:oleObj>
              </mc:Choice>
              <mc:Fallback>
                <p:oleObj name="Binary Worksheet" r:id="rId7" imgW="4046263" imgH="2293723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787807" y="3217443"/>
                        <a:ext cx="3722687" cy="2111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3386293"/>
              </p:ext>
            </p:extLst>
          </p:nvPr>
        </p:nvGraphicFramePr>
        <p:xfrm>
          <a:off x="469999" y="800869"/>
          <a:ext cx="3759200" cy="212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7" name="Binary Worksheet" r:id="rId9" imgW="4046263" imgH="2285938" progId="Excel.SheetBinaryMacroEnabled.12">
                  <p:link/>
                </p:oleObj>
              </mc:Choice>
              <mc:Fallback>
                <p:oleObj name="Binary Worksheet" r:id="rId9" imgW="4046263" imgH="2285938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69999" y="800869"/>
                        <a:ext cx="3759200" cy="2124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ounded Rectangle 12"/>
          <p:cNvSpPr/>
          <p:nvPr/>
        </p:nvSpPr>
        <p:spPr bwMode="auto">
          <a:xfrm>
            <a:off x="8172400" y="6607002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12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3779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9559862"/>
              </p:ext>
            </p:extLst>
          </p:nvPr>
        </p:nvGraphicFramePr>
        <p:xfrm>
          <a:off x="161510" y="1178750"/>
          <a:ext cx="8775975" cy="49831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03622"/>
                <a:gridCol w="933957"/>
                <a:gridCol w="933957"/>
                <a:gridCol w="1078884"/>
                <a:gridCol w="1054840"/>
                <a:gridCol w="1070715"/>
              </a:tblGrid>
              <a:tr h="2629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spc="-40" baseline="0" dirty="0">
                          <a:effectLst/>
                        </a:rPr>
                        <a:t> </a:t>
                      </a:r>
                      <a:endParaRPr lang="ru-RU" sz="1400" b="0" i="0" u="none" strike="noStrike" spc="-40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spc="-40" baseline="0" dirty="0" smtClean="0">
                          <a:effectLst/>
                        </a:rPr>
                        <a:t>2023, факт</a:t>
                      </a:r>
                      <a:endParaRPr lang="ru-RU" sz="1400" b="1" i="0" u="none" strike="noStrike" spc="-40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spc="-40" baseline="0" dirty="0" smtClean="0">
                          <a:effectLst/>
                        </a:rPr>
                        <a:t>2024, факт</a:t>
                      </a:r>
                      <a:endParaRPr lang="ru-RU" sz="1400" b="1" i="0" u="none" strike="noStrike" spc="-40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spc="-40" baseline="0" dirty="0" smtClean="0">
                          <a:effectLst/>
                        </a:rPr>
                        <a:t>2025, прогноз</a:t>
                      </a:r>
                      <a:endParaRPr lang="ru-RU" sz="1400" b="1" i="0" u="none" strike="noStrike" spc="-40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spc="-40" baseline="0" dirty="0" smtClean="0">
                          <a:effectLst/>
                        </a:rPr>
                        <a:t>2026, прогноз</a:t>
                      </a:r>
                      <a:endParaRPr lang="ru-RU" sz="1400" b="1" i="0" u="none" strike="noStrike" spc="-40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spc="-40" baseline="0" dirty="0" smtClean="0">
                          <a:effectLst/>
                        </a:rPr>
                        <a:t>2027, прогноз</a:t>
                      </a:r>
                      <a:endParaRPr lang="ru-RU" sz="1400" b="1" i="0" u="none" strike="noStrike" spc="-40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 anchor="b"/>
                </a:tc>
              </a:tr>
              <a:tr h="230221">
                <a:tc gridSpan="6"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spc="0" baseline="0" dirty="0">
                          <a:effectLst/>
                        </a:rPr>
                        <a:t>Индекс  потребительских цен (декабрь к декабрю)</a:t>
                      </a:r>
                      <a:endParaRPr lang="ru-RU" sz="1400" b="1" i="0" u="none" strike="noStrike" spc="0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spc="-40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spc="-40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spc="-40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spc="-40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spc="-40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6360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</a:rPr>
                        <a:t>март 2025 г. 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7.42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9.52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6.15 - 6.5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4.75 - 5.1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4.35 - 4.7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24541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</a:rPr>
                        <a:t>прирост к прогнозу на конец сентября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1.6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1.0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0.4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63608">
                <a:tc gridSpan="6"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</a:rPr>
                        <a:t>Валовой внутренний продукт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6360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</a:rPr>
                        <a:t>март 2025 г. 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4.1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4.1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1.3 - 1.6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1.5 - 1.8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1.7 - 2.1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24541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</a:rPr>
                        <a:t>прирост к прогнозу на конец сентября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-0.8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-0.5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-0.5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63608">
                <a:tc gridSpan="6"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</a:rPr>
                        <a:t>Инвестиции в основной капитал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6360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</a:rPr>
                        <a:t>март 2025 г. 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9.8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7.4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1.8 - 2.2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2.5 - 2.9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3.0 - 3.5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24541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</a:rPr>
                        <a:t>прирост к прогнозу на конец сентября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-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-2.4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-1.5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-0.9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210721">
                <a:tc gridSpan="6"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</a:rPr>
                        <a:t>Потребление </a:t>
                      </a:r>
                      <a:r>
                        <a:rPr lang="ru-RU" sz="1400" b="1" u="none" strike="noStrike" dirty="0" smtClean="0">
                          <a:effectLst/>
                        </a:rPr>
                        <a:t>населения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6360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</a:rPr>
                        <a:t>март 2025 г. 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7.7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6.3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2.3 - 2.5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2.2 - 2.5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2.5 - 2.8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24541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</a:rPr>
                        <a:t>прирост к прогнозу на конец сентября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-</a:t>
                      </a:r>
                      <a:r>
                        <a:rPr lang="ru-RU" sz="1400" u="none" strike="noStrike" dirty="0" smtClean="0">
                          <a:effectLst/>
                        </a:rPr>
                        <a:t>0.62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-</a:t>
                      </a:r>
                      <a:r>
                        <a:rPr lang="ru-RU" sz="1400" u="none" strike="noStrike" dirty="0" smtClean="0">
                          <a:effectLst/>
                        </a:rPr>
                        <a:t>0.34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-</a:t>
                      </a:r>
                      <a:r>
                        <a:rPr lang="ru-RU" sz="1400" u="none" strike="noStrike" dirty="0" smtClean="0">
                          <a:effectLst/>
                        </a:rPr>
                        <a:t>0.20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230221">
                <a:tc gridSpan="6"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</a:rPr>
                        <a:t>Реальные располагаемые доходы населения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6360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</a:rPr>
                        <a:t>март 2025 г. 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6.1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7.3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2.5 - 2.8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2.0 - 2.3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2.2 - 2.5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63608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 smtClean="0">
                          <a:effectLst/>
                        </a:rPr>
                        <a:t>прирост к прогнозу на конец сентября</a:t>
                      </a:r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0.2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0.0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0.2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63608">
                <a:tc gridSpan="6"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</a:rPr>
                        <a:t>Уровень безработицы, % к рабочей силе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6360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</a:rPr>
                        <a:t>март 2025 г. 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3.2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2.5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2.5 - 2.8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2.7 - 3.0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3.0 - 3.2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63608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прирост</a:t>
                      </a:r>
                      <a:r>
                        <a:rPr lang="ru-RU" sz="1400" u="none" strike="noStrike" dirty="0" smtClean="0">
                          <a:effectLst/>
                        </a:rPr>
                        <a:t> к прогнозу на конец сентября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0.14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0.23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0.22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230221">
                <a:tc gridSpan="6"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</a:rPr>
                        <a:t>Курс долл. к руб. в среднем за декабрь, руб. за долл.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15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6360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</a:rPr>
                        <a:t>март 2025 г. 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56548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90.77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102.5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100 - 103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104 - 107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110 - 113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</a:tr>
              <a:tr h="122705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прирост к прогнозу на конец сентября</a:t>
                      </a:r>
                      <a:endParaRPr lang="ru-RU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349" marR="4349" marT="4349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</a:rPr>
                        <a:t>-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</a:rPr>
                        <a:t>-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49" marR="4349" marT="4349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349" marR="4349" marT="43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349" marR="4349" marT="43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349" marR="4349" marT="4349" marB="0" anchor="b"/>
                </a:tc>
              </a:tr>
            </a:tbl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0" y="442409"/>
            <a:ext cx="9144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800000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800000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800000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800000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800000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800000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800000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800000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800000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</a:pPr>
            <a:r>
              <a:rPr lang="ru-RU" altLang="ru-RU" sz="1800" kern="1200" dirty="0" smtClean="0">
                <a:solidFill>
                  <a:srgbClr val="990000"/>
                </a:solidFill>
                <a:latin typeface="+mn-lt"/>
                <a:ea typeface="+mn-ea"/>
                <a:cs typeface="Calibri" panose="020F0502020204030204" pitchFamily="34" charset="0"/>
              </a:rPr>
              <a:t>Цена ставки, фискальной консолидации и санкций: основные параметры среднесрочного макроэкономическог</a:t>
            </a:r>
            <a:r>
              <a:rPr lang="ru-RU" altLang="ru-RU" sz="1800" dirty="0" smtClean="0">
                <a:solidFill>
                  <a:srgbClr val="990000"/>
                </a:solidFill>
                <a:latin typeface="+mn-lt"/>
                <a:ea typeface="+mn-ea"/>
                <a:cs typeface="Calibri" panose="020F0502020204030204" pitchFamily="34" charset="0"/>
              </a:rPr>
              <a:t>о прогноза</a:t>
            </a:r>
            <a:endParaRPr lang="ru-RU" altLang="ru-RU" sz="1800" kern="1200" dirty="0">
              <a:solidFill>
                <a:srgbClr val="990000"/>
              </a:solidFill>
              <a:latin typeface="+mn-lt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65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573906"/>
            <a:ext cx="9144000" cy="99011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Что дальше?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1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441" y="1043735"/>
            <a:ext cx="9137559" cy="5940660"/>
          </a:xfrm>
          <a:ln>
            <a:noFill/>
          </a:ln>
        </p:spPr>
        <p:txBody>
          <a:bodyPr/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ja-JP" sz="1900" b="0" dirty="0">
                <a:solidFill>
                  <a:srgbClr val="FF0000"/>
                </a:solidFill>
              </a:rPr>
              <a:t> </a:t>
            </a:r>
            <a:endParaRPr lang="en-US" altLang="ja-JP" sz="1900" b="0" dirty="0">
              <a:solidFill>
                <a:srgbClr val="FF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14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5221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79;p16"/>
          <p:cNvSpPr txBox="1">
            <a:spLocks/>
          </p:cNvSpPr>
          <p:nvPr/>
        </p:nvSpPr>
        <p:spPr>
          <a:xfrm>
            <a:off x="206515" y="728700"/>
            <a:ext cx="8640960" cy="5670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spcAft>
                <a:spcPts val="0"/>
              </a:spcAft>
            </a:pPr>
            <a:r>
              <a:rPr lang="ru-RU" altLang="ja-JP" sz="1200" b="1" dirty="0">
                <a:solidFill>
                  <a:srgbClr val="FF0000"/>
                </a:solidFill>
                <a:latin typeface="+mn-lt"/>
              </a:rPr>
              <a:t>(-) </a:t>
            </a:r>
            <a:r>
              <a:rPr lang="ru-RU" altLang="ja-JP" sz="1200" dirty="0">
                <a:latin typeface="+mn-lt"/>
              </a:rPr>
              <a:t>но</a:t>
            </a:r>
            <a:r>
              <a:rPr lang="ru-RU" altLang="ja-JP" sz="1200" dirty="0">
                <a:solidFill>
                  <a:schemeClr val="tx1"/>
                </a:solidFill>
                <a:latin typeface="+mn-lt"/>
              </a:rPr>
              <a:t>вая администрация США:</a:t>
            </a:r>
          </a:p>
          <a:p>
            <a:pPr marL="171450" indent="-171450" algn="just">
              <a:spcAft>
                <a:spcPts val="0"/>
              </a:spcAft>
              <a:buFontTx/>
              <a:buChar char="-"/>
            </a:pPr>
            <a:r>
              <a:rPr lang="ru-RU" altLang="ja-JP" sz="1200" dirty="0">
                <a:solidFill>
                  <a:schemeClr val="tx1"/>
                </a:solidFill>
                <a:latin typeface="+mn-lt"/>
              </a:rPr>
              <a:t>«бурите, бурите, бурите!» – риск скачка предложения нефти и газа, падения цен (снижение цен «за галлон» - важное социальное обязательство), вытеснения российских производителей с политически нейтральных рынков;</a:t>
            </a:r>
          </a:p>
          <a:p>
            <a:pPr marL="171450" indent="-171450" algn="just">
              <a:spcAft>
                <a:spcPts val="0"/>
              </a:spcAft>
              <a:buFontTx/>
              <a:buChar char="-"/>
            </a:pPr>
            <a:r>
              <a:rPr lang="ru-RU" altLang="ja-JP" sz="1200" dirty="0"/>
              <a:t>жесткие переговоры, «санкции как оружие» - риск введения дополнительных ограничений против внешней торговли и финансов </a:t>
            </a:r>
          </a:p>
          <a:p>
            <a:pPr marL="171450" indent="-171450" algn="just">
              <a:spcAft>
                <a:spcPts val="600"/>
              </a:spcAft>
              <a:buFontTx/>
              <a:buChar char="-"/>
            </a:pPr>
            <a:r>
              <a:rPr lang="ru-RU" altLang="ja-JP" sz="1200" dirty="0" smtClean="0">
                <a:solidFill>
                  <a:schemeClr val="tx1"/>
                </a:solidFill>
                <a:latin typeface="+mn-lt"/>
              </a:rPr>
              <a:t>сильные </a:t>
            </a:r>
            <a:r>
              <a:rPr lang="ru-RU" altLang="ja-JP" sz="1200" dirty="0">
                <a:solidFill>
                  <a:schemeClr val="tx1"/>
                </a:solidFill>
                <a:latin typeface="+mn-lt"/>
              </a:rPr>
              <a:t>предложения для Индии: новый формат глобальной ценовой конкуренции?</a:t>
            </a:r>
          </a:p>
          <a:p>
            <a:pPr algn="just">
              <a:spcAft>
                <a:spcPts val="600"/>
              </a:spcAft>
            </a:pPr>
            <a:r>
              <a:rPr lang="ru-RU" altLang="ja-JP" sz="1050" dirty="0" smtClean="0"/>
              <a:t>А </a:t>
            </a:r>
            <a:r>
              <a:rPr lang="ru-RU" altLang="ja-JP" sz="1050" dirty="0"/>
              <a:t>поскольку при дестабилизации валютного рынка Банк России повышает ставку (о чем Э.С. </a:t>
            </a:r>
            <a:r>
              <a:rPr lang="ru-RU" altLang="ja-JP" sz="1050" dirty="0" err="1"/>
              <a:t>Набиуллина</a:t>
            </a:r>
            <a:r>
              <a:rPr lang="ru-RU" altLang="ja-JP" sz="1050" dirty="0"/>
              <a:t> и предупредила в Госдуме – ставку в 2025 г. будут снижать «</a:t>
            </a:r>
            <a:r>
              <a:rPr lang="ru-RU" altLang="ja-JP" sz="1050" i="1" dirty="0"/>
              <a:t>в отсутствие внешних шоков</a:t>
            </a:r>
            <a:r>
              <a:rPr lang="ru-RU" altLang="ja-JP" sz="1050" dirty="0"/>
              <a:t>» - значит в наличие шоков повысят?) – повышаются финансовые риски. </a:t>
            </a:r>
            <a:endParaRPr lang="ru-RU" altLang="ja-JP" sz="1050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altLang="ja-JP" sz="1200" b="1" dirty="0" smtClean="0">
                <a:solidFill>
                  <a:srgbClr val="FF0000"/>
                </a:solidFill>
                <a:latin typeface="+mn-lt"/>
              </a:rPr>
              <a:t>(-)</a:t>
            </a:r>
            <a:r>
              <a:rPr lang="ru-RU" altLang="ja-JP" sz="120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ru-RU" altLang="ja-JP" sz="1200" dirty="0">
                <a:solidFill>
                  <a:schemeClr val="tx1"/>
                </a:solidFill>
                <a:latin typeface="+mn-lt"/>
              </a:rPr>
              <a:t>после успешного завершения СВО возникает риск чрезмерной фискальной </a:t>
            </a:r>
            <a:r>
              <a:rPr lang="ru-RU" altLang="ja-JP" sz="1200" dirty="0" smtClean="0">
                <a:solidFill>
                  <a:schemeClr val="tx1"/>
                </a:solidFill>
                <a:latin typeface="+mn-lt"/>
              </a:rPr>
              <a:t>консолидации (уже начинается?), </a:t>
            </a:r>
            <a:r>
              <a:rPr lang="ru-RU" altLang="ja-JP" sz="1200" dirty="0">
                <a:solidFill>
                  <a:schemeClr val="tx1"/>
                </a:solidFill>
                <a:latin typeface="+mn-lt"/>
              </a:rPr>
              <a:t>с соответствующими рисками со стороны сжатия </a:t>
            </a:r>
            <a:r>
              <a:rPr lang="ru-RU" altLang="ja-JP" sz="1200" dirty="0" err="1">
                <a:solidFill>
                  <a:schemeClr val="tx1"/>
                </a:solidFill>
                <a:latin typeface="+mn-lt"/>
              </a:rPr>
              <a:t>макроспроса</a:t>
            </a:r>
            <a:r>
              <a:rPr lang="ru-RU" altLang="ja-JP" sz="1200" dirty="0">
                <a:solidFill>
                  <a:schemeClr val="tx1"/>
                </a:solidFill>
                <a:latin typeface="+mn-lt"/>
              </a:rPr>
              <a:t> (риск «послевоенной рецессии», если не удастся </a:t>
            </a:r>
            <a:r>
              <a:rPr lang="ru-RU" altLang="ja-JP" sz="1200" dirty="0" smtClean="0">
                <a:solidFill>
                  <a:schemeClr val="tx1"/>
                </a:solidFill>
                <a:latin typeface="+mn-lt"/>
              </a:rPr>
              <a:t>конверсия и быстрое наращивание производства современной качественной гражданской </a:t>
            </a:r>
            <a:r>
              <a:rPr lang="ru-RU" altLang="ja-JP" sz="1200" dirty="0" err="1" smtClean="0">
                <a:solidFill>
                  <a:schemeClr val="tx1"/>
                </a:solidFill>
                <a:latin typeface="+mn-lt"/>
              </a:rPr>
              <a:t>проджукции</a:t>
            </a:r>
            <a:r>
              <a:rPr lang="ru-RU" altLang="ja-JP" sz="1200" dirty="0" smtClean="0">
                <a:solidFill>
                  <a:schemeClr val="tx1"/>
                </a:solidFill>
                <a:latin typeface="+mn-lt"/>
              </a:rPr>
              <a:t>)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altLang="ja-JP" sz="1200" b="1" spc="-40" dirty="0">
                <a:solidFill>
                  <a:srgbClr val="FF0000"/>
                </a:solidFill>
                <a:latin typeface="+mn-lt"/>
              </a:rPr>
              <a:t>(-)</a:t>
            </a:r>
            <a:r>
              <a:rPr lang="ru-RU" altLang="ja-JP" sz="1200" spc="-40" dirty="0" smtClean="0">
                <a:latin typeface="+mn-lt"/>
              </a:rPr>
              <a:t> есть риск волны реализации отложенных из-за недоступного импорта </a:t>
            </a:r>
            <a:r>
              <a:rPr lang="ru-RU" altLang="ja-JP" sz="1200" spc="-40" dirty="0" err="1" smtClean="0">
                <a:latin typeface="+mn-lt"/>
              </a:rPr>
              <a:t>инвестпроектов</a:t>
            </a:r>
            <a:r>
              <a:rPr lang="ru-RU" altLang="ja-JP" sz="1200" spc="-40" dirty="0" smtClean="0">
                <a:latin typeface="+mn-lt"/>
              </a:rPr>
              <a:t> – скачок импорта и курса доллара?</a:t>
            </a:r>
            <a:endParaRPr lang="ru-RU" altLang="ja-JP" sz="1200" spc="-40" dirty="0">
              <a:solidFill>
                <a:schemeClr val="tx1"/>
              </a:solidFill>
              <a:latin typeface="+mn-lt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altLang="ja-JP" sz="1200" b="1" spc="-40" dirty="0">
                <a:solidFill>
                  <a:srgbClr val="FF0000"/>
                </a:solidFill>
                <a:latin typeface="+mn-lt"/>
              </a:rPr>
              <a:t>(-)</a:t>
            </a:r>
            <a:r>
              <a:rPr lang="ru-RU" altLang="ja-JP" sz="1200" spc="-40" dirty="0">
                <a:solidFill>
                  <a:schemeClr val="tx1"/>
                </a:solidFill>
                <a:latin typeface="+mn-lt"/>
              </a:rPr>
              <a:t> в условиях </a:t>
            </a:r>
            <a:r>
              <a:rPr lang="ru-RU" altLang="ja-JP" sz="1200" spc="-40" dirty="0">
                <a:latin typeface="+mn-lt"/>
              </a:rPr>
              <a:t>высоких процентных ставок </a:t>
            </a:r>
            <a:r>
              <a:rPr lang="ru-RU" altLang="ja-JP" sz="1200" spc="-40" dirty="0">
                <a:solidFill>
                  <a:schemeClr val="tx1"/>
                </a:solidFill>
                <a:latin typeface="+mn-lt"/>
              </a:rPr>
              <a:t>накопили «навес сбережений» – но как его конвертировать в инвестиции? (потому что скачок потребительского спроса раскачает инфляцию… накопительные схемы приобретения жилья, автомобилей? </a:t>
            </a:r>
            <a:r>
              <a:rPr lang="ru-RU" altLang="ja-JP" sz="1200" spc="-40" dirty="0" err="1">
                <a:solidFill>
                  <a:schemeClr val="tx1"/>
                </a:solidFill>
                <a:latin typeface="+mn-lt"/>
              </a:rPr>
              <a:t>фининвестиции</a:t>
            </a:r>
            <a:r>
              <a:rPr lang="ru-RU" altLang="ja-JP" sz="1200" spc="-40" dirty="0" smtClean="0">
                <a:solidFill>
                  <a:schemeClr val="tx1"/>
                </a:solidFill>
                <a:latin typeface="+mn-lt"/>
              </a:rPr>
              <a:t>?). </a:t>
            </a:r>
            <a:endParaRPr lang="ru-RU" altLang="ja-JP" sz="1200" spc="-40" dirty="0">
              <a:solidFill>
                <a:schemeClr val="tx1"/>
              </a:solidFill>
              <a:latin typeface="+mn-lt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altLang="ja-JP" sz="1200" b="1" dirty="0">
                <a:solidFill>
                  <a:srgbClr val="00B050"/>
                </a:solidFill>
              </a:rPr>
              <a:t>(+)</a:t>
            </a:r>
            <a:r>
              <a:rPr lang="ru-RU" altLang="ja-JP" sz="1200" dirty="0"/>
              <a:t> </a:t>
            </a:r>
            <a:r>
              <a:rPr lang="ru-RU" altLang="ja-JP" sz="1200" dirty="0" smtClean="0"/>
              <a:t>рост спроса на энергоносители и редкоземельные металлы, связанный с развитием «цифровой экономики», искусственного интеллекта и в целом новых индустриализующихся стран</a:t>
            </a:r>
            <a:r>
              <a:rPr lang="en-US" altLang="ja-JP" sz="1200" dirty="0" smtClean="0"/>
              <a:t>$</a:t>
            </a:r>
            <a:endParaRPr lang="ru-RU" altLang="ja-JP" sz="12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altLang="ja-JP" sz="1200" b="1" dirty="0">
                <a:solidFill>
                  <a:srgbClr val="00B050"/>
                </a:solidFill>
              </a:rPr>
              <a:t>(+)</a:t>
            </a:r>
            <a:r>
              <a:rPr lang="ru-RU" altLang="ja-JP" sz="1200" dirty="0" smtClean="0"/>
              <a:t> к </a:t>
            </a:r>
            <a:r>
              <a:rPr lang="ru-RU" altLang="ja-JP" sz="1200" dirty="0"/>
              <a:t>середине 2026 г., скорее всего, завершится выстраивание новой внешнеторговой инфраструктуры и кооперационных связей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altLang="ja-JP" sz="1200" b="1" spc="-40" dirty="0" smtClean="0">
                <a:solidFill>
                  <a:srgbClr val="00B050"/>
                </a:solidFill>
                <a:latin typeface="+mn-lt"/>
              </a:rPr>
              <a:t>(+)</a:t>
            </a:r>
            <a:r>
              <a:rPr lang="ru-RU" altLang="ja-JP" sz="1200" spc="-4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ru-RU" altLang="ja-JP" sz="1200" spc="-40" dirty="0">
                <a:solidFill>
                  <a:schemeClr val="tx1"/>
                </a:solidFill>
                <a:latin typeface="+mn-lt"/>
              </a:rPr>
              <a:t>возвратившиеся ветераны СВО, в силу </a:t>
            </a:r>
            <a:r>
              <a:rPr lang="ru-RU" altLang="ja-JP" sz="1200" spc="-40" dirty="0" err="1">
                <a:solidFill>
                  <a:schemeClr val="tx1"/>
                </a:solidFill>
                <a:latin typeface="+mn-lt"/>
              </a:rPr>
              <a:t>пассионарности</a:t>
            </a:r>
            <a:r>
              <a:rPr lang="ru-RU" altLang="ja-JP" sz="1200" spc="-40" dirty="0">
                <a:solidFill>
                  <a:schemeClr val="tx1"/>
                </a:solidFill>
                <a:latin typeface="+mn-lt"/>
              </a:rPr>
              <a:t> (сами выбрали свой путь… + </a:t>
            </a:r>
            <a:r>
              <a:rPr lang="ru-RU" altLang="ja-JP" sz="1200" spc="-40" dirty="0" err="1">
                <a:solidFill>
                  <a:schemeClr val="tx1"/>
                </a:solidFill>
                <a:latin typeface="+mn-lt"/>
              </a:rPr>
              <a:t>нобилезация</a:t>
            </a:r>
            <a:r>
              <a:rPr lang="ru-RU" altLang="ja-JP" sz="1200" spc="-40" dirty="0">
                <a:solidFill>
                  <a:schemeClr val="tx1"/>
                </a:solidFill>
                <a:latin typeface="+mn-lt"/>
              </a:rPr>
              <a:t>) и наличия </a:t>
            </a:r>
            <a:r>
              <a:rPr lang="ru-RU" altLang="ja-JP" sz="1200" spc="-40" dirty="0"/>
              <a:t>«</a:t>
            </a:r>
            <a:r>
              <a:rPr lang="ru-RU" altLang="ja-JP" sz="1200" spc="-40" dirty="0">
                <a:solidFill>
                  <a:schemeClr val="tx1"/>
                </a:solidFill>
                <a:latin typeface="+mn-lt"/>
              </a:rPr>
              <a:t>финансовой подушки» становятся активом ускоренного развития – и в бизнесе, и в обществе… удастся ли не растерять импульс</a:t>
            </a:r>
            <a:r>
              <a:rPr lang="ru-RU" altLang="ja-JP" sz="1200" spc="-40" dirty="0" smtClean="0">
                <a:solidFill>
                  <a:schemeClr val="tx1"/>
                </a:solidFill>
                <a:latin typeface="+mn-lt"/>
              </a:rPr>
              <a:t>? </a:t>
            </a:r>
            <a:r>
              <a:rPr lang="ru-RU" altLang="ja-JP" sz="1200" spc="-40" dirty="0" smtClean="0"/>
              <a:t>Впереди </a:t>
            </a:r>
            <a:r>
              <a:rPr lang="ru-RU" altLang="ja-JP" sz="1200" spc="-40" dirty="0"/>
              <a:t>– «послевоенный» бум рождаемости и спроса на жилье / ТДП. Как его максимально «растянуть</a:t>
            </a:r>
            <a:r>
              <a:rPr lang="ru-RU" altLang="ja-JP" sz="1200" spc="-40" dirty="0" smtClean="0"/>
              <a:t>» (опыт США после Второй мировой войны)?.. Учитывая что «рождаемость любит жильё и не любит долги» (+надёжность доходов)</a:t>
            </a:r>
            <a:endParaRPr lang="en-US" altLang="ja-JP" sz="1200" spc="-40" dirty="0" smtClean="0">
              <a:solidFill>
                <a:schemeClr val="tx1"/>
              </a:solidFill>
              <a:latin typeface="+mn-lt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altLang="ja-JP" sz="1200" b="1" spc="-40" dirty="0" smtClean="0">
                <a:solidFill>
                  <a:srgbClr val="00B050"/>
                </a:solidFill>
              </a:rPr>
              <a:t>(+)</a:t>
            </a:r>
            <a:r>
              <a:rPr lang="ru-RU" altLang="ja-JP" sz="1200" spc="-40" dirty="0" smtClean="0"/>
              <a:t> </a:t>
            </a:r>
            <a:r>
              <a:rPr lang="ru-RU" altLang="ja-JP" sz="1200" spc="-40" dirty="0"/>
              <a:t>возник «малый ОПК». </a:t>
            </a:r>
            <a:r>
              <a:rPr lang="ru-RU" altLang="ja-JP" sz="1200" spc="-40" dirty="0" smtClean="0"/>
              <a:t>Пока - ресурс </a:t>
            </a:r>
            <a:r>
              <a:rPr lang="ru-RU" altLang="ja-JP" sz="1200" spc="-40" dirty="0"/>
              <a:t>для решения многих </a:t>
            </a:r>
            <a:r>
              <a:rPr lang="ru-RU" altLang="ja-JP" sz="1200" spc="-40" dirty="0" smtClean="0"/>
              <a:t>частных </a:t>
            </a:r>
            <a:r>
              <a:rPr lang="ru-RU" altLang="ja-JP" sz="1200" spc="-40" dirty="0" err="1" smtClean="0"/>
              <a:t>нишевых</a:t>
            </a:r>
            <a:r>
              <a:rPr lang="ru-RU" altLang="ja-JP" sz="1200" spc="-40" dirty="0" smtClean="0"/>
              <a:t> задач («песочницы задач»? Арктика?). </a:t>
            </a:r>
            <a:r>
              <a:rPr lang="ru-RU" altLang="ja-JP" sz="1200" spc="-40" dirty="0"/>
              <a:t>Как </a:t>
            </a:r>
            <a:r>
              <a:rPr lang="ru-RU" altLang="ja-JP" sz="1200" spc="-40" dirty="0" smtClean="0"/>
              <a:t>масштабировать, каковы институты? Как не допустить «войн М</a:t>
            </a:r>
            <a:r>
              <a:rPr lang="en-US" altLang="ja-JP" sz="1200" spc="-40" dirty="0" smtClean="0"/>
              <a:t>@A</a:t>
            </a:r>
            <a:r>
              <a:rPr lang="ru-RU" altLang="ja-JP" sz="1200" spc="-40" dirty="0" smtClean="0"/>
              <a:t>»</a:t>
            </a:r>
            <a:r>
              <a:rPr lang="en-US" altLang="ja-JP" sz="1200" spc="-40" dirty="0" smtClean="0"/>
              <a:t> </a:t>
            </a:r>
            <a:r>
              <a:rPr lang="ru-RU" altLang="ja-JP" sz="1200" spc="-40" dirty="0" smtClean="0"/>
              <a:t>с учётом неизбежного укрупнения бизнеса?</a:t>
            </a:r>
            <a:endParaRPr lang="ru-RU" altLang="ja-JP" sz="1200" spc="-4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206515" y="233645"/>
            <a:ext cx="8835885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800000"/>
                </a:solidFill>
                <a:latin typeface="Cambria" panose="02040503050406030204" pitchFamily="18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800000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800000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800000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800000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800000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800000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800000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600" b="1">
                <a:solidFill>
                  <a:srgbClr val="800000"/>
                </a:solidFill>
                <a:latin typeface="Arial" charset="0"/>
              </a:defRPr>
            </a:lvl9pPr>
          </a:lstStyle>
          <a:p>
            <a:pPr algn="ctr"/>
            <a:r>
              <a:rPr lang="ru-RU" sz="20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Лебединая </a:t>
            </a:r>
            <a:r>
              <a:rPr lang="ru-RU" sz="2000" kern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стая </a:t>
            </a:r>
            <a:endParaRPr lang="ru-RU" sz="20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Rounded Rectangle 5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15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065601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02014" y="638690"/>
            <a:ext cx="8820980" cy="307777"/>
          </a:xfr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altLang="ru-RU" sz="1400" kern="120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Оценка необходимых темпов прироста ВВП </a:t>
            </a:r>
            <a:r>
              <a:rPr lang="ru-RU" altLang="ru-RU" sz="1400" kern="1200" dirty="0" smtClean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России за </a:t>
            </a:r>
            <a:r>
              <a:rPr lang="ru-RU" altLang="ru-RU" sz="1400" kern="120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2021-2030 гг. </a:t>
            </a:r>
            <a:r>
              <a:rPr lang="ru-RU" altLang="ru-RU" sz="1400" kern="1200" dirty="0" smtClean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(</a:t>
            </a:r>
            <a:r>
              <a:rPr lang="ru-RU" altLang="ru-RU" sz="1400" kern="1200" dirty="0">
                <a:solidFill>
                  <a:schemeClr val="tx1"/>
                </a:solidFill>
                <a:latin typeface="+mn-lt"/>
                <a:ea typeface="+mn-ea"/>
                <a:cs typeface="Calibri" panose="020F0502020204030204" pitchFamily="34" charset="0"/>
              </a:rPr>
              <a:t>проц. п.)</a:t>
            </a:r>
          </a:p>
        </p:txBody>
      </p:sp>
      <p:graphicFrame>
        <p:nvGraphicFramePr>
          <p:cNvPr id="1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2415005"/>
              </p:ext>
            </p:extLst>
          </p:nvPr>
        </p:nvGraphicFramePr>
        <p:xfrm>
          <a:off x="418038" y="1096828"/>
          <a:ext cx="8388932" cy="5034215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820453"/>
                <a:gridCol w="938205"/>
                <a:gridCol w="951559"/>
                <a:gridCol w="3678715"/>
              </a:tblGrid>
              <a:tr h="340295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всего за период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 среднем за год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Примечание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</a:tr>
              <a:tr h="670560">
                <a:tc>
                  <a:txBody>
                    <a:bodyPr/>
                    <a:lstStyle/>
                    <a:p>
                      <a:pPr marL="10800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Валовой внутренний продукт 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37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3.2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</a:tr>
              <a:tr h="670560">
                <a:tc>
                  <a:txBody>
                    <a:bodyPr/>
                    <a:lstStyle/>
                    <a:p>
                      <a:pPr marL="10800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расходы на конечное потребление домашних хозяйств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49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4.</a:t>
                      </a:r>
                      <a:r>
                        <a:rPr lang="ru-RU" sz="1100" dirty="0">
                          <a:effectLst/>
                        </a:rPr>
                        <a:t>0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исходя из выхода на параметры КПДХ (по ППС) на душу населения в И</a:t>
                      </a:r>
                      <a:r>
                        <a:rPr lang="en-US" sz="1100" dirty="0">
                          <a:effectLst/>
                        </a:rPr>
                        <a:t>c</a:t>
                      </a:r>
                      <a:r>
                        <a:rPr lang="ru-RU" sz="1100" dirty="0" err="1">
                          <a:effectLst/>
                        </a:rPr>
                        <a:t>пании</a:t>
                      </a:r>
                      <a:r>
                        <a:rPr lang="ru-RU" sz="1100" dirty="0">
                          <a:effectLst/>
                        </a:rPr>
                        <a:t> 2017 г. к 2030 г.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</a:tr>
              <a:tr h="670560">
                <a:tc>
                  <a:txBody>
                    <a:bodyPr/>
                    <a:lstStyle/>
                    <a:p>
                      <a:pPr marL="10800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расходы на конечное потребление государственного управления 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15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1.4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</a:tr>
              <a:tr h="670560">
                <a:tc>
                  <a:txBody>
                    <a:bodyPr/>
                    <a:lstStyle/>
                    <a:p>
                      <a:pPr marL="10800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расходы на конечное потребление некоммерческих организаций, обслуживающих домашние хозяйства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0.1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0.</a:t>
                      </a:r>
                      <a:r>
                        <a:rPr lang="ru-RU" sz="1100" dirty="0">
                          <a:effectLst/>
                        </a:rPr>
                        <a:t>0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</a:tr>
              <a:tr h="670560">
                <a:tc>
                  <a:txBody>
                    <a:bodyPr/>
                    <a:lstStyle/>
                    <a:p>
                      <a:pPr marL="10800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валовое накопление основного капитала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70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5.</a:t>
                      </a:r>
                      <a:r>
                        <a:rPr lang="ru-RU" sz="11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реальный </a:t>
                      </a:r>
                      <a:r>
                        <a:rPr lang="ru-RU" sz="1100" dirty="0">
                          <a:effectLst/>
                        </a:rPr>
                        <a:t>прирост инвестиций на 70% к уровню 2020 г.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</a:tr>
              <a:tr h="670560">
                <a:tc>
                  <a:txBody>
                    <a:bodyPr/>
                    <a:lstStyle/>
                    <a:p>
                      <a:pPr marL="10800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экспорт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39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3.3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исходя из </a:t>
                      </a:r>
                      <a:r>
                        <a:rPr lang="ru-RU" sz="1100" dirty="0" smtClean="0">
                          <a:effectLst/>
                        </a:rPr>
                        <a:t>цели </a:t>
                      </a:r>
                      <a:r>
                        <a:rPr lang="ru-RU" sz="1100" dirty="0">
                          <a:effectLst/>
                        </a:rPr>
                        <a:t>прироста </a:t>
                      </a:r>
                      <a:r>
                        <a:rPr lang="ru-RU" sz="1100" dirty="0" err="1">
                          <a:effectLst/>
                        </a:rPr>
                        <a:t>несырьевого</a:t>
                      </a:r>
                      <a:r>
                        <a:rPr lang="ru-RU" sz="1100" dirty="0">
                          <a:effectLst/>
                        </a:rPr>
                        <a:t> экспорта на 70% к 2030 г. и инерционных темпов прироста экспорта энергоносителей и сырьевых товаров 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</a:tr>
              <a:tr h="670560">
                <a:tc>
                  <a:txBody>
                    <a:bodyPr/>
                    <a:lstStyle/>
                    <a:p>
                      <a:pPr marL="108000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импорт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80</a:t>
                      </a:r>
                      <a:endParaRPr lang="ru-RU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6.1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минимальные темпы, исходя из выхода на эластичность импорта по внутреннему конечному спросу к 2030 г. в 1 (на 1% прироста ВКС – 1% прироста импорта товаров)</a:t>
                      </a:r>
                      <a:endParaRPr lang="ru-RU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/>
                </a:tc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16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9334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541" y="773706"/>
            <a:ext cx="8939099" cy="1746847"/>
          </a:xfrm>
          <a:ln>
            <a:noFill/>
          </a:ln>
        </p:spPr>
        <p:txBody>
          <a:bodyPr/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ja-JP" sz="1600" b="0" dirty="0">
                <a:solidFill>
                  <a:schemeClr val="tx1"/>
                </a:solidFill>
                <a:latin typeface="+mn-lt"/>
              </a:rPr>
              <a:t>Для решения накопившихся социальных проблем, нормализации воспроизводства основного капитала и социальных институтов – темпы экономического роста не должны быть ниже 3-3.5% в год в течение 10 лет. Тем более, что резерв для такого  повышения (по производительности труда, например) весьма велик.   </a:t>
            </a:r>
            <a:endParaRPr lang="en-US" altLang="ja-JP" sz="1600" b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98481" y="2213865"/>
            <a:ext cx="9009728" cy="152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ru-RU" altLang="ja-JP" sz="2000" b="0" kern="0" dirty="0">
                <a:solidFill>
                  <a:schemeClr val="tx1"/>
                </a:solidFill>
              </a:rPr>
              <a:t>Однако, в рамках сложившейся структуры экономики мы едва ли сможем расти быстрее 2.0-2.5% в год (при этом, велик риск недобрать примерно 1.0-0.5 проц. пункта ВВП из-за  чрезмерно жесткой монетарной политики). </a:t>
            </a:r>
            <a:r>
              <a:rPr lang="ru-RU" altLang="ja-JP" sz="2000" kern="0" dirty="0">
                <a:solidFill>
                  <a:srgbClr val="FF0000"/>
                </a:solidFill>
              </a:rPr>
              <a:t>Отсюда, задача «на структурный маневр» – дополнительно порядка 1 проц. п. прироста ВВП.</a:t>
            </a:r>
            <a:endParaRPr lang="en-US" altLang="ja-JP" sz="2000" kern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541" y="4044915"/>
            <a:ext cx="87845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b="1" dirty="0">
                <a:solidFill>
                  <a:srgbClr val="FF0000"/>
                </a:solidFill>
                <a:latin typeface="Times New Roman"/>
              </a:rPr>
              <a:t>Поэтому именно стимулирование инвестиций и инноваций – в основе качественной долгосрочной политики. И именно здесь – противоречия с «супер-стабилизационным» курсом Банка России.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17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1976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131553" y="3203975"/>
            <a:ext cx="368863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13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 Light"/>
              </a:rPr>
              <a:t>Коэффициент нагрузки, </a:t>
            </a:r>
          </a:p>
          <a:p>
            <a:pPr algn="ctr"/>
            <a:r>
              <a:rPr lang="ru-RU" sz="13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 Light"/>
              </a:rPr>
              <a:t>(на 1000 человек в возрасте 0-14 и 65+)</a:t>
            </a:r>
            <a:endParaRPr lang="ru-RU" sz="13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163480" y="540546"/>
            <a:ext cx="3864015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  <a:buClr>
                <a:srgbClr val="E26C22"/>
              </a:buClr>
            </a:pPr>
            <a:r>
              <a:rPr lang="ru-RU" sz="1500" dirty="0">
                <a:latin typeface="+mn-lt"/>
                <a:cs typeface="Calibri" panose="020F0502020204030204" pitchFamily="34" charset="0"/>
              </a:rPr>
              <a:t>Ключевые социально-демографические тренды: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Clr>
                <a:srgbClr val="E26C22"/>
              </a:buClr>
              <a:buFont typeface="Courier New" panose="02070309020205020404" pitchFamily="49" charset="0"/>
              <a:buChar char="o"/>
            </a:pPr>
            <a:r>
              <a:rPr lang="ru-RU" sz="1500" dirty="0">
                <a:latin typeface="+mn-lt"/>
                <a:cs typeface="Calibri" panose="020F0502020204030204" pitchFamily="34" charset="0"/>
              </a:rPr>
              <a:t>старение населения</a:t>
            </a:r>
          </a:p>
          <a:p>
            <a:pPr marL="342900" lvl="0" indent="-342900">
              <a:spcBef>
                <a:spcPts val="0"/>
              </a:spcBef>
              <a:spcAft>
                <a:spcPts val="600"/>
              </a:spcAft>
              <a:buClr>
                <a:srgbClr val="E26C22"/>
              </a:buClr>
              <a:buFont typeface="Courier New" panose="02070309020205020404" pitchFamily="49" charset="0"/>
              <a:buChar char="o"/>
            </a:pPr>
            <a:r>
              <a:rPr lang="ru-RU" sz="1500" dirty="0">
                <a:latin typeface="+mn-lt"/>
                <a:cs typeface="Calibri" panose="020F0502020204030204" pitchFamily="34" charset="0"/>
              </a:rPr>
              <a:t>изменение роли рабочей силы: численность</a:t>
            </a:r>
            <a:r>
              <a:rPr lang="en-US" sz="1500" dirty="0">
                <a:latin typeface="+mn-lt"/>
              </a:rPr>
              <a:t> </a:t>
            </a:r>
            <a:r>
              <a:rPr lang="ru-RU" sz="1500" dirty="0">
                <a:latin typeface="+mn-lt"/>
                <a:cs typeface="Calibri" panose="020F0502020204030204" pitchFamily="34" charset="0"/>
              </a:rPr>
              <a:t>в лучшем случае, стабилизируется. Риск вымывания качественной рабочей силы</a:t>
            </a:r>
          </a:p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ru-RU" sz="1500" dirty="0">
                <a:latin typeface="+mn-lt"/>
                <a:cs typeface="Calibri" panose="020F0502020204030204" pitchFamily="34" charset="0"/>
              </a:rPr>
              <a:t>Предстоит наращивать выплаты занятым. Возможности экономить на трудовых издержках нет.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206515" y="458670"/>
            <a:ext cx="482453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b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ru-RU" altLang="ru-RU" sz="1300" dirty="0">
                <a:solidFill>
                  <a:srgbClr val="002060"/>
                </a:solidFill>
              </a:rPr>
              <a:t>Трудовые ресурсы и доля пожилого населения</a:t>
            </a:r>
            <a:endParaRPr lang="ru-RU" altLang="ru-RU" sz="1300" baseline="30000" dirty="0">
              <a:solidFill>
                <a:srgbClr val="00206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89224"/>
              </p:ext>
            </p:extLst>
          </p:nvPr>
        </p:nvGraphicFramePr>
        <p:xfrm>
          <a:off x="182227" y="788229"/>
          <a:ext cx="4873113" cy="3018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4" name="Binary Worksheet" r:id="rId3" imgW="5860873" imgH="3632291" progId="Excel.SheetBinaryMacroEnabled.12">
                  <p:link/>
                </p:oleObj>
              </mc:Choice>
              <mc:Fallback>
                <p:oleObj name="Binary Worksheet" r:id="rId3" imgW="5860873" imgH="3632291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2227" y="788229"/>
                        <a:ext cx="4873113" cy="30184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9244363"/>
              </p:ext>
            </p:extLst>
          </p:nvPr>
        </p:nvGraphicFramePr>
        <p:xfrm>
          <a:off x="4870524" y="3693223"/>
          <a:ext cx="4210690" cy="26116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5" name="Binary Worksheet" r:id="rId5" imgW="5867409" imgH="3638550" progId="Excel.SheetBinaryMacroEnabled.12">
                  <p:link/>
                </p:oleObj>
              </mc:Choice>
              <mc:Fallback>
                <p:oleObj name="Binary Worksheet" r:id="rId5" imgW="5867409" imgH="3638550" progId="Excel.SheetBinaryMacroEnabled.12">
                  <p:link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70524" y="3693223"/>
                        <a:ext cx="4210690" cy="26116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100473" y="6303513"/>
            <a:ext cx="3744416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2000" b="1">
                <a:solidFill>
                  <a:srgbClr val="990000"/>
                </a:solidFill>
                <a:latin typeface="Arial Narrow" pitchFamily="34" charset="0"/>
              </a:defRPr>
            </a:lvl1pPr>
          </a:lstStyle>
          <a:p>
            <a:pPr algn="l"/>
            <a:r>
              <a:rPr lang="ru-RU" sz="900" b="0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Источник: ООН</a:t>
            </a:r>
            <a:r>
              <a:rPr lang="en-US" sz="900" b="0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, World Population Prospects</a:t>
            </a:r>
            <a:endParaRPr lang="ru-RU" sz="900" b="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493" y="3850263"/>
            <a:ext cx="43704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>
                <a:latin typeface="+mn-lt"/>
                <a:cs typeface="Calibri" panose="020F0502020204030204" pitchFamily="34" charset="0"/>
              </a:rPr>
              <a:t>Источник: Росстат. Данные приведены без учета статистической информации по ДНР, ЛНР, Запорожской и Херсонской областей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18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9624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31A0FEC-863D-B61C-FA38-D181114EB5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96" y="368660"/>
            <a:ext cx="8993978" cy="2488103"/>
          </a:xfrm>
        </p:spPr>
        <p:txBody>
          <a:bodyPr>
            <a:noAutofit/>
          </a:bodyPr>
          <a:lstStyle/>
          <a:p>
            <a:pPr marL="177800" indent="-177800">
              <a:spcBef>
                <a:spcPts val="600"/>
              </a:spcBef>
              <a:spcAft>
                <a:spcPts val="0"/>
              </a:spcAft>
            </a:pPr>
            <a:r>
              <a:rPr lang="ru-RU" sz="125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 данным Международной федерации робототехники, в 2023 годе в среднем по миру было 162 промышленных робота на 10 </a:t>
            </a:r>
            <a:r>
              <a:rPr lang="ru-RU" sz="125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тыс</a:t>
            </a:r>
            <a:r>
              <a:rPr lang="ru-RU" sz="125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работников обрабатывающей промышленности. Мировым лидером по роботизации обрабатывающей промышленности остаётся Республика Корея – 1012 роботов на 10 </a:t>
            </a:r>
            <a:r>
              <a:rPr lang="ru-RU" sz="125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тыс</a:t>
            </a:r>
            <a:r>
              <a:rPr lang="ru-RU" sz="125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работников. Среди крупнейших стран и макрорегионов мира наблюдаются следующие показатели роботизации:</a:t>
            </a:r>
            <a:br>
              <a:rPr lang="ru-RU" sz="125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5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Китай – 470, США – 295, Евросоюз – 219.</a:t>
            </a:r>
          </a:p>
          <a:p>
            <a:pPr marL="177800" indent="-177800">
              <a:spcBef>
                <a:spcPts val="600"/>
              </a:spcBef>
              <a:spcAft>
                <a:spcPts val="0"/>
              </a:spcAft>
            </a:pPr>
            <a:r>
              <a:rPr lang="ru-RU" sz="125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125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России:</a:t>
            </a:r>
            <a:br>
              <a:rPr lang="ru-RU" sz="125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5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по оценке </a:t>
            </a:r>
            <a:r>
              <a:rPr lang="en-US" sz="125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IFR </a:t>
            </a:r>
            <a:r>
              <a:rPr lang="ru-RU" sz="125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плотность роботизации в России выросла с </a:t>
            </a:r>
            <a:r>
              <a:rPr lang="ru-RU" sz="125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3-4</a:t>
            </a:r>
            <a:r>
              <a:rPr lang="ru-RU" sz="125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2016-17 годах до </a:t>
            </a:r>
            <a:r>
              <a:rPr lang="ru-RU" sz="125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</a:t>
            </a:r>
            <a:r>
              <a:rPr lang="ru-RU" sz="125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2023 г. (среднегодовой темп – 18,4%).</a:t>
            </a:r>
            <a:br>
              <a:rPr lang="ru-RU" sz="125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5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sz="125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 данным Росстата 18,5 промышленных робота на 10 </a:t>
            </a:r>
            <a:r>
              <a:rPr lang="ru-RU" sz="125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тыс</a:t>
            </a:r>
            <a:r>
              <a:rPr lang="ru-RU" sz="125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работников обрабатывающей промышленности. Для вхождения в топ-25 стран по уровню роботизации плотность роботов необходимо увеличить примерно в 10 раз (с 12,8 </a:t>
            </a:r>
            <a:r>
              <a:rPr lang="ru-RU" sz="125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тыс</a:t>
            </a:r>
            <a:r>
              <a:rPr lang="ru-RU" sz="125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роботов до 128 </a:t>
            </a:r>
            <a:r>
              <a:rPr lang="ru-RU" sz="125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тыс</a:t>
            </a:r>
            <a:r>
              <a:rPr lang="ru-RU" sz="125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5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роботов)</a:t>
            </a:r>
          </a:p>
          <a:p>
            <a:pPr marL="177800" indent="-177800">
              <a:spcBef>
                <a:spcPts val="600"/>
              </a:spcBef>
              <a:spcAft>
                <a:spcPts val="0"/>
              </a:spcAft>
            </a:pPr>
            <a:r>
              <a:rPr lang="ru-RU" sz="125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 сохранении среднегодового темпа на уровне 18% десятикратный рост плотности роботизации будет достигнут к 2037 г.</a:t>
            </a: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endParaRPr lang="ru-RU" sz="125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endParaRPr lang="ru-RU" sz="125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endParaRPr lang="ru-RU" sz="1250" dirty="0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xmlns="" id="{C9AE1173-D545-E29D-AE8F-823D82E2A73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50415441"/>
              </p:ext>
            </p:extLst>
          </p:nvPr>
        </p:nvGraphicFramePr>
        <p:xfrm>
          <a:off x="179512" y="2753925"/>
          <a:ext cx="4330348" cy="31913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2987824" y="5229200"/>
            <a:ext cx="6041650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1200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Исторически сложился замкнутый круг, ставший частью механизма воспроизводства в ряде (отставших) отраслей: избыточная занятость – низкие зарплаты (чтобы удержать издержки) – бедность и недопотребление. Сейчас он быстро ликвидируется</a:t>
            </a:r>
            <a:br>
              <a:rPr lang="ru-RU" sz="1200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200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Однако, «запас отсталости» очень велик. </a:t>
            </a:r>
            <a:br>
              <a:rPr lang="ru-RU" sz="1200" b="0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1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Остается весьма высоким и значительным уровень «</a:t>
            </a:r>
            <a:r>
              <a:rPr lang="ru-RU" sz="1100" dirty="0" err="1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предбедности</a:t>
            </a:r>
            <a:r>
              <a:rPr lang="ru-RU" sz="11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</a:t>
            </a:r>
            <a:r>
              <a:rPr lang="ru-RU" sz="1100" baseline="30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</a:t>
            </a:r>
            <a:r>
              <a:rPr lang="ru-RU" sz="11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ru-RU" sz="1200" b="0" kern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xmlns="" id="{C433D779-C21C-413E-43FC-A4CC7ED126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7126731"/>
              </p:ext>
            </p:extLst>
          </p:nvPr>
        </p:nvGraphicFramePr>
        <p:xfrm>
          <a:off x="4572000" y="2753925"/>
          <a:ext cx="4176464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Rectangle 6"/>
          <p:cNvSpPr/>
          <p:nvPr/>
        </p:nvSpPr>
        <p:spPr>
          <a:xfrm>
            <a:off x="0" y="6136849"/>
            <a:ext cx="902947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1050" spc="-4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*Под </a:t>
            </a:r>
            <a:r>
              <a:rPr lang="ru-RU" sz="1050" spc="-40" dirty="0">
                <a:solidFill>
                  <a:prstClr val="black"/>
                </a:solidFill>
                <a:latin typeface="Calibri"/>
              </a:rPr>
              <a:t>«</a:t>
            </a:r>
            <a:r>
              <a:rPr lang="ru-RU" sz="1050" spc="-40" dirty="0" err="1">
                <a:solidFill>
                  <a:prstClr val="black"/>
                </a:solidFill>
                <a:latin typeface="Calibri"/>
              </a:rPr>
              <a:t>предбедностью</a:t>
            </a:r>
            <a:r>
              <a:rPr lang="ru-RU" sz="1050" spc="-40" dirty="0">
                <a:solidFill>
                  <a:prstClr val="black"/>
                </a:solidFill>
                <a:latin typeface="Calibri"/>
              </a:rPr>
              <a:t>» понимается пороговая группа населения, которая по формальному признаку – черте (границе) бедности – не попадает в категорию «бедного населения», однако «навес» дохода сверх этой черты недостаточно высок и риски перейти в категорию бедного населения весьма велики, особенно в случае шока.</a:t>
            </a:r>
            <a:endParaRPr lang="en-US" sz="1050" spc="-4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8217405" y="6624355"/>
            <a:ext cx="900100" cy="196914"/>
          </a:xfrm>
          <a:prstGeom prst="roundRect">
            <a:avLst>
              <a:gd name="adj" fmla="val 28155"/>
            </a:avLst>
          </a:prstGeom>
          <a:solidFill>
            <a:srgbClr val="FF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srgbClr val="C00000">
                <a:alpha val="40000"/>
              </a:srgbClr>
            </a:outerShdw>
          </a:effectLst>
        </p:spPr>
        <p:txBody>
          <a:bodyPr vert="horz" wrap="square" lIns="54000" tIns="10800" rIns="54000" bIns="45720" numCol="1" rtlCol="0" anchor="t" anchorCtr="0" compatLnSpc="1">
            <a:prstTxWarp prst="textNoShape">
              <a:avLst/>
            </a:prstTxWarp>
          </a:bodyPr>
          <a:lstStyle/>
          <a:p>
            <a:pPr algn="r"/>
            <a:fld id="{0BDB8628-E99F-429C-8263-261AE017EF03}" type="slidenum">
              <a:rPr lang="ru-RU" altLang="ru-RU" sz="1050" b="1">
                <a:solidFill>
                  <a:srgbClr val="99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/>
              <a:t>19</a:t>
            </a:fld>
            <a:endParaRPr lang="ru-RU" altLang="ru-RU" sz="1050" b="1" dirty="0">
              <a:solidFill>
                <a:srgbClr val="99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>
              <a:ln>
                <a:noFill/>
              </a:ln>
              <a:solidFill>
                <a:srgbClr val="99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672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Presentation2">
  <a:themeElements>
    <a:clrScheme name="1_Presentation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Presentation2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EEDD"/>
        </a:solidFill>
        <a:ln w="9525" cap="flat" cmpd="sng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square" lIns="54000" tIns="10800" rIns="5400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EEDD"/>
        </a:solidFill>
        <a:ln w="9525" cap="flat" cmpd="sng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square" lIns="54000" tIns="10800" rIns="5400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1_Presentation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2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resentation2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2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2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2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resentation2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85772</TotalTime>
  <Words>2888</Words>
  <Application>Microsoft Office PowerPoint</Application>
  <PresentationFormat>On-screen Show (4:3)</PresentationFormat>
  <Paragraphs>246</Paragraphs>
  <Slides>19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Links</vt:lpstr>
      </vt:variant>
      <vt:variant>
        <vt:i4>22</vt:i4>
      </vt:variant>
      <vt:variant>
        <vt:lpstr>Slide Titles</vt:lpstr>
      </vt:variant>
      <vt:variant>
        <vt:i4>19</vt:i4>
      </vt:variant>
    </vt:vector>
  </HeadingPairs>
  <TitlesOfParts>
    <vt:vector size="42" baseType="lpstr">
      <vt:lpstr>1_Presentation2</vt:lpstr>
      <vt:lpstr>\\Commd\P_CMASFProject\2017\2017-МОСКВА\Мониторинг\Графики ВРП.xlsb!ВВП-АЭА![Графики ВРП.xlsb]ВВП-АЭА Chart 2</vt:lpstr>
      <vt:lpstr>\\Commd\P_CMASFProject\2017\2017-МОСКВА\Мониторинг\Графики ВРП.xlsb!Россия-m![Графики ВРП.xlsb]Россия-m Chart 5</vt:lpstr>
      <vt:lpstr>\\Commd\P_CMASFProject\2017\2017-МОСКВА\Мониторинг\Графики ВРП.xlsb!ВВП-исп-new![Графики ВРП.xlsb]ВВП-исп-new Chart 134</vt:lpstr>
      <vt:lpstr>\\Commd\P_CMASFProject\2017\2017-МОСКВА\Мониторинг\Графики ВРП.xlsb!инвест![Графики ВРП.xlsb]инвест Chart 2</vt:lpstr>
      <vt:lpstr>\\Commd\P_CMASFProject\2017\2017-МОСКВА\Мониторинг\Графики ВРП.xlsb!Инвестактивность![Графики ВРП.xlsb]Инвестактивность Chart 6</vt:lpstr>
      <vt:lpstr>\\Commd\P_CMASFProject\2017\2017-МОСКВА\Мониторинг\Графики ВРП.xlsb!Рент![Графики ВРП.xlsb]Рент Chart 2</vt:lpstr>
      <vt:lpstr>\\Commd\P_CMASFProject\2017\2017-МОСКВА\Мониторинг\Графики ВРП.xlsb!Рент2![Графики ВРП.xlsb]Рент2 Chart 2</vt:lpstr>
      <vt:lpstr>\\Commd\P_CMASFProject\2017\2017-МОСКВА\Мониторинг\Графики ВРП.xlsb!Загрузка мощностей![Графики ВРП.xlsb]Загрузка мощностей Chart 1</vt:lpstr>
      <vt:lpstr>\\Commd\P_CMASFProject\2017\2017-МОСКВА\Мониторинг\Графики ВРП.xlsb!Загрузка мощностей![Графики ВРП.xlsb]Загрузка мощностей Chart 2</vt:lpstr>
      <vt:lpstr>\\Commd\P_CMASFProject\2017\2017-МОСКВА\Мониторинг\Графики ВРП.xlsb!Загрузка мощностей![Графики ВРП.xlsb]Загрузка мощностей Chart 5</vt:lpstr>
      <vt:lpstr>\\Commd\P_CMASFProject\2017\2017-МОСКВА\Мониторинг\Графики ВРП.xlsb!Кредиты_АППГ![Графики ВРП.xlsb]Кредиты_АППГ Chart 11</vt:lpstr>
      <vt:lpstr>\\Commd\P_CMASFProject\2017\2017-МОСКВА\Мониторинг\Графики ВРП.xlsb!Sheet2![Графики ВРП.xlsb]Sheet2 Chart 1</vt:lpstr>
      <vt:lpstr>\\Commd\P_CMASFProject\2017\2017-МОСКВА\Мониторинг\Графики ВРП.xlsb!Sheet2![Графики ВРП.xlsb]Sheet2 Chart 2</vt:lpstr>
      <vt:lpstr>\\Commd\P_CMASFProject\2017\2017-МОСКВА\Мониторинг\Графики ВРП.xlsb!Sheet2![Графики ВРП.xlsb]Sheet2 Chart 3</vt:lpstr>
      <vt:lpstr>\\Commd\P_CMASFProject\2017\2017-МОСКВА\Мониторинг\Графики ВРП.xlsb!Sheet2![Графики ВРП.xlsb]Sheet2 Chart 4</vt:lpstr>
      <vt:lpstr>\\Commd\P_CMASFProject\2017\2017-МОСКВА\Мониторинг\Графики ВРП.xlsb!ОРТ![Графики ВРП.xlsb]ОРТ Chart 68</vt:lpstr>
      <vt:lpstr>\\Commd\P_CMASFProject\2017\2017-МОСКВА\Мониторинг\Графики ВРП.xlsb!ОРТ![Графики ВРП.xlsb]ОРТ Chart 67</vt:lpstr>
      <vt:lpstr>\\Commd\P_CMASFProject\2017\2017-МОСКВА\Мониторинг\Графики ВРП.xlsb!ОРТ![Графики ВРП.xlsb]ОРТ Chart 67-1</vt:lpstr>
      <vt:lpstr>\\Commd\P_CMASFProject\2017\2017-МОСКВА\Мониторинг\Графики ВРП.xlsb!ОРТ![Графики ВРП.xlsb]ОРТ Chart 30-2</vt:lpstr>
      <vt:lpstr>\\Commd\P_CMASFProject\2025\2025_Росатом\Демография.xlsb!Sheet1![Демография.xlsb]Sheet1 Chart 1</vt:lpstr>
      <vt:lpstr>\\Commd\P_CMASFProject\2025\2025_Росатом\Демография.xlsb!Sheet3![Демография.xlsb]Sheet3 Chart 1</vt:lpstr>
      <vt:lpstr>\\Commd\P_CMASFProject\2017\2017-МОСКВА\Мониторинг\Графики ВРП.xlsb!РПС_страны!R1C1:R11C4</vt:lpstr>
      <vt:lpstr>PowerPoint Presentation</vt:lpstr>
      <vt:lpstr>1. В замедляющейся экономике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Загрузка производственных мощностей по результатам опросов ЦБ РФ1</vt:lpstr>
      <vt:lpstr>PowerPoint Presentation</vt:lpstr>
      <vt:lpstr>PowerPoint Presentation</vt:lpstr>
      <vt:lpstr>Соотношение фонда оплаты труда и валовой добавленной стоимости (%)1</vt:lpstr>
      <vt:lpstr>PowerPoint Presentation</vt:lpstr>
      <vt:lpstr>PowerPoint Presentation</vt:lpstr>
      <vt:lpstr>2. Что дальше?</vt:lpstr>
      <vt:lpstr>PowerPoint Presentation</vt:lpstr>
      <vt:lpstr>Оценка необходимых темпов прироста ВВП России за 2021-2030 гг. (проц. п.)</vt:lpstr>
      <vt:lpstr>PowerPoint Presentation</vt:lpstr>
      <vt:lpstr>PowerPoint Presentation</vt:lpstr>
      <vt:lpstr>PowerPoint Presentation</vt:lpstr>
    </vt:vector>
  </TitlesOfParts>
  <Company>CMASF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Golyshev</dc:creator>
  <cp:lastModifiedBy>Dmitry R. Belousov</cp:lastModifiedBy>
  <cp:revision>4029</cp:revision>
  <cp:lastPrinted>2024-11-18T10:00:26Z</cp:lastPrinted>
  <dcterms:created xsi:type="dcterms:W3CDTF">2006-03-23T13:24:49Z</dcterms:created>
  <dcterms:modified xsi:type="dcterms:W3CDTF">2025-04-01T19:40:50Z</dcterms:modified>
</cp:coreProperties>
</file>