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0" r:id="rId2"/>
    <p:sldId id="519" r:id="rId3"/>
    <p:sldId id="520" r:id="rId4"/>
    <p:sldId id="527" r:id="rId5"/>
    <p:sldId id="528" r:id="rId6"/>
    <p:sldId id="530" r:id="rId7"/>
    <p:sldId id="532" r:id="rId8"/>
    <p:sldId id="533" r:id="rId9"/>
    <p:sldId id="534" r:id="rId10"/>
    <p:sldId id="535" r:id="rId11"/>
    <p:sldId id="536" r:id="rId12"/>
    <p:sldId id="537" r:id="rId13"/>
    <p:sldId id="538" r:id="rId14"/>
    <p:sldId id="539" r:id="rId15"/>
    <p:sldId id="540" r:id="rId16"/>
    <p:sldId id="526" r:id="rId1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F4A"/>
    <a:srgbClr val="81BECE"/>
    <a:srgbClr val="368BA3"/>
    <a:srgbClr val="036380"/>
    <a:srgbClr val="E8EEE7"/>
    <a:srgbClr val="2A63A8"/>
    <a:srgbClr val="F76395"/>
    <a:srgbClr val="00659A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89" autoAdjust="0"/>
    <p:restoredTop sz="96374" autoAdjust="0"/>
  </p:normalViewPr>
  <p:slideViewPr>
    <p:cSldViewPr snapToGrid="0" showGuides="1">
      <p:cViewPr varScale="1">
        <p:scale>
          <a:sx n="83" d="100"/>
          <a:sy n="83" d="100"/>
        </p:scale>
        <p:origin x="5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.CORP.PHOSAGRO.RU\MHQ\private\NEW\SVKudryashov\&#1057;&#1090;&#1088;&#1072;&#1090;&#1077;&#1075;&#1080;&#1103;%20&#1086;&#1090;&#1076;&#1077;&#1083;&#1072;\&#1056;&#1057;&#1055;&#1055;\!2025\&#1047;&#1072;&#1089;&#1077;&#1076;&#1072;&#1085;&#1080;&#1077;%20&#1052;&#1057;&#1055;\&#1048;&#1089;&#1089;&#1083;&#1077;&#1076;&#1086;&#1074;&#1072;&#1085;&#1080;&#1077;%20&#1086;&#1073;&#1088;&#1072;&#1073;&#1086;&#1090;&#1082;&#1072;%20&#1088;&#1077;&#1079;&#1091;&#1083;&#1100;&#1090;&#1072;&#1090;&#1086;&#1074;\&#1054;&#1087;&#1088;&#1086;&#1089;%20&#1056;&#1057;&#1055;&#1055;_%20&#1062;&#1077;&#1087;&#1086;&#1095;&#1082;&#1072;%20&#1087;&#1086;&#1089;&#1090;&#1072;&#1074;&#1086;&#1082;_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.CORP.PHOSAGRO.RU\MHQ\private\NEW\SVKudryashov\&#1057;&#1090;&#1088;&#1072;&#1090;&#1077;&#1075;&#1080;&#1103;%20&#1086;&#1090;&#1076;&#1077;&#1083;&#1072;\&#1056;&#1057;&#1055;&#1055;\!2025\&#1047;&#1072;&#1089;&#1077;&#1076;&#1072;&#1085;&#1080;&#1077;%20&#1052;&#1057;&#1055;\&#1048;&#1089;&#1089;&#1083;&#1077;&#1076;&#1086;&#1074;&#1072;&#1085;&#1080;&#1077;%20&#1086;&#1073;&#1088;&#1072;&#1073;&#1086;&#1090;&#1082;&#1072;%20&#1088;&#1077;&#1079;&#1091;&#1083;&#1100;&#1090;&#1072;&#1090;&#1086;&#1074;\&#1054;&#1087;&#1088;&#1086;&#1089;%20&#1056;&#1057;&#1055;&#1055;_%20&#1062;&#1077;&#1087;&#1086;&#1095;&#1082;&#1072;%20&#1087;&#1086;&#1089;&#1090;&#1072;&#1074;&#1086;&#1082;_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9.5897387600496792E-2"/>
          <c:y val="0.20601483764958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Лист1!$E$4</c:f>
              <c:strCache>
                <c:ptCount val="1"/>
                <c:pt idx="0">
                  <c:v>Крупный бизнес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E77-45A9-A21C-435C7A778A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E77-45A9-A21C-435C7A778AC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E77-45A9-A21C-435C7A778AC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E77-45A9-A21C-435C7A778AC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E77-45A9-A21C-435C7A778AC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E77-45A9-A21C-435C7A778AC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E77-45A9-A21C-435C7A778AC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E77-45A9-A21C-435C7A778AC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E77-45A9-A21C-435C7A778ACB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E77-45A9-A21C-435C7A778ACB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2E77-45A9-A21C-435C7A778ACB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2E77-45A9-A21C-435C7A778ACB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2E77-45A9-A21C-435C7A778ACB}"/>
              </c:ext>
            </c:extLst>
          </c:dPt>
          <c:dLbls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E77-45A9-A21C-435C7A778AC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E77-45A9-A21C-435C7A778AC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E77-45A9-A21C-435C7A778A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Лист1!$D$5:$D$16</c:f>
              <c:strCache>
                <c:ptCount val="12"/>
                <c:pt idx="0">
                  <c:v>Водоснабжение и водоотведение</c:v>
                </c:pt>
                <c:pt idx="1">
                  <c:v>Металлургическая и горнодобывающая</c:v>
                </c:pt>
                <c:pt idx="2">
                  <c:v>Химическая</c:v>
                </c:pt>
                <c:pt idx="3">
                  <c:v>Нефтехимическая </c:v>
                </c:pt>
                <c:pt idx="4">
                  <c:v>Фармацевтическая </c:v>
                </c:pt>
                <c:pt idx="5">
                  <c:v>Энергетика</c:v>
                </c:pt>
                <c:pt idx="6">
                  <c:v>Горная добыча</c:v>
                </c:pt>
                <c:pt idx="7">
                  <c:v>Финансовый сектор</c:v>
                </c:pt>
                <c:pt idx="8">
                  <c:v>Ретейл</c:v>
                </c:pt>
                <c:pt idx="9">
                  <c:v>Производство и поставка оборудования</c:v>
                </c:pt>
                <c:pt idx="10">
                  <c:v>Логистика</c:v>
                </c:pt>
                <c:pt idx="11">
                  <c:v>Консультирование</c:v>
                </c:pt>
              </c:strCache>
            </c:strRef>
          </c:cat>
          <c:val>
            <c:numRef>
              <c:f>Лист1!$F$5:$F$16</c:f>
              <c:numCache>
                <c:formatCode>0.0</c:formatCode>
                <c:ptCount val="12"/>
                <c:pt idx="0">
                  <c:v>5.2631578947368416</c:v>
                </c:pt>
                <c:pt idx="1">
                  <c:v>21.052631578947366</c:v>
                </c:pt>
                <c:pt idx="2">
                  <c:v>15.789473684210526</c:v>
                </c:pt>
                <c:pt idx="3">
                  <c:v>5.2631578947368416</c:v>
                </c:pt>
                <c:pt idx="4">
                  <c:v>5.2631578947368416</c:v>
                </c:pt>
                <c:pt idx="5">
                  <c:v>15.789473684210526</c:v>
                </c:pt>
                <c:pt idx="6">
                  <c:v>5.2631578947368416</c:v>
                </c:pt>
                <c:pt idx="7">
                  <c:v>15.789473684210526</c:v>
                </c:pt>
                <c:pt idx="8">
                  <c:v>5.2631578947368416</c:v>
                </c:pt>
                <c:pt idx="9">
                  <c:v>0</c:v>
                </c:pt>
                <c:pt idx="10">
                  <c:v>5.2631578947368416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2E77-45A9-A21C-435C7A778ACB}"/>
            </c:ext>
          </c:extLst>
        </c:ser>
        <c:ser>
          <c:idx val="1"/>
          <c:order val="1"/>
          <c:tx>
            <c:strRef>
              <c:f>Лист1!$G$4</c:f>
              <c:strCache>
                <c:ptCount val="1"/>
                <c:pt idx="0">
                  <c:v>МСП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2E77-45A9-A21C-435C7A778A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E-2E77-45A9-A21C-435C7A778AC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0-2E77-45A9-A21C-435C7A778AC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2-2E77-45A9-A21C-435C7A778AC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4-2E77-45A9-A21C-435C7A778AC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6-2E77-45A9-A21C-435C7A778AC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8-2E77-45A9-A21C-435C7A778AC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A-2E77-45A9-A21C-435C7A778AC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2E77-45A9-A21C-435C7A778ACB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2E77-45A9-A21C-435C7A778ACB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2E77-45A9-A21C-435C7A778ACB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2E77-45A9-A21C-435C7A778ACB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2E77-45A9-A21C-435C7A778ACB}"/>
              </c:ext>
            </c:extLst>
          </c:dPt>
          <c:cat>
            <c:strRef>
              <c:f>Лист1!$D$5:$D$16</c:f>
              <c:strCache>
                <c:ptCount val="12"/>
                <c:pt idx="0">
                  <c:v>Водоснабжение и водоотведение</c:v>
                </c:pt>
                <c:pt idx="1">
                  <c:v>Металлургическая и горнодобывающая</c:v>
                </c:pt>
                <c:pt idx="2">
                  <c:v>Химическая</c:v>
                </c:pt>
                <c:pt idx="3">
                  <c:v>Нефтехимическая </c:v>
                </c:pt>
                <c:pt idx="4">
                  <c:v>Фармацевтическая </c:v>
                </c:pt>
                <c:pt idx="5">
                  <c:v>Энергетика</c:v>
                </c:pt>
                <c:pt idx="6">
                  <c:v>Горная добыча</c:v>
                </c:pt>
                <c:pt idx="7">
                  <c:v>Финансовый сектор</c:v>
                </c:pt>
                <c:pt idx="8">
                  <c:v>Ретейл</c:v>
                </c:pt>
                <c:pt idx="9">
                  <c:v>Производство и поставка оборудования</c:v>
                </c:pt>
                <c:pt idx="10">
                  <c:v>Логистика</c:v>
                </c:pt>
                <c:pt idx="11">
                  <c:v>Консультирование</c:v>
                </c:pt>
              </c:strCache>
            </c:strRef>
          </c:cat>
          <c:val>
            <c:numRef>
              <c:f>Лист1!$G$5:$G$17</c:f>
              <c:numCache>
                <c:formatCode>General</c:formatCode>
                <c:ptCount val="13"/>
                <c:pt idx="0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2E77-45A9-A21C-435C7A778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814371955034561E-4"/>
          <c:y val="0.63498276751016125"/>
          <c:w val="0.59568213801901804"/>
          <c:h val="0.353975579375462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37-410C-8B55-720CAEE0B4D5}"/>
              </c:ext>
            </c:extLst>
          </c:dPt>
          <c:dPt>
            <c:idx val="1"/>
            <c:bubble3D val="0"/>
            <c:explosion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37-410C-8B55-720CAEE0B4D5}"/>
              </c:ext>
            </c:extLst>
          </c:dPt>
          <c:dLbls>
            <c:dLbl>
              <c:idx val="0"/>
              <c:layout>
                <c:manualLayout>
                  <c:x val="-0.13167829618008184"/>
                  <c:y val="3.89885748157107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37-410C-8B55-720CAEE0B4D5}"/>
                </c:ext>
              </c:extLst>
            </c:dLbl>
            <c:dLbl>
              <c:idx val="1"/>
              <c:layout>
                <c:manualLayout>
                  <c:x val="0.13915436688701865"/>
                  <c:y val="-4.97059889035400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37-410C-8B55-720CAEE0B4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Лист1!$D$46:$D$47</c:f>
              <c:strCache>
                <c:ptCount val="2"/>
                <c:pt idx="0">
                  <c:v>да, есть, но не включает показатели УР</c:v>
                </c:pt>
                <c:pt idx="1">
                  <c:v>да, есть формализованная процедура, закреплена в во внутреннем документе компании, которая содержит в том числе показатели УР</c:v>
                </c:pt>
              </c:strCache>
            </c:strRef>
          </c:cat>
          <c:val>
            <c:numRef>
              <c:f>Лист1!$E$46:$E$47</c:f>
              <c:numCache>
                <c:formatCode>0%</c:formatCode>
                <c:ptCount val="2"/>
                <c:pt idx="0">
                  <c:v>0.42</c:v>
                </c:pt>
                <c:pt idx="1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37-410C-8B55-720CAEE0B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2073634518075997E-3"/>
          <c:y val="0.79286977714606999"/>
          <c:w val="0.86979593175853009"/>
          <c:h val="0.205909559814976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73-4B98-AA47-1645A30C6C5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673-4B98-AA47-1645A30C6C5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673-4B98-AA47-1645A30C6C5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673-4B98-AA47-1645A30C6C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Лист1!$D$52:$D$53</c:f>
              <c:strCache>
                <c:ptCount val="2"/>
                <c:pt idx="0">
                  <c:v>оценка проводится на этапе регистрации на торговой площадке/создании личного кабинета на платформе</c:v>
                </c:pt>
                <c:pt idx="1">
                  <c:v>оценка проводится на этапе тендера</c:v>
                </c:pt>
              </c:strCache>
            </c:strRef>
          </c:cat>
          <c:val>
            <c:numRef>
              <c:f>Лист1!$E$52:$E$53</c:f>
              <c:numCache>
                <c:formatCode>0%</c:formatCode>
                <c:ptCount val="2"/>
                <c:pt idx="0">
                  <c:v>0.45</c:v>
                </c:pt>
                <c:pt idx="1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73-4B98-AA47-1645A30C6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6559895687132302E-2"/>
          <c:y val="0.79811240485547408"/>
          <c:w val="0.83705743609788585"/>
          <c:h val="0.169517902243351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97980699712455"/>
          <c:y val="3.9691357712718915E-2"/>
          <c:w val="0.45940503008658351"/>
          <c:h val="0.7178324497337763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C8-4F35-9A21-6C4B04A047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FC8-4F35-9A21-6C4B04A047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ru-RU" sz="18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Лист1!$D$81:$D$82</c:f>
              <c:strCache>
                <c:ptCount val="2"/>
                <c:pt idx="0">
                  <c:v>да</c:v>
                </c:pt>
                <c:pt idx="1">
                  <c:v>нет  </c:v>
                </c:pt>
              </c:strCache>
            </c:strRef>
          </c:cat>
          <c:val>
            <c:numRef>
              <c:f>Лист1!$E$81:$E$82</c:f>
              <c:numCache>
                <c:formatCode>0%</c:formatCode>
                <c:ptCount val="2"/>
                <c:pt idx="0">
                  <c:v>0.55000000000000004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C8-4F35-9A21-6C4B04A04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0373815632596483E-2"/>
          <c:y val="0.77337958089463421"/>
          <c:w val="0.43293424567406247"/>
          <c:h val="0.226620518043090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400" b="1" i="0" u="none" strike="noStrike" kern="1200" baseline="0">
              <a:solidFill>
                <a:srgbClr val="000000"/>
              </a:solidFill>
              <a:latin typeface="Palatino Linotype" panose="02040502050505030304" pitchFamily="18" charset="0"/>
              <a:ea typeface="+mn-ea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marL="628650" lvl="0" indent="-285750" algn="just" defTabSz="914400" rtl="0" eaLnBrk="1" latinLnBrk="0" hangingPunct="1">
        <a:lnSpc>
          <a:spcPct val="107000"/>
        </a:lnSpc>
        <a:spcAft>
          <a:spcPts val="800"/>
        </a:spcAft>
        <a:buFont typeface="Arial" panose="020B0604020202020204" pitchFamily="34" charset="0"/>
        <a:buChar char="•"/>
        <a:defRPr lang="ru-RU" sz="1800" b="1" kern="12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48-44AD-9EEA-405C6928A45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48-44AD-9EEA-405C6928A4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Лист1!$D$81:$D$82</c:f>
              <c:strCache>
                <c:ptCount val="2"/>
                <c:pt idx="0">
                  <c:v>да</c:v>
                </c:pt>
                <c:pt idx="1">
                  <c:v>нет  </c:v>
                </c:pt>
              </c:strCache>
            </c:strRef>
          </c:cat>
          <c:val>
            <c:numRef>
              <c:f>Лист1!$E$81:$E$82</c:f>
              <c:numCache>
                <c:formatCode>0%</c:formatCode>
                <c:ptCount val="2"/>
                <c:pt idx="0">
                  <c:v>0.55000000000000004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48-44AD-9EEA-405C6928A4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0373815632596483E-2"/>
          <c:y val="0.77337958089463421"/>
          <c:w val="0.30814975375269105"/>
          <c:h val="0.193989922382696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D13B2-D67D-494B-B48D-183FF09B0299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3A3A0-FDF5-4718-9C8F-FFDA05B195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939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1050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40976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78432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77874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4506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6460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9428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5419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635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3778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4020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2645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5219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0688" y="1241425"/>
            <a:ext cx="5956300" cy="33512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012AA8-6D43-4858-963B-478019FADEE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8622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28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62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18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24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rgbClr val="0070C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5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rgbClr val="00B0F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6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rgbClr val="008DC3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9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20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rgbClr val="007EAE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1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rgbClr val="23A1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2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rgbClr val="2FA6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3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rgbClr val="0070C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27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0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5" name="Picture 2" descr="\\STOR\PhotoArchive\(03) ЛОГОТИПЫ\Логотип РСПП\Основной - Растр в интернет\logo_rspp_rus_raste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82" y="116053"/>
            <a:ext cx="879353" cy="855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84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7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3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rgbClr val="0070C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rgbClr val="00B0F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5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rgbClr val="008DC3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8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9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rgbClr val="007EAE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0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rgbClr val="23A1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1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rgbClr val="2FA6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2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rgbClr val="0070C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16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0" y="0"/>
            <a:ext cx="12192000" cy="1646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84005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9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18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24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rgbClr val="0070C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5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rgbClr val="00B0F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6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rgbClr val="008DC3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9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20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rgbClr val="007EAE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1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rgbClr val="23A1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2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rgbClr val="2FA6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3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rgbClr val="0070C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546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pic>
        <p:nvPicPr>
          <p:cNvPr id="1026" name="Picture 2" descr="\\STOR\PhotoArchive\(03) ЛОГОТИПЫ\Логотип РСПП\Основной - Растр в интернет\logo_rspp_rus_raste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82" y="116053"/>
            <a:ext cx="879353" cy="855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929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52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3">
            <a:extLst>
              <a:ext uri="{FF2B5EF4-FFF2-40B4-BE49-F238E27FC236}">
                <a16:creationId xmlns:a16="http://schemas.microsoft.com/office/drawing/2014/main" id="{B9BD049D-13A7-4573-88DB-47A6D210C8E5}"/>
              </a:ext>
            </a:extLst>
          </p:cNvPr>
          <p:cNvSpPr/>
          <p:nvPr/>
        </p:nvSpPr>
        <p:spPr>
          <a:xfrm>
            <a:off x="698740" y="1682633"/>
            <a:ext cx="10857332" cy="2565517"/>
          </a:xfrm>
          <a:prstGeom prst="roundRect">
            <a:avLst>
              <a:gd name="adj" fmla="val 56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r>
              <a:rPr lang="ru-RU" sz="3200" b="1" dirty="0">
                <a:solidFill>
                  <a:srgbClr val="1F497D"/>
                </a:solidFill>
                <a:latin typeface="Century Gothic"/>
              </a:rPr>
              <a:t> </a:t>
            </a:r>
            <a:r>
              <a:rPr lang="ru-RU" sz="2400" b="1" dirty="0">
                <a:solidFill>
                  <a:srgbClr val="1F497D"/>
                </a:solidFill>
                <a:latin typeface="Century Gothic"/>
              </a:rPr>
              <a:t>РЕЗУЛЬТАТЫ ИССЛЕДОВАНИЯ ПРАКТИК КОМПАНИЙ В ОБЛАСТИ ВЗАИМОДЕЙСТВИЯ С КОНТРАГЕНТАМИ В ЦЕПОЧКАХ ПОСТАВОК</a:t>
            </a:r>
          </a:p>
        </p:txBody>
      </p:sp>
      <p:sp>
        <p:nvSpPr>
          <p:cNvPr id="6" name="Заголовок 6"/>
          <p:cNvSpPr txBox="1">
            <a:spLocks/>
          </p:cNvSpPr>
          <p:nvPr/>
        </p:nvSpPr>
        <p:spPr>
          <a:xfrm>
            <a:off x="1007435" y="2139494"/>
            <a:ext cx="10369152" cy="163218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85000"/>
              </a:lnSpc>
            </a:pPr>
            <a:endParaRPr lang="ru-RU" sz="2667" b="1" dirty="0">
              <a:solidFill>
                <a:srgbClr val="2B67AF"/>
              </a:solidFill>
              <a:latin typeface="Century Gothic"/>
            </a:endParaRPr>
          </a:p>
        </p:txBody>
      </p:sp>
      <p:sp>
        <p:nvSpPr>
          <p:cNvPr id="5" name="Заголовок 6">
            <a:extLst>
              <a:ext uri="{FF2B5EF4-FFF2-40B4-BE49-F238E27FC236}">
                <a16:creationId xmlns:a16="http://schemas.microsoft.com/office/drawing/2014/main" id="{D65A855A-9941-41E6-A862-AADCDE7CEAF7}"/>
              </a:ext>
            </a:extLst>
          </p:cNvPr>
          <p:cNvSpPr txBox="1">
            <a:spLocks/>
          </p:cNvSpPr>
          <p:nvPr/>
        </p:nvSpPr>
        <p:spPr>
          <a:xfrm>
            <a:off x="1199456" y="156918"/>
            <a:ext cx="9985109" cy="92396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80000"/>
              </a:lnSpc>
            </a:pPr>
            <a:r>
              <a:rPr lang="ru-RU" sz="20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РОССИЙСКИЙ СОЮЗ ПРОМЫШЛЕННИКОВ И ПРЕДПРИНИМАТЕЛЕЙ </a:t>
            </a:r>
          </a:p>
          <a:p>
            <a:pPr defTabSz="1219170">
              <a:lnSpc>
                <a:spcPct val="80000"/>
              </a:lnSpc>
            </a:pPr>
            <a:r>
              <a:rPr lang="ru-RU" sz="20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КОМИТЕТ ПО КОРПОРАТИВНОЙ СОЦИАЛЬНОЙ ОТВЕТСТВЕННОСТИ </a:t>
            </a:r>
          </a:p>
          <a:p>
            <a:pPr defTabSz="1219170">
              <a:lnSpc>
                <a:spcPct val="80000"/>
              </a:lnSpc>
            </a:pPr>
            <a:r>
              <a:rPr lang="ru-RU" sz="20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И УСТОЙЧИВОМУ РАЗВИТИЮ</a:t>
            </a:r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684445BF-7D23-43D5-98C1-E80D0C96BCEE}"/>
              </a:ext>
            </a:extLst>
          </p:cNvPr>
          <p:cNvSpPr txBox="1">
            <a:spLocks/>
          </p:cNvSpPr>
          <p:nvPr/>
        </p:nvSpPr>
        <p:spPr>
          <a:xfrm>
            <a:off x="6095998" y="4534764"/>
            <a:ext cx="5460073" cy="187491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</a:rPr>
              <a:t>Кудряшов Сергей Владимирович </a:t>
            </a:r>
          </a:p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</a:rPr>
              <a:t>Ответственный секретарь комитета РСПП по КСО и УР</a:t>
            </a:r>
          </a:p>
          <a:p>
            <a:pPr algn="l" defTabSz="1219170">
              <a:lnSpc>
                <a:spcPct val="80000"/>
              </a:lnSpc>
            </a:pPr>
            <a:endParaRPr lang="ru-RU" sz="1800" dirty="0">
              <a:solidFill>
                <a:srgbClr val="1F497D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43396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10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2: практики и процедуры оценки поставщика* верификация показателей оценки 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447663" y="1249557"/>
            <a:ext cx="11568247" cy="435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Запрашиваете ли вы подтверждающие документы, при проверке поставщика? </a:t>
            </a: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8288"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1E1EEF-EE6F-442D-97E2-7DCCC817213D}"/>
              </a:ext>
            </a:extLst>
          </p:cNvPr>
          <p:cNvSpPr/>
          <p:nvPr/>
        </p:nvSpPr>
        <p:spPr>
          <a:xfrm>
            <a:off x="152700" y="6368842"/>
            <a:ext cx="9841345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учитывались ответы компаний, которые дали положительный ответ на вопрос об учете показателей УР в процедурах закупок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9DDFF90-BD7C-47FD-A8A1-336F899D32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89725"/>
              </p:ext>
            </p:extLst>
          </p:nvPr>
        </p:nvGraphicFramePr>
        <p:xfrm>
          <a:off x="221786" y="2229209"/>
          <a:ext cx="5874213" cy="3759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F96884A-4BB3-48C6-B144-61AB13036AE5}"/>
              </a:ext>
            </a:extLst>
          </p:cNvPr>
          <p:cNvSpPr/>
          <p:nvPr/>
        </p:nvSpPr>
        <p:spPr>
          <a:xfrm>
            <a:off x="6225308" y="2244204"/>
            <a:ext cx="5327425" cy="206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Уточняющий вопрос:</a:t>
            </a:r>
            <a:endParaRPr lang="ru-RU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Выполняете ли вы проверку запрошенных документов выборочно или по всем поставщикам? 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80%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ответов были да, выполняем по всем, 20% - выборочно. </a:t>
            </a:r>
            <a:endParaRPr lang="en-US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905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11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2: практики и процедуры оценки поставщика* значимость показателей при принятии решений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447663" y="1249557"/>
            <a:ext cx="11568247" cy="4655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Критерии устойчивого развития в оценке поставщика имеют значимый, отличный от ноля, вес при принятии  решения о выборе в пользу того или иного поставщика? </a:t>
            </a: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8288"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1E1EEF-EE6F-442D-97E2-7DCCC817213D}"/>
              </a:ext>
            </a:extLst>
          </p:cNvPr>
          <p:cNvSpPr/>
          <p:nvPr/>
        </p:nvSpPr>
        <p:spPr>
          <a:xfrm>
            <a:off x="152700" y="6368842"/>
            <a:ext cx="9841345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учитывались ответы компаний, которые дали положительный ответ на вопрос об учете показателей УР в процедурах закупок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9DDFF90-BD7C-47FD-A8A1-336F899D32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5604437"/>
              </p:ext>
            </p:extLst>
          </p:nvPr>
        </p:nvGraphicFramePr>
        <p:xfrm>
          <a:off x="447662" y="2428931"/>
          <a:ext cx="5445137" cy="3602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2249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12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3: практики взаимодействия с МСП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863299" y="741558"/>
            <a:ext cx="10640891" cy="5949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 1: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 последний отчетный период (2024 г.) ваша Компания закупала товары/услуги у МСП?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34988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86%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ответов были да, все от компаний крупного бизнеса.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 2: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вашей компании оценивается доля контрагентов (поставщиков) из числа МСП от общего числа контрагентов (поставщиков)?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34988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63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ответов были да, все от компаний крупного бизнеса.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 3: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вашей компании оценивается доля закупок (в денежном выражении, в % от всего объема закупок) у поставщиков из числа МСП?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34988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ответов были да, оценивается, все от компаний крупного бизнеса.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 4: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вашей компании оценивается доля закупок (в денежном выражении, в % от всего объема закупок) у местных (локальных) поставщиков из числа МСП?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34988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ответов были да, все от компаний крупного бизнеса. Если сузить выборку до крупного бизнеса, то 58% компаний ведут такой учет.</a:t>
            </a:r>
          </a:p>
        </p:txBody>
      </p:sp>
    </p:spTree>
    <p:extLst>
      <p:ext uri="{BB962C8B-B14F-4D97-AF65-F5344CB8AC3E}">
        <p14:creationId xmlns:p14="http://schemas.microsoft.com/office/powerpoint/2010/main" val="3720678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13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4: практики компаний и сервисы для взаимодействия с МСП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775553" y="1074067"/>
            <a:ext cx="10640891" cy="1173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Предоставляет ли компания сервисы для поставщиков по обучению?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34988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ответов были да, все от компаний крупного бизнеса (без учета МСП).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66D00A5-8BAD-49A6-9655-F9EDBF640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096111"/>
              </p:ext>
            </p:extLst>
          </p:nvPr>
        </p:nvGraphicFramePr>
        <p:xfrm>
          <a:off x="877154" y="2800833"/>
          <a:ext cx="8778299" cy="2301812"/>
        </p:xfrm>
        <a:graphic>
          <a:graphicData uri="http://schemas.openxmlformats.org/drawingml/2006/table">
            <a:tbl>
              <a:tblPr firstRow="1" firstCol="1" bandRow="1"/>
              <a:tblGrid>
                <a:gridCol w="6915611">
                  <a:extLst>
                    <a:ext uri="{9D8B030D-6E8A-4147-A177-3AD203B41FA5}">
                      <a16:colId xmlns:a16="http://schemas.microsoft.com/office/drawing/2014/main" val="2537739293"/>
                    </a:ext>
                  </a:extLst>
                </a:gridCol>
                <a:gridCol w="931344">
                  <a:extLst>
                    <a:ext uri="{9D8B030D-6E8A-4147-A177-3AD203B41FA5}">
                      <a16:colId xmlns:a16="http://schemas.microsoft.com/office/drawing/2014/main" val="386920190"/>
                    </a:ext>
                  </a:extLst>
                </a:gridCol>
                <a:gridCol w="931344">
                  <a:extLst>
                    <a:ext uri="{9D8B030D-6E8A-4147-A177-3AD203B41FA5}">
                      <a16:colId xmlns:a16="http://schemas.microsoft.com/office/drawing/2014/main" val="3826126096"/>
                    </a:ext>
                  </a:extLst>
                </a:gridCol>
              </a:tblGrid>
              <a:tr h="20586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Вопрос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Да, %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Нет, %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154522"/>
                  </a:ext>
                </a:extLst>
              </a:tr>
              <a:tr h="6366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Предоставляет ли компания сервисы для поставщиков по обучению, например, по работе на портале поставщика, по подготовке отчётности и т.д. в форме онлайн-курса?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230860"/>
                  </a:ext>
                </a:extLst>
              </a:tr>
              <a:tr h="6366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Предоставляет ли компания сервисы для поставщиков по обучению, например, по работе на портале поставщика, по подготовке отчётности и т.д. в форме периодического вебинара?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935474"/>
                  </a:ext>
                </a:extLst>
              </a:tr>
              <a:tr h="4212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Проводит ли компания обучение поставщиков по требованиям в области устойчивого развития?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475601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6022F88-1D17-42D4-A81E-188FC1EF8311}"/>
              </a:ext>
            </a:extLst>
          </p:cNvPr>
          <p:cNvSpPr/>
          <p:nvPr/>
        </p:nvSpPr>
        <p:spPr>
          <a:xfrm>
            <a:off x="817363" y="2308254"/>
            <a:ext cx="251165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Уточняющие вопросы: </a:t>
            </a:r>
          </a:p>
        </p:txBody>
      </p:sp>
    </p:spTree>
    <p:extLst>
      <p:ext uri="{BB962C8B-B14F-4D97-AF65-F5344CB8AC3E}">
        <p14:creationId xmlns:p14="http://schemas.microsoft.com/office/powerpoint/2010/main" val="2183949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14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4: практики компаний и сервисы для взаимодействия с МСП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775553" y="1074067"/>
            <a:ext cx="10640891" cy="1367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Если в вашей компании ведется статистика по прохождению обучения поставщиками, можете ли вы сообщить, сколько в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от общего числа поставщиков воспользовались предоставляемыми компанией сервисами обучения для поставщиков?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66D00A5-8BAD-49A6-9655-F9EDBF640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133295"/>
              </p:ext>
            </p:extLst>
          </p:nvPr>
        </p:nvGraphicFramePr>
        <p:xfrm>
          <a:off x="895625" y="2468328"/>
          <a:ext cx="10243430" cy="1467677"/>
        </p:xfrm>
        <a:graphic>
          <a:graphicData uri="http://schemas.openxmlformats.org/drawingml/2006/table">
            <a:tbl>
              <a:tblPr firstRow="1" firstCol="1" bandRow="1"/>
              <a:tblGrid>
                <a:gridCol w="2798920">
                  <a:extLst>
                    <a:ext uri="{9D8B030D-6E8A-4147-A177-3AD203B41FA5}">
                      <a16:colId xmlns:a16="http://schemas.microsoft.com/office/drawing/2014/main" val="2537739293"/>
                    </a:ext>
                  </a:extLst>
                </a:gridCol>
                <a:gridCol w="1690254">
                  <a:extLst>
                    <a:ext uri="{9D8B030D-6E8A-4147-A177-3AD203B41FA5}">
                      <a16:colId xmlns:a16="http://schemas.microsoft.com/office/drawing/2014/main" val="386920190"/>
                    </a:ext>
                  </a:extLst>
                </a:gridCol>
                <a:gridCol w="1542473">
                  <a:extLst>
                    <a:ext uri="{9D8B030D-6E8A-4147-A177-3AD203B41FA5}">
                      <a16:colId xmlns:a16="http://schemas.microsoft.com/office/drawing/2014/main" val="3077777148"/>
                    </a:ext>
                  </a:extLst>
                </a:gridCol>
                <a:gridCol w="1413164">
                  <a:extLst>
                    <a:ext uri="{9D8B030D-6E8A-4147-A177-3AD203B41FA5}">
                      <a16:colId xmlns:a16="http://schemas.microsoft.com/office/drawing/2014/main" val="452678048"/>
                    </a:ext>
                  </a:extLst>
                </a:gridCol>
                <a:gridCol w="1376218">
                  <a:extLst>
                    <a:ext uri="{9D8B030D-6E8A-4147-A177-3AD203B41FA5}">
                      <a16:colId xmlns:a16="http://schemas.microsoft.com/office/drawing/2014/main" val="2396067481"/>
                    </a:ext>
                  </a:extLst>
                </a:gridCol>
                <a:gridCol w="1422401">
                  <a:extLst>
                    <a:ext uri="{9D8B030D-6E8A-4147-A177-3AD203B41FA5}">
                      <a16:colId xmlns:a16="http://schemas.microsoft.com/office/drawing/2014/main" val="3826126096"/>
                    </a:ext>
                  </a:extLst>
                </a:gridCol>
              </a:tblGrid>
              <a:tr h="462955">
                <a:tc rowSpan="2"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от общего числа поставщиков воспользовались предоставляемыми компанией сервисами обучения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154522"/>
                  </a:ext>
                </a:extLst>
              </a:tr>
              <a:tr h="383477"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&lt;10%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11-20%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21-30%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31-75%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76-100%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457330"/>
                  </a:ext>
                </a:extLst>
              </a:tr>
              <a:tr h="5208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ответов в исследовании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8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230860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7DE6EE-2F9E-4583-B1C8-060C93064C4B}"/>
              </a:ext>
            </a:extLst>
          </p:cNvPr>
          <p:cNvSpPr/>
          <p:nvPr/>
        </p:nvSpPr>
        <p:spPr>
          <a:xfrm>
            <a:off x="775553" y="3936005"/>
            <a:ext cx="10640891" cy="2358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Можете ли вы количественно оценить, как изменились средние значения показателей оценки поставщиков благодаря внедрению сервиса обучения поставщиков по вопросам устойчивого развития? Если такая оценка проводилась?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34988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Большинство ответивших такой оценки не проводили, в то же время две компании дали ответ, что средние значения показателей оценки поставщиков благодаря внедрению сервиса обучения поставщиков «выросли». </a:t>
            </a:r>
            <a:endParaRPr lang="en-US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367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15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4: практики компаний и меры поддержки МСП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775553" y="1074067"/>
            <a:ext cx="10640891" cy="1071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Какие меры поддержки/помощи, оказываемой поставщикам (кроме обучения) предоставляются со стороны компании?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06E4807-5324-470D-B3CE-213B8BBF9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757701"/>
              </p:ext>
            </p:extLst>
          </p:nvPr>
        </p:nvGraphicFramePr>
        <p:xfrm>
          <a:off x="1103445" y="2310758"/>
          <a:ext cx="8613210" cy="3571249"/>
        </p:xfrm>
        <a:graphic>
          <a:graphicData uri="http://schemas.openxmlformats.org/drawingml/2006/table">
            <a:tbl>
              <a:tblPr firstRow="1" firstCol="1" bandRow="1"/>
              <a:tblGrid>
                <a:gridCol w="6858300">
                  <a:extLst>
                    <a:ext uri="{9D8B030D-6E8A-4147-A177-3AD203B41FA5}">
                      <a16:colId xmlns:a16="http://schemas.microsoft.com/office/drawing/2014/main" val="2537739293"/>
                    </a:ext>
                  </a:extLst>
                </a:gridCol>
                <a:gridCol w="1754910">
                  <a:extLst>
                    <a:ext uri="{9D8B030D-6E8A-4147-A177-3AD203B41FA5}">
                      <a16:colId xmlns:a16="http://schemas.microsoft.com/office/drawing/2014/main" val="386920190"/>
                    </a:ext>
                  </a:extLst>
                </a:gridCol>
              </a:tblGrid>
              <a:tr h="26295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Варианты ответа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ответов, %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154522"/>
                  </a:ext>
                </a:extLst>
              </a:tr>
              <a:tr h="6366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Консультирование по вопросам внедрения стандартов систем управления, требуемых для работы с Компанией заказчиком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230860"/>
                  </a:ext>
                </a:extLst>
              </a:tr>
              <a:tr h="6366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Предоставление доступа к внутренним онлайн-платформам (например, для ведения отчетности)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935474"/>
                  </a:ext>
                </a:extLst>
              </a:tr>
              <a:tr h="4212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Предоставление доступа к внутренним онлайн платформам, консультации по вопросам внедрения стандартов, обучение поставщиков технологиям компании в совместны процессах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9918253"/>
                  </a:ext>
                </a:extLst>
              </a:tr>
              <a:tr h="4212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предоставлялось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9445610"/>
                  </a:ext>
                </a:extLst>
              </a:tr>
              <a:tr h="4212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Ничего из перечисленного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974006"/>
                  </a:ext>
                </a:extLst>
              </a:tr>
              <a:tr h="4212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Свой вариант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475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900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16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3E088A00-DDD5-4884-8F10-C0FD47EA5CC1}"/>
              </a:ext>
            </a:extLst>
          </p:cNvPr>
          <p:cNvSpPr txBox="1">
            <a:spLocks/>
          </p:cNvSpPr>
          <p:nvPr/>
        </p:nvSpPr>
        <p:spPr>
          <a:xfrm>
            <a:off x="1214281" y="459908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Ключевые выводы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1A76701-90E7-435F-B7B7-C0A9959DC5B1}"/>
              </a:ext>
            </a:extLst>
          </p:cNvPr>
          <p:cNvSpPr/>
          <p:nvPr/>
        </p:nvSpPr>
        <p:spPr>
          <a:xfrm>
            <a:off x="914400" y="1074067"/>
            <a:ext cx="10502044" cy="5140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Большинство российских компаний уже внедрили процедуры оценки контрагентов, 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том числе включающие оценку по показателям устойчивого развития.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Многие компании в рамках оценки проводят верификацию ответов контрагентов 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как в рамках документарной проверки, так и аудита поставщика.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Отмечено, что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компании проявляют комплексное внимание как к вопросам социальной, так и экологической оценки, аспектам корпоративного управления 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в части наличия документов верхнего уровня и практики деятельности компаний.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Компании крупного бизнеса в большинстве своем ведут статистику по закупкам у МСП и в том числе у местных поставщиков.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Компании предоставляют разнообразные сервисы поставщикам, 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включающие обучение и иные формы (возможность использования ПО, например).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 этом оценку результативности предоставляемых сервисов большинство компаний не проводит. 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Стоит отметить, что те компании, кто такую оценку провел, заявляли о росте оценки компаний в рамках оценки поставщиков. Сами поставщики отметили, что такие сервисы им полезны.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8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2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152D5CF-D35B-4E90-8D9D-02DD20CB1673}"/>
              </a:ext>
            </a:extLst>
          </p:cNvPr>
          <p:cNvSpPr/>
          <p:nvPr/>
        </p:nvSpPr>
        <p:spPr>
          <a:xfrm>
            <a:off x="1103445" y="969862"/>
            <a:ext cx="10612582" cy="525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Цель исследования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выявление лучших, практик крупных компаний по взаимодействию с поставщиками (в том числе из числа предприятий малого и среднего бизнеса (МСП)).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выработка рекомендаций крупным компаниям по повышению эффективности взаимодействия с МСП.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аспекты методологии исследования 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ответах на вопросы компаниям следовало учитывать 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только практики закупок в России и у российских компаний-поставщиков.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 заполнении анкеты учитывались данные за 2024 отчетный год.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Если компания раскрывает данные в годовых отчетах, отчетах об устойчивом развитии, по группе компаний, то в опросе предполагалось, что информация подается в том же периметре.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Все вопросы позволяли выбрать ответ из нескольких предложенных вариантов,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Была предусмотрена возможность дать свой ответ и/или дополнительно оставить комментарий.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Результаты исследования представляются в агрегированном, обезличенном виде.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6">
            <a:extLst>
              <a:ext uri="{FF2B5EF4-FFF2-40B4-BE49-F238E27FC236}">
                <a16:creationId xmlns:a16="http://schemas.microsoft.com/office/drawing/2014/main" id="{00A7B4BD-1045-42C3-9385-C6BCB17F9759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Ключевые методологические аспекты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3158816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3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Особенности выборки, отраслевой охват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202DF2A-7641-4F5A-9BB1-088FA885EA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219260"/>
              </p:ext>
            </p:extLst>
          </p:nvPr>
        </p:nvGraphicFramePr>
        <p:xfrm>
          <a:off x="-369223" y="64656"/>
          <a:ext cx="8515696" cy="6640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6520873" y="1411234"/>
            <a:ext cx="6515954" cy="1845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Охват исследования: 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22 компании </a:t>
            </a:r>
          </a:p>
          <a:p>
            <a:pPr marL="895350" lvl="0" indent="-285750" algn="just">
              <a:spcAft>
                <a:spcPts val="800"/>
              </a:spcAft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 – крупный бизнес </a:t>
            </a:r>
          </a:p>
          <a:p>
            <a:pPr marL="895350" lvl="0" indent="-285750" algn="just">
              <a:spcAft>
                <a:spcPts val="800"/>
              </a:spcAft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– МСП (консультирование, ритейл, химическая)</a:t>
            </a:r>
          </a:p>
          <a:p>
            <a:pPr marL="609600" lvl="0" algn="just" defTabSz="895350"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387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4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1: практики и процедуры закупок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5523346" y="1170792"/>
            <a:ext cx="6515954" cy="3658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Вопросы: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Существует ли в компании процедура (бизнес-процесс) управления закупками? </a:t>
            </a:r>
          </a:p>
          <a:p>
            <a:pPr marL="6286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компаний ответили «Да» процесс формализован.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Учитывают ли процедуры показатели УР? </a:t>
            </a: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Ответы представителей крупного бизнеса – на диаграмме. </a:t>
            </a: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Компании МСП </a:t>
            </a:r>
            <a:r>
              <a:rPr lang="ru-RU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 включают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показатели УР в закупочные процедуры.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94495C10-31D2-417D-A4C6-A5F740D89E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175445"/>
              </p:ext>
            </p:extLst>
          </p:nvPr>
        </p:nvGraphicFramePr>
        <p:xfrm>
          <a:off x="-78512" y="1170792"/>
          <a:ext cx="6396185" cy="4823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031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5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10174155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2: практики и процедуры оценки поставщика*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1E1EEF-EE6F-442D-97E2-7DCCC817213D}"/>
              </a:ext>
            </a:extLst>
          </p:cNvPr>
          <p:cNvSpPr/>
          <p:nvPr/>
        </p:nvSpPr>
        <p:spPr>
          <a:xfrm>
            <a:off x="152700" y="6368842"/>
            <a:ext cx="9841345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учитывались ответы компаний, которые дали положительный ответ на вопрос об учете показателей УР в процедурах закупок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7F9BC902-FD20-40D0-8E43-012FD57A7E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6064611"/>
              </p:ext>
            </p:extLst>
          </p:nvPr>
        </p:nvGraphicFramePr>
        <p:xfrm>
          <a:off x="-549262" y="1233557"/>
          <a:ext cx="6423589" cy="5204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CB28F40-5751-491D-BBEF-BB5E77F97EE1}"/>
              </a:ext>
            </a:extLst>
          </p:cNvPr>
          <p:cNvSpPr/>
          <p:nvPr/>
        </p:nvSpPr>
        <p:spPr>
          <a:xfrm>
            <a:off x="5073372" y="1058471"/>
            <a:ext cx="6896955" cy="7436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 каком этапе в вашей компании производится оценка поставщика? (см. диаграмму)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вашей компании оценка поставщика проводится в электронном личном кабинете поставщика во внутренних системах Компании? </a:t>
            </a: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72% - да, в личном кабинете или внутренних системах. 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Производится ли в вашей компании оценка поставщика в рамках ежегодной переквалификации?</a:t>
            </a:r>
          </a:p>
          <a:p>
            <a:pPr marL="6286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45% компаний ответили «да» </a:t>
            </a:r>
          </a:p>
          <a:p>
            <a:pPr marL="6286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55% компаний ответили «нет».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Проводит ли ваша компания выборочный очный аудит (квалификационный визит, например) своих поставщиков? </a:t>
            </a:r>
          </a:p>
          <a:p>
            <a:pPr marL="6286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90% ответили, что да, проводят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935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6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2: практики и процедуры оценки поставщика*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311875" y="1150834"/>
            <a:ext cx="11568247" cy="7597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Процедура (бизнес процесс) оценки поставщика, реализованная в вашей компании, включает </a:t>
            </a:r>
            <a:r>
              <a:rPr lang="ru-RU" b="1" dirty="0" err="1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верхнеуровневые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показатели приверженности поставщика принципам и требованиям в области устойчивого развития и какие?</a:t>
            </a:r>
          </a:p>
          <a:p>
            <a:pPr marL="6286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90% компаний ответили «да» </a:t>
            </a:r>
          </a:p>
          <a:p>
            <a:pPr marL="6286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10% компаний ответили «нет». </a:t>
            </a:r>
          </a:p>
          <a:p>
            <a:pPr marL="268288"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Что это за показатели приверженности:  </a:t>
            </a:r>
          </a:p>
          <a:p>
            <a:pPr marL="628650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политики, кодекс поставщика и иные документы, 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базирующиеся на международных подходах и национальных стандартах по направлениям управление охраной труда, коррупционные, профессиональные риски, качество.</a:t>
            </a:r>
          </a:p>
          <a:p>
            <a:pPr marL="628650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отношении МСП оцениваются в том числе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заявления руководства. </a:t>
            </a:r>
          </a:p>
          <a:p>
            <a:pPr marL="628650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«новые инструменты» 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уже учитываются бизнесом, например предусмотрен критерий оценки заявок на участие в закупке в виде наличия у поставщика уровня в национальном стандарте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«Индекс деловой репутации субъектов предпринимательской деятельности (ЭКГ-рейтинг)».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1E1EEF-EE6F-442D-97E2-7DCCC817213D}"/>
              </a:ext>
            </a:extLst>
          </p:cNvPr>
          <p:cNvSpPr/>
          <p:nvPr/>
        </p:nvSpPr>
        <p:spPr>
          <a:xfrm>
            <a:off x="152700" y="6368842"/>
            <a:ext cx="9841345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учитывались ответы компаний, которые дали положительный ответ на вопрос об учете показателей УР в процедурах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181507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7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2: практики и процедуры оценки поставщика* по экологическим показателям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311875" y="1150834"/>
            <a:ext cx="11568247" cy="4951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Процедура (бизнес процесс) оценки поставщика, реализованная в вашей компании, включает экологические показатели?» 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ответивших компаний дали положительный ответ. </a:t>
            </a:r>
          </a:p>
          <a:p>
            <a:pPr marL="268288"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Какие именно экологические параметры оценивают? Среди ответов компаний можно выделить следующие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alt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Аспекты, получившие наибольшее количество ответов «да», подсвечены зеленым.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b="1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1E1EEF-EE6F-442D-97E2-7DCCC817213D}"/>
              </a:ext>
            </a:extLst>
          </p:cNvPr>
          <p:cNvSpPr/>
          <p:nvPr/>
        </p:nvSpPr>
        <p:spPr>
          <a:xfrm>
            <a:off x="152700" y="6368842"/>
            <a:ext cx="9841345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учитывались ответы компаний, которые дали положительный ответ на вопрос об учете показателей УР в процедурах закупок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CAD25077-B5A3-45B9-A599-05E2A09AC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327115"/>
              </p:ext>
            </p:extLst>
          </p:nvPr>
        </p:nvGraphicFramePr>
        <p:xfrm>
          <a:off x="611751" y="3429000"/>
          <a:ext cx="8923241" cy="1776286"/>
        </p:xfrm>
        <a:graphic>
          <a:graphicData uri="http://schemas.openxmlformats.org/drawingml/2006/table">
            <a:tbl>
              <a:tblPr firstRow="1" firstCol="1" bandRow="1"/>
              <a:tblGrid>
                <a:gridCol w="7081393">
                  <a:extLst>
                    <a:ext uri="{9D8B030D-6E8A-4147-A177-3AD203B41FA5}">
                      <a16:colId xmlns:a16="http://schemas.microsoft.com/office/drawing/2014/main" val="3926858114"/>
                    </a:ext>
                  </a:extLst>
                </a:gridCol>
                <a:gridCol w="991841">
                  <a:extLst>
                    <a:ext uri="{9D8B030D-6E8A-4147-A177-3AD203B41FA5}">
                      <a16:colId xmlns:a16="http://schemas.microsoft.com/office/drawing/2014/main" val="3337432370"/>
                    </a:ext>
                  </a:extLst>
                </a:gridCol>
                <a:gridCol w="850007">
                  <a:extLst>
                    <a:ext uri="{9D8B030D-6E8A-4147-A177-3AD203B41FA5}">
                      <a16:colId xmlns:a16="http://schemas.microsoft.com/office/drawing/2014/main" val="10391286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Экологические показатели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Да, %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Нет, %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975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Выбросы загрязняющих веществ в атмосферный воздух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640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 потребляемой воды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6011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образующихся у поставщика отходов и меры по обращению с ними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3935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энергоемкости и долю ВИЭ в энергобалансе поставщика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9574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Сведения о наличии штрафов природоохранной тематики у поставщика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739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Параметры углеродного следа закупаемых у поставщиков товаров и услуг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420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024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8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2: практики и процедуры оценки поставщика* по социальным показателям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311875" y="1150834"/>
            <a:ext cx="11568247" cy="3754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Процедура (бизнес процесс) оценки поставщика, реализованная в вашей компании, учитывает социальные показатели?» 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ответивших компаний дали положительный ответ. </a:t>
            </a:r>
          </a:p>
          <a:p>
            <a:pPr marL="268288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Какие именно социальные параметры оценивают </a:t>
            </a:r>
            <a:r>
              <a:rPr lang="ru-RU" alt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отдельным направлениям социальной ответственности ответы. Аспекты, получившие наибольшее количество ответов «да», подсвечены зеленым.  </a:t>
            </a:r>
          </a:p>
          <a:p>
            <a:pPr marL="268288"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1E1EEF-EE6F-442D-97E2-7DCCC817213D}"/>
              </a:ext>
            </a:extLst>
          </p:cNvPr>
          <p:cNvSpPr/>
          <p:nvPr/>
        </p:nvSpPr>
        <p:spPr>
          <a:xfrm>
            <a:off x="152700" y="6368842"/>
            <a:ext cx="9841345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учитывались ответы компаний, которые дали положительный ответ на вопрос об учете показателей УР в процедурах закупок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5705C46-A0E0-4200-A964-36F0428751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89023"/>
              </p:ext>
            </p:extLst>
          </p:nvPr>
        </p:nvGraphicFramePr>
        <p:xfrm>
          <a:off x="618864" y="3429000"/>
          <a:ext cx="7382137" cy="1550227"/>
        </p:xfrm>
        <a:graphic>
          <a:graphicData uri="http://schemas.openxmlformats.org/drawingml/2006/table">
            <a:tbl>
              <a:tblPr firstRow="1" firstCol="1" bandRow="1"/>
              <a:tblGrid>
                <a:gridCol w="5726699">
                  <a:extLst>
                    <a:ext uri="{9D8B030D-6E8A-4147-A177-3AD203B41FA5}">
                      <a16:colId xmlns:a16="http://schemas.microsoft.com/office/drawing/2014/main" val="2555381923"/>
                    </a:ext>
                  </a:extLst>
                </a:gridCol>
                <a:gridCol w="891459">
                  <a:extLst>
                    <a:ext uri="{9D8B030D-6E8A-4147-A177-3AD203B41FA5}">
                      <a16:colId xmlns:a16="http://schemas.microsoft.com/office/drawing/2014/main" val="2511535370"/>
                    </a:ext>
                  </a:extLst>
                </a:gridCol>
                <a:gridCol w="763979">
                  <a:extLst>
                    <a:ext uri="{9D8B030D-6E8A-4147-A177-3AD203B41FA5}">
                      <a16:colId xmlns:a16="http://schemas.microsoft.com/office/drawing/2014/main" val="533125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Социальные показатели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Да, %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Нет, %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430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Параметры травматизма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816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Параметры своевременной выплаты заработной платы, наличие коллективного договора, наличие трудовых споров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52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компании поставщика в социальном предпринимательстве и волонтерской 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289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217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024CC5E-568A-B942-BC3F-343DEE9A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334" y="221930"/>
            <a:ext cx="537665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  <a:latin typeface="+mj-lt"/>
              </a:rPr>
              <a:t>9</a:t>
            </a:fld>
            <a:endParaRPr lang="ru-RU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Заголовок 6">
            <a:extLst>
              <a:ext uri="{FF2B5EF4-FFF2-40B4-BE49-F238E27FC236}">
                <a16:creationId xmlns:a16="http://schemas.microsoft.com/office/drawing/2014/main" id="{5CB12103-14FD-43EB-97D7-649259969AE1}"/>
              </a:ext>
            </a:extLst>
          </p:cNvPr>
          <p:cNvSpPr txBox="1">
            <a:spLocks/>
          </p:cNvSpPr>
          <p:nvPr/>
        </p:nvSpPr>
        <p:spPr>
          <a:xfrm>
            <a:off x="1103445" y="348542"/>
            <a:ext cx="9985109" cy="477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70">
              <a:lnSpc>
                <a:spcPct val="80000"/>
              </a:lnSpc>
            </a:pPr>
            <a:r>
              <a:rPr lang="ru-RU" sz="2400" b="1" dirty="0">
                <a:solidFill>
                  <a:srgbClr val="1F497D"/>
                </a:solidFill>
                <a:latin typeface="Century Gothic"/>
                <a:ea typeface="+mn-ea"/>
                <a:cs typeface="+mn-cs"/>
              </a:rPr>
              <a:t>Блок вопросов 2: практики и процедуры оценки поставщика* по показателям корпоративного управления 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095FAE-A11C-4876-B17D-902209C448D8}"/>
              </a:ext>
            </a:extLst>
          </p:cNvPr>
          <p:cNvSpPr/>
          <p:nvPr/>
        </p:nvSpPr>
        <p:spPr>
          <a:xfrm>
            <a:off x="311875" y="1417230"/>
            <a:ext cx="11568247" cy="4951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Процедура (бизнес процесс) оценки поставщика, реализованная в вашей компании, включает показатели в области противодействия коррупции?» 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ответивших компаний дали положительный ответ. </a:t>
            </a: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Вопрос: 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Процедура (бизнес процесс) оценки поставщика, реализованная в вашей компании, показатели в области корпоративного управления, такие как наличие штрафов и свидетельств нарушения законодательства? 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80% ответивших компаний дали положительный ответ.</a:t>
            </a:r>
          </a:p>
          <a:p>
            <a:pPr marL="268288"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09600" lvl="0" algn="just" defTabSz="895350"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1E1EEF-EE6F-442D-97E2-7DCCC817213D}"/>
              </a:ext>
            </a:extLst>
          </p:cNvPr>
          <p:cNvSpPr/>
          <p:nvPr/>
        </p:nvSpPr>
        <p:spPr>
          <a:xfrm>
            <a:off x="152700" y="6368842"/>
            <a:ext cx="9841345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учитывались ответы компаний, которые дали положительный ответ на вопрос об учете показателей УР в процедурах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4265323240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2875</TotalTime>
  <Words>1754</Words>
  <Application>Microsoft Office PowerPoint</Application>
  <PresentationFormat>Широкоэкранный</PresentationFormat>
  <Paragraphs>269</Paragraphs>
  <Slides>16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Palatino Linotype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Арина Лискина</dc:creator>
  <cp:lastModifiedBy>Кудряшов Сергей Владимирович</cp:lastModifiedBy>
  <cp:revision>316</cp:revision>
  <cp:lastPrinted>2025-09-26T16:33:01Z</cp:lastPrinted>
  <dcterms:created xsi:type="dcterms:W3CDTF">2024-03-25T13:25:30Z</dcterms:created>
  <dcterms:modified xsi:type="dcterms:W3CDTF">2025-12-08T09:44:27Z</dcterms:modified>
</cp:coreProperties>
</file>