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2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C4"/>
    <a:srgbClr val="F86252"/>
    <a:srgbClr val="0036A2"/>
    <a:srgbClr val="3F3FBF"/>
    <a:srgbClr val="4B45BB"/>
    <a:srgbClr val="3333CC"/>
    <a:srgbClr val="0B61AC"/>
    <a:srgbClr val="0B67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2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D687-BD83-4766-8F14-BA9C97FFCA92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3388-14A5-4BF5-BF13-8A06E5A07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753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D687-BD83-4766-8F14-BA9C97FFCA92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3388-14A5-4BF5-BF13-8A06E5A07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44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D687-BD83-4766-8F14-BA9C97FFCA92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3388-14A5-4BF5-BF13-8A06E5A07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70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D687-BD83-4766-8F14-BA9C97FFCA92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3388-14A5-4BF5-BF13-8A06E5A07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101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D687-BD83-4766-8F14-BA9C97FFCA92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3388-14A5-4BF5-BF13-8A06E5A07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03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D687-BD83-4766-8F14-BA9C97FFCA92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3388-14A5-4BF5-BF13-8A06E5A07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9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D687-BD83-4766-8F14-BA9C97FFCA92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3388-14A5-4BF5-BF13-8A06E5A07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71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D687-BD83-4766-8F14-BA9C97FFCA92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3388-14A5-4BF5-BF13-8A06E5A07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536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D687-BD83-4766-8F14-BA9C97FFCA92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3388-14A5-4BF5-BF13-8A06E5A07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8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D687-BD83-4766-8F14-BA9C97FFCA92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3388-14A5-4BF5-BF13-8A06E5A07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28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D687-BD83-4766-8F14-BA9C97FFCA92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3388-14A5-4BF5-BF13-8A06E5A07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357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1D687-BD83-4766-8F14-BA9C97FFCA92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E3388-14A5-4BF5-BF13-8A06E5A07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13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2875&amp;dst=100694&amp;field=134&amp;date=27.01.2025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3465" y="2371858"/>
            <a:ext cx="7621059" cy="1709075"/>
          </a:xfrm>
        </p:spPr>
        <p:txBody>
          <a:bodyPr anchor="t">
            <a:noAutofit/>
          </a:bodyPr>
          <a:lstStyle/>
          <a:p>
            <a:r>
              <a:rPr lang="ru-RU" sz="2800" dirty="0" smtClean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Новое качество социального диалога </a:t>
            </a:r>
            <a:br>
              <a:rPr lang="ru-RU" sz="2800" dirty="0" smtClean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br>
              <a:rPr lang="ru-RU" sz="2800" dirty="0" smtClean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новый шаг к </a:t>
            </a:r>
            <a:br>
              <a:rPr lang="ru-RU" sz="2800" dirty="0" smtClean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эффективности рынка труда</a:t>
            </a:r>
            <a:endParaRPr lang="ru-RU" sz="2800" dirty="0">
              <a:solidFill>
                <a:srgbClr val="0036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0931" y="5307229"/>
            <a:ext cx="5046136" cy="712571"/>
          </a:xfrm>
        </p:spPr>
        <p:txBody>
          <a:bodyPr>
            <a:noAutofit/>
          </a:bodyPr>
          <a:lstStyle/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</a:pPr>
            <a:r>
              <a:rPr lang="ru-RU" sz="1600" dirty="0">
                <a:solidFill>
                  <a:srgbClr val="0B67B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Хитров Андрей Юрьевич, </a:t>
            </a:r>
            <a:endParaRPr lang="ru-RU" sz="1600" dirty="0" smtClean="0">
              <a:solidFill>
                <a:srgbClr val="0B67B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</a:pPr>
            <a:endParaRPr lang="ru-RU" sz="900" dirty="0">
              <a:solidFill>
                <a:srgbClr val="0B67B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</a:pPr>
            <a:r>
              <a:rPr lang="ru-RU" sz="1600" dirty="0">
                <a:solidFill>
                  <a:srgbClr val="0B67B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заместитель председателя Комитета </a:t>
            </a:r>
            <a:r>
              <a:rPr lang="ru-RU" sz="1600" dirty="0" smtClean="0">
                <a:solidFill>
                  <a:srgbClr val="0B67B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РСПП,</a:t>
            </a:r>
          </a:p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</a:pPr>
            <a:r>
              <a:rPr lang="ru-RU" sz="1600" dirty="0" smtClean="0">
                <a:solidFill>
                  <a:srgbClr val="0B67B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генеральный директор ОООР «СоюзАтом России»</a:t>
            </a:r>
            <a:endParaRPr lang="ru-RU" sz="1600" dirty="0">
              <a:solidFill>
                <a:srgbClr val="0B67B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027" name="Рисунок 1" descr="logo_rspp_rus_whitestri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837" y="303033"/>
            <a:ext cx="811041" cy="789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057399" y="192888"/>
            <a:ext cx="5833534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rgbClr val="0B67B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РОССИЙСКИЙ СОЮЗ ПРОМЫШЛЕННИКОВ И ПРЕДПРИНИМАТЕЛЕЙ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</a:pPr>
            <a:endParaRPr lang="ru-RU" altLang="ru-RU" sz="1100" b="1" dirty="0" smtClean="0">
              <a:solidFill>
                <a:srgbClr val="0B67B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</a:pPr>
            <a:r>
              <a:rPr lang="ru-RU" altLang="ru-RU" b="1" dirty="0" smtClean="0">
                <a:solidFill>
                  <a:srgbClr val="0B67B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</a:t>
            </a:r>
            <a:r>
              <a:rPr lang="ru-RU" b="1" dirty="0" smtClean="0">
                <a:solidFill>
                  <a:srgbClr val="0B67B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омитет РСПП по рынку труда и </a:t>
            </a:r>
            <a:r>
              <a:rPr lang="ru-RU" b="1" dirty="0">
                <a:solidFill>
                  <a:srgbClr val="0B67B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социальному </a:t>
            </a:r>
            <a:r>
              <a:rPr lang="ru-RU" b="1" dirty="0" smtClean="0">
                <a:solidFill>
                  <a:srgbClr val="0B67B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партнерству</a:t>
            </a:r>
            <a:endParaRPr lang="ru-RU" altLang="ru-RU" b="1" dirty="0">
              <a:solidFill>
                <a:srgbClr val="0B67B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70931" y="1205459"/>
            <a:ext cx="1889643" cy="3211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1600" spc="13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Форум «Кадры» </a:t>
            </a:r>
            <a:endParaRPr lang="ru-RU" sz="1600" spc="13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931" y="192888"/>
            <a:ext cx="1889643" cy="100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877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Рисунок 1" descr="logo_rspp_rus_whitestri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441" y="290375"/>
            <a:ext cx="417248" cy="40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795859" y="6539969"/>
            <a:ext cx="1380068" cy="3180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ru-RU" sz="1200" dirty="0" smtClean="0">
                <a:solidFill>
                  <a:srgbClr val="0B67B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Форум «Кадры»</a:t>
            </a:r>
            <a:endParaRPr lang="ru-RU" sz="10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8700689" y="6539970"/>
            <a:ext cx="431800" cy="318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1200" dirty="0" smtClean="0">
                <a:solidFill>
                  <a:srgbClr val="0036A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lang="ru-RU" sz="1200" dirty="0">
              <a:solidFill>
                <a:srgbClr val="0036A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dirty="0">
              <a:solidFill>
                <a:srgbClr val="0036A2"/>
              </a:solidFill>
            </a:endParaRPr>
          </a:p>
        </p:txBody>
      </p:sp>
      <p:sp>
        <p:nvSpPr>
          <p:cNvPr id="1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5599" y="207853"/>
            <a:ext cx="8136466" cy="57108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36A2"/>
                </a:solidFill>
              </a:rPr>
              <a:t>Реализация Конституционных норм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7861" y="778933"/>
            <a:ext cx="7687733" cy="0"/>
          </a:xfrm>
          <a:prstGeom prst="line">
            <a:avLst/>
          </a:prstGeom>
          <a:ln w="28575">
            <a:solidFill>
              <a:srgbClr val="0B61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одзаголовок 2"/>
          <p:cNvSpPr txBox="1">
            <a:spLocks/>
          </p:cNvSpPr>
          <p:nvPr/>
        </p:nvSpPr>
        <p:spPr>
          <a:xfrm>
            <a:off x="287861" y="1006078"/>
            <a:ext cx="8475139" cy="26563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solidFill>
                  <a:srgbClr val="0036A2"/>
                </a:solidFill>
              </a:rPr>
              <a:t>КОНСТИТУЦИЯ РОССИЙСКОЙ ФЕДЕРАЦИИ</a:t>
            </a:r>
            <a:br>
              <a:rPr lang="ru-RU" sz="1800" b="1" dirty="0">
                <a:solidFill>
                  <a:srgbClr val="0036A2"/>
                </a:solidFill>
              </a:rPr>
            </a:br>
            <a:r>
              <a:rPr lang="ru-RU" sz="1800" b="1" dirty="0" smtClean="0">
                <a:solidFill>
                  <a:srgbClr val="0036A2"/>
                </a:solidFill>
              </a:rPr>
              <a:t>Статья </a:t>
            </a:r>
            <a:r>
              <a:rPr lang="ru-RU" sz="1800" b="1" dirty="0">
                <a:solidFill>
                  <a:srgbClr val="0036A2"/>
                </a:solidFill>
              </a:rPr>
              <a:t>75.1 </a:t>
            </a:r>
            <a:endParaRPr lang="ru-RU" sz="1800" b="1" dirty="0" smtClean="0">
              <a:solidFill>
                <a:srgbClr val="0036A2"/>
              </a:solidFill>
              <a:hlinkClick r:id="rId3"/>
            </a:endParaRPr>
          </a:p>
          <a:p>
            <a:r>
              <a:rPr lang="ru-RU" sz="1800" b="1" dirty="0" smtClean="0">
                <a:solidFill>
                  <a:srgbClr val="0036A2"/>
                </a:solidFill>
                <a:hlinkClick r:id="rId3"/>
              </a:rPr>
              <a:t> </a:t>
            </a:r>
            <a:r>
              <a:rPr lang="ru-RU" sz="1800" b="1" dirty="0">
                <a:solidFill>
                  <a:srgbClr val="0036A2"/>
                </a:solidFill>
                <a:hlinkClick r:id="rId3"/>
              </a:rPr>
              <a:t/>
            </a:r>
            <a:br>
              <a:rPr lang="ru-RU" sz="1800" b="1" dirty="0">
                <a:solidFill>
                  <a:srgbClr val="0036A2"/>
                </a:solidFill>
                <a:hlinkClick r:id="rId3"/>
              </a:rPr>
            </a:br>
            <a:r>
              <a:rPr lang="ru-RU" sz="1800" dirty="0" smtClean="0">
                <a:solidFill>
                  <a:srgbClr val="0036A2"/>
                </a:solidFill>
              </a:rPr>
              <a:t>В </a:t>
            </a:r>
            <a:r>
              <a:rPr lang="ru-RU" sz="1800" dirty="0">
                <a:solidFill>
                  <a:srgbClr val="0036A2"/>
                </a:solidFill>
              </a:rPr>
              <a:t>Российской Федерации создаются условия </a:t>
            </a:r>
            <a:r>
              <a:rPr lang="ru-RU" sz="1800" u="sng" dirty="0">
                <a:solidFill>
                  <a:srgbClr val="0036A2"/>
                </a:solidFill>
              </a:rPr>
              <a:t>для</a:t>
            </a:r>
            <a:r>
              <a:rPr lang="ru-RU" sz="1800" dirty="0">
                <a:solidFill>
                  <a:srgbClr val="0036A2"/>
                </a:solidFill>
              </a:rPr>
              <a:t> </a:t>
            </a:r>
            <a:r>
              <a:rPr lang="ru-RU" sz="1800" u="sng" dirty="0">
                <a:solidFill>
                  <a:srgbClr val="0036A2"/>
                </a:solidFill>
              </a:rPr>
              <a:t>устойчивого экономического роста страны</a:t>
            </a:r>
            <a:r>
              <a:rPr lang="ru-RU" sz="1800" dirty="0">
                <a:solidFill>
                  <a:srgbClr val="0036A2"/>
                </a:solidFill>
              </a:rPr>
              <a:t> и </a:t>
            </a:r>
            <a:r>
              <a:rPr lang="ru-RU" sz="1800" u="sng" dirty="0">
                <a:solidFill>
                  <a:srgbClr val="0036A2"/>
                </a:solidFill>
              </a:rPr>
              <a:t>повышения благосостояния граждан</a:t>
            </a:r>
            <a:r>
              <a:rPr lang="ru-RU" sz="1800" dirty="0">
                <a:solidFill>
                  <a:srgbClr val="0036A2"/>
                </a:solidFill>
              </a:rPr>
              <a:t>, для </a:t>
            </a:r>
            <a:r>
              <a:rPr lang="ru-RU" sz="1800" u="sng" dirty="0">
                <a:solidFill>
                  <a:srgbClr val="0036A2"/>
                </a:solidFill>
              </a:rPr>
              <a:t>взаимного доверия государства и общества</a:t>
            </a:r>
            <a:r>
              <a:rPr lang="ru-RU" sz="1800" dirty="0">
                <a:solidFill>
                  <a:srgbClr val="0036A2"/>
                </a:solidFill>
              </a:rPr>
              <a:t>, гарантируются защита достоинства граждан и уважение человека труда, </a:t>
            </a:r>
            <a:r>
              <a:rPr lang="ru-RU" sz="1800" u="sng" dirty="0">
                <a:solidFill>
                  <a:srgbClr val="C00000"/>
                </a:solidFill>
              </a:rPr>
              <a:t>обеспечиваются</a:t>
            </a:r>
            <a:r>
              <a:rPr lang="ru-RU" sz="1800" dirty="0">
                <a:solidFill>
                  <a:srgbClr val="0036A2"/>
                </a:solidFill>
              </a:rPr>
              <a:t> сбалансированность прав и обязанностей гражданина, </a:t>
            </a:r>
            <a:r>
              <a:rPr lang="ru-RU" sz="1800" u="sng" dirty="0">
                <a:solidFill>
                  <a:srgbClr val="C00000"/>
                </a:solidFill>
              </a:rPr>
              <a:t>социальное </a:t>
            </a:r>
            <a:r>
              <a:rPr lang="ru-RU" sz="1800" u="sng" dirty="0" smtClean="0">
                <a:solidFill>
                  <a:srgbClr val="C00000"/>
                </a:solidFill>
              </a:rPr>
              <a:t>партнёрство</a:t>
            </a:r>
            <a:r>
              <a:rPr lang="ru-RU" sz="1800" dirty="0">
                <a:solidFill>
                  <a:srgbClr val="0036A2"/>
                </a:solidFill>
              </a:rPr>
              <a:t>, экономическая, политическая и социальная солидарность. </a:t>
            </a:r>
            <a:endParaRPr lang="ru-RU" sz="1800" dirty="0" smtClean="0">
              <a:solidFill>
                <a:srgbClr val="0036A2"/>
              </a:solidFill>
            </a:endParaRPr>
          </a:p>
          <a:p>
            <a:endParaRPr lang="ru-RU" sz="1800" b="0" dirty="0" smtClean="0">
              <a:solidFill>
                <a:srgbClr val="0036A2"/>
              </a:solidFill>
              <a:effectLst/>
            </a:endParaRPr>
          </a:p>
          <a:p>
            <a:endParaRPr lang="ru-RU" sz="1800" b="0" dirty="0">
              <a:solidFill>
                <a:srgbClr val="0036A2"/>
              </a:solidFill>
              <a:effectLst/>
            </a:endParaRPr>
          </a:p>
          <a:p>
            <a:endParaRPr lang="ru-RU" sz="1800" dirty="0" smtClean="0">
              <a:solidFill>
                <a:srgbClr val="0036A2"/>
              </a:solidFill>
            </a:endParaRPr>
          </a:p>
          <a:p>
            <a:endParaRPr lang="ru-RU" sz="1800" b="0" dirty="0">
              <a:solidFill>
                <a:srgbClr val="0036A2"/>
              </a:solidFill>
              <a:effectLst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861" y="6514917"/>
            <a:ext cx="550339" cy="294017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7861" y="3889586"/>
            <a:ext cx="852998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500" b="1" dirty="0">
                <a:solidFill>
                  <a:srgbClr val="0036A2"/>
                </a:solidFill>
                <a:latin typeface="+mn-lt"/>
              </a:rPr>
              <a:t>Статья 23. Понятие социального партнерства в сфере труда</a:t>
            </a:r>
            <a:br>
              <a:rPr lang="ru-RU" altLang="ru-RU" sz="1500" b="1" dirty="0">
                <a:solidFill>
                  <a:srgbClr val="0036A2"/>
                </a:solidFill>
                <a:latin typeface="+mn-lt"/>
              </a:rPr>
            </a:b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rgbClr val="0036A2"/>
                </a:solidFill>
                <a:effectLst/>
                <a:latin typeface="+mn-lt"/>
              </a:rPr>
              <a:t>  </a:t>
            </a:r>
          </a:p>
          <a:p>
            <a:pPr marL="0" marR="0" lvl="0" indent="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500" dirty="0">
                <a:solidFill>
                  <a:srgbClr val="0036A2"/>
                </a:solidFill>
                <a:latin typeface="+mn-lt"/>
              </a:rPr>
              <a:t>Социальное партнерство в сфере труда (далее - социальное партнерство) - система взаимоотношений между </a:t>
            </a:r>
            <a:r>
              <a:rPr lang="ru-RU" altLang="ru-RU" sz="1500" u="sng" dirty="0">
                <a:solidFill>
                  <a:srgbClr val="C00000"/>
                </a:solidFill>
                <a:latin typeface="+mn-lt"/>
              </a:rPr>
              <a:t>работниками</a:t>
            </a:r>
            <a:r>
              <a:rPr lang="ru-RU" altLang="ru-RU" sz="1500" dirty="0">
                <a:solidFill>
                  <a:srgbClr val="0036A2"/>
                </a:solidFill>
                <a:latin typeface="+mn-lt"/>
              </a:rPr>
              <a:t> (представителями работников), </a:t>
            </a:r>
            <a:r>
              <a:rPr lang="ru-RU" altLang="ru-RU" sz="1500" u="sng" dirty="0">
                <a:solidFill>
                  <a:srgbClr val="C00000"/>
                </a:solidFill>
                <a:latin typeface="+mn-lt"/>
              </a:rPr>
              <a:t>работодателями</a:t>
            </a:r>
            <a:r>
              <a:rPr lang="ru-RU" altLang="ru-RU" sz="1500" dirty="0">
                <a:solidFill>
                  <a:srgbClr val="0036A2"/>
                </a:solidFill>
                <a:latin typeface="+mn-lt"/>
              </a:rPr>
              <a:t> (представителями работодателей), </a:t>
            </a:r>
            <a:r>
              <a:rPr lang="ru-RU" altLang="ru-RU" sz="1500" u="sng" dirty="0">
                <a:solidFill>
                  <a:srgbClr val="C00000"/>
                </a:solidFill>
                <a:latin typeface="+mn-lt"/>
              </a:rPr>
              <a:t>органами государственной власти</a:t>
            </a:r>
            <a:r>
              <a:rPr lang="ru-RU" altLang="ru-RU" sz="1500" dirty="0">
                <a:solidFill>
                  <a:srgbClr val="0036A2"/>
                </a:solidFill>
                <a:latin typeface="+mn-lt"/>
              </a:rPr>
              <a:t>, </a:t>
            </a:r>
            <a:r>
              <a:rPr lang="ru-RU" altLang="ru-RU" sz="1500" u="sng" dirty="0">
                <a:solidFill>
                  <a:srgbClr val="C00000"/>
                </a:solidFill>
                <a:latin typeface="+mn-lt"/>
              </a:rPr>
              <a:t>органами местного самоуправления</a:t>
            </a:r>
            <a:r>
              <a:rPr lang="ru-RU" altLang="ru-RU" sz="1500" dirty="0">
                <a:solidFill>
                  <a:srgbClr val="0036A2"/>
                </a:solidFill>
                <a:latin typeface="+mn-lt"/>
              </a:rPr>
              <a:t>, направленная на обеспечение согласования интересов работников и работодателей по вопросам регулирования трудовых отношений и иных непосредственно связанных с ними отношений. </a:t>
            </a:r>
          </a:p>
        </p:txBody>
      </p:sp>
    </p:spTree>
    <p:extLst>
      <p:ext uri="{BB962C8B-B14F-4D97-AF65-F5344CB8AC3E}">
        <p14:creationId xmlns:p14="http://schemas.microsoft.com/office/powerpoint/2010/main" val="2616499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Рисунок 1" descr="logo_rspp_rus_whitestri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441" y="290375"/>
            <a:ext cx="417248" cy="40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795859" y="6539969"/>
            <a:ext cx="1380068" cy="3180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ru-RU" sz="1200" dirty="0" smtClean="0">
                <a:solidFill>
                  <a:srgbClr val="0B67B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Форум «Кадры»</a:t>
            </a:r>
            <a:endParaRPr lang="ru-RU" sz="10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8700689" y="6539970"/>
            <a:ext cx="431800" cy="318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1200" dirty="0" smtClean="0">
                <a:solidFill>
                  <a:srgbClr val="0036A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lang="ru-RU" sz="1200" dirty="0">
              <a:solidFill>
                <a:srgbClr val="0036A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dirty="0">
              <a:solidFill>
                <a:srgbClr val="0036A2"/>
              </a:solidFill>
            </a:endParaRPr>
          </a:p>
        </p:txBody>
      </p:sp>
      <p:sp>
        <p:nvSpPr>
          <p:cNvPr id="1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5599" y="207853"/>
            <a:ext cx="8136466" cy="57108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36A2"/>
                </a:solidFill>
              </a:rPr>
              <a:t>Инициатива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7861" y="778933"/>
            <a:ext cx="7687733" cy="0"/>
          </a:xfrm>
          <a:prstGeom prst="line">
            <a:avLst/>
          </a:prstGeom>
          <a:ln w="28575">
            <a:solidFill>
              <a:srgbClr val="0B61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одзаголовок 2"/>
          <p:cNvSpPr txBox="1">
            <a:spLocks/>
          </p:cNvSpPr>
          <p:nvPr/>
        </p:nvSpPr>
        <p:spPr>
          <a:xfrm>
            <a:off x="355599" y="5309893"/>
            <a:ext cx="8559801" cy="9950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ru-RU" sz="1600" b="1" dirty="0" smtClean="0">
                <a:solidFill>
                  <a:srgbClr val="0036A2"/>
                </a:solidFill>
              </a:rPr>
              <a:t>Решаемые задачи:  </a:t>
            </a:r>
            <a:r>
              <a:rPr lang="ru-RU" sz="1600" b="1" u="sng" baseline="30000" dirty="0" smtClean="0">
                <a:solidFill>
                  <a:srgbClr val="0036A2"/>
                </a:solidFill>
              </a:rPr>
              <a:t>1</a:t>
            </a:r>
            <a:r>
              <a:rPr lang="ru-RU" sz="1600" dirty="0" smtClean="0">
                <a:solidFill>
                  <a:srgbClr val="0036A2"/>
                </a:solidFill>
              </a:rPr>
              <a:t> вовлеченность на всех уровнях,   </a:t>
            </a:r>
            <a:r>
              <a:rPr lang="ru-RU" sz="1600" b="1" u="sng" baseline="30000" dirty="0" smtClean="0">
                <a:solidFill>
                  <a:srgbClr val="0036A2"/>
                </a:solidFill>
              </a:rPr>
              <a:t>2</a:t>
            </a:r>
            <a:r>
              <a:rPr lang="ru-RU" sz="1600" dirty="0" smtClean="0">
                <a:solidFill>
                  <a:srgbClr val="0036A2"/>
                </a:solidFill>
              </a:rPr>
              <a:t> принятие решений на основе «информации с земли» и прямая коммуникация,   </a:t>
            </a:r>
            <a:r>
              <a:rPr lang="ru-RU" sz="1600" b="1" u="sng" baseline="30000" dirty="0" smtClean="0">
                <a:solidFill>
                  <a:srgbClr val="0036A2"/>
                </a:solidFill>
              </a:rPr>
              <a:t>3</a:t>
            </a:r>
            <a:r>
              <a:rPr lang="ru-RU" sz="1600" dirty="0" smtClean="0">
                <a:solidFill>
                  <a:srgbClr val="0036A2"/>
                </a:solidFill>
              </a:rPr>
              <a:t> снятие правовых пробелов (правовых неопределённостей),   </a:t>
            </a:r>
            <a:r>
              <a:rPr lang="ru-RU" sz="1600" b="1" u="sng" baseline="30000" dirty="0" smtClean="0">
                <a:solidFill>
                  <a:srgbClr val="0036A2"/>
                </a:solidFill>
              </a:rPr>
              <a:t>4</a:t>
            </a:r>
            <a:r>
              <a:rPr lang="ru-RU" sz="1600" dirty="0" smtClean="0">
                <a:solidFill>
                  <a:srgbClr val="0036A2"/>
                </a:solidFill>
              </a:rPr>
              <a:t> снижением административных издержек в управлении персоналом. </a:t>
            </a:r>
            <a:endParaRPr lang="ru-RU" sz="1600" dirty="0">
              <a:solidFill>
                <a:srgbClr val="0036A2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861" y="6514917"/>
            <a:ext cx="550339" cy="294017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942648"/>
              </p:ext>
            </p:extLst>
          </p:nvPr>
        </p:nvGraphicFramePr>
        <p:xfrm>
          <a:off x="170093" y="958149"/>
          <a:ext cx="8745307" cy="37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440"/>
                <a:gridCol w="973667"/>
                <a:gridCol w="1066800"/>
                <a:gridCol w="1244600"/>
                <a:gridCol w="1168400"/>
                <a:gridCol w="328339"/>
                <a:gridCol w="1618994"/>
                <a:gridCol w="745067"/>
              </a:tblGrid>
              <a:tr h="666000">
                <a:tc>
                  <a:txBody>
                    <a:bodyPr/>
                    <a:lstStyle/>
                    <a:p>
                      <a:pPr marL="0" algn="ctr"/>
                      <a:r>
                        <a:rPr lang="ru-RU" sz="1400" b="1" dirty="0" smtClean="0">
                          <a:solidFill>
                            <a:srgbClr val="0036A2"/>
                          </a:solidFill>
                        </a:rPr>
                        <a:t>Федеральный</a:t>
                      </a:r>
                      <a:endParaRPr lang="ru-RU" sz="1400" b="1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36A2"/>
                          </a:solidFill>
                        </a:rPr>
                        <a:t>РТК</a:t>
                      </a:r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36A2"/>
                          </a:solidFill>
                        </a:rPr>
                        <a:t>ФНПР</a:t>
                      </a:r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36A2"/>
                          </a:solidFill>
                        </a:rPr>
                        <a:t>РСПП / ТПП / ДР / Опора</a:t>
                      </a:r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rgbClr val="0036A2"/>
                          </a:solidFill>
                        </a:rPr>
                        <a:t>системно, </a:t>
                      </a:r>
                      <a:r>
                        <a:rPr lang="ru-RU" sz="1000" b="0" dirty="0" err="1" smtClean="0">
                          <a:solidFill>
                            <a:srgbClr val="0036A2"/>
                          </a:solidFill>
                        </a:rPr>
                        <a:t>планово</a:t>
                      </a:r>
                      <a:r>
                        <a:rPr lang="ru-RU" sz="1000" b="0" dirty="0" smtClean="0">
                          <a:solidFill>
                            <a:srgbClr val="0036A2"/>
                          </a:solidFill>
                        </a:rPr>
                        <a:t>, </a:t>
                      </a:r>
                      <a:r>
                        <a:rPr lang="ru-RU" sz="1000" b="0" dirty="0" err="1" smtClean="0">
                          <a:solidFill>
                            <a:srgbClr val="0036A2"/>
                          </a:solidFill>
                        </a:rPr>
                        <a:t>б</a:t>
                      </a:r>
                      <a:r>
                        <a:rPr lang="ru-RU" sz="1000" b="0" kern="1200" dirty="0" err="1" smtClean="0">
                          <a:solidFill>
                            <a:srgbClr val="0036A2"/>
                          </a:solidFill>
                          <a:latin typeface="+mn-lt"/>
                          <a:ea typeface="+mn-ea"/>
                          <a:cs typeface="+mn-cs"/>
                        </a:rPr>
                        <a:t>óльш</a:t>
                      </a:r>
                      <a:r>
                        <a:rPr lang="ru-RU" sz="1000" b="0" dirty="0" err="1" smtClean="0">
                          <a:solidFill>
                            <a:srgbClr val="0036A2"/>
                          </a:solidFill>
                        </a:rPr>
                        <a:t>ая</a:t>
                      </a:r>
                      <a:r>
                        <a:rPr lang="ru-RU" sz="1000" b="0" dirty="0" smtClean="0">
                          <a:solidFill>
                            <a:srgbClr val="0036A2"/>
                          </a:solidFill>
                        </a:rPr>
                        <a:t> часть вопросов</a:t>
                      </a:r>
                      <a:endParaRPr lang="ru-RU" sz="10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89000">
                          <a:schemeClr val="accent6">
                            <a:lumMod val="60000"/>
                            <a:lumOff val="40000"/>
                            <a:alpha val="50000"/>
                          </a:schemeClr>
                        </a:gs>
                        <a:gs pos="100000">
                          <a:srgbClr val="F86252">
                            <a:lumMod val="74000"/>
                            <a:lumOff val="26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41C4"/>
                          </a:solidFill>
                          <a:effectLst/>
                        </a:rPr>
                        <a:t>проект Федерального закона</a:t>
                      </a:r>
                      <a:endParaRPr lang="ru-RU" sz="1400" b="1" dirty="0">
                        <a:solidFill>
                          <a:srgbClr val="0041C4"/>
                        </a:solidFill>
                        <a:effectLst/>
                      </a:endParaRPr>
                    </a:p>
                  </a:txBody>
                  <a:tcPr vert="vert"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ru-RU" sz="1300" b="0" dirty="0" smtClean="0">
                          <a:solidFill>
                            <a:srgbClr val="0036A2"/>
                          </a:solidFill>
                        </a:rPr>
                        <a:t>Общероссийское,</a:t>
                      </a:r>
                    </a:p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ru-RU" sz="1100" b="0" dirty="0" smtClean="0">
                          <a:solidFill>
                            <a:srgbClr val="0036A2"/>
                          </a:solidFill>
                        </a:rPr>
                        <a:t>включает </a:t>
                      </a:r>
                      <a:r>
                        <a:rPr lang="ru-RU" sz="1100" b="1" dirty="0" smtClean="0">
                          <a:ln w="19050" cap="rnd" cmpd="sng" algn="ctr">
                            <a:solidFill>
                              <a:srgbClr val="2F5597"/>
                            </a:solidFill>
                            <a:prstDash val="solid"/>
                            <a:beve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↓</a:t>
                      </a:r>
                      <a:endParaRPr lang="ru-RU" sz="11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5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300" b="1" dirty="0" smtClean="0">
                          <a:solidFill>
                            <a:srgbClr val="0036A2"/>
                          </a:solidFill>
                        </a:rPr>
                        <a:t>ВЕРТИКАЛЬНО – ТЕРРИТОРИАЛЬНАЯ ИНТЕГРАЦИЯ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100" b="0" dirty="0" smtClean="0">
                          <a:solidFill>
                            <a:srgbClr val="0036A2"/>
                          </a:solidFill>
                        </a:rPr>
                        <a:t> Взаимосвязанное</a:t>
                      </a:r>
                      <a:r>
                        <a:rPr lang="ru-RU" sz="1100" b="0" baseline="0" dirty="0" smtClean="0">
                          <a:solidFill>
                            <a:srgbClr val="0036A2"/>
                          </a:solidFill>
                        </a:rPr>
                        <a:t> </a:t>
                      </a:r>
                      <a:r>
                        <a:rPr lang="ru-RU" sz="1100" b="0" dirty="0" smtClean="0">
                          <a:solidFill>
                            <a:srgbClr val="0036A2"/>
                          </a:solidFill>
                        </a:rPr>
                        <a:t>участия  объединений по территориальному и отраслевому</a:t>
                      </a:r>
                      <a:r>
                        <a:rPr lang="ru-RU" sz="1100" b="0" baseline="0" dirty="0" smtClean="0">
                          <a:solidFill>
                            <a:srgbClr val="0036A2"/>
                          </a:solidFill>
                        </a:rPr>
                        <a:t> принципам</a:t>
                      </a:r>
                      <a:endParaRPr lang="ru-RU" sz="1100" b="0" dirty="0">
                        <a:solidFill>
                          <a:srgbClr val="0036A2"/>
                        </a:solidFill>
                      </a:endParaRPr>
                    </a:p>
                  </a:txBody>
                  <a:tcPr vert="vert"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  <a:alpha val="55000"/>
                      </a:schemeClr>
                    </a:solidFill>
                  </a:tcPr>
                </a:tc>
              </a:tr>
              <a:tr h="666000">
                <a:tc>
                  <a:txBody>
                    <a:bodyPr/>
                    <a:lstStyle/>
                    <a:p>
                      <a:pPr marL="0" algn="ctr"/>
                      <a:r>
                        <a:rPr lang="ru-RU" sz="1400" b="1" dirty="0" smtClean="0">
                          <a:solidFill>
                            <a:srgbClr val="0036A2"/>
                          </a:solidFill>
                        </a:rPr>
                        <a:t>Региональный</a:t>
                      </a:r>
                      <a:endParaRPr lang="ru-RU" sz="1400" b="1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solidFill>
                            <a:srgbClr val="0036A2"/>
                          </a:solidFill>
                        </a:rPr>
                        <a:t>Рег.ТК</a:t>
                      </a:r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36A2"/>
                          </a:solidFill>
                        </a:rPr>
                        <a:t>Тер.</a:t>
                      </a:r>
                      <a:r>
                        <a:rPr lang="ru-RU" sz="1400" b="0" baseline="0" dirty="0" smtClean="0">
                          <a:solidFill>
                            <a:srgbClr val="0036A2"/>
                          </a:solidFill>
                        </a:rPr>
                        <a:t> профсоюзы</a:t>
                      </a:r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rgbClr val="0036A2"/>
                          </a:solidFill>
                        </a:rPr>
                        <a:t>Рег.</a:t>
                      </a:r>
                      <a:r>
                        <a:rPr lang="ru-RU" sz="1100" b="0" baseline="0" dirty="0" smtClean="0">
                          <a:solidFill>
                            <a:srgbClr val="0036A2"/>
                          </a:solidFill>
                        </a:rPr>
                        <a:t> </a:t>
                      </a:r>
                      <a:r>
                        <a:rPr lang="ru-RU" sz="1100" b="0" baseline="0" dirty="0" err="1" smtClean="0">
                          <a:solidFill>
                            <a:srgbClr val="0036A2"/>
                          </a:solidFill>
                        </a:rPr>
                        <a:t>отд</a:t>
                      </a:r>
                      <a:r>
                        <a:rPr lang="ru-RU" sz="1100" b="0" baseline="0" dirty="0" smtClean="0">
                          <a:solidFill>
                            <a:srgbClr val="0036A2"/>
                          </a:solidFill>
                        </a:rPr>
                        <a:t> РСПП/фил-ы ТПП/ выборочные работодатели </a:t>
                      </a:r>
                      <a:endParaRPr lang="ru-RU" sz="11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rgbClr val="0036A2"/>
                          </a:solidFill>
                        </a:rPr>
                        <a:t>хаотичный, спонтанный, малая</a:t>
                      </a:r>
                      <a:r>
                        <a:rPr lang="ru-RU" sz="1000" b="0" baseline="0" dirty="0" smtClean="0">
                          <a:solidFill>
                            <a:srgbClr val="0036A2"/>
                          </a:solidFill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rgbClr val="0036A2"/>
                          </a:solidFill>
                        </a:rPr>
                        <a:t>часть вопросов</a:t>
                      </a:r>
                      <a:endParaRPr lang="ru-RU" sz="10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38000">
                          <a:schemeClr val="accent6">
                            <a:lumMod val="60000"/>
                            <a:lumOff val="40000"/>
                            <a:alpha val="50000"/>
                          </a:schemeClr>
                        </a:gs>
                        <a:gs pos="66000">
                          <a:srgbClr val="F86252">
                            <a:lumMod val="74000"/>
                            <a:lumOff val="26000"/>
                            <a:alpha val="50000"/>
                          </a:srgbClr>
                        </a:gs>
                      </a:gsLst>
                      <a:lin ang="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ru-RU" sz="1300" b="0" dirty="0" smtClean="0">
                          <a:solidFill>
                            <a:srgbClr val="0036A2"/>
                          </a:solidFill>
                        </a:rPr>
                        <a:t>региональное /</a:t>
                      </a:r>
                      <a:r>
                        <a:rPr lang="ru-RU" sz="1300" b="0" baseline="0" dirty="0" smtClean="0">
                          <a:solidFill>
                            <a:srgbClr val="0036A2"/>
                          </a:solidFill>
                        </a:rPr>
                        <a:t> межрегиональное, </a:t>
                      </a:r>
                      <a:r>
                        <a:rPr lang="ru-RU" sz="1100" b="0" baseline="0" dirty="0" smtClean="0">
                          <a:solidFill>
                            <a:srgbClr val="0036A2"/>
                          </a:solidFill>
                        </a:rPr>
                        <a:t>входит  </a:t>
                      </a:r>
                      <a:r>
                        <a:rPr lang="ru-RU" sz="1100" b="1" dirty="0" smtClean="0">
                          <a:ln w="19050" cap="rnd" cmpd="sng" algn="ctr">
                            <a:solidFill>
                              <a:srgbClr val="2F5597"/>
                            </a:solidFill>
                            <a:prstDash val="solid"/>
                            <a:beve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↑</a:t>
                      </a:r>
                      <a:endParaRPr lang="ru-RU" sz="11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5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66000">
                <a:tc>
                  <a:txBody>
                    <a:bodyPr/>
                    <a:lstStyle/>
                    <a:p>
                      <a:pPr marL="0" algn="ctr"/>
                      <a:r>
                        <a:rPr lang="ru-RU" sz="1400" b="1" dirty="0" smtClean="0">
                          <a:solidFill>
                            <a:srgbClr val="0036A2"/>
                          </a:solidFill>
                        </a:rPr>
                        <a:t>Отраслевой</a:t>
                      </a:r>
                      <a:endParaRPr lang="ru-RU" sz="1400" b="1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solidFill>
                            <a:srgbClr val="0036A2"/>
                          </a:solidFill>
                        </a:rPr>
                        <a:t>Отр</a:t>
                      </a:r>
                      <a:r>
                        <a:rPr lang="ru-RU" sz="1400" b="0" dirty="0" smtClean="0">
                          <a:solidFill>
                            <a:srgbClr val="0036A2"/>
                          </a:solidFill>
                        </a:rPr>
                        <a:t>. комиссии</a:t>
                      </a:r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solidFill>
                            <a:srgbClr val="0036A2"/>
                          </a:solidFill>
                        </a:rPr>
                        <a:t>Отрасл</a:t>
                      </a:r>
                      <a:r>
                        <a:rPr lang="ru-RU" sz="1400" b="0" dirty="0" smtClean="0">
                          <a:solidFill>
                            <a:srgbClr val="0036A2"/>
                          </a:solidFill>
                        </a:rPr>
                        <a:t>. профсоюзы</a:t>
                      </a:r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36A2"/>
                          </a:solidFill>
                        </a:rPr>
                        <a:t>Отраслевые объединения</a:t>
                      </a:r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rgbClr val="0036A2"/>
                          </a:solidFill>
                        </a:rPr>
                        <a:t>не во всех отраслях</a:t>
                      </a:r>
                      <a:endParaRPr lang="ru-RU" sz="10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66000">
                          <a:schemeClr val="accent6">
                            <a:lumMod val="60000"/>
                            <a:lumOff val="40000"/>
                            <a:alpha val="50000"/>
                          </a:schemeClr>
                        </a:gs>
                        <a:gs pos="93000">
                          <a:srgbClr val="F86252">
                            <a:lumMod val="74000"/>
                            <a:lumOff val="26000"/>
                            <a:alpha val="50000"/>
                          </a:srgbClr>
                        </a:gs>
                      </a:gsLst>
                      <a:lin ang="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300"/>
                        </a:lnSpc>
                      </a:pPr>
                      <a:r>
                        <a:rPr lang="ru-RU" sz="1300" b="0" dirty="0" smtClean="0">
                          <a:solidFill>
                            <a:srgbClr val="0036A2"/>
                          </a:solidFill>
                        </a:rPr>
                        <a:t>Отраслевое / межрегиональное отраслевое, </a:t>
                      </a:r>
                    </a:p>
                    <a:p>
                      <a:pPr marL="0" indent="0" algn="ctr">
                        <a:lnSpc>
                          <a:spcPts val="1300"/>
                        </a:lnSpc>
                      </a:pPr>
                      <a:r>
                        <a:rPr lang="ru-RU" sz="1100" b="0" kern="1200" dirty="0" smtClean="0">
                          <a:solidFill>
                            <a:srgbClr val="0036A2"/>
                          </a:solidFill>
                          <a:latin typeface="+mn-lt"/>
                          <a:ea typeface="+mn-ea"/>
                          <a:cs typeface="+mn-cs"/>
                        </a:rPr>
                        <a:t>входит  </a:t>
                      </a:r>
                      <a:r>
                        <a:rPr lang="ru-RU" sz="1300" b="0" dirty="0" smtClean="0">
                          <a:solidFill>
                            <a:srgbClr val="0036A2"/>
                          </a:solidFill>
                        </a:rPr>
                        <a:t> </a:t>
                      </a:r>
                      <a:r>
                        <a:rPr lang="ru-RU" sz="1100" b="1" dirty="0" smtClean="0">
                          <a:ln w="19050" cap="rnd" cmpd="sng" algn="ctr">
                            <a:solidFill>
                              <a:srgbClr val="2F5597"/>
                            </a:solidFill>
                            <a:prstDash val="solid"/>
                            <a:beve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̲↑</a:t>
                      </a:r>
                      <a:endParaRPr lang="ru-RU" sz="11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5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66000"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400" b="1" dirty="0" smtClean="0">
                          <a:solidFill>
                            <a:srgbClr val="0036A2"/>
                          </a:solidFill>
                        </a:rPr>
                        <a:t>Территориальный</a:t>
                      </a:r>
                      <a:endParaRPr lang="ru-RU" sz="1400" b="1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solidFill>
                            <a:srgbClr val="0036A2"/>
                          </a:solidFill>
                        </a:rPr>
                        <a:t>Тер.ТК</a:t>
                      </a:r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36A2"/>
                          </a:solidFill>
                        </a:rPr>
                        <a:t>Тер. профсоюзы</a:t>
                      </a:r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36A2"/>
                          </a:solidFill>
                        </a:rPr>
                        <a:t>выборочные</a:t>
                      </a:r>
                      <a:r>
                        <a:rPr lang="ru-RU" sz="1400" b="0" baseline="0" dirty="0" smtClean="0">
                          <a:solidFill>
                            <a:srgbClr val="0036A2"/>
                          </a:solidFill>
                        </a:rPr>
                        <a:t> работодатели</a:t>
                      </a:r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rgbClr val="0036A2"/>
                          </a:solidFill>
                        </a:rPr>
                        <a:t>мало где / ?</a:t>
                      </a:r>
                      <a:endParaRPr lang="ru-RU" sz="10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1000">
                          <a:schemeClr val="accent6">
                            <a:lumMod val="60000"/>
                            <a:lumOff val="40000"/>
                            <a:alpha val="50000"/>
                          </a:schemeClr>
                        </a:gs>
                        <a:gs pos="30000">
                          <a:srgbClr val="F86252">
                            <a:lumMod val="74000"/>
                            <a:lumOff val="26000"/>
                            <a:alpha val="50000"/>
                          </a:srgbClr>
                        </a:gs>
                      </a:gsLst>
                      <a:lin ang="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ru-RU" sz="1300" b="0" kern="1200" dirty="0" smtClean="0">
                          <a:solidFill>
                            <a:srgbClr val="0036A2"/>
                          </a:solidFill>
                          <a:latin typeface="+mn-lt"/>
                          <a:ea typeface="+mn-ea"/>
                          <a:cs typeface="+mn-cs"/>
                        </a:rPr>
                        <a:t>территориальное, </a:t>
                      </a:r>
                      <a:r>
                        <a:rPr lang="ru-RU" sz="1000" b="0" kern="1200" dirty="0" smtClean="0">
                          <a:solidFill>
                            <a:srgbClr val="0036A2"/>
                          </a:solidFill>
                          <a:latin typeface="+mn-lt"/>
                          <a:ea typeface="+mn-ea"/>
                          <a:cs typeface="+mn-cs"/>
                        </a:rPr>
                        <a:t>входит</a:t>
                      </a:r>
                      <a:r>
                        <a:rPr lang="ru-RU" sz="1300" b="0" kern="1200" dirty="0" smtClean="0">
                          <a:solidFill>
                            <a:srgbClr val="0036A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1" dirty="0" smtClean="0">
                          <a:ln w="19050" cap="rnd" cmpd="sng" algn="ctr">
                            <a:solidFill>
                              <a:srgbClr val="2F5597"/>
                            </a:solidFill>
                            <a:prstDash val="solid"/>
                            <a:beve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↑</a:t>
                      </a:r>
                      <a:endParaRPr lang="ru-RU" sz="1100" b="0" kern="1200" dirty="0">
                        <a:solidFill>
                          <a:srgbClr val="0036A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5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66000">
                <a:tc>
                  <a:txBody>
                    <a:bodyPr/>
                    <a:lstStyle/>
                    <a:p>
                      <a:pPr marL="0" algn="ctr"/>
                      <a:r>
                        <a:rPr lang="ru-RU" sz="1400" b="1" dirty="0" smtClean="0">
                          <a:solidFill>
                            <a:srgbClr val="0036A2"/>
                          </a:solidFill>
                        </a:rPr>
                        <a:t>Организация</a:t>
                      </a:r>
                      <a:endParaRPr lang="ru-RU" sz="1400" b="1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36A2"/>
                          </a:solidFill>
                        </a:rPr>
                        <a:t>комиссии</a:t>
                      </a:r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36A2"/>
                          </a:solidFill>
                        </a:rPr>
                        <a:t>ППО</a:t>
                      </a:r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36A2"/>
                          </a:solidFill>
                        </a:rPr>
                        <a:t>работодатель</a:t>
                      </a:r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rgbClr val="0036A2"/>
                          </a:solidFill>
                        </a:rPr>
                        <a:t>разная практика</a:t>
                      </a:r>
                      <a:endParaRPr lang="ru-RU" sz="10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>
                      <a:gsLst>
                        <a:gs pos="46000">
                          <a:schemeClr val="accent6">
                            <a:lumMod val="60000"/>
                            <a:lumOff val="40000"/>
                            <a:alpha val="50000"/>
                          </a:schemeClr>
                        </a:gs>
                        <a:gs pos="69000">
                          <a:srgbClr val="F86252">
                            <a:lumMod val="74000"/>
                            <a:lumOff val="26000"/>
                            <a:alpha val="50000"/>
                          </a:srgbClr>
                        </a:gs>
                      </a:gsLst>
                      <a:lin ang="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ru-RU" sz="1300" b="0" dirty="0" smtClean="0">
                          <a:solidFill>
                            <a:srgbClr val="0036A2"/>
                          </a:solidFill>
                        </a:rPr>
                        <a:t>обязательное участие для  4 000  и более, </a:t>
                      </a:r>
                      <a:r>
                        <a:rPr lang="ru-RU" sz="1000" b="0" dirty="0" smtClean="0">
                          <a:solidFill>
                            <a:srgbClr val="0036A2"/>
                          </a:solidFill>
                        </a:rPr>
                        <a:t>входит  </a:t>
                      </a:r>
                      <a:r>
                        <a:rPr lang="ru-RU" sz="1100" b="1" dirty="0" smtClean="0">
                          <a:ln w="19050" cap="rnd" cmpd="sng" algn="ctr">
                            <a:solidFill>
                              <a:srgbClr val="2F5597"/>
                            </a:solidFill>
                            <a:prstDash val="solid"/>
                            <a:beve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↑  ̲↑</a:t>
                      </a:r>
                      <a:endParaRPr lang="ru-RU" sz="11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5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rgbClr val="0036A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36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5029440" y="4683255"/>
            <a:ext cx="1723137" cy="384076"/>
            <a:chOff x="5020734" y="4871017"/>
            <a:chExt cx="1723137" cy="384076"/>
          </a:xfrm>
        </p:grpSpPr>
        <p:sp>
          <p:nvSpPr>
            <p:cNvPr id="3" name="Овал 2"/>
            <p:cNvSpPr/>
            <p:nvPr/>
          </p:nvSpPr>
          <p:spPr>
            <a:xfrm>
              <a:off x="5020734" y="4905006"/>
              <a:ext cx="152402" cy="165712"/>
            </a:xfrm>
            <a:prstGeom prst="ellipse">
              <a:avLst/>
            </a:prstGeom>
            <a:solidFill>
              <a:srgbClr val="92D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5020734" y="5089381"/>
              <a:ext cx="152402" cy="165712"/>
            </a:xfrm>
            <a:prstGeom prst="ellipse">
              <a:avLst/>
            </a:prstGeom>
            <a:solidFill>
              <a:srgbClr val="F8625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094754" y="4871017"/>
              <a:ext cx="127310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800" dirty="0" smtClean="0">
                  <a:solidFill>
                    <a:srgbClr val="0041C4"/>
                  </a:solidFill>
                </a:rPr>
                <a:t> - хорошо, есть, работает</a:t>
              </a:r>
              <a:endParaRPr lang="ru-RU" sz="800" dirty="0">
                <a:solidFill>
                  <a:srgbClr val="0041C4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086045" y="5039649"/>
              <a:ext cx="165782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800" dirty="0" smtClean="0">
                  <a:solidFill>
                    <a:srgbClr val="0041C4"/>
                  </a:solidFill>
                </a:rPr>
                <a:t> - плохо, отсутствует, не работает </a:t>
              </a:r>
              <a:endParaRPr lang="ru-RU" sz="800" dirty="0">
                <a:solidFill>
                  <a:srgbClr val="0041C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6909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Рисунок 1" descr="logo_rspp_rus_whitestri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441" y="290375"/>
            <a:ext cx="417248" cy="40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795859" y="6539969"/>
            <a:ext cx="1380068" cy="3180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ru-RU" sz="1200" dirty="0" smtClean="0">
                <a:solidFill>
                  <a:srgbClr val="0B67B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Форум «Кадры»</a:t>
            </a:r>
            <a:endParaRPr lang="ru-RU" sz="10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8700689" y="6539970"/>
            <a:ext cx="431800" cy="318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1200" dirty="0" smtClean="0">
                <a:solidFill>
                  <a:srgbClr val="0036A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lang="ru-RU" sz="1200" dirty="0">
              <a:solidFill>
                <a:srgbClr val="0036A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dirty="0">
              <a:solidFill>
                <a:srgbClr val="0036A2"/>
              </a:solidFill>
            </a:endParaRPr>
          </a:p>
        </p:txBody>
      </p:sp>
      <p:sp>
        <p:nvSpPr>
          <p:cNvPr id="1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5599" y="207853"/>
            <a:ext cx="8136466" cy="57108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36A2"/>
                </a:solidFill>
              </a:rPr>
              <a:t>Барьеры или о чем </a:t>
            </a:r>
            <a:r>
              <a:rPr lang="ru-RU" dirty="0" smtClean="0">
                <a:solidFill>
                  <a:srgbClr val="0036A2"/>
                </a:solidFill>
              </a:rPr>
              <a:t>дискуссии, </a:t>
            </a:r>
            <a:r>
              <a:rPr lang="ru-RU" dirty="0" smtClean="0">
                <a:solidFill>
                  <a:srgbClr val="0036A2"/>
                </a:solidFill>
              </a:rPr>
              <a:t>и что делать ?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7861" y="778933"/>
            <a:ext cx="7687733" cy="0"/>
          </a:xfrm>
          <a:prstGeom prst="line">
            <a:avLst/>
          </a:prstGeom>
          <a:ln w="28575">
            <a:solidFill>
              <a:srgbClr val="0B61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одзаголовок 2"/>
          <p:cNvSpPr txBox="1">
            <a:spLocks/>
          </p:cNvSpPr>
          <p:nvPr/>
        </p:nvSpPr>
        <p:spPr>
          <a:xfrm>
            <a:off x="287861" y="861454"/>
            <a:ext cx="8475139" cy="55959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36688" indent="-1436688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dirty="0" smtClean="0">
                <a:solidFill>
                  <a:srgbClr val="0036A2"/>
                </a:solidFill>
              </a:rPr>
              <a:t>НЕТ ДЕНЕГ ?  - Социальное партнерство – это не обязательно про дополнительные деньги, это прежде всего про эффективность имеющегося.</a:t>
            </a:r>
          </a:p>
          <a:p>
            <a:pPr marL="1436688" indent="-1436688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dirty="0" smtClean="0">
                <a:solidFill>
                  <a:srgbClr val="0036A2"/>
                </a:solidFill>
              </a:rPr>
              <a:t>ВСЕ В КОЛДОГОВОРЕ ?  - Социальный пакет, на ряду с размером оплаты труда, становиться инструментом </a:t>
            </a:r>
            <a:r>
              <a:rPr lang="ru-RU" sz="1800" dirty="0">
                <a:solidFill>
                  <a:srgbClr val="0036A2"/>
                </a:solidFill>
              </a:rPr>
              <a:t>переманивания </a:t>
            </a:r>
            <a:r>
              <a:rPr lang="ru-RU" sz="1800" dirty="0" smtClean="0">
                <a:solidFill>
                  <a:srgbClr val="0036A2"/>
                </a:solidFill>
              </a:rPr>
              <a:t>кадров и требует отраслевого консенсуса.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ru-RU" sz="400" dirty="0" smtClean="0">
              <a:solidFill>
                <a:srgbClr val="0036A2"/>
              </a:solidFill>
            </a:endParaRPr>
          </a:p>
          <a:p>
            <a:pPr marL="266700" indent="-2667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dirty="0" smtClean="0">
                <a:solidFill>
                  <a:srgbClr val="0036A2"/>
                </a:solidFill>
              </a:rPr>
              <a:t>1. Реализовать </a:t>
            </a:r>
            <a:r>
              <a:rPr lang="ru-RU" sz="1800" dirty="0">
                <a:solidFill>
                  <a:srgbClr val="0036A2"/>
                </a:solidFill>
              </a:rPr>
              <a:t>установленные нормы о поддержке объединений работодателей -  </a:t>
            </a:r>
            <a:r>
              <a:rPr lang="ru-RU" sz="1800" dirty="0" smtClean="0">
                <a:solidFill>
                  <a:srgbClr val="0036A2"/>
                </a:solidFill>
              </a:rPr>
              <a:t>по </a:t>
            </a:r>
            <a:r>
              <a:rPr lang="ru-RU" sz="1800" dirty="0">
                <a:solidFill>
                  <a:srgbClr val="0036A2"/>
                </a:solidFill>
              </a:rPr>
              <a:t>налогообложению в части их </a:t>
            </a:r>
            <a:r>
              <a:rPr lang="ru-RU" sz="1800" dirty="0" smtClean="0">
                <a:solidFill>
                  <a:srgbClr val="0036A2"/>
                </a:solidFill>
              </a:rPr>
              <a:t>взносов .., </a:t>
            </a:r>
            <a:r>
              <a:rPr lang="ru-RU" sz="1800" dirty="0">
                <a:solidFill>
                  <a:srgbClr val="0036A2"/>
                </a:solidFill>
              </a:rPr>
              <a:t>создать другие условия, стимулирующие вступление работодателей в объединения </a:t>
            </a:r>
            <a:r>
              <a:rPr lang="ru-RU" sz="1800" dirty="0" smtClean="0">
                <a:solidFill>
                  <a:srgbClr val="0036A2"/>
                </a:solidFill>
              </a:rPr>
              <a:t>работодателей.</a:t>
            </a:r>
            <a:endParaRPr lang="ru-RU" sz="1800" dirty="0">
              <a:solidFill>
                <a:srgbClr val="0036A2"/>
              </a:solidFill>
            </a:endParaRPr>
          </a:p>
          <a:p>
            <a:pPr marL="266700" indent="-2667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dirty="0" smtClean="0">
                <a:solidFill>
                  <a:srgbClr val="0036A2"/>
                </a:solidFill>
              </a:rPr>
              <a:t>2. Компании </a:t>
            </a:r>
            <a:r>
              <a:rPr lang="ru-RU" sz="1800" dirty="0">
                <a:solidFill>
                  <a:srgbClr val="0036A2"/>
                </a:solidFill>
              </a:rPr>
              <a:t>- отраслевые лидеры должны стать лидерами отраслевого социального партнёрства, задавать тренды социальной ответственности в отраслях и балансировать отраслевые приоритеты и возможности организаций посредством социального </a:t>
            </a:r>
            <a:r>
              <a:rPr lang="ru-RU" sz="1800" dirty="0" smtClean="0">
                <a:solidFill>
                  <a:srgbClr val="0036A2"/>
                </a:solidFill>
              </a:rPr>
              <a:t>диалога.</a:t>
            </a:r>
          </a:p>
          <a:p>
            <a:pPr marL="266700" indent="-2667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dirty="0" smtClean="0">
                <a:solidFill>
                  <a:srgbClr val="0036A2"/>
                </a:solidFill>
              </a:rPr>
              <a:t>3. Правительство </a:t>
            </a:r>
            <a:r>
              <a:rPr lang="ru-RU" sz="1800" dirty="0">
                <a:solidFill>
                  <a:srgbClr val="0036A2"/>
                </a:solidFill>
              </a:rPr>
              <a:t>должно демонстрировать свою </a:t>
            </a:r>
            <a:r>
              <a:rPr lang="ru-RU" sz="1800" dirty="0" smtClean="0">
                <a:solidFill>
                  <a:srgbClr val="0036A2"/>
                </a:solidFill>
              </a:rPr>
              <a:t>решительность в построении и развитии социального партнёрства.</a:t>
            </a:r>
          </a:p>
          <a:p>
            <a:pPr marL="266700" indent="-2667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dirty="0" smtClean="0">
                <a:solidFill>
                  <a:srgbClr val="0036A2"/>
                </a:solidFill>
              </a:rPr>
              <a:t>4. Задача Правительства обеспечить </a:t>
            </a:r>
            <a:r>
              <a:rPr lang="ru-RU" sz="1800" dirty="0">
                <a:solidFill>
                  <a:srgbClr val="0036A2"/>
                </a:solidFill>
              </a:rPr>
              <a:t>в 1-ую очередь участия гос. компаний, гос. корпораций (они почти все там) и главное организаций с контрольным пакетом у </a:t>
            </a:r>
            <a:r>
              <a:rPr lang="ru-RU" sz="1800" dirty="0" smtClean="0">
                <a:solidFill>
                  <a:srgbClr val="0036A2"/>
                </a:solidFill>
              </a:rPr>
              <a:t>государства.</a:t>
            </a:r>
            <a:endParaRPr lang="ru-RU" sz="1800" dirty="0">
              <a:solidFill>
                <a:srgbClr val="0036A2"/>
              </a:solidFill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ru-RU" sz="1800" dirty="0" smtClean="0">
              <a:solidFill>
                <a:srgbClr val="0036A2"/>
              </a:solidFill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ru-RU" sz="1800" dirty="0">
              <a:solidFill>
                <a:srgbClr val="0036A2"/>
              </a:solidFill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ru-RU" sz="1800" dirty="0" smtClean="0">
              <a:solidFill>
                <a:srgbClr val="0036A2"/>
              </a:solidFill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ru-RU" sz="1800" dirty="0">
              <a:solidFill>
                <a:srgbClr val="0036A2"/>
              </a:solidFill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ru-RU" sz="1800" dirty="0">
              <a:solidFill>
                <a:srgbClr val="0036A2"/>
              </a:solidFill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ru-RU" sz="1800" dirty="0" smtClean="0">
              <a:solidFill>
                <a:srgbClr val="0036A2"/>
              </a:solidFill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ru-RU" sz="1800" dirty="0">
              <a:solidFill>
                <a:srgbClr val="0036A2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861" y="6514917"/>
            <a:ext cx="550339" cy="29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56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8133" y="2363390"/>
            <a:ext cx="7621059" cy="1319610"/>
          </a:xfrm>
        </p:spPr>
        <p:txBody>
          <a:bodyPr anchor="t">
            <a:noAutofit/>
          </a:bodyPr>
          <a:lstStyle/>
          <a:p>
            <a:r>
              <a:rPr lang="ru-RU" sz="2800" dirty="0" smtClean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 А С И Б О</a:t>
            </a:r>
            <a:br>
              <a:rPr lang="ru-RU" sz="2800" dirty="0" smtClean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А </a:t>
            </a:r>
            <a:br>
              <a:rPr lang="ru-RU" sz="2800" dirty="0" smtClean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solidFill>
                  <a:srgbClr val="0036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 И М А Н И Е</a:t>
            </a:r>
            <a:endParaRPr lang="ru-RU" sz="2800" strike="sngStrike" dirty="0">
              <a:solidFill>
                <a:srgbClr val="0036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Рисунок 1" descr="logo_rspp_rus_whitestri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704" y="423124"/>
            <a:ext cx="602149" cy="585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057399" y="377554"/>
            <a:ext cx="583353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B67B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РОССИЙСКИЙ СОЮЗ ПРОМЫШЛЕННИКОВ И ПРЕДПРИНИМАТЕЛЕЙ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</a:pPr>
            <a:endParaRPr lang="ru-RU" altLang="ru-RU" sz="1000" b="1" dirty="0" smtClean="0">
              <a:solidFill>
                <a:srgbClr val="0B67B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</a:pPr>
            <a:r>
              <a:rPr lang="ru-RU" altLang="ru-RU" sz="1400" b="1" dirty="0" smtClean="0">
                <a:solidFill>
                  <a:srgbClr val="0B67B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</a:t>
            </a:r>
            <a:r>
              <a:rPr lang="ru-RU" sz="1400" b="1" dirty="0" smtClean="0">
                <a:solidFill>
                  <a:srgbClr val="0B67B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омитет РСПП по рынку труда и </a:t>
            </a:r>
            <a:r>
              <a:rPr lang="ru-RU" sz="1400" b="1" dirty="0">
                <a:solidFill>
                  <a:srgbClr val="0B67B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социальному </a:t>
            </a:r>
            <a:r>
              <a:rPr lang="ru-RU" sz="1400" b="1" dirty="0" smtClean="0">
                <a:solidFill>
                  <a:srgbClr val="0B67B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партнерству</a:t>
            </a:r>
            <a:endParaRPr lang="ru-RU" altLang="ru-RU" sz="1400" b="1" dirty="0">
              <a:solidFill>
                <a:srgbClr val="0B67B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3505198" y="6405652"/>
            <a:ext cx="1889643" cy="3211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1600" spc="13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Форум «Кадры» </a:t>
            </a:r>
            <a:endParaRPr lang="ru-RU" sz="1600" spc="13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198" y="5393081"/>
            <a:ext cx="1889643" cy="100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619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24636</TotalTime>
  <Words>419</Words>
  <Application>Microsoft Office PowerPoint</Application>
  <PresentationFormat>Экран (4:3)</PresentationFormat>
  <Paragraphs>79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Новое качество социального диалога  -  новый шаг к  эффективности рынка труда</vt:lpstr>
      <vt:lpstr>Презентация PowerPoint</vt:lpstr>
      <vt:lpstr>Презентация PowerPoint</vt:lpstr>
      <vt:lpstr>Презентация PowerPoint</vt:lpstr>
      <vt:lpstr>С П А С И Б О   З А    В Н И М А Н И 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"О методологических подходах определения тарифов страховых взносов на обязательное социальное страхоаание от несчастных случаев на производстве и профессиональных заболеваний"</dc:title>
  <dc:creator>Андрей Юрьевич</dc:creator>
  <cp:lastModifiedBy>Андрей Юрьевич</cp:lastModifiedBy>
  <cp:revision>42</cp:revision>
  <cp:lastPrinted>2025-02-13T09:39:06Z</cp:lastPrinted>
  <dcterms:created xsi:type="dcterms:W3CDTF">2024-10-03T07:20:22Z</dcterms:created>
  <dcterms:modified xsi:type="dcterms:W3CDTF">2025-02-17T07:12:41Z</dcterms:modified>
</cp:coreProperties>
</file>