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32" r:id="rId3"/>
    <p:sldId id="320" r:id="rId4"/>
    <p:sldId id="334" r:id="rId5"/>
    <p:sldId id="318" r:id="rId6"/>
    <p:sldId id="337" r:id="rId7"/>
    <p:sldId id="340" r:id="rId8"/>
  </p:sldIdLst>
  <p:sldSz cx="12192000" cy="6858000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0F9"/>
    <a:srgbClr val="D5B8EA"/>
    <a:srgbClr val="F2F7FC"/>
    <a:srgbClr val="FF9999"/>
    <a:srgbClr val="F9A59F"/>
    <a:srgbClr val="BD92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8" autoAdjust="0"/>
    <p:restoredTop sz="96395" autoAdjust="0"/>
  </p:normalViewPr>
  <p:slideViewPr>
    <p:cSldViewPr snapToGrid="0">
      <p:cViewPr varScale="1">
        <p:scale>
          <a:sx n="114" d="100"/>
          <a:sy n="114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4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'[RC_02-2024.xlsx]2.1'!$Q$5:$Q$15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'[RC_02-2024.xlsx]2.1'!$R$5:$R$15</c:f>
              <c:numCache>
                <c:formatCode>0.0</c:formatCode>
                <c:ptCount val="11"/>
                <c:pt idx="0">
                  <c:v>40.299999999999997</c:v>
                </c:pt>
                <c:pt idx="1">
                  <c:v>40.4</c:v>
                </c:pt>
                <c:pt idx="2">
                  <c:v>40.6</c:v>
                </c:pt>
                <c:pt idx="3">
                  <c:v>40.700000000000003</c:v>
                </c:pt>
                <c:pt idx="4">
                  <c:v>40.9</c:v>
                </c:pt>
                <c:pt idx="5">
                  <c:v>41.1</c:v>
                </c:pt>
                <c:pt idx="6">
                  <c:v>41.3</c:v>
                </c:pt>
                <c:pt idx="7">
                  <c:v>41.6</c:v>
                </c:pt>
                <c:pt idx="8">
                  <c:v>41.8</c:v>
                </c:pt>
                <c:pt idx="9">
                  <c:v>42.1</c:v>
                </c:pt>
                <c:pt idx="10">
                  <c:v>42.2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03-4B1B-A1D9-2927FA518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472703"/>
        <c:axId val="2130473119"/>
      </c:lineChart>
      <c:catAx>
        <c:axId val="2130472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30473119"/>
        <c:crosses val="autoZero"/>
        <c:auto val="1"/>
        <c:lblAlgn val="ctr"/>
        <c:lblOffset val="100"/>
        <c:noMultiLvlLbl val="0"/>
      </c:catAx>
      <c:valAx>
        <c:axId val="2130473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3047270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'[RC_02-2024.xlsx]2.1'!$U$20:$U$31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'[RC_02-2024.xlsx]2.1'!$V$20:$V$31</c:f>
              <c:numCache>
                <c:formatCode>0.00</c:formatCode>
                <c:ptCount val="12"/>
                <c:pt idx="0">
                  <c:v>71.474999999999994</c:v>
                </c:pt>
                <c:pt idx="1">
                  <c:v>71.688000000000002</c:v>
                </c:pt>
                <c:pt idx="2">
                  <c:v>72.495000000000005</c:v>
                </c:pt>
                <c:pt idx="3">
                  <c:v>72.683999999999997</c:v>
                </c:pt>
                <c:pt idx="4">
                  <c:v>72.677999999999997</c:v>
                </c:pt>
                <c:pt idx="5">
                  <c:v>72.956999999999994</c:v>
                </c:pt>
                <c:pt idx="6">
                  <c:v>72.391999999999996</c:v>
                </c:pt>
                <c:pt idx="7">
                  <c:v>71.116</c:v>
                </c:pt>
                <c:pt idx="8">
                  <c:v>72.298000000000002</c:v>
                </c:pt>
                <c:pt idx="9">
                  <c:v>72.644000000000005</c:v>
                </c:pt>
                <c:pt idx="10">
                  <c:v>73.635999999999996</c:v>
                </c:pt>
                <c:pt idx="11">
                  <c:v>74.2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7-4971-841D-ADB09C0BC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571081679"/>
        <c:axId val="571082511"/>
      </c:barChart>
      <c:catAx>
        <c:axId val="571081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71082511"/>
        <c:crosses val="autoZero"/>
        <c:auto val="1"/>
        <c:lblAlgn val="ctr"/>
        <c:lblOffset val="100"/>
        <c:noMultiLvlLbl val="0"/>
      </c:catAx>
      <c:valAx>
        <c:axId val="571082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71081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018747002659462E-2"/>
          <c:y val="5.540567997405136E-2"/>
          <c:w val="0.55268525381116396"/>
          <c:h val="0.922355685484481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'[Urov_31 (2).xlsx]Лист1'!$D$6</c:f>
              <c:strCache>
                <c:ptCount val="1"/>
                <c:pt idx="0">
                  <c:v>до 45 тыс. руб.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88238079805429E-3"/>
                  <c:y val="-8.2917613581461255E-2"/>
                </c:manualLayout>
              </c:layout>
              <c:tx>
                <c:rich>
                  <a:bodyPr/>
                  <a:lstStyle/>
                  <a:p>
                    <a:fld id="{9E7FE1A3-CC16-4265-ACD6-0FD1DD4C5511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%</a:t>
                    </a:r>
                  </a:p>
                  <a:p>
                    <a:r>
                      <a:rPr lang="ru-RU" dirty="0" smtClean="0"/>
                      <a:t>(41,0 млн чел)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90901164058067"/>
                      <c:h val="0.134790872638023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54-4578-A421-E05A484C4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'[Urov_31 (2).xlsx]Лист1'!$E$6</c:f>
              <c:numCache>
                <c:formatCode>0.0</c:formatCode>
                <c:ptCount val="1"/>
                <c:pt idx="0">
                  <c:v>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4-4578-A421-E05A484C41CC}"/>
            </c:ext>
          </c:extLst>
        </c:ser>
        <c:ser>
          <c:idx val="1"/>
          <c:order val="1"/>
          <c:tx>
            <c:strRef>
              <c:f>'[Urov_31 (2).xlsx]Лист1'!$D$7</c:f>
              <c:strCache>
                <c:ptCount val="1"/>
                <c:pt idx="0">
                  <c:v>от 45 до 60 тыс. руб.</c:v>
                </c:pt>
              </c:strCache>
            </c:strRef>
          </c:tx>
          <c:spPr>
            <a:solidFill>
              <a:srgbClr val="D5B8E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C489D2C-1640-488D-8996-21BED8D6C0EE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%</a:t>
                    </a:r>
                  </a:p>
                  <a:p>
                    <a:r>
                      <a:rPr lang="ru-RU" dirty="0" smtClean="0"/>
                      <a:t>(10,6</a:t>
                    </a:r>
                    <a:r>
                      <a:rPr lang="ru-RU" baseline="0" dirty="0" smtClean="0"/>
                      <a:t> млн чел.)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354-4578-A421-E05A484C4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'[Urov_31 (2).xlsx]Лист1'!$E$7</c:f>
              <c:numCache>
                <c:formatCode>0.0</c:formatCode>
                <c:ptCount val="1"/>
                <c:pt idx="0">
                  <c:v>14.399999999999999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4-4578-A421-E05A484C41CC}"/>
            </c:ext>
          </c:extLst>
        </c:ser>
        <c:ser>
          <c:idx val="2"/>
          <c:order val="2"/>
          <c:tx>
            <c:strRef>
              <c:f>'[Urov_31 (2).xlsx]Лист1'!$D$8</c:f>
              <c:strCache>
                <c:ptCount val="1"/>
                <c:pt idx="0">
                  <c:v>от 60 тыс. до 75 тыс. руб.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2EAB25B-F720-4D51-A5A9-452A3CCCFB53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%</a:t>
                    </a:r>
                  </a:p>
                  <a:p>
                    <a:r>
                      <a:rPr lang="ru-RU" dirty="0" smtClean="0"/>
                      <a:t>(6,9 млн чел.)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354-4578-A421-E05A484C4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'[Urov_31 (2).xlsx]Лист1'!$E$8</c:f>
              <c:numCache>
                <c:formatCode>0.0</c:formatCode>
                <c:ptCount val="1"/>
                <c:pt idx="0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54-4578-A421-E05A484C41CC}"/>
            </c:ext>
          </c:extLst>
        </c:ser>
        <c:ser>
          <c:idx val="3"/>
          <c:order val="3"/>
          <c:tx>
            <c:strRef>
              <c:f>'[Urov_31 (2).xlsx]Лист1'!$D$9</c:f>
              <c:strCache>
                <c:ptCount val="1"/>
                <c:pt idx="0">
                  <c:v>от 75 до 100 тыс. руб.</c:v>
                </c:pt>
              </c:strCache>
            </c:strRef>
          </c:tx>
          <c:spPr>
            <a:solidFill>
              <a:srgbClr val="A5A5A5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13E9B7C-69B7-4EE4-83D7-5699BA77B5D4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%</a:t>
                    </a:r>
                  </a:p>
                  <a:p>
                    <a:r>
                      <a:rPr lang="ru-RU" dirty="0" smtClean="0"/>
                      <a:t>(6,7 млн чел)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354-4578-A421-E05A484C4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'[Urov_31 (2).xlsx]Лист1'!$E$9</c:f>
              <c:numCache>
                <c:formatCode>0.0</c:formatCode>
                <c:ptCount val="1"/>
                <c:pt idx="0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54-4578-A421-E05A484C41CC}"/>
            </c:ext>
          </c:extLst>
        </c:ser>
        <c:ser>
          <c:idx val="4"/>
          <c:order val="4"/>
          <c:tx>
            <c:strRef>
              <c:f>'[Urov_31 (2).xlsx]Лист1'!$D$10</c:f>
              <c:strCache>
                <c:ptCount val="1"/>
                <c:pt idx="0">
                  <c:v>Свыше 100 тыс. руб.</c:v>
                </c:pt>
              </c:strCache>
            </c:strRef>
          </c:tx>
          <c:spPr>
            <a:solidFill>
              <a:srgbClr val="ED7D31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718CC6D-8940-44CB-BC47-02D0D08BABF5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%</a:t>
                    </a:r>
                  </a:p>
                  <a:p>
                    <a:r>
                      <a:rPr lang="ru-RU" dirty="0" smtClean="0"/>
                      <a:t>(8,4 млн чел.)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354-4578-A421-E05A484C4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'[Urov_31 (2).xlsx]Лист1'!$E$10</c:f>
              <c:numCache>
                <c:formatCode>0.0</c:formatCode>
                <c:ptCount val="1"/>
                <c:pt idx="0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54-4578-A421-E05A484C4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6"/>
        <c:overlap val="100"/>
        <c:axId val="512139376"/>
        <c:axId val="512141016"/>
      </c:barChart>
      <c:catAx>
        <c:axId val="51213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2141016"/>
        <c:crosses val="autoZero"/>
        <c:auto val="1"/>
        <c:lblAlgn val="ctr"/>
        <c:lblOffset val="100"/>
        <c:noMultiLvlLbl val="0"/>
      </c:catAx>
      <c:valAx>
        <c:axId val="5121410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1213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742955341442492"/>
          <c:y val="6.8420741991203149E-3"/>
          <c:w val="0.28945571928906716"/>
          <c:h val="0.99315792580087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4546A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87-4230-A603-0B05A21F05EA}"/>
              </c:ext>
            </c:extLst>
          </c:dPt>
          <c:dPt>
            <c:idx val="1"/>
            <c:bubble3D val="0"/>
            <c:spPr>
              <a:solidFill>
                <a:srgbClr val="70AD47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87-4230-A603-0B05A21F05EA}"/>
              </c:ext>
            </c:extLst>
          </c:dPt>
          <c:dPt>
            <c:idx val="2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87-4230-A603-0B05A21F05E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090921FF-D9DC-4B24-9C79-7775C04EDBF6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C87-4230-A603-0B05A21F05EA}"/>
                </c:ext>
              </c:extLst>
            </c:dLbl>
            <c:dLbl>
              <c:idx val="1"/>
              <c:layout>
                <c:manualLayout>
                  <c:x val="2.6332039287327219E-2"/>
                  <c:y val="-5.2418510441909882E-3"/>
                </c:manualLayout>
              </c:layout>
              <c:tx>
                <c:rich>
                  <a:bodyPr/>
                  <a:lstStyle/>
                  <a:p>
                    <a:fld id="{22D53191-7A9D-482B-8135-147264303790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C87-4230-A603-0B05A21F05EA}"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C87-4230-A603-0B05A21F05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Лист1!$B$3:$B$5</c:f>
              <c:strCache>
                <c:ptCount val="3"/>
                <c:pt idx="0">
                  <c:v>Покупка товаров и оплата услуг</c:v>
                </c:pt>
                <c:pt idx="1">
                  <c:v>Оплата обязательных
платежей и взносов</c:v>
                </c:pt>
                <c:pt idx="2">
                  <c:v>Сбережения</c:v>
                </c:pt>
              </c:strCache>
            </c:strRef>
          </c:cat>
          <c:val>
            <c:numRef>
              <c:f>Лист1!$C$3:$C$5</c:f>
              <c:numCache>
                <c:formatCode>0.0%</c:formatCode>
                <c:ptCount val="3"/>
                <c:pt idx="0">
                  <c:v>0.76</c:v>
                </c:pt>
                <c:pt idx="1">
                  <c:v>0.154</c:v>
                </c:pt>
                <c:pt idx="2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87-4230-A603-0B05A21F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21960392937279"/>
          <c:y val="1.9881106417934637E-2"/>
          <c:w val="0.40678039607062716"/>
          <c:h val="0.94589182619355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685575165992113E-2"/>
          <c:y val="3.5720344501617887E-2"/>
          <c:w val="0.88542267732246771"/>
          <c:h val="0.699522732329778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Лист1!$C$20</c:f>
              <c:strCache>
                <c:ptCount val="1"/>
                <c:pt idx="0">
                  <c:v>Коэффициент замещения (только страховая пенсия), %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Лист1!$B$21:$B$28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Лист1!$C$21:$C$28</c:f>
              <c:numCache>
                <c:formatCode>0.0</c:formatCode>
                <c:ptCount val="8"/>
                <c:pt idx="0">
                  <c:v>36.13143717925805</c:v>
                </c:pt>
                <c:pt idx="1">
                  <c:v>34.27476900558046</c:v>
                </c:pt>
                <c:pt idx="2">
                  <c:v>33.171913844611112</c:v>
                </c:pt>
                <c:pt idx="3">
                  <c:v>32.70099719538797</c:v>
                </c:pt>
                <c:pt idx="4">
                  <c:v>31.59248130808469</c:v>
                </c:pt>
                <c:pt idx="5">
                  <c:v>31.648504698643976</c:v>
                </c:pt>
                <c:pt idx="6">
                  <c:v>29.861998022817755</c:v>
                </c:pt>
                <c:pt idx="7">
                  <c:v>28.964518464880523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6-4660-B856-8FD78AC2C460}"/>
            </c:ext>
          </c:extLst>
        </c:ser>
        <c:ser>
          <c:idx val="1"/>
          <c:order val="1"/>
          <c:tx>
            <c:strRef>
              <c:f>Лист1!$D$20</c:f>
              <c:strCache>
                <c:ptCount val="1"/>
                <c:pt idx="0">
                  <c:v>Суммарный коэффициент замещения (страховая пенсия + НПО), %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numRef>
              <c:f>Лист1!$B$21:$B$28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Лист1!$D$21:$D$28</c:f>
              <c:numCache>
                <c:formatCode>0.0</c:formatCode>
                <c:ptCount val="8"/>
                <c:pt idx="0">
                  <c:v>8.7146374500219537</c:v>
                </c:pt>
                <c:pt idx="1">
                  <c:v>7.5328224511453001</c:v>
                </c:pt>
                <c:pt idx="2">
                  <c:v>7.740898263546633</c:v>
                </c:pt>
                <c:pt idx="3">
                  <c:v>7.6455475273448954</c:v>
                </c:pt>
                <c:pt idx="4">
                  <c:v>7.2922394023573496</c:v>
                </c:pt>
                <c:pt idx="5">
                  <c:v>4.9970845910752928</c:v>
                </c:pt>
                <c:pt idx="6">
                  <c:v>6.1435304223161147</c:v>
                </c:pt>
                <c:pt idx="7">
                  <c:v>6.1727662302204358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6-4660-B856-8FD78AC2C460}"/>
            </c:ext>
          </c:extLst>
        </c:ser>
        <c:ser>
          <c:idx val="2"/>
          <c:order val="2"/>
          <c:tx>
            <c:strRef>
              <c:f>Лист1!$E$20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Лист1!$B$21:$B$28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Лист1!$E$21:$E$28</c:f>
              <c:numCache>
                <c:formatCode>0.0</c:formatCode>
                <c:ptCount val="8"/>
                <c:pt idx="0">
                  <c:v>44.846074629280004</c:v>
                </c:pt>
                <c:pt idx="1">
                  <c:v>41.80759145672576</c:v>
                </c:pt>
                <c:pt idx="2">
                  <c:v>40.912812108157745</c:v>
                </c:pt>
                <c:pt idx="3">
                  <c:v>40.346544722732865</c:v>
                </c:pt>
                <c:pt idx="4">
                  <c:v>38.884720710442039</c:v>
                </c:pt>
                <c:pt idx="5">
                  <c:v>36.645589289719268</c:v>
                </c:pt>
                <c:pt idx="6">
                  <c:v>36.005528445133869</c:v>
                </c:pt>
                <c:pt idx="7">
                  <c:v>35.137284695100959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96-4660-B856-8FD78AC2C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100"/>
        <c:axId val="604557375"/>
        <c:axId val="604556543"/>
      </c:barChart>
      <c:lineChart>
        <c:grouping val="standard"/>
        <c:varyColors val="0"/>
        <c:ser>
          <c:idx val="3"/>
          <c:order val="3"/>
          <c:tx>
            <c:strRef>
              <c:f>Лист1!$F$20</c:f>
              <c:strCache>
                <c:ptCount val="1"/>
                <c:pt idx="0">
                  <c:v>Номинальная ЗП, изм. в %, год к году (правая ось)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17,8%*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E51-4EF7-A789-5882496835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Лист1!$B$21:$B$28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Лист1!$F$21:$F$28</c:f>
              <c:numCache>
                <c:formatCode>0.0%</c:formatCode>
                <c:ptCount val="8"/>
                <c:pt idx="0">
                  <c:v>6.7000000000000004E-2</c:v>
                </c:pt>
                <c:pt idx="1">
                  <c:v>0.11599999999999999</c:v>
                </c:pt>
                <c:pt idx="2">
                  <c:v>9.5000000000000001E-2</c:v>
                </c:pt>
                <c:pt idx="3">
                  <c:v>7.2999999999999995E-2</c:v>
                </c:pt>
                <c:pt idx="4">
                  <c:v>0.115</c:v>
                </c:pt>
                <c:pt idx="5">
                  <c:v>0.14099999999999999</c:v>
                </c:pt>
                <c:pt idx="6">
                  <c:v>0.14599999999999999</c:v>
                </c:pt>
                <c:pt idx="7">
                  <c:v>0.17899999999999999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96-4660-B856-8FD78AC2C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524783"/>
        <c:axId val="573528943"/>
      </c:lineChart>
      <c:catAx>
        <c:axId val="604557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4556543"/>
        <c:crosses val="autoZero"/>
        <c:auto val="1"/>
        <c:lblAlgn val="ctr"/>
        <c:lblOffset val="100"/>
        <c:noMultiLvlLbl val="0"/>
      </c:catAx>
      <c:valAx>
        <c:axId val="604556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4557375"/>
        <c:crosses val="autoZero"/>
        <c:crossBetween val="between"/>
        <c:majorUnit val="20"/>
      </c:valAx>
      <c:valAx>
        <c:axId val="573528943"/>
        <c:scaling>
          <c:orientation val="minMax"/>
          <c:min val="-0.2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73524783"/>
        <c:crosses val="max"/>
        <c:crossBetween val="between"/>
      </c:valAx>
      <c:catAx>
        <c:axId val="5735247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35289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12676300077876E-2"/>
          <c:y val="0.77779227538599283"/>
          <c:w val="0.86504434208191683"/>
          <c:h val="0.195144134259706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535585519645635E-2"/>
          <c:y val="2.6941802364088285E-2"/>
          <c:w val="0.64121778642778782"/>
          <c:h val="0.849536519724971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Лист2!$B$20</c:f>
              <c:strCache>
                <c:ptCount val="1"/>
                <c:pt idx="0">
                  <c:v>ПР в НПФ, трлн руб.                </c:v>
                </c:pt>
              </c:strCache>
            </c:strRef>
          </c:tx>
          <c:spPr>
            <a:solidFill>
              <a:srgbClr val="ED7D31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709764631361017E-2"/>
                  <c:y val="-1.7335265092745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F15-4F7D-BEA8-8C5A22A5F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Лист2!$A$21:$A$26</c:f>
              <c:strCach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2023</c:v>
                </c:pt>
                <c:pt idx="5">
                  <c:v>3 кв. 2024</c:v>
                </c:pt>
              </c:strCache>
            </c:strRef>
          </c:cat>
          <c:val>
            <c:numRef>
              <c:f>Лист2!$B$21:$B$26</c:f>
              <c:numCache>
                <c:formatCode>0.0</c:formatCode>
                <c:ptCount val="6"/>
                <c:pt idx="0">
                  <c:v>0.27736496799999999</c:v>
                </c:pt>
                <c:pt idx="1">
                  <c:v>0.64327000000000001</c:v>
                </c:pt>
                <c:pt idx="2">
                  <c:v>0.99160776106000004</c:v>
                </c:pt>
                <c:pt idx="3">
                  <c:v>1.4930122474971599</c:v>
                </c:pt>
                <c:pt idx="4">
                  <c:v>1.8375184048200206</c:v>
                </c:pt>
                <c:pt idx="5">
                  <c:v>1.9704096045882102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5-4F7D-BEA8-8C5A22A5F33E}"/>
            </c:ext>
          </c:extLst>
        </c:ser>
        <c:ser>
          <c:idx val="1"/>
          <c:order val="1"/>
          <c:tx>
            <c:strRef>
              <c:f>Лист2!$C$20</c:f>
              <c:strCache>
                <c:ptCount val="1"/>
                <c:pt idx="0">
                  <c:v>ПН в НПФ, трлн руб.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15-4F7D-BEA8-8C5A22A5F33E}"/>
                </c:ext>
              </c:extLst>
            </c:dLbl>
            <c:dLbl>
              <c:idx val="1"/>
              <c:layout>
                <c:manualLayout>
                  <c:x val="3.2459897968572682E-2"/>
                  <c:y val="-7.61039796089274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F15-4F7D-BEA8-8C5A22A5F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Лист2!$A$21:$A$26</c:f>
              <c:strCach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2023</c:v>
                </c:pt>
                <c:pt idx="5">
                  <c:v>3 кв. 2024</c:v>
                </c:pt>
              </c:strCache>
            </c:strRef>
          </c:cat>
          <c:val>
            <c:numRef>
              <c:f>Лист2!$C$21:$C$26</c:f>
              <c:numCache>
                <c:formatCode>0.0</c:formatCode>
                <c:ptCount val="6"/>
                <c:pt idx="0">
                  <c:v>2E-3</c:v>
                </c:pt>
                <c:pt idx="1">
                  <c:v>0.155</c:v>
                </c:pt>
                <c:pt idx="2">
                  <c:v>1.7195486677470302</c:v>
                </c:pt>
                <c:pt idx="3">
                  <c:v>2.97343509761735</c:v>
                </c:pt>
                <c:pt idx="4">
                  <c:v>3.3249896606787606</c:v>
                </c:pt>
                <c:pt idx="5">
                  <c:v>3.3770442679331203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15-4F7D-BEA8-8C5A22A5F33E}"/>
            </c:ext>
          </c:extLst>
        </c:ser>
        <c:ser>
          <c:idx val="2"/>
          <c:order val="2"/>
          <c:tx>
            <c:strRef>
              <c:f>Лист2!$D$20</c:f>
              <c:strCache>
                <c:ptCount val="1"/>
                <c:pt idx="0">
                  <c:v>ПН в СФР, трлн руб.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15-4F7D-BEA8-8C5A22A5F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Лист2!$A$21:$A$26</c:f>
              <c:strCach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2023</c:v>
                </c:pt>
                <c:pt idx="5">
                  <c:v>3 кв. 2024</c:v>
                </c:pt>
              </c:strCache>
            </c:strRef>
          </c:cat>
          <c:val>
            <c:numRef>
              <c:f>Лист2!$D$21:$D$26</c:f>
              <c:numCache>
                <c:formatCode>0.0</c:formatCode>
                <c:ptCount val="6"/>
                <c:pt idx="0">
                  <c:v>0.17634503973310997</c:v>
                </c:pt>
                <c:pt idx="1">
                  <c:v>0.73994085893985007</c:v>
                </c:pt>
                <c:pt idx="2">
                  <c:v>2.0123966563113602</c:v>
                </c:pt>
                <c:pt idx="3">
                  <c:v>1.9968377443289096</c:v>
                </c:pt>
                <c:pt idx="4">
                  <c:v>2.3604530761765909</c:v>
                </c:pt>
                <c:pt idx="5">
                  <c:v>2.4299860653609198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15-4F7D-BEA8-8C5A22A5F33E}"/>
            </c:ext>
          </c:extLst>
        </c:ser>
        <c:ser>
          <c:idx val="3"/>
          <c:order val="3"/>
          <c:tx>
            <c:strRef>
              <c:f>Лист2!$E$20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6CFA370-EE39-4013-8FF6-12473D312D9A}" type="VALUE">
                      <a:rPr lang="en-US" sz="1800" b="1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F15-4F7D-BEA8-8C5A22A5F33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3E8C9C5-21AC-468C-B3EA-1D21D749D178}" type="VALUE">
                      <a:rPr lang="en-US" sz="1600" b="1" i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F15-4F7D-BEA8-8C5A22A5F33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4636CDC-9693-4CA4-A9F2-88707E783F65}" type="VALUE">
                      <a:rPr lang="en-US" sz="1800" b="1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F15-4F7D-BEA8-8C5A22A5F33E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A319482-934B-4542-8CE2-809B6B19C676}" type="VALUE">
                      <a:rPr lang="en-US" sz="1800" b="1" i="0"/>
                      <a:pPr>
                        <a:defRPr sz="1800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F15-4F7D-BEA8-8C5A22A5F33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4CAC0B9-A95F-4C6B-B802-A33BCB23050C}" type="VALUE">
                      <a:rPr lang="en-US" sz="1800" b="1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F15-4F7D-BEA8-8C5A22A5F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Лист2!$A$21:$A$26</c:f>
              <c:strCach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2023</c:v>
                </c:pt>
                <c:pt idx="5">
                  <c:v>3 кв. 2024</c:v>
                </c:pt>
              </c:strCache>
            </c:strRef>
          </c:cat>
          <c:val>
            <c:numRef>
              <c:f>Лист2!$E$21:$E$25</c:f>
              <c:numCache>
                <c:formatCode>0.0</c:formatCode>
                <c:ptCount val="5"/>
                <c:pt idx="0">
                  <c:v>0.45571000773310999</c:v>
                </c:pt>
                <c:pt idx="1">
                  <c:v>1.5382108589398502</c:v>
                </c:pt>
                <c:pt idx="2">
                  <c:v>4.7235530851183904</c:v>
                </c:pt>
                <c:pt idx="3">
                  <c:v>6.4632850894434197</c:v>
                </c:pt>
                <c:pt idx="4">
                  <c:v>7.5229611416753723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15-4F7D-BEA8-8C5A22A5F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385800704"/>
        <c:axId val="128830944"/>
      </c:barChart>
      <c:lineChart>
        <c:grouping val="standard"/>
        <c:varyColors val="0"/>
        <c:ser>
          <c:idx val="4"/>
          <c:order val="4"/>
          <c:tx>
            <c:strRef>
              <c:f>Лист2!$G$11</c:f>
              <c:strCache>
                <c:ptCount val="1"/>
                <c:pt idx="0">
                  <c:v>Объем пенсионных сбережений, в % от ВВП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5"/>
              <c:layout/>
              <c:tx>
                <c:rich>
                  <a:bodyPr/>
                  <a:lstStyle/>
                  <a:p>
                    <a:fld id="{45FD07FD-D94E-4965-AFBB-B0FAEF507B10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F15-4F7D-BEA8-8C5A22A5F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Лист2!$A$21:$A$25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2023</c:v>
                </c:pt>
              </c:numCache>
            </c:numRef>
          </c:cat>
          <c:val>
            <c:numRef>
              <c:f>Лист2!$F$21:$F$26</c:f>
              <c:numCache>
                <c:formatCode>0.0%</c:formatCode>
                <c:ptCount val="6"/>
                <c:pt idx="0">
                  <c:v>2.1088151463660467E-2</c:v>
                </c:pt>
                <c:pt idx="1">
                  <c:v>3.3216569112626992E-2</c:v>
                </c:pt>
                <c:pt idx="2">
                  <c:v>5.6850441294184179E-2</c:v>
                </c:pt>
                <c:pt idx="3">
                  <c:v>6.0035271164683879E-2</c:v>
                </c:pt>
                <c:pt idx="4">
                  <c:v>4.3700464198901744E-2</c:v>
                </c:pt>
                <c:pt idx="5">
                  <c:v>4.1946925503616179E-2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F15-4F7D-BEA8-8C5A22A5F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976336"/>
        <c:axId val="318986432"/>
      </c:lineChart>
      <c:catAx>
        <c:axId val="38580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8830944"/>
        <c:crosses val="autoZero"/>
        <c:auto val="1"/>
        <c:lblAlgn val="ctr"/>
        <c:lblOffset val="100"/>
        <c:noMultiLvlLbl val="0"/>
      </c:catAx>
      <c:valAx>
        <c:axId val="128830944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5800704"/>
        <c:crosses val="autoZero"/>
        <c:crossBetween val="between"/>
        <c:majorUnit val="5"/>
      </c:valAx>
      <c:valAx>
        <c:axId val="318986432"/>
        <c:scaling>
          <c:orientation val="minMax"/>
          <c:max val="0.15000000000000002"/>
          <c:min val="-0.2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8976336"/>
        <c:crosses val="max"/>
        <c:crossBetween val="between"/>
        <c:majorUnit val="0.1"/>
      </c:valAx>
      <c:catAx>
        <c:axId val="388976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8986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01113799807773"/>
          <c:y val="3.4582422350837617E-2"/>
          <c:w val="0.20735089889279426"/>
          <c:h val="0.681351694772676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85740652424801"/>
          <c:y val="4.0602935191669076E-2"/>
          <c:w val="0.57821792734602484"/>
          <c:h val="0.87058768913312667"/>
        </c:manualLayout>
      </c:layout>
      <c:pieChart>
        <c:varyColors val="1"/>
        <c:ser>
          <c:idx val="0"/>
          <c:order val="0"/>
          <c:spPr>
            <a:ln>
              <a:solidFill>
                <a:srgbClr val="9C5BCD"/>
              </a:solidFill>
            </a:ln>
          </c:spPr>
          <c:explosion val="4"/>
          <c:dPt>
            <c:idx val="0"/>
            <c:bubble3D val="0"/>
            <c:explosion val="3"/>
            <c:spPr>
              <a:solidFill>
                <a:srgbClr val="1961AC"/>
              </a:solidFill>
              <a:ln w="19050">
                <a:solidFill>
                  <a:srgbClr val="1961A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94-46A4-9350-8510077CD3C3}"/>
              </c:ext>
            </c:extLst>
          </c:dPt>
          <c:dPt>
            <c:idx val="1"/>
            <c:bubble3D val="0"/>
            <c:spPr>
              <a:solidFill>
                <a:srgbClr val="D5B8EA"/>
              </a:solidFill>
              <a:ln w="19050">
                <a:solidFill>
                  <a:srgbClr val="D5B8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94-46A4-9350-8510077CD3C3}"/>
              </c:ext>
            </c:extLst>
          </c:dPt>
          <c:cat>
            <c:strRef>
              <c:f>Клиенты!$B$31:$B$32</c:f>
              <c:strCache>
                <c:ptCount val="2"/>
                <c:pt idx="0">
                  <c:v>Корпоративные программы НПО (КП)</c:v>
                </c:pt>
                <c:pt idx="1">
                  <c:v>Индивидуальные программы НПО (ИП)</c:v>
                </c:pt>
              </c:strCache>
            </c:strRef>
          </c:cat>
          <c:val>
            <c:numRef>
              <c:f>Клиенты!$D$31:$D$32</c:f>
              <c:numCache>
                <c:formatCode>_-* #,##0.0\ _₽_-;\-* #,##0.0\ _₽_-;_-* "-"??\ _₽_-;_-@_-</c:formatCode>
                <c:ptCount val="2"/>
                <c:pt idx="0">
                  <c:v>3.9947500800000002</c:v>
                </c:pt>
                <c:pt idx="1">
                  <c:v>2.2470469199999998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94-46A4-9350-8510077CD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'[Средний счет+.xlsx]Счет'!$C$45</c:f>
              <c:strCache>
                <c:ptCount val="1"/>
                <c:pt idx="0">
                  <c:v>Корпоративное НПО</c:v>
                </c:pt>
              </c:strCache>
            </c:strRef>
          </c:tx>
          <c:spPr>
            <a:solidFill>
              <a:srgbClr val="21274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'[Средний счет+.xlsx]Счет'!$B$46:$B$49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'[Средний счет+.xlsx]Счет'!$C$46:$C$49</c:f>
              <c:numCache>
                <c:formatCode>General</c:formatCode>
                <c:ptCount val="4"/>
                <c:pt idx="0">
                  <c:v>339</c:v>
                </c:pt>
                <c:pt idx="1">
                  <c:v>306</c:v>
                </c:pt>
                <c:pt idx="2">
                  <c:v>332</c:v>
                </c:pt>
                <c:pt idx="3">
                  <c:v>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1-4961-80C8-1E545A0E8027}"/>
            </c:ext>
          </c:extLst>
        </c:ser>
        <c:ser>
          <c:idx val="1"/>
          <c:order val="1"/>
          <c:tx>
            <c:strRef>
              <c:f>'[Средний счет+.xlsx]Счет'!$D$45</c:f>
              <c:strCache>
                <c:ptCount val="1"/>
                <c:pt idx="0">
                  <c:v>Индивидуальное НПО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'[Средний счет+.xlsx]Счет'!$B$46:$B$49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'[Средний счет+.xlsx]Счет'!$D$46:$D$49</c:f>
              <c:numCache>
                <c:formatCode>General</c:formatCode>
                <c:ptCount val="4"/>
                <c:pt idx="0">
                  <c:v>35</c:v>
                </c:pt>
                <c:pt idx="1">
                  <c:v>53</c:v>
                </c:pt>
                <c:pt idx="2">
                  <c:v>61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1-4961-80C8-1E545A0E8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2498976"/>
        <c:axId val="474099664"/>
      </c:barChart>
      <c:catAx>
        <c:axId val="67249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74099664"/>
        <c:crosses val="autoZero"/>
        <c:auto val="1"/>
        <c:lblAlgn val="ctr"/>
        <c:lblOffset val="100"/>
        <c:noMultiLvlLbl val="0"/>
      </c:catAx>
      <c:valAx>
        <c:axId val="47409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7249897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57659607745003"/>
          <c:y val="7.6718633767169461E-2"/>
          <c:w val="0.40451770026618838"/>
          <c:h val="0.7775980784017735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B9BD5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88-445B-B65D-819965BFBEEA}"/>
              </c:ext>
            </c:extLst>
          </c:dPt>
          <c:dPt>
            <c:idx val="1"/>
            <c:bubble3D val="0"/>
            <c:spPr>
              <a:solidFill>
                <a:srgbClr val="D5B8E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88-445B-B65D-819965BFBEEA}"/>
              </c:ext>
            </c:extLst>
          </c:dPt>
          <c:val>
            <c:numRef>
              <c:f>'Ряды данных'!$AB$147:$AC$147</c:f>
              <c:numCache>
                <c:formatCode>_-* #,##0.0\ _₽_-;\-* #,##0.0\ _₽_-;_-* "-"?\ _₽_-;_-@_-</c:formatCode>
                <c:ptCount val="2"/>
                <c:pt idx="0">
                  <c:v>1.3980861407254253</c:v>
                </c:pt>
                <c:pt idx="1">
                  <c:v>0.43943226409459563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88-445B-B65D-819965BFB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0.4666</cdr:x>
      <cdr:y>0.16533</cdr:y>
    </cdr:from>
    <cdr:to>
      <cdr:x>0.52905</cdr:x>
      <cdr:y>0.98355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2568567" y="633053"/>
          <a:ext cx="343804" cy="3133045"/>
        </a:xfrm>
        <a:prstGeom xmlns:a="http://schemas.openxmlformats.org/drawingml/2006/main" prst="rightBrace">
          <a:avLst>
            <a:gd name="adj1" fmla="val 8333"/>
            <a:gd name="adj2" fmla="val 56928"/>
          </a:avLst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0.529</cdr:x>
      <cdr:y>0.48442</cdr:y>
    </cdr:from>
    <cdr:to>
      <cdr:x>0.76248</cdr:x>
      <cdr:y>0.76734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67266" y="1864077"/>
          <a:ext cx="1353769" cy="1088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 smtClean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89%</a:t>
          </a:r>
        </a:p>
        <a:p xmlns:a="http://schemas.openxmlformats.org/drawingml/2006/main"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(65,2 </a:t>
          </a:r>
        </a:p>
        <a:p xmlns:a="http://schemas.openxmlformats.org/drawingml/2006/main"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млн чел.)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0.6061</cdr:x>
      <cdr:y>0.39633</cdr:y>
    </cdr:from>
    <cdr:to>
      <cdr:x>0.67063</cdr:x>
      <cdr:y>0.48377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66403" y="2037709"/>
          <a:ext cx="645880" cy="449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7,8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0.04717</cdr:x>
      <cdr:y>0.64083</cdr:y>
    </cdr:from>
    <cdr:to>
      <cdr:x>0.09329</cdr:x>
      <cdr:y>0.70098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5051" y="3182283"/>
          <a:ext cx="425296" cy="298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0,2</a:t>
          </a:r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90662D-2140-451B-95C9-D6D2C365EF46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A69C36-337D-443A-AD31-2659D4C96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636D07-33F3-44A3-9ECE-99D36FECFD4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34AB-B40E-4D46-837E-CC5FF903CCEC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53D0-4BED-4A7B-8D68-5F25517CC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2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92CE-F35D-48B3-82AA-42656B072DC9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BE4B0-7300-4431-9BA7-C247AEFA3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2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4586-D226-4ADD-84C0-3F5495E823FE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5756-77B8-4617-AE78-E8BC87E46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53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863" y="260350"/>
            <a:ext cx="10887000" cy="346049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85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98741" cy="1080000"/>
          </a:xfrm>
        </p:spPr>
        <p:txBody>
          <a:bodyPr lIns="0" tIns="0" rIns="0" bIns="0" anchor="t">
            <a:noAutofit/>
          </a:bodyPr>
          <a:lstStyle>
            <a:lvl1pPr algn="l">
              <a:defRPr sz="200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8417"/>
            <a:ext cx="10972800" cy="47340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3"/>
          </p:nvPr>
        </p:nvSpPr>
        <p:spPr>
          <a:xfrm>
            <a:off x="609601" y="6361476"/>
            <a:ext cx="10190923" cy="3600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11183938" y="6356350"/>
            <a:ext cx="398462" cy="365125"/>
          </a:xfrm>
        </p:spPr>
        <p:txBody>
          <a:bodyPr lIns="0" tIns="0" rIns="0" bIns="0" anchor="b"/>
          <a:lstStyle>
            <a:lvl1pPr>
              <a:defRPr smtClean="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78D8FC-7035-42BE-914A-08C5DEDD6B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416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98741" cy="1080000"/>
          </a:xfrm>
        </p:spPr>
        <p:txBody>
          <a:bodyPr lIns="0" tIns="0" rIns="0" bIns="0" anchor="t">
            <a:noAutofit/>
          </a:bodyPr>
          <a:lstStyle>
            <a:lvl1pPr algn="l">
              <a:defRPr sz="200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8417"/>
            <a:ext cx="10972800" cy="47340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356354"/>
            <a:ext cx="398400" cy="365125"/>
          </a:xfrm>
        </p:spPr>
        <p:txBody>
          <a:bodyPr lIns="0" tIns="0" rIns="0" bIns="0" anchor="b"/>
          <a:lstStyle>
            <a:lvl1pPr>
              <a:defRPr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62D969-403B-4FBB-863D-4B78628168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609601" y="6361476"/>
            <a:ext cx="10190923" cy="3600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* примечание</a:t>
            </a:r>
            <a:br>
              <a:rPr lang="ru-RU" dirty="0"/>
            </a:br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486445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98741" cy="1080000"/>
          </a:xfrm>
        </p:spPr>
        <p:txBody>
          <a:bodyPr lIns="0" tIns="0" rIns="0" bIns="0" anchor="t">
            <a:noAutofit/>
          </a:bodyPr>
          <a:lstStyle>
            <a:lvl1pPr algn="l">
              <a:defRPr sz="200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8417"/>
            <a:ext cx="10972800" cy="47340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356354"/>
            <a:ext cx="398400" cy="365125"/>
          </a:xfrm>
        </p:spPr>
        <p:txBody>
          <a:bodyPr lIns="0" tIns="0" rIns="0" bIns="0" anchor="b"/>
          <a:lstStyle>
            <a:lvl1pPr>
              <a:defRPr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62D969-403B-4FBB-863D-4B78628168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609601" y="6361476"/>
            <a:ext cx="10190923" cy="3600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* примечание</a:t>
            </a:r>
            <a:br>
              <a:rPr lang="ru-RU" dirty="0"/>
            </a:br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943143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98741" cy="1080000"/>
          </a:xfrm>
        </p:spPr>
        <p:txBody>
          <a:bodyPr lIns="0" tIns="0" rIns="0" bIns="0" anchor="t">
            <a:noAutofit/>
          </a:bodyPr>
          <a:lstStyle>
            <a:lvl1pPr algn="l">
              <a:defRPr sz="200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8417"/>
            <a:ext cx="10972800" cy="47340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356354"/>
            <a:ext cx="398400" cy="365125"/>
          </a:xfrm>
        </p:spPr>
        <p:txBody>
          <a:bodyPr lIns="0" tIns="0" rIns="0" bIns="0" anchor="b"/>
          <a:lstStyle>
            <a:lvl1pPr>
              <a:defRPr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62D969-403B-4FBB-863D-4B78628168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609601" y="6361476"/>
            <a:ext cx="10190923" cy="3600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* примечание</a:t>
            </a:r>
            <a:br>
              <a:rPr lang="ru-RU" dirty="0"/>
            </a:br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06738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98741" cy="1080000"/>
          </a:xfrm>
        </p:spPr>
        <p:txBody>
          <a:bodyPr lIns="0" tIns="0" rIns="0" bIns="0" anchor="t">
            <a:noAutofit/>
          </a:bodyPr>
          <a:lstStyle>
            <a:lvl1pPr algn="l">
              <a:defRPr sz="200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8417"/>
            <a:ext cx="10972800" cy="47340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356354"/>
            <a:ext cx="398400" cy="365125"/>
          </a:xfrm>
        </p:spPr>
        <p:txBody>
          <a:bodyPr lIns="0" tIns="0" rIns="0" bIns="0" anchor="b"/>
          <a:lstStyle>
            <a:lvl1pPr>
              <a:defRPr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62D969-403B-4FBB-863D-4B78628168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609601" y="6361476"/>
            <a:ext cx="10190923" cy="3600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* примечание</a:t>
            </a:r>
            <a:br>
              <a:rPr lang="ru-RU" dirty="0"/>
            </a:br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314617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35BB1-7065-4DA6-B8AD-6A93FED6C397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A3436-1A68-4E3B-9954-122E89DE7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66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0489-D098-45F0-80DF-FF3905B50D2B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7905-67E6-4CB5-8497-255541E24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7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956C-AB04-4AF8-969A-4743804F23C5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A3A8-BED3-4F92-BD5E-C3C32B300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0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09E37-4F7E-4306-A3E7-60CBBC6E1C81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41709-EF07-4813-852B-460386F82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1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7A1A-4571-442A-9A0A-87363DA15BE9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20470-A976-47C1-8E68-A06F2A16B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2E0D0-7FBA-482A-B2EB-D40B4CFD39E4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75FB-3468-49EB-832A-6F416872B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AACB-7E85-4B7A-B175-409EC28C1112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F8AB3-E8DA-4607-AEE8-EEF2ADC1A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2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73B18-EBFA-44B2-B480-28D67C308F2F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1A020-7731-4270-9584-0E2D1C875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5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854A14-BF41-40E2-B752-C591F6DCCC05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7BDE1A-4325-4896-BE39-B2DC86662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31" r:id="rId13"/>
    <p:sldLayoutId id="2147483740" r:id="rId14"/>
    <p:sldLayoutId id="2147483741" r:id="rId15"/>
    <p:sldLayoutId id="2147483743" r:id="rId16"/>
    <p:sldLayoutId id="2147483744" r:id="rId1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Группа 30"/>
          <p:cNvGrpSpPr>
            <a:grpSpLocks/>
          </p:cNvGrpSpPr>
          <p:nvPr/>
        </p:nvGrpSpPr>
        <p:grpSpPr bwMode="auto">
          <a:xfrm>
            <a:off x="0" y="-9525"/>
            <a:ext cx="12206288" cy="6867525"/>
            <a:chOff x="-1" y="-9872"/>
            <a:chExt cx="12206288" cy="686787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839787" y="-9872"/>
              <a:ext cx="0" cy="6858347"/>
            </a:xfrm>
            <a:prstGeom prst="line">
              <a:avLst/>
            </a:prstGeom>
            <a:ln w="3175"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503612" y="-347"/>
              <a:ext cx="0" cy="6858347"/>
            </a:xfrm>
            <a:prstGeom prst="line">
              <a:avLst/>
            </a:prstGeom>
            <a:ln w="3175"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814887" y="-347"/>
              <a:ext cx="0" cy="6858347"/>
            </a:xfrm>
            <a:prstGeom prst="line">
              <a:avLst/>
            </a:prstGeom>
            <a:ln w="3175"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110287" y="-9872"/>
              <a:ext cx="0" cy="6858347"/>
            </a:xfrm>
            <a:prstGeom prst="line">
              <a:avLst/>
            </a:prstGeom>
            <a:ln w="3175"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478712" y="-347"/>
              <a:ext cx="0" cy="6858347"/>
            </a:xfrm>
            <a:prstGeom prst="line">
              <a:avLst/>
            </a:prstGeom>
            <a:ln w="3175"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8759824" y="-347"/>
              <a:ext cx="0" cy="6858347"/>
            </a:xfrm>
            <a:prstGeom prst="line">
              <a:avLst/>
            </a:prstGeom>
            <a:ln w="3175"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0083799" y="-347"/>
              <a:ext cx="0" cy="6858347"/>
            </a:xfrm>
            <a:prstGeom prst="line">
              <a:avLst/>
            </a:prstGeom>
            <a:ln w="3175"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1352212" y="-347"/>
              <a:ext cx="0" cy="6858347"/>
            </a:xfrm>
            <a:prstGeom prst="line">
              <a:avLst/>
            </a:prstGeom>
            <a:ln w="3175"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-1" y="6021346"/>
              <a:ext cx="12192000" cy="0"/>
            </a:xfrm>
            <a:prstGeom prst="line">
              <a:avLst/>
            </a:prstGeom>
            <a:ln w="3175"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-1" y="4736993"/>
              <a:ext cx="12192000" cy="0"/>
            </a:xfrm>
            <a:prstGeom prst="line">
              <a:avLst/>
            </a:prstGeom>
            <a:ln w="3175"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14287" y="3357386"/>
              <a:ext cx="12192000" cy="0"/>
            </a:xfrm>
            <a:prstGeom prst="line">
              <a:avLst/>
            </a:prstGeom>
            <a:ln w="3175"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-1" y="2050807"/>
              <a:ext cx="12192000" cy="0"/>
            </a:xfrm>
            <a:prstGeom prst="line">
              <a:avLst/>
            </a:prstGeom>
            <a:ln w="3175"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14287" y="764867"/>
              <a:ext cx="12192000" cy="0"/>
            </a:xfrm>
            <a:prstGeom prst="line">
              <a:avLst/>
            </a:prstGeom>
            <a:ln w="3175"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r="19259"/>
          <a:stretch/>
        </p:blipFill>
        <p:spPr>
          <a:xfrm>
            <a:off x="2839915" y="1906363"/>
            <a:ext cx="9288837" cy="4766436"/>
          </a:xfrm>
          <a:prstGeom prst="rect">
            <a:avLst/>
          </a:prstGeom>
          <a:effectLst>
            <a:outerShdw blurRad="1270000" dist="50800" algn="ctr" rotWithShape="0">
              <a:srgbClr val="000000">
                <a:alpha val="0"/>
              </a:srgbClr>
            </a:outerShdw>
            <a:softEdge rad="71120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BD482B3-1AD0-40CF-AD7D-2948434A7B92}"/>
              </a:ext>
            </a:extLst>
          </p:cNvPr>
          <p:cNvSpPr txBox="1"/>
          <p:nvPr/>
        </p:nvSpPr>
        <p:spPr>
          <a:xfrm>
            <a:off x="551520" y="1171975"/>
            <a:ext cx="85924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4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пенсионное обеспечение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4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социальном пакете работодателей</a:t>
            </a:r>
          </a:p>
        </p:txBody>
      </p:sp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8446417" y="6137275"/>
            <a:ext cx="322012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февраль 2025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3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2" y="1588"/>
            <a:ext cx="3392487" cy="113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143021" y="223505"/>
            <a:ext cx="9120591" cy="713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рынка труда</a:t>
            </a:r>
            <a:endParaRPr lang="en-US" sz="2800" cap="al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612" y="189454"/>
            <a:ext cx="2603707" cy="537855"/>
          </a:xfrm>
          <a:prstGeom prst="rect">
            <a:avLst/>
          </a:prstGeom>
        </p:spPr>
      </p:pic>
      <p:cxnSp>
        <p:nvCxnSpPr>
          <p:cNvPr id="60" name="Прямая соединительная линия 59"/>
          <p:cNvCxnSpPr/>
          <p:nvPr/>
        </p:nvCxnSpPr>
        <p:spPr>
          <a:xfrm>
            <a:off x="109137" y="6525344"/>
            <a:ext cx="1187642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84704" y="1014107"/>
            <a:ext cx="5091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Занятое население в России, млн человек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7" y="1011043"/>
            <a:ext cx="5819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Средний возраст занятых в России, лет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>
          <a:xfrm>
            <a:off x="11577519" y="6418797"/>
            <a:ext cx="720080" cy="525454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92" y="6550813"/>
            <a:ext cx="93286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Росстат, РСПП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176072"/>
              </p:ext>
            </p:extLst>
          </p:nvPr>
        </p:nvGraphicFramePr>
        <p:xfrm>
          <a:off x="357186" y="1351086"/>
          <a:ext cx="5819436" cy="408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938665"/>
              </p:ext>
            </p:extLst>
          </p:nvPr>
        </p:nvGraphicFramePr>
        <p:xfrm>
          <a:off x="6486304" y="1384138"/>
          <a:ext cx="5381015" cy="405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66664" y="5512767"/>
            <a:ext cx="11600655" cy="891584"/>
          </a:xfrm>
          <a:prstGeom prst="roundRect">
            <a:avLst/>
          </a:prstGeom>
          <a:solidFill>
            <a:srgbClr val="F2F7FC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89940" y="5735559"/>
            <a:ext cx="11314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70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остро ощущали нехватку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персонала всех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Прямая соединительная линия 59"/>
          <p:cNvCxnSpPr/>
          <p:nvPr/>
        </p:nvCxnSpPr>
        <p:spPr>
          <a:xfrm>
            <a:off x="109137" y="6487442"/>
            <a:ext cx="1187642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29527" y="174577"/>
            <a:ext cx="10801200" cy="346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2800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БЛАГОПОЛУЧИЕ </a:t>
            </a:r>
            <a: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endParaRPr lang="en-US" sz="2800" cap="al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029" y="655454"/>
            <a:ext cx="531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Распределение занятого населения по величине среднедушевых доходов*,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% (2023 г.)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9667" y="763175"/>
            <a:ext cx="5045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Структура расходов населения (2024 г.), в % к итогу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137" y="6524250"/>
            <a:ext cx="11356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Росстат,  *Примечание: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включая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заработную плату, доходы от самозанятости, доходы от собственности, социальные выплаты</a:t>
            </a: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11577519" y="6418797"/>
            <a:ext cx="720080" cy="525454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871631"/>
              </p:ext>
            </p:extLst>
          </p:nvPr>
        </p:nvGraphicFramePr>
        <p:xfrm>
          <a:off x="415029" y="1348147"/>
          <a:ext cx="5798225" cy="384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133089"/>
              </p:ext>
            </p:extLst>
          </p:nvPr>
        </p:nvGraphicFramePr>
        <p:xfrm>
          <a:off x="6451545" y="1118851"/>
          <a:ext cx="5534013" cy="2947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272893" y="5488451"/>
            <a:ext cx="11536904" cy="793001"/>
          </a:xfrm>
          <a:prstGeom prst="roundRect">
            <a:avLst/>
          </a:prstGeom>
          <a:solidFill>
            <a:srgbClr val="F2F7FC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5028" y="5536350"/>
            <a:ext cx="11252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90% населения имеют средние доходы менее 100 тыс. руб., из них 91,4% направляется на покупку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36874" y="3957332"/>
            <a:ext cx="2700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Сбережения населения: 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вклады в банках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кредиты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покупка ценных бумаг 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недвижимость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наличные деньги на руках </a:t>
            </a:r>
            <a:endParaRPr lang="ru-RU" sz="1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612" y="189454"/>
            <a:ext cx="2603707" cy="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109137" y="14052"/>
            <a:ext cx="9120591" cy="713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замещения пенсии</a:t>
            </a:r>
            <a:endParaRPr lang="en-US" sz="2800" cap="al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09137" y="6487244"/>
            <a:ext cx="1187642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"/>
          <p:cNvSpPr txBox="1">
            <a:spLocks/>
          </p:cNvSpPr>
          <p:nvPr/>
        </p:nvSpPr>
        <p:spPr>
          <a:xfrm>
            <a:off x="11577519" y="6418797"/>
            <a:ext cx="720080" cy="525454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92" y="6550813"/>
            <a:ext cx="11356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Росстат       *Примечание: данные за 11 мес. 2024 г.  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6664" y="5436567"/>
            <a:ext cx="11600655" cy="891584"/>
          </a:xfrm>
          <a:prstGeom prst="roundRect">
            <a:avLst/>
          </a:prstGeom>
          <a:solidFill>
            <a:srgbClr val="F2F7FC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9940" y="5543114"/>
            <a:ext cx="113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Индексация страховой пенсии происходит ежегодно, но для повышения коэффициента замещения нужны дополнительные источники сбережений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241" y="782873"/>
            <a:ext cx="1082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Коэффициент замещения пенсии (отношение средней страховой пенсии по старости и средней заработной платы), 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476125"/>
              </p:ext>
            </p:extLst>
          </p:nvPr>
        </p:nvGraphicFramePr>
        <p:xfrm>
          <a:off x="1574800" y="1184315"/>
          <a:ext cx="9055099" cy="416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612" y="189454"/>
            <a:ext cx="2603707" cy="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123426" y="18985"/>
            <a:ext cx="9120591" cy="713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нпф сегодня</a:t>
            </a:r>
            <a:endParaRPr lang="en-US" sz="2800" cap="al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84685" y="6476537"/>
            <a:ext cx="1187642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4684" y="6514748"/>
            <a:ext cx="1054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Источник: Банк России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2768" y="637448"/>
            <a:ext cx="5437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 средств под управлением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그룹 85">
            <a:extLst>
              <a:ext uri="{FF2B5EF4-FFF2-40B4-BE49-F238E27FC236}">
                <a16:creationId xmlns:a16="http://schemas.microsoft.com/office/drawing/2014/main" id="{FF53DED9-72A7-43CE-AEAB-E3F2A1F9C696}"/>
              </a:ext>
            </a:extLst>
          </p:cNvPr>
          <p:cNvGrpSpPr/>
          <p:nvPr/>
        </p:nvGrpSpPr>
        <p:grpSpPr>
          <a:xfrm>
            <a:off x="720503" y="5517232"/>
            <a:ext cx="622969" cy="560820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36" name="자유형: 도형 86">
              <a:extLst>
                <a:ext uri="{FF2B5EF4-FFF2-40B4-BE49-F238E27FC236}">
                  <a16:creationId xmlns:a16="http://schemas.microsoft.com/office/drawing/2014/main" id="{6258FFBA-F42A-4453-B5AB-F6AC9A8997C2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자유형: 도형 87">
              <a:extLst>
                <a:ext uri="{FF2B5EF4-FFF2-40B4-BE49-F238E27FC236}">
                  <a16:creationId xmlns:a16="http://schemas.microsoft.com/office/drawing/2014/main" id="{42B3B015-F7A7-419B-81E0-386036D7D116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자유형: 도형 88">
              <a:extLst>
                <a:ext uri="{FF2B5EF4-FFF2-40B4-BE49-F238E27FC236}">
                  <a16:creationId xmlns:a16="http://schemas.microsoft.com/office/drawing/2014/main" id="{AF5E9091-3F4E-494F-8FA7-6A3BF0A8362A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자유형: 도형 89">
              <a:extLst>
                <a:ext uri="{FF2B5EF4-FFF2-40B4-BE49-F238E27FC236}">
                  <a16:creationId xmlns:a16="http://schemas.microsoft.com/office/drawing/2014/main" id="{0D891634-E5A3-4DF2-9660-F551AD4F9ACE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자유형: 도형 90">
              <a:extLst>
                <a:ext uri="{FF2B5EF4-FFF2-40B4-BE49-F238E27FC236}">
                  <a16:creationId xmlns:a16="http://schemas.microsoft.com/office/drawing/2014/main" id="{62BA4417-A6EA-4301-A7E7-82505198A329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874474" y="6515171"/>
            <a:ext cx="6568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Примечание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пенсионные сбережения = НПФ + ГУК (ВЭБ РФ) </a:t>
            </a:r>
          </a:p>
        </p:txBody>
      </p:sp>
      <p:sp>
        <p:nvSpPr>
          <p:cNvPr id="48" name="Номер слайда 1"/>
          <p:cNvSpPr txBox="1">
            <a:spLocks/>
          </p:cNvSpPr>
          <p:nvPr/>
        </p:nvSpPr>
        <p:spPr>
          <a:xfrm>
            <a:off x="11550467" y="6383607"/>
            <a:ext cx="720080" cy="525454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83123" y="6501945"/>
            <a:ext cx="3060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*с учетом данных о ВВП за 2 кв. 2024 г.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274201"/>
              </p:ext>
            </p:extLst>
          </p:nvPr>
        </p:nvGraphicFramePr>
        <p:xfrm>
          <a:off x="1148378" y="1014212"/>
          <a:ext cx="10008980" cy="514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612" y="189454"/>
            <a:ext cx="2603707" cy="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206861" y="26919"/>
            <a:ext cx="8323663" cy="713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2800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Клиентской базы НПО</a:t>
            </a:r>
            <a:endParaRPr lang="en-US" sz="2800" cap="al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84685" y="6476537"/>
            <a:ext cx="1187642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2431" y="759971"/>
            <a:ext cx="5437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Клиентская база участников НПО в разрезе программ 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(млн чел. и %)*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497" y="1596129"/>
            <a:ext cx="198097" cy="189121"/>
          </a:xfrm>
          <a:prstGeom prst="rect">
            <a:avLst/>
          </a:prstGeom>
          <a:solidFill>
            <a:srgbClr val="0D79CA"/>
          </a:solidFill>
        </p:spPr>
        <p:txBody>
          <a:bodyPr wrap="square" rtlCol="0">
            <a:spAutoFit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5987" y="2908426"/>
            <a:ext cx="208243" cy="225723"/>
          </a:xfrm>
          <a:prstGeom prst="rect">
            <a:avLst/>
          </a:prstGeom>
          <a:solidFill>
            <a:srgbClr val="D5B8EA"/>
          </a:solidFill>
        </p:spPr>
        <p:txBody>
          <a:bodyPr wrap="square" rtlCol="0">
            <a:spAutoFit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3748" y="1451113"/>
            <a:ext cx="15154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Корпоративные программы НПО (КП)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3594" y="2772617"/>
            <a:ext cx="193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программы НПО (ИП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29788" y="4945836"/>
            <a:ext cx="130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0,4 трлн руб. (22%)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45778" y="3828803"/>
            <a:ext cx="130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1,5 трлн руб. (78%)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0554" y="6505650"/>
            <a:ext cx="112616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Источник: *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НАПФ на основе Мониторинга НПФ по НПО за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4" name="Диаграмма 63"/>
          <p:cNvGraphicFramePr>
            <a:graphicFrameLocks/>
          </p:cNvGraphicFramePr>
          <p:nvPr>
            <p:extLst/>
          </p:nvPr>
        </p:nvGraphicFramePr>
        <p:xfrm>
          <a:off x="1955154" y="1376315"/>
          <a:ext cx="2525720" cy="195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397420" y="1200538"/>
            <a:ext cx="130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4,3 млн чел. (66%)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87365" y="2381511"/>
            <a:ext cx="13089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2,2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чел. (34%)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Номер слайда 1"/>
          <p:cNvSpPr txBox="1">
            <a:spLocks/>
          </p:cNvSpPr>
          <p:nvPr/>
        </p:nvSpPr>
        <p:spPr>
          <a:xfrm>
            <a:off x="11536349" y="6396490"/>
            <a:ext cx="720080" cy="525454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6861" y="3482122"/>
            <a:ext cx="6417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Пенсионные резервы в разрезе типов программ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трлн.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.**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4496" y="758199"/>
            <a:ext cx="528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Размер среднего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счета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участника НПО в разрезе типов программ по годам, тыс. руб.</a:t>
            </a:r>
          </a:p>
        </p:txBody>
      </p:sp>
      <p:graphicFrame>
        <p:nvGraphicFramePr>
          <p:cNvPr id="57" name="Диаграмма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785278"/>
              </p:ext>
            </p:extLst>
          </p:nvPr>
        </p:nvGraphicFramePr>
        <p:xfrm>
          <a:off x="6427450" y="1293058"/>
          <a:ext cx="5326113" cy="1881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>
            <a:graphicFrameLocks/>
          </p:cNvGraphicFramePr>
          <p:nvPr>
            <p:extLst/>
          </p:nvPr>
        </p:nvGraphicFramePr>
        <p:xfrm>
          <a:off x="1429772" y="3738723"/>
          <a:ext cx="3532461" cy="183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68926" y="4545507"/>
            <a:ext cx="198097" cy="189121"/>
          </a:xfrm>
          <a:prstGeom prst="rect">
            <a:avLst/>
          </a:prstGeom>
          <a:solidFill>
            <a:srgbClr val="0D79CA"/>
          </a:solidFill>
        </p:spPr>
        <p:txBody>
          <a:bodyPr wrap="square" rtlCol="0">
            <a:spAutoFit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3329" y="5207130"/>
            <a:ext cx="208243" cy="225723"/>
          </a:xfrm>
          <a:prstGeom prst="rect">
            <a:avLst/>
          </a:prstGeom>
          <a:solidFill>
            <a:srgbClr val="D5B8EA"/>
          </a:solidFill>
        </p:spPr>
        <p:txBody>
          <a:bodyPr wrap="square" rtlCol="0">
            <a:spAutoFit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7177" y="4400491"/>
            <a:ext cx="15154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Корпоративные программы НПО (КП)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0936" y="5071321"/>
            <a:ext cx="193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программы НПО (ИП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929" y="5457848"/>
            <a:ext cx="50728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**Оценочно на 30.09.2024 с учетом статистики Банка России по пенсионным резервам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27450" y="3376020"/>
            <a:ext cx="5301205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Размер среднего ежемесячного взноса:</a:t>
            </a:r>
          </a:p>
          <a:p>
            <a:pPr marL="628650" lvl="1" indent="-1714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ИПП –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1160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marL="628650" lvl="1" indent="-1714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КПП –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3460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marL="171450" indent="-1714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Средний срок накопления:</a:t>
            </a:r>
          </a:p>
          <a:p>
            <a:pPr marL="628650" lvl="1" indent="-1714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ИПП - 15 лет</a:t>
            </a:r>
          </a:p>
          <a:p>
            <a:pPr marL="628650" lvl="1" indent="-1714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КПП – 8,5 лет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Средний возраст:  </a:t>
            </a:r>
          </a:p>
          <a:p>
            <a:pPr marL="628650" lvl="1" indent="-1714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ИПП – 30-45 лет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43%,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старше 45 лет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52%,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 30 лет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algn="just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КПП - 30-45 лет –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39%,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старше 45 лет –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53%,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до 30 лет –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612" y="189454"/>
            <a:ext cx="2603707" cy="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352997" y="5684574"/>
            <a:ext cx="11316821" cy="708027"/>
          </a:xfrm>
          <a:prstGeom prst="roundRect">
            <a:avLst/>
          </a:prstGeom>
          <a:solidFill>
            <a:srgbClr val="F2F7FC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86466" y="74996"/>
            <a:ext cx="10043384" cy="881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2600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Пенсионные программы становятся </a:t>
            </a:r>
          </a:p>
          <a:p>
            <a:r>
              <a:rPr lang="ru-RU" sz="2600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частью социального пакета компаний </a:t>
            </a:r>
            <a:endParaRPr lang="en-US" sz="2600" cap="al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3778" y="6515537"/>
            <a:ext cx="1187642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321" y="6536941"/>
            <a:ext cx="4060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НАПФ, опрос НПФ Эволюция в 1 полугодии 2024 г.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Номер слайда 1"/>
          <p:cNvSpPr txBox="1">
            <a:spLocks/>
          </p:cNvSpPr>
          <p:nvPr/>
        </p:nvSpPr>
        <p:spPr>
          <a:xfrm>
            <a:off x="11515442" y="6384690"/>
            <a:ext cx="720080" cy="525454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34206" y="1583763"/>
            <a:ext cx="11181236" cy="3011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34690" y="2290453"/>
            <a:ext cx="11214682" cy="5350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6466" y="868872"/>
            <a:ext cx="10956197" cy="57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4789" y="1636360"/>
            <a:ext cx="10719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2024 год количество вакансий,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соцпакет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которых включены корпоративные пенсионные программы, выросло на 4% - до 61,6 тыс. вакансий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30476" y="1652883"/>
            <a:ext cx="364193" cy="6168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47052" y="914644"/>
            <a:ext cx="10699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Российские компании все больше внимания уделяют заботе о финансовом будущем своих сотрудников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0476" y="2419185"/>
            <a:ext cx="364193" cy="13599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352997" y="3793933"/>
            <a:ext cx="11210952" cy="3977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05450" y="2375716"/>
            <a:ext cx="105929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2024 год количество вакансий, содержащих корпоративные пенсионные программы, показало наибольший рост в сегментах: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8 раз -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маркетинг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5 раз - финансы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 раза – машиностроение и торговля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95925" y="3857943"/>
            <a:ext cx="10628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негосударственной пенсии по НПО увеличивает совокупный коэффициент замещения пенсии  пенсионера до 35% (рост дохода на 20%), а с учетом сбережений в ПДС – составит более 40%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32169" y="3899978"/>
            <a:ext cx="367923" cy="842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34206" y="970117"/>
            <a:ext cx="364193" cy="5302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334156" y="4735173"/>
            <a:ext cx="11335663" cy="75446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71898" y="4909256"/>
            <a:ext cx="10792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ПДС позволит дополнить функционал корпоративных пенсионных программ полноценным инструментом личных сбережений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30476" y="4879928"/>
            <a:ext cx="364193" cy="7496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67953" y="5709367"/>
            <a:ext cx="10630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оказывать содействие предприятиям по развитию пенсионных и сберегательных программ для повышения коэффициента замещения пенсии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612" y="189454"/>
            <a:ext cx="2603707" cy="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32752</TotalTime>
  <Words>618</Words>
  <Application>Microsoft Office PowerPoint</Application>
  <PresentationFormat>Широкоэкранный</PresentationFormat>
  <Paragraphs>99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맑은 고딕</vt:lpstr>
      <vt:lpstr>Arial</vt:lpstr>
      <vt:lpstr>Calibri</vt:lpstr>
      <vt:lpstr>Calibri Light</vt:lpstr>
      <vt:lpstr>Segoe UI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Кокшаров Александр Валерьевич</dc:creator>
  <cp:lastModifiedBy>Кокшаров Александр Валерьевич</cp:lastModifiedBy>
  <cp:revision>383</cp:revision>
  <cp:lastPrinted>2025-02-12T12:09:10Z</cp:lastPrinted>
  <dcterms:created xsi:type="dcterms:W3CDTF">2024-06-05T06:59:46Z</dcterms:created>
  <dcterms:modified xsi:type="dcterms:W3CDTF">2025-02-12T15:39:26Z</dcterms:modified>
</cp:coreProperties>
</file>