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81" r:id="rId3"/>
    <p:sldId id="256" r:id="rId4"/>
    <p:sldId id="284" r:id="rId5"/>
    <p:sldId id="282" r:id="rId6"/>
    <p:sldId id="286" r:id="rId7"/>
    <p:sldId id="288" r:id="rId8"/>
    <p:sldId id="287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EEF"/>
    <a:srgbClr val="EAEFF7"/>
    <a:srgbClr val="196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11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4E86EA-904B-451E-87B1-0A3BED56CF09}" type="datetimeFigureOut">
              <a:rPr lang="ru-RU" smtClean="0"/>
              <a:t>12.09.2019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5471E7-9DBE-4021-A5D7-213D9B0BB3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388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471E7-9DBE-4021-A5D7-213D9B0BB3E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928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471E7-9DBE-4021-A5D7-213D9B0BB3E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0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471E7-9DBE-4021-A5D7-213D9B0BB3E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843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471E7-9DBE-4021-A5D7-213D9B0BB3E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714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13E4-9F3B-4B28-AC32-3AEC1B81D075}" type="datetimeFigureOut">
              <a:rPr lang="ru-RU" smtClean="0"/>
              <a:t>12.09.2019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3344F-8B82-4D09-8352-902246D03D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93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13E4-9F3B-4B28-AC32-3AEC1B81D075}" type="datetimeFigureOut">
              <a:rPr lang="ru-RU" smtClean="0"/>
              <a:t>12.09.2019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3344F-8B82-4D09-8352-902246D03D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526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13E4-9F3B-4B28-AC32-3AEC1B81D075}" type="datetimeFigureOut">
              <a:rPr lang="ru-RU" smtClean="0"/>
              <a:t>12.09.2019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3344F-8B82-4D09-8352-902246D03D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623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13E4-9F3B-4B28-AC32-3AEC1B81D075}" type="datetimeFigureOut">
              <a:rPr lang="ru-RU" smtClean="0"/>
              <a:t>12.09.2019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3344F-8B82-4D09-8352-902246D03D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159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13E4-9F3B-4B28-AC32-3AEC1B81D075}" type="datetimeFigureOut">
              <a:rPr lang="ru-RU" smtClean="0"/>
              <a:t>12.09.2019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3344F-8B82-4D09-8352-902246D03D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703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13E4-9F3B-4B28-AC32-3AEC1B81D075}" type="datetimeFigureOut">
              <a:rPr lang="ru-RU" smtClean="0"/>
              <a:t>12.09.2019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3344F-8B82-4D09-8352-902246D03D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98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13E4-9F3B-4B28-AC32-3AEC1B81D075}" type="datetimeFigureOut">
              <a:rPr lang="ru-RU" smtClean="0"/>
              <a:t>12.09.2019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3344F-8B82-4D09-8352-902246D03D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99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13E4-9F3B-4B28-AC32-3AEC1B81D075}" type="datetimeFigureOut">
              <a:rPr lang="ru-RU" smtClean="0"/>
              <a:t>12.09.2019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3344F-8B82-4D09-8352-902246D03D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690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13E4-9F3B-4B28-AC32-3AEC1B81D075}" type="datetimeFigureOut">
              <a:rPr lang="ru-RU" smtClean="0"/>
              <a:t>12.09.2019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3344F-8B82-4D09-8352-902246D03D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646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13E4-9F3B-4B28-AC32-3AEC1B81D075}" type="datetimeFigureOut">
              <a:rPr lang="ru-RU" smtClean="0"/>
              <a:t>12.09.2019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3344F-8B82-4D09-8352-902246D03D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588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113E4-9F3B-4B28-AC32-3AEC1B81D075}" type="datetimeFigureOut">
              <a:rPr lang="ru-RU" smtClean="0"/>
              <a:t>12.09.2019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3344F-8B82-4D09-8352-902246D03D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8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113E4-9F3B-4B28-AC32-3AEC1B81D075}" type="datetimeFigureOut">
              <a:rPr lang="ru-RU" smtClean="0"/>
              <a:t>12.09.2019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3344F-8B82-4D09-8352-902246D03D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295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34999"/>
            <a:ext cx="12192000" cy="3170360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0" y="6405359"/>
            <a:ext cx="12192000" cy="4526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Администрация </a:t>
            </a:r>
            <a: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Губернатора </a:t>
            </a:r>
            <a:r>
              <a:rPr lang="ru-RU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Санкт-Петербурга</a:t>
            </a:r>
            <a:endParaRPr lang="ru-RU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301244" y="3364991"/>
            <a:ext cx="7805599" cy="11118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sz="17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Копылов Юрий Александрович</a:t>
            </a:r>
          </a:p>
          <a:p>
            <a:pPr marL="0" indent="0" algn="r">
              <a:buNone/>
            </a:pPr>
            <a:r>
              <a:rPr lang="ru-RU" sz="1500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начальника </a:t>
            </a:r>
          </a:p>
          <a:p>
            <a:pPr marL="0" indent="0" algn="r">
              <a:buNone/>
            </a:pPr>
            <a:r>
              <a:rPr lang="ru-RU" sz="1500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Проектного </a:t>
            </a:r>
            <a:r>
              <a:rPr lang="ru-RU" sz="15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– проектного </a:t>
            </a:r>
            <a:r>
              <a:rPr lang="ru-RU" sz="1500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офиса </a:t>
            </a:r>
          </a:p>
          <a:p>
            <a:pPr marL="0" indent="0" algn="r">
              <a:buNone/>
            </a:pPr>
            <a:r>
              <a:rPr lang="ru-RU" sz="1500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Администрации Губернатора Санкт-Петербурга </a:t>
            </a:r>
          </a:p>
          <a:p>
            <a:pPr marL="0" indent="0">
              <a:buNone/>
            </a:pP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420468" y="182880"/>
            <a:ext cx="10159329" cy="25994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endParaRPr lang="ru-RU" sz="4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Реализация национальной программы «Цифровая экономика Российской Федерации» в Санкт-Петербурге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Блок-схема: узел 1"/>
          <p:cNvSpPr/>
          <p:nvPr/>
        </p:nvSpPr>
        <p:spPr>
          <a:xfrm>
            <a:off x="346409" y="6208775"/>
            <a:ext cx="667512" cy="649224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C:\Users\PROKHOSHINA\Documents\Прохошина\Совещания, рабочие группы\Раб группа Повышение доступности энергетической инфраструктуры\ПРЕЗА\Coat_of_Arms_of_Saint_Petersburg_(2003)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18" y="6334238"/>
            <a:ext cx="386294" cy="398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598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5654"/>
            <a:ext cx="12192000" cy="31693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prstClr val="white"/>
                </a:solidFill>
              </a:rPr>
              <a:t>Ключевые термины</a:t>
            </a:r>
            <a:r>
              <a:rPr lang="en-US" sz="2000" b="1" dirty="0" smtClean="0">
                <a:solidFill>
                  <a:prstClr val="white"/>
                </a:solidFill>
              </a:rPr>
              <a:t> </a:t>
            </a:r>
            <a:r>
              <a:rPr lang="ru-RU" sz="2000" b="1" dirty="0">
                <a:solidFill>
                  <a:prstClr val="white"/>
                </a:solidFill>
              </a:rPr>
              <a:t>управления национальными проектами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11339" y="6506083"/>
            <a:ext cx="353334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Администрация Губернатора Санкт-Петербурга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210193" y="6502235"/>
            <a:ext cx="353334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Администрация Губернатора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47" t="18649" r="6575" b="8648"/>
          <a:stretch/>
        </p:blipFill>
        <p:spPr>
          <a:xfrm>
            <a:off x="1210193" y="359922"/>
            <a:ext cx="9711801" cy="6099162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0" y="6405359"/>
            <a:ext cx="12192000" cy="4526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Администрация </a:t>
            </a:r>
            <a: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Губернатора </a:t>
            </a:r>
            <a:r>
              <a:rPr lang="ru-RU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Санкт-Петербурга</a:t>
            </a:r>
            <a:endParaRPr lang="ru-RU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410960" y="6304289"/>
            <a:ext cx="714393" cy="6442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 descr="C:\Users\PROKHOSHINA\Documents\Прохошина\Совещания, рабочие группы\Раб группа Повышение доступности энергетической инфраструктуры\ПРЕЗА\Coat_of_Arms_of_Saint_Petersburg_(2003)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487" y="6427257"/>
            <a:ext cx="386294" cy="398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Скругленный прямоугольник 18"/>
          <p:cNvSpPr/>
          <p:nvPr/>
        </p:nvSpPr>
        <p:spPr>
          <a:xfrm>
            <a:off x="11671300" y="6459084"/>
            <a:ext cx="463550" cy="3479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018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58" b="1244"/>
          <a:stretch/>
        </p:blipFill>
        <p:spPr>
          <a:xfrm>
            <a:off x="960781" y="355258"/>
            <a:ext cx="9997462" cy="591658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0" y="0"/>
            <a:ext cx="12192000" cy="31693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prstClr val="white"/>
                </a:solidFill>
              </a:rPr>
              <a:t>Бюджет национальных проектов до 2024 г.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6405359"/>
            <a:ext cx="12192000" cy="4526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Администрация </a:t>
            </a:r>
            <a: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Губернатора </a:t>
            </a:r>
            <a:r>
              <a:rPr lang="ru-RU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Санкт-Петербурга</a:t>
            </a:r>
            <a:endParaRPr lang="ru-RU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10436" y="6271844"/>
            <a:ext cx="714393" cy="6442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C:\Users\PROKHOSHINA\Documents\Прохошина\Совещания, рабочие группы\Раб группа Повышение доступности энергетической инфраструктуры\ПРЕЗА\Coat_of_Arms_of_Saint_Petersburg_(2003)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486" y="6399852"/>
            <a:ext cx="386294" cy="398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11671300" y="6459084"/>
            <a:ext cx="463550" cy="3479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668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20817"/>
            <a:ext cx="12192000" cy="31693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prstClr val="white"/>
                </a:solidFill>
              </a:rPr>
              <a:t>НП «Цифровая экономика»</a:t>
            </a:r>
            <a:endParaRPr lang="ru-RU" sz="2000" b="1" dirty="0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1860194" y="6952"/>
            <a:ext cx="285469" cy="2613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1</a:t>
            </a:r>
            <a:endParaRPr lang="ru-RU" sz="20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6405359"/>
            <a:ext cx="12192000" cy="4526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Администрация </a:t>
            </a:r>
            <a: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Губернатора </a:t>
            </a:r>
            <a:r>
              <a:rPr lang="ru-RU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Санкт-Петербурга</a:t>
            </a:r>
            <a:endParaRPr lang="ru-RU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10960" y="6304289"/>
            <a:ext cx="714393" cy="6442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C:\Users\PROKHOSHINA\Documents\Прохошина\Совещания, рабочие группы\Раб группа Повышение доступности энергетической инфраструктуры\ПРЕЗА\Coat_of_Arms_of_Saint_Petersburg_(2003)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487" y="6427257"/>
            <a:ext cx="386294" cy="398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кругленный прямоугольник 12"/>
          <p:cNvSpPr/>
          <p:nvPr/>
        </p:nvSpPr>
        <p:spPr>
          <a:xfrm>
            <a:off x="11671300" y="6459084"/>
            <a:ext cx="463550" cy="3479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14774" y="6405359"/>
            <a:ext cx="602114" cy="462600"/>
          </a:xfrm>
          <a:prstGeom prst="rect">
            <a:avLst/>
          </a:prstGeom>
        </p:spPr>
      </p:pic>
      <p:grpSp>
        <p:nvGrpSpPr>
          <p:cNvPr id="6" name="Группа 5"/>
          <p:cNvGrpSpPr/>
          <p:nvPr/>
        </p:nvGrpSpPr>
        <p:grpSpPr>
          <a:xfrm>
            <a:off x="1536313" y="300237"/>
            <a:ext cx="9160764" cy="6104306"/>
            <a:chOff x="1536313" y="300237"/>
            <a:chExt cx="9160764" cy="6104306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36313" y="300237"/>
              <a:ext cx="9160764" cy="6104306"/>
            </a:xfrm>
            <a:prstGeom prst="rect">
              <a:avLst/>
            </a:prstGeom>
          </p:spPr>
        </p:pic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229725" y="5041884"/>
              <a:ext cx="1130617" cy="1812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784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12192000" cy="31693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prstClr val="white"/>
                </a:solidFill>
              </a:rPr>
              <a:t>Формат работы Совета по стратегическому развитию и проектам Санкт-Петербурга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45" y="351937"/>
            <a:ext cx="11693310" cy="5923644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0" y="6405359"/>
            <a:ext cx="12192000" cy="4526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Администрация </a:t>
            </a:r>
            <a: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Губернатора </a:t>
            </a:r>
            <a:r>
              <a:rPr lang="ru-RU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Санкт-Петербурга</a:t>
            </a:r>
            <a:endParaRPr lang="ru-RU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10960" y="6304289"/>
            <a:ext cx="714393" cy="6442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C:\Users\PROKHOSHINA\Documents\Прохошина\Совещания, рабочие группы\Раб группа Повышение доступности энергетической инфраструктуры\ПРЕЗА\Coat_of_Arms_of_Saint_Petersburg_(2003)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487" y="6427257"/>
            <a:ext cx="386294" cy="398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кругленный прямоугольник 12"/>
          <p:cNvSpPr/>
          <p:nvPr/>
        </p:nvSpPr>
        <p:spPr>
          <a:xfrm>
            <a:off x="11671300" y="6459084"/>
            <a:ext cx="463550" cy="3479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6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12192000" cy="31693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spc="-5" dirty="0">
                <a:latin typeface="Segoe UI"/>
                <a:cs typeface="Segoe UI"/>
              </a:rPr>
              <a:t>Национальная программа «Цифровая</a:t>
            </a:r>
            <a:r>
              <a:rPr lang="ru-RU" sz="2000" b="1" spc="-85" dirty="0">
                <a:latin typeface="Segoe UI"/>
                <a:cs typeface="Segoe UI"/>
              </a:rPr>
              <a:t> </a:t>
            </a:r>
            <a:r>
              <a:rPr lang="ru-RU" sz="2000" b="1" spc="-5" dirty="0">
                <a:latin typeface="Segoe UI"/>
                <a:cs typeface="Segoe UI"/>
              </a:rPr>
              <a:t>экономика РФ»</a:t>
            </a:r>
            <a:endParaRPr lang="ru-RU" sz="2000" b="1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6405359"/>
            <a:ext cx="12192000" cy="4526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Администрация </a:t>
            </a:r>
            <a: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Губернатора </a:t>
            </a:r>
            <a:r>
              <a:rPr lang="ru-RU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Санкт-Петербурга</a:t>
            </a:r>
            <a:endParaRPr lang="ru-RU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10960" y="6304289"/>
            <a:ext cx="714393" cy="6442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C:\Users\PROKHOSHINA\Documents\Прохошина\Совещания, рабочие группы\Раб группа Повышение доступности энергетической инфраструктуры\ПРЕЗА\Coat_of_Arms_of_Saint_Petersburg_(2003)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487" y="6427257"/>
            <a:ext cx="386294" cy="398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кругленный прямоугольник 12"/>
          <p:cNvSpPr/>
          <p:nvPr/>
        </p:nvSpPr>
        <p:spPr>
          <a:xfrm>
            <a:off x="11671300" y="6459084"/>
            <a:ext cx="463550" cy="3479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35810"/>
              </p:ext>
            </p:extLst>
          </p:nvPr>
        </p:nvGraphicFramePr>
        <p:xfrm>
          <a:off x="0" y="338604"/>
          <a:ext cx="12192000" cy="6033020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582422">
                  <a:extLst>
                    <a:ext uri="{9D8B030D-6E8A-4147-A177-3AD203B41FA5}">
                      <a16:colId xmlns:a16="http://schemas.microsoft.com/office/drawing/2014/main" val="3998468011"/>
                    </a:ext>
                  </a:extLst>
                </a:gridCol>
                <a:gridCol w="6229858">
                  <a:extLst>
                    <a:ext uri="{9D8B030D-6E8A-4147-A177-3AD203B41FA5}">
                      <a16:colId xmlns:a16="http://schemas.microsoft.com/office/drawing/2014/main" val="169515283"/>
                    </a:ext>
                  </a:extLst>
                </a:gridCol>
                <a:gridCol w="1911096">
                  <a:extLst>
                    <a:ext uri="{9D8B030D-6E8A-4147-A177-3AD203B41FA5}">
                      <a16:colId xmlns:a16="http://schemas.microsoft.com/office/drawing/2014/main" val="1017117988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360869805"/>
                    </a:ext>
                  </a:extLst>
                </a:gridCol>
                <a:gridCol w="1731264">
                  <a:extLst>
                    <a:ext uri="{9D8B030D-6E8A-4147-A177-3AD203B41FA5}">
                      <a16:colId xmlns:a16="http://schemas.microsoft.com/office/drawing/2014/main" val="2916909979"/>
                    </a:ext>
                  </a:extLst>
                </a:gridCol>
              </a:tblGrid>
              <a:tr h="9421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 п/п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Описание мероприятий проекта.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Возможные контракты для бизнеса: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Бюджет Рег. </a:t>
                      </a:r>
                      <a:r>
                        <a:rPr lang="ru-RU" sz="1600" dirty="0" smtClean="0">
                          <a:effectLst/>
                        </a:rPr>
                        <a:t>проекта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до 2021 года </a:t>
                      </a:r>
                      <a:r>
                        <a:rPr lang="ru-RU" sz="1600" dirty="0" smtClean="0">
                          <a:effectLst/>
                        </a:rPr>
                        <a:t/>
                      </a:r>
                      <a:br>
                        <a:rPr lang="ru-RU" sz="1600" dirty="0" smtClean="0">
                          <a:effectLst/>
                        </a:rPr>
                      </a:br>
                      <a:r>
                        <a:rPr lang="ru-RU" sz="1600" dirty="0" smtClean="0">
                          <a:effectLst/>
                        </a:rPr>
                        <a:t>(</a:t>
                      </a:r>
                      <a:r>
                        <a:rPr lang="ru-RU" sz="1600" dirty="0">
                          <a:effectLst/>
                        </a:rPr>
                        <a:t>млрд. </a:t>
                      </a:r>
                      <a:r>
                        <a:rPr lang="ru-RU" sz="1600" dirty="0" smtClean="0">
                          <a:effectLst/>
                        </a:rPr>
                        <a:t>руб.)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Бюджет Нац. </a:t>
                      </a:r>
                      <a:r>
                        <a:rPr lang="ru-RU" sz="1600" dirty="0" smtClean="0">
                          <a:effectLst/>
                        </a:rPr>
                        <a:t>проекта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до </a:t>
                      </a:r>
                      <a:r>
                        <a:rPr lang="ru-RU" sz="1600" dirty="0" smtClean="0">
                          <a:effectLst/>
                        </a:rPr>
                        <a:t>2021 </a:t>
                      </a:r>
                      <a:r>
                        <a:rPr lang="ru-RU" sz="1600" dirty="0">
                          <a:effectLst/>
                        </a:rPr>
                        <a:t>года </a:t>
                      </a:r>
                      <a:r>
                        <a:rPr lang="ru-RU" sz="1600" dirty="0" smtClean="0">
                          <a:effectLst/>
                        </a:rPr>
                        <a:t/>
                      </a:r>
                      <a:br>
                        <a:rPr lang="ru-RU" sz="1600" dirty="0" smtClean="0">
                          <a:effectLst/>
                        </a:rPr>
                      </a:br>
                      <a:r>
                        <a:rPr lang="ru-RU" sz="1600" dirty="0" smtClean="0">
                          <a:effectLst/>
                        </a:rPr>
                        <a:t>(</a:t>
                      </a:r>
                      <a:r>
                        <a:rPr lang="ru-RU" sz="1600" dirty="0">
                          <a:effectLst/>
                        </a:rPr>
                        <a:t>млрд. </a:t>
                      </a:r>
                      <a:r>
                        <a:rPr lang="ru-RU" sz="1600" dirty="0" smtClean="0">
                          <a:effectLst/>
                        </a:rPr>
                        <a:t>руб.)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 anchor="ctr"/>
                </a:tc>
                <a:extLst>
                  <a:ext uri="{0D108BD9-81ED-4DB2-BD59-A6C34878D82A}">
                    <a16:rowId xmlns:a16="http://schemas.microsoft.com/office/drawing/2014/main" val="3953237606"/>
                  </a:ext>
                </a:extLst>
              </a:tr>
              <a:tr h="431376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1. Нормативное </a:t>
                      </a:r>
                      <a:r>
                        <a:rPr lang="ru-RU" sz="1600" dirty="0">
                          <a:effectLst/>
                        </a:rPr>
                        <a:t>регулирование цифровой среды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----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1,7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extLst>
                  <a:ext uri="{0D108BD9-81ED-4DB2-BD59-A6C34878D82A}">
                    <a16:rowId xmlns:a16="http://schemas.microsoft.com/office/drawing/2014/main" val="2898856769"/>
                  </a:ext>
                </a:extLst>
              </a:tr>
              <a:tr h="663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1.1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Проект предусматривает мероприятия, реализуемые только на федеральном уровне. Субъекты не участвуют в проекте.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extLst>
                  <a:ext uri="{0D108BD9-81ED-4DB2-BD59-A6C34878D82A}">
                    <a16:rowId xmlns:a16="http://schemas.microsoft.com/office/drawing/2014/main" val="2748495475"/>
                  </a:ext>
                </a:extLst>
              </a:tr>
              <a:tr h="431376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2. Информационная </a:t>
                      </a:r>
                      <a:r>
                        <a:rPr lang="ru-RU" sz="1600" dirty="0">
                          <a:effectLst/>
                        </a:rPr>
                        <a:t>инфраструктура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0,521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772,4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extLst>
                  <a:ext uri="{0D108BD9-81ED-4DB2-BD59-A6C34878D82A}">
                    <a16:rowId xmlns:a16="http://schemas.microsoft.com/office/drawing/2014/main" val="2348652633"/>
                  </a:ext>
                </a:extLst>
              </a:tr>
              <a:tr h="20267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2.1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Подключение к сети Интернет и /или ЕМТС социально-значимых объектов инфраструктуры, таких как медицинские организации государственной системы здравоохранения (больницы и поликлиники),  государственные  образовательные организации, реализующие образовательные программы общего образования и/или среднего профессионального образования, органы государственной власти, а также инфраструктура, находящаяся в ведении МЧС России, МВД России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предоставление услуг связи, строительство сетей связи (ВОЛС), поставка телекоммуникационного оборудования.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extLst>
                  <a:ext uri="{0D108BD9-81ED-4DB2-BD59-A6C34878D82A}">
                    <a16:rowId xmlns:a16="http://schemas.microsoft.com/office/drawing/2014/main" val="2878199463"/>
                  </a:ext>
                </a:extLst>
              </a:tr>
              <a:tr h="14891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2.2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Строительство и развитие Единой мультисервисной телекоммуникационной сети исполнительных органов государственной власти Санкт-Петербурга (для доступа к Интернету и организации межведомственного взаимодействия).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строительство сетей связи (ВОЛС), поставка телекоммуникационного оборудования.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extLst>
                  <a:ext uri="{0D108BD9-81ED-4DB2-BD59-A6C34878D82A}">
                    <a16:rowId xmlns:a16="http://schemas.microsoft.com/office/drawing/2014/main" val="2931201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36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12192000" cy="31693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spc="-5" dirty="0">
                <a:latin typeface="Segoe UI"/>
                <a:cs typeface="Segoe UI"/>
              </a:rPr>
              <a:t>Национальная программа «Цифровая</a:t>
            </a:r>
            <a:r>
              <a:rPr lang="ru-RU" sz="2000" b="1" spc="-85" dirty="0">
                <a:latin typeface="Segoe UI"/>
                <a:cs typeface="Segoe UI"/>
              </a:rPr>
              <a:t> </a:t>
            </a:r>
            <a:r>
              <a:rPr lang="ru-RU" sz="2000" b="1" spc="-5" dirty="0">
                <a:latin typeface="Segoe UI"/>
                <a:cs typeface="Segoe UI"/>
              </a:rPr>
              <a:t>экономика РФ»</a:t>
            </a:r>
            <a:endParaRPr lang="ru-RU" sz="2000" b="1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6405359"/>
            <a:ext cx="12192000" cy="4526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Администрация </a:t>
            </a:r>
            <a: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Губернатора </a:t>
            </a:r>
            <a:r>
              <a:rPr lang="ru-RU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Санкт-Петербурга</a:t>
            </a:r>
            <a:endParaRPr lang="ru-RU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10960" y="6304289"/>
            <a:ext cx="714393" cy="6442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C:\Users\PROKHOSHINA\Documents\Прохошина\Совещания, рабочие группы\Раб группа Повышение доступности энергетической инфраструктуры\ПРЕЗА\Coat_of_Arms_of_Saint_Petersburg_(2003)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487" y="6427257"/>
            <a:ext cx="386294" cy="398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кругленный прямоугольник 12"/>
          <p:cNvSpPr/>
          <p:nvPr/>
        </p:nvSpPr>
        <p:spPr>
          <a:xfrm>
            <a:off x="11671300" y="6459084"/>
            <a:ext cx="463550" cy="3479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923765"/>
              </p:ext>
            </p:extLst>
          </p:nvPr>
        </p:nvGraphicFramePr>
        <p:xfrm>
          <a:off x="0" y="338604"/>
          <a:ext cx="12192000" cy="5460244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582422">
                  <a:extLst>
                    <a:ext uri="{9D8B030D-6E8A-4147-A177-3AD203B41FA5}">
                      <a16:colId xmlns:a16="http://schemas.microsoft.com/office/drawing/2014/main" val="3998468011"/>
                    </a:ext>
                  </a:extLst>
                </a:gridCol>
                <a:gridCol w="6229858">
                  <a:extLst>
                    <a:ext uri="{9D8B030D-6E8A-4147-A177-3AD203B41FA5}">
                      <a16:colId xmlns:a16="http://schemas.microsoft.com/office/drawing/2014/main" val="169515283"/>
                    </a:ext>
                  </a:extLst>
                </a:gridCol>
                <a:gridCol w="1911096">
                  <a:extLst>
                    <a:ext uri="{9D8B030D-6E8A-4147-A177-3AD203B41FA5}">
                      <a16:colId xmlns:a16="http://schemas.microsoft.com/office/drawing/2014/main" val="1017117988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360869805"/>
                    </a:ext>
                  </a:extLst>
                </a:gridCol>
                <a:gridCol w="1731264">
                  <a:extLst>
                    <a:ext uri="{9D8B030D-6E8A-4147-A177-3AD203B41FA5}">
                      <a16:colId xmlns:a16="http://schemas.microsoft.com/office/drawing/2014/main" val="2916909979"/>
                    </a:ext>
                  </a:extLst>
                </a:gridCol>
              </a:tblGrid>
              <a:tr h="9643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 п/п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Описание мероприятий проекта.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Возможные контракты для бизнеса: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Бюджет Рег. </a:t>
                      </a:r>
                      <a:r>
                        <a:rPr lang="ru-RU" sz="1600" dirty="0" smtClean="0">
                          <a:effectLst/>
                        </a:rPr>
                        <a:t>проекта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до 2021 года </a:t>
                      </a:r>
                      <a:r>
                        <a:rPr lang="ru-RU" sz="1600" dirty="0" smtClean="0">
                          <a:effectLst/>
                        </a:rPr>
                        <a:t/>
                      </a:r>
                      <a:br>
                        <a:rPr lang="ru-RU" sz="1600" dirty="0" smtClean="0">
                          <a:effectLst/>
                        </a:rPr>
                      </a:br>
                      <a:r>
                        <a:rPr lang="ru-RU" sz="1600" dirty="0" smtClean="0">
                          <a:effectLst/>
                        </a:rPr>
                        <a:t>(</a:t>
                      </a:r>
                      <a:r>
                        <a:rPr lang="ru-RU" sz="1600" dirty="0">
                          <a:effectLst/>
                        </a:rPr>
                        <a:t>млрд. </a:t>
                      </a:r>
                      <a:r>
                        <a:rPr lang="ru-RU" sz="1600" dirty="0" smtClean="0">
                          <a:effectLst/>
                        </a:rPr>
                        <a:t>руб.)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Бюджет Нац. </a:t>
                      </a:r>
                      <a:r>
                        <a:rPr lang="ru-RU" sz="1600" dirty="0" smtClean="0">
                          <a:effectLst/>
                        </a:rPr>
                        <a:t>проекта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до </a:t>
                      </a:r>
                      <a:r>
                        <a:rPr lang="ru-RU" sz="1600" dirty="0" smtClean="0">
                          <a:effectLst/>
                        </a:rPr>
                        <a:t>2021 </a:t>
                      </a:r>
                      <a:r>
                        <a:rPr lang="ru-RU" sz="1600" dirty="0">
                          <a:effectLst/>
                        </a:rPr>
                        <a:t>года </a:t>
                      </a:r>
                      <a:r>
                        <a:rPr lang="ru-RU" sz="1600" dirty="0" smtClean="0">
                          <a:effectLst/>
                        </a:rPr>
                        <a:t/>
                      </a:r>
                      <a:br>
                        <a:rPr lang="ru-RU" sz="1600" dirty="0" smtClean="0">
                          <a:effectLst/>
                        </a:rPr>
                      </a:br>
                      <a:r>
                        <a:rPr lang="ru-RU" sz="1600" dirty="0" smtClean="0">
                          <a:effectLst/>
                        </a:rPr>
                        <a:t>(</a:t>
                      </a:r>
                      <a:r>
                        <a:rPr lang="ru-RU" sz="1600" dirty="0">
                          <a:effectLst/>
                        </a:rPr>
                        <a:t>млрд. </a:t>
                      </a:r>
                      <a:r>
                        <a:rPr lang="ru-RU" sz="1600" dirty="0" smtClean="0">
                          <a:effectLst/>
                        </a:rPr>
                        <a:t>руб.)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 anchor="ctr"/>
                </a:tc>
                <a:extLst>
                  <a:ext uri="{0D108BD9-81ED-4DB2-BD59-A6C34878D82A}">
                    <a16:rowId xmlns:a16="http://schemas.microsoft.com/office/drawing/2014/main" val="3953237606"/>
                  </a:ext>
                </a:extLst>
              </a:tr>
              <a:tr h="441567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3. Кадры для цифровой экономики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----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143,1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extLst>
                  <a:ext uri="{0D108BD9-81ED-4DB2-BD59-A6C34878D82A}">
                    <a16:rowId xmlns:a16="http://schemas.microsoft.com/office/drawing/2014/main" val="2898856769"/>
                  </a:ext>
                </a:extLst>
              </a:tr>
              <a:tr h="15381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3.1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Увеличение количества выпускников с ключевыми компетенциями цифровой экономики.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Формирование образовательных планов высших и профессиональных учебных заведений, с целью формирования специалистов с ключевыми компетенциями цифровой экономики.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extLst>
                  <a:ext uri="{0D108BD9-81ED-4DB2-BD59-A6C34878D82A}">
                    <a16:rowId xmlns:a16="http://schemas.microsoft.com/office/drawing/2014/main" val="2748495475"/>
                  </a:ext>
                </a:extLst>
              </a:tr>
              <a:tr h="44156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</a:rPr>
                        <a:t>4. Информационная </a:t>
                      </a:r>
                      <a:r>
                        <a:rPr lang="ru-RU" sz="1600" dirty="0" smtClean="0">
                          <a:effectLst/>
                        </a:rPr>
                        <a:t>безопасность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1,055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30,2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extLst>
                  <a:ext uri="{0D108BD9-81ED-4DB2-BD59-A6C34878D82A}">
                    <a16:rowId xmlns:a16="http://schemas.microsoft.com/office/drawing/2014/main" val="2348652633"/>
                  </a:ext>
                </a:extLst>
              </a:tr>
              <a:tr h="20745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4.1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Повышение надежности работы информационных систем ИОГВ </a:t>
                      </a:r>
                      <a:br>
                        <a:rPr lang="ru-RU" sz="1600" dirty="0" smtClean="0">
                          <a:effectLst/>
                        </a:rPr>
                      </a:br>
                      <a:r>
                        <a:rPr lang="ru-RU" sz="1600" dirty="0" smtClean="0">
                          <a:effectLst/>
                        </a:rPr>
                        <a:t>Санкт-Петербурга.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Снижение среднего срока простоя государственных информационных систем в результате компьютерных атак.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Внедрение отечественного программного обеспечения. Поставка оборудования СЗИ.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поставка (аренда) отечественного ПО, поставка оборудования СЗИ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extLst>
                  <a:ext uri="{0D108BD9-81ED-4DB2-BD59-A6C34878D82A}">
                    <a16:rowId xmlns:a16="http://schemas.microsoft.com/office/drawing/2014/main" val="2878199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094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12192000" cy="31693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spc="-5" dirty="0">
                <a:latin typeface="Segoe UI"/>
                <a:cs typeface="Segoe UI"/>
              </a:rPr>
              <a:t>Национальная программа «Цифровая</a:t>
            </a:r>
            <a:r>
              <a:rPr lang="ru-RU" sz="2000" b="1" spc="-85" dirty="0">
                <a:latin typeface="Segoe UI"/>
                <a:cs typeface="Segoe UI"/>
              </a:rPr>
              <a:t> </a:t>
            </a:r>
            <a:r>
              <a:rPr lang="ru-RU" sz="2000" b="1" spc="-5" dirty="0">
                <a:latin typeface="Segoe UI"/>
                <a:cs typeface="Segoe UI"/>
              </a:rPr>
              <a:t>экономика РФ»</a:t>
            </a:r>
            <a:endParaRPr lang="ru-RU" sz="2000" b="1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6405359"/>
            <a:ext cx="12192000" cy="4526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Администрация </a:t>
            </a:r>
            <a: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Губернатора </a:t>
            </a:r>
            <a:r>
              <a:rPr lang="ru-RU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Санкт-Петербурга</a:t>
            </a:r>
            <a:endParaRPr lang="ru-RU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10960" y="6304289"/>
            <a:ext cx="714393" cy="6442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C:\Users\PROKHOSHINA\Documents\Прохошина\Совещания, рабочие группы\Раб группа Повышение доступности энергетической инфраструктуры\ПРЕЗА\Coat_of_Arms_of_Saint_Petersburg_(2003)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487" y="6427257"/>
            <a:ext cx="386294" cy="398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кругленный прямоугольник 12"/>
          <p:cNvSpPr/>
          <p:nvPr/>
        </p:nvSpPr>
        <p:spPr>
          <a:xfrm>
            <a:off x="11671300" y="6459084"/>
            <a:ext cx="463550" cy="3479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475594"/>
              </p:ext>
            </p:extLst>
          </p:nvPr>
        </p:nvGraphicFramePr>
        <p:xfrm>
          <a:off x="0" y="338604"/>
          <a:ext cx="12192000" cy="5975011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582422">
                  <a:extLst>
                    <a:ext uri="{9D8B030D-6E8A-4147-A177-3AD203B41FA5}">
                      <a16:colId xmlns:a16="http://schemas.microsoft.com/office/drawing/2014/main" val="3998468011"/>
                    </a:ext>
                  </a:extLst>
                </a:gridCol>
                <a:gridCol w="6229858">
                  <a:extLst>
                    <a:ext uri="{9D8B030D-6E8A-4147-A177-3AD203B41FA5}">
                      <a16:colId xmlns:a16="http://schemas.microsoft.com/office/drawing/2014/main" val="169515283"/>
                    </a:ext>
                  </a:extLst>
                </a:gridCol>
                <a:gridCol w="1911096">
                  <a:extLst>
                    <a:ext uri="{9D8B030D-6E8A-4147-A177-3AD203B41FA5}">
                      <a16:colId xmlns:a16="http://schemas.microsoft.com/office/drawing/2014/main" val="1017117988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360869805"/>
                    </a:ext>
                  </a:extLst>
                </a:gridCol>
                <a:gridCol w="1731264">
                  <a:extLst>
                    <a:ext uri="{9D8B030D-6E8A-4147-A177-3AD203B41FA5}">
                      <a16:colId xmlns:a16="http://schemas.microsoft.com/office/drawing/2014/main" val="2916909979"/>
                    </a:ext>
                  </a:extLst>
                </a:gridCol>
              </a:tblGrid>
              <a:tr h="9421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 п/п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Описание мероприятий проекта.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Возможные контракты для бизнеса: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Бюджет Рег. </a:t>
                      </a:r>
                      <a:r>
                        <a:rPr lang="ru-RU" sz="1600" dirty="0" smtClean="0">
                          <a:effectLst/>
                        </a:rPr>
                        <a:t>проекта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до 2021 года </a:t>
                      </a:r>
                      <a:r>
                        <a:rPr lang="ru-RU" sz="1600" dirty="0" smtClean="0">
                          <a:effectLst/>
                        </a:rPr>
                        <a:t/>
                      </a:r>
                      <a:br>
                        <a:rPr lang="ru-RU" sz="1600" dirty="0" smtClean="0">
                          <a:effectLst/>
                        </a:rPr>
                      </a:br>
                      <a:r>
                        <a:rPr lang="ru-RU" sz="1600" dirty="0" smtClean="0">
                          <a:effectLst/>
                        </a:rPr>
                        <a:t>(</a:t>
                      </a:r>
                      <a:r>
                        <a:rPr lang="ru-RU" sz="1600" dirty="0">
                          <a:effectLst/>
                        </a:rPr>
                        <a:t>млрд. </a:t>
                      </a:r>
                      <a:r>
                        <a:rPr lang="ru-RU" sz="1600" dirty="0" smtClean="0">
                          <a:effectLst/>
                        </a:rPr>
                        <a:t>руб.)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Бюджет Нац. </a:t>
                      </a:r>
                      <a:r>
                        <a:rPr lang="ru-RU" sz="1600" dirty="0" smtClean="0">
                          <a:effectLst/>
                        </a:rPr>
                        <a:t>проекта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до </a:t>
                      </a:r>
                      <a:r>
                        <a:rPr lang="ru-RU" sz="1600" dirty="0" smtClean="0">
                          <a:effectLst/>
                        </a:rPr>
                        <a:t>2021 </a:t>
                      </a:r>
                      <a:r>
                        <a:rPr lang="ru-RU" sz="1600" dirty="0">
                          <a:effectLst/>
                        </a:rPr>
                        <a:t>года </a:t>
                      </a:r>
                      <a:r>
                        <a:rPr lang="ru-RU" sz="1600" dirty="0" smtClean="0">
                          <a:effectLst/>
                        </a:rPr>
                        <a:t/>
                      </a:r>
                      <a:br>
                        <a:rPr lang="ru-RU" sz="1600" dirty="0" smtClean="0">
                          <a:effectLst/>
                        </a:rPr>
                      </a:br>
                      <a:r>
                        <a:rPr lang="ru-RU" sz="1600" dirty="0" smtClean="0">
                          <a:effectLst/>
                        </a:rPr>
                        <a:t>(</a:t>
                      </a:r>
                      <a:r>
                        <a:rPr lang="ru-RU" sz="1600" dirty="0">
                          <a:effectLst/>
                        </a:rPr>
                        <a:t>млрд. </a:t>
                      </a:r>
                      <a:r>
                        <a:rPr lang="ru-RU" sz="1600" dirty="0" smtClean="0">
                          <a:effectLst/>
                        </a:rPr>
                        <a:t>руб.)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 anchor="ctr"/>
                </a:tc>
                <a:extLst>
                  <a:ext uri="{0D108BD9-81ED-4DB2-BD59-A6C34878D82A}">
                    <a16:rowId xmlns:a16="http://schemas.microsoft.com/office/drawing/2014/main" val="3953237606"/>
                  </a:ext>
                </a:extLst>
              </a:tr>
              <a:tr h="292044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5. Цифровые </a:t>
                      </a:r>
                      <a:r>
                        <a:rPr lang="ru-RU" sz="1600" dirty="0">
                          <a:effectLst/>
                        </a:rPr>
                        <a:t>технологии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???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451,8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extLst>
                  <a:ext uri="{0D108BD9-81ED-4DB2-BD59-A6C34878D82A}">
                    <a16:rowId xmlns:a16="http://schemas.microsoft.com/office/drawing/2014/main" val="2898856769"/>
                  </a:ext>
                </a:extLst>
              </a:tr>
              <a:tr h="663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5.1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Определение мер и порядка поддержки проектов цифрового развития экономики </a:t>
                      </a:r>
                      <a:r>
                        <a:rPr lang="ru-RU" sz="1600" dirty="0" smtClean="0">
                          <a:effectLst/>
                        </a:rPr>
                        <a:t>в Санкт-Петербурге, </a:t>
                      </a:r>
                      <a:r>
                        <a:rPr lang="ru-RU" sz="1600" dirty="0">
                          <a:effectLst/>
                        </a:rPr>
                        <a:t>в том числе внедрения цифровых технологических решений и цифровых платформ, созданных </a:t>
                      </a:r>
                      <a:r>
                        <a:rPr lang="ru-RU" sz="1600" dirty="0" smtClean="0">
                          <a:effectLst/>
                        </a:rPr>
                        <a:t>на </a:t>
                      </a:r>
                      <a:r>
                        <a:rPr lang="ru-RU" sz="1600" dirty="0">
                          <a:effectLst/>
                        </a:rPr>
                        <a:t>основе отечественных разработок (2019 год)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/>
                </a:tc>
                <a:extLst>
                  <a:ext uri="{0D108BD9-81ED-4DB2-BD59-A6C34878D82A}">
                    <a16:rowId xmlns:a16="http://schemas.microsoft.com/office/drawing/2014/main" val="2748495475"/>
                  </a:ext>
                </a:extLst>
              </a:tr>
              <a:tr h="6632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5.2</a:t>
                      </a:r>
                      <a:endParaRPr lang="ru-RU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826" marR="30826" marT="0" marB="0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Поддержка проектов по внедрению отечественных продуктов, сервисов и платформенных решений, созданных на базе "сквозных" цифровых </a:t>
                      </a:r>
                      <a:r>
                        <a:rPr lang="ru-RU" sz="1600" dirty="0" smtClean="0">
                          <a:effectLst/>
                        </a:rPr>
                        <a:t>технологий (СЦТ), в Санкт-Петербурге </a:t>
                      </a:r>
                      <a:r>
                        <a:rPr lang="ru-RU" sz="1600" dirty="0">
                          <a:effectLst/>
                        </a:rPr>
                        <a:t>в рамках реализации дорожных карт по направлениям развития "сквозных" цифровых технологий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концессионное, инвестиционное</a:t>
                      </a:r>
                      <a:r>
                        <a:rPr lang="ru-RU" sz="1600" baseline="0" dirty="0" smtClean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соглашение, соглашение </a:t>
                      </a:r>
                      <a:r>
                        <a:rPr lang="ru-RU" sz="1600" dirty="0">
                          <a:effectLst/>
                        </a:rPr>
                        <a:t>о </a:t>
                      </a:r>
                      <a:r>
                        <a:rPr lang="ru-RU" sz="1600" dirty="0" smtClean="0">
                          <a:effectLst/>
                        </a:rPr>
                        <a:t>ГЧП о </a:t>
                      </a:r>
                      <a:r>
                        <a:rPr lang="ru-RU" sz="1600" dirty="0">
                          <a:effectLst/>
                        </a:rPr>
                        <a:t>внедрении СЦТ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834828"/>
                  </a:ext>
                </a:extLst>
              </a:tr>
              <a:tr h="340042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6. Цифровое </a:t>
                      </a:r>
                      <a:r>
                        <a:rPr lang="ru-RU" sz="1600" dirty="0">
                          <a:effectLst/>
                        </a:rPr>
                        <a:t>государственное управление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>
                    <a:solidFill>
                      <a:srgbClr val="D2D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0,613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235,7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652633"/>
                  </a:ext>
                </a:extLst>
              </a:tr>
              <a:tr h="20267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6.1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Развитие и сопровождение портала гос. услуг СПб (МАИС ЭГУ), </a:t>
                      </a:r>
                      <a:r>
                        <a:rPr lang="ru-RU" sz="1600" dirty="0" smtClean="0">
                          <a:effectLst/>
                        </a:rPr>
                        <a:t>реинжиниринг </a:t>
                      </a:r>
                      <a:r>
                        <a:rPr lang="ru-RU" sz="1600" dirty="0">
                          <a:effectLst/>
                        </a:rPr>
                        <a:t>процесса предоставления гос. услуг, разработка новых услуг. 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Развитие региональных инструментов межведомственного электронного </a:t>
                      </a:r>
                      <a:r>
                        <a:rPr lang="ru-RU" sz="1600" dirty="0" smtClean="0">
                          <a:effectLst/>
                        </a:rPr>
                        <a:t>взаимодействия</a:t>
                      </a:r>
                      <a:r>
                        <a:rPr lang="ru-RU" sz="1600" baseline="0" dirty="0" smtClean="0">
                          <a:effectLst/>
                        </a:rPr>
                        <a:t> (</a:t>
                      </a:r>
                      <a:r>
                        <a:rPr lang="ru-RU" sz="1600" dirty="0" smtClean="0">
                          <a:effectLst/>
                        </a:rPr>
                        <a:t>переход </a:t>
                      </a:r>
                      <a:r>
                        <a:rPr lang="ru-RU" sz="1600" dirty="0">
                          <a:effectLst/>
                        </a:rPr>
                        <a:t>на СМЭВ 3.Х</a:t>
                      </a:r>
                      <a:r>
                        <a:rPr lang="ru-RU" sz="1600" dirty="0" smtClean="0">
                          <a:effectLst/>
                        </a:rPr>
                        <a:t>.)</a:t>
                      </a:r>
                      <a:endParaRPr lang="ru-RU" sz="16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Популяризационные</a:t>
                      </a:r>
                      <a:r>
                        <a:rPr lang="ru-RU" sz="1600" dirty="0">
                          <a:effectLst/>
                        </a:rPr>
                        <a:t> кампании в СМИ и обеспечение информирования о доступных электронных услугах и сервисах электронного правительства в </a:t>
                      </a:r>
                      <a:r>
                        <a:rPr lang="ru-RU" sz="1600" dirty="0" smtClean="0">
                          <a:effectLst/>
                        </a:rPr>
                        <a:t>Санкт-Петербурге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на </a:t>
                      </a:r>
                      <a:r>
                        <a:rPr lang="ru-RU" sz="1600" dirty="0">
                          <a:effectLst/>
                        </a:rPr>
                        <a:t>автоматизацию функций ИОГВ по предоставлению гос. услуг.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26" marR="30826" marT="0" marB="0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199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72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545</Words>
  <Application>Microsoft Office PowerPoint</Application>
  <PresentationFormat>Широкоэкранный</PresentationFormat>
  <Paragraphs>117</Paragraphs>
  <Slides>8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Segoe UI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Мостовой Даниил Васильевич</dc:creator>
  <cp:lastModifiedBy>Рылов Дмитрий Юрьевич</cp:lastModifiedBy>
  <cp:revision>94</cp:revision>
  <dcterms:created xsi:type="dcterms:W3CDTF">2019-06-26T12:44:35Z</dcterms:created>
  <dcterms:modified xsi:type="dcterms:W3CDTF">2019-09-12T10:33:48Z</dcterms:modified>
</cp:coreProperties>
</file>