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4" r:id="rId1"/>
  </p:sldMasterIdLst>
  <p:notesMasterIdLst>
    <p:notesMasterId r:id="rId46"/>
  </p:notesMasterIdLst>
  <p:handoutMasterIdLst>
    <p:handoutMasterId r:id="rId47"/>
  </p:handoutMasterIdLst>
  <p:sldIdLst>
    <p:sldId id="712" r:id="rId2"/>
    <p:sldId id="737" r:id="rId3"/>
    <p:sldId id="773" r:id="rId4"/>
    <p:sldId id="747" r:id="rId5"/>
    <p:sldId id="733" r:id="rId6"/>
    <p:sldId id="762" r:id="rId7"/>
    <p:sldId id="763" r:id="rId8"/>
    <p:sldId id="774" r:id="rId9"/>
    <p:sldId id="755" r:id="rId10"/>
    <p:sldId id="772" r:id="rId11"/>
    <p:sldId id="771" r:id="rId12"/>
    <p:sldId id="770" r:id="rId13"/>
    <p:sldId id="749" r:id="rId14"/>
    <p:sldId id="782" r:id="rId15"/>
    <p:sldId id="768" r:id="rId16"/>
    <p:sldId id="756" r:id="rId17"/>
    <p:sldId id="757" r:id="rId18"/>
    <p:sldId id="735" r:id="rId19"/>
    <p:sldId id="729" r:id="rId20"/>
    <p:sldId id="742" r:id="rId21"/>
    <p:sldId id="780" r:id="rId22"/>
    <p:sldId id="764" r:id="rId23"/>
    <p:sldId id="766" r:id="rId24"/>
    <p:sldId id="767" r:id="rId25"/>
    <p:sldId id="769" r:id="rId26"/>
    <p:sldId id="736" r:id="rId27"/>
    <p:sldId id="781" r:id="rId28"/>
    <p:sldId id="776" r:id="rId29"/>
    <p:sldId id="775" r:id="rId30"/>
    <p:sldId id="777" r:id="rId31"/>
    <p:sldId id="778" r:id="rId32"/>
    <p:sldId id="779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</p:sldIdLst>
  <p:sldSz cx="9720263" cy="7196138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60000"/>
    <a:srgbClr val="FF0000"/>
    <a:srgbClr val="FFE5E8"/>
    <a:srgbClr val="FF7182"/>
    <a:srgbClr val="FF6699"/>
    <a:srgbClr val="E2001A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4746" autoAdjust="0"/>
  </p:normalViewPr>
  <p:slideViewPr>
    <p:cSldViewPr snapToGrid="0">
      <p:cViewPr>
        <p:scale>
          <a:sx n="100" d="100"/>
          <a:sy n="100" d="100"/>
        </p:scale>
        <p:origin x="-150" y="-204"/>
      </p:cViewPr>
      <p:guideLst>
        <p:guide orient="horz" pos="1572"/>
        <p:guide orient="horz" pos="1177"/>
        <p:guide orient="horz" pos="4398"/>
        <p:guide orient="horz" pos="3672"/>
        <p:guide orient="horz" pos="3127"/>
        <p:guide orient="horz" pos="3034"/>
        <p:guide orient="horz" pos="1313"/>
        <p:guide orient="horz" pos="815"/>
        <p:guide pos="339"/>
        <p:guide pos="2407"/>
        <p:guide pos="3359"/>
        <p:guide pos="4150"/>
        <p:guide pos="1117"/>
        <p:guide pos="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-1512" y="-78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0" rIns="91441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0" rIns="91441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BA3A221A-1240-4BEC-8383-972F7721C4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2950"/>
            <a:ext cx="5000625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32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53F3A526-22B7-4820-A80A-BB12432185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Osaka" pitchFamily="-32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Osaka" pitchFamily="-32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Osaka" pitchFamily="-32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Osaka" pitchFamily="-32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Osaka" pitchFamily="-32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2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33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3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2950"/>
            <a:ext cx="4997450" cy="37004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" pitchFamily="18" charset="0"/>
                <a:ea typeface="Osaka"/>
              </a:rPr>
              <a:t>Итак, обвал розничного кредитования (кредиты населению плюс кредиты малому бизнесу) в 2009 г. явился прямым следствием ухудшения экономического положения домохозяйств и малого бизнеса.</a:t>
            </a:r>
          </a:p>
          <a:p>
            <a:r>
              <a:rPr lang="ru-RU" dirty="0" smtClean="0">
                <a:latin typeface="Times" pitchFamily="18" charset="0"/>
                <a:ea typeface="Osaka"/>
              </a:rPr>
              <a:t>В 2009 г. реальная заработная плата сократилась на 2.8%, а безработица выросла с 6.3% в 2008 г. до 8.4% в 2009 г. (см. левый гр.). На ситуацию мало повлияло сохранение положительных темпов роста реальных доходов населения (см. левый гр.), поскольку основная её часть переключилась на сберегательную модель поведения.</a:t>
            </a:r>
          </a:p>
          <a:p>
            <a:r>
              <a:rPr lang="ru-RU" dirty="0" smtClean="0">
                <a:latin typeface="Times" pitchFamily="18" charset="0"/>
                <a:ea typeface="Osaka"/>
              </a:rPr>
              <a:t>Реальная выручка предприятий малого бизнеса рухнула на 42% ещё в 2008 г. По предварительным оценкам, этот процесс продолжился и в 2009 г., - падение составило около 17% (см. правый гр.).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C3261-0FD0-469D-9FDB-C8C32A19338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2950"/>
            <a:ext cx="4997450" cy="37004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" pitchFamily="18" charset="0"/>
                <a:ea typeface="Osaka"/>
              </a:rPr>
              <a:t>Итак, обвал розничного кредитования (кредиты населению плюс кредиты малому бизнесу) в 2009 г. явился прямым следствием ухудшения экономического положения домохозяйств и малого бизнеса.</a:t>
            </a:r>
          </a:p>
          <a:p>
            <a:r>
              <a:rPr lang="ru-RU" dirty="0" smtClean="0">
                <a:latin typeface="Times" pitchFamily="18" charset="0"/>
                <a:ea typeface="Osaka"/>
              </a:rPr>
              <a:t>В 2009 г. реальная заработная плата сократилась на 2.8%, а безработица выросла с 6.3% в 2008 г. до 8.4% в 2009 г. (см. левый гр.). На ситуацию мало повлияло сохранение положительных темпов роста реальных доходов населения (см. левый гр.), поскольку основная её часть переключилась на сберегательную модель поведения.</a:t>
            </a:r>
          </a:p>
          <a:p>
            <a:r>
              <a:rPr lang="ru-RU" dirty="0" smtClean="0">
                <a:latin typeface="Times" pitchFamily="18" charset="0"/>
                <a:ea typeface="Osaka"/>
              </a:rPr>
              <a:t>Реальная выручка предприятий малого бизнеса рухнула на 42% ещё в 2008 г. По предварительным оценкам, этот процесс продолжился и в 2009 г., - падение составило около 17% (см. правый гр.).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C3261-0FD0-469D-9FDB-C8C32A19338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8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15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2950"/>
            <a:ext cx="4997450" cy="37004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С одной стороны российский банковский сектор неплохо развит в сравнении со странами Центральной и Восточной Европы (ЦВЕ). С другой стороны, он обладает весомым потенциалом роста, если сопоставлять его с наиболее продвинутыми центрально европейскими странами и банковскими системами развитых стран. Что касается достаточно высокого уровня проникновения российского банковского сектора, то здесь не стоит обольщаться – огромная часть счетов заведена формально системой Сбербанка и т.п. для студентов, пенсионеров и госслужащих (подавляющая доля данных операций – это оплата услуг ЖКХ и пенсионное обслуживание).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25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2360-6773-49C3-86CB-31B5ACC659C0}" type="slidenum">
              <a:rPr lang="it-IT" smtClean="0">
                <a:latin typeface="Times" pitchFamily="18" charset="0"/>
                <a:ea typeface="Osaka"/>
                <a:cs typeface="Osaka"/>
              </a:rPr>
              <a:pPr/>
              <a:t>28</a:t>
            </a:fld>
            <a:endParaRPr lang="it-IT" smtClean="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91100" cy="36957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0" y="0"/>
            <a:ext cx="9717088" cy="7199313"/>
            <a:chOff x="0" y="0"/>
            <a:chExt cx="6121" cy="4535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766" y="1872"/>
              <a:ext cx="5355" cy="0"/>
            </a:xfrm>
            <a:prstGeom prst="line">
              <a:avLst/>
            </a:prstGeom>
            <a:noFill/>
            <a:ln w="12700">
              <a:solidFill>
                <a:srgbClr val="E200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766" y="4032"/>
              <a:ext cx="5355" cy="0"/>
            </a:xfrm>
            <a:prstGeom prst="line">
              <a:avLst/>
            </a:prstGeom>
            <a:noFill/>
            <a:ln w="12700">
              <a:solidFill>
                <a:srgbClr val="E200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766" y="2355"/>
              <a:ext cx="5355" cy="0"/>
            </a:xfrm>
            <a:prstGeom prst="line">
              <a:avLst/>
            </a:prstGeom>
            <a:noFill/>
            <a:ln w="12700">
              <a:solidFill>
                <a:srgbClr val="E200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14" descr=" 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22" cy="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6" descr="Composite_Logo_red_3DCMYK_09_27_04_o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" y="240"/>
              <a:ext cx="906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0" descr="UC B partner"/>
            <p:cNvPicPr>
              <a:picLocks noChangeAspect="1" noChangeArrowheads="1"/>
            </p:cNvPicPr>
            <p:nvPr/>
          </p:nvPicPr>
          <p:blipFill>
            <a:blip r:embed="rId4" cstate="print"/>
            <a:srcRect l="12352" r="42043"/>
            <a:stretch>
              <a:fillRect/>
            </a:stretch>
          </p:blipFill>
          <p:spPr bwMode="auto">
            <a:xfrm>
              <a:off x="720" y="309"/>
              <a:ext cx="153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1263" y="1666875"/>
            <a:ext cx="8154987" cy="1219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1263" y="3028950"/>
            <a:ext cx="8154987" cy="609600"/>
          </a:xfrm>
        </p:spPr>
        <p:txBody>
          <a:bodyPr anchor="b"/>
          <a:lstStyle>
            <a:lvl1pPr marL="0" indent="0">
              <a:buFont typeface="Wingdings" pitchFamily="80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A1E1-982D-4108-A3AD-870E3B3090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0"/>
            <a:ext cx="2038350" cy="6297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1263" y="0"/>
            <a:ext cx="5964237" cy="6297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C34E-8563-4E2B-BDD1-F0D733E65D5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3" y="0"/>
            <a:ext cx="8154987" cy="950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1263" y="1258888"/>
            <a:ext cx="40005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364163" y="1258888"/>
            <a:ext cx="4002087" cy="5038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3BDE-4061-4CF0-911E-6AEB73FA283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3" y="0"/>
            <a:ext cx="8154987" cy="950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1263" y="1258888"/>
            <a:ext cx="4000500" cy="5038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4163" y="1258888"/>
            <a:ext cx="4002087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6753-56CD-4C42-9AB4-2EAC205312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3" y="265113"/>
            <a:ext cx="82629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09663" y="1438275"/>
            <a:ext cx="8262937" cy="4810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8663" y="6556375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556375"/>
            <a:ext cx="3078163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44D2-85AE-41CB-A003-939979573C1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620B-7F6C-4C42-8E14-552790E088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624388"/>
            <a:ext cx="8261350" cy="1428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049588"/>
            <a:ext cx="82613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74DBF-9172-4B4C-95B2-6F79A3E62AA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263" y="1258888"/>
            <a:ext cx="40005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163" y="1258888"/>
            <a:ext cx="4002087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95EA-A352-41B2-936D-3B8B320B505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88925"/>
            <a:ext cx="8748713" cy="1198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611313"/>
            <a:ext cx="4295775" cy="671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282825"/>
            <a:ext cx="4295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611313"/>
            <a:ext cx="4297363" cy="671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282825"/>
            <a:ext cx="4297363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44A6-7800-4F37-9B7A-DF58F148F79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62B3-BD7D-4C49-8D66-3135B9D41A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7AD2-9552-417A-A749-68475772D2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85750"/>
            <a:ext cx="3198813" cy="122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85750"/>
            <a:ext cx="5434013" cy="6142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506538"/>
            <a:ext cx="31988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F3EF-A27C-47AD-9A9A-B46FBC2A62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7138"/>
            <a:ext cx="58324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642938"/>
            <a:ext cx="5832475" cy="431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32450"/>
            <a:ext cx="58324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0CD6-BADA-49A6-94C6-711D7A0E79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1263" y="0"/>
            <a:ext cx="81549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63" y="1258888"/>
            <a:ext cx="81549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91275"/>
            <a:ext cx="838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b="1" u="none">
                <a:solidFill>
                  <a:srgbClr val="E2001A"/>
                </a:solidFill>
              </a:defRPr>
            </a:lvl1pPr>
          </a:lstStyle>
          <a:p>
            <a:pPr>
              <a:defRPr/>
            </a:pPr>
            <a:fld id="{208660C1-6E9A-49EA-8453-1E53F30B3B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1029" name="Group 32"/>
          <p:cNvGrpSpPr>
            <a:grpSpLocks/>
          </p:cNvGrpSpPr>
          <p:nvPr/>
        </p:nvGrpSpPr>
        <p:grpSpPr bwMode="auto">
          <a:xfrm>
            <a:off x="254000" y="0"/>
            <a:ext cx="9467850" cy="7196138"/>
            <a:chOff x="160" y="0"/>
            <a:chExt cx="5964" cy="453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30" y="0"/>
              <a:ext cx="0" cy="4533"/>
            </a:xfrm>
            <a:prstGeom prst="line">
              <a:avLst/>
            </a:prstGeom>
            <a:noFill/>
            <a:ln w="12700">
              <a:solidFill>
                <a:srgbClr val="E2001A"/>
              </a:solidFill>
              <a:round/>
              <a:headEnd/>
              <a:tailEnd type="none" w="med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763" y="608"/>
              <a:ext cx="5360" cy="0"/>
            </a:xfrm>
            <a:prstGeom prst="line">
              <a:avLst/>
            </a:prstGeom>
            <a:noFill/>
            <a:ln w="12700">
              <a:solidFill>
                <a:srgbClr val="E2001A"/>
              </a:solidFill>
              <a:round/>
              <a:headEnd/>
              <a:tailEnd type="none" w="med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764" y="4044"/>
              <a:ext cx="5360" cy="0"/>
            </a:xfrm>
            <a:prstGeom prst="line">
              <a:avLst/>
            </a:prstGeom>
            <a:noFill/>
            <a:ln w="12700">
              <a:solidFill>
                <a:srgbClr val="E2001A"/>
              </a:solidFill>
              <a:round/>
              <a:headEnd/>
              <a:tailEnd type="none" w="med" len="lg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" name="Picture 31" descr="UC B partner"/>
            <p:cNvPicPr>
              <a:picLocks noChangeAspect="1" noChangeArrowheads="1"/>
            </p:cNvPicPr>
            <p:nvPr/>
          </p:nvPicPr>
          <p:blipFill>
            <a:blip r:embed="rId16" cstate="print"/>
            <a:srcRect l="-60" t="-475" r="42815" b="475"/>
            <a:stretch>
              <a:fillRect/>
            </a:stretch>
          </p:blipFill>
          <p:spPr bwMode="auto">
            <a:xfrm rot="-5400000">
              <a:off x="-216" y="592"/>
              <a:ext cx="96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2" r:id="rId14"/>
  </p:sldLayoutIdLst>
  <p:hf hdr="0" ftr="0" dt="0"/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457200" algn="l" defTabSz="9667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l" defTabSz="9667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l" defTabSz="9667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l" defTabSz="9667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190500" indent="-190500" algn="l" defTabSz="966788" rtl="0" eaLnBrk="0" fontAlgn="base" hangingPunct="0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92088" algn="l" defTabSz="966788" rtl="0" eaLnBrk="0" fontAlgn="base" hangingPunct="0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2pPr>
      <a:lvl3pPr marL="955675" indent="-192088" algn="l" defTabSz="966788" rtl="0" eaLnBrk="0" fontAlgn="base" hangingPunct="0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3pPr>
      <a:lvl4pPr marL="1331913" indent="-185738" algn="l" defTabSz="966788" rtl="0" eaLnBrk="0" fontAlgn="base" hangingPunct="0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4pPr>
      <a:lvl5pPr marL="1714500" indent="-192088" algn="l" defTabSz="966788" rtl="0" eaLnBrk="0" fontAlgn="base" hangingPunct="0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5pPr>
      <a:lvl6pPr marL="2171700" indent="-192088" algn="l" defTabSz="966788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pitchFamily="80" charset="2"/>
        <a:buChar char="n"/>
        <a:defRPr sz="1200">
          <a:solidFill>
            <a:schemeClr val="tx1"/>
          </a:solidFill>
          <a:latin typeface="+mn-lt"/>
          <a:ea typeface="+mn-ea"/>
        </a:defRPr>
      </a:lvl6pPr>
      <a:lvl7pPr marL="2628900" indent="-192088" algn="l" defTabSz="966788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pitchFamily="80" charset="2"/>
        <a:buChar char="n"/>
        <a:defRPr sz="1200">
          <a:solidFill>
            <a:schemeClr val="tx1"/>
          </a:solidFill>
          <a:latin typeface="+mn-lt"/>
          <a:ea typeface="+mn-ea"/>
        </a:defRPr>
      </a:lvl7pPr>
      <a:lvl8pPr marL="3086100" indent="-192088" algn="l" defTabSz="966788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pitchFamily="80" charset="2"/>
        <a:buChar char="n"/>
        <a:defRPr sz="1200">
          <a:solidFill>
            <a:schemeClr val="tx1"/>
          </a:solidFill>
          <a:latin typeface="+mn-lt"/>
          <a:ea typeface="+mn-ea"/>
        </a:defRPr>
      </a:lvl8pPr>
      <a:lvl9pPr marL="3543300" indent="-192088" algn="l" defTabSz="966788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pitchFamily="80" charset="2"/>
        <a:buChar char="n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28725" y="2543175"/>
            <a:ext cx="8267700" cy="12001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Спрос на деньги и роль банковского сектора: о мерах по активизации кредитования экономики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163638" y="6410325"/>
            <a:ext cx="1899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Москва, </a:t>
            </a:r>
            <a:r>
              <a:rPr lang="en-US" dirty="0" smtClean="0"/>
              <a:t>10</a:t>
            </a:r>
            <a:r>
              <a:rPr lang="ru-RU" dirty="0" smtClean="0"/>
              <a:t> ноября </a:t>
            </a:r>
            <a:r>
              <a:rPr lang="ru-RU" dirty="0"/>
              <a:t>2010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163638" y="5495925"/>
            <a:ext cx="4243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Валерий Владимирович Инюшин</a:t>
            </a:r>
          </a:p>
          <a:p>
            <a:endParaRPr lang="ru-RU" sz="800" dirty="0" smtClean="0"/>
          </a:p>
          <a:p>
            <a:r>
              <a:rPr lang="ru-RU" sz="1400" dirty="0" smtClean="0"/>
              <a:t>Начальник Управления </a:t>
            </a:r>
            <a:r>
              <a:rPr lang="ru-RU" sz="1400" dirty="0"/>
              <a:t>стратегического анализа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47775" y="161925"/>
            <a:ext cx="8162925" cy="7604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Уровень капитала предполагает известный потенциал для роста кредитования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10</a:t>
            </a:fld>
            <a:endParaRPr lang="it-IT" dirty="0" smtClean="0"/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885950" y="1123950"/>
            <a:ext cx="6600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cs typeface="Arial" pitchFamily="34" charset="0"/>
              </a:rPr>
              <a:t>Динамика достаточности капитала (Н1)</a:t>
            </a:r>
            <a:endParaRPr lang="ru-RU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00138" y="6681788"/>
            <a:ext cx="3914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85850" y="5410200"/>
            <a:ext cx="8410575" cy="10763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Уровень достаточности продолжает значительно превышать обязательный порог, установленный нормативом Н1.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Это предполагает известный потенциал роста кредитования без массированного вливания капитала в банковскую систему.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6" y="1509713"/>
            <a:ext cx="77724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19200" y="238125"/>
            <a:ext cx="8162925" cy="7604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Степень покрытия кредитных рисков резервов стабильно растёт  и находится на приемлемом уровне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11</a:t>
            </a:fld>
            <a:endParaRPr lang="it-IT" dirty="0" smtClean="0"/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962150" y="1009650"/>
            <a:ext cx="6600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cs typeface="Arial" pitchFamily="34" charset="0"/>
              </a:rPr>
              <a:t>Динамика отношения резервов на возможные потери по ссудам к объёму просроченной задолженности</a:t>
            </a:r>
            <a:endParaRPr lang="ru-RU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00138" y="6681788"/>
            <a:ext cx="3914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85850" y="5343525"/>
            <a:ext cx="8410575" cy="11144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Покрытие просроченной задолженности резервами достигла своего дна в июле-августе 2009 г.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Главным драйвером улучшения данного соотношения во 2-ой половине 2010 г. стало уменьшение абсолютных объёмов корпоративной просроченной задолженности. Именно поэтому этот коэффициент продолжает увеличиваться, несмотря на замедление роста резервов.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566863"/>
            <a:ext cx="7210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19200" y="238125"/>
            <a:ext cx="8162925" cy="7604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Снижение доли коммерческих кредитов в активах банковской системы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12</a:t>
            </a:fld>
            <a:endParaRPr lang="it-IT" dirty="0" smtClean="0"/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962150" y="1009650"/>
            <a:ext cx="6600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cs typeface="Arial" pitchFamily="34" charset="0"/>
              </a:rPr>
              <a:t>Доля </a:t>
            </a:r>
            <a:r>
              <a:rPr lang="ru-RU" sz="1400" b="1" dirty="0" smtClean="0">
                <a:solidFill>
                  <a:schemeClr val="tx2"/>
                </a:solidFill>
                <a:cs typeface="Arial" pitchFamily="34" charset="0"/>
              </a:rPr>
              <a:t>коммерческих кредитов и </a:t>
            </a:r>
            <a:r>
              <a:rPr lang="ru-RU" sz="1400" b="1" dirty="0">
                <a:solidFill>
                  <a:schemeClr val="tx2"/>
                </a:solidFill>
                <a:cs typeface="Arial" pitchFamily="34" charset="0"/>
              </a:rPr>
              <a:t>вложений в ценные бумаги в совокупных активах банковской системы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00138" y="6681788"/>
            <a:ext cx="3914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85850" y="5295900"/>
            <a:ext cx="8410575" cy="1285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После заметного сокращения доли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корпоративных кредитов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в активах банковской системы с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77.6% в сентябре 2008 г до 67% в августе 2010 г их доля их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доля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немного увеличилась до 67.3% в сентябре 2010 г. 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За тот же период доля вложений в ценные бумаги в активах банковской системы выросла с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9.6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% до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17.5%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в результате эффекта замещения.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rgbClr val="FF0000"/>
                </a:solidFill>
                <a:latin typeface="Calibri" pitchFamily="34" charset="0"/>
                <a:ea typeface="Osaka" pitchFamily="-32" charset="-128"/>
                <a:cs typeface="+mn-cs"/>
              </a:rPr>
              <a:t>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Тем не менее, восстановление бизнес активности в сочетании с высокой </a:t>
            </a:r>
            <a:r>
              <a:rPr lang="ru-RU" sz="1300" dirty="0" err="1">
                <a:latin typeface="Calibri" pitchFamily="34" charset="0"/>
                <a:ea typeface="Osaka" pitchFamily="-32" charset="-128"/>
                <a:cs typeface="+mn-cs"/>
              </a:rPr>
              <a:t>волатильностью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 на финансовых рынках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несколько ограничивают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вложения банков в ценные бумаги в рамках текущей кредитной политики.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1528763"/>
            <a:ext cx="85248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22375" y="152400"/>
            <a:ext cx="8112125" cy="7143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Снижение инфляции приводит к резкому сокращению процентной маржи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65E28F3E-622B-40FA-8835-F14EBF1F4E29}" type="slidenum">
              <a:rPr lang="it-IT" smtClean="0"/>
              <a:pPr defTabSz="966788"/>
              <a:t>13</a:t>
            </a:fld>
            <a:endParaRPr lang="it-IT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49" y="1052512"/>
            <a:ext cx="81629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00138" y="6681788"/>
            <a:ext cx="3914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181100" y="4552950"/>
            <a:ext cx="8181975" cy="20097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 2009 г. большая часть значительно выросшей процентной маржи, благодаря серьёзному увеличению кредитных рисков, съедалась ростом резервов на возможные потери по ссудам.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Во 2-ой половине 2010 г. наиболее вероятен обратный сценарий. Процентная маржа сокращается под давлением снижающейся инфляции и политики госбанков, в то время как замедляющийся рост резервов поддерживает рентабельность кредитных операций. Однако большой вопрос заключается в том, будет ли достаточным ожидаемое снижение резервов в 2011 для покрытия уменьшившейся процентной маржи.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Некоторое ускорение инфляции в августе-ноябре 2010 г. в связи с летними засухой и пожарами, обвалившими с/</a:t>
            </a:r>
            <a:r>
              <a:rPr lang="ru-RU" sz="1300" dirty="0" err="1" smtClean="0">
                <a:latin typeface="Calibri" pitchFamily="34" charset="0"/>
                <a:ea typeface="Osaka" pitchFamily="-32" charset="-128"/>
                <a:cs typeface="+mn-cs"/>
              </a:rPr>
              <a:t>х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 производство и вызвавшими взлёт цен на соответствующую продукцию, может оказать известное ограничивающее воздействие на сокращение маржи, тем самым поддержав рентабельность российских банков в случае сохранения устойчивого спроса на деньги.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2850" y="228600"/>
            <a:ext cx="8112125" cy="609600"/>
          </a:xfrm>
        </p:spPr>
        <p:txBody>
          <a:bodyPr/>
          <a:lstStyle/>
          <a:p>
            <a:pPr eaLnBrk="1" hangingPunct="1"/>
            <a:r>
              <a:rPr lang="ru-RU" dirty="0" smtClean="0"/>
              <a:t>Динамика инфляции и денежной массы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65E28F3E-622B-40FA-8835-F14EBF1F4E29}" type="slidenum">
              <a:rPr lang="it-IT" smtClean="0"/>
              <a:pPr defTabSz="966788"/>
              <a:t>14</a:t>
            </a:fld>
            <a:endParaRPr lang="it-IT" smtClean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42976" y="4562476"/>
            <a:ext cx="8777287" cy="239077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Уровень инфляции и динамика денежной массы лучше </a:t>
            </a:r>
            <a:r>
              <a:rPr lang="ru-RU" sz="1300" dirty="0" err="1" smtClean="0">
                <a:latin typeface="Calibri" pitchFamily="34" charset="0"/>
                <a:ea typeface="Osaka" pitchFamily="-32" charset="-128"/>
                <a:cs typeface="+mn-cs"/>
              </a:rPr>
              <a:t>коррелируют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 на длинных временных отрезках, а также в периоды относительного отсутствия внешних (</a:t>
            </a:r>
            <a:r>
              <a:rPr lang="ru-RU" sz="1300" dirty="0" err="1" smtClean="0">
                <a:latin typeface="Calibri" pitchFamily="34" charset="0"/>
                <a:ea typeface="Osaka" pitchFamily="-32" charset="-128"/>
                <a:cs typeface="+mn-cs"/>
              </a:rPr>
              <a:t>неденежных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) шоков.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Внешние шоки могут сильно снижать взаимосвязь между предшествующей динамикой денежной массы и инфляцией. В августе-сентябре 2010 г. на инфляцию больше оказали внешние (</a:t>
            </a:r>
            <a:r>
              <a:rPr lang="ru-RU" sz="1300" dirty="0" err="1" smtClean="0">
                <a:latin typeface="Calibri" pitchFamily="34" charset="0"/>
                <a:ea typeface="Osaka" pitchFamily="-32" charset="-128"/>
                <a:cs typeface="+mn-cs"/>
              </a:rPr>
              <a:t>неденежные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) шоки и рост импорта. Однозначный вывод о резком ускорении инфляции в ближайшие месяцы, вызванный денежными причинами, пока преждевременен.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Ставки ЦБ не оказывают значительного влияния на инфляцию, но в то же время являются важным индикатором для кредитных ставок.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Поэтому политика прямого количественного сдерживания за счёт временного приостановления действия  некоторых инструментов рефинансирования и увеличения норм обязательного резервирования является предпочтительной по сравнению с повышением ставки рефинансирования и прочих ставок ЦБ в условиях неустойчивого спроса на деньги.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7738" y="6919913"/>
            <a:ext cx="3914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00200" y="944563"/>
            <a:ext cx="40100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Динамика инфляции и М2 с 13-ти месячным лагом</a:t>
            </a:r>
            <a:endParaRPr lang="ru-RU" sz="1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76988" y="4205288"/>
            <a:ext cx="1557337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 13-ти месячный лаг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29375" y="1306513"/>
            <a:ext cx="3124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Корреляция между инфляцией и М2*</a:t>
            </a:r>
            <a:endParaRPr lang="ru-RU" sz="1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10325" y="1647560"/>
          <a:ext cx="3181350" cy="2489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66900"/>
                <a:gridCol w="13144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Корреляция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2007-2010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85.2%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2008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(финансовый кризис)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34.6%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95.2%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(пожары и засуха)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16.9%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1204914"/>
            <a:ext cx="5443537" cy="33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2590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ea typeface="Arial Unicode MS" pitchFamily="34" charset="-128"/>
                <a:cs typeface="Arial Unicode MS" pitchFamily="34" charset="-128"/>
              </a:rPr>
              <a:t>ФУНДАМЕНТАЛЬНЫЕ УСЛОВИЯ </a:t>
            </a: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СПРОСА НА ДЕНЬГИ</a:t>
            </a: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ОСНОВНЫЕ ТЕНДЕНЦИИ КОММЕРЧЕСКОГО КРЕДИТОВАНИЯ В 2010 ГОДУ</a:t>
            </a: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ea typeface="Arial Unicode MS" pitchFamily="34" charset="-128"/>
                <a:cs typeface="Arial Unicode MS" pitchFamily="34" charset="-128"/>
              </a:rPr>
              <a:t>КЛЮЧЕВЫЕ </a:t>
            </a: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ВЫВОДЫ</a:t>
            </a:r>
          </a:p>
          <a:p>
            <a:pPr marL="285750" indent="-285750">
              <a:buClr>
                <a:srgbClr val="FC4638"/>
              </a:buClr>
            </a:pPr>
            <a:endParaRPr lang="ru-RU" sz="18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ВОЗМОЖНЫЕ МЕРЫ ПО АКТИВИЗАЦИИ БАНКОВСКОГО КРЕДИТОВАНИЯ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116013" y="427038"/>
            <a:ext cx="82788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56" tIns="51128" rIns="102256" bIns="51128" anchor="ctr">
            <a:spAutoFit/>
          </a:bodyPr>
          <a:lstStyle/>
          <a:p>
            <a:pPr defTabSz="966788"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</a:rPr>
              <a:t>План презентации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15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1263" y="161925"/>
            <a:ext cx="8154987" cy="788988"/>
          </a:xfrm>
        </p:spPr>
        <p:txBody>
          <a:bodyPr/>
          <a:lstStyle/>
          <a:p>
            <a:pPr eaLnBrk="1" hangingPunct="1"/>
            <a:r>
              <a:rPr lang="ru-RU" dirty="0" smtClean="0"/>
              <a:t>Оживление корпоративного кредитования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0FD9E-13A7-4FA3-832C-5FFD0AA33500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5242993" y="1001713"/>
            <a:ext cx="42983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Реальные </a:t>
            </a:r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темпы роста** </a:t>
            </a: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корпоративного кредитования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346200" y="925513"/>
            <a:ext cx="3463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Работающие* </a:t>
            </a: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корпоративные кредиты </a:t>
            </a:r>
          </a:p>
          <a:p>
            <a:pPr algn="ctr"/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и средние процентные ставки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838825" y="6929438"/>
            <a:ext cx="3724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971550" y="5286376"/>
            <a:ext cx="8543925" cy="16954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Во </a:t>
            </a:r>
            <a:r>
              <a:rPr lang="en-US" sz="1300" dirty="0">
                <a:latin typeface="Calibri" pitchFamily="34" charset="0"/>
                <a:ea typeface="Osaka" pitchFamily="-32" charset="-128"/>
                <a:cs typeface="+mn-cs"/>
              </a:rPr>
              <a:t>II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квартале 2010 года объем работающих корпоративных кредитов показал положительный прирост, что отражает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поступательное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восстановление корпоративного кредитования в целом. За аналогичный период средние ставки по корпоративным кредитам сроком от 6 месяцев до 1 года снизились и стабилизировались на уровне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12%,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что также подтверждает спрос на кредитные ресурсы со стороны бизнеса.   </a:t>
            </a:r>
            <a:endParaRPr lang="en-US" sz="1300" dirty="0">
              <a:solidFill>
                <a:srgbClr val="FF0000"/>
              </a:solidFill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В результате во </a:t>
            </a:r>
            <a:r>
              <a:rPr lang="en-US" sz="1300" dirty="0">
                <a:latin typeface="Calibri" pitchFamily="34" charset="0"/>
                <a:ea typeface="Osaka" pitchFamily="-32" charset="-128"/>
              </a:rPr>
              <a:t>II </a:t>
            </a:r>
            <a:r>
              <a:rPr lang="ru-RU" sz="1300" dirty="0">
                <a:latin typeface="Calibri" pitchFamily="34" charset="0"/>
                <a:ea typeface="Osaka" pitchFamily="-32" charset="-128"/>
              </a:rPr>
              <a:t>квартале 2010 года реальные темпы роста корпоративного кредитования продемонстрировали </a:t>
            </a:r>
            <a:r>
              <a:rPr lang="ru-RU" sz="1300" dirty="0" smtClean="0">
                <a:latin typeface="Calibri" pitchFamily="34" charset="0"/>
                <a:ea typeface="Osaka" pitchFamily="-32" charset="-128"/>
              </a:rPr>
              <a:t>позитивную </a:t>
            </a:r>
            <a:r>
              <a:rPr lang="ru-RU" sz="1300" dirty="0">
                <a:latin typeface="Calibri" pitchFamily="34" charset="0"/>
                <a:ea typeface="Osaka" pitchFamily="-32" charset="-128"/>
              </a:rPr>
              <a:t>динамику</a:t>
            </a:r>
            <a:r>
              <a:rPr lang="ru-RU" sz="1300" dirty="0" smtClean="0">
                <a:latin typeface="Calibri" pitchFamily="34" charset="0"/>
                <a:ea typeface="Osaka" pitchFamily="-32" charset="-128"/>
              </a:rPr>
              <a:t>.</a:t>
            </a:r>
            <a:r>
              <a:rPr lang="en-US" sz="1300" dirty="0" smtClean="0">
                <a:latin typeface="Calibri" pitchFamily="34" charset="0"/>
                <a:ea typeface="Osaka" pitchFamily="-32" charset="-128"/>
              </a:rPr>
              <a:t> </a:t>
            </a:r>
            <a:r>
              <a:rPr lang="ru-RU" sz="1300" dirty="0" smtClean="0">
                <a:latin typeface="Calibri" pitchFamily="34" charset="0"/>
                <a:ea typeface="Osaka" pitchFamily="-32" charset="-128"/>
              </a:rPr>
              <a:t>В целом во </a:t>
            </a:r>
            <a:r>
              <a:rPr lang="en-US" sz="1300" dirty="0" smtClean="0">
                <a:latin typeface="Calibri" pitchFamily="34" charset="0"/>
                <a:ea typeface="Osaka" pitchFamily="-32" charset="-128"/>
              </a:rPr>
              <a:t>II-III </a:t>
            </a:r>
            <a:r>
              <a:rPr lang="ru-RU" sz="1300" dirty="0" smtClean="0">
                <a:latin typeface="Calibri" pitchFamily="34" charset="0"/>
                <a:ea typeface="Osaka" pitchFamily="-32" charset="-128"/>
              </a:rPr>
              <a:t>кварталах в сегменте корпоративных кредитов сформировался растущий тренд.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 то же время о неустойчивости восстановительных процессов свидетельствует июльская динамика.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2975" y="5072063"/>
            <a:ext cx="3724275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 За вычетом просроченной задолженности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5900" y="5072063"/>
            <a:ext cx="4295775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** Скорректированные на инфляцию и изменение </a:t>
            </a:r>
            <a:r>
              <a:rPr lang="ru-RU" sz="1000" i="1" dirty="0" err="1" smtClean="0">
                <a:latin typeface="Calibri" pitchFamily="34" charset="0"/>
              </a:rPr>
              <a:t>бивалютной</a:t>
            </a:r>
            <a:r>
              <a:rPr lang="ru-RU" sz="1000" i="1" dirty="0" smtClean="0">
                <a:latin typeface="Calibri" pitchFamily="34" charset="0"/>
              </a:rPr>
              <a:t> корзины</a:t>
            </a:r>
            <a:endParaRPr lang="en-US" sz="1000" i="1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390649"/>
            <a:ext cx="4333875" cy="36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1376364"/>
            <a:ext cx="43338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0" y="6454775"/>
            <a:ext cx="838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ctr" defTabSz="966788" eaLnBrk="0" hangingPunct="0"/>
            <a:fld id="{418FDD06-745A-4B46-8B3A-2C49512E00FD}" type="slidenum">
              <a:rPr lang="it-IT" sz="800" b="1">
                <a:solidFill>
                  <a:schemeClr val="bg1"/>
                </a:solidFill>
              </a:rPr>
              <a:pPr algn="ctr" defTabSz="966788" eaLnBrk="0" hangingPunct="0"/>
              <a:t>17</a:t>
            </a:fld>
            <a:endParaRPr lang="it-IT" sz="800" b="1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6661" tIns="48331" rIns="96661" bIns="48331"/>
          <a:lstStyle/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Прогноз средних ставок 10 крупнейших российских банков в рублях</a:t>
            </a:r>
          </a:p>
        </p:txBody>
      </p:sp>
      <p:sp>
        <p:nvSpPr>
          <p:cNvPr id="17412" name="AutoShape 8"/>
          <p:cNvSpPr>
            <a:spLocks noChangeArrowheads="1"/>
          </p:cNvSpPr>
          <p:nvPr/>
        </p:nvSpPr>
        <p:spPr bwMode="auto">
          <a:xfrm>
            <a:off x="989013" y="5019674"/>
            <a:ext cx="8640762" cy="1743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anchor="ctr"/>
          <a:lstStyle/>
          <a:p>
            <a:pPr marL="182563" indent="-182563" defTabSz="965200">
              <a:spcAft>
                <a:spcPts val="600"/>
              </a:spcAft>
              <a:buClr>
                <a:srgbClr val="FF3300"/>
              </a:buClr>
              <a:buSzPct val="120000"/>
              <a:buFont typeface="Arial" charset="0"/>
              <a:buChar char="•"/>
            </a:pPr>
            <a:r>
              <a:rPr lang="ru-RU" sz="1300" dirty="0">
                <a:latin typeface="Calibri" pitchFamily="34" charset="0"/>
              </a:rPr>
              <a:t>Падение ставок корпоративного кредитования, начавшееся в июне 2009 года, было вызвано снижением инфляции, возобновлением кредитного процесса с последующим усилением конкуренции на банковском рынке. </a:t>
            </a:r>
          </a:p>
          <a:p>
            <a:pPr marL="182563" indent="-182563" defTabSz="965200">
              <a:spcAft>
                <a:spcPts val="600"/>
              </a:spcAft>
              <a:buClr>
                <a:srgbClr val="FF3300"/>
              </a:buClr>
              <a:buSzPct val="120000"/>
              <a:buFont typeface="Arial" charset="0"/>
              <a:buChar char="•"/>
            </a:pPr>
            <a:r>
              <a:rPr lang="ru-RU" sz="1300" dirty="0">
                <a:latin typeface="Calibri" pitchFamily="34" charset="0"/>
              </a:rPr>
              <a:t>Сближение значений ставок корпоративного кредитования </a:t>
            </a:r>
            <a:r>
              <a:rPr lang="en-US" sz="1300" dirty="0">
                <a:latin typeface="Calibri" pitchFamily="34" charset="0"/>
              </a:rPr>
              <a:t>I </a:t>
            </a:r>
            <a:r>
              <a:rPr lang="ru-RU" sz="1300" dirty="0">
                <a:latin typeface="Calibri" pitchFamily="34" charset="0"/>
              </a:rPr>
              <a:t>и </a:t>
            </a:r>
            <a:r>
              <a:rPr lang="en-US" sz="1300" dirty="0">
                <a:latin typeface="Calibri" pitchFamily="34" charset="0"/>
              </a:rPr>
              <a:t>II</a:t>
            </a:r>
            <a:r>
              <a:rPr lang="ru-RU" sz="1300" dirty="0">
                <a:latin typeface="Calibri" pitchFamily="34" charset="0"/>
              </a:rPr>
              <a:t> класса было отмечено в декабре 2009 года, однако в дальнейшем спрэд между ставками сохранялся на уровне 1,0-1,8%.  </a:t>
            </a:r>
            <a:endParaRPr lang="en-US" sz="1300" dirty="0">
              <a:latin typeface="Calibri" pitchFamily="34" charset="0"/>
            </a:endParaRPr>
          </a:p>
          <a:p>
            <a:pPr marL="182563" indent="-182563" defTabSz="965200">
              <a:buClr>
                <a:srgbClr val="FF3300"/>
              </a:buClr>
              <a:buSzPct val="120000"/>
              <a:buFont typeface="Arial" charset="0"/>
              <a:buChar char="•"/>
            </a:pPr>
            <a:r>
              <a:rPr lang="ru-RU" sz="1300" dirty="0">
                <a:latin typeface="Calibri" pitchFamily="34" charset="0"/>
              </a:rPr>
              <a:t>В связи с ускорением инфляции в августе-октябре 2010 мы ожидаем фактического прекращения снижения ставок корпоративного кредитования в конце 2010 года. Если снижающийся инфляционный тренд вернётся в </a:t>
            </a:r>
            <a:r>
              <a:rPr lang="en-US" sz="1300" dirty="0">
                <a:latin typeface="Calibri" pitchFamily="34" charset="0"/>
              </a:rPr>
              <a:t>I </a:t>
            </a:r>
            <a:r>
              <a:rPr lang="ru-RU" sz="1300" dirty="0">
                <a:latin typeface="Calibri" pitchFamily="34" charset="0"/>
              </a:rPr>
              <a:t>квартале 2011 года, то, вероятно, незначительное снижение ставок продолжиться. </a:t>
            </a:r>
            <a:r>
              <a:rPr lang="en-US" sz="1300" dirty="0">
                <a:latin typeface="Calibri" pitchFamily="34" charset="0"/>
              </a:rPr>
              <a:t>I </a:t>
            </a:r>
            <a:r>
              <a:rPr lang="ru-RU" sz="1300" dirty="0">
                <a:latin typeface="Calibri" pitchFamily="34" charset="0"/>
              </a:rPr>
              <a:t>класс заёмщиков практически исчерпал потенциал уменьшения ставок. 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1169988" y="6929438"/>
            <a:ext cx="6345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</a:t>
            </a:r>
            <a:r>
              <a:rPr lang="en-US" sz="1100" i="1">
                <a:latin typeface="Calibri" pitchFamily="34" charset="0"/>
              </a:rPr>
              <a:t>: </a:t>
            </a:r>
            <a:r>
              <a:rPr lang="ru-RU" sz="1100" i="1">
                <a:latin typeface="Calibri" pitchFamily="34" charset="0"/>
              </a:rPr>
              <a:t>Управление стратегического анализа ЮниКредит Банка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Банк России</a:t>
            </a:r>
            <a:endParaRPr lang="en-US" i="1">
              <a:latin typeface="Calibri" pitchFamily="34" charset="0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169988"/>
            <a:ext cx="81915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Месячные приросты корпоративного кредитования по отраслям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16015" y="1343025"/>
          <a:ext cx="8104184" cy="4259266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476568"/>
                <a:gridCol w="703452"/>
                <a:gridCol w="703452"/>
                <a:gridCol w="703452"/>
                <a:gridCol w="703452"/>
                <a:gridCol w="703452"/>
                <a:gridCol w="703452"/>
                <a:gridCol w="703452"/>
                <a:gridCol w="703452"/>
              </a:tblGrid>
              <a:tr h="35242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 smtClean="0"/>
                        <a:t>Янв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 smtClean="0"/>
                        <a:t>Фев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 smtClean="0"/>
                        <a:t>Мар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 smtClean="0"/>
                        <a:t>Апр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Май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 smtClean="0"/>
                        <a:t>Июн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/>
                        <a:t>Июл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/>
                        <a:t>Авг</a:t>
                      </a:r>
                      <a:r>
                        <a:rPr lang="ru-RU" sz="1100" u="none" strike="noStrike" dirty="0" smtClean="0"/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Топливно-энергетическая                                                       промышленность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-2.53%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-3.29%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-4.89%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1.85%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11.10%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rPr>
                        <a:t>-7.85%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rPr>
                        <a:t>0.63%</a:t>
                      </a:r>
                      <a:endParaRPr lang="en-US" sz="11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Нефть и газ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-3.09%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1.71%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-5.43%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-4.31%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15.88</a:t>
                      </a:r>
                      <a:r>
                        <a:rPr lang="ru-RU" sz="1100" u="none" strike="noStrike" dirty="0" smtClean="0"/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-7.4%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1.34%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Горнорудная промышленность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4.18%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-1.89%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0.58%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-0.47%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5.22%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-11.49</a:t>
                      </a:r>
                      <a:r>
                        <a:rPr lang="ru-RU" sz="1100" u="none" strike="noStrike" dirty="0" smtClean="0"/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-1.23%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Металлургия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-1.72%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-2.04%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1.05%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4.44%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2.24%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1.81%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Химическая промышленность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3.16%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-1.00%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1.69%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2.33%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1.84%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7.66%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4.09%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3.71%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Коммунальные услуги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1.95%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0.16%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-1.14%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0.32%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3.28%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3.32%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2.37%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1.58%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291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Строительство, недвижимость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0.08%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0.28%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1.29%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2.53%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2.49%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0.75%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Торговля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-3.77%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-0.17%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0.95%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0.42%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0.59%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-0.11%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-0.14%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0.79%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351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Транспорт и связь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2.16%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-1.70%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-0.12%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-4.55%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5.07%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0.87%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-0.01%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Сельское хозяйство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-0.35%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0.48%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1.97%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2.59%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2.11%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2.17%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1.99%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Пищевая промышленность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1.22%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0.54%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3.07%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2.26%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0.35%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0.91%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2.01%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291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Машиностроение</a:t>
                      </a:r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кроме</a:t>
                      </a:r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7.80%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0.58%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-0.23%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-2.07%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0.84%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3.65%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0.11%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1.28%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594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Автомобилестроение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-1.25%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-2.40%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11.24%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-13.80%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-5.12%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3.25%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0.57%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-1.66%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291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Целлюлозно-бумажная промышленность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1.83%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1.71%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1.18%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1.91%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3.07%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2.88%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3.83%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1.78%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7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3260E8-2447-4050-8B50-36DF21039625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28713" y="5972175"/>
            <a:ext cx="8262937" cy="8667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С мая 2010 года в большинстве отраслей наблюдается</a:t>
            </a:r>
            <a:r>
              <a:rPr lang="en-US" sz="1300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заметный рост банковского финансирования, за исключением горнорудной промышленности и торговли.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Наиболее активными заемщиками выступают такие отрасли как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химическая, пищевая, целлюлозно-бумажная промышленности, машиностроение, с/</a:t>
            </a:r>
            <a:r>
              <a:rPr lang="ru-RU" sz="1300" dirty="0" err="1" smtClean="0">
                <a:latin typeface="Calibri" pitchFamily="34" charset="0"/>
                <a:ea typeface="Osaka" pitchFamily="-32" charset="-128"/>
                <a:cs typeface="+mn-cs"/>
              </a:rPr>
              <a:t>х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, а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также сфера коммунальных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услуг (включая электроэнергетику).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14424" y="998538"/>
            <a:ext cx="8391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4" tIns="48316" rIns="96634" bIns="48316"/>
          <a:lstStyle/>
          <a:p>
            <a:pPr defTabSz="966788" eaLnBrk="0" hangingPunct="0">
              <a:defRPr/>
            </a:pPr>
            <a:r>
              <a:rPr lang="ru-RU" sz="1350" b="1" kern="0" dirty="0">
                <a:solidFill>
                  <a:schemeClr val="tx2"/>
                </a:solidFill>
                <a:latin typeface="+mj-lt"/>
                <a:ea typeface="+mj-ea"/>
              </a:rPr>
              <a:t>Месячные приросты корпоративного кредитования по отраслям</a:t>
            </a:r>
            <a:r>
              <a:rPr lang="en-US" sz="1350" b="1" kern="0" dirty="0">
                <a:solidFill>
                  <a:schemeClr val="tx2"/>
                </a:solidFill>
                <a:latin typeface="+mj-lt"/>
                <a:ea typeface="+mj-ea"/>
              </a:rPr>
              <a:t>. </a:t>
            </a:r>
            <a:r>
              <a:rPr lang="ru-RU" sz="1350" b="1" kern="0" dirty="0">
                <a:solidFill>
                  <a:schemeClr val="tx2"/>
                </a:solidFill>
                <a:latin typeface="+mj-lt"/>
                <a:ea typeface="+mj-ea"/>
              </a:rPr>
              <a:t>Банковская система и ВЭБ</a:t>
            </a:r>
          </a:p>
        </p:txBody>
      </p:sp>
      <p:sp>
        <p:nvSpPr>
          <p:cNvPr id="24728" name="Text Box 5"/>
          <p:cNvSpPr txBox="1">
            <a:spLocks noChangeArrowheads="1"/>
          </p:cNvSpPr>
          <p:nvPr/>
        </p:nvSpPr>
        <p:spPr bwMode="auto">
          <a:xfrm>
            <a:off x="5800725" y="6900863"/>
            <a:ext cx="3505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Calibri" pitchFamily="34" charset="0"/>
              </a:rPr>
              <a:t>Просроченная задолженность по отраслям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42BF5E51-EE49-483D-BA68-82D289713E65}" type="slidenum">
              <a:rPr lang="it-IT" smtClean="0"/>
              <a:pPr defTabSz="966788"/>
              <a:t>19</a:t>
            </a:fld>
            <a:endParaRPr lang="it-IT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276351" y="1485900"/>
          <a:ext cx="8029574" cy="418338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234838"/>
                <a:gridCol w="724342"/>
                <a:gridCol w="724342"/>
                <a:gridCol w="724342"/>
                <a:gridCol w="724342"/>
                <a:gridCol w="724342"/>
                <a:gridCol w="724342"/>
                <a:gridCol w="724342"/>
                <a:gridCol w="724342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Янв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Фев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Мар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Апр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Май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Июн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Июл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Авг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Топливно-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энергетическая промышленность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0.83%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0.59%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0.65%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0.64%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Нефть и газ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0.77%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0.75%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Горнорудная промышленность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1.19%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1.12%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1.22%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1.2%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Металлургия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3.85%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4.05%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3.64%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3.49%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Химическая промышленность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5.15%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3.65%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3.08%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2.64%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Коммунальные услуги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3.63%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3.63%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3.72%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3.61%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3.56%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3.48%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3.44%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Строительство, недвижимость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5.46%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5.41%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5.80%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6.13%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6.08%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6.13%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5.96%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Торговля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9.32%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9.80%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9.76%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9.88%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10.05%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9.89%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10.05%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10.18%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4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Транспорт и связь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3.96%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4.03%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4.06%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4.77%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4.30%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4.19%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4.16%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Сельское хозяйство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4.37%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4.66%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4.81%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5.04%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5.39%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5.33%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5.42%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Пищевая промышленность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5.98%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6.58%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6.27%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6.33%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6.84%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6.48%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6.62%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6.66%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Обрабатывающие производства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кроме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4.75%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4.55%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4.61%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3.82%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3.37%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3.53%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Автомобилестроение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17.59%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17.94%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13.13%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15.24%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16.19%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21.52%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21.38%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21.78%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8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Целлюлозно-бумажная промышленность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9.60%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10.07%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10.22%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10.01%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10.61%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10.26%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10.68%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9.98%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95388" y="5857875"/>
            <a:ext cx="8234362" cy="11049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Calibri" pitchFamily="34" charset="0"/>
                <a:ea typeface="Osaka" pitchFamily="-32" charset="-128"/>
                <a:cs typeface="+mn-cs"/>
              </a:rPr>
              <a:t>Автомобильная, </a:t>
            </a:r>
            <a:r>
              <a:rPr lang="ru-RU" dirty="0" smtClean="0">
                <a:latin typeface="Calibri" pitchFamily="34" charset="0"/>
                <a:ea typeface="Osaka" pitchFamily="-32" charset="-128"/>
                <a:cs typeface="+mn-cs"/>
              </a:rPr>
              <a:t>целлюлозно-бумажная </a:t>
            </a:r>
            <a:r>
              <a:rPr lang="ru-RU" dirty="0">
                <a:latin typeface="Calibri" pitchFamily="34" charset="0"/>
                <a:ea typeface="Osaka" pitchFamily="-32" charset="-128"/>
                <a:cs typeface="+mn-cs"/>
              </a:rPr>
              <a:t>и пищевая отрасли, а также торговля являются наиболее рискованными с точки зрения кредитного качества. </a:t>
            </a:r>
            <a:endParaRPr lang="en-US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Calibri" pitchFamily="34" charset="0"/>
                <a:ea typeface="Osaka" pitchFamily="-32" charset="-128"/>
                <a:cs typeface="+mn-cs"/>
              </a:rPr>
              <a:t>Наиболее высокое кредитное качество отмечается в таких отраслях, как нефтегазовая, горнорудная, химическая, и металлургическая отрасли, а коммунальный сектор (в основном электроэнергетика). </a:t>
            </a:r>
            <a:endParaRPr lang="en-US" dirty="0">
              <a:latin typeface="Calibri" pitchFamily="34" charset="0"/>
              <a:ea typeface="Osaka" pitchFamily="-32" charset="-128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Calibri" pitchFamily="34" charset="0"/>
                <a:ea typeface="Osaka" pitchFamily="-32" charset="-128"/>
                <a:cs typeface="+mn-cs"/>
              </a:rPr>
              <a:t>В большинстве отраслей к июню 2010 года доля просроченной задолженности снижается за исключением наиболее проблемных секторов: автомобилестроения и сельского хозяйства. </a:t>
            </a:r>
            <a:endParaRPr lang="en-US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76350" y="960438"/>
            <a:ext cx="81581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4" tIns="48316" rIns="96634" bIns="48316"/>
          <a:lstStyle/>
          <a:p>
            <a:pPr defTabSz="966788" eaLnBrk="0" hangingPunct="0">
              <a:defRPr/>
            </a:pPr>
            <a:r>
              <a:rPr lang="ru-RU" sz="1300" b="1" kern="0" dirty="0">
                <a:solidFill>
                  <a:schemeClr val="tx2"/>
                </a:solidFill>
                <a:latin typeface="+mj-lt"/>
                <a:ea typeface="+mj-ea"/>
              </a:rPr>
              <a:t>Динамика просроченной задолженности корпоративного сектора по отраслям экономики (Банковская система и ВЭБ)</a:t>
            </a:r>
          </a:p>
        </p:txBody>
      </p:sp>
      <p:sp>
        <p:nvSpPr>
          <p:cNvPr id="23704" name="Text Box 5"/>
          <p:cNvSpPr txBox="1">
            <a:spLocks noChangeArrowheads="1"/>
          </p:cNvSpPr>
          <p:nvPr/>
        </p:nvSpPr>
        <p:spPr bwMode="auto">
          <a:xfrm>
            <a:off x="5800725" y="6929438"/>
            <a:ext cx="3505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2590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ФУНДАМЕНТАЛЬНЫЕ УСЛОВИЯ </a:t>
            </a: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СПРОСА НА ДЕНЬГИ</a:t>
            </a: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ОСНОВНЫЕ ТЕНДЕНЦИИ КОММЕРЧЕСКОГО КРЕДИТОВАНИЯ В 2010 ГОДУ</a:t>
            </a: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ea typeface="Arial Unicode MS" pitchFamily="34" charset="-128"/>
                <a:cs typeface="Arial Unicode MS" pitchFamily="34" charset="-128"/>
              </a:rPr>
              <a:t>КЛЮЧЕВЫЕ </a:t>
            </a: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ВЫВОДЫ</a:t>
            </a:r>
          </a:p>
          <a:p>
            <a:pPr marL="285750" indent="-285750">
              <a:buClr>
                <a:srgbClr val="FC4638"/>
              </a:buClr>
            </a:pPr>
            <a:endParaRPr lang="ru-RU" sz="18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ВОЗМОЖНЫЕ МЕРЫ ПО АКТИВИЗАЦИИ БАНКОВСКОГО КРЕДИТОВАНИЯ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116013" y="427038"/>
            <a:ext cx="82788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56" tIns="51128" rIns="102256" bIns="51128" anchor="ctr">
            <a:spAutoFit/>
          </a:bodyPr>
          <a:lstStyle/>
          <a:p>
            <a:pPr defTabSz="966788"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</a:rPr>
              <a:t>План презентации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2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76338" y="217488"/>
            <a:ext cx="8262937" cy="838200"/>
          </a:xfrm>
        </p:spPr>
        <p:txBody>
          <a:bodyPr/>
          <a:lstStyle/>
          <a:p>
            <a:pPr eaLnBrk="1" hangingPunct="1"/>
            <a:r>
              <a:rPr lang="ru-RU" smtClean="0"/>
              <a:t>Сравнительный отраслевой анализ</a:t>
            </a:r>
            <a:r>
              <a:rPr lang="en-US" smtClean="0"/>
              <a:t>: </a:t>
            </a:r>
            <a:r>
              <a:rPr lang="ru-RU" smtClean="0"/>
              <a:t>кластеризация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D57C3E-7893-4458-9055-32EF65AC9867}" type="slidenum">
              <a:rPr lang="it-IT" smtClean="0"/>
              <a:pPr/>
              <a:t>20</a:t>
            </a:fld>
            <a:endParaRPr lang="it-IT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38225" y="1057275"/>
          <a:ext cx="8534400" cy="5702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3333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Отрасль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Фундаментальные условия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Экономическая эффективность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Кредитное качество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Потенциал кредитования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Электроэнергетика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средняя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высокое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Транспорт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средняя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Нефть и газ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сильные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Химическая промышленность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сильные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Черная металлургия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сильные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Машиностроение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исключая автомобилестроение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Строительство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слабые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Оптовая торговля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слабые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низкое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Телекоммуникации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слабые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высокое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Пищевая</a:t>
                      </a:r>
                      <a:r>
                        <a:rPr lang="ru-RU" sz="1200" baseline="0" dirty="0" smtClean="0">
                          <a:latin typeface="+mn-lt"/>
                        </a:rPr>
                        <a:t> промышленность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средняя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среднее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средний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8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Розничная торговля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низкий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1263" y="161925"/>
            <a:ext cx="8389937" cy="788988"/>
          </a:xfrm>
        </p:spPr>
        <p:txBody>
          <a:bodyPr/>
          <a:lstStyle/>
          <a:p>
            <a:pPr eaLnBrk="1" hangingPunct="1"/>
            <a:r>
              <a:rPr lang="ru-RU" dirty="0" smtClean="0"/>
              <a:t>Кредитование малого и среднего бизнеса: отсутствие выраженной тенденции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0FD9E-13A7-4FA3-832C-5FFD0AA33500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5619750" y="935038"/>
            <a:ext cx="37909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Реальные </a:t>
            </a:r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темпы роста** кредитования малого и среднего бизнеса</a:t>
            </a:r>
            <a:endParaRPr lang="ru-RU" sz="1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904875" y="925513"/>
            <a:ext cx="42862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Работающие* кредиты малому и среднему бизнесу</a:t>
            </a:r>
            <a:endParaRPr lang="ru-RU" sz="13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и средние процентные ставки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838825" y="6929438"/>
            <a:ext cx="3724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942975" y="5657850"/>
            <a:ext cx="8543925" cy="12477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Постоянное увеличение работающих кредитов малому и среднему бизнесу во многом объясняется высоким уровнем просроченной задолженности в данном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сегменте при постоянных позитивных темпах роста портфеля..</a:t>
            </a:r>
            <a:endParaRPr lang="ru-RU" sz="1300" dirty="0" smtClean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Помесячная динамика характеризуется крайней неустойчивостью.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Данный </a:t>
            </a:r>
            <a:r>
              <a:rPr lang="ru-RU" sz="1300" dirty="0" err="1" smtClean="0">
                <a:latin typeface="Calibri" pitchFamily="34" charset="0"/>
                <a:ea typeface="Osaka" pitchFamily="-32" charset="-128"/>
                <a:cs typeface="+mn-cs"/>
              </a:rPr>
              <a:t>субсегмент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 представляет собой значительный потенциал роста корпоративного кредитования при том, что его доля в последнем составила 22.9% в августе 2010 г., продемонстрировав увеличение даже в кризисном 2009 году, в начале которого она находилась на уровне 19.1%.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2975" y="5386388"/>
            <a:ext cx="3724275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 За вычетом просроченной задолженности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5900" y="5386388"/>
            <a:ext cx="4295775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** Скорректированные на инфляцию и изменение </a:t>
            </a:r>
            <a:r>
              <a:rPr lang="ru-RU" sz="1000" i="1" dirty="0" err="1" smtClean="0">
                <a:latin typeface="Calibri" pitchFamily="34" charset="0"/>
              </a:rPr>
              <a:t>бивалютной</a:t>
            </a:r>
            <a:r>
              <a:rPr lang="ru-RU" sz="1000" i="1" dirty="0" smtClean="0">
                <a:latin typeface="Calibri" pitchFamily="34" charset="0"/>
              </a:rPr>
              <a:t> корзины</a:t>
            </a:r>
            <a:endParaRPr lang="en-US" sz="10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404938"/>
            <a:ext cx="4333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395413"/>
            <a:ext cx="4333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1263" y="161925"/>
            <a:ext cx="8351837" cy="788988"/>
          </a:xfrm>
        </p:spPr>
        <p:txBody>
          <a:bodyPr/>
          <a:lstStyle/>
          <a:p>
            <a:pPr eaLnBrk="1" hangingPunct="1"/>
            <a:r>
              <a:rPr lang="ru-RU" dirty="0" smtClean="0"/>
              <a:t>«Неожиданно» быстрое восстановление розничного  кредитования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0FD9E-13A7-4FA3-832C-5FFD0AA33500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5409608" y="1001713"/>
            <a:ext cx="396512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Реальные </a:t>
            </a:r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темпы роста** розничного </a:t>
            </a: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кредитования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346200" y="925513"/>
            <a:ext cx="3463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/>
                </a:solidFill>
                <a:latin typeface="Calibri" pitchFamily="34" charset="0"/>
              </a:rPr>
              <a:t>Работающие* розничные </a:t>
            </a: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кредиты </a:t>
            </a:r>
          </a:p>
          <a:p>
            <a:pPr algn="ctr"/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и средние процентные ставки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019175" y="6919913"/>
            <a:ext cx="3724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971550" y="5305425"/>
            <a:ext cx="8543925" cy="1676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Начиная с марта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2010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года,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объем работающих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розничных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кредитов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демонстрирует устойчивый рост, опережающий, по состоянию на сентябрь 2010 г., корпоративный сегмент. Номинальные ставки кредитования приближаются к 20% годовых. На фоне увеличивающихся объёмов происходит стабилизация доли просроченной задолженности.   </a:t>
            </a:r>
            <a:endParaRPr lang="en-US" sz="1300" dirty="0">
              <a:solidFill>
                <a:srgbClr val="FF0000"/>
              </a:solidFill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Реальные темпы роста розничного кредитования также показывают позитивную динамику,</a:t>
            </a:r>
            <a:r>
              <a:rPr lang="ru-RU" sz="1300" dirty="0" smtClean="0">
                <a:latin typeface="Calibri" pitchFamily="34" charset="0"/>
                <a:ea typeface="Osaka" pitchFamily="-32" charset="-128"/>
              </a:rPr>
              <a:t> однако в сентябре они чувствительно замедлились до 0.7% по сравнению с 1.4% в августе 2010 г.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Причины столь быстрого восстановления кроются не только в эффекте низкой базы, но и слабом спросе на деньги в корпоративном секторе, а также более высокой марже розничного кредитования.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2975" y="5072063"/>
            <a:ext cx="3724275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 За вычетом просроченной задолженности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5900" y="5081588"/>
            <a:ext cx="4295775" cy="2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** Скорректированные на инфляцию и изменение </a:t>
            </a:r>
            <a:r>
              <a:rPr lang="ru-RU" sz="1000" i="1" dirty="0" err="1" smtClean="0">
                <a:latin typeface="Calibri" pitchFamily="34" charset="0"/>
              </a:rPr>
              <a:t>бивалютной</a:t>
            </a:r>
            <a:r>
              <a:rPr lang="ru-RU" sz="1000" i="1" dirty="0" smtClean="0">
                <a:latin typeface="Calibri" pitchFamily="34" charset="0"/>
              </a:rPr>
              <a:t> корзины</a:t>
            </a:r>
            <a:endParaRPr lang="en-US" sz="1000" i="1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6364"/>
            <a:ext cx="4333875" cy="37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376363"/>
            <a:ext cx="4333875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1263" y="161925"/>
            <a:ext cx="8351837" cy="788988"/>
          </a:xfrm>
        </p:spPr>
        <p:txBody>
          <a:bodyPr/>
          <a:lstStyle/>
          <a:p>
            <a:pPr eaLnBrk="1" hangingPunct="1"/>
            <a:r>
              <a:rPr lang="ru-RU" dirty="0" smtClean="0"/>
              <a:t>Срочная структура кредитования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0FD9E-13A7-4FA3-832C-5FFD0AA33500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838825" y="6900863"/>
            <a:ext cx="3724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952500" y="6210300"/>
            <a:ext cx="8543925" cy="6953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  <a:ea typeface="Osaka" pitchFamily="-32" charset="-128"/>
                <a:cs typeface="+mn-cs"/>
              </a:rPr>
              <a:t>Корпоративные кредиты формально удлиняются, а розничные укорачиваются.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  <a:ea typeface="Osaka" pitchFamily="-32" charset="-128"/>
                <a:cs typeface="+mn-cs"/>
              </a:rPr>
              <a:t>Восстановление розничного кредитования происходит в основном за счёт потребительского кредитования и </a:t>
            </a:r>
            <a:r>
              <a:rPr lang="ru-RU" dirty="0" err="1" smtClean="0">
                <a:latin typeface="Calibri" pitchFamily="34" charset="0"/>
                <a:ea typeface="Osaka" pitchFamily="-32" charset="-128"/>
                <a:cs typeface="+mn-cs"/>
              </a:rPr>
              <a:t>автокредитования</a:t>
            </a:r>
            <a:r>
              <a:rPr lang="ru-RU" dirty="0" smtClean="0">
                <a:latin typeface="Calibri" pitchFamily="34" charset="0"/>
                <a:ea typeface="Osaka" pitchFamily="-32" charset="-128"/>
                <a:cs typeface="+mn-cs"/>
              </a:rPr>
              <a:t>.</a:t>
            </a:r>
            <a:endParaRPr lang="en-US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5" y="1047749"/>
            <a:ext cx="4210050" cy="50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1047750"/>
            <a:ext cx="43021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1263" y="161925"/>
            <a:ext cx="8351837" cy="788988"/>
          </a:xfrm>
        </p:spPr>
        <p:txBody>
          <a:bodyPr/>
          <a:lstStyle/>
          <a:p>
            <a:pPr eaLnBrk="1" hangingPunct="1"/>
            <a:r>
              <a:rPr lang="ru-RU" dirty="0" smtClean="0"/>
              <a:t>Сравнение динамики корпоративного и розничного кредитования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0FD9E-13A7-4FA3-832C-5FFD0AA33500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838825" y="6900863"/>
            <a:ext cx="3724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019175" y="5553074"/>
            <a:ext cx="8448675" cy="11525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  <a:ea typeface="Osaka" pitchFamily="-32" charset="-128"/>
                <a:cs typeface="+mn-cs"/>
              </a:rPr>
              <a:t>В июле-августе 2010 г. наблюдался опережающий рост розничного кредитования по сравнению с корпоративным. То есть происходило своеобразное замещение корпоративных кредитов розничными.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  <a:ea typeface="Osaka" pitchFamily="-32" charset="-128"/>
                <a:cs typeface="+mn-cs"/>
              </a:rPr>
              <a:t>Особый вклад в этот процесс внесли госбанки. В целом эту ситуацию нельзя оценивать позитивно, поскольку подобное стимулирование потребления в недостаточной мере компенсируется ростом выпуска и инвестициями в расширение производственных мощностей. Следовательно, государство само поощряет импорт непроизводственного назначения.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147764"/>
            <a:ext cx="84772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2590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ea typeface="Arial Unicode MS" pitchFamily="34" charset="-128"/>
                <a:cs typeface="Arial Unicode MS" pitchFamily="34" charset="-128"/>
              </a:rPr>
              <a:t>ФУНДАМЕНТАЛЬНЫЕ УСЛОВИЯ </a:t>
            </a: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СПРОСА НА ДЕНЬГИ</a:t>
            </a: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ОСНОВНЫЕ ТЕНДЕНЦИИ КОММЕРЧЕСКОГО КРЕДИТОВАНИЯ В 2010 ГОДУ</a:t>
            </a: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КЛЮЧЕВЫЕ </a:t>
            </a: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ВЫВОДЫ</a:t>
            </a:r>
          </a:p>
          <a:p>
            <a:pPr marL="285750" indent="-285750">
              <a:buClr>
                <a:srgbClr val="FC4638"/>
              </a:buClr>
            </a:pPr>
            <a:endParaRPr lang="ru-RU" sz="18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ВОЗМОЖНЫЕ МЕРЫ ПО АКТИВИЗАЦИИ БАНКОВСКОГО КРЕДИТОВАНИЯ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116013" y="427038"/>
            <a:ext cx="82788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56" tIns="51128" rIns="102256" bIns="51128" anchor="ctr">
            <a:spAutoFit/>
          </a:bodyPr>
          <a:lstStyle/>
          <a:p>
            <a:pPr defTabSz="966788"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</a:rPr>
              <a:t>План презентации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25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57300" y="133350"/>
            <a:ext cx="7810499" cy="800100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выводы.</a:t>
            </a:r>
            <a:br>
              <a:rPr lang="ru-RU" dirty="0" smtClean="0"/>
            </a:br>
            <a:r>
              <a:rPr lang="ru-RU" dirty="0" smtClean="0"/>
              <a:t>Макроэкономика и банковская система в целом (1)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B51AE-30A2-4D4B-BAA2-AFD1CEB42B5E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09650" y="1304925"/>
            <a:ext cx="8553450" cy="46101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Банковская система имеет краткосрочный/среднесрочный потенциал увеличения коммерческого кредитования без дополнительных вливаний извне.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Коммерческое кредитование отчасти замещается инвестициями в ценные бумаги. 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Позитивное влияние на чистую маржу в связи с замедлением роста/стабилизацией/сокращением резервов  на возможные потери по ссудам носит временный характер и имеет свои ограничения.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Уровень инфляции больше зависит от динамики денежной массы в долгосрочном аспекте и в периоды отсутствия внешних (</a:t>
            </a:r>
            <a:r>
              <a:rPr lang="ru-RU" sz="1400" b="1" dirty="0" err="1" smtClean="0">
                <a:ea typeface="Osaka" pitchFamily="-32" charset="-128"/>
                <a:cs typeface="Arial" pitchFamily="34" charset="0"/>
              </a:rPr>
              <a:t>неденежных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) шоков.  Влияние ставки рефинансирование на инфляцию носит ограниченный характер.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Неустойчивость восстановительных процессов в целом. Система банковского финансирования реального сектора стала гораздо более чувствительной к внешним шокам. Как к внутренним, так и к внешним.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Факторы слабого спроса на деньги в основном лежат вне финансовой системы.</a:t>
            </a:r>
            <a:endParaRPr lang="en-US" sz="1400" b="1" dirty="0">
              <a:ea typeface="Osaka" pitchFamily="-32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90626" y="171450"/>
            <a:ext cx="8343900" cy="723900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выводы.</a:t>
            </a:r>
            <a:br>
              <a:rPr lang="ru-RU" dirty="0" smtClean="0"/>
            </a:br>
            <a:r>
              <a:rPr lang="ru-RU" dirty="0" smtClean="0"/>
              <a:t>Корпоративный и розничный сегменты (2)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B51AE-30A2-4D4B-BAA2-AFD1CEB42B5E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00125" y="1152524"/>
            <a:ext cx="8553450" cy="569595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Восстановление спроса на деньги в реальном секторе связано пока в основном с потребностью в оборотном капитале, в то время как инвестиционный спрос остаётся слабым. Потенциал снижения кредитных ставок для крупных заёмщиков фактически исчерпан.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К наиболее опасным последствиям кризиса стоит отнести возможное среднесрочное сужение потенциального круга заёмщиков в реальном секторе (в т.ч. в крупном бизнесе) из-за:</a:t>
            </a:r>
            <a:endParaRPr lang="ru-RU" sz="1400" dirty="0" smtClean="0">
              <a:ea typeface="Osaka" pitchFamily="-32" charset="-128"/>
              <a:cs typeface="Arial" pitchFamily="34" charset="0"/>
            </a:endParaRP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ea typeface="Osaka" pitchFamily="-32" charset="-128"/>
                <a:cs typeface="Arial" pitchFamily="34" charset="0"/>
              </a:rPr>
              <a:t>Слабого спроса на деньги;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ea typeface="Osaka" pitchFamily="-32" charset="-128"/>
                <a:cs typeface="Arial" pitchFamily="34" charset="0"/>
              </a:rPr>
              <a:t>Низкого кредитного потенциала отдельных отраслей;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ea typeface="Osaka" pitchFamily="-32" charset="-128"/>
                <a:cs typeface="Arial" pitchFamily="34" charset="0"/>
              </a:rPr>
              <a:t>Сохранения высоких кредитных рисков в отдельных отраслях;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ea typeface="Osaka" pitchFamily="-32" charset="-128"/>
                <a:cs typeface="Arial" pitchFamily="34" charset="0"/>
              </a:rPr>
              <a:t>Сохранения жёстких стандартов кредитования к проектам с высокой добавленной стоимостью со стороны банков и регулятора.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300" b="1" dirty="0" smtClean="0">
                <a:ea typeface="Osaka" pitchFamily="-32" charset="-128"/>
                <a:cs typeface="Arial" pitchFamily="34" charset="0"/>
              </a:rPr>
              <a:t> 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Рост корпоративного кредитования сдерживается недостаточным вниманием к </a:t>
            </a:r>
            <a:r>
              <a:rPr lang="ru-RU" sz="1400" b="1" dirty="0" err="1" smtClean="0">
                <a:ea typeface="Osaka" pitchFamily="-32" charset="-128"/>
                <a:cs typeface="Arial" pitchFamily="34" charset="0"/>
              </a:rPr>
              <a:t>субсегменту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малого и среднего бизнеса, обладающего серьёзным потенциалом.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Более быстрый, чем ожидалось, рост розничного кредитования зиждется не столько на смене поведения домохозяйств (от сберегающего к потребительскому), сколько на желании банков заместить недополученные доходы в корпоративном сегменте.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Кредитные риски в розничном сегменте остаются высокими, несмотря не некоторое (незначительное) улучшение экономического положения населения.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Несбалансированный рост коммерческого кредитования с точки зрения быстрого роста розничного кредитования не подкреплённого соответствующим улучшением кредитного качества и ёмкостью рынка, в т.ч. основанного на отечественном производстве.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2590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ea typeface="Arial Unicode MS" pitchFamily="34" charset="-128"/>
                <a:cs typeface="Arial Unicode MS" pitchFamily="34" charset="-128"/>
              </a:rPr>
              <a:t>ФУНДАМЕНТАЛЬНЫЕ УСЛОВИЯ </a:t>
            </a: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СПРОСА НА ДЕНЬГИ</a:t>
            </a: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ОСНОВНЫЕ ТЕНДЕНЦИИ КОММЕРЧЕСКОГО КРЕДИТОВАНИЯ В 2010 ГОДУ</a:t>
            </a: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</a:pPr>
            <a:endParaRPr lang="en-US" sz="1800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>
                <a:ea typeface="Arial Unicode MS" pitchFamily="34" charset="-128"/>
                <a:cs typeface="Arial Unicode MS" pitchFamily="34" charset="-128"/>
              </a:rPr>
              <a:t>КЛЮЧЕВЫЕ </a:t>
            </a:r>
            <a:r>
              <a:rPr lang="ru-RU" sz="1800" b="1" dirty="0" smtClean="0">
                <a:ea typeface="Arial Unicode MS" pitchFamily="34" charset="-128"/>
                <a:cs typeface="Arial Unicode MS" pitchFamily="34" charset="-128"/>
              </a:rPr>
              <a:t>ВЫВОДЫ</a:t>
            </a:r>
          </a:p>
          <a:p>
            <a:pPr marL="285750" indent="-285750">
              <a:buClr>
                <a:srgbClr val="FC4638"/>
              </a:buClr>
            </a:pPr>
            <a:endParaRPr lang="ru-RU" sz="18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Clr>
                <a:srgbClr val="FC4638"/>
              </a:buClr>
              <a:buFont typeface="Wingdings" pitchFamily="2" charset="2"/>
              <a:buChar char="n"/>
            </a:pP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ВОЗМОЖНЫЕ МЕРЫ ПО АКТИВИЗАЦИИ БАНКОВСКОГО КРЕДИТОВАНИЯ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116013" y="427038"/>
            <a:ext cx="82788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56" tIns="51128" rIns="102256" bIns="51128" anchor="ctr">
            <a:spAutoFit/>
          </a:bodyPr>
          <a:lstStyle/>
          <a:p>
            <a:pPr defTabSz="966788"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</a:rPr>
              <a:t>План презентации</a:t>
            </a:r>
            <a:endParaRPr lang="en-US" sz="2000" b="1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28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57300" y="180975"/>
            <a:ext cx="8105775" cy="685799"/>
          </a:xfrm>
        </p:spPr>
        <p:txBody>
          <a:bodyPr/>
          <a:lstStyle/>
          <a:p>
            <a:pPr eaLnBrk="1" hangingPunct="1"/>
            <a:r>
              <a:rPr lang="ru-RU" dirty="0" smtClean="0"/>
              <a:t>Возможные меры по активизации банковского кредитования. Банковская и финансовая система в целом (1)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B51AE-30A2-4D4B-BAA2-AFD1CEB42B5E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00125" y="1666875"/>
            <a:ext cx="8324850" cy="43529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500" b="1" i="1" dirty="0" smtClean="0">
                <a:solidFill>
                  <a:srgbClr val="FF0000"/>
                </a:solidFill>
                <a:ea typeface="Osaka" pitchFamily="-32" charset="-128"/>
                <a:cs typeface="Arial" pitchFamily="34" charset="0"/>
              </a:rPr>
              <a:t>Прежде всего, нужно вести речь о сбалансированном росте кредитования, а не об увеличении чисто валовых характеристик.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Разумное ограничение роста рынка государственных ценных бумаг: на уровне Минфина (бюджет)и Банка России.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Не допустить необоснованного и преждевременного повышения важнейших процентных ставок ЦБ в условиях неустойчивого спроса на деньги и слабого влияния данной меры на инфляцию.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Введение прогрессивного налога на спекулятивный иностранный капитал, что должно препятствовать формированию «пузырей» на рынке ценных бумаг: чем меньше срок, тем больше налог; на капитал, привлечённый на срок свыше 3-х лет, налог не взимается.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Разумное сдерживание роста розничного кредитования госбанков со стороны акционеров и регулирующих органов.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3746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Макроэкономические условия</a:t>
            </a: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3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57300" y="219075"/>
            <a:ext cx="8105775" cy="685799"/>
          </a:xfrm>
        </p:spPr>
        <p:txBody>
          <a:bodyPr/>
          <a:lstStyle/>
          <a:p>
            <a:pPr eaLnBrk="1" hangingPunct="1"/>
            <a:r>
              <a:rPr lang="ru-RU" dirty="0" smtClean="0"/>
              <a:t>Возможные меры по активизации банковского кредитования. Общеэкономическая составляющая (2)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B51AE-30A2-4D4B-BAA2-AFD1CEB42B5E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00125" y="1790700"/>
            <a:ext cx="8553450" cy="35147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500" b="1" i="1" dirty="0" smtClean="0">
                <a:solidFill>
                  <a:srgbClr val="FF0000"/>
                </a:solidFill>
                <a:ea typeface="Osaka" pitchFamily="-32" charset="-128"/>
                <a:cs typeface="Arial" pitchFamily="34" charset="0"/>
              </a:rPr>
              <a:t>Главные причины слабого спроса на деньги лежат в основном вне денежно-кредитной системы и банковского сектора.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Публичные инвестиции в инфраструктуру.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Стимулирование выпуска отечественных производств, в т.ч. посредством реформирования системы </a:t>
            </a:r>
            <a:r>
              <a:rPr lang="ru-RU" sz="1400" b="1" dirty="0" err="1" smtClean="0">
                <a:ea typeface="Osaka" pitchFamily="-32" charset="-128"/>
                <a:cs typeface="Arial" pitchFamily="34" charset="0"/>
              </a:rPr>
              <a:t>госзакупок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, закупок оборудования </a:t>
            </a:r>
            <a:r>
              <a:rPr lang="ru-RU" sz="1400" b="1" dirty="0" err="1" smtClean="0">
                <a:ea typeface="Osaka" pitchFamily="-32" charset="-128"/>
                <a:cs typeface="Arial" pitchFamily="34" charset="0"/>
              </a:rPr>
              <a:t>госкорпорациями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и компаниями, где доля государства превышает 50%. Минимальная доля отечественной продукции должна быть прописана законодательно.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Социальная политика, направленная на улучшение финансового состояния тех групп населения, которые являются наиболее рискованными заёмщиками.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57300" y="219075"/>
            <a:ext cx="8105775" cy="685799"/>
          </a:xfrm>
        </p:spPr>
        <p:txBody>
          <a:bodyPr/>
          <a:lstStyle/>
          <a:p>
            <a:pPr eaLnBrk="1" hangingPunct="1"/>
            <a:r>
              <a:rPr lang="ru-RU" dirty="0" smtClean="0"/>
              <a:t>Возможные меры по активизации банковского кредитования. Корпоративное кредитование (3)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B51AE-30A2-4D4B-BAA2-AFD1CEB42B5E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00125" y="1009650"/>
            <a:ext cx="8553450" cy="60579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500" b="1" i="1" dirty="0" smtClean="0">
                <a:solidFill>
                  <a:srgbClr val="FF0000"/>
                </a:solidFill>
                <a:ea typeface="Osaka" pitchFamily="-32" charset="-128"/>
                <a:cs typeface="Arial" pitchFamily="34" charset="0"/>
              </a:rPr>
              <a:t>Необходимо поощрять расширение круга заёмщиков, а не накачивать сверх меры деньгами </a:t>
            </a:r>
            <a:r>
              <a:rPr lang="ru-RU" sz="1500" b="1" i="1" dirty="0" err="1" smtClean="0">
                <a:solidFill>
                  <a:srgbClr val="FF0000"/>
                </a:solidFill>
                <a:ea typeface="Osaka" pitchFamily="-32" charset="-128"/>
                <a:cs typeface="Arial" pitchFamily="34" charset="0"/>
              </a:rPr>
              <a:t>экпортоориентированные</a:t>
            </a:r>
            <a:r>
              <a:rPr lang="ru-RU" sz="1500" b="1" i="1" dirty="0" smtClean="0">
                <a:solidFill>
                  <a:srgbClr val="FF0000"/>
                </a:solidFill>
                <a:ea typeface="Osaka" pitchFamily="-32" charset="-128"/>
                <a:cs typeface="Arial" pitchFamily="34" charset="0"/>
              </a:rPr>
              <a:t> отрасли и крупные компании.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8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Стимулирование притока капитала в сектора с наибольшим кредитным потенциалом. В т.ч. запуск инфраструктурных проектов в: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Электроэнергетике: возобновление мощностей, доведение атомной составляющей до 50% от общей выработки;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Транспорте: автодороги, скоростные ж/</a:t>
            </a:r>
            <a:r>
              <a:rPr lang="ru-RU" dirty="0" err="1" smtClean="0">
                <a:ea typeface="Osaka" pitchFamily="-32" charset="-128"/>
                <a:cs typeface="Arial" pitchFamily="34" charset="0"/>
              </a:rPr>
              <a:t>д</a:t>
            </a:r>
            <a:r>
              <a:rPr lang="ru-RU" dirty="0" smtClean="0">
                <a:ea typeface="Osaka" pitchFamily="-32" charset="-128"/>
                <a:cs typeface="Arial" pitchFamily="34" charset="0"/>
              </a:rPr>
              <a:t>, городская логистика;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Химии: например, строительство заводов по производству сжиженного газа и НПЗ нового поколения.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Гармонизация условий доступа к капиталу для крупного и среднего бизнеса. Улучшение условий доступа к капиталу малого бизнеса. Сделать это приоритетом для госбанков. В частности необходимо: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Построение системы страхование активов, выступающих обеспечением кредитов;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Создание системы страхования кредитов малому и среднему бизнесу.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Меры, ориентированные на снижение кредитных рисков, по следующим направлениям: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Специальные программы по сокращению уровня проблемных кредитов в автомобилестроении, строительстве и с/</a:t>
            </a:r>
            <a:r>
              <a:rPr lang="ru-RU" dirty="0" err="1" smtClean="0">
                <a:ea typeface="Osaka" pitchFamily="-32" charset="-128"/>
                <a:cs typeface="Arial" pitchFamily="34" charset="0"/>
              </a:rPr>
              <a:t>х</a:t>
            </a:r>
            <a:r>
              <a:rPr lang="ru-RU" dirty="0" smtClean="0">
                <a:ea typeface="Osaka" pitchFamily="-32" charset="-128"/>
                <a:cs typeface="Arial" pitchFamily="34" charset="0"/>
              </a:rPr>
              <a:t>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Дальнейшее уменьшение доли кредитов связанным и </a:t>
            </a:r>
            <a:r>
              <a:rPr lang="ru-RU" dirty="0" err="1" smtClean="0">
                <a:ea typeface="Osaka" pitchFamily="-32" charset="-128"/>
                <a:cs typeface="Arial" pitchFamily="34" charset="0"/>
              </a:rPr>
              <a:t>аффилированным</a:t>
            </a:r>
            <a:r>
              <a:rPr lang="ru-RU" dirty="0" smtClean="0">
                <a:ea typeface="Osaka" pitchFamily="-32" charset="-128"/>
                <a:cs typeface="Arial" pitchFamily="34" charset="0"/>
              </a:rPr>
              <a:t> заёмщикам: кардинальное решение проблемы возможно только при разведении собственников банковского и промышленного бизнесов.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Реформирование системы создания банковских резервов под корпоративную просроченную задолженность: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Оптимизация/снижение резервных требований по кредитам, направленным на модернизацию производства (особенно на закупку российского оборудования);</a:t>
            </a:r>
          </a:p>
          <a:p>
            <a:pPr lvl="1"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ea typeface="Osaka" pitchFamily="-32" charset="-128"/>
                <a:cs typeface="Arial" pitchFamily="34" charset="0"/>
              </a:rPr>
              <a:t>Гармонизация требований ключевых регуляторов: ЦБ, ФСФР, ФНС, </a:t>
            </a:r>
            <a:r>
              <a:rPr lang="ru-RU" dirty="0" err="1" smtClean="0">
                <a:ea typeface="Osaka" pitchFamily="-32" charset="-128"/>
                <a:cs typeface="Arial" pitchFamily="34" charset="0"/>
              </a:rPr>
              <a:t>Роспотребнадзор</a:t>
            </a:r>
            <a:r>
              <a:rPr lang="ru-RU" dirty="0" smtClean="0">
                <a:ea typeface="Osaka" pitchFamily="-32" charset="-128"/>
                <a:cs typeface="Arial" pitchFamily="34" charset="0"/>
              </a:rPr>
              <a:t> и др.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57300" y="219075"/>
            <a:ext cx="8105775" cy="685799"/>
          </a:xfrm>
        </p:spPr>
        <p:txBody>
          <a:bodyPr/>
          <a:lstStyle/>
          <a:p>
            <a:pPr eaLnBrk="1" hangingPunct="1"/>
            <a:r>
              <a:rPr lang="ru-RU" dirty="0" smtClean="0"/>
              <a:t>Возможные меры по активизации банковского кредитования. Жилищное кредитование и строительство (4)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6B51AE-30A2-4D4B-BAA2-AFD1CEB42B5E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00125" y="1295400"/>
            <a:ext cx="8553450" cy="44577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500" b="1" i="1" dirty="0" smtClean="0">
                <a:solidFill>
                  <a:srgbClr val="FF0000"/>
                </a:solidFill>
                <a:ea typeface="Osaka" pitchFamily="-32" charset="-128"/>
                <a:cs typeface="Arial" pitchFamily="34" charset="0"/>
              </a:rPr>
              <a:t>Раскрутка маховика жилищного кредитования без увеличения предложения жилья будет приводить к спекулятивному росту цен на последнее и формированию соответствующих пузырей.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400" b="1" dirty="0" smtClean="0">
              <a:ea typeface="Osaka" pitchFamily="-32" charset="-128"/>
              <a:cs typeface="Arial" pitchFamily="34" charset="0"/>
            </a:endParaRP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Стимулирование снижения кредитных ставок должно быть увязано с введением более жёстких законодательных требований к кредитоспособности заёмщика. 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Более широкое вовлечение земли под застройку в коммерческий оборот. Своп активов, выступающих обеспечением кредитов строительным компаниям и </a:t>
            </a:r>
            <a:r>
              <a:rPr lang="ru-RU" sz="1400" b="1" dirty="0" err="1" smtClean="0">
                <a:ea typeface="Osaka" pitchFamily="-32" charset="-128"/>
                <a:cs typeface="Arial" pitchFamily="34" charset="0"/>
              </a:rPr>
              <a:t>девелоперам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– уменьшение доли зданий и увеличение доли земли в банковских залогах.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Минимизация транзакционных издержек (бюрократия плюс коррупция) на рынке первичного жилья крупных городов – тотальное снижение цен.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Агрессивная распродажа вторичного жилья, находящегося в залоге, приводящая к снижению цен, в сегментах обладающих наибольшим потенциалом с точки предложения и кредитной ёмкости.</a:t>
            </a:r>
          </a:p>
          <a:p>
            <a:pPr indent="-180975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Банкротство несостоятельных строительных и </a:t>
            </a:r>
            <a:r>
              <a:rPr lang="ru-RU" sz="1400" b="1" dirty="0" err="1" smtClean="0">
                <a:ea typeface="Osaka" pitchFamily="-32" charset="-128"/>
                <a:cs typeface="Arial" pitchFamily="34" charset="0"/>
              </a:rPr>
              <a:t>девелоперских</a:t>
            </a:r>
            <a:r>
              <a:rPr lang="ru-RU" sz="1400" b="1" dirty="0" smtClean="0">
                <a:ea typeface="Osaka" pitchFamily="-32" charset="-128"/>
                <a:cs typeface="Arial" pitchFamily="34" charset="0"/>
              </a:rPr>
              <a:t> компаний. Перераспределение бизнеса в пользу более эффективных собственников.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3746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Отраслевые приложения</a:t>
            </a: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33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Розничная торговля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66788"/>
            <a:fld id="{8A93232B-7B9F-4DF5-AA9E-E662A1688920}" type="slidenum">
              <a:rPr lang="it-IT" smtClean="0"/>
              <a:pPr defTabSz="966788"/>
              <a:t>34</a:t>
            </a:fld>
            <a:endParaRPr lang="it-IT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105025" y="6929438"/>
            <a:ext cx="7562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57300" y="4327525"/>
          <a:ext cx="7516813" cy="990479"/>
        </p:xfrm>
        <a:graphic>
          <a:graphicData uri="http://schemas.openxmlformats.org/drawingml/2006/table">
            <a:tbl>
              <a:tblPr/>
              <a:tblGrid>
                <a:gridCol w="3221038"/>
                <a:gridCol w="647700"/>
                <a:gridCol w="638175"/>
                <a:gridCol w="609600"/>
                <a:gridCol w="609600"/>
                <a:gridCol w="609600"/>
                <a:gridCol w="571500"/>
                <a:gridCol w="609600"/>
              </a:tblGrid>
              <a:tr h="205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2011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96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29.0%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6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475.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429.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919163" y="5419725"/>
            <a:ext cx="8715375" cy="14954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После значительного падения в 2009 году темпы роста розничной торговли восстанавливаются и, как ожидается, приблизятся к докризисному уровня в 2011 году.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В то же время с начала 2009 года до конца 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I 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квартала 2010 года индекс потребительских цен демонстрировал плавное снижение. Во 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II-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ом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полугодии 2010 года номинальный рост розничных продаж будет подстёгиваться главным образом ускорением инфляции.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На фоне кризиса в 2009-2010 гг. рентабельность и уровень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розничной торговли заметно снизились. В течение 2010 года дополнительное давление на экономическую эффективность розничных продаж окажет обострение конкуренции на этом рынке. По нашим прогнозам, в 2011 году показатели рентабельности розничной торговли вырастут до сопоставимого с 2008 годом уровня в сочетании с улучшением качества обслуживания долга и увеличением уровня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12335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966788"/>
            <a:ext cx="8686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Оптовая торговля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66788"/>
            <a:fld id="{21F3CE0A-FE4F-4B93-AFA5-E15551F121B2}" type="slidenum">
              <a:rPr lang="it-IT" smtClean="0"/>
              <a:pPr defTabSz="966788"/>
              <a:t>35</a:t>
            </a:fld>
            <a:endParaRPr lang="it-IT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66800" y="4238625"/>
          <a:ext cx="8001001" cy="1041532"/>
        </p:xfrm>
        <a:graphic>
          <a:graphicData uri="http://schemas.openxmlformats.org/drawingml/2006/table">
            <a:tbl>
              <a:tblPr/>
              <a:tblGrid>
                <a:gridCol w="3407261"/>
                <a:gridCol w="540728"/>
                <a:gridCol w="675502"/>
                <a:gridCol w="675502"/>
                <a:gridCol w="675502"/>
                <a:gridCol w="675502"/>
                <a:gridCol w="675502"/>
                <a:gridCol w="675502"/>
              </a:tblGrid>
              <a:tr h="21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2011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062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6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62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308.6%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376.1%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454.8%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358.2%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330.1%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270.6%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275.5%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57263" y="5362575"/>
            <a:ext cx="8553450" cy="15525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Падение темпов роста оптовой торговли в 2009 году было более значительным по сравнению с розничным сегментом, а их полное восстановление будет зависеть главным образом от устойчивого роста потребления. 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Как ожидается, показатели рентабельности оптовой торговли в 2010 году покажут уверенный рост в сравнении с аналогичным снижением, наметившимся в розничной торговли, что обусловлено положительной динамикой товарных рынков. В 2010 году объем долга отрасли снизится, так же как и в 2009 году. Его возвращение к докризисному уровню ожидается не раннее 2011 года</a:t>
            </a:r>
            <a:r>
              <a:rPr lang="en-US" b="1" dirty="0">
                <a:latin typeface="Calibri" pitchFamily="34" charset="0"/>
                <a:ea typeface="Osaka" pitchFamily="-32" charset="-128"/>
                <a:cs typeface="+mn-cs"/>
              </a:rPr>
              <a:t>. </a:t>
            </a: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Превышение темпов роста капитала над темпами роста долга розничной торговли позволяет оставаться </a:t>
            </a:r>
            <a:r>
              <a:rPr lang="ru-RU" b="1" dirty="0" err="1">
                <a:latin typeface="Calibri" pitchFamily="34" charset="0"/>
                <a:ea typeface="Osaka" pitchFamily="-32" charset="-128"/>
                <a:cs typeface="+mn-cs"/>
              </a:rPr>
              <a:t>левериджу</a:t>
            </a: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 на сравнительно низком уровне.</a:t>
            </a:r>
            <a:r>
              <a:rPr lang="en-US" b="1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</a:p>
        </p:txBody>
      </p:sp>
      <p:sp>
        <p:nvSpPr>
          <p:cNvPr id="13358" name="Text Box 5"/>
          <p:cNvSpPr txBox="1">
            <a:spLocks noChangeArrowheads="1"/>
          </p:cNvSpPr>
          <p:nvPr/>
        </p:nvSpPr>
        <p:spPr bwMode="auto">
          <a:xfrm>
            <a:off x="1990725" y="6910388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13359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952500"/>
            <a:ext cx="8991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57175"/>
            <a:ext cx="8154987" cy="6572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Черная металлургия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5CEF012F-EB6D-44E2-A76A-981B0D5C3267}" type="slidenum">
              <a:rPr lang="it-IT" smtClean="0"/>
              <a:pPr defTabSz="966788"/>
              <a:t>36</a:t>
            </a:fld>
            <a:endParaRPr lang="it-IT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76325" y="4291013"/>
          <a:ext cx="7543799" cy="1013666"/>
        </p:xfrm>
        <a:graphic>
          <a:graphicData uri="http://schemas.openxmlformats.org/drawingml/2006/table">
            <a:tbl>
              <a:tblPr/>
              <a:tblGrid>
                <a:gridCol w="3864269"/>
                <a:gridCol w="613255"/>
                <a:gridCol w="613255"/>
                <a:gridCol w="613255"/>
                <a:gridCol w="613255"/>
                <a:gridCol w="613255"/>
                <a:gridCol w="613255"/>
              </a:tblGrid>
              <a:tr h="21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00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32.79%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44.26%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0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379.9%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645.1%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923925" y="5429250"/>
            <a:ext cx="8643938" cy="14859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В 2009 году черная металлургия претерпела сокращение производства на 13,9%. В 2010 году темпы роста отрасли ожидаются на уровне 15% за счет эффекта низкой базы, а также реализации инфраструктурных проектов в странах БРИК и уверенного роста автомобилестроения в Китае. Тем не менее, вероятное замедление темпов роста китайской экономики способно вызвать аналогичную коррекцию показателей развития черной металлургии</a:t>
            </a:r>
            <a:r>
              <a:rPr lang="ru-RU" sz="1100" b="1" dirty="0">
                <a:latin typeface="Calibri" pitchFamily="34" charset="0"/>
                <a:ea typeface="Osaka" pitchFamily="-32" charset="-128"/>
              </a:rPr>
              <a:t> в 2011 году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. 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Возвращение рентабельности черной металлургии к сравнительно высокому докризисному уровню 30% к 2011 году стимулируется уверенным ростом выручки в сочетании с успешной реализацией программ сокращения издержек. Ускоренные темпы роста долга отрасли, по сравнению с соответствующим увеличением капитала, обеспечили условия для достижения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левериджем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в 2009 году уровня 670%, наибольшего после телекоммуникаций среди остальных рассматриваемых отраслей экономики.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4377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1437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976313"/>
            <a:ext cx="9029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Телекоммуникации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63183127-DE52-419C-9B88-DADCC0A954AB}" type="slidenum">
              <a:rPr lang="it-IT" smtClean="0"/>
              <a:pPr defTabSz="966788"/>
              <a:t>37</a:t>
            </a:fld>
            <a:endParaRPr lang="it-IT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76338" y="4457700"/>
          <a:ext cx="8126754" cy="956283"/>
        </p:xfrm>
        <a:graphic>
          <a:graphicData uri="http://schemas.openxmlformats.org/drawingml/2006/table">
            <a:tbl>
              <a:tblPr/>
              <a:tblGrid>
                <a:gridCol w="3432051"/>
                <a:gridCol w="854003"/>
                <a:gridCol w="854003"/>
                <a:gridCol w="854003"/>
                <a:gridCol w="641350"/>
                <a:gridCol w="641350"/>
                <a:gridCol w="849994"/>
              </a:tblGrid>
              <a:tr h="198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89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31.43%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31.6%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385.1%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652.2%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506.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586.3%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95363" y="5495925"/>
            <a:ext cx="8639175" cy="14287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Рынок телекоммуникаций столкнулся с серьезным снижением темпов роста в 2009 году. Восстановление рынка по большинству показателей ожидается в 2010-2011 годах. Основная тенденция изменения структуры отрасли состоит в замещении междугородней и международной фиксированной связи растущим объемом Интернет трафика.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Несмотря на снизившейся в 2009 году объем выручки, рентабельность отрасли осталась на докризисном уровне.  В то же время, ограниченные возможности для роста тарифов и снижение инфляции оказывают давление на  сохранение текущей рентабельности телекоммуникационного рынка, которая, тем не менее, к 2011 году ожидается на уровне 18%. Сокращение капитала и рост заимствований в 2009 году спровоцировали значительное увеличение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, оказавшегося наибольшим среди всех рассматриваемых отраслей. В 2010-2011 годах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телекоммуникационной отрасли ожидается в диапазоне 500-600%.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</a:p>
        </p:txBody>
      </p:sp>
      <p:sp>
        <p:nvSpPr>
          <p:cNvPr id="15401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15402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933450"/>
            <a:ext cx="88201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Транспорт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2C0B544A-C34A-4330-83B1-6A3DE0877709}" type="slidenum">
              <a:rPr lang="it-IT" smtClean="0"/>
              <a:pPr defTabSz="966788"/>
              <a:t>38</a:t>
            </a:fld>
            <a:endParaRPr lang="it-IT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90625" y="4579938"/>
          <a:ext cx="7991476" cy="930500"/>
        </p:xfrm>
        <a:graphic>
          <a:graphicData uri="http://schemas.openxmlformats.org/drawingml/2006/table">
            <a:tbl>
              <a:tblPr/>
              <a:tblGrid>
                <a:gridCol w="4362311"/>
                <a:gridCol w="586944"/>
                <a:gridCol w="692294"/>
                <a:gridCol w="586944"/>
                <a:gridCol w="589095"/>
                <a:gridCol w="586944"/>
                <a:gridCol w="586944"/>
              </a:tblGrid>
              <a:tr h="186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66800" y="5638800"/>
            <a:ext cx="8248650" cy="12763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Ожидаемая устойчивая динамика транспортной выручки обеспечивается ростом грузооборота в сочетании с сохраняющимся сравнительно высокими темпами роста тарифов на грузовые перевозки, который, как ожидается, составят 135 и 115% в 2010 и 2011 годах соответственно.  </a:t>
            </a:r>
            <a:endParaRPr lang="en-US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Значительный рост рентабельности транспорта в 2010 году вызван эффектом низкой базы и резким увеличением тарифов на грузовые перевозки. В 2011 году рентабельность отрасли, как ожидается, вернется к уровню 2008 года. Сохранение высокого уровня </a:t>
            </a:r>
            <a:r>
              <a:rPr lang="ru-RU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 в 2009-2011 года отражает рост заимствований с одновременным сокращением капитала транспортного сектора. </a:t>
            </a:r>
            <a:endParaRPr lang="en-US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6425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16426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923925"/>
            <a:ext cx="8905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Химическая промышленность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66788"/>
            <a:fld id="{43B3A8E4-ABBF-4B79-B7DD-FD760D63A078}" type="slidenum">
              <a:rPr lang="it-IT" smtClean="0"/>
              <a:pPr defTabSz="966788"/>
              <a:t>39</a:t>
            </a:fld>
            <a:endParaRPr lang="it-IT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6800" y="4462463"/>
          <a:ext cx="7953378" cy="1093341"/>
        </p:xfrm>
        <a:graphic>
          <a:graphicData uri="http://schemas.openxmlformats.org/drawingml/2006/table">
            <a:tbl>
              <a:tblPr/>
              <a:tblGrid>
                <a:gridCol w="4074072"/>
                <a:gridCol w="646551"/>
                <a:gridCol w="646551"/>
                <a:gridCol w="646551"/>
                <a:gridCol w="646551"/>
                <a:gridCol w="646551"/>
                <a:gridCol w="646551"/>
              </a:tblGrid>
              <a:tr h="225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16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16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51.4%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38.9%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29.9%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6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209.9%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205.9%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217.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966788" y="5686425"/>
            <a:ext cx="8553450" cy="11525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Химическая промышленность оказалась одной из наиболее устойчивых к влиянию кризиса. Поступательное восстановление химического производства в 2010-2011 годах обеспечивается стабильностью мирового потребления продукции химической промышленности.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Уровень рентабельности отрасли в 2010-2011 годах, как ожидается, будет вполне сопоставим с докризисным. Ускоренный, в сравнении с увеличением капитала, рост долга вызовет заметный прирост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. В структуре обязательств химической промышленности превалируют кредиты, доля которых сохраняется на уровне выше 50% и имеет тенденцию к повышению.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7449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17450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971550"/>
            <a:ext cx="888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0" y="6454775"/>
            <a:ext cx="838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ctr" defTabSz="966788" eaLnBrk="0" hangingPunct="0"/>
            <a:fld id="{DB5E9CD4-0ACC-440D-BE9F-CF7F3D72EEE6}" type="slidenum">
              <a:rPr lang="it-IT" sz="800" b="1">
                <a:solidFill>
                  <a:schemeClr val="bg1"/>
                </a:solidFill>
              </a:rPr>
              <a:pPr algn="ctr" defTabSz="966788" eaLnBrk="0" hangingPunct="0"/>
              <a:t>4</a:t>
            </a:fld>
            <a:endParaRPr lang="it-IT" sz="800" b="1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01613"/>
            <a:ext cx="84074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Роль банков в финансировании инвестиций</a:t>
            </a:r>
            <a:endParaRPr lang="it-IT" dirty="0" smtClean="0"/>
          </a:p>
        </p:txBody>
      </p:sp>
      <p:graphicFrame>
        <p:nvGraphicFramePr>
          <p:cNvPr id="20502" name="Group 22"/>
          <p:cNvGraphicFramePr>
            <a:graphicFrameLocks noGrp="1"/>
          </p:cNvGraphicFramePr>
          <p:nvPr/>
        </p:nvGraphicFramePr>
        <p:xfrm>
          <a:off x="2492375" y="993775"/>
          <a:ext cx="5784850" cy="274320"/>
        </p:xfrm>
        <a:graphic>
          <a:graphicData uri="http://schemas.openxmlformats.org/drawingml/2006/table">
            <a:tbl>
              <a:tblPr/>
              <a:tblGrid>
                <a:gridCol w="578485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/>
                          <a:cs typeface="Arial" pitchFamily="34" charset="0"/>
                        </a:rPr>
                        <a:t>Доля кредитов банков в общем объёме инвестиций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/>
                        <a:cs typeface="Osaka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1" name="Text Box 40"/>
          <p:cNvSpPr txBox="1">
            <a:spLocks noChangeArrowheads="1"/>
          </p:cNvSpPr>
          <p:nvPr/>
        </p:nvSpPr>
        <p:spPr bwMode="auto">
          <a:xfrm>
            <a:off x="1266825" y="6675438"/>
            <a:ext cx="2624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i="1" dirty="0"/>
              <a:t>Источники: Росстат, </a:t>
            </a:r>
            <a:r>
              <a:rPr lang="ru-RU" sz="1000" i="1" dirty="0" err="1" smtClean="0"/>
              <a:t>ЮниКредит</a:t>
            </a:r>
            <a:r>
              <a:rPr lang="ru-RU" sz="1000" i="1" dirty="0" smtClean="0"/>
              <a:t> </a:t>
            </a:r>
            <a:r>
              <a:rPr lang="ru-RU" sz="1000" i="1" dirty="0"/>
              <a:t>Банк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338262"/>
            <a:ext cx="84772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323975" y="5210175"/>
            <a:ext cx="8077200" cy="10858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Стабильное увеличение доли банковского кредитования в инвестициях в основной капитал в 2001-2008 годах фактически прекратилось во время кризиса.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 любом в России случае роль банковского сектора в инвестиционном процессе остается незначительной. В развитых странах доля банковского кредитования в капиталовложениях в среднем составляет 20-30%.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Строительство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C7193375-D4DF-40B8-A273-F140B2DFADAB}" type="slidenum">
              <a:rPr lang="it-IT" smtClean="0"/>
              <a:pPr defTabSz="966788"/>
              <a:t>40</a:t>
            </a:fld>
            <a:endParaRPr lang="it-IT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33475" y="4521200"/>
          <a:ext cx="7753350" cy="1131833"/>
        </p:xfrm>
        <a:graphic>
          <a:graphicData uri="http://schemas.openxmlformats.org/drawingml/2006/table">
            <a:tbl>
              <a:tblPr/>
              <a:tblGrid>
                <a:gridCol w="3971610"/>
                <a:gridCol w="630290"/>
                <a:gridCol w="630290"/>
                <a:gridCol w="630290"/>
                <a:gridCol w="630290"/>
                <a:gridCol w="630290"/>
                <a:gridCol w="630290"/>
              </a:tblGrid>
              <a:tr h="235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4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4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4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185.4%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371.1%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362.0%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413.7%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004888" y="5743575"/>
            <a:ext cx="8553450" cy="11430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Влияние кризиса на строительную индустрию в 2009-2011 годах оказалось значительным как по глубине, так и по продолжительности. Возвращение к докризисным темпам роста выручки отрасли ожидается не ранее 2012 года. </a:t>
            </a:r>
            <a:r>
              <a:rPr lang="en-US" b="1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По нашим оценкам, по итогам 2009 года строительство зафиксировало убыток, и депрессивное с точки зрения прибыльности состояние отрасли может сохраниться вплоть до конца 2010 года. Давление со стороны отрицательных финансовых результатов испытывает рост капитала компаний, занятых в строительстве, что обуславливает рост </a:t>
            </a:r>
            <a:r>
              <a:rPr lang="ru-RU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b="1" dirty="0">
                <a:latin typeface="Calibri" pitchFamily="34" charset="0"/>
                <a:ea typeface="Osaka" pitchFamily="-32" charset="-128"/>
                <a:cs typeface="+mn-cs"/>
              </a:rPr>
              <a:t> до уровня, превышающего 400%. </a:t>
            </a:r>
            <a:endParaRPr lang="en-US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8473" name="Text Box 5"/>
          <p:cNvSpPr txBox="1">
            <a:spLocks noChangeArrowheads="1"/>
          </p:cNvSpPr>
          <p:nvPr/>
        </p:nvSpPr>
        <p:spPr bwMode="auto">
          <a:xfrm>
            <a:off x="3762375" y="6929438"/>
            <a:ext cx="5819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</a:t>
            </a:r>
            <a:endParaRPr lang="en-US" sz="1100" i="1">
              <a:latin typeface="Calibri" pitchFamily="34" charset="0"/>
            </a:endParaRPr>
          </a:p>
        </p:txBody>
      </p:sp>
      <p:pic>
        <p:nvPicPr>
          <p:cNvPr id="18474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09650"/>
            <a:ext cx="8477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Пищевая промышленность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393DAF4F-B4A6-4776-BF8F-693EDAA89B3B}" type="slidenum">
              <a:rPr lang="it-IT" smtClean="0"/>
              <a:pPr defTabSz="966788"/>
              <a:t>41</a:t>
            </a:fld>
            <a:endParaRPr lang="it-IT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47775" y="4462463"/>
          <a:ext cx="7515224" cy="1053438"/>
        </p:xfrm>
        <a:graphic>
          <a:graphicData uri="http://schemas.openxmlformats.org/drawingml/2006/table">
            <a:tbl>
              <a:tblPr/>
              <a:tblGrid>
                <a:gridCol w="3849632"/>
                <a:gridCol w="610932"/>
                <a:gridCol w="610932"/>
                <a:gridCol w="610932"/>
                <a:gridCol w="610932"/>
                <a:gridCol w="610932"/>
                <a:gridCol w="610932"/>
              </a:tblGrid>
              <a:tr h="217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16.4%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166.3%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249.5%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200.0%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239.8%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76313" y="5667375"/>
            <a:ext cx="8553450" cy="1219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Эффект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импортозамещения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позволил пищевой промышленности адаптироваться к кризисным условиям и избежать серьезного снижения производственных и финансовых показателей.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Рентабельность и маржа прибыли до уплаты налогов и процентов демонстрируют поступательный рост, и в 2011 году ожидается превышение ими докризисных значений. Отношение 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EBIT/Debt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демонстрирует положительную динамику, отражающую стабильность денежного потока компаний пищевой промышленности и их способность к обслуживанию долга. Взвешенная политика заимствований и прирост капитала пищевой индустрии позволяют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левериджу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оставаться на приемлемом уровне.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19497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19498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995363"/>
            <a:ext cx="89630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Нефть и газ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EDDF8965-1FE8-4368-8FAA-9A6F8043DE43}" type="slidenum">
              <a:rPr lang="it-IT" smtClean="0"/>
              <a:pPr defTabSz="966788"/>
              <a:t>42</a:t>
            </a:fld>
            <a:endParaRPr lang="it-IT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4037013"/>
          <a:ext cx="7791448" cy="970746"/>
        </p:xfrm>
        <a:graphic>
          <a:graphicData uri="http://schemas.openxmlformats.org/drawingml/2006/table">
            <a:tbl>
              <a:tblPr/>
              <a:tblGrid>
                <a:gridCol w="3340156"/>
                <a:gridCol w="741882"/>
                <a:gridCol w="741882"/>
                <a:gridCol w="741882"/>
                <a:gridCol w="741882"/>
                <a:gridCol w="741882"/>
                <a:gridCol w="741882"/>
              </a:tblGrid>
              <a:tr h="201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80.0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62.2%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54.6%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76313" y="5124450"/>
            <a:ext cx="8553450" cy="17811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В течение 2009 года темпы роста выпуска в нефтегазовом комплексе снизились незначительно, что отражает относительную устойчивость отрасли к кризису. Положительная динамика роста выручки в 2010 и 2011 годах поддерживается относительно благоприятной ценовой конъюнктурой на рынке углеводородов.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Несмотря на снижение выручки в 2009 году, нефтегазовая промышленность продемонстрировала рост рентабельности во многом благодаря эффективному снижению затрат, значительному сокращению капитальных вложений и улучшению ценовой конъюнктуры на рынке нефти во второй половине 2009 года. По нашим оценкам, в 2010-2011 годах рентабельность отрасли стабилизируется около значения 19%. Сокращение отношения 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EBIT/Debt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отражает растущие расходы отрасли на налоги и обслуживание долга.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Уверенный рост капитала компаний нефтегазового сектора позволяет сохранять уровень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на  уровне долгосрочного среднего значения.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20521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20522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966788"/>
            <a:ext cx="8839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263" y="200025"/>
            <a:ext cx="8154987" cy="7334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Машиностроение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6788"/>
            <a:fld id="{744EBBEA-2BDE-436F-AAE9-9A4314009EC9}" type="slidenum">
              <a:rPr lang="it-IT" smtClean="0"/>
              <a:pPr defTabSz="966788"/>
              <a:t>43</a:t>
            </a:fld>
            <a:endParaRPr lang="it-IT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85875" y="4216400"/>
          <a:ext cx="7486648" cy="1062930"/>
        </p:xfrm>
        <a:graphic>
          <a:graphicData uri="http://schemas.openxmlformats.org/drawingml/2006/table">
            <a:tbl>
              <a:tblPr/>
              <a:tblGrid>
                <a:gridCol w="3308669"/>
                <a:gridCol w="605729"/>
                <a:gridCol w="714450"/>
                <a:gridCol w="714450"/>
                <a:gridCol w="714450"/>
                <a:gridCol w="714450"/>
                <a:gridCol w="714450"/>
              </a:tblGrid>
              <a:tr h="216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06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(profit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margin)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16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EBIT/Debt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6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110.3%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124.4%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123.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154.9%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52513" y="5476875"/>
            <a:ext cx="8553450" cy="12382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В 2009 году выпуск машиностроительной продукции упал на 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27.4%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, что является худшим результатом среди других рассматриваемых отраслей. Полное восстановление докризисных темпов роста машиностроения ожидается не ранее 2012 года.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Падение выпуска машиностроения в 2009 году спровоцировало убыток и снижение способности обслуживать долг, что отразилось на падении рентабельности и коэффициента 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EBIT/Debt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. Уроки, которые отрасль извлекла из кризиса, в сочетании с относительно низким уровнем </a:t>
            </a:r>
            <a:r>
              <a:rPr lang="ru-RU" sz="1100" b="1" dirty="0" err="1">
                <a:latin typeface="Calibri" pitchFamily="34" charset="0"/>
                <a:ea typeface="Osaka" pitchFamily="-32" charset="-128"/>
                <a:cs typeface="+mn-cs"/>
              </a:rPr>
              <a:t>левериджа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 и имеющимся потенциалом роста прибыли с учетом эффекта низкой базы во многом способствуют повышению экономической эффективности машиностроения в 2010-2011 годах.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21545" name="Text Box 5"/>
          <p:cNvSpPr txBox="1">
            <a:spLocks noChangeArrowheads="1"/>
          </p:cNvSpPr>
          <p:nvPr/>
        </p:nvSpPr>
        <p:spPr bwMode="auto">
          <a:xfrm>
            <a:off x="3762375" y="6929438"/>
            <a:ext cx="5819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</a:t>
            </a:r>
            <a:endParaRPr lang="en-US" sz="1100" i="1">
              <a:latin typeface="Calibri" pitchFamily="34" charset="0"/>
            </a:endParaRPr>
          </a:p>
        </p:txBody>
      </p:sp>
      <p:pic>
        <p:nvPicPr>
          <p:cNvPr id="2154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033463"/>
            <a:ext cx="8724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20788" y="161925"/>
            <a:ext cx="8154987" cy="81915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alibri" pitchFamily="34" charset="0"/>
              </a:rPr>
              <a:t>Электроэнергетика</a:t>
            </a:r>
            <a:endParaRPr lang="ru-RU" sz="240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03CF24-644D-45C7-939F-45D431380449}" type="slidenum">
              <a:rPr lang="it-IT" smtClean="0"/>
              <a:pPr/>
              <a:t>44</a:t>
            </a:fld>
            <a:endParaRPr lang="it-IT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71575" y="3875088"/>
          <a:ext cx="7734298" cy="978080"/>
        </p:xfrm>
        <a:graphic>
          <a:graphicData uri="http://schemas.openxmlformats.org/drawingml/2006/table">
            <a:tbl>
              <a:tblPr/>
              <a:tblGrid>
                <a:gridCol w="3915392"/>
                <a:gridCol w="575055"/>
                <a:gridCol w="575055"/>
                <a:gridCol w="739081"/>
                <a:gridCol w="575055"/>
                <a:gridCol w="677330"/>
                <a:gridCol w="677330"/>
              </a:tblGrid>
              <a:tr h="195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Финансовые показатели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2009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  <a:r>
                        <a:rPr lang="ru-RU" sz="11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1п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95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-17.40%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Маржа прибыли до уплаты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налогов и процентов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-17.39%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5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Прибыль до уплаты налогов и процентов к долгу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-131.9%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Леверидж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Долг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14413" y="4991100"/>
            <a:ext cx="8553450" cy="18573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Значительное снижение выпуска электроэнергии в 2009 году явилось прямым следствием промышленной депрессии. В 2010-2011 гг. ожидается возвращение к докризисным объемам производства электроэнергии</a:t>
            </a:r>
            <a:r>
              <a:rPr lang="en-US" sz="1100" b="1" dirty="0">
                <a:latin typeface="Calibri" pitchFamily="34" charset="0"/>
                <a:ea typeface="Osaka" pitchFamily="-32" charset="-128"/>
                <a:cs typeface="+mn-cs"/>
              </a:rPr>
              <a:t>. </a:t>
            </a:r>
            <a:r>
              <a:rPr lang="ru-RU" sz="1100" b="1" dirty="0">
                <a:latin typeface="Calibri" pitchFamily="34" charset="0"/>
                <a:ea typeface="Osaka" pitchFamily="-32" charset="-128"/>
                <a:cs typeface="+mn-cs"/>
              </a:rPr>
              <a:t>Восстановлению объемов рынка будет способствовать рост тарифов на электроэнергию, который в 2011 году, по нашим оценкам, составит 15%.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100" b="1" dirty="0">
                <a:latin typeface="Calibri" pitchFamily="34" charset="0"/>
                <a:ea typeface="Osaka" pitchFamily="-32" charset="-128"/>
              </a:rPr>
              <a:t>На фоне завершительного этапа реорганизации РАО ЕЭС в 2008 году электроэнергетика зафиксировала отрицательные значения рентабельности</a:t>
            </a:r>
            <a:r>
              <a:rPr lang="en-US" sz="1100" b="1" dirty="0">
                <a:latin typeface="Calibri" pitchFamily="34" charset="0"/>
                <a:ea typeface="Osaka" pitchFamily="-32" charset="-128"/>
              </a:rPr>
              <a:t> </a:t>
            </a:r>
            <a:r>
              <a:rPr lang="ru-RU" sz="1100" b="1" dirty="0">
                <a:latin typeface="Calibri" pitchFamily="34" charset="0"/>
                <a:ea typeface="Osaka" pitchFamily="-32" charset="-128"/>
              </a:rPr>
              <a:t>и коэффициента </a:t>
            </a:r>
            <a:r>
              <a:rPr lang="en-US" sz="1100" b="1" dirty="0">
                <a:latin typeface="Calibri" pitchFamily="34" charset="0"/>
                <a:ea typeface="Osaka" pitchFamily="-32" charset="-128"/>
              </a:rPr>
              <a:t>EBIT/Debt</a:t>
            </a:r>
            <a:r>
              <a:rPr lang="ru-RU" sz="1100" b="1" dirty="0">
                <a:latin typeface="Calibri" pitchFamily="34" charset="0"/>
                <a:ea typeface="Osaka" pitchFamily="-32" charset="-128"/>
              </a:rPr>
              <a:t>. В 2009 году большинство финансовых показателей электроэнергетики вернулись к своим докризисным значениям. По нашим оценкам, к 2011 году рентабельность отрасли возрастет более, чем в 3 раза, по сравнению с докризисным уровнем, в результате сокращения затрат и растущего потребления электроэнергии. Для отношения </a:t>
            </a:r>
            <a:r>
              <a:rPr lang="en-US" sz="1100" b="1" dirty="0">
                <a:latin typeface="Calibri" pitchFamily="34" charset="0"/>
                <a:ea typeface="Osaka" pitchFamily="-32" charset="-128"/>
              </a:rPr>
              <a:t>EBIT/Debt</a:t>
            </a:r>
            <a:r>
              <a:rPr lang="ru-RU" sz="1100" b="1" dirty="0">
                <a:latin typeface="Calibri" pitchFamily="34" charset="0"/>
                <a:ea typeface="Osaka" pitchFamily="-32" charset="-128"/>
              </a:rPr>
              <a:t> будет отмечаться схожая динамика. Финансовые результаты электроэнергетики в 2011 году будут более умеренными, по сравнению с 2010 годом , на фоне замедления развития отрасли. Рост капитала незначительно отстает от увеличения долговой нагрузки, что позволяет сохранять </a:t>
            </a:r>
            <a:r>
              <a:rPr lang="ru-RU" sz="1100" b="1" dirty="0" err="1">
                <a:latin typeface="Calibri" pitchFamily="34" charset="0"/>
                <a:ea typeface="Osaka" pitchFamily="-32" charset="-128"/>
              </a:rPr>
              <a:t>леверидж</a:t>
            </a:r>
            <a:r>
              <a:rPr lang="ru-RU" sz="1100" b="1" dirty="0">
                <a:latin typeface="Calibri" pitchFamily="34" charset="0"/>
                <a:ea typeface="Osaka" pitchFamily="-32" charset="-128"/>
              </a:rPr>
              <a:t> на приемлемом и сравнительно низком уровне. </a:t>
            </a:r>
            <a:endParaRPr lang="en-US" sz="1100" b="1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sp>
        <p:nvSpPr>
          <p:cNvPr id="22569" name="Text Box 5"/>
          <p:cNvSpPr txBox="1">
            <a:spLocks noChangeArrowheads="1"/>
          </p:cNvSpPr>
          <p:nvPr/>
        </p:nvSpPr>
        <p:spPr bwMode="auto">
          <a:xfrm>
            <a:off x="2000250" y="6938963"/>
            <a:ext cx="759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Источники: Росстат</a:t>
            </a:r>
            <a:r>
              <a:rPr lang="en-US" sz="1100" i="1">
                <a:latin typeface="Calibri" pitchFamily="34" charset="0"/>
              </a:rPr>
              <a:t>, </a:t>
            </a:r>
            <a:r>
              <a:rPr lang="ru-RU" sz="1100" i="1">
                <a:latin typeface="Calibri" pitchFamily="34" charset="0"/>
              </a:rPr>
              <a:t>база данных Руслана, СПАРК Интерфакс, расчеты ЮниКредит Банка, расчеты </a:t>
            </a:r>
            <a:r>
              <a:rPr lang="en-US" sz="1100" i="1">
                <a:latin typeface="Calibri" pitchFamily="34" charset="0"/>
              </a:rPr>
              <a:t>UniCredit Securities</a:t>
            </a:r>
          </a:p>
        </p:txBody>
      </p:sp>
      <p:pic>
        <p:nvPicPr>
          <p:cNvPr id="22570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966788"/>
            <a:ext cx="88487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09675" y="1055688"/>
            <a:ext cx="8362950" cy="401637"/>
          </a:xfrm>
        </p:spPr>
        <p:txBody>
          <a:bodyPr/>
          <a:lstStyle/>
          <a:p>
            <a:pPr eaLnBrk="1" hangingPunct="1"/>
            <a:r>
              <a:rPr lang="ru-RU" sz="1300" dirty="0" smtClean="0">
                <a:solidFill>
                  <a:schemeClr val="tx1"/>
                </a:solidFill>
              </a:rPr>
              <a:t>Доля корпоративных кредитов со сроком погашения до 3 лет в оборотном капитале компаний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91680D-7902-4DAE-A26D-F3399E86FF88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76338" y="417513"/>
            <a:ext cx="8262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4" tIns="48316" rIns="96634" bIns="48316"/>
          <a:lstStyle/>
          <a:p>
            <a:pPr defTabSz="966788" eaLnBrk="0" hangingPunct="0">
              <a:defRPr/>
            </a:pPr>
            <a:r>
              <a:rPr lang="ru-RU" sz="2000" b="1" kern="0" dirty="0">
                <a:latin typeface="+mj-lt"/>
                <a:ea typeface="+mj-ea"/>
              </a:rPr>
              <a:t>Корпоративные кредиты в </a:t>
            </a:r>
            <a:r>
              <a:rPr lang="ru-RU" sz="2000" b="1" kern="0" dirty="0" smtClean="0">
                <a:latin typeface="+mj-lt"/>
                <a:ea typeface="+mj-ea"/>
              </a:rPr>
              <a:t>оборотном </a:t>
            </a:r>
            <a:r>
              <a:rPr lang="ru-RU" sz="2000" b="1" kern="0" dirty="0">
                <a:latin typeface="+mj-lt"/>
                <a:ea typeface="+mj-ea"/>
              </a:rPr>
              <a:t>капитале компаний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90625" y="6646863"/>
            <a:ext cx="411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</a:t>
            </a:r>
            <a:r>
              <a:rPr lang="en-US" sz="1100" i="1" dirty="0">
                <a:latin typeface="Calibri" pitchFamily="34" charset="0"/>
              </a:rPr>
              <a:t>: </a:t>
            </a:r>
            <a:r>
              <a:rPr lang="ru-RU" sz="1100" i="1" dirty="0">
                <a:latin typeface="Calibri" pitchFamily="34" charset="0"/>
              </a:rPr>
              <a:t>Росстат</a:t>
            </a:r>
            <a:r>
              <a:rPr lang="en-US" sz="1100" i="1" dirty="0">
                <a:latin typeface="Calibri" pitchFamily="34" charset="0"/>
              </a:rPr>
              <a:t>, </a:t>
            </a:r>
            <a:r>
              <a:rPr lang="ru-RU" sz="1100" i="1" dirty="0">
                <a:latin typeface="Calibri" pitchFamily="34" charset="0"/>
              </a:rPr>
              <a:t>Банк России</a:t>
            </a:r>
            <a:r>
              <a:rPr lang="en-US" sz="1100" i="1" dirty="0">
                <a:latin typeface="Calibri" pitchFamily="34" charset="0"/>
              </a:rPr>
              <a:t>, </a:t>
            </a:r>
            <a:r>
              <a:rPr lang="ru-RU" sz="1100" i="1" dirty="0">
                <a:latin typeface="Calibri" pitchFamily="34" charset="0"/>
              </a:rPr>
              <a:t>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57288" y="4953000"/>
            <a:ext cx="8215312" cy="1285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За два года, начиная с </a:t>
            </a:r>
            <a:r>
              <a:rPr lang="en-US" sz="1300" dirty="0">
                <a:latin typeface="Calibri" pitchFamily="34" charset="0"/>
                <a:ea typeface="Osaka" pitchFamily="-32" charset="-128"/>
                <a:cs typeface="+mn-cs"/>
              </a:rPr>
              <a:t>I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 квартала 2008 года доля корпоративных кредитов со сроком погашения до 3 лет в оборотном капитале компаний снизилась с </a:t>
            </a: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29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до 20%.</a:t>
            </a:r>
            <a:r>
              <a:rPr lang="en-US" sz="1300" dirty="0">
                <a:latin typeface="Calibri" pitchFamily="34" charset="0"/>
                <a:ea typeface="Osaka" pitchFamily="-32" charset="-128"/>
                <a:cs typeface="+mn-cs"/>
              </a:rPr>
              <a:t>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Таким образом, этот показатель приблизился к своему минимальному значению.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Оживление экономической конъюнктуры в </a:t>
            </a:r>
            <a:r>
              <a:rPr lang="en-US" sz="1300" dirty="0">
                <a:latin typeface="Calibri" pitchFamily="34" charset="0"/>
                <a:ea typeface="Osaka" pitchFamily="-32" charset="-128"/>
                <a:cs typeface="+mn-cs"/>
              </a:rPr>
              <a:t>I </a:t>
            </a:r>
            <a:r>
              <a:rPr lang="ru-RU" sz="1300" dirty="0">
                <a:latin typeface="Calibri" pitchFamily="34" charset="0"/>
                <a:ea typeface="Osaka" pitchFamily="-32" charset="-128"/>
                <a:cs typeface="+mn-cs"/>
              </a:rPr>
              <a:t>полугодии 2010 способно переломить эту тенденцию и стимулировать рост кредитов в совокупных обязательствах компаний. 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4" y="1552575"/>
            <a:ext cx="8229601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805" y="36513"/>
            <a:ext cx="8217745" cy="95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Ухудшение уровня жизни населения – снижение доходов и рост безработицы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511425"/>
            <a:ext cx="9720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6" name="TextBox 5"/>
          <p:cNvSpPr txBox="1"/>
          <p:nvPr/>
        </p:nvSpPr>
        <p:spPr>
          <a:xfrm>
            <a:off x="5626904" y="1159636"/>
            <a:ext cx="3760840" cy="411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300" b="1" dirty="0" smtClean="0"/>
              <a:t>Уровень безработицы</a:t>
            </a:r>
            <a:endParaRPr lang="ru-RU" sz="13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99292" y="6665161"/>
            <a:ext cx="8251938" cy="2206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6642" tIns="48321" rIns="96642" bIns="483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" i="1" dirty="0">
                <a:latin typeface="+mn-lt"/>
                <a:ea typeface="+mn-ea"/>
                <a:cs typeface="+mn-cs"/>
              </a:rPr>
              <a:t>Источники</a:t>
            </a:r>
            <a:r>
              <a:rPr lang="en-US" sz="800" i="1" dirty="0">
                <a:latin typeface="+mn-lt"/>
                <a:ea typeface="+mn-ea"/>
                <a:cs typeface="+mn-cs"/>
              </a:rPr>
              <a:t>: </a:t>
            </a:r>
            <a:r>
              <a:rPr lang="ru-RU" sz="800" i="1" dirty="0" smtClean="0">
                <a:latin typeface="+mn-lt"/>
                <a:ea typeface="+mn-ea"/>
                <a:cs typeface="+mn-cs"/>
              </a:rPr>
              <a:t>Росстат,  Национальный  институт системных исследований  проблем предпринимательства, расчеты </a:t>
            </a:r>
            <a:r>
              <a:rPr lang="ru-RU" sz="800" i="1" dirty="0" err="1">
                <a:latin typeface="+mn-lt"/>
                <a:ea typeface="+mn-ea"/>
                <a:cs typeface="+mn-cs"/>
              </a:rPr>
              <a:t>ЮниКредит</a:t>
            </a:r>
            <a:r>
              <a:rPr lang="ru-RU" sz="800" i="1" dirty="0">
                <a:latin typeface="+mn-lt"/>
                <a:ea typeface="+mn-ea"/>
                <a:cs typeface="+mn-cs"/>
              </a:rPr>
              <a:t> Банка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1843" y="1102486"/>
            <a:ext cx="3760840" cy="3929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300" b="1" dirty="0" smtClean="0"/>
              <a:t>Доходы населения</a:t>
            </a:r>
            <a:endParaRPr lang="ru-RU" sz="1300" b="1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6</a:t>
            </a:fld>
            <a:endParaRPr lang="it-IT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6" y="1481138"/>
            <a:ext cx="43243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899" y="1481138"/>
            <a:ext cx="43481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143000" y="4848224"/>
            <a:ext cx="8077200" cy="1285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 2009 г. реальная заработная плата сократилась на 2.8%, а безработица выросла с 6.3% в 2008 г. до 8.4% в 2009 г. Благодаря социальным бюджетным трансфертам реальные располагаемые доходы населения увеличились на 2.3%.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Улучшение финансового состояния реального сектора и сферы услуг в 2010 г. привело к росту реальных доходов населения. Ожидается, что реальная начисленная зарплата вырастет на 5.2%. Также постепенно выправляется ситуация на рынке труда.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805" y="36513"/>
            <a:ext cx="8217745" cy="95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Ситуация в потребительском секторе </a:t>
            </a:r>
            <a:r>
              <a:rPr lang="ru-RU" dirty="0" err="1" smtClean="0"/>
              <a:t>коррелирует</a:t>
            </a:r>
            <a:r>
              <a:rPr lang="ru-RU" dirty="0" smtClean="0"/>
              <a:t> с финансовым положением населения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511425"/>
            <a:ext cx="9720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6" name="TextBox 5"/>
          <p:cNvSpPr txBox="1"/>
          <p:nvPr/>
        </p:nvSpPr>
        <p:spPr>
          <a:xfrm>
            <a:off x="5629275" y="1104899"/>
            <a:ext cx="381000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300" b="1" dirty="0" smtClean="0"/>
              <a:t>Оборот малых предприятий</a:t>
            </a:r>
            <a:endParaRPr lang="ru-RU" sz="13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99292" y="6665161"/>
            <a:ext cx="8251938" cy="2206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6642" tIns="48321" rIns="96642" bIns="483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" i="1" dirty="0">
                <a:latin typeface="+mn-lt"/>
                <a:ea typeface="+mn-ea"/>
                <a:cs typeface="+mn-cs"/>
              </a:rPr>
              <a:t>Источники</a:t>
            </a:r>
            <a:r>
              <a:rPr lang="en-US" sz="800" i="1" dirty="0">
                <a:latin typeface="+mn-lt"/>
                <a:ea typeface="+mn-ea"/>
                <a:cs typeface="+mn-cs"/>
              </a:rPr>
              <a:t>: </a:t>
            </a:r>
            <a:r>
              <a:rPr lang="ru-RU" sz="800" i="1" dirty="0" smtClean="0">
                <a:latin typeface="+mn-lt"/>
                <a:ea typeface="+mn-ea"/>
                <a:cs typeface="+mn-cs"/>
              </a:rPr>
              <a:t>Росстат,  Национальный  институт системных исследований  проблем предпринимательства, расчеты </a:t>
            </a:r>
            <a:r>
              <a:rPr lang="ru-RU" sz="800" i="1" dirty="0" err="1">
                <a:latin typeface="+mn-lt"/>
                <a:ea typeface="+mn-ea"/>
                <a:cs typeface="+mn-cs"/>
              </a:rPr>
              <a:t>ЮниКредит</a:t>
            </a:r>
            <a:r>
              <a:rPr lang="ru-RU" sz="800" i="1" dirty="0">
                <a:latin typeface="+mn-lt"/>
                <a:ea typeface="+mn-ea"/>
                <a:cs typeface="+mn-cs"/>
              </a:rPr>
              <a:t> Банка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7</a:t>
            </a:fld>
            <a:endParaRPr lang="it-IT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23950" y="1102486"/>
            <a:ext cx="3810000" cy="297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300" b="1" dirty="0" smtClean="0"/>
              <a:t>Розничный товарооборот</a:t>
            </a:r>
            <a:endParaRPr lang="ru-RU" sz="13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1490663"/>
            <a:ext cx="42957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038225" y="4772025"/>
            <a:ext cx="8458200" cy="1447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 результате снижения жизненного уровня населения и роста безработицы реальный розничный товарооборот просел на 4.9% в 2009 г.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Реальная выручка предприятий малого бизнеса рухнула на 42% ещё в 2008 г. По предварительным оценкам, в 2009 г., это падение уже было не столь значительным и составило около 17%, явившись своего рода опережающим индикатором бизнес активности по экономике в целом.</a:t>
            </a: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Некоторое улучшение уровня жизни населения и активизация хозяйствующих субъектов не замедлили сказаться на розничном товарообороте, рост которого ожидается на уровне 5% в 2010 г.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0" y="1490663"/>
            <a:ext cx="43624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62050" y="2497138"/>
            <a:ext cx="7810500" cy="6516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marL="285750" indent="-285750">
              <a:buClr>
                <a:srgbClr val="FC4638"/>
              </a:buCl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Факторы, обусловленные развитием денежно-кредитной системы и банковского сектора</a:t>
            </a: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91275"/>
            <a:ext cx="838200" cy="479425"/>
          </a:xfrm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8</a:t>
            </a:fld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19200" y="238125"/>
            <a:ext cx="8162925" cy="7604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Уровень кредитных рисков в экономике постепенно снижается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645C4F-9605-42D5-8400-909FB65A1975}" type="slidenum">
              <a:rPr lang="it-IT" smtClean="0"/>
              <a:pPr/>
              <a:t>9</a:t>
            </a:fld>
            <a:endParaRPr lang="it-IT" dirty="0" smtClean="0"/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962150" y="1009650"/>
            <a:ext cx="6600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cs typeface="Arial" pitchFamily="34" charset="0"/>
              </a:rPr>
              <a:t>Доля </a:t>
            </a:r>
            <a:r>
              <a:rPr lang="ru-RU" sz="1400" b="1" dirty="0" smtClean="0">
                <a:solidFill>
                  <a:schemeClr val="tx2"/>
                </a:solidFill>
                <a:cs typeface="Arial" pitchFamily="34" charset="0"/>
              </a:rPr>
              <a:t>просроченной задолженности в кредитном портфеле в корпоративном и розничном сегментах</a:t>
            </a:r>
            <a:endParaRPr lang="ru-RU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00138" y="6681788"/>
            <a:ext cx="3914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100" i="1" dirty="0">
                <a:latin typeface="Calibri" pitchFamily="34" charset="0"/>
              </a:rPr>
              <a:t>Источники: Банк России, расчеты </a:t>
            </a:r>
            <a:r>
              <a:rPr lang="ru-RU" sz="1100" i="1" dirty="0" err="1">
                <a:latin typeface="Calibri" pitchFamily="34" charset="0"/>
              </a:rPr>
              <a:t>ЮниКредит</a:t>
            </a:r>
            <a:r>
              <a:rPr lang="ru-RU" sz="1100" i="1" dirty="0">
                <a:latin typeface="Calibri" pitchFamily="34" charset="0"/>
              </a:rPr>
              <a:t> Банка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95375" y="5057775"/>
            <a:ext cx="8410575" cy="1285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4" tIns="45712" rIns="91424" bIns="45712" anchor="ctr"/>
          <a:lstStyle/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Уровень корпоративной просроченная задолженности имеет чёткую тенденцию к снижению, начиная с мая 2010 г. Причём это также справедливо для абсолютных объёмов этого вида просрочки.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В целом можно констатировать, что доля просроченной задолженности в розничном сегменте стабилизировалась, в т.ч. за счёт роста кредитного портфеля.</a:t>
            </a:r>
            <a:endParaRPr lang="en-US" sz="1300" dirty="0" smtClean="0">
              <a:latin typeface="Calibri" pitchFamily="34" charset="0"/>
              <a:ea typeface="Osaka" pitchFamily="-32" charset="-128"/>
              <a:cs typeface="+mn-cs"/>
            </a:endParaRPr>
          </a:p>
          <a:p>
            <a:pPr indent="-180975" algn="just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300" dirty="0" smtClean="0">
                <a:latin typeface="Calibri" pitchFamily="34" charset="0"/>
                <a:ea typeface="Osaka" pitchFamily="-32" charset="-128"/>
                <a:cs typeface="+mn-cs"/>
              </a:rPr>
              <a:t>Напряжённая ситуация сохраняется в сфере малого бизнеса. Этот сегмент также демонстрирует наиболее высокий уровень просроченной задолженности.</a:t>
            </a:r>
            <a:endParaRPr lang="en-US" sz="1300" dirty="0">
              <a:latin typeface="Calibri" pitchFamily="34" charset="0"/>
              <a:ea typeface="Osaka" pitchFamily="-32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547813"/>
            <a:ext cx="840105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FY-Uti-Log-Doc_PPT_UniCredit_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0000CC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00B9"/>
      </a:accent6>
      <a:hlink>
        <a:srgbClr val="51A836"/>
      </a:hlink>
      <a:folHlink>
        <a:srgbClr val="E2001A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20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WFY-Uti-Log-Doc_PPT_UniCredit_e</Template>
  <TotalTime>27238</TotalTime>
  <Words>6300</Words>
  <Application>Microsoft Office PowerPoint</Application>
  <PresentationFormat>Custom</PresentationFormat>
  <Paragraphs>1063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WFY-Uti-Log-Doc_PPT_UniCredit_e</vt:lpstr>
      <vt:lpstr>Спрос на деньги и роль банковского сектора: о мерах по активизации кредитования экономики</vt:lpstr>
      <vt:lpstr>Slide 2</vt:lpstr>
      <vt:lpstr>Slide 3</vt:lpstr>
      <vt:lpstr>Роль банков в финансировании инвестиций</vt:lpstr>
      <vt:lpstr>Доля корпоративных кредитов со сроком погашения до 3 лет в оборотном капитале компаний</vt:lpstr>
      <vt:lpstr>Ухудшение уровня жизни населения – снижение доходов и рост безработицы</vt:lpstr>
      <vt:lpstr>Ситуация в потребительском секторе коррелирует с финансовым положением населения</vt:lpstr>
      <vt:lpstr>Slide 8</vt:lpstr>
      <vt:lpstr>Уровень кредитных рисков в экономике постепенно снижается</vt:lpstr>
      <vt:lpstr>Уровень капитала предполагает известный потенциал для роста кредитования</vt:lpstr>
      <vt:lpstr>Степень покрытия кредитных рисков резервов стабильно растёт  и находится на приемлемом уровне</vt:lpstr>
      <vt:lpstr>Снижение доли коммерческих кредитов в активах банковской системы</vt:lpstr>
      <vt:lpstr>Снижение инфляции приводит к резкому сокращению процентной маржи</vt:lpstr>
      <vt:lpstr>Динамика инфляции и денежной массы</vt:lpstr>
      <vt:lpstr>Slide 15</vt:lpstr>
      <vt:lpstr>Оживление корпоративного кредитования</vt:lpstr>
      <vt:lpstr>Прогноз средних ставок 10 крупнейших российских банков в рублях</vt:lpstr>
      <vt:lpstr>Месячные приросты корпоративного кредитования по отраслям</vt:lpstr>
      <vt:lpstr>Просроченная задолженность по отраслям</vt:lpstr>
      <vt:lpstr>Сравнительный отраслевой анализ: кластеризация</vt:lpstr>
      <vt:lpstr>Кредитование малого и среднего бизнеса: отсутствие выраженной тенденции</vt:lpstr>
      <vt:lpstr>«Неожиданно» быстрое восстановление розничного  кредитования</vt:lpstr>
      <vt:lpstr>Срочная структура кредитования</vt:lpstr>
      <vt:lpstr>Сравнение динамики корпоративного и розничного кредитования</vt:lpstr>
      <vt:lpstr>Slide 25</vt:lpstr>
      <vt:lpstr>Ключевые выводы. Макроэкономика и банковская система в целом (1)</vt:lpstr>
      <vt:lpstr>Ключевые выводы. Корпоративный и розничный сегменты (2)</vt:lpstr>
      <vt:lpstr>Slide 28</vt:lpstr>
      <vt:lpstr>Возможные меры по активизации банковского кредитования. Банковская и финансовая система в целом (1)</vt:lpstr>
      <vt:lpstr>Возможные меры по активизации банковского кредитования. Общеэкономическая составляющая (2)</vt:lpstr>
      <vt:lpstr>Возможные меры по активизации банковского кредитования. Корпоративное кредитование (3)</vt:lpstr>
      <vt:lpstr>Возможные меры по активизации банковского кредитования. Жилищное кредитование и строительство (4)</vt:lpstr>
      <vt:lpstr>Slide 33</vt:lpstr>
      <vt:lpstr>Розничная торговля</vt:lpstr>
      <vt:lpstr>Оптовая торговля</vt:lpstr>
      <vt:lpstr>Черная металлургия</vt:lpstr>
      <vt:lpstr>Телекоммуникации</vt:lpstr>
      <vt:lpstr>Транспорт</vt:lpstr>
      <vt:lpstr>Химическая промышленность</vt:lpstr>
      <vt:lpstr>Строительство</vt:lpstr>
      <vt:lpstr>Пищевая промышленность</vt:lpstr>
      <vt:lpstr>Нефть и газ</vt:lpstr>
      <vt:lpstr>Машиностроение</vt:lpstr>
      <vt:lpstr>Электроэнергетика</vt:lpstr>
    </vt:vector>
  </TitlesOfParts>
  <Manager/>
  <Company>Unicredit Servizi Informativi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USI</dc:creator>
  <cp:lastModifiedBy>trsvinyu</cp:lastModifiedBy>
  <cp:revision>1554</cp:revision>
  <cp:lastPrinted>1904-01-01T00:00:00Z</cp:lastPrinted>
  <dcterms:created xsi:type="dcterms:W3CDTF">2008-01-15T14:34:20Z</dcterms:created>
  <dcterms:modified xsi:type="dcterms:W3CDTF">2010-11-10T07:28:01Z</dcterms:modified>
</cp:coreProperties>
</file>