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5" autoAdjust="0"/>
    <p:restoredTop sz="94660"/>
  </p:normalViewPr>
  <p:slideViewPr>
    <p:cSldViewPr>
      <p:cViewPr varScale="1">
        <p:scale>
          <a:sx n="63" d="100"/>
          <a:sy n="63" d="100"/>
        </p:scale>
        <p:origin x="147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AF3A4-8C46-4CB1-A2B7-9AD42D31D07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3D961-CF1F-49B8-BE23-9C9C4D5B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475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1645-8326-4205-80D8-939538AD8BC1}" type="datetime1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6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01AA3-F829-44FD-81F9-756BDE9DD6B3}" type="datetime1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4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1A8-0DC7-4C6B-A998-C56BB5755D5F}" type="datetime1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58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371-E31E-4025-93F4-8B2F3F0989D5}" type="datetime1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96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D2A29-DAAD-4DEE-A3AC-4E54818D431E}" type="datetime1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981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CD72-816C-4E7D-8A23-C22A17DD089A}" type="datetime1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87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3575-EFFB-43D9-BA4C-DFB3C10140B5}" type="datetime1">
              <a:rPr lang="ru-RU" smtClean="0"/>
              <a:t>21.04.2025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24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A08D-B8F7-4712-A633-2975D86FBFD2}" type="datetime1">
              <a:rPr lang="ru-RU" smtClean="0"/>
              <a:t>21.04.2025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52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CB9B-BCC7-414D-AB0A-D856E63ED8F2}" type="datetime1">
              <a:rPr lang="ru-RU" smtClean="0"/>
              <a:t>21.04.2025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92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1891-54AD-4429-BAA1-A169C1FD0152}" type="datetime1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84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B56DA-F223-4858-B912-368D5C892A0B}" type="datetime1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7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867F4-9EA9-4DB1-8EBC-A212F57986ED}" type="datetime1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E6384-7A5D-477C-9ACB-8A2D7DCA0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2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806" y="10153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Принципы формирования политики в отношении возвращающихся иностранных инвесторов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3728" y="3645024"/>
            <a:ext cx="691276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Создание понятной модели долгосрочного присутствия иностранных компаний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3728" y="932527"/>
            <a:ext cx="691276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Правовая определенность и </a:t>
            </a:r>
            <a:r>
              <a:rPr lang="ru-RU" dirty="0" err="1"/>
              <a:t>транспарентность</a:t>
            </a:r>
            <a:r>
              <a:rPr lang="ru-RU" dirty="0"/>
              <a:t> процедур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1772816"/>
            <a:ext cx="691276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Учет различий в моделях ухода иностранных компаний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23728" y="1340768"/>
            <a:ext cx="691276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Открытость органов власти для диалога с бизнесом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3728" y="4365104"/>
            <a:ext cx="6912768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Сбалансированная оценка влияния возвращения иностранных компаний на российский рынок с учетом прогноза на долгосрочный период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932527"/>
            <a:ext cx="1800200" cy="203132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Garamond" panose="02020404030301010803" pitchFamily="18" charset="0"/>
              </a:rPr>
              <a:t>Баланс четкости </a:t>
            </a:r>
            <a:r>
              <a:rPr lang="ru-RU" b="1" dirty="0" err="1">
                <a:solidFill>
                  <a:schemeClr val="bg1"/>
                </a:solidFill>
                <a:latin typeface="Garamond" panose="02020404030301010803" pitchFamily="18" charset="0"/>
              </a:rPr>
              <a:t>регуляторики</a:t>
            </a:r>
            <a:r>
              <a:rPr lang="ru-RU" b="1" dirty="0">
                <a:solidFill>
                  <a:schemeClr val="bg1"/>
                </a:solidFill>
                <a:latin typeface="Garamond" panose="02020404030301010803" pitchFamily="18" charset="0"/>
              </a:rPr>
              <a:t> и учета специфики конкретных кейсов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3645024"/>
            <a:ext cx="1800200" cy="203132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Garamond" panose="02020404030301010803" pitchFamily="18" charset="0"/>
              </a:rPr>
              <a:t>Понятность критериев и условий на долгосрочную перспективу при гибкости подходов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1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23728" y="2204864"/>
            <a:ext cx="691276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Баланс между желаниями государства и возможностями компаний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23728" y="2924944"/>
            <a:ext cx="691276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Учет аспектов устойчивого развития и социальной ответственности бизнеса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23728" y="5373216"/>
            <a:ext cx="6912768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Гибкость и адаптивность к изменяющимся условиям рынка критериев возврата инвесторов при сохранении </a:t>
            </a:r>
            <a:r>
              <a:rPr lang="ru-RU" dirty="0" err="1"/>
              <a:t>транспарентности</a:t>
            </a:r>
            <a:r>
              <a:rPr lang="ru-RU" dirty="0"/>
              <a:t> критериев </a:t>
            </a:r>
          </a:p>
        </p:txBody>
      </p:sp>
    </p:spTree>
    <p:extLst>
      <p:ext uri="{BB962C8B-B14F-4D97-AF65-F5344CB8AC3E}">
        <p14:creationId xmlns:p14="http://schemas.microsoft.com/office/powerpoint/2010/main" val="98751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57A0A03-8CC0-7CE8-C92B-AC32B63D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2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3E42CB-93A3-11C9-F35D-CB22CD050BC6}"/>
              </a:ext>
            </a:extLst>
          </p:cNvPr>
          <p:cNvSpPr txBox="1"/>
          <p:nvPr/>
        </p:nvSpPr>
        <p:spPr>
          <a:xfrm>
            <a:off x="55793" y="2751157"/>
            <a:ext cx="4392488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Font typeface="Arial" panose="020B0604020202020204" pitchFamily="34" charset="0"/>
              <a:buChar char="•"/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не допускала блокирования сетей поставок оборудования и комплектующих для производства</a:t>
            </a:r>
          </a:p>
          <a:p>
            <a:r>
              <a:rPr lang="ru-RU" dirty="0"/>
              <a:t>не допускала блокировку передачи технологических компетенций и производственных активов отечественному партнёру</a:t>
            </a:r>
          </a:p>
          <a:p>
            <a:r>
              <a:rPr lang="ru-RU" dirty="0"/>
              <a:t>не допускала вывоз технологического оборудования за пределы России и  попытки его уничтожения</a:t>
            </a:r>
          </a:p>
          <a:p>
            <a:r>
              <a:rPr lang="ru-RU" dirty="0"/>
              <a:t>предоставляла покупателю активов всю чувствительную информацию, отражающуюся на её деятельности после ухода западной компании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23D238-F5B0-9C76-F7C5-3266E4F56156}"/>
              </a:ext>
            </a:extLst>
          </p:cNvPr>
          <p:cNvSpPr txBox="1"/>
          <p:nvPr/>
        </p:nvSpPr>
        <p:spPr>
          <a:xfrm>
            <a:off x="63322" y="1042850"/>
            <a:ext cx="4392487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права собственности/управления компанией/активом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права собственности на технологии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BC9406-CB6F-33C2-F2B2-20422B30366A}"/>
              </a:ext>
            </a:extLst>
          </p:cNvPr>
          <p:cNvSpPr txBox="1"/>
          <p:nvPr/>
        </p:nvSpPr>
        <p:spPr>
          <a:xfrm>
            <a:off x="4695721" y="4422011"/>
            <a:ext cx="4392488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Font typeface="Arial" panose="020B0604020202020204" pitchFamily="34" charset="0"/>
              <a:buChar char="•"/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продолжала выплаты заработной платы сотрудникам, выполняла социальные гарантии </a:t>
            </a:r>
          </a:p>
          <a:p>
            <a:r>
              <a:rPr lang="ru-RU" dirty="0"/>
              <a:t>нет долгов по выплате заработной платы</a:t>
            </a:r>
          </a:p>
          <a:p>
            <a:r>
              <a:rPr lang="ru-RU" dirty="0"/>
              <a:t>увольняла персонал с соблюдением трудового законодательства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07B8F4-3C59-4B6B-E100-4B3818BFECDE}"/>
              </a:ext>
            </a:extLst>
          </p:cNvPr>
          <p:cNvSpPr txBox="1"/>
          <p:nvPr/>
        </p:nvSpPr>
        <p:spPr>
          <a:xfrm>
            <a:off x="4682400" y="1347733"/>
            <a:ext cx="4392488" cy="2585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Font typeface="Arial" panose="020B0604020202020204" pitchFamily="34" charset="0"/>
              <a:buChar char="•"/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нет долгов по выплате налоговых и иных платежей</a:t>
            </a:r>
          </a:p>
          <a:p>
            <a:r>
              <a:rPr lang="ru-RU" dirty="0"/>
              <a:t>нет долгов перед российскими компаниями, в том числе по ранее оплаченным авансам</a:t>
            </a:r>
          </a:p>
          <a:p>
            <a:r>
              <a:rPr lang="ru-RU" dirty="0"/>
              <a:t>не допускала разрыва в одностороннем порядке контрактов, бенефициаром которых выступала российская компания-партнёр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5DEF05-094C-F82C-63E5-28707168E859}"/>
              </a:ext>
            </a:extLst>
          </p:cNvPr>
          <p:cNvSpPr txBox="1"/>
          <p:nvPr/>
        </p:nvSpPr>
        <p:spPr>
          <a:xfrm>
            <a:off x="65602" y="620688"/>
            <a:ext cx="4372869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Передача российским резидентам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D35600-5229-ECD1-95D0-E73C7776F9A5}"/>
              </a:ext>
            </a:extLst>
          </p:cNvPr>
          <p:cNvSpPr txBox="1"/>
          <p:nvPr/>
        </p:nvSpPr>
        <p:spPr>
          <a:xfrm>
            <a:off x="4695719" y="3995772"/>
            <a:ext cx="4392488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Соблюдение прав работников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1B5CCA-1BB0-AA86-5983-07FE1F6014D6}"/>
              </a:ext>
            </a:extLst>
          </p:cNvPr>
          <p:cNvSpPr txBox="1"/>
          <p:nvPr/>
        </p:nvSpPr>
        <p:spPr>
          <a:xfrm>
            <a:off x="4682400" y="620688"/>
            <a:ext cx="4392488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Отсутствие разногласий с государством и контрагентами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4ED5A4-E1B7-D576-FB8A-E72B40703248}"/>
              </a:ext>
            </a:extLst>
          </p:cNvPr>
          <p:cNvSpPr txBox="1"/>
          <p:nvPr/>
        </p:nvSpPr>
        <p:spPr>
          <a:xfrm>
            <a:off x="62452" y="2062589"/>
            <a:ext cx="4379167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Добросовестное поведение во время/после ухода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D3C3F4-7F18-2884-DB5E-68BD96E2E36B}"/>
              </a:ext>
            </a:extLst>
          </p:cNvPr>
          <p:cNvSpPr txBox="1"/>
          <p:nvPr/>
        </p:nvSpPr>
        <p:spPr>
          <a:xfrm>
            <a:off x="179512" y="100752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Возможные требования по добросовестности «ухода»</a:t>
            </a:r>
          </a:p>
        </p:txBody>
      </p:sp>
    </p:spTree>
    <p:extLst>
      <p:ext uri="{BB962C8B-B14F-4D97-AF65-F5344CB8AC3E}">
        <p14:creationId xmlns:p14="http://schemas.microsoft.com/office/powerpoint/2010/main" val="1288748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367D1BE-33FE-FA79-1DC5-394D5C976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3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965BE9-4BF7-EB7E-8FDE-2CBB738CB49B}"/>
              </a:ext>
            </a:extLst>
          </p:cNvPr>
          <p:cNvSpPr txBox="1"/>
          <p:nvPr/>
        </p:nvSpPr>
        <p:spPr>
          <a:xfrm>
            <a:off x="35496" y="576091"/>
            <a:ext cx="4320480" cy="5863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5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Технологические требования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обеспечение трансфера технологий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передача права собственности на технологии совместному предприятию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достижении определенной доли инвестиций в НИОКР к </a:t>
            </a:r>
            <a:r>
              <a:rPr lang="ru-RU" sz="1500" dirty="0">
                <a:latin typeface="Garamond" panose="02020404030301010803" pitchFamily="18" charset="0"/>
                <a:ea typeface="Times New Roman" panose="02020603050405020304" pitchFamily="18" charset="0"/>
              </a:rPr>
              <a:t>выручке, обязательство по внедрению современных технологий и методов производства </a:t>
            </a:r>
            <a:endParaRPr lang="ru-RU" sz="15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создание в России технологических центров, центров компетенций, научных центров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обеспечение определенного уровня </a:t>
            </a:r>
            <a:r>
              <a:rPr lang="ru-RU" sz="1500" dirty="0">
                <a:latin typeface="Garamond" panose="02020404030301010803" pitchFamily="18" charset="0"/>
              </a:rPr>
              <a:t>роботизации производства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latin typeface="Garamond" panose="02020404030301010803" pitchFamily="18" charset="0"/>
              </a:rPr>
              <a:t>реализация проектов в стратегически важных секторах или ликвидирующих разрывы цепочек в добавленной стоимости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latin typeface="Garamond" panose="02020404030301010803" pitchFamily="18" charset="0"/>
              </a:rPr>
              <a:t>предоставление плана по обеспечению доступности современных технологий, оборудования, комплектующих и сервисного обслуживания, предоставляемых прекратившими работу с Россией иностранными технологическим компаниями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latin typeface="Garamond" panose="02020404030301010803" pitchFamily="18" charset="0"/>
              </a:rPr>
              <a:t>уровень локализации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latin typeface="Garamond" panose="02020404030301010803" pitchFamily="18" charset="0"/>
              </a:rPr>
              <a:t>обучение локального персонала для развития и обеспечения обмена опытом, в том числе в части трансфера технологий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5F906C-61C6-BC57-739F-220C91373AB6}"/>
              </a:ext>
            </a:extLst>
          </p:cNvPr>
          <p:cNvSpPr txBox="1"/>
          <p:nvPr/>
        </p:nvSpPr>
        <p:spPr>
          <a:xfrm>
            <a:off x="71500" y="100752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Возможные обязательства «на входе» (с учетом секторальной специфики)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7524" y="637396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Garamond" panose="02020404030301010803" pitchFamily="18" charset="0"/>
              </a:rPr>
              <a:t>Учет уровня «</a:t>
            </a:r>
            <a:r>
              <a:rPr lang="ru-RU" b="1" dirty="0" err="1">
                <a:latin typeface="Garamond" panose="02020404030301010803" pitchFamily="18" charset="0"/>
              </a:rPr>
              <a:t>недружественности</a:t>
            </a:r>
            <a:r>
              <a:rPr lang="ru-RU" b="1" dirty="0">
                <a:latin typeface="Garamond" panose="02020404030301010803" pitchFamily="18" charset="0"/>
              </a:rPr>
              <a:t>» юрисдикции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7984" y="576091"/>
            <a:ext cx="4608512" cy="51706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500" b="1">
                <a:effectLst/>
                <a:latin typeface="Garamond" panose="02020404030301010803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Корпоративные требования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создание СП с российскими собственниками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частичный возврат через заключение дистрибьюторских и иных коммерческих договоров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присутствие в России всех элементов управленческо-производственно-интеллектуальной цепочки – от штаб-квартиры до инженерных и НИОКР-центров и производственных мощностей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предоставление плана инвестиционной активности  на территории России сроком не менее чем на 5 лет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правопреемственность по долгам/обязательствам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обязательства о </a:t>
            </a:r>
            <a:r>
              <a:rPr lang="ru-RU" b="0" dirty="0" err="1"/>
              <a:t>непродаже</a:t>
            </a:r>
            <a:r>
              <a:rPr lang="ru-RU" b="0" dirty="0"/>
              <a:t> активов, полученных по опциону в течение определенного периода времени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меры по компенсации понесённого экономического ущерба и минимизации потенциальных рисков, связанных с возможным прекращением сотрудничества с иностранными участниками в будущем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ограничения на вывод дивидендов в течение определенного срока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создание рабочих мест (планы по увеличению занятости в регионе)</a:t>
            </a:r>
          </a:p>
        </p:txBody>
      </p:sp>
    </p:spTree>
    <p:extLst>
      <p:ext uri="{BB962C8B-B14F-4D97-AF65-F5344CB8AC3E}">
        <p14:creationId xmlns:p14="http://schemas.microsoft.com/office/powerpoint/2010/main" val="206757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B572DAF-AD55-4CD4-3264-45B82BE1C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6384-7A5D-477C-9ACB-8A2D7DCA00D9}" type="slidenum">
              <a:rPr lang="ru-RU" smtClean="0"/>
              <a:t>4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072D27-4E51-3614-ED77-7BBF191D515F}"/>
              </a:ext>
            </a:extLst>
          </p:cNvPr>
          <p:cNvSpPr txBox="1"/>
          <p:nvPr/>
        </p:nvSpPr>
        <p:spPr>
          <a:xfrm>
            <a:off x="179512" y="3501008"/>
            <a:ext cx="8784976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Font typeface="Arial" panose="020B0604020202020204" pitchFamily="34" charset="0"/>
              <a:buChar char="•"/>
              <a:defRPr>
                <a:effectLst/>
                <a:latin typeface="Garamond" panose="02020404030301010803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в случае возобновления деятельности иностранных компаний на российском рынке</a:t>
            </a:r>
          </a:p>
          <a:p>
            <a:r>
              <a:rPr lang="ru-RU" dirty="0"/>
              <a:t>связанных с интеграционными процессами в рамках ЕАЭС и ВЭД с дружественными странами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A9940B-31BC-5843-C866-921283753579}"/>
              </a:ext>
            </a:extLst>
          </p:cNvPr>
          <p:cNvSpPr txBox="1"/>
          <p:nvPr/>
        </p:nvSpPr>
        <p:spPr>
          <a:xfrm>
            <a:off x="359024" y="108485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Защита российских компаний: предложения по формату формат оценки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A40662-9655-B86F-C985-0A940F2F4486}"/>
              </a:ext>
            </a:extLst>
          </p:cNvPr>
          <p:cNvSpPr txBox="1"/>
          <p:nvPr/>
        </p:nvSpPr>
        <p:spPr>
          <a:xfrm>
            <a:off x="179512" y="3068960"/>
            <a:ext cx="8784976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Проведение деловым сообществом оценки рисков в соответствии с критериями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74CF45-A7CE-35CD-91AD-21C2CF48BBAD}"/>
              </a:ext>
            </a:extLst>
          </p:cNvPr>
          <p:cNvSpPr txBox="1"/>
          <p:nvPr/>
        </p:nvSpPr>
        <p:spPr>
          <a:xfrm>
            <a:off x="150104" y="4941168"/>
            <a:ext cx="881438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Font typeface="Arial" panose="020B0604020202020204" pitchFamily="34" charset="0"/>
              <a:buChar char="•"/>
              <a:defRPr>
                <a:effectLst/>
                <a:latin typeface="Garamond" panose="02020404030301010803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предложения по перечню стратегических секторов, где целесообразны ограничения на деятельность иностранных инвесторов</a:t>
            </a:r>
          </a:p>
          <a:p>
            <a:r>
              <a:rPr lang="ru-RU" dirty="0"/>
              <a:t>предложения о целесообразности/нецелесообразности полного или частичного возвращения иностранной компании в Россию, а также условий такого возвращения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21CADA-D9EE-7E73-3D13-978C6CA74901}"/>
              </a:ext>
            </a:extLst>
          </p:cNvPr>
          <p:cNvSpPr txBox="1"/>
          <p:nvPr/>
        </p:nvSpPr>
        <p:spPr>
          <a:xfrm>
            <a:off x="179512" y="984856"/>
            <a:ext cx="8784976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доля российских компаний на рынке и её текущая и прогнозируемая динамика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наличие конкурентных технологий у российских производителей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наличие заключенных соглашений о государственной поддержке проектов по производству соответствующих товаров/работ/услуг и т.д.</a:t>
            </a:r>
            <a:endParaRPr lang="ru-RU" dirty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Garamond" panose="02020404030301010803" pitchFamily="18" charset="0"/>
              </a:rPr>
              <a:t>отсутствие продукции возвращающейся компании в перечне продукции, входящих в перечень приоритетной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Garamond" panose="02020404030301010803" pitchFamily="18" charset="0"/>
              </a:rPr>
              <a:t>наличие/отсутствие основных средств (пример – ИТ-сектор)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A1E359-05AB-4BB4-DFCB-567F88FD40E4}"/>
              </a:ext>
            </a:extLst>
          </p:cNvPr>
          <p:cNvSpPr txBox="1"/>
          <p:nvPr/>
        </p:nvSpPr>
        <p:spPr>
          <a:xfrm>
            <a:off x="179512" y="570150"/>
            <a:ext cx="8784976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перечня оцениваемых критериев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E2748D-878B-4B2A-0199-D7D1568849D1}"/>
              </a:ext>
            </a:extLst>
          </p:cNvPr>
          <p:cNvSpPr txBox="1"/>
          <p:nvPr/>
        </p:nvSpPr>
        <p:spPr>
          <a:xfrm>
            <a:off x="179512" y="4499828"/>
            <a:ext cx="8784976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Подготовка предложений по итогам оценки</a:t>
            </a:r>
          </a:p>
        </p:txBody>
      </p:sp>
    </p:spTree>
    <p:extLst>
      <p:ext uri="{BB962C8B-B14F-4D97-AF65-F5344CB8AC3E}">
        <p14:creationId xmlns:p14="http://schemas.microsoft.com/office/powerpoint/2010/main" val="4391710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602</Words>
  <Application>Microsoft Office PowerPoint</Application>
  <PresentationFormat>Экран (4:3)</PresentationFormat>
  <Paragraphs>67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Garamond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Ключевые развилки и предложения по условиям присутствия иностранных компаний на российском рынке</dc:title>
  <dc:creator>Глухова Мария Николаевна</dc:creator>
  <cp:lastModifiedBy>Maria Gluhova</cp:lastModifiedBy>
  <cp:revision>25</cp:revision>
  <dcterms:created xsi:type="dcterms:W3CDTF">2025-04-11T07:58:10Z</dcterms:created>
  <dcterms:modified xsi:type="dcterms:W3CDTF">2025-04-21T20:13:57Z</dcterms:modified>
</cp:coreProperties>
</file>