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305" r:id="rId5"/>
    <p:sldId id="266" r:id="rId6"/>
    <p:sldId id="268" r:id="rId7"/>
    <p:sldId id="282" r:id="rId8"/>
    <p:sldId id="261" r:id="rId9"/>
    <p:sldId id="306" r:id="rId10"/>
    <p:sldId id="30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AADC"/>
    <a:srgbClr val="666666"/>
    <a:srgbClr val="E65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023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4D65C-B913-4D8C-A75A-974D68936584}" type="datetimeFigureOut">
              <a:rPr lang="ru-RU" smtClean="0"/>
              <a:t>18.11.2022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D72AF-A274-4996-82E1-DBA7447251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442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30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68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01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67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24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2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24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94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08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29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03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ED65F-61BA-4C23-A10E-66FC35BF7275}" type="datetimeFigureOut">
              <a:rPr lang="ru-RU" smtClean="0"/>
              <a:pPr/>
              <a:t>18.11.2022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B9C19-89C8-413A-8BAA-12E92C9CE2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1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2492896"/>
            <a:ext cx="45719" cy="129614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351782"/>
            <a:ext cx="5366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Признание в дружественных</a:t>
            </a:r>
          </a:p>
          <a:p>
            <a:r>
              <a:rPr lang="ru-RU" sz="3200" b="1" dirty="0">
                <a:solidFill>
                  <a:srgbClr val="32AADC"/>
                </a:solidFill>
              </a:rPr>
              <a:t>странах </a:t>
            </a:r>
            <a:r>
              <a:rPr lang="ru-RU" sz="3200" b="1" dirty="0" smtClean="0">
                <a:solidFill>
                  <a:srgbClr val="32AADC"/>
                </a:solidFill>
              </a:rPr>
              <a:t>РФ в качестве </a:t>
            </a:r>
          </a:p>
          <a:p>
            <a:r>
              <a:rPr lang="ru-RU" sz="3200" b="1" dirty="0" smtClean="0">
                <a:solidFill>
                  <a:srgbClr val="32AADC"/>
                </a:solidFill>
              </a:rPr>
              <a:t>референтной страны 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085184"/>
            <a:ext cx="40901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666666"/>
                </a:solidFill>
              </a:rPr>
              <a:t>Евгений Владимирович Полежаев</a:t>
            </a:r>
          </a:p>
          <a:p>
            <a:r>
              <a:rPr lang="ru-RU" sz="2000" dirty="0" smtClean="0">
                <a:solidFill>
                  <a:srgbClr val="666666"/>
                </a:solidFill>
              </a:rPr>
              <a:t>Директор департамента качества и </a:t>
            </a:r>
          </a:p>
          <a:p>
            <a:r>
              <a:rPr lang="ru-RU" sz="2000" dirty="0" smtClean="0">
                <a:solidFill>
                  <a:srgbClr val="666666"/>
                </a:solidFill>
              </a:rPr>
              <a:t>информационных технологий </a:t>
            </a:r>
            <a:br>
              <a:rPr lang="ru-RU" sz="2000" dirty="0" smtClean="0">
                <a:solidFill>
                  <a:srgbClr val="666666"/>
                </a:solidFill>
              </a:rPr>
            </a:br>
            <a:r>
              <a:rPr lang="ru-RU" sz="2000" dirty="0" smtClean="0">
                <a:solidFill>
                  <a:srgbClr val="666666"/>
                </a:solidFill>
              </a:rPr>
              <a:t>ООО «</a:t>
            </a:r>
            <a:r>
              <a:rPr lang="ru-RU" sz="2000" dirty="0" err="1" smtClean="0">
                <a:solidFill>
                  <a:srgbClr val="666666"/>
                </a:solidFill>
              </a:rPr>
              <a:t>Нейрософт</a:t>
            </a:r>
            <a:r>
              <a:rPr lang="ru-RU" sz="2000" dirty="0" smtClean="0">
                <a:solidFill>
                  <a:srgbClr val="666666"/>
                </a:solidFill>
              </a:rPr>
              <a:t>»</a:t>
            </a:r>
            <a:endParaRPr lang="ru-RU" sz="2000" dirty="0">
              <a:solidFill>
                <a:srgbClr val="666666"/>
              </a:solidFill>
            </a:endParaRPr>
          </a:p>
        </p:txBody>
      </p:sp>
      <p:pic>
        <p:nvPicPr>
          <p:cNvPr id="8" name="Picture 3" descr="C:\Users\surzhina\Desktop\logo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44405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84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1" y="648994"/>
            <a:ext cx="784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Предложение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1187" y="548680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77281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Включить данное предложение в Государственную политику </a:t>
            </a:r>
            <a:r>
              <a:rPr lang="ru-RU" sz="2800" dirty="0"/>
              <a:t>в области здравоохранения, фармацевтической </a:t>
            </a:r>
            <a:r>
              <a:rPr lang="ru-RU" sz="2800" dirty="0" smtClean="0"/>
              <a:t>и медицинской промышленности «Стратегии </a:t>
            </a:r>
            <a:r>
              <a:rPr lang="ru-RU" sz="2800" dirty="0"/>
              <a:t>развития фармацевтической и </a:t>
            </a:r>
            <a:r>
              <a:rPr lang="ru-RU" sz="2800" dirty="0" smtClean="0"/>
              <a:t>медицинской промышленности </a:t>
            </a:r>
            <a:r>
              <a:rPr lang="ru-RU" sz="2800" dirty="0"/>
              <a:t>на период до 2030 </a:t>
            </a:r>
            <a:r>
              <a:rPr lang="ru-RU" sz="2800" dirty="0" smtClean="0"/>
              <a:t>года». </a:t>
            </a:r>
            <a:r>
              <a:rPr lang="ru-RU" sz="2800" smtClean="0"/>
              <a:t>Это окажет </a:t>
            </a:r>
            <a:r>
              <a:rPr lang="ru-RU" sz="2800" dirty="0" smtClean="0"/>
              <a:t>существенную п</a:t>
            </a:r>
            <a:r>
              <a:rPr lang="ru-RU" sz="2800" dirty="0" smtClean="0"/>
              <a:t>оддержку производителям </a:t>
            </a:r>
            <a:r>
              <a:rPr lang="ru-RU" sz="2800" dirty="0" smtClean="0"/>
              <a:t>МИ в увеличении доли экспорта и продвижении продукции российского производства.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8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1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548680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692696"/>
            <a:ext cx="1097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Цели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772816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600"/>
              </a:spcBef>
              <a:buClr>
                <a:srgbClr val="32AADC"/>
              </a:buClr>
              <a:buFont typeface="Arial" pitchFamily="34" charset="0"/>
              <a:buChar char="•"/>
            </a:pPr>
            <a:r>
              <a:rPr lang="ru-RU" sz="2800" dirty="0" smtClean="0"/>
              <a:t>Определить </a:t>
            </a:r>
            <a:r>
              <a:rPr lang="ru-RU" sz="2800" dirty="0"/>
              <a:t>понятие «</a:t>
            </a:r>
            <a:r>
              <a:rPr lang="ru-RU" sz="2800" dirty="0" err="1"/>
              <a:t>референтная</a:t>
            </a:r>
            <a:r>
              <a:rPr lang="ru-RU" sz="2800" dirty="0"/>
              <a:t>» </a:t>
            </a:r>
            <a:r>
              <a:rPr lang="ru-RU" sz="2800" dirty="0" smtClean="0"/>
              <a:t>страна/документ-допуск на рынок.</a:t>
            </a:r>
          </a:p>
          <a:p>
            <a:pPr marL="266700" indent="-266700">
              <a:spcBef>
                <a:spcPts val="600"/>
              </a:spcBef>
              <a:buClr>
                <a:srgbClr val="32AADC"/>
              </a:buClr>
              <a:buFont typeface="Arial" pitchFamily="34" charset="0"/>
              <a:buChar char="•"/>
            </a:pPr>
            <a:r>
              <a:rPr lang="ru-RU" sz="2800" dirty="0" smtClean="0"/>
              <a:t>Показать примеры правоприменительной практики использования </a:t>
            </a:r>
            <a:r>
              <a:rPr lang="ru-RU" sz="2800" dirty="0" err="1" smtClean="0"/>
              <a:t>референтных</a:t>
            </a:r>
            <a:r>
              <a:rPr lang="ru-RU" sz="2800" dirty="0" smtClean="0"/>
              <a:t> стран.</a:t>
            </a:r>
            <a:endParaRPr lang="ru-RU" sz="2800" dirty="0"/>
          </a:p>
          <a:p>
            <a:pPr marL="266700" lvl="0" indent="-266700">
              <a:spcBef>
                <a:spcPts val="600"/>
              </a:spcBef>
              <a:buClr>
                <a:srgbClr val="32AADC"/>
              </a:buClr>
              <a:buFont typeface="Arial" pitchFamily="34" charset="0"/>
              <a:buChar char="•"/>
            </a:pPr>
            <a:r>
              <a:rPr lang="ru-RU" sz="2800" dirty="0" smtClean="0"/>
              <a:t>Сравнить подход </a:t>
            </a:r>
            <a:r>
              <a:rPr lang="ru-RU" sz="2800" dirty="0"/>
              <a:t>к оценке эффективности и безопасности МИ в</a:t>
            </a:r>
            <a:r>
              <a:rPr lang="ru-RU" sz="2800" dirty="0" smtClean="0"/>
              <a:t> РФ и </a:t>
            </a:r>
            <a:r>
              <a:rPr lang="ru-RU" sz="2800" dirty="0"/>
              <a:t>ЕС, как с </a:t>
            </a:r>
            <a:r>
              <a:rPr lang="ru-RU" sz="2800" dirty="0" smtClean="0"/>
              <a:t>одним </a:t>
            </a:r>
            <a:r>
              <a:rPr lang="ru-RU" sz="2800" dirty="0"/>
              <a:t>из </a:t>
            </a:r>
            <a:r>
              <a:rPr lang="ru-RU" sz="2800" dirty="0" smtClean="0"/>
              <a:t>регионов с эффективной </a:t>
            </a:r>
            <a:r>
              <a:rPr lang="ru-RU" sz="2800" dirty="0" err="1" smtClean="0"/>
              <a:t>регуляторикой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 smtClean="0"/>
          </a:p>
        </p:txBody>
      </p:sp>
      <p:pic>
        <p:nvPicPr>
          <p:cNvPr id="7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309320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476672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648994"/>
            <a:ext cx="2619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Определения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187" y="1484784"/>
            <a:ext cx="81373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Допуск </a:t>
            </a:r>
            <a:r>
              <a:rPr lang="ru-RU" dirty="0"/>
              <a:t>медицинского </a:t>
            </a:r>
            <a:r>
              <a:rPr lang="ru-RU" dirty="0" smtClean="0"/>
              <a:t>изделия на рынок </a:t>
            </a:r>
            <a:r>
              <a:rPr lang="ru-RU" dirty="0"/>
              <a:t>- обязательная процедура, необходимая для легального обращения продукции на территории любой </a:t>
            </a:r>
            <a:r>
              <a:rPr lang="ru-RU" dirty="0" smtClean="0"/>
              <a:t>из стран. </a:t>
            </a:r>
          </a:p>
          <a:p>
            <a:endParaRPr lang="ru-RU" dirty="0" smtClean="0"/>
          </a:p>
          <a:p>
            <a:r>
              <a:rPr lang="ru-RU" dirty="0" err="1" smtClean="0"/>
              <a:t>Референтная</a:t>
            </a:r>
            <a:r>
              <a:rPr lang="ru-RU" dirty="0" smtClean="0"/>
              <a:t> страна – это страна с эффективной </a:t>
            </a:r>
            <a:r>
              <a:rPr lang="ru-RU" dirty="0" err="1" smtClean="0"/>
              <a:t>регуляторикой</a:t>
            </a:r>
            <a:r>
              <a:rPr lang="ru-RU" dirty="0" smtClean="0"/>
              <a:t>, подход которой при допуске медицинских изделий (МИ) на рынок признается в других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странах. </a:t>
            </a:r>
            <a:r>
              <a:rPr lang="ru-RU" dirty="0"/>
              <a:t>МИ, прошедшие процедуру допуска на рынок </a:t>
            </a:r>
            <a:r>
              <a:rPr lang="ru-RU" dirty="0" err="1"/>
              <a:t>референтной</a:t>
            </a:r>
            <a:r>
              <a:rPr lang="ru-RU" dirty="0"/>
              <a:t> страны (этот факт подтверждает сертификат или специальная разрешительная форма (например, 510k, США)) могут свободно продавать как в этой стране</a:t>
            </a:r>
            <a:r>
              <a:rPr lang="ru-RU" dirty="0" smtClean="0"/>
              <a:t>, так и быть допущены на рынок других стран по упрощенной процедуре или по системе </a:t>
            </a:r>
            <a:r>
              <a:rPr lang="en-US" dirty="0" smtClean="0"/>
              <a:t>fast track.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Эффективная </a:t>
            </a:r>
            <a:r>
              <a:rPr lang="ru-RU" dirty="0" err="1"/>
              <a:t>регуляторика</a:t>
            </a:r>
            <a:r>
              <a:rPr lang="ru-RU"/>
              <a:t> – наличие системы норм, правил и указаний в отношении МИ на всех этапах его жизненного цикла с целью обеспечения его безопасности и эффективности</a:t>
            </a:r>
            <a:r>
              <a:rPr lang="ru-RU" smtClean="0"/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002" y="6309320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476672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648994"/>
            <a:ext cx="62299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Примеры правоприменительной </a:t>
            </a:r>
          </a:p>
          <a:p>
            <a:r>
              <a:rPr lang="ru-RU" sz="3200" b="1" dirty="0" smtClean="0">
                <a:solidFill>
                  <a:srgbClr val="32AADC"/>
                </a:solidFill>
              </a:rPr>
              <a:t>практики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7384" y="2012642"/>
            <a:ext cx="813730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Быстрое получение допуска на </a:t>
            </a:r>
            <a:r>
              <a:rPr lang="ru-RU" sz="2000" dirty="0"/>
              <a:t>рынок (</a:t>
            </a:r>
            <a:r>
              <a:rPr lang="en-US" sz="2000" dirty="0"/>
              <a:t>fast track</a:t>
            </a:r>
            <a:r>
              <a:rPr lang="ru-RU" sz="2000" dirty="0"/>
              <a:t>) </a:t>
            </a:r>
            <a:r>
              <a:rPr lang="ru-RU" sz="2000" dirty="0" smtClean="0"/>
              <a:t>при предоставлении минимального количества документов на прибор на основании имеющегося </a:t>
            </a:r>
            <a:r>
              <a:rPr lang="ru-RU" sz="2000" dirty="0" err="1" smtClean="0"/>
              <a:t>референтного</a:t>
            </a:r>
            <a:r>
              <a:rPr lang="ru-RU" sz="2000" dirty="0" smtClean="0"/>
              <a:t> сертификата:</a:t>
            </a:r>
            <a:br>
              <a:rPr lang="ru-RU" sz="2000" dirty="0" smtClean="0"/>
            </a:br>
            <a:r>
              <a:rPr lang="ru-RU" sz="2000" i="1" dirty="0" smtClean="0"/>
              <a:t>Венесуэла, Колумбия, Эквадор, Перу</a:t>
            </a:r>
            <a:endParaRPr lang="ru-RU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Получение допуска на рынок </a:t>
            </a:r>
            <a:r>
              <a:rPr lang="ru-RU" sz="2000" dirty="0" smtClean="0"/>
              <a:t>при предоставление документов согласно требованиям разрешительного органа </a:t>
            </a:r>
            <a:r>
              <a:rPr lang="ru-RU" sz="2000" dirty="0"/>
              <a:t>(государственная структура либо нотифицированный орган), </a:t>
            </a:r>
            <a:r>
              <a:rPr lang="ru-RU" sz="2000" dirty="0" smtClean="0"/>
              <a:t>но по ускоренной процедуре или без проведения технических испытаний при наличии документа-допуска в референтной  стране.</a:t>
            </a:r>
            <a:br>
              <a:rPr lang="ru-RU" sz="2000" dirty="0" smtClean="0"/>
            </a:br>
            <a:r>
              <a:rPr lang="ru-RU" sz="2000" i="1" dirty="0" smtClean="0"/>
              <a:t>Австралия, Египет, Индия, Индонезия, Иордания, Малайзия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Невозможно получить допуск на рынок без </a:t>
            </a:r>
            <a:r>
              <a:rPr lang="ru-RU" sz="2000" dirty="0" err="1" smtClean="0"/>
              <a:t>референтных</a:t>
            </a:r>
            <a:r>
              <a:rPr lang="ru-RU" sz="2000" dirty="0" smtClean="0"/>
              <a:t> сертификатов</a:t>
            </a:r>
            <a:br>
              <a:rPr lang="ru-RU" sz="2000" dirty="0" smtClean="0"/>
            </a:br>
            <a:r>
              <a:rPr lang="ru-RU" sz="2000" i="1" dirty="0" smtClean="0"/>
              <a:t>Турция (СЕ) </a:t>
            </a:r>
            <a:endParaRPr lang="ru-RU" sz="2000" i="1" dirty="0"/>
          </a:p>
          <a:p>
            <a:endParaRPr lang="ru-RU" sz="2000" dirty="0" smtClean="0"/>
          </a:p>
        </p:txBody>
      </p:sp>
      <p:pic>
        <p:nvPicPr>
          <p:cNvPr id="6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159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648994"/>
            <a:ext cx="3986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solidFill>
                  <a:srgbClr val="32AADC"/>
                </a:solidFill>
              </a:rPr>
              <a:t>Референтные</a:t>
            </a:r>
            <a:r>
              <a:rPr lang="ru-RU" sz="3200" b="1" dirty="0" smtClean="0">
                <a:solidFill>
                  <a:srgbClr val="32AADC"/>
                </a:solidFill>
              </a:rPr>
              <a:t> страны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187" y="548680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781075"/>
            <a:ext cx="5973763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surzhina\Desktop\logo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476672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04664"/>
            <a:ext cx="48806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Причины наличия статуса </a:t>
            </a:r>
          </a:p>
          <a:p>
            <a:r>
              <a:rPr lang="ru-RU" sz="3200" b="1" dirty="0">
                <a:solidFill>
                  <a:srgbClr val="32AADC"/>
                </a:solidFill>
              </a:rPr>
              <a:t>р</a:t>
            </a:r>
            <a:r>
              <a:rPr lang="ru-RU" sz="3200" b="1" dirty="0" smtClean="0">
                <a:solidFill>
                  <a:srgbClr val="32AADC"/>
                </a:solidFill>
              </a:rPr>
              <a:t>еферентной страны: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1772816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ru-RU" sz="2800" dirty="0"/>
              <a:t>Наличие </a:t>
            </a:r>
            <a:r>
              <a:rPr lang="ru-RU" sz="2800" dirty="0" smtClean="0"/>
              <a:t>эффективной </a:t>
            </a:r>
            <a:r>
              <a:rPr lang="ru-RU" sz="2800" dirty="0"/>
              <a:t>системы </a:t>
            </a:r>
            <a:r>
              <a:rPr lang="ru-RU" sz="2800" dirty="0" err="1"/>
              <a:t>регуляторики</a:t>
            </a:r>
            <a:r>
              <a:rPr lang="ru-RU" sz="2800" dirty="0"/>
              <a:t> в области обращения МИ и, как следствие, доверие к разрешительным документам, полученным в рамках такой системы.</a:t>
            </a:r>
          </a:p>
          <a:p>
            <a:pPr marL="514350" indent="-514350">
              <a:buAutoNum type="arabicPeriod"/>
            </a:pPr>
            <a:r>
              <a:rPr lang="ru-RU" sz="2800" dirty="0"/>
              <a:t>Политические причины?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177800"/>
            <a:endParaRPr lang="ru-RU" sz="2800" dirty="0"/>
          </a:p>
        </p:txBody>
      </p:sp>
      <p:pic>
        <p:nvPicPr>
          <p:cNvPr id="7" name="Picture 3" descr="C:\Users\surzhina\Desktop\logo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0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7" y="648994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84805" y="648994"/>
            <a:ext cx="65934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Сравнение </a:t>
            </a:r>
            <a:r>
              <a:rPr lang="ru-RU" sz="3200" b="1" dirty="0">
                <a:solidFill>
                  <a:srgbClr val="32AADC"/>
                </a:solidFill>
              </a:rPr>
              <a:t>подходов к оценке</a:t>
            </a:r>
          </a:p>
          <a:p>
            <a:r>
              <a:rPr lang="ru-RU" sz="3200" b="1" dirty="0">
                <a:solidFill>
                  <a:srgbClr val="32AADC"/>
                </a:solidFill>
              </a:rPr>
              <a:t>безопасности и эффективности МИ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353632"/>
              </p:ext>
            </p:extLst>
          </p:nvPr>
        </p:nvGraphicFramePr>
        <p:xfrm>
          <a:off x="656906" y="2242160"/>
          <a:ext cx="7659510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Критерии сравнения (включая</a:t>
                      </a:r>
                      <a:r>
                        <a:rPr lang="ru-RU" sz="1400" baseline="0" dirty="0" smtClean="0">
                          <a:effectLst/>
                        </a:rPr>
                        <a:t> наличие стандартов, </a:t>
                      </a:r>
                      <a:br>
                        <a:rPr lang="ru-RU" sz="1400" baseline="0" dirty="0" smtClean="0">
                          <a:effectLst/>
                        </a:rPr>
                      </a:br>
                      <a:r>
                        <a:rPr lang="ru-RU" sz="1400" baseline="0" dirty="0" smtClean="0">
                          <a:effectLst/>
                        </a:rPr>
                        <a:t>по которым выполняются процедуры и записи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РФ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ЕС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Классификация </a:t>
                      </a:r>
                      <a:r>
                        <a:rPr lang="ru-RU" sz="1400" dirty="0" smtClean="0">
                          <a:effectLst/>
                        </a:rPr>
                        <a:t>МИ</a:t>
                      </a:r>
                      <a:r>
                        <a:rPr lang="ru-RU" sz="1400" baseline="0" dirty="0" smtClean="0">
                          <a:effectLst/>
                        </a:rPr>
                        <a:t> в зависимости от потенциального риска применения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Клиническая </a:t>
                      </a:r>
                      <a:r>
                        <a:rPr lang="ru-RU" sz="1400" dirty="0" smtClean="0">
                          <a:effectLst/>
                        </a:rPr>
                        <a:t>оценка и клинические исследования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Биологическая оценка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Формулирование требований </a:t>
                      </a:r>
                      <a:r>
                        <a:rPr lang="ru-RU" sz="1400" dirty="0">
                          <a:effectLst/>
                        </a:rPr>
                        <a:t>к изделию и верификация данных требований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Менеджмент рисков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Технические испытания в соответствии с листом применимых стандартов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Формулирование требований </a:t>
                      </a:r>
                      <a:r>
                        <a:rPr lang="ru-RU" sz="1400" dirty="0">
                          <a:effectLst/>
                        </a:rPr>
                        <a:t>к упаковке, маркировке, эксплуатационной документации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Пост-маркетинговый надзор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Franklin Gothic Book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3" descr="C:\Users\surzhina\Desktop\logo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66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1" y="648994"/>
            <a:ext cx="784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Выводы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1187" y="548680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772816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Сопоставимый подход к оценке эффективности и безопасности МИ в РФ и ЕС, как в одном из </a:t>
            </a:r>
            <a:r>
              <a:rPr lang="ru-RU" sz="2800" dirty="0" err="1"/>
              <a:t>референтных</a:t>
            </a:r>
            <a:r>
              <a:rPr lang="ru-RU" sz="2800" dirty="0"/>
              <a:t> регионов-лидеров, что </a:t>
            </a:r>
            <a:r>
              <a:rPr lang="ru-RU" sz="2800" dirty="0" smtClean="0"/>
              <a:t>свидетельствует о наличии потенциала получения РФ статуса «референтной» страны.</a:t>
            </a:r>
            <a:br>
              <a:rPr lang="ru-RU" sz="2800" dirty="0" smtClean="0"/>
            </a:b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177800"/>
            <a:endParaRPr lang="ru-RU" sz="2800" dirty="0"/>
          </a:p>
        </p:txBody>
      </p:sp>
      <p:pic>
        <p:nvPicPr>
          <p:cNvPr id="8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81328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1" y="648994"/>
            <a:ext cx="7848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2AADC"/>
                </a:solidFill>
              </a:rPr>
              <a:t>Предпринятые шаги:</a:t>
            </a:r>
            <a:endParaRPr lang="ru-RU" sz="3200" b="1" dirty="0">
              <a:solidFill>
                <a:srgbClr val="32AADC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1187" y="476672"/>
            <a:ext cx="45719" cy="1051814"/>
          </a:xfrm>
          <a:prstGeom prst="rect">
            <a:avLst/>
          </a:prstGeom>
          <a:solidFill>
            <a:srgbClr val="E6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5907" y="1920309"/>
            <a:ext cx="799288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Отправлено </a:t>
            </a:r>
            <a:r>
              <a:rPr lang="ru-RU" dirty="0"/>
              <a:t>п</a:t>
            </a:r>
            <a:r>
              <a:rPr lang="ru-RU" dirty="0" smtClean="0"/>
              <a:t>исьмо </a:t>
            </a:r>
            <a:r>
              <a:rPr lang="ru-RU" dirty="0"/>
              <a:t>Президенту РФ (06АЭМТОП от 06.07.2022</a:t>
            </a:r>
            <a:r>
              <a:rPr lang="ru-RU" dirty="0" smtClean="0"/>
              <a:t>) на которое получены ответы </a:t>
            </a:r>
            <a:r>
              <a:rPr lang="ru-RU" dirty="0"/>
              <a:t>из </a:t>
            </a:r>
            <a:r>
              <a:rPr lang="ru-RU" dirty="0" smtClean="0"/>
              <a:t>Минздрава (относительно сертификации </a:t>
            </a:r>
            <a:r>
              <a:rPr lang="ru-RU" dirty="0"/>
              <a:t>в </a:t>
            </a:r>
            <a:r>
              <a:rPr lang="ru-RU" dirty="0" smtClean="0"/>
              <a:t>ЕАЭС) и </a:t>
            </a:r>
            <a:r>
              <a:rPr lang="ru-RU" dirty="0" err="1" smtClean="0"/>
              <a:t>Ростехрегулирования</a:t>
            </a:r>
            <a:r>
              <a:rPr lang="ru-RU" dirty="0" smtClean="0"/>
              <a:t> (относительно полномочий).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Получена поддержка губернаторов Нижегородской и Ивановской областей, АНО </a:t>
            </a:r>
            <a:r>
              <a:rPr lang="ru-RU" dirty="0"/>
              <a:t>Консорциум «Медицинская техника</a:t>
            </a:r>
            <a:r>
              <a:rPr lang="ru-RU" dirty="0" smtClean="0"/>
              <a:t>", РСПП, а также живой </a:t>
            </a:r>
            <a:r>
              <a:rPr lang="ru-RU" dirty="0"/>
              <a:t>отклик многих российских производителей.</a:t>
            </a:r>
          </a:p>
          <a:p>
            <a:pPr marL="514350" indent="-514350">
              <a:buAutoNum type="arabicPeriod"/>
            </a:pPr>
            <a:r>
              <a:rPr lang="ru-RU" dirty="0" smtClean="0"/>
              <a:t>РСПП получено </a:t>
            </a:r>
            <a:r>
              <a:rPr lang="ru-RU" dirty="0"/>
              <a:t>п</a:t>
            </a:r>
            <a:r>
              <a:rPr lang="ru-RU" dirty="0" smtClean="0"/>
              <a:t>оложительное решение  межправительственной комиссии Конго, проводится обсуждение вопроса с комиссиями ЮАР</a:t>
            </a:r>
            <a:r>
              <a:rPr lang="ru-RU" dirty="0"/>
              <a:t>, </a:t>
            </a:r>
            <a:r>
              <a:rPr lang="ru-RU" dirty="0" smtClean="0"/>
              <a:t>Вьетнама и Ирана.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Отправлено письмо </a:t>
            </a:r>
            <a:r>
              <a:rPr lang="ru-RU" dirty="0"/>
              <a:t>М.В. </a:t>
            </a:r>
            <a:r>
              <a:rPr lang="ru-RU" dirty="0" err="1"/>
              <a:t>Мишустину</a:t>
            </a:r>
            <a:r>
              <a:rPr lang="ru-RU" dirty="0"/>
              <a:t>  (22АЭМТОП от </a:t>
            </a:r>
            <a:r>
              <a:rPr lang="ru-RU" dirty="0" smtClean="0"/>
              <a:t>20.10.2022).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Осуществлен </a:t>
            </a:r>
            <a:r>
              <a:rPr lang="ru-RU" dirty="0"/>
              <a:t>в</a:t>
            </a:r>
            <a:r>
              <a:rPr lang="ru-RU" dirty="0" smtClean="0"/>
              <a:t>изит </a:t>
            </a:r>
            <a:r>
              <a:rPr lang="ru-RU" dirty="0"/>
              <a:t>группы российских производителей медицинской техники в Республику Азербайджан, где начинается работа по созданию национальной системы регистрации МИ.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Отправлено письмо </a:t>
            </a:r>
            <a:r>
              <a:rPr lang="ru-RU" dirty="0"/>
              <a:t>в Торгпредство РФ в Азербайджане (27АЭМТОП от 07.11.2022).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177800"/>
            <a:endParaRPr lang="ru-RU" sz="2800" dirty="0"/>
          </a:p>
        </p:txBody>
      </p:sp>
      <p:pic>
        <p:nvPicPr>
          <p:cNvPr id="8" name="Picture 3" descr="C:\Users\surzhina\Desktop\log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13" y="6309320"/>
            <a:ext cx="18573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7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11991</TotalTime>
  <Words>598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Franklin Gothic Book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Зюханов Антон Павлович</dc:creator>
  <cp:lastModifiedBy>Полежаев Е.В.</cp:lastModifiedBy>
  <cp:revision>332</cp:revision>
  <dcterms:created xsi:type="dcterms:W3CDTF">2015-02-17T07:03:02Z</dcterms:created>
  <dcterms:modified xsi:type="dcterms:W3CDTF">2022-11-18T12:02:26Z</dcterms:modified>
</cp:coreProperties>
</file>