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62" r:id="rId4"/>
    <p:sldId id="270" r:id="rId5"/>
    <p:sldId id="271" r:id="rId6"/>
    <p:sldId id="272" r:id="rId7"/>
    <p:sldId id="273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295DC-6C57-47A4-936B-E3A715F1494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684FDA-A1BC-4EF2-9122-F334BA0EAA24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1400" b="0" i="0" baseline="0" dirty="0" smtClean="0"/>
            <a:t>информировать об ограничении или приостановлении действия лицензии, а также о других фактах, имеющих юридическое значение</a:t>
          </a:r>
          <a:endParaRPr lang="ru-RU" sz="1400" b="0" i="0" baseline="0" dirty="0"/>
        </a:p>
      </dgm:t>
    </dgm:pt>
    <dgm:pt modelId="{249AAF39-C794-4340-808F-E0B222279906}" type="parTrans" cxnId="{DD7ED2C8-C8D5-46D7-91B1-0FC01DF6B919}">
      <dgm:prSet/>
      <dgm:spPr/>
      <dgm:t>
        <a:bodyPr/>
        <a:lstStyle/>
        <a:p>
          <a:endParaRPr lang="ru-RU"/>
        </a:p>
      </dgm:t>
    </dgm:pt>
    <dgm:pt modelId="{5A99D5E9-0B60-40E7-A453-511120E0204A}" type="sibTrans" cxnId="{DD7ED2C8-C8D5-46D7-91B1-0FC01DF6B919}">
      <dgm:prSet/>
      <dgm:spPr/>
      <dgm:t>
        <a:bodyPr/>
        <a:lstStyle/>
        <a:p>
          <a:endParaRPr lang="ru-RU"/>
        </a:p>
      </dgm:t>
    </dgm:pt>
    <dgm:pt modelId="{9BA347D0-7A29-49CA-9B4A-8B08D410D85A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1400" b="0" i="0" baseline="0" dirty="0" smtClean="0"/>
            <a:t>представлять достоверную информацию</a:t>
          </a:r>
          <a:endParaRPr lang="ru-RU" sz="1400" b="0" i="0" baseline="0" dirty="0"/>
        </a:p>
      </dgm:t>
    </dgm:pt>
    <dgm:pt modelId="{DCF7CBDA-EFB0-4A88-BBC8-F90AB693BA0D}" type="parTrans" cxnId="{52E1BAC0-6BD6-40E7-85D7-8EDE34E0C8D1}">
      <dgm:prSet/>
      <dgm:spPr/>
      <dgm:t>
        <a:bodyPr/>
        <a:lstStyle/>
        <a:p>
          <a:endParaRPr lang="ru-RU"/>
        </a:p>
      </dgm:t>
    </dgm:pt>
    <dgm:pt modelId="{3B5122D4-5ADE-4FF1-82AF-4FDB6C9D10B1}" type="sibTrans" cxnId="{52E1BAC0-6BD6-40E7-85D7-8EDE34E0C8D1}">
      <dgm:prSet/>
      <dgm:spPr/>
      <dgm:t>
        <a:bodyPr/>
        <a:lstStyle/>
        <a:p>
          <a:endParaRPr lang="ru-RU"/>
        </a:p>
      </dgm:t>
    </dgm:pt>
    <dgm:pt modelId="{54017949-A9A9-41DE-BCFC-EA7B2E67C0BA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1400" b="0" i="0" baseline="0" dirty="0" smtClean="0"/>
            <a:t>своевременно представлять сведения об изменении информации, содержащейся в Реестре</a:t>
          </a:r>
          <a:endParaRPr lang="ru-RU" sz="1400" b="0" i="0" baseline="0" dirty="0"/>
        </a:p>
      </dgm:t>
    </dgm:pt>
    <dgm:pt modelId="{5A0DB161-20E8-41B9-A36F-DB7E68D412AE}" type="parTrans" cxnId="{00FB65DF-8566-4962-82DF-37A3AAB9B77C}">
      <dgm:prSet/>
      <dgm:spPr/>
      <dgm:t>
        <a:bodyPr/>
        <a:lstStyle/>
        <a:p>
          <a:endParaRPr lang="ru-RU"/>
        </a:p>
      </dgm:t>
    </dgm:pt>
    <dgm:pt modelId="{3B8AF9F0-DCBF-4B0C-A293-1E3E03DB219E}" type="sibTrans" cxnId="{00FB65DF-8566-4962-82DF-37A3AAB9B77C}">
      <dgm:prSet/>
      <dgm:spPr/>
      <dgm:t>
        <a:bodyPr/>
        <a:lstStyle/>
        <a:p>
          <a:endParaRPr lang="ru-RU"/>
        </a:p>
      </dgm:t>
    </dgm:pt>
    <dgm:pt modelId="{2320A91C-D203-446F-81CD-9B21AA2CAD94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b="0" i="0" baseline="0" dirty="0" smtClean="0"/>
            <a:t>один раз в шесть месяцев направлять в Объединение сведения об изменении основных показателей страховой деятельности</a:t>
          </a:r>
          <a:endParaRPr lang="ru-RU" b="0" i="0" baseline="0" dirty="0"/>
        </a:p>
      </dgm:t>
    </dgm:pt>
    <dgm:pt modelId="{D1BAFE3A-1C67-4736-A9EC-9B41C6B97A60}" type="parTrans" cxnId="{45A0F6AE-E3B1-4E03-AE66-4662A3D4AF11}">
      <dgm:prSet/>
      <dgm:spPr/>
      <dgm:t>
        <a:bodyPr/>
        <a:lstStyle/>
        <a:p>
          <a:endParaRPr lang="ru-RU"/>
        </a:p>
      </dgm:t>
    </dgm:pt>
    <dgm:pt modelId="{49F0CDB1-1261-4097-8772-8A1DEAE173BA}" type="sibTrans" cxnId="{45A0F6AE-E3B1-4E03-AE66-4662A3D4AF11}">
      <dgm:prSet/>
      <dgm:spPr/>
      <dgm:t>
        <a:bodyPr/>
        <a:lstStyle/>
        <a:p>
          <a:endParaRPr lang="ru-RU"/>
        </a:p>
      </dgm:t>
    </dgm:pt>
    <dgm:pt modelId="{5AF51CE9-8BAF-4A3D-A9AF-53DC72AB923A}" type="pres">
      <dgm:prSet presAssocID="{6AE295DC-6C57-47A4-936B-E3A715F14949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497607-1468-4C73-B9A9-C7FA6D3A62C3}" type="pres">
      <dgm:prSet presAssocID="{6AE295DC-6C57-47A4-936B-E3A715F14949}" presName="cycle" presStyleCnt="0"/>
      <dgm:spPr/>
    </dgm:pt>
    <dgm:pt modelId="{C43A5D1C-99C8-476E-8DD5-819C08B5D55C}" type="pres">
      <dgm:prSet presAssocID="{6AE295DC-6C57-47A4-936B-E3A715F14949}" presName="centerShape" presStyleCnt="0"/>
      <dgm:spPr/>
    </dgm:pt>
    <dgm:pt modelId="{2D22D720-6757-44A6-B4BD-6335D43798E3}" type="pres">
      <dgm:prSet presAssocID="{6AE295DC-6C57-47A4-936B-E3A715F14949}" presName="connSite" presStyleLbl="node1" presStyleIdx="0" presStyleCnt="5"/>
      <dgm:spPr/>
    </dgm:pt>
    <dgm:pt modelId="{6F91A1F1-FBBB-4A6E-959C-49050649FA33}" type="pres">
      <dgm:prSet presAssocID="{6AE295DC-6C57-47A4-936B-E3A715F14949}" presName="visible" presStyleLbl="node1" presStyleIdx="0" presStyleCnt="5" custScaleX="149469" custScaleY="138047" custLinFactNeighborX="-37424" custLinFactNeighborY="-1190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5713494-B233-417E-89E1-F3CEE515409B}" type="pres">
      <dgm:prSet presAssocID="{249AAF39-C794-4340-808F-E0B222279906}" presName="Name25" presStyleLbl="parChTrans1D1" presStyleIdx="0" presStyleCnt="4"/>
      <dgm:spPr/>
      <dgm:t>
        <a:bodyPr/>
        <a:lstStyle/>
        <a:p>
          <a:endParaRPr lang="ru-RU"/>
        </a:p>
      </dgm:t>
    </dgm:pt>
    <dgm:pt modelId="{2ECA29D6-A853-4A03-8C29-E0BE3D0CC454}" type="pres">
      <dgm:prSet presAssocID="{1B684FDA-A1BC-4EF2-9122-F334BA0EAA24}" presName="node" presStyleCnt="0"/>
      <dgm:spPr/>
    </dgm:pt>
    <dgm:pt modelId="{8D6DC3E9-6A4C-46E9-B692-ECB0DD824BF1}" type="pres">
      <dgm:prSet presAssocID="{1B684FDA-A1BC-4EF2-9122-F334BA0EAA24}" presName="parentNode" presStyleLbl="node1" presStyleIdx="1" presStyleCnt="5" custScaleX="375117" custScaleY="146703" custLinFactNeighborX="49281" custLinFactNeighborY="50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3B0D7B-E6FB-4FD7-88E4-69D2AC7DA24F}" type="pres">
      <dgm:prSet presAssocID="{1B684FDA-A1BC-4EF2-9122-F334BA0EAA24}" presName="childNode" presStyleLbl="revTx" presStyleIdx="0" presStyleCnt="0">
        <dgm:presLayoutVars>
          <dgm:bulletEnabled val="1"/>
        </dgm:presLayoutVars>
      </dgm:prSet>
      <dgm:spPr/>
    </dgm:pt>
    <dgm:pt modelId="{2AAAE6AD-42FD-4CB5-B5B6-605164841815}" type="pres">
      <dgm:prSet presAssocID="{DCF7CBDA-EFB0-4A88-BBC8-F90AB693BA0D}" presName="Name25" presStyleLbl="parChTrans1D1" presStyleIdx="1" presStyleCnt="4"/>
      <dgm:spPr/>
      <dgm:t>
        <a:bodyPr/>
        <a:lstStyle/>
        <a:p>
          <a:endParaRPr lang="ru-RU"/>
        </a:p>
      </dgm:t>
    </dgm:pt>
    <dgm:pt modelId="{EC5BB060-EE0B-419E-8D63-B6262109B906}" type="pres">
      <dgm:prSet presAssocID="{9BA347D0-7A29-49CA-9B4A-8B08D410D85A}" presName="node" presStyleCnt="0"/>
      <dgm:spPr/>
    </dgm:pt>
    <dgm:pt modelId="{2DC453DF-058D-416B-8BD9-EB5E9D7EA6FA}" type="pres">
      <dgm:prSet presAssocID="{9BA347D0-7A29-49CA-9B4A-8B08D410D85A}" presName="parentNode" presStyleLbl="node1" presStyleIdx="2" presStyleCnt="5" custScaleX="339994" custScaleY="137542" custLinFactX="26630" custLinFactNeighborX="100000" custLinFactNeighborY="-91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7C69D-C912-43A7-8F8B-F79AE7B84903}" type="pres">
      <dgm:prSet presAssocID="{9BA347D0-7A29-49CA-9B4A-8B08D410D85A}" presName="childNode" presStyleLbl="revTx" presStyleIdx="0" presStyleCnt="0">
        <dgm:presLayoutVars>
          <dgm:bulletEnabled val="1"/>
        </dgm:presLayoutVars>
      </dgm:prSet>
      <dgm:spPr/>
    </dgm:pt>
    <dgm:pt modelId="{E8B509C4-9113-4DAD-B8C5-2732435733DD}" type="pres">
      <dgm:prSet presAssocID="{5A0DB161-20E8-41B9-A36F-DB7E68D412AE}" presName="Name25" presStyleLbl="parChTrans1D1" presStyleIdx="2" presStyleCnt="4"/>
      <dgm:spPr/>
      <dgm:t>
        <a:bodyPr/>
        <a:lstStyle/>
        <a:p>
          <a:endParaRPr lang="ru-RU"/>
        </a:p>
      </dgm:t>
    </dgm:pt>
    <dgm:pt modelId="{CBCAB0A8-B3B0-46D8-A725-BE37C0A21739}" type="pres">
      <dgm:prSet presAssocID="{54017949-A9A9-41DE-BCFC-EA7B2E67C0BA}" presName="node" presStyleCnt="0"/>
      <dgm:spPr/>
    </dgm:pt>
    <dgm:pt modelId="{3B97B1F7-05B7-45E7-9A28-FF54338694A2}" type="pres">
      <dgm:prSet presAssocID="{54017949-A9A9-41DE-BCFC-EA7B2E67C0BA}" presName="parentNode" presStyleLbl="node1" presStyleIdx="3" presStyleCnt="5" custScaleX="354849" custScaleY="149252" custLinFactX="34533" custLinFactNeighborX="100000" custLinFactNeighborY="-210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22B3C-FD18-43F7-8DCB-04B67007B041}" type="pres">
      <dgm:prSet presAssocID="{54017949-A9A9-41DE-BCFC-EA7B2E67C0BA}" presName="childNode" presStyleLbl="revTx" presStyleIdx="0" presStyleCnt="0">
        <dgm:presLayoutVars>
          <dgm:bulletEnabled val="1"/>
        </dgm:presLayoutVars>
      </dgm:prSet>
      <dgm:spPr/>
    </dgm:pt>
    <dgm:pt modelId="{EA425A4F-D0EB-47B8-AFCF-56DC8D946A30}" type="pres">
      <dgm:prSet presAssocID="{D1BAFE3A-1C67-4736-A9EC-9B41C6B97A60}" presName="Name25" presStyleLbl="parChTrans1D1" presStyleIdx="3" presStyleCnt="4"/>
      <dgm:spPr/>
      <dgm:t>
        <a:bodyPr/>
        <a:lstStyle/>
        <a:p>
          <a:endParaRPr lang="ru-RU"/>
        </a:p>
      </dgm:t>
    </dgm:pt>
    <dgm:pt modelId="{B89CE3E6-E050-4639-8F9A-CB287C3055AD}" type="pres">
      <dgm:prSet presAssocID="{2320A91C-D203-446F-81CD-9B21AA2CAD94}" presName="node" presStyleCnt="0"/>
      <dgm:spPr/>
    </dgm:pt>
    <dgm:pt modelId="{003C8C87-5B45-4B61-A2B3-EC9305116D83}" type="pres">
      <dgm:prSet presAssocID="{2320A91C-D203-446F-81CD-9B21AA2CAD94}" presName="parentNode" presStyleLbl="node1" presStyleIdx="4" presStyleCnt="5" custScaleX="382383" custScaleY="149805" custLinFactNeighborX="40011" custLinFactNeighborY="-330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2A992-6DDB-4D60-9A10-515259D4FCA0}" type="pres">
      <dgm:prSet presAssocID="{2320A91C-D203-446F-81CD-9B21AA2CAD94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25D141FA-44DB-43AE-A0C5-1B7FF7056E73}" type="presOf" srcId="{DCF7CBDA-EFB0-4A88-BBC8-F90AB693BA0D}" destId="{2AAAE6AD-42FD-4CB5-B5B6-605164841815}" srcOrd="0" destOrd="0" presId="urn:microsoft.com/office/officeart/2005/8/layout/radial2"/>
    <dgm:cxn modelId="{00FB65DF-8566-4962-82DF-37A3AAB9B77C}" srcId="{6AE295DC-6C57-47A4-936B-E3A715F14949}" destId="{54017949-A9A9-41DE-BCFC-EA7B2E67C0BA}" srcOrd="2" destOrd="0" parTransId="{5A0DB161-20E8-41B9-A36F-DB7E68D412AE}" sibTransId="{3B8AF9F0-DCBF-4B0C-A293-1E3E03DB219E}"/>
    <dgm:cxn modelId="{544D76F2-2B5E-41B7-9AE6-E1D55368EEB9}" type="presOf" srcId="{5A0DB161-20E8-41B9-A36F-DB7E68D412AE}" destId="{E8B509C4-9113-4DAD-B8C5-2732435733DD}" srcOrd="0" destOrd="0" presId="urn:microsoft.com/office/officeart/2005/8/layout/radial2"/>
    <dgm:cxn modelId="{487E0305-FE46-405C-A083-0C8C79255CC2}" type="presOf" srcId="{1B684FDA-A1BC-4EF2-9122-F334BA0EAA24}" destId="{8D6DC3E9-6A4C-46E9-B692-ECB0DD824BF1}" srcOrd="0" destOrd="0" presId="urn:microsoft.com/office/officeart/2005/8/layout/radial2"/>
    <dgm:cxn modelId="{45A0F6AE-E3B1-4E03-AE66-4662A3D4AF11}" srcId="{6AE295DC-6C57-47A4-936B-E3A715F14949}" destId="{2320A91C-D203-446F-81CD-9B21AA2CAD94}" srcOrd="3" destOrd="0" parTransId="{D1BAFE3A-1C67-4736-A9EC-9B41C6B97A60}" sibTransId="{49F0CDB1-1261-4097-8772-8A1DEAE173BA}"/>
    <dgm:cxn modelId="{4970BDEC-0911-42B4-AE8A-BD36FF6AE55E}" type="presOf" srcId="{2320A91C-D203-446F-81CD-9B21AA2CAD94}" destId="{003C8C87-5B45-4B61-A2B3-EC9305116D83}" srcOrd="0" destOrd="0" presId="urn:microsoft.com/office/officeart/2005/8/layout/radial2"/>
    <dgm:cxn modelId="{DD7ED2C8-C8D5-46D7-91B1-0FC01DF6B919}" srcId="{6AE295DC-6C57-47A4-936B-E3A715F14949}" destId="{1B684FDA-A1BC-4EF2-9122-F334BA0EAA24}" srcOrd="0" destOrd="0" parTransId="{249AAF39-C794-4340-808F-E0B222279906}" sibTransId="{5A99D5E9-0B60-40E7-A453-511120E0204A}"/>
    <dgm:cxn modelId="{22ECDABF-1C20-4E93-8E2B-AED729C5C9CD}" type="presOf" srcId="{6AE295DC-6C57-47A4-936B-E3A715F14949}" destId="{5AF51CE9-8BAF-4A3D-A9AF-53DC72AB923A}" srcOrd="0" destOrd="0" presId="urn:microsoft.com/office/officeart/2005/8/layout/radial2"/>
    <dgm:cxn modelId="{3FA2455C-655C-4E69-B078-10B6D09EF84C}" type="presOf" srcId="{54017949-A9A9-41DE-BCFC-EA7B2E67C0BA}" destId="{3B97B1F7-05B7-45E7-9A28-FF54338694A2}" srcOrd="0" destOrd="0" presId="urn:microsoft.com/office/officeart/2005/8/layout/radial2"/>
    <dgm:cxn modelId="{52E1BAC0-6BD6-40E7-85D7-8EDE34E0C8D1}" srcId="{6AE295DC-6C57-47A4-936B-E3A715F14949}" destId="{9BA347D0-7A29-49CA-9B4A-8B08D410D85A}" srcOrd="1" destOrd="0" parTransId="{DCF7CBDA-EFB0-4A88-BBC8-F90AB693BA0D}" sibTransId="{3B5122D4-5ADE-4FF1-82AF-4FDB6C9D10B1}"/>
    <dgm:cxn modelId="{E37A8C6A-94EB-450F-988F-77644CEF77F9}" type="presOf" srcId="{249AAF39-C794-4340-808F-E0B222279906}" destId="{25713494-B233-417E-89E1-F3CEE515409B}" srcOrd="0" destOrd="0" presId="urn:microsoft.com/office/officeart/2005/8/layout/radial2"/>
    <dgm:cxn modelId="{02D33704-586B-4997-9779-3E080B0D26B0}" type="presOf" srcId="{9BA347D0-7A29-49CA-9B4A-8B08D410D85A}" destId="{2DC453DF-058D-416B-8BD9-EB5E9D7EA6FA}" srcOrd="0" destOrd="0" presId="urn:microsoft.com/office/officeart/2005/8/layout/radial2"/>
    <dgm:cxn modelId="{FBC71B03-E815-4C7E-9577-376CEC3EE246}" type="presOf" srcId="{D1BAFE3A-1C67-4736-A9EC-9B41C6B97A60}" destId="{EA425A4F-D0EB-47B8-AFCF-56DC8D946A30}" srcOrd="0" destOrd="0" presId="urn:microsoft.com/office/officeart/2005/8/layout/radial2"/>
    <dgm:cxn modelId="{BF123CC0-56D0-4A79-90FF-BD9537BBD5EA}" type="presParOf" srcId="{5AF51CE9-8BAF-4A3D-A9AF-53DC72AB923A}" destId="{D3497607-1468-4C73-B9A9-C7FA6D3A62C3}" srcOrd="0" destOrd="0" presId="urn:microsoft.com/office/officeart/2005/8/layout/radial2"/>
    <dgm:cxn modelId="{BE8E6EC8-A108-49B4-A173-06C0CE439B04}" type="presParOf" srcId="{D3497607-1468-4C73-B9A9-C7FA6D3A62C3}" destId="{C43A5D1C-99C8-476E-8DD5-819C08B5D55C}" srcOrd="0" destOrd="0" presId="urn:microsoft.com/office/officeart/2005/8/layout/radial2"/>
    <dgm:cxn modelId="{096AD42D-B1D2-4357-A002-A25A3F49D48D}" type="presParOf" srcId="{C43A5D1C-99C8-476E-8DD5-819C08B5D55C}" destId="{2D22D720-6757-44A6-B4BD-6335D43798E3}" srcOrd="0" destOrd="0" presId="urn:microsoft.com/office/officeart/2005/8/layout/radial2"/>
    <dgm:cxn modelId="{A33311BC-8BC5-49DA-817F-5CFCAF5777B4}" type="presParOf" srcId="{C43A5D1C-99C8-476E-8DD5-819C08B5D55C}" destId="{6F91A1F1-FBBB-4A6E-959C-49050649FA33}" srcOrd="1" destOrd="0" presId="urn:microsoft.com/office/officeart/2005/8/layout/radial2"/>
    <dgm:cxn modelId="{D6C29D8B-EEB1-4DF6-8351-498D1E4F057F}" type="presParOf" srcId="{D3497607-1468-4C73-B9A9-C7FA6D3A62C3}" destId="{25713494-B233-417E-89E1-F3CEE515409B}" srcOrd="1" destOrd="0" presId="urn:microsoft.com/office/officeart/2005/8/layout/radial2"/>
    <dgm:cxn modelId="{C1547933-BCA7-4867-BCEF-C83D0B6CAFFD}" type="presParOf" srcId="{D3497607-1468-4C73-B9A9-C7FA6D3A62C3}" destId="{2ECA29D6-A853-4A03-8C29-E0BE3D0CC454}" srcOrd="2" destOrd="0" presId="urn:microsoft.com/office/officeart/2005/8/layout/radial2"/>
    <dgm:cxn modelId="{BA787619-4B92-4910-8C9A-5E3DA23464FC}" type="presParOf" srcId="{2ECA29D6-A853-4A03-8C29-E0BE3D0CC454}" destId="{8D6DC3E9-6A4C-46E9-B692-ECB0DD824BF1}" srcOrd="0" destOrd="0" presId="urn:microsoft.com/office/officeart/2005/8/layout/radial2"/>
    <dgm:cxn modelId="{D4719EC6-A41F-438D-BF4D-050ABD5468FE}" type="presParOf" srcId="{2ECA29D6-A853-4A03-8C29-E0BE3D0CC454}" destId="{F63B0D7B-E6FB-4FD7-88E4-69D2AC7DA24F}" srcOrd="1" destOrd="0" presId="urn:microsoft.com/office/officeart/2005/8/layout/radial2"/>
    <dgm:cxn modelId="{7FCD7916-73BC-4EA4-A1B7-E327EAAC6BF7}" type="presParOf" srcId="{D3497607-1468-4C73-B9A9-C7FA6D3A62C3}" destId="{2AAAE6AD-42FD-4CB5-B5B6-605164841815}" srcOrd="3" destOrd="0" presId="urn:microsoft.com/office/officeart/2005/8/layout/radial2"/>
    <dgm:cxn modelId="{DC1C2860-544F-4D76-8E46-78D8B9F79AFB}" type="presParOf" srcId="{D3497607-1468-4C73-B9A9-C7FA6D3A62C3}" destId="{EC5BB060-EE0B-419E-8D63-B6262109B906}" srcOrd="4" destOrd="0" presId="urn:microsoft.com/office/officeart/2005/8/layout/radial2"/>
    <dgm:cxn modelId="{991EA3F3-DA2E-4F81-8D57-BD52545C86EE}" type="presParOf" srcId="{EC5BB060-EE0B-419E-8D63-B6262109B906}" destId="{2DC453DF-058D-416B-8BD9-EB5E9D7EA6FA}" srcOrd="0" destOrd="0" presId="urn:microsoft.com/office/officeart/2005/8/layout/radial2"/>
    <dgm:cxn modelId="{41FE2D38-E6D2-46E7-A112-FD348D75721D}" type="presParOf" srcId="{EC5BB060-EE0B-419E-8D63-B6262109B906}" destId="{AA17C69D-C912-43A7-8F8B-F79AE7B84903}" srcOrd="1" destOrd="0" presId="urn:microsoft.com/office/officeart/2005/8/layout/radial2"/>
    <dgm:cxn modelId="{B898BB1D-FA5B-440B-893F-0B96680F1538}" type="presParOf" srcId="{D3497607-1468-4C73-B9A9-C7FA6D3A62C3}" destId="{E8B509C4-9113-4DAD-B8C5-2732435733DD}" srcOrd="5" destOrd="0" presId="urn:microsoft.com/office/officeart/2005/8/layout/radial2"/>
    <dgm:cxn modelId="{55FC7469-61E3-4F97-A4B8-C7B91912BC0B}" type="presParOf" srcId="{D3497607-1468-4C73-B9A9-C7FA6D3A62C3}" destId="{CBCAB0A8-B3B0-46D8-A725-BE37C0A21739}" srcOrd="6" destOrd="0" presId="urn:microsoft.com/office/officeart/2005/8/layout/radial2"/>
    <dgm:cxn modelId="{76475EC4-9EB9-4339-8604-811DB464FBEA}" type="presParOf" srcId="{CBCAB0A8-B3B0-46D8-A725-BE37C0A21739}" destId="{3B97B1F7-05B7-45E7-9A28-FF54338694A2}" srcOrd="0" destOrd="0" presId="urn:microsoft.com/office/officeart/2005/8/layout/radial2"/>
    <dgm:cxn modelId="{49674C85-A0CA-433E-A8F0-145C0DE2C0A2}" type="presParOf" srcId="{CBCAB0A8-B3B0-46D8-A725-BE37C0A21739}" destId="{28422B3C-FD18-43F7-8DCB-04B67007B041}" srcOrd="1" destOrd="0" presId="urn:microsoft.com/office/officeart/2005/8/layout/radial2"/>
    <dgm:cxn modelId="{950F068F-CC30-4BE1-B5F7-A27F910C0C51}" type="presParOf" srcId="{D3497607-1468-4C73-B9A9-C7FA6D3A62C3}" destId="{EA425A4F-D0EB-47B8-AFCF-56DC8D946A30}" srcOrd="7" destOrd="0" presId="urn:microsoft.com/office/officeart/2005/8/layout/radial2"/>
    <dgm:cxn modelId="{2FA03CB2-DE20-4B14-BD49-A8539BB9FB07}" type="presParOf" srcId="{D3497607-1468-4C73-B9A9-C7FA6D3A62C3}" destId="{B89CE3E6-E050-4639-8F9A-CB287C3055AD}" srcOrd="8" destOrd="0" presId="urn:microsoft.com/office/officeart/2005/8/layout/radial2"/>
    <dgm:cxn modelId="{DFDD837D-06A0-4975-B846-453813DC4FCC}" type="presParOf" srcId="{B89CE3E6-E050-4639-8F9A-CB287C3055AD}" destId="{003C8C87-5B45-4B61-A2B3-EC9305116D83}" srcOrd="0" destOrd="0" presId="urn:microsoft.com/office/officeart/2005/8/layout/radial2"/>
    <dgm:cxn modelId="{5C2625FC-3FD0-4A47-AC2E-9B26EB9A1A14}" type="presParOf" srcId="{B89CE3E6-E050-4639-8F9A-CB287C3055AD}" destId="{A2D2A992-6DDB-4D60-9A10-515259D4FCA0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425A4F-D0EB-47B8-AFCF-56DC8D946A30}">
      <dsp:nvSpPr>
        <dsp:cNvPr id="0" name=""/>
        <dsp:cNvSpPr/>
      </dsp:nvSpPr>
      <dsp:spPr>
        <a:xfrm rot="3288604">
          <a:off x="1907410" y="3393932"/>
          <a:ext cx="185345" cy="46230"/>
        </a:xfrm>
        <a:custGeom>
          <a:avLst/>
          <a:gdLst/>
          <a:ahLst/>
          <a:cxnLst/>
          <a:rect l="0" t="0" r="0" b="0"/>
          <a:pathLst>
            <a:path>
              <a:moveTo>
                <a:pt x="0" y="23115"/>
              </a:moveTo>
              <a:lnTo>
                <a:pt x="185345" y="2311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B509C4-9113-4DAD-B8C5-2732435733DD}">
      <dsp:nvSpPr>
        <dsp:cNvPr id="0" name=""/>
        <dsp:cNvSpPr/>
      </dsp:nvSpPr>
      <dsp:spPr>
        <a:xfrm rot="562144">
          <a:off x="2145785" y="2784235"/>
          <a:ext cx="478736" cy="46230"/>
        </a:xfrm>
        <a:custGeom>
          <a:avLst/>
          <a:gdLst/>
          <a:ahLst/>
          <a:cxnLst/>
          <a:rect l="0" t="0" r="0" b="0"/>
          <a:pathLst>
            <a:path>
              <a:moveTo>
                <a:pt x="0" y="23115"/>
              </a:moveTo>
              <a:lnTo>
                <a:pt x="478736" y="2311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AE6AD-42FD-4CB5-B5B6-605164841815}">
      <dsp:nvSpPr>
        <dsp:cNvPr id="0" name=""/>
        <dsp:cNvSpPr/>
      </dsp:nvSpPr>
      <dsp:spPr>
        <a:xfrm rot="20642385">
          <a:off x="2134719" y="2334116"/>
          <a:ext cx="739794" cy="46230"/>
        </a:xfrm>
        <a:custGeom>
          <a:avLst/>
          <a:gdLst/>
          <a:ahLst/>
          <a:cxnLst/>
          <a:rect l="0" t="0" r="0" b="0"/>
          <a:pathLst>
            <a:path>
              <a:moveTo>
                <a:pt x="0" y="23115"/>
              </a:moveTo>
              <a:lnTo>
                <a:pt x="739794" y="2311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13494-B233-417E-89E1-F3CEE515409B}">
      <dsp:nvSpPr>
        <dsp:cNvPr id="0" name=""/>
        <dsp:cNvSpPr/>
      </dsp:nvSpPr>
      <dsp:spPr>
        <a:xfrm rot="18180264">
          <a:off x="1774593" y="1699276"/>
          <a:ext cx="588212" cy="46230"/>
        </a:xfrm>
        <a:custGeom>
          <a:avLst/>
          <a:gdLst/>
          <a:ahLst/>
          <a:cxnLst/>
          <a:rect l="0" t="0" r="0" b="0"/>
          <a:pathLst>
            <a:path>
              <a:moveTo>
                <a:pt x="0" y="23115"/>
              </a:moveTo>
              <a:lnTo>
                <a:pt x="588212" y="2311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1A1F1-FBBB-4A6E-959C-49050649FA33}">
      <dsp:nvSpPr>
        <dsp:cNvPr id="0" name=""/>
        <dsp:cNvSpPr/>
      </dsp:nvSpPr>
      <dsp:spPr>
        <a:xfrm>
          <a:off x="-2245" y="1068621"/>
          <a:ext cx="2930174" cy="27062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6DC3E9-6A4C-46E9-B692-ECB0DD824BF1}">
      <dsp:nvSpPr>
        <dsp:cNvPr id="0" name=""/>
        <dsp:cNvSpPr/>
      </dsp:nvSpPr>
      <dsp:spPr>
        <a:xfrm>
          <a:off x="565918" y="-223266"/>
          <a:ext cx="4412252" cy="1725570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6">
                <a:shade val="40000"/>
              </a:schemeClr>
              <a:schemeClr val="accent6"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/>
            <a:t>информировать об ограничении или приостановлении действия лицензии, а также о других фактах, имеющих юридическое значение</a:t>
          </a:r>
          <a:endParaRPr lang="ru-RU" sz="1400" b="0" i="0" kern="1200" baseline="0" dirty="0"/>
        </a:p>
      </dsp:txBody>
      <dsp:txXfrm>
        <a:off x="565918" y="-223266"/>
        <a:ext cx="4412252" cy="1725570"/>
      </dsp:txXfrm>
    </dsp:sp>
    <dsp:sp modelId="{2DC453DF-058D-416B-8BD9-EB5E9D7EA6FA}">
      <dsp:nvSpPr>
        <dsp:cNvPr id="0" name=""/>
        <dsp:cNvSpPr/>
      </dsp:nvSpPr>
      <dsp:spPr>
        <a:xfrm>
          <a:off x="2493443" y="979655"/>
          <a:ext cx="3999124" cy="1617815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6">
                <a:shade val="40000"/>
              </a:schemeClr>
              <a:schemeClr val="accent6"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/>
            <a:t>представлять достоверную информацию</a:t>
          </a:r>
          <a:endParaRPr lang="ru-RU" sz="1400" b="0" i="0" kern="1200" baseline="0" dirty="0"/>
        </a:p>
      </dsp:txBody>
      <dsp:txXfrm>
        <a:off x="2493443" y="979655"/>
        <a:ext cx="3999124" cy="1617815"/>
      </dsp:txXfrm>
    </dsp:sp>
    <dsp:sp modelId="{3B97B1F7-05B7-45E7-9A28-FF54338694A2}">
      <dsp:nvSpPr>
        <dsp:cNvPr id="0" name=""/>
        <dsp:cNvSpPr/>
      </dsp:nvSpPr>
      <dsp:spPr>
        <a:xfrm>
          <a:off x="2477194" y="2289091"/>
          <a:ext cx="4173853" cy="1755552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6">
                <a:shade val="40000"/>
              </a:schemeClr>
              <a:schemeClr val="accent6"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/>
            <a:t>своевременно представлять сведения об изменении информации, содержащейся в Реестре</a:t>
          </a:r>
          <a:endParaRPr lang="ru-RU" sz="1400" b="0" i="0" kern="1200" baseline="0" dirty="0"/>
        </a:p>
      </dsp:txBody>
      <dsp:txXfrm>
        <a:off x="2477194" y="2289091"/>
        <a:ext cx="4173853" cy="1755552"/>
      </dsp:txXfrm>
    </dsp:sp>
    <dsp:sp modelId="{003C8C87-5B45-4B61-A2B3-EC9305116D83}">
      <dsp:nvSpPr>
        <dsp:cNvPr id="0" name=""/>
        <dsp:cNvSpPr/>
      </dsp:nvSpPr>
      <dsp:spPr>
        <a:xfrm>
          <a:off x="403465" y="3460974"/>
          <a:ext cx="4497718" cy="1762057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6">
                <a:shade val="40000"/>
              </a:schemeClr>
              <a:schemeClr val="accent6"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baseline="0" dirty="0" smtClean="0"/>
            <a:t>один раз в шесть месяцев направлять в Объединение сведения об изменении основных показателей страховой деятельности</a:t>
          </a:r>
          <a:endParaRPr lang="ru-RU" sz="1700" b="0" i="0" kern="1200" baseline="0" dirty="0"/>
        </a:p>
      </dsp:txBody>
      <dsp:txXfrm>
        <a:off x="403465" y="3460974"/>
        <a:ext cx="4497718" cy="1762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ABD907-C48B-42F6-AE7D-7F69906291A4}" type="datetimeFigureOut">
              <a:rPr lang="ru-RU" smtClean="0"/>
              <a:pPr/>
              <a:t>18.09.2013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2B588D4-95B9-43B5-BD5A-AF73C46F81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ostroy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5148064" y="4724400"/>
            <a:ext cx="3744416" cy="1368425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tabLst/>
              <a:defRPr/>
            </a:pPr>
            <a:endParaRPr kumimoji="0" lang="ru-RU" sz="1600" b="1" i="1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24744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АКТУАЛЬНЫЕ ВОПРОСЫ ИЗМЕНЕНИЯ  ЗАКОНОДАТЕЛЬСТВА  В СФЕРЕ СТРАХОВАНИЯ ГРАЖДАНСКОЙ ОТВЕТСТВЕННОСТИ, КОТОРАЯ МОЖЕТ НАСТУПИТЬ В СЛУЧАЕ ПРИЧИНЕНИЯ ВРЕДА ВСЛЕДСТВИЕ НЕДОСТАТКОВ СТРОИТЕЛЬНЫХ РАБОТ 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СИСТЕМА ВОЗМЕЩЕНИЯ ВРЕДА (применялась до 01.07.2013)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(сохраняется в отношении многоквартирного дома)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79712" y="980728"/>
            <a:ext cx="5256584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Компенсационный  фонд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1196752"/>
            <a:ext cx="3168352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Саморегулируемая организация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3573016"/>
            <a:ext cx="2016224" cy="28083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СТРОИТЕЛЬНАЯ ОРГАНИЗАЦИЯ</a:t>
            </a:r>
          </a:p>
          <a:p>
            <a:pPr algn="ctr"/>
            <a:r>
              <a:rPr lang="ru-RU" sz="1600" dirty="0" smtClean="0"/>
              <a:t>(ЧЛЕН  СРО)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32240" y="3573016"/>
            <a:ext cx="2088232" cy="28083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ПОТЕРПЕВШИЙ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87824" y="4293096"/>
            <a:ext cx="3096344" cy="122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СТРАХОВЩИК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827584" y="1556792"/>
            <a:ext cx="1080120" cy="194421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  <a:effectLst>
            <a:outerShdw blurRad="50800" dist="50800" dir="5400000" algn="ctr" rotWithShape="0">
              <a:srgbClr val="000000">
                <a:alpha val="66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2483768" y="4725144"/>
            <a:ext cx="504056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6156176" y="4725144"/>
            <a:ext cx="504056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267744" y="522920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страховые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премии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64088" y="53732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страховые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возмещения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242088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Взносы в компенсационный фонд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2492896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Выплаты из компенсационного фонда (при недостаточности страхового покрытия)</a:t>
            </a:r>
            <a:endParaRPr lang="ru-RU" dirty="0"/>
          </a:p>
        </p:txBody>
      </p:sp>
      <p:cxnSp>
        <p:nvCxnSpPr>
          <p:cNvPr id="24" name="Прямая со стрелкой 23"/>
          <p:cNvCxnSpPr>
            <a:stCxn id="3" idx="3"/>
          </p:cNvCxnSpPr>
          <p:nvPr/>
        </p:nvCxnSpPr>
        <p:spPr>
          <a:xfrm>
            <a:off x="7236296" y="1736812"/>
            <a:ext cx="576064" cy="1764196"/>
          </a:xfrm>
          <a:prstGeom prst="straightConnector1">
            <a:avLst/>
          </a:prstGeom>
          <a:ln cmpd="dbl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5364088" y="836712"/>
            <a:ext cx="3600400" cy="10801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Страхование гражданской </a:t>
            </a:r>
            <a:r>
              <a:rPr lang="ru-RU" dirty="0" err="1" smtClean="0"/>
              <a:t>отвественности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115616" y="836712"/>
            <a:ext cx="3672408" cy="46085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Страховая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при наличии</a:t>
            </a:r>
          </a:p>
          <a:p>
            <a:pPr algn="ctr"/>
            <a:r>
              <a:rPr lang="ru-RU" dirty="0" smtClean="0"/>
              <a:t>полиса</a:t>
            </a: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63688" y="1556792"/>
            <a:ext cx="201622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Собственник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(Концессионер)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63688" y="3501008"/>
            <a:ext cx="201622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Застройщик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(Технический заказчик)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339752" y="2636912"/>
            <a:ext cx="2808312" cy="864096"/>
          </a:xfrm>
          <a:prstGeom prst="rightArrow">
            <a:avLst>
              <a:gd name="adj1" fmla="val 50000"/>
              <a:gd name="adj2" fmla="val 17622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РЕГРЕСС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95936" y="1772816"/>
            <a:ext cx="936104" cy="2808312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1400" b="1" i="1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 случаях установленных законом</a:t>
            </a:r>
            <a:endParaRPr kumimoji="0" lang="ru-RU" sz="1400" b="1" i="1" u="none" strike="noStrike" kern="1200" cap="none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5536" y="404664"/>
            <a:ext cx="8352928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НОВАЯ СИСТЕМА ВОЗМЕЩЕНИЯ ВРЕДА</a:t>
            </a:r>
            <a:endParaRPr kumimoji="0" lang="ru-RU" sz="2800" b="1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 rot="16200000">
            <a:off x="3779912" y="3140968"/>
            <a:ext cx="2808312" cy="36004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B0F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Солидарная</a:t>
            </a:r>
            <a:r>
              <a:rPr kumimoji="0" lang="ru-RU" sz="1300" b="1" i="0" u="none" strike="noStrike" kern="1200" cap="none" spc="0" normalizeH="0" noProof="0" dirty="0" smtClean="0">
                <a:ln w="6350">
                  <a:noFill/>
                </a:ln>
                <a:solidFill>
                  <a:srgbClr val="00B0F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ответственность</a:t>
            </a:r>
            <a:endParaRPr kumimoji="0" lang="ru-RU" sz="1300" b="1" i="0" u="none" strike="noStrike" kern="1200" cap="none" spc="0" normalizeH="0" baseline="0" noProof="0" dirty="0">
              <a:ln w="6350">
                <a:noFill/>
              </a:ln>
              <a:solidFill>
                <a:srgbClr val="00B0F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8104" y="1340768"/>
            <a:ext cx="33123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Лицо, выполнившее </a:t>
            </a:r>
            <a:r>
              <a:rPr lang="ru-RU" sz="1600" b="1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работы</a:t>
            </a:r>
            <a:endParaRPr lang="ru-RU" sz="1600" b="1" dirty="0">
              <a:ln w="6350">
                <a:noFill/>
              </a:ln>
              <a:solidFill>
                <a:srgbClr val="C0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8104" y="2132856"/>
            <a:ext cx="33123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Саморегулируемая организация </a:t>
            </a:r>
            <a:r>
              <a:rPr lang="ru-RU" sz="1600" b="1" dirty="0">
                <a:solidFill>
                  <a:srgbClr val="C00000"/>
                </a:solidFill>
              </a:rPr>
              <a:t>(</a:t>
            </a:r>
            <a:r>
              <a:rPr lang="ru-RU" sz="1600" b="1" dirty="0" smtClean="0">
                <a:solidFill>
                  <a:srgbClr val="C00000"/>
                </a:solidFill>
              </a:rPr>
              <a:t>Национальные  объединения)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08104" y="2924944"/>
            <a:ext cx="33123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Организация, которая провела экспертизу результатов инженерных </a:t>
            </a:r>
            <a:r>
              <a:rPr lang="ru-RU" sz="1400" b="1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изысканий</a:t>
            </a:r>
            <a:endParaRPr lang="ru-RU" sz="1400" b="1" dirty="0">
              <a:ln w="6350">
                <a:noFill/>
              </a:ln>
              <a:solidFill>
                <a:srgbClr val="C0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08104" y="3717032"/>
            <a:ext cx="33123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Организация, </a:t>
            </a:r>
            <a:r>
              <a:rPr lang="ru-RU" sz="1400" b="1" dirty="0">
                <a:solidFill>
                  <a:srgbClr val="C00000"/>
                </a:solidFill>
              </a:rPr>
              <a:t>которая провела </a:t>
            </a:r>
            <a:r>
              <a:rPr lang="ru-RU" sz="1400" b="1" dirty="0" smtClean="0">
                <a:solidFill>
                  <a:srgbClr val="C00000"/>
                </a:solidFill>
              </a:rPr>
              <a:t>экспертизу </a:t>
            </a:r>
            <a:r>
              <a:rPr lang="ru-RU" sz="1400" b="1" dirty="0">
                <a:solidFill>
                  <a:srgbClr val="C00000"/>
                </a:solidFill>
              </a:rPr>
              <a:t>проектной </a:t>
            </a:r>
            <a:r>
              <a:rPr lang="ru-RU" sz="1400" b="1" dirty="0" smtClean="0">
                <a:solidFill>
                  <a:srgbClr val="C00000"/>
                </a:solidFill>
              </a:rPr>
              <a:t>документации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4509120"/>
            <a:ext cx="33123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Российская Федерация 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(Субъект Российской Федерации)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83568" y="5301208"/>
            <a:ext cx="8208912" cy="576064"/>
          </a:xfrm>
          <a:prstGeom prst="downArrow">
            <a:avLst>
              <a:gd name="adj1" fmla="val 58052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НЕ ПРИМЕНЯЕТСЯ</a:t>
            </a:r>
          </a:p>
          <a:p>
            <a:pPr algn="ctr"/>
            <a:r>
              <a:rPr lang="ru-RU" sz="1600" dirty="0" smtClean="0"/>
              <a:t>при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Возмещении </a:t>
            </a:r>
            <a:r>
              <a:rPr lang="ru-RU" sz="1600" b="1" dirty="0">
                <a:solidFill>
                  <a:schemeClr val="bg1"/>
                </a:solidFill>
              </a:rPr>
              <a:t>вреда, причиненного вследствие разрушения или повреждения многоквартирного дома, его части, нарушения требований к обеспечению безопасной эксплуатации многоквартирного дома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3528" y="1124744"/>
            <a:ext cx="1008112" cy="41044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возмещают </a:t>
            </a:r>
            <a:r>
              <a:rPr lang="ru-RU" sz="1600" b="1" dirty="0">
                <a:solidFill>
                  <a:schemeClr val="bg1"/>
                </a:solidFill>
              </a:rPr>
              <a:t>вред в соответствии с гражданским законодательством и </a:t>
            </a:r>
            <a:r>
              <a:rPr lang="ru-RU" sz="1600" b="1" dirty="0" smtClean="0">
                <a:solidFill>
                  <a:schemeClr val="bg1"/>
                </a:solidFill>
              </a:rPr>
              <a:t>выплачивают </a:t>
            </a:r>
            <a:r>
              <a:rPr lang="ru-RU" sz="1600" b="1" dirty="0">
                <a:solidFill>
                  <a:schemeClr val="bg1"/>
                </a:solidFill>
              </a:rPr>
              <a:t>компенсацию сверх возмещения </a:t>
            </a:r>
            <a:r>
              <a:rPr lang="ru-RU" sz="1600" b="1" dirty="0" smtClean="0">
                <a:solidFill>
                  <a:schemeClr val="bg1"/>
                </a:solidFill>
              </a:rPr>
              <a:t>вреда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0" name="Стрелка влево 19"/>
          <p:cNvSpPr/>
          <p:nvPr/>
        </p:nvSpPr>
        <p:spPr>
          <a:xfrm>
            <a:off x="1475656" y="2348880"/>
            <a:ext cx="576064" cy="144016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563888" y="836712"/>
            <a:ext cx="2880320" cy="57606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Возможность регресса??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  <p:bldP spid="5" grpId="0" animBg="1"/>
      <p:bldP spid="6" grpId="0"/>
      <p:bldP spid="14" grpId="0" animBg="1"/>
      <p:bldP spid="15" grpId="0" animBg="1"/>
      <p:bldP spid="16" grpId="0" animBg="1"/>
      <p:bldP spid="20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67544" y="764704"/>
            <a:ext cx="8280920" cy="1224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</a:t>
            </a:r>
            <a:r>
              <a:rPr lang="ru-RU" sz="2000" b="1" dirty="0" smtClean="0"/>
              <a:t>Вред личности или имуществу гражданина, имуществу юридического лица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611560" y="2132856"/>
            <a:ext cx="8136904" cy="1152128"/>
          </a:xfrm>
          <a:prstGeom prst="downArrow">
            <a:avLst>
              <a:gd name="adj1" fmla="val 59748"/>
              <a:gd name="adj2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возмещается</a:t>
            </a:r>
          </a:p>
          <a:p>
            <a:pPr algn="ctr"/>
            <a:r>
              <a:rPr lang="ru-RU" dirty="0" smtClean="0"/>
              <a:t>вследствие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3789040"/>
            <a:ext cx="2232248" cy="201622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разрушения, здания, сооружения либо их части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660232" y="3789040"/>
            <a:ext cx="2232248" cy="201622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повреждения здания, сооружения либо их части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87824" y="3789040"/>
            <a:ext cx="3528392" cy="201622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нарушения требований к обеспечению безопасной эксплуатации здания, сооружения      </a:t>
            </a:r>
            <a:r>
              <a:rPr lang="ru-RU" b="1" i="1" dirty="0" smtClean="0">
                <a:solidFill>
                  <a:schemeClr val="bg1"/>
                </a:solidFill>
              </a:rPr>
              <a:t>либо</a:t>
            </a:r>
          </a:p>
          <a:p>
            <a:pPr algn="ctr"/>
            <a:r>
              <a:rPr lang="ru-RU" b="1" dirty="0" smtClean="0"/>
              <a:t> нарушения требований безопасности при строительстве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491880" y="3212976"/>
            <a:ext cx="2736304" cy="27363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>
            <a:off x="179512" y="260648"/>
            <a:ext cx="3096344" cy="6192688"/>
          </a:xfrm>
          <a:prstGeom prst="rightArrow">
            <a:avLst>
              <a:gd name="adj1" fmla="val 71549"/>
              <a:gd name="adj2" fmla="val 3998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Право обратного требования (в том числе к саморегулируемой организации) возникает при </a:t>
            </a:r>
            <a:r>
              <a:rPr lang="ru-RU" b="1" dirty="0" smtClean="0"/>
              <a:t>условии</a:t>
            </a:r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47864" y="1988840"/>
            <a:ext cx="3168352" cy="453650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лицо, выполнившее работы по инженерным изысканиям, подготовке проектной документации, по строительству, реконструкции, капитальному ремонту объекта капитального строительства, вследствие недостатков которых причинен вред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2060848"/>
            <a:ext cx="2016224" cy="43924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момент  выполнения работ </a:t>
            </a:r>
            <a:r>
              <a:rPr lang="ru-RU" b="1" dirty="0" err="1" smtClean="0"/>
              <a:t>причинитель</a:t>
            </a:r>
            <a:r>
              <a:rPr lang="ru-RU" b="1" dirty="0" smtClean="0"/>
              <a:t> вреда имел свидетельство о допуске  работам, вследствие недостатков которых причинен вред, выданное этой саморегулируемой организацией 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6516216" y="3789040"/>
            <a:ext cx="360040" cy="79208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47864" y="476672"/>
            <a:ext cx="5616624" cy="12961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Причинитель</a:t>
            </a:r>
            <a:r>
              <a:rPr lang="ru-RU" dirty="0" smtClean="0"/>
              <a:t> </a:t>
            </a:r>
            <a:r>
              <a:rPr lang="ru-RU" dirty="0"/>
              <a:t>вреда определен </a:t>
            </a:r>
            <a:r>
              <a:rPr lang="ru-RU" dirty="0" smtClean="0"/>
              <a:t>(</a:t>
            </a:r>
            <a:r>
              <a:rPr lang="ru-RU" dirty="0"/>
              <a:t>установлен</a:t>
            </a:r>
            <a:r>
              <a:rPr lang="ru-RU" dirty="0" smtClean="0"/>
              <a:t>)</a:t>
            </a:r>
          </a:p>
        </p:txBody>
      </p:sp>
      <p:sp>
        <p:nvSpPr>
          <p:cNvPr id="8" name="Стрелка вверх 7"/>
          <p:cNvSpPr/>
          <p:nvPr/>
        </p:nvSpPr>
        <p:spPr>
          <a:xfrm>
            <a:off x="4572000" y="1772816"/>
            <a:ext cx="792088" cy="216024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323528" y="332656"/>
            <a:ext cx="4104456" cy="3024336"/>
          </a:xfrm>
          <a:prstGeom prst="homePlate">
            <a:avLst>
              <a:gd name="adj" fmla="val 207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just"/>
            <a:r>
              <a:rPr lang="ru-RU" dirty="0"/>
              <a:t>проект федерального закона № 262137-6«О внесении изменений в статью 1 Федерального закона «О внесении изменений в Градостроительный кодекс Российской Федерации и отдельные законодательные акты Российской Федерации»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323528" y="3501008"/>
            <a:ext cx="4104456" cy="3168352"/>
          </a:xfrm>
          <a:prstGeom prst="homePlate">
            <a:avLst>
              <a:gd name="adj" fmla="val 1963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just"/>
            <a:r>
              <a:rPr lang="ru-RU" dirty="0"/>
              <a:t>проект федерального закона № 262144-6 «О внесении изменений в Градостроительный кодекс Российской Федерации и статью 1 Федерального закона «О внесении изменений в Градостроительный кодекс Российской Федерации и отдельные законодательные акты Российской Федерации»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548680"/>
            <a:ext cx="3816424" cy="26642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</a:t>
            </a:r>
            <a:r>
              <a:rPr lang="ru-RU" dirty="0" smtClean="0"/>
              <a:t>становление субсидиарной ответственности (взамен солидарной)</a:t>
            </a: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96383" y="3573016"/>
            <a:ext cx="3816424" cy="26642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устранение противоречий, возникающих при реализации механизма страхования гражданской ответственности членов саморегулируемых организаций при новом порядке возмещения вреда, причиненного вследствие недостатков строительства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3015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Выводы и предложения: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05273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Внесение изменений в законодательство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1585" y="1556792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2. Внесение изменений в документы регламентирующие  страхование гражданской ответственности (Правила, Унифицированные требования и др.) путем отнесения к </a:t>
            </a:r>
            <a:r>
              <a:rPr lang="ru-RU" dirty="0" err="1" smtClean="0"/>
              <a:t>выгодопреобретателям</a:t>
            </a:r>
            <a:r>
              <a:rPr lang="ru-RU" dirty="0" smtClean="0"/>
              <a:t> не только потерпевшего, но и лиц, возместивших причинённый вред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3. Повышение эффективности контроля саморегулируемой организацией за деятельностью своих членов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4. Искоренение на рынке страховых услуг недобросовестных субъектов страховой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049630659"/>
              </p:ext>
            </p:extLst>
          </p:nvPr>
        </p:nvGraphicFramePr>
        <p:xfrm>
          <a:off x="1043608" y="1196752"/>
          <a:ext cx="763284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75656" y="2780928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Страховая организация, включенная в Реестр обязана 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16632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РЕЕСТР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страховых организаций, осуществляющих страхование рисков, связанных с выполнением работ по строительству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СПАСИБО   ЗА  ВНИМАНИЕ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endParaRPr lang="ru-RU" sz="2400" dirty="0" smtClean="0"/>
          </a:p>
          <a:p>
            <a:pPr>
              <a:buNone/>
            </a:pPr>
            <a:endParaRPr lang="ru-RU" sz="2000" dirty="0" smtClean="0"/>
          </a:p>
          <a:p>
            <a:pPr algn="r">
              <a:buNone/>
            </a:pPr>
            <a:r>
              <a:rPr lang="ru-RU" sz="2000" dirty="0" smtClean="0"/>
              <a:t>Департамент нормативного  обеспечения  </a:t>
            </a:r>
          </a:p>
          <a:p>
            <a:pPr algn="r">
              <a:buNone/>
            </a:pPr>
            <a:r>
              <a:rPr lang="ru-RU" sz="2000" dirty="0" smtClean="0"/>
              <a:t>и развития саморегулирования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/>
              </a:rPr>
              <a:t>Тел./факс 8(495) 987-31-49, 987-31-50  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hlinkClick r:id="rId2"/>
            </a:endParaRPr>
          </a:p>
          <a:p>
            <a:pPr algn="r">
              <a:buNone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/>
              </a:rPr>
              <a:t>info@nostroy.ru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>
              <a:buNone/>
            </a:pPr>
            <a:r>
              <a:rPr lang="en-US" sz="2100" dirty="0">
                <a:solidFill>
                  <a:schemeClr val="bg1">
                    <a:lumMod val="95000"/>
                    <a:lumOff val="5000"/>
                  </a:schemeClr>
                </a:solidFill>
                <a:hlinkClick r:id="rId2"/>
              </a:rPr>
              <a:t>surov@nostroy.ru</a:t>
            </a:r>
            <a:endParaRPr lang="ru-RU" sz="2100" dirty="0">
              <a:solidFill>
                <a:schemeClr val="bg1">
                  <a:lumMod val="95000"/>
                  <a:lumOff val="5000"/>
                </a:schemeClr>
              </a:solidFill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1413</TotalTime>
  <Words>521</Words>
  <Application>Microsoft Office PowerPoint</Application>
  <PresentationFormat>Экран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Суров</dc:creator>
  <cp:lastModifiedBy>Баринова_ЛС</cp:lastModifiedBy>
  <cp:revision>50</cp:revision>
  <dcterms:created xsi:type="dcterms:W3CDTF">2012-09-10T08:12:49Z</dcterms:created>
  <dcterms:modified xsi:type="dcterms:W3CDTF">2013-09-18T06:34:44Z</dcterms:modified>
</cp:coreProperties>
</file>