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716" r:id="rId2"/>
  </p:sldMasterIdLst>
  <p:notesMasterIdLst>
    <p:notesMasterId r:id="rId22"/>
  </p:notesMasterIdLst>
  <p:handoutMasterIdLst>
    <p:handoutMasterId r:id="rId23"/>
  </p:handoutMasterIdLst>
  <p:sldIdLst>
    <p:sldId id="342" r:id="rId3"/>
    <p:sldId id="375" r:id="rId4"/>
    <p:sldId id="373" r:id="rId5"/>
    <p:sldId id="376" r:id="rId6"/>
    <p:sldId id="377" r:id="rId7"/>
    <p:sldId id="378" r:id="rId8"/>
    <p:sldId id="304" r:id="rId9"/>
    <p:sldId id="352" r:id="rId10"/>
    <p:sldId id="353" r:id="rId11"/>
    <p:sldId id="370" r:id="rId12"/>
    <p:sldId id="354" r:id="rId13"/>
    <p:sldId id="355" r:id="rId14"/>
    <p:sldId id="356" r:id="rId15"/>
    <p:sldId id="358" r:id="rId16"/>
    <p:sldId id="359" r:id="rId17"/>
    <p:sldId id="318" r:id="rId18"/>
    <p:sldId id="379" r:id="rId19"/>
    <p:sldId id="372" r:id="rId20"/>
    <p:sldId id="321" r:id="rId21"/>
  </p:sldIdLst>
  <p:sldSz cx="11522075" cy="6480175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34EE7B14-2000-8144-AFAA-51A968355003}">
          <p14:sldIdLst>
            <p14:sldId id="342"/>
            <p14:sldId id="375"/>
            <p14:sldId id="373"/>
            <p14:sldId id="376"/>
            <p14:sldId id="377"/>
            <p14:sldId id="378"/>
            <p14:sldId id="304"/>
            <p14:sldId id="352"/>
            <p14:sldId id="353"/>
            <p14:sldId id="370"/>
            <p14:sldId id="354"/>
            <p14:sldId id="355"/>
            <p14:sldId id="356"/>
            <p14:sldId id="358"/>
            <p14:sldId id="359"/>
            <p14:sldId id="318"/>
            <p14:sldId id="379"/>
            <p14:sldId id="372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3" userDrawn="1">
          <p15:clr>
            <a:srgbClr val="A4A3A4"/>
          </p15:clr>
        </p15:guide>
        <p15:guide id="2" orient="horz" pos="3787" userDrawn="1">
          <p15:clr>
            <a:srgbClr val="A4A3A4"/>
          </p15:clr>
        </p15:guide>
        <p15:guide id="3" pos="36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мирнова Екатерина Андреевна" initials="СЕА" lastIdx="28" clrIdx="0">
    <p:extLst>
      <p:ext uri="{19B8F6BF-5375-455C-9EA6-DF929625EA0E}">
        <p15:presenceInfo xmlns:p15="http://schemas.microsoft.com/office/powerpoint/2012/main" userId="S::SMIRNOVA_EA@d0.vsw.ru::ae3245b3-f358-4c8d-85c6-75bf2604a3ba" providerId="AD"/>
      </p:ext>
    </p:extLst>
  </p:cmAuthor>
  <p:cmAuthor id="2" name="Таран Павел Николаевич" initials="ТПН" lastIdx="3" clrIdx="1">
    <p:extLst>
      <p:ext uri="{19B8F6BF-5375-455C-9EA6-DF929625EA0E}">
        <p15:presenceInfo xmlns:p15="http://schemas.microsoft.com/office/powerpoint/2012/main" userId="S::TARAN_PN@d0.vsw.ru::2ab024d6-1bd0-4a0b-b7f1-036eb22979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12C"/>
    <a:srgbClr val="676767"/>
    <a:srgbClr val="E41910"/>
    <a:srgbClr val="FFFFFF"/>
    <a:srgbClr val="7F8183"/>
    <a:srgbClr val="D1D5DA"/>
    <a:srgbClr val="007CFF"/>
    <a:srgbClr val="7A2F95"/>
    <a:srgbClr val="F08000"/>
    <a:srgbClr val="C87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2" autoAdjust="0"/>
    <p:restoredTop sz="90738" autoAdjust="0"/>
  </p:normalViewPr>
  <p:slideViewPr>
    <p:cSldViewPr snapToGrid="0" snapToObjects="1">
      <p:cViewPr>
        <p:scale>
          <a:sx n="75" d="100"/>
          <a:sy n="75" d="100"/>
        </p:scale>
        <p:origin x="492" y="-328"/>
      </p:cViewPr>
      <p:guideLst>
        <p:guide orient="horz" pos="703"/>
        <p:guide orient="horz" pos="3787"/>
        <p:guide pos="3674"/>
      </p:guideLst>
    </p:cSldViewPr>
  </p:slideViewPr>
  <p:outlineViewPr>
    <p:cViewPr>
      <p:scale>
        <a:sx n="33" d="100"/>
        <a:sy n="33" d="100"/>
      </p:scale>
      <p:origin x="0" y="-18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203" d="100"/>
          <a:sy n="203" d="100"/>
        </p:scale>
        <p:origin x="21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33379392293597E-2"/>
          <c:y val="4.7330816264517718E-2"/>
          <c:w val="0.87034386692159027"/>
          <c:h val="0.7543136121578727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E4191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7322936090044717E-2"/>
                  <c:y val="-0.109797354597350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10B-8040-B822-24075D286D99}"/>
                </c:ext>
              </c:extLst>
            </c:dLbl>
            <c:dLbl>
              <c:idx val="1"/>
              <c:layout>
                <c:manualLayout>
                  <c:x val="-0.10630403007804116"/>
                  <c:y val="-0.113643825293906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0B-8040-B822-24075D286D99}"/>
                </c:ext>
              </c:extLst>
            </c:dLbl>
            <c:dLbl>
              <c:idx val="2"/>
              <c:layout>
                <c:manualLayout>
                  <c:x val="-0.11693007425546584"/>
                  <c:y val="-8.6718530418011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10B-8040-B822-24075D286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948192</c:v>
                </c:pt>
                <c:pt idx="1">
                  <c:v>6462350</c:v>
                </c:pt>
                <c:pt idx="2">
                  <c:v>14599480</c:v>
                </c:pt>
                <c:pt idx="3">
                  <c:v>18172908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0B-8040-B822-24075D286D9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6924464"/>
        <c:axId val="286924880"/>
      </c:lineChart>
      <c:catAx>
        <c:axId val="28692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924880"/>
        <c:crosses val="autoZero"/>
        <c:auto val="1"/>
        <c:lblAlgn val="ctr"/>
        <c:lblOffset val="100"/>
        <c:noMultiLvlLbl val="0"/>
      </c:catAx>
      <c:valAx>
        <c:axId val="28692488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92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68326116895436E-2"/>
          <c:y val="6.4926760372478312E-2"/>
          <c:w val="0.43296976467351406"/>
          <c:h val="0.785940361479475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71-5842-86FD-F8562CC784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71-5842-86FD-F8562CC784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71-5842-86FD-F8562CC7843B}"/>
              </c:ext>
            </c:extLst>
          </c:dPt>
          <c:dLbls>
            <c:dLbl>
              <c:idx val="0"/>
              <c:layout>
                <c:manualLayout>
                  <c:x val="-1.4892098848035373E-3"/>
                  <c:y val="-5.88864815916600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67506764897587"/>
                      <c:h val="0.164090543395176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71-5842-86FD-F8562CC7843B}"/>
                </c:ext>
              </c:extLst>
            </c:dLbl>
            <c:dLbl>
              <c:idx val="1"/>
              <c:layout>
                <c:manualLayout>
                  <c:x val="4.4655623559963488E-4"/>
                  <c:y val="1.703532620776435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71-5842-86FD-F8562CC7843B}"/>
                </c:ext>
              </c:extLst>
            </c:dLbl>
            <c:dLbl>
              <c:idx val="2"/>
              <c:layout>
                <c:manualLayout>
                  <c:x val="4.6566368991135003E-3"/>
                  <c:y val="-1.16500980207973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C71-5842-86FD-F8562CC78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Социальные предприниматели</c:v>
                </c:pt>
                <c:pt idx="1">
                  <c:v>Сотрудники СП</c:v>
                </c:pt>
                <c:pt idx="2">
                  <c:v>Сообщества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0.73</c:v>
                </c:pt>
                <c:pt idx="1">
                  <c:v>0.18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71-5842-86FD-F8562CC784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5"/>
        <c:holeSize val="39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96237708121579"/>
          <c:y val="0.18859365196968053"/>
          <c:w val="0.50640919837144371"/>
          <c:h val="0.508981056961054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52738020350831E-2"/>
          <c:y val="1.1215239522605181E-2"/>
          <c:w val="0.62927635502803203"/>
          <c:h val="0.903547018077067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75-944F-9DF4-61F85A9A95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75-944F-9DF4-61F85A9A95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475-944F-9DF4-61F85A9A95B2}"/>
              </c:ext>
            </c:extLst>
          </c:dPt>
          <c:dLbls>
            <c:dLbl>
              <c:idx val="0"/>
              <c:layout>
                <c:manualLayout>
                  <c:x val="-5.5511657528138098E-3"/>
                  <c:y val="-8.567611403978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200" b="0" i="0" u="none" strike="noStrike" kern="1200" baseline="0" dirty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51507997313281"/>
                      <c:h val="0.21518618482611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75-944F-9DF4-61F85A9A95B2}"/>
                </c:ext>
              </c:extLst>
            </c:dLbl>
            <c:dLbl>
              <c:idx val="1"/>
              <c:layout>
                <c:manualLayout>
                  <c:x val="3.3135586374044929E-2"/>
                  <c:y val="-2.1265340805520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01418675729824"/>
                      <c:h val="0.259965921610783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475-944F-9DF4-61F85A9A95B2}"/>
                </c:ext>
              </c:extLst>
            </c:dLbl>
            <c:dLbl>
              <c:idx val="2"/>
              <c:layout>
                <c:manualLayout>
                  <c:x val="3.7700132974997337E-2"/>
                  <c:y val="-8.00053336889126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3516728350734"/>
                      <c:h val="0.176447970094558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475-944F-9DF4-61F85A9A9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9212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Социальные предприниматели</c:v>
                </c:pt>
                <c:pt idx="1">
                  <c:v>Сотрудники СП</c:v>
                </c:pt>
                <c:pt idx="2">
                  <c:v>Сообщества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0.74986272349762728</c:v>
                </c:pt>
                <c:pt idx="1">
                  <c:v>0.1843244271999778</c:v>
                </c:pt>
                <c:pt idx="2">
                  <c:v>6.5812849302394782E-2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75-944F-9DF4-61F85A9A95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5"/>
        <c:holeSize val="3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5781338188"/>
          <c:y val="1.561598359430859E-3"/>
          <c:w val="0.62927635502803203"/>
          <c:h val="0.903547018077067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A0-5D43-9600-729F40E319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A0-5D43-9600-729F40E319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A0-5D43-9600-729F40E31998}"/>
              </c:ext>
            </c:extLst>
          </c:dPt>
          <c:dLbls>
            <c:dLbl>
              <c:idx val="0"/>
              <c:layout>
                <c:manualLayout>
                  <c:x val="-4.6753400629409651E-4"/>
                  <c:y val="1.6514606720907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200" b="0" i="0" u="none" strike="noStrike" kern="1200" baseline="0" dirty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51507997313281"/>
                      <c:h val="0.21518618482611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A0-5D43-9600-729F40E31998}"/>
                </c:ext>
              </c:extLst>
            </c:dLbl>
            <c:dLbl>
              <c:idx val="1"/>
              <c:layout>
                <c:manualLayout>
                  <c:x val="-7.1787284836287973E-3"/>
                  <c:y val="-1.6544493770849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38555704195078"/>
                      <c:h val="0.269407615680125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A0-5D43-9600-729F40E31998}"/>
                </c:ext>
              </c:extLst>
            </c:dLbl>
            <c:dLbl>
              <c:idx val="2"/>
              <c:layout>
                <c:manualLayout>
                  <c:x val="3.7700132974997337E-2"/>
                  <c:y val="-8.00053336889126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3516728350734"/>
                      <c:h val="0.176447970094558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AA0-5D43-9600-729F40E31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9212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Социальные предприниматели</c:v>
                </c:pt>
                <c:pt idx="1">
                  <c:v>Сотрудники СП</c:v>
                </c:pt>
                <c:pt idx="2">
                  <c:v>Сообщества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0.75054706275705596</c:v>
                </c:pt>
                <c:pt idx="1">
                  <c:v>0.1602329747330225</c:v>
                </c:pt>
                <c:pt idx="2">
                  <c:v>8.9219962509921577E-2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A0-5D43-9600-729F40E3199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5"/>
        <c:holeSize val="3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76031278343167E-2"/>
          <c:y val="1.561406626207396E-3"/>
          <c:w val="0.62927635502803203"/>
          <c:h val="0.903547018077067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09-FC4F-B7C2-605B60F5F6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09-FC4F-B7C2-605B60F5F6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09-FC4F-B7C2-605B60F5F6A1}"/>
              </c:ext>
            </c:extLst>
          </c:dPt>
          <c:dLbls>
            <c:dLbl>
              <c:idx val="0"/>
              <c:layout>
                <c:manualLayout>
                  <c:x val="-4.6753400629409651E-4"/>
                  <c:y val="-4.1880090856631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200" b="0" i="0" u="none" strike="noStrike" kern="1200" baseline="0" dirty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51507997313281"/>
                      <c:h val="0.21518618482611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09-FC4F-B7C2-605B60F5F6A1}"/>
                </c:ext>
              </c:extLst>
            </c:dLbl>
            <c:dLbl>
              <c:idx val="1"/>
              <c:layout>
                <c:manualLayout>
                  <c:x val="-7.1787284836287973E-3"/>
                  <c:y val="-1.6544493770849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38555704195078"/>
                      <c:h val="0.269407615680125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C09-FC4F-B7C2-605B60F5F6A1}"/>
                </c:ext>
              </c:extLst>
            </c:dLbl>
            <c:dLbl>
              <c:idx val="2"/>
              <c:layout>
                <c:manualLayout>
                  <c:x val="3.023364796354883E-2"/>
                  <c:y val="9.77648101552542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42228377041313"/>
                      <c:h val="0.212001998863391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C09-FC4F-B7C2-605B60F5F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9212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Социальные предприниматели</c:v>
                </c:pt>
                <c:pt idx="1">
                  <c:v>Сотрудники СП</c:v>
                </c:pt>
                <c:pt idx="2">
                  <c:v>Сообщества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0.65868421440683289</c:v>
                </c:pt>
                <c:pt idx="1">
                  <c:v>0.18622476297394372</c:v>
                </c:pt>
                <c:pt idx="2">
                  <c:v>0.15509102261922333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09-FC4F-B7C2-605B60F5F6A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51"/>
        <c:holeSize val="3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B82D54-7165-0847-B903-9C732783C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5079D-F61C-7444-86D6-365AEC91AC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9C9F-65B4-AD41-A0A1-F76684FAA66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E2DE0-B7AB-3C4F-94E3-C098E62C4B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0F4F3-EFBB-2D41-8422-CDD0168E9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A512A-18D0-BE4B-8675-83CEDE7B5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7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EC30-7318-4140-AB7E-7A453A13E34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DBB27-19F2-BA47-9626-C091B64D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9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2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7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7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5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5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7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3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7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4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5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284412"/>
            <a:ext cx="6157796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7542" y="5445861"/>
            <a:ext cx="837693" cy="7207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1345664"/>
            <a:ext cx="5329237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339975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3" y="4879307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239" y="3337307"/>
            <a:ext cx="4422250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871837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1345664"/>
            <a:ext cx="5329237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339975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3" y="4879307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0D27B0A-492E-FE46-BD33-E5439E441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9325" y="1345663"/>
            <a:ext cx="2582471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2E12031-D7D1-794A-833C-26A9FD1628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83075" y="3325717"/>
            <a:ext cx="2582471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24719"/>
            <a:ext cx="2592388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5832475" y="3318523"/>
            <a:ext cx="2592388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239" y="3337307"/>
            <a:ext cx="4422250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0039B9F-5F53-FF4C-9114-19380D3890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32474" y="3380479"/>
            <a:ext cx="2582471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A5F49EE-51DA-0C4C-A134-62189EEFE5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32474" y="1436065"/>
            <a:ext cx="2582471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323979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839301"/>
            <a:ext cx="8964612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D7DF27-6D51-9D4F-9F01-33F0547C41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847817"/>
            <a:ext cx="8964612" cy="86360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A27D90F7-6011-4FBB-9C5A-F557D8FD49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72" y="3538768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15E4BE78-F597-4E08-9F13-BB0FB2DCAF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7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96F1F595-411A-412F-8605-C74A1802DC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353" y="3538768"/>
            <a:ext cx="119110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5C7E448B-4E71-4918-920D-374782D994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5921" y="3528124"/>
            <a:ext cx="1191106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34612AB9-1E04-457B-B3D9-BF2066CD92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8494" y="3538768"/>
            <a:ext cx="119110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17408026-A5EE-4365-B0A9-DF8249759B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8616" y="3499271"/>
            <a:ext cx="1191106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7486D679-96BA-453C-9C73-A6BFB3C37E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7403" y="3499270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2FBA7652-9771-4827-B42C-F95C9C2309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9888" y="4219606"/>
            <a:ext cx="1201630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DECFC00-C48F-4BA2-BEA2-D54B3E8524E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60238" y="4238854"/>
            <a:ext cx="1196356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C899C49-CBDD-474E-B60C-BA2D80436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0705" y="4219607"/>
            <a:ext cx="1196357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A3A8D-49A5-4A51-801F-D1862042EA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5117" y="4219606"/>
            <a:ext cx="1196357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3F47635-DC51-46F8-BC66-D5C9F1097B6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6781" y="4198645"/>
            <a:ext cx="1196408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1BD3ADE-A97B-42A1-8A38-E71EDA38AA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4189" y="4162347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1E968CBC-3027-4CA2-8971-D3AEF6C027EE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64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60D1A7C6-D3DA-4E92-8BCD-9EF0C94FE55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721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44DE8807-C10B-4914-B154-E3E72107247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84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38378E2E-BBAB-4F82-905B-51B53ABEFF4A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8616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8909B2F9-1F4A-4886-8229-5B7E8DB4774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86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E254216F-F683-4342-85E8-E66DD76A3B5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6955" y="3507979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CF88780A-CFF9-4A6B-B3D1-6A44BFE829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3741" y="4171056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7998635E-797D-4FF2-84FE-E4782004598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8246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cxnSp>
        <p:nvCxnSpPr>
          <p:cNvPr id="71" name="Straight Connector 20">
            <a:extLst>
              <a:ext uri="{FF2B5EF4-FFF2-40B4-BE49-F238E27FC236}">
                <a16:creationId xmlns:a16="http://schemas.microsoft.com/office/drawing/2014/main" id="{DD427169-2C27-4384-A0BA-097948195E4F}"/>
              </a:ext>
            </a:extLst>
          </p:cNvPr>
          <p:cNvCxnSpPr>
            <a:cxnSpLocks/>
          </p:cNvCxnSpPr>
          <p:nvPr userDrawn="1"/>
        </p:nvCxnSpPr>
        <p:spPr>
          <a:xfrm flipV="1">
            <a:off x="360362" y="2521317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20">
            <a:extLst>
              <a:ext uri="{FF2B5EF4-FFF2-40B4-BE49-F238E27FC236}">
                <a16:creationId xmlns:a16="http://schemas.microsoft.com/office/drawing/2014/main" id="{8D0A5914-7EE7-440D-A0B7-23CE4515C4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1528" y="2539555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0">
            <a:extLst>
              <a:ext uri="{FF2B5EF4-FFF2-40B4-BE49-F238E27FC236}">
                <a16:creationId xmlns:a16="http://schemas.microsoft.com/office/drawing/2014/main" id="{7DC88224-93B0-4A83-BF0C-945E86D734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7211" y="2530846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20">
            <a:extLst>
              <a:ext uri="{FF2B5EF4-FFF2-40B4-BE49-F238E27FC236}">
                <a16:creationId xmlns:a16="http://schemas.microsoft.com/office/drawing/2014/main" id="{67278230-4981-4A48-A51E-DAA60CD8D690}"/>
              </a:ext>
            </a:extLst>
          </p:cNvPr>
          <p:cNvCxnSpPr>
            <a:cxnSpLocks/>
          </p:cNvCxnSpPr>
          <p:nvPr userDrawn="1"/>
        </p:nvCxnSpPr>
        <p:spPr>
          <a:xfrm flipV="1">
            <a:off x="4497450" y="2521317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20">
            <a:extLst>
              <a:ext uri="{FF2B5EF4-FFF2-40B4-BE49-F238E27FC236}">
                <a16:creationId xmlns:a16="http://schemas.microsoft.com/office/drawing/2014/main" id="{9C45805F-67A1-4758-BC49-B3DDFA421C89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8072" y="2521317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20">
            <a:extLst>
              <a:ext uri="{FF2B5EF4-FFF2-40B4-BE49-F238E27FC236}">
                <a16:creationId xmlns:a16="http://schemas.microsoft.com/office/drawing/2014/main" id="{2CCD62A1-0FA7-4A3C-BD6F-AD90379DCEEB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8693" y="2539555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20">
            <a:extLst>
              <a:ext uri="{FF2B5EF4-FFF2-40B4-BE49-F238E27FC236}">
                <a16:creationId xmlns:a16="http://schemas.microsoft.com/office/drawing/2014/main" id="{B0933858-8B7B-487F-AA55-DBB50D2FC220}"/>
              </a:ext>
            </a:extLst>
          </p:cNvPr>
          <p:cNvCxnSpPr>
            <a:cxnSpLocks/>
          </p:cNvCxnSpPr>
          <p:nvPr userDrawn="1"/>
        </p:nvCxnSpPr>
        <p:spPr>
          <a:xfrm flipV="1">
            <a:off x="8648245" y="2539555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3D9B0A4E-D3F2-42F6-9445-3912B87E223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9091" y="3507979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356D6197-1CA4-4DCF-A48B-C4F26A74C19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5877" y="4171056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80" name="Picture Placeholder 5">
            <a:extLst>
              <a:ext uri="{FF2B5EF4-FFF2-40B4-BE49-F238E27FC236}">
                <a16:creationId xmlns:a16="http://schemas.microsoft.com/office/drawing/2014/main" id="{04314E69-99BB-45B9-8DCE-3851A922CE58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30382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cxnSp>
        <p:nvCxnSpPr>
          <p:cNvPr id="81" name="Straight Connector 20">
            <a:extLst>
              <a:ext uri="{FF2B5EF4-FFF2-40B4-BE49-F238E27FC236}">
                <a16:creationId xmlns:a16="http://schemas.microsoft.com/office/drawing/2014/main" id="{D6F9FDC2-AF65-4F14-9FF2-6105375D73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30381" y="2539555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787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350" y="4284664"/>
            <a:ext cx="8957738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97100" y="1361793"/>
            <a:ext cx="2735263" cy="2769420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5291" y="1880431"/>
            <a:ext cx="2294140" cy="2263667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03129" y="922888"/>
            <a:ext cx="1800225" cy="1836736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350" y="5299599"/>
            <a:ext cx="8957738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42B9BD-BE4F-43A2-9945-6B7761B2A397}"/>
              </a:ext>
            </a:extLst>
          </p:cNvPr>
          <p:cNvSpPr/>
          <p:nvPr userDrawn="1"/>
        </p:nvSpPr>
        <p:spPr>
          <a:xfrm>
            <a:off x="5425709" y="3125994"/>
            <a:ext cx="670656" cy="670656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9A1DD85-5BCE-4D82-862E-CD30EEA5F355}"/>
              </a:ext>
            </a:extLst>
          </p:cNvPr>
          <p:cNvSpPr/>
          <p:nvPr userDrawn="1"/>
        </p:nvSpPr>
        <p:spPr>
          <a:xfrm>
            <a:off x="774215" y="2714788"/>
            <a:ext cx="954805" cy="954805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FCD6036-84A7-42AF-8A5C-1C885F6BC103}"/>
              </a:ext>
            </a:extLst>
          </p:cNvPr>
          <p:cNvSpPr/>
          <p:nvPr userDrawn="1"/>
        </p:nvSpPr>
        <p:spPr>
          <a:xfrm>
            <a:off x="7489164" y="3066525"/>
            <a:ext cx="264431" cy="25994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A76846A-40D2-44AC-8023-9A1DF6A559B7}"/>
              </a:ext>
            </a:extLst>
          </p:cNvPr>
          <p:cNvSpPr/>
          <p:nvPr userDrawn="1"/>
        </p:nvSpPr>
        <p:spPr>
          <a:xfrm>
            <a:off x="8371128" y="888802"/>
            <a:ext cx="738644" cy="72610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1C4F46B-C9F5-4F0F-8AB0-8D46BEB2B5F7}"/>
              </a:ext>
            </a:extLst>
          </p:cNvPr>
          <p:cNvSpPr/>
          <p:nvPr userDrawn="1"/>
        </p:nvSpPr>
        <p:spPr>
          <a:xfrm>
            <a:off x="1957399" y="1151103"/>
            <a:ext cx="353121" cy="347124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452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350" y="4284664"/>
            <a:ext cx="8957738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0475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2363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69326" y="1331914"/>
            <a:ext cx="1655762" cy="183673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350" y="5299599"/>
            <a:ext cx="8957738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F34A134-E168-3044-B266-C1E2C2DF74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47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8D764E1-EF70-994A-8142-1BC652FC99A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909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AED89D5-623F-8E49-93E5-90483C000C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5674" y="3319986"/>
            <a:ext cx="1685926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501278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7325" y="1342991"/>
            <a:ext cx="7157512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0363" y="4284664"/>
            <a:ext cx="3492500" cy="18351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7324" y="2346851"/>
            <a:ext cx="3527425" cy="14551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97326" y="4284663"/>
            <a:ext cx="7164386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238" y="1346497"/>
            <a:ext cx="3485622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amet,tetur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9213" y="2346851"/>
            <a:ext cx="3485624" cy="14551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BDDF29E-E4FE-C644-B488-CEA8AFD487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6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487C625-E1EA-3948-B7FC-65AAE1826A9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94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02146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940" y="1187451"/>
            <a:ext cx="348692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97325" y="1187451"/>
            <a:ext cx="3527426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187451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6850"/>
            <a:ext cx="349250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048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614548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63" y="1187449"/>
            <a:ext cx="10801350" cy="46958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D0D5D9"/>
                </a:solidFill>
              </a:defRPr>
            </a:lvl1pPr>
          </a:lstStyle>
          <a:p>
            <a:r>
              <a:rPr lang="en-US" dirty="0"/>
              <a:t>Table</a:t>
            </a:r>
            <a:endParaRPr lang="x-non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281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63" y="1187454"/>
            <a:ext cx="10801350" cy="469582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D0D5D9"/>
                </a:solidFill>
              </a:defRPr>
            </a:lvl1pPr>
          </a:lstStyle>
          <a:p>
            <a:endParaRPr lang="x-non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002898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A8BE4C6-EB74-5043-82FF-ED6D3045D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284412"/>
            <a:ext cx="6157796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2BE71C76-19DE-6B4F-853D-603D51104B32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01A7D7-DCBC-2940-BADF-FBB3D22D224E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B59425-93AB-0640-A7AC-2A756BC233EF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8C1968-37E4-8E46-B8C5-87DF78528BFD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412B95B0-998F-1447-B7E1-3018F416B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7542" y="5445861"/>
            <a:ext cx="837693" cy="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859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63" y="1194326"/>
            <a:ext cx="7164387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208076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1224"/>
            <a:ext cx="349250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52718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0597" y="5561211"/>
            <a:ext cx="1994866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973" y="2203618"/>
            <a:ext cx="7638318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489" y="5456641"/>
            <a:ext cx="838150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7099" y="5511641"/>
            <a:ext cx="108977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464" y="5561211"/>
            <a:ext cx="3756612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029C91DA-F2E1-D141-A2F9-E46D4608A674}"/>
              </a:ext>
            </a:extLst>
          </p:cNvPr>
          <p:cNvGrpSpPr/>
          <p:nvPr userDrawn="1"/>
        </p:nvGrpSpPr>
        <p:grpSpPr>
          <a:xfrm>
            <a:off x="352189" y="2327053"/>
            <a:ext cx="792163" cy="841598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FFF2FCD-2DCE-5449-8809-EF2E0CBFF46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8B88BBA-88B7-4844-82F7-67A51039B78E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63B51DB-409F-E642-9767-6343B169DA67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3C0D4B80-5D56-F741-AB22-59F2C730D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0439" y="5445861"/>
            <a:ext cx="837693" cy="720718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681A61F-A20D-D349-95CC-2EA3FFCDEB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1057" y="5456641"/>
            <a:ext cx="1768431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7648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6 Таблиц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63" y="1187449"/>
            <a:ext cx="10801350" cy="469582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19212C"/>
                </a:solidFill>
              </a:defRPr>
            </a:lvl1pPr>
          </a:lstStyle>
          <a:p>
            <a:r>
              <a:rPr lang="ru-RU" dirty="0"/>
              <a:t>Таблица</a:t>
            </a:r>
            <a:endParaRPr lang="en-RU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609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284412"/>
            <a:ext cx="6157796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GrpSpPr/>
          <p:nvPr/>
        </p:nvGrpSpPr>
        <p:grpSpPr>
          <a:xfrm>
            <a:off x="1237542" y="5445861"/>
            <a:ext cx="837693" cy="720718"/>
            <a:chOff x="1237542" y="5445861"/>
            <a:chExt cx="837693" cy="720718"/>
          </a:xfrm>
        </p:grpSpPr>
        <p:grpSp>
          <p:nvGrpSpPr>
            <p:cNvPr id="3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3FB05AE4-1AC5-E644-BF98-DE6793E4DE68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07C0C97F-A1B1-824D-AD1D-C268F9629792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8E58C74-8DEB-FD44-84E7-3F5CDF70C42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564595-5E22-8641-B588-924F73BADF4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AC51489-6AE5-B24B-AC3B-E1E38FC999B9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F85AE05-D717-1B44-96DC-830799FD25EC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821BAE-ED59-EF49-8475-A4760287AA34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5C37FE3-3612-AF46-B14A-4E9AC2F3058A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041A46-B09F-B442-949D-446DFBE72AC5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ADF56F6-FF94-DB49-A1A5-A74AC9608AC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2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3DBE123-7DDD-B049-91F1-6B23E00BCE77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89E6EF4-F77E-4D4C-9728-8808DAF95249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287936-BCDB-254B-A341-5566F1B56D4D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7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4FC07B3-E533-4C4E-9701-4D5362465C05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C2BC0025-EF4E-604A-B099-C6EF6426E625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01732E20-25F0-BA4F-8423-6E3C4828BFFC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9CE7F9-043F-2849-B383-24D7A7E06010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221F01-9875-A04B-990D-0A20B287AADD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FDCD99-4B6E-A043-BB4E-71B448C58EFF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9F88397-669E-CC40-984A-518579092475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7EE570-C5D2-C241-8EE7-718941478E48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697A2F6-3279-4E42-B281-0DAF218F497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9A9CC34-F2CB-DA43-84FC-102D6C342923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8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E98A8DD-9977-C940-817A-9C02F17BECE4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C6780E2-6CE2-BE48-A223-F1BECDCB9E65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79C8422-73CC-E442-8BFD-28563DA6B8D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A455DA5-2853-E840-8124-C7F1466F2A9B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2ACC8BE-4AB8-E645-9D0F-C4CC3134B68E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CA3E67C-098E-0948-A982-BC9E6402B975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235B930-F4AF-9044-9C2F-93969269A01D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B5BD2DA-8C99-714A-8DD4-0648E4667B1A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4481769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A8BE4C6-EB74-5043-82FF-ED6D3045D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284412"/>
            <a:ext cx="6157796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18" name="Graphic 2">
            <a:extLst>
              <a:ext uri="{FF2B5EF4-FFF2-40B4-BE49-F238E27FC236}">
                <a16:creationId xmlns:a16="http://schemas.microsoft.com/office/drawing/2014/main" id="{392D98F0-3E36-B746-92B3-99D11C67E928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9BCF5C-41AF-264F-8C11-429785FFDF69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0272C9C-4A20-BB4D-B41E-195AC4F13D6D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211A8E0-0D4A-F448-A678-4DE133CCC8D9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F5BEF2D1-743B-3948-B737-F9549BF0243E}"/>
              </a:ext>
            </a:extLst>
          </p:cNvPr>
          <p:cNvGrpSpPr/>
          <p:nvPr userDrawn="1"/>
        </p:nvGrpSpPr>
        <p:grpSpPr>
          <a:xfrm>
            <a:off x="1237542" y="5445861"/>
            <a:ext cx="837693" cy="720718"/>
            <a:chOff x="1237542" y="5445861"/>
            <a:chExt cx="837693" cy="720718"/>
          </a:xfrm>
        </p:grpSpPr>
        <p:grpSp>
          <p:nvGrpSpPr>
            <p:cNvPr id="24" name="Graphic 13">
              <a:extLst>
                <a:ext uri="{FF2B5EF4-FFF2-40B4-BE49-F238E27FC236}">
                  <a16:creationId xmlns:a16="http://schemas.microsoft.com/office/drawing/2014/main" id="{A81CBB0C-3DBD-D24E-8417-883F9DD68891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62DD8C3-35E5-434B-9D71-9C5C4D339945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A904276-BA85-A74D-9691-DD19D10E826E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E1850322-FA09-0C40-B8AF-87FECBC8B39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005A2E5-AE64-F647-9860-4C90ECF12A1E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AE3555D9-27FB-5F49-9761-AE6DED37A7FD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DF8BBB9-43C0-5340-BA63-C4215310B614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B02A76-2CA2-4940-B211-4B76587F730D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615D367-45A5-D741-B403-75824813B36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FE0182-0F7E-E440-9F38-7F6A6D0A5248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C4F3CAD-D4EC-D04A-AB16-B7E0CBFE814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0" name="Graphic 13">
              <a:extLst>
                <a:ext uri="{FF2B5EF4-FFF2-40B4-BE49-F238E27FC236}">
                  <a16:creationId xmlns:a16="http://schemas.microsoft.com/office/drawing/2014/main" id="{9E58D493-46A1-F04D-B91B-2102D960FDFE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E353E8B-52BE-3841-9C75-07A3097861EF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CFB102D-2526-6147-8518-3876737E3B72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9D1E9F0-39F8-9F44-8C13-7278B90A5A55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EB62BF0B-A81A-A44F-AE22-88162C3844CD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2E89EF2-ED59-D544-B823-BC59B0DCABE9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C8E47D0C-8741-8B49-9ED1-24ACD2050C8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369E8573-BBD4-6C45-A542-DD563484DACE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F3BA814-018D-A143-9911-CD40CA9B619D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FD52627-DEB5-9E49-9783-F91E48C0C719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64B53A7-1C62-0741-B3C6-8C727DF601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FE8553B-705A-8946-943B-B4040C6E5182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15C41A6-8644-654E-BFD5-33855C6C37D2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6CEE1F9-E449-3647-A184-C21EA6155EA6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36E6186-0105-E64A-8F4D-E90DC776E3BC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5FBDBB02-33F0-E145-BD7C-F1E09FAEE3A4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0FECE7F-8435-6044-B8FB-533A792EF2A6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A796D1A-66D1-CB48-8C0F-A82179D510D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D918880-8324-C548-8AEE-314114EB481D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5E19C41-400A-C242-8A6E-11EAC64B30A5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37CFA86-F04E-2744-A8C9-FA04A16062EA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C592BFF-770B-F14D-B62F-70E6DC318FA9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C14E56D-D5A9-8B4C-89D7-0E81073AB74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1C3A2D8-A269-6A47-A139-5A656E0B37D0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3186700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750" y="4289609"/>
            <a:ext cx="7308850" cy="516147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6500C01-2B19-2F42-91FE-7C84F669F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6807" y="5349622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749" y="98581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63" y="1351556"/>
            <a:ext cx="1694901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GrpSpPr/>
          <p:nvPr/>
        </p:nvGrpSpPr>
        <p:grpSpPr>
          <a:xfrm>
            <a:off x="306551" y="4687749"/>
            <a:ext cx="1799571" cy="1548280"/>
            <a:chOff x="306551" y="4687749"/>
            <a:chExt cx="1799571" cy="1548280"/>
          </a:xfrm>
        </p:grpSpPr>
        <p:grpSp>
          <p:nvGrpSpPr>
            <p:cNvPr id="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3507" y="5419387"/>
              <a:ext cx="704074" cy="228902"/>
              <a:chOff x="363507" y="5419387"/>
              <a:chExt cx="704074" cy="228902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A10631D4-F199-2743-A560-F09432C5EC06}"/>
                  </a:ext>
                </a:extLst>
              </p:cNvPr>
              <p:cNvSpPr/>
              <p:nvPr/>
            </p:nvSpPr>
            <p:spPr>
              <a:xfrm>
                <a:off x="363507" y="5419387"/>
                <a:ext cx="155114" cy="180936"/>
              </a:xfrm>
              <a:custGeom>
                <a:avLst/>
                <a:gdLst>
                  <a:gd name="connsiteX0" fmla="*/ 81799 w 155114"/>
                  <a:gd name="connsiteY0" fmla="*/ 160900 h 180936"/>
                  <a:gd name="connsiteX1" fmla="*/ 118154 w 155114"/>
                  <a:gd name="connsiteY1" fmla="*/ 149971 h 180936"/>
                  <a:gd name="connsiteX2" fmla="*/ 134513 w 155114"/>
                  <a:gd name="connsiteY2" fmla="*/ 120219 h 180936"/>
                  <a:gd name="connsiteX3" fmla="*/ 155115 w 155114"/>
                  <a:gd name="connsiteY3" fmla="*/ 123862 h 180936"/>
                  <a:gd name="connsiteX4" fmla="*/ 130878 w 155114"/>
                  <a:gd name="connsiteY4" fmla="*/ 166364 h 180936"/>
                  <a:gd name="connsiteX5" fmla="*/ 81193 w 155114"/>
                  <a:gd name="connsiteY5" fmla="*/ 180936 h 180936"/>
                  <a:gd name="connsiteX6" fmla="*/ 21813 w 155114"/>
                  <a:gd name="connsiteY6" fmla="*/ 156650 h 180936"/>
                  <a:gd name="connsiteX7" fmla="*/ 0 w 155114"/>
                  <a:gd name="connsiteY7" fmla="*/ 90468 h 180936"/>
                  <a:gd name="connsiteX8" fmla="*/ 6059 w 155114"/>
                  <a:gd name="connsiteY8" fmla="*/ 52217 h 180936"/>
                  <a:gd name="connsiteX9" fmla="*/ 22419 w 155114"/>
                  <a:gd name="connsiteY9" fmla="*/ 23680 h 180936"/>
                  <a:gd name="connsiteX10" fmla="*/ 47867 w 155114"/>
                  <a:gd name="connsiteY10" fmla="*/ 6072 h 180936"/>
                  <a:gd name="connsiteX11" fmla="*/ 81193 w 155114"/>
                  <a:gd name="connsiteY11" fmla="*/ 0 h 180936"/>
                  <a:gd name="connsiteX12" fmla="*/ 130878 w 155114"/>
                  <a:gd name="connsiteY12" fmla="*/ 14572 h 180936"/>
                  <a:gd name="connsiteX13" fmla="*/ 154509 w 155114"/>
                  <a:gd name="connsiteY13" fmla="*/ 57074 h 180936"/>
                  <a:gd name="connsiteX14" fmla="*/ 133907 w 155114"/>
                  <a:gd name="connsiteY14" fmla="*/ 60717 h 180936"/>
                  <a:gd name="connsiteX15" fmla="*/ 117548 w 155114"/>
                  <a:gd name="connsiteY15" fmla="*/ 31573 h 180936"/>
                  <a:gd name="connsiteX16" fmla="*/ 81193 w 155114"/>
                  <a:gd name="connsiteY16" fmla="*/ 20037 h 180936"/>
                  <a:gd name="connsiteX17" fmla="*/ 55138 w 155114"/>
                  <a:gd name="connsiteY17" fmla="*/ 25501 h 180936"/>
                  <a:gd name="connsiteX18" fmla="*/ 36355 w 155114"/>
                  <a:gd name="connsiteY18" fmla="*/ 40073 h 180936"/>
                  <a:gd name="connsiteX19" fmla="*/ 24843 w 155114"/>
                  <a:gd name="connsiteY19" fmla="*/ 62538 h 180936"/>
                  <a:gd name="connsiteX20" fmla="*/ 21207 w 155114"/>
                  <a:gd name="connsiteY20" fmla="*/ 91683 h 180936"/>
                  <a:gd name="connsiteX21" fmla="*/ 36961 w 155114"/>
                  <a:gd name="connsiteY21" fmla="*/ 142685 h 180936"/>
                  <a:gd name="connsiteX22" fmla="*/ 81799 w 155114"/>
                  <a:gd name="connsiteY22" fmla="*/ 160900 h 18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114" h="180936">
                    <a:moveTo>
                      <a:pt x="81799" y="160900"/>
                    </a:moveTo>
                    <a:cubicBezTo>
                      <a:pt x="97553" y="160900"/>
                      <a:pt x="109671" y="157257"/>
                      <a:pt x="118154" y="149971"/>
                    </a:cubicBezTo>
                    <a:cubicBezTo>
                      <a:pt x="126636" y="142685"/>
                      <a:pt x="132090" y="132970"/>
                      <a:pt x="134513" y="120219"/>
                    </a:cubicBezTo>
                    <a:lnTo>
                      <a:pt x="155115" y="123862"/>
                    </a:lnTo>
                    <a:cubicBezTo>
                      <a:pt x="152085" y="142077"/>
                      <a:pt x="143602" y="156650"/>
                      <a:pt x="130878" y="166364"/>
                    </a:cubicBezTo>
                    <a:cubicBezTo>
                      <a:pt x="118154" y="176079"/>
                      <a:pt x="101794" y="180936"/>
                      <a:pt x="81193" y="180936"/>
                    </a:cubicBezTo>
                    <a:cubicBezTo>
                      <a:pt x="56350" y="180936"/>
                      <a:pt x="36355" y="173043"/>
                      <a:pt x="21813" y="156650"/>
                    </a:cubicBezTo>
                    <a:cubicBezTo>
                      <a:pt x="7271" y="140256"/>
                      <a:pt x="0" y="118398"/>
                      <a:pt x="0" y="90468"/>
                    </a:cubicBezTo>
                    <a:cubicBezTo>
                      <a:pt x="0" y="75896"/>
                      <a:pt x="1818" y="63146"/>
                      <a:pt x="6059" y="52217"/>
                    </a:cubicBezTo>
                    <a:cubicBezTo>
                      <a:pt x="9695" y="40680"/>
                      <a:pt x="15754" y="31573"/>
                      <a:pt x="22419" y="23680"/>
                    </a:cubicBezTo>
                    <a:cubicBezTo>
                      <a:pt x="29690" y="15786"/>
                      <a:pt x="38173" y="9715"/>
                      <a:pt x="47867" y="6072"/>
                    </a:cubicBezTo>
                    <a:cubicBezTo>
                      <a:pt x="58168" y="1822"/>
                      <a:pt x="69074" y="0"/>
                      <a:pt x="81193" y="0"/>
                    </a:cubicBezTo>
                    <a:cubicBezTo>
                      <a:pt x="101794" y="0"/>
                      <a:pt x="118154" y="4857"/>
                      <a:pt x="130878" y="14572"/>
                    </a:cubicBezTo>
                    <a:cubicBezTo>
                      <a:pt x="143602" y="24287"/>
                      <a:pt x="151479" y="38859"/>
                      <a:pt x="154509" y="57074"/>
                    </a:cubicBezTo>
                    <a:lnTo>
                      <a:pt x="133907" y="60717"/>
                    </a:lnTo>
                    <a:cubicBezTo>
                      <a:pt x="131484" y="49181"/>
                      <a:pt x="126031" y="39466"/>
                      <a:pt x="117548" y="31573"/>
                    </a:cubicBezTo>
                    <a:cubicBezTo>
                      <a:pt x="109065" y="23680"/>
                      <a:pt x="96947" y="20037"/>
                      <a:pt x="81193" y="20037"/>
                    </a:cubicBezTo>
                    <a:cubicBezTo>
                      <a:pt x="71498" y="20037"/>
                      <a:pt x="63015" y="21858"/>
                      <a:pt x="55138" y="25501"/>
                    </a:cubicBezTo>
                    <a:cubicBezTo>
                      <a:pt x="47867" y="29144"/>
                      <a:pt x="41202" y="34001"/>
                      <a:pt x="36355" y="40073"/>
                    </a:cubicBezTo>
                    <a:cubicBezTo>
                      <a:pt x="31508" y="46145"/>
                      <a:pt x="27872" y="53431"/>
                      <a:pt x="24843" y="62538"/>
                    </a:cubicBezTo>
                    <a:cubicBezTo>
                      <a:pt x="22419" y="71039"/>
                      <a:pt x="21207" y="80753"/>
                      <a:pt x="21207" y="91683"/>
                    </a:cubicBezTo>
                    <a:cubicBezTo>
                      <a:pt x="21207" y="112933"/>
                      <a:pt x="26660" y="129934"/>
                      <a:pt x="36961" y="142685"/>
                    </a:cubicBezTo>
                    <a:cubicBezTo>
                      <a:pt x="47867" y="154828"/>
                      <a:pt x="62409" y="160900"/>
                      <a:pt x="81799" y="16090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95F7A21D-6CE6-3D40-87B8-A27DCD746457}"/>
                  </a:ext>
                </a:extLst>
              </p:cNvPr>
              <p:cNvSpPr/>
              <p:nvPr/>
            </p:nvSpPr>
            <p:spPr>
              <a:xfrm>
                <a:off x="542858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8173" y="106255"/>
                      <a:pt x="47261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6345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26B82B9C-C334-8B4F-8B44-53E8A3865E31}"/>
                  </a:ext>
                </a:extLst>
              </p:cNvPr>
              <p:cNvSpPr/>
              <p:nvPr/>
            </p:nvSpPr>
            <p:spPr>
              <a:xfrm>
                <a:off x="690095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2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7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3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2" y="52216"/>
                    </a:lnTo>
                    <a:cubicBezTo>
                      <a:pt x="61198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8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7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7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3" y="81361"/>
                      <a:pt x="97553" y="88647"/>
                    </a:cubicBezTo>
                    <a:cubicBezTo>
                      <a:pt x="97553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4343383-0ABD-2B40-A082-B3607EEAF702}"/>
                  </a:ext>
                </a:extLst>
              </p:cNvPr>
              <p:cNvSpPr/>
              <p:nvPr/>
            </p:nvSpPr>
            <p:spPr>
              <a:xfrm>
                <a:off x="810673" y="5472818"/>
                <a:ext cx="110276" cy="128112"/>
              </a:xfrm>
              <a:custGeom>
                <a:avLst/>
                <a:gdLst>
                  <a:gd name="connsiteX0" fmla="*/ 57562 w 110276"/>
                  <a:gd name="connsiteY0" fmla="*/ 17001 h 128112"/>
                  <a:gd name="connsiteX1" fmla="*/ 33931 w 110276"/>
                  <a:gd name="connsiteY1" fmla="*/ 26108 h 128112"/>
                  <a:gd name="connsiteX2" fmla="*/ 21813 w 110276"/>
                  <a:gd name="connsiteY2" fmla="*/ 49788 h 128112"/>
                  <a:gd name="connsiteX3" fmla="*/ 90887 w 110276"/>
                  <a:gd name="connsiteY3" fmla="*/ 49788 h 128112"/>
                  <a:gd name="connsiteX4" fmla="*/ 82405 w 110276"/>
                  <a:gd name="connsiteY4" fmla="*/ 26108 h 128112"/>
                  <a:gd name="connsiteX5" fmla="*/ 57562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7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7562" y="17001"/>
                    </a:moveTo>
                    <a:cubicBezTo>
                      <a:pt x="47867" y="17001"/>
                      <a:pt x="39991" y="20037"/>
                      <a:pt x="33931" y="26108"/>
                    </a:cubicBezTo>
                    <a:cubicBezTo>
                      <a:pt x="27266" y="32180"/>
                      <a:pt x="23631" y="40073"/>
                      <a:pt x="21813" y="49788"/>
                    </a:cubicBezTo>
                    <a:lnTo>
                      <a:pt x="90887" y="49788"/>
                    </a:lnTo>
                    <a:cubicBezTo>
                      <a:pt x="90282" y="40073"/>
                      <a:pt x="87252" y="32180"/>
                      <a:pt x="82405" y="26108"/>
                    </a:cubicBezTo>
                    <a:cubicBezTo>
                      <a:pt x="75740" y="20037"/>
                      <a:pt x="67863" y="17001"/>
                      <a:pt x="57562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2"/>
                      <a:pt x="32114" y="98969"/>
                    </a:cubicBezTo>
                    <a:cubicBezTo>
                      <a:pt x="38779" y="106255"/>
                      <a:pt x="47867" y="109897"/>
                      <a:pt x="58168" y="109897"/>
                    </a:cubicBezTo>
                    <a:cubicBezTo>
                      <a:pt x="67863" y="109897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1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B15B812-661C-8541-A3A5-7627839E7AD2}"/>
                  </a:ext>
                </a:extLst>
              </p:cNvPr>
              <p:cNvSpPr/>
              <p:nvPr/>
            </p:nvSpPr>
            <p:spPr>
              <a:xfrm>
                <a:off x="951245" y="5471603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6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3358"/>
                      <a:pt x="30902" y="8500"/>
                      <a:pt x="38779" y="4857"/>
                    </a:cubicBezTo>
                    <a:cubicBezTo>
                      <a:pt x="46050" y="1821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8E3F17D-9289-8743-B858-55A7CC94942D}"/>
                </a:ext>
              </a:extLst>
            </p:cNvPr>
            <p:cNvSpPr/>
            <p:nvPr/>
          </p:nvSpPr>
          <p:spPr>
            <a:xfrm>
              <a:off x="1098483" y="5474639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20601 w 161779"/>
                <a:gd name="connsiteY4" fmla="*/ 0 h 123255"/>
                <a:gd name="connsiteX5" fmla="*/ 20601 w 161779"/>
                <a:gd name="connsiteY5" fmla="*/ 104433 h 123255"/>
                <a:gd name="connsiteX6" fmla="*/ 70892 w 161779"/>
                <a:gd name="connsiteY6" fmla="*/ 104433 h 123255"/>
                <a:gd name="connsiteX7" fmla="*/ 70892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20601" y="0"/>
                  </a:lnTo>
                  <a:lnTo>
                    <a:pt x="20601" y="104433"/>
                  </a:lnTo>
                  <a:lnTo>
                    <a:pt x="70892" y="104433"/>
                  </a:lnTo>
                  <a:lnTo>
                    <a:pt x="70892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54E1483-9F2B-AC4E-93A0-547C66756421}"/>
                </a:ext>
              </a:extLst>
            </p:cNvPr>
            <p:cNvSpPr/>
            <p:nvPr/>
          </p:nvSpPr>
          <p:spPr>
            <a:xfrm>
              <a:off x="1290558" y="5472818"/>
              <a:ext cx="110882" cy="128112"/>
            </a:xfrm>
            <a:custGeom>
              <a:avLst/>
              <a:gdLst>
                <a:gd name="connsiteX0" fmla="*/ 57562 w 110882"/>
                <a:gd name="connsiteY0" fmla="*/ 17001 h 128112"/>
                <a:gd name="connsiteX1" fmla="*/ 33931 w 110882"/>
                <a:gd name="connsiteY1" fmla="*/ 26108 h 128112"/>
                <a:gd name="connsiteX2" fmla="*/ 21813 w 110882"/>
                <a:gd name="connsiteY2" fmla="*/ 49788 h 128112"/>
                <a:gd name="connsiteX3" fmla="*/ 90887 w 110882"/>
                <a:gd name="connsiteY3" fmla="*/ 49788 h 128112"/>
                <a:gd name="connsiteX4" fmla="*/ 82405 w 110882"/>
                <a:gd name="connsiteY4" fmla="*/ 26108 h 128112"/>
                <a:gd name="connsiteX5" fmla="*/ 57562 w 110882"/>
                <a:gd name="connsiteY5" fmla="*/ 17001 h 128112"/>
                <a:gd name="connsiteX6" fmla="*/ 110883 w 110882"/>
                <a:gd name="connsiteY6" fmla="*/ 67396 h 128112"/>
                <a:gd name="connsiteX7" fmla="*/ 20601 w 110882"/>
                <a:gd name="connsiteY7" fmla="*/ 67396 h 128112"/>
                <a:gd name="connsiteX8" fmla="*/ 32114 w 110882"/>
                <a:gd name="connsiteY8" fmla="*/ 98969 h 128112"/>
                <a:gd name="connsiteX9" fmla="*/ 58168 w 110882"/>
                <a:gd name="connsiteY9" fmla="*/ 109897 h 128112"/>
                <a:gd name="connsiteX10" fmla="*/ 80587 w 110882"/>
                <a:gd name="connsiteY10" fmla="*/ 103219 h 128112"/>
                <a:gd name="connsiteX11" fmla="*/ 90887 w 110882"/>
                <a:gd name="connsiteY11" fmla="*/ 87432 h 128112"/>
                <a:gd name="connsiteX12" fmla="*/ 110277 w 110882"/>
                <a:gd name="connsiteY12" fmla="*/ 91075 h 128112"/>
                <a:gd name="connsiteX13" fmla="*/ 92099 w 110882"/>
                <a:gd name="connsiteY13" fmla="*/ 118398 h 128112"/>
                <a:gd name="connsiteX14" fmla="*/ 57562 w 110882"/>
                <a:gd name="connsiteY14" fmla="*/ 128113 h 128112"/>
                <a:gd name="connsiteX15" fmla="*/ 15754 w 110882"/>
                <a:gd name="connsiteY15" fmla="*/ 111112 h 128112"/>
                <a:gd name="connsiteX16" fmla="*/ 0 w 110882"/>
                <a:gd name="connsiteY16" fmla="*/ 63753 h 128112"/>
                <a:gd name="connsiteX17" fmla="*/ 4241 w 110882"/>
                <a:gd name="connsiteY17" fmla="*/ 36430 h 128112"/>
                <a:gd name="connsiteX18" fmla="*/ 16360 w 110882"/>
                <a:gd name="connsiteY18" fmla="*/ 16394 h 128112"/>
                <a:gd name="connsiteX19" fmla="*/ 34537 w 110882"/>
                <a:gd name="connsiteY19" fmla="*/ 4250 h 128112"/>
                <a:gd name="connsiteX20" fmla="*/ 56956 w 110882"/>
                <a:gd name="connsiteY20" fmla="*/ 0 h 128112"/>
                <a:gd name="connsiteX21" fmla="*/ 95735 w 110882"/>
                <a:gd name="connsiteY21" fmla="*/ 15786 h 128112"/>
                <a:gd name="connsiteX22" fmla="*/ 110277 w 110882"/>
                <a:gd name="connsiteY22" fmla="*/ 59503 h 128112"/>
                <a:gd name="connsiteX23" fmla="*/ 110277 w 110882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882" h="128112">
                  <a:moveTo>
                    <a:pt x="57562" y="17001"/>
                  </a:moveTo>
                  <a:cubicBezTo>
                    <a:pt x="47867" y="17001"/>
                    <a:pt x="39991" y="20037"/>
                    <a:pt x="33931" y="26108"/>
                  </a:cubicBezTo>
                  <a:cubicBezTo>
                    <a:pt x="27266" y="32180"/>
                    <a:pt x="23631" y="40073"/>
                    <a:pt x="21813" y="49788"/>
                  </a:cubicBezTo>
                  <a:lnTo>
                    <a:pt x="90887" y="49788"/>
                  </a:lnTo>
                  <a:cubicBezTo>
                    <a:pt x="90282" y="40073"/>
                    <a:pt x="87252" y="32180"/>
                    <a:pt x="82405" y="26108"/>
                  </a:cubicBezTo>
                  <a:cubicBezTo>
                    <a:pt x="76345" y="20037"/>
                    <a:pt x="67863" y="17001"/>
                    <a:pt x="57562" y="17001"/>
                  </a:cubicBezTo>
                  <a:moveTo>
                    <a:pt x="110883" y="67396"/>
                  </a:moveTo>
                  <a:lnTo>
                    <a:pt x="20601" y="67396"/>
                  </a:lnTo>
                  <a:cubicBezTo>
                    <a:pt x="21207" y="81361"/>
                    <a:pt x="24843" y="91682"/>
                    <a:pt x="32114" y="98969"/>
                  </a:cubicBezTo>
                  <a:cubicBezTo>
                    <a:pt x="38779" y="106255"/>
                    <a:pt x="47867" y="109897"/>
                    <a:pt x="58168" y="109897"/>
                  </a:cubicBezTo>
                  <a:cubicBezTo>
                    <a:pt x="67863" y="109897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51C6711-C525-4548-BB5B-1E5B822DDE63}"/>
                </a:ext>
              </a:extLst>
            </p:cNvPr>
            <p:cNvSpPr/>
            <p:nvPr/>
          </p:nvSpPr>
          <p:spPr>
            <a:xfrm>
              <a:off x="1431131" y="5474639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508021A-96C6-BE48-A295-51199599BC66}"/>
                </a:ext>
              </a:extLst>
            </p:cNvPr>
            <p:cNvSpPr/>
            <p:nvPr/>
          </p:nvSpPr>
          <p:spPr>
            <a:xfrm>
              <a:off x="1568674" y="5471603"/>
              <a:ext cx="109064" cy="128719"/>
            </a:xfrm>
            <a:custGeom>
              <a:avLst/>
              <a:gdLst>
                <a:gd name="connsiteX0" fmla="*/ 89676 w 109064"/>
                <a:gd name="connsiteY0" fmla="*/ 86218 h 128719"/>
                <a:gd name="connsiteX1" fmla="*/ 109065 w 109064"/>
                <a:gd name="connsiteY1" fmla="*/ 89254 h 128719"/>
                <a:gd name="connsiteX2" fmla="*/ 92705 w 109064"/>
                <a:gd name="connsiteY2" fmla="*/ 117183 h 128719"/>
                <a:gd name="connsiteX3" fmla="*/ 56956 w 109064"/>
                <a:gd name="connsiteY3" fmla="*/ 128720 h 128719"/>
                <a:gd name="connsiteX4" fmla="*/ 15754 w 109064"/>
                <a:gd name="connsiteY4" fmla="*/ 112326 h 128719"/>
                <a:gd name="connsiteX5" fmla="*/ 0 w 109064"/>
                <a:gd name="connsiteY5" fmla="*/ 64360 h 128719"/>
                <a:gd name="connsiteX6" fmla="*/ 4241 w 109064"/>
                <a:gd name="connsiteY6" fmla="*/ 35823 h 128719"/>
                <a:gd name="connsiteX7" fmla="*/ 16360 w 109064"/>
                <a:gd name="connsiteY7" fmla="*/ 15786 h 128719"/>
                <a:gd name="connsiteX8" fmla="*/ 34537 w 109064"/>
                <a:gd name="connsiteY8" fmla="*/ 3643 h 128719"/>
                <a:gd name="connsiteX9" fmla="*/ 56956 w 109064"/>
                <a:gd name="connsiteY9" fmla="*/ 0 h 128719"/>
                <a:gd name="connsiteX10" fmla="*/ 93311 w 109064"/>
                <a:gd name="connsiteY10" fmla="*/ 11536 h 128719"/>
                <a:gd name="connsiteX11" fmla="*/ 109065 w 109064"/>
                <a:gd name="connsiteY11" fmla="*/ 38859 h 128719"/>
                <a:gd name="connsiteX12" fmla="*/ 90281 w 109064"/>
                <a:gd name="connsiteY12" fmla="*/ 42502 h 128719"/>
                <a:gd name="connsiteX13" fmla="*/ 80587 w 109064"/>
                <a:gd name="connsiteY13" fmla="*/ 26108 h 128719"/>
                <a:gd name="connsiteX14" fmla="*/ 57562 w 109064"/>
                <a:gd name="connsiteY14" fmla="*/ 18215 h 128719"/>
                <a:gd name="connsiteX15" fmla="*/ 30296 w 109064"/>
                <a:gd name="connsiteY15" fmla="*/ 30358 h 128719"/>
                <a:gd name="connsiteX16" fmla="*/ 20601 w 109064"/>
                <a:gd name="connsiteY16" fmla="*/ 63753 h 128719"/>
                <a:gd name="connsiteX17" fmla="*/ 30296 w 109064"/>
                <a:gd name="connsiteY17" fmla="*/ 97147 h 128719"/>
                <a:gd name="connsiteX18" fmla="*/ 57562 w 109064"/>
                <a:gd name="connsiteY18" fmla="*/ 109897 h 128719"/>
                <a:gd name="connsiteX19" fmla="*/ 81193 w 109064"/>
                <a:gd name="connsiteY19" fmla="*/ 102004 h 128719"/>
                <a:gd name="connsiteX20" fmla="*/ 89676 w 109064"/>
                <a:gd name="connsiteY20" fmla="*/ 86218 h 12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064" h="128719">
                  <a:moveTo>
                    <a:pt x="89676" y="86218"/>
                  </a:moveTo>
                  <a:lnTo>
                    <a:pt x="109065" y="89254"/>
                  </a:lnTo>
                  <a:cubicBezTo>
                    <a:pt x="106641" y="100183"/>
                    <a:pt x="101188" y="109897"/>
                    <a:pt x="92705" y="117183"/>
                  </a:cubicBezTo>
                  <a:cubicBezTo>
                    <a:pt x="84222" y="125077"/>
                    <a:pt x="72104" y="128720"/>
                    <a:pt x="56956" y="128720"/>
                  </a:cubicBezTo>
                  <a:cubicBezTo>
                    <a:pt x="39990" y="128720"/>
                    <a:pt x="26054" y="123255"/>
                    <a:pt x="15754" y="112326"/>
                  </a:cubicBezTo>
                  <a:cubicBezTo>
                    <a:pt x="5453" y="101397"/>
                    <a:pt x="0" y="85611"/>
                    <a:pt x="0" y="64360"/>
                  </a:cubicBezTo>
                  <a:cubicBezTo>
                    <a:pt x="0" y="53431"/>
                    <a:pt x="1212" y="43716"/>
                    <a:pt x="4241" y="35823"/>
                  </a:cubicBezTo>
                  <a:cubicBezTo>
                    <a:pt x="7271" y="27930"/>
                    <a:pt x="11512" y="21251"/>
                    <a:pt x="16360" y="15786"/>
                  </a:cubicBezTo>
                  <a:cubicBezTo>
                    <a:pt x="21207" y="10322"/>
                    <a:pt x="27266" y="6679"/>
                    <a:pt x="34537" y="3643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2710" y="0"/>
                    <a:pt x="84828" y="3643"/>
                    <a:pt x="93311" y="11536"/>
                  </a:cubicBezTo>
                  <a:cubicBezTo>
                    <a:pt x="101794" y="19429"/>
                    <a:pt x="106641" y="28537"/>
                    <a:pt x="109065" y="38859"/>
                  </a:cubicBezTo>
                  <a:lnTo>
                    <a:pt x="90281" y="42502"/>
                  </a:lnTo>
                  <a:cubicBezTo>
                    <a:pt x="88464" y="36430"/>
                    <a:pt x="85434" y="30966"/>
                    <a:pt x="80587" y="26108"/>
                  </a:cubicBezTo>
                  <a:cubicBezTo>
                    <a:pt x="75740" y="21251"/>
                    <a:pt x="67863" y="18215"/>
                    <a:pt x="57562" y="18215"/>
                  </a:cubicBezTo>
                  <a:cubicBezTo>
                    <a:pt x="46050" y="18215"/>
                    <a:pt x="36961" y="22465"/>
                    <a:pt x="30296" y="30358"/>
                  </a:cubicBezTo>
                  <a:cubicBezTo>
                    <a:pt x="23631" y="38859"/>
                    <a:pt x="20601" y="49788"/>
                    <a:pt x="20601" y="63753"/>
                  </a:cubicBezTo>
                  <a:cubicBezTo>
                    <a:pt x="20601" y="77718"/>
                    <a:pt x="23631" y="88647"/>
                    <a:pt x="30296" y="97147"/>
                  </a:cubicBezTo>
                  <a:cubicBezTo>
                    <a:pt x="36355" y="105647"/>
                    <a:pt x="45444" y="109897"/>
                    <a:pt x="57562" y="109897"/>
                  </a:cubicBezTo>
                  <a:cubicBezTo>
                    <a:pt x="68469" y="109897"/>
                    <a:pt x="76345" y="107469"/>
                    <a:pt x="81193" y="102004"/>
                  </a:cubicBezTo>
                  <a:cubicBezTo>
                    <a:pt x="84828" y="97754"/>
                    <a:pt x="87858" y="92290"/>
                    <a:pt x="89676" y="86218"/>
                  </a:cubicBezTo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8B60FAF-998A-D442-AE22-453AF7187B35}"/>
                </a:ext>
              </a:extLst>
            </p:cNvPr>
            <p:cNvSpPr/>
            <p:nvPr/>
          </p:nvSpPr>
          <p:spPr>
            <a:xfrm>
              <a:off x="1692887" y="5474639"/>
              <a:ext cx="110276" cy="123255"/>
            </a:xfrm>
            <a:custGeom>
              <a:avLst/>
              <a:gdLst>
                <a:gd name="connsiteX0" fmla="*/ 0 w 110276"/>
                <a:gd name="connsiteY0" fmla="*/ 19429 h 123255"/>
                <a:gd name="connsiteX1" fmla="*/ 0 w 110276"/>
                <a:gd name="connsiteY1" fmla="*/ 0 h 123255"/>
                <a:gd name="connsiteX2" fmla="*/ 110277 w 110276"/>
                <a:gd name="connsiteY2" fmla="*/ 0 h 123255"/>
                <a:gd name="connsiteX3" fmla="*/ 110277 w 110276"/>
                <a:gd name="connsiteY3" fmla="*/ 19429 h 123255"/>
                <a:gd name="connsiteX4" fmla="*/ 65439 w 110276"/>
                <a:gd name="connsiteY4" fmla="*/ 19429 h 123255"/>
                <a:gd name="connsiteX5" fmla="*/ 65439 w 110276"/>
                <a:gd name="connsiteY5" fmla="*/ 123255 h 123255"/>
                <a:gd name="connsiteX6" fmla="*/ 44838 w 110276"/>
                <a:gd name="connsiteY6" fmla="*/ 123255 h 123255"/>
                <a:gd name="connsiteX7" fmla="*/ 44838 w 110276"/>
                <a:gd name="connsiteY7" fmla="*/ 19429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76" h="123255">
                  <a:moveTo>
                    <a:pt x="0" y="19429"/>
                  </a:moveTo>
                  <a:lnTo>
                    <a:pt x="0" y="0"/>
                  </a:lnTo>
                  <a:lnTo>
                    <a:pt x="110277" y="0"/>
                  </a:lnTo>
                  <a:lnTo>
                    <a:pt x="110277" y="19429"/>
                  </a:lnTo>
                  <a:lnTo>
                    <a:pt x="65439" y="19429"/>
                  </a:lnTo>
                  <a:lnTo>
                    <a:pt x="65439" y="123255"/>
                  </a:lnTo>
                  <a:lnTo>
                    <a:pt x="44838" y="123255"/>
                  </a:lnTo>
                  <a:lnTo>
                    <a:pt x="44838" y="19429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1828612" y="5472210"/>
              <a:ext cx="236913" cy="128719"/>
              <a:chOff x="1828612" y="5472210"/>
              <a:chExt cx="236913" cy="128719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11FBB16-EF5A-FB41-8E03-3086A290846E}"/>
                  </a:ext>
                </a:extLst>
              </p:cNvPr>
              <p:cNvSpPr/>
              <p:nvPr/>
            </p:nvSpPr>
            <p:spPr>
              <a:xfrm>
                <a:off x="1828612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3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8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2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3" y="52216"/>
                    </a:lnTo>
                    <a:cubicBezTo>
                      <a:pt x="61197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7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8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8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2" y="81361"/>
                      <a:pt x="97552" y="88647"/>
                    </a:cubicBezTo>
                    <a:cubicBezTo>
                      <a:pt x="97552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26244B5-8B67-EA45-93EB-FAC2151D4D70}"/>
                  </a:ext>
                </a:extLst>
              </p:cNvPr>
              <p:cNvSpPr/>
              <p:nvPr/>
            </p:nvSpPr>
            <p:spPr>
              <a:xfrm>
                <a:off x="1949795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5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2" y="89254"/>
                      <a:pt x="31508" y="97754"/>
                    </a:cubicBezTo>
                    <a:cubicBezTo>
                      <a:pt x="37567" y="106255"/>
                      <a:pt x="46655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070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97DB53A-131F-8C49-BE87-A3BA6189EB68}"/>
                </a:ext>
              </a:extLst>
            </p:cNvPr>
            <p:cNvSpPr/>
            <p:nvPr/>
          </p:nvSpPr>
          <p:spPr>
            <a:xfrm>
              <a:off x="368960" y="5739365"/>
              <a:ext cx="103611" cy="123255"/>
            </a:xfrm>
            <a:custGeom>
              <a:avLst/>
              <a:gdLst>
                <a:gd name="connsiteX0" fmla="*/ 0 w 103611"/>
                <a:gd name="connsiteY0" fmla="*/ 123255 h 123255"/>
                <a:gd name="connsiteX1" fmla="*/ 0 w 103611"/>
                <a:gd name="connsiteY1" fmla="*/ 0 h 123255"/>
                <a:gd name="connsiteX2" fmla="*/ 103612 w 103611"/>
                <a:gd name="connsiteY2" fmla="*/ 0 h 123255"/>
                <a:gd name="connsiteX3" fmla="*/ 103612 w 103611"/>
                <a:gd name="connsiteY3" fmla="*/ 123255 h 123255"/>
                <a:gd name="connsiteX4" fmla="*/ 83011 w 103611"/>
                <a:gd name="connsiteY4" fmla="*/ 123255 h 123255"/>
                <a:gd name="connsiteX5" fmla="*/ 83011 w 103611"/>
                <a:gd name="connsiteY5" fmla="*/ 19429 h 123255"/>
                <a:gd name="connsiteX6" fmla="*/ 19995 w 103611"/>
                <a:gd name="connsiteY6" fmla="*/ 19429 h 123255"/>
                <a:gd name="connsiteX7" fmla="*/ 19995 w 103611"/>
                <a:gd name="connsiteY7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611" h="123255">
                  <a:moveTo>
                    <a:pt x="0" y="123255"/>
                  </a:moveTo>
                  <a:lnTo>
                    <a:pt x="0" y="0"/>
                  </a:lnTo>
                  <a:lnTo>
                    <a:pt x="103612" y="0"/>
                  </a:lnTo>
                  <a:lnTo>
                    <a:pt x="103612" y="123255"/>
                  </a:lnTo>
                  <a:lnTo>
                    <a:pt x="83011" y="123255"/>
                  </a:lnTo>
                  <a:lnTo>
                    <a:pt x="83011" y="19429"/>
                  </a:lnTo>
                  <a:lnTo>
                    <a:pt x="19995" y="19429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7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510744" y="5736329"/>
              <a:ext cx="528358" cy="176686"/>
              <a:chOff x="510744" y="5736329"/>
              <a:chExt cx="528358" cy="17668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249D0CB-EE4B-3E45-8696-08D1A154EDB4}"/>
                  </a:ext>
                </a:extLst>
              </p:cNvPr>
              <p:cNvSpPr/>
              <p:nvPr/>
            </p:nvSpPr>
            <p:spPr>
              <a:xfrm>
                <a:off x="510744" y="5736329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7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1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1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1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0238FBC-0874-684E-AFE4-D967BC9CEF5B}"/>
                  </a:ext>
                </a:extLst>
              </p:cNvPr>
              <p:cNvSpPr/>
              <p:nvPr/>
            </p:nvSpPr>
            <p:spPr>
              <a:xfrm>
                <a:off x="650711" y="5736936"/>
                <a:ext cx="115730" cy="128719"/>
              </a:xfrm>
              <a:custGeom>
                <a:avLst/>
                <a:gdLst>
                  <a:gd name="connsiteX0" fmla="*/ 58774 w 115730"/>
                  <a:gd name="connsiteY0" fmla="*/ 109897 h 128719"/>
                  <a:gd name="connsiteX1" fmla="*/ 86646 w 115730"/>
                  <a:gd name="connsiteY1" fmla="*/ 97754 h 128719"/>
                  <a:gd name="connsiteX2" fmla="*/ 95735 w 115730"/>
                  <a:gd name="connsiteY2" fmla="*/ 63753 h 128719"/>
                  <a:gd name="connsiteX3" fmla="*/ 86646 w 115730"/>
                  <a:gd name="connsiteY3" fmla="*/ 29751 h 128719"/>
                  <a:gd name="connsiteX4" fmla="*/ 58774 w 115730"/>
                  <a:gd name="connsiteY4" fmla="*/ 17608 h 128719"/>
                  <a:gd name="connsiteX5" fmla="*/ 30902 w 115730"/>
                  <a:gd name="connsiteY5" fmla="*/ 29751 h 128719"/>
                  <a:gd name="connsiteX6" fmla="*/ 21207 w 115730"/>
                  <a:gd name="connsiteY6" fmla="*/ 63753 h 128719"/>
                  <a:gd name="connsiteX7" fmla="*/ 31508 w 115730"/>
                  <a:gd name="connsiteY7" fmla="*/ 97754 h 128719"/>
                  <a:gd name="connsiteX8" fmla="*/ 58774 w 115730"/>
                  <a:gd name="connsiteY8" fmla="*/ 109897 h 128719"/>
                  <a:gd name="connsiteX9" fmla="*/ 58774 w 115730"/>
                  <a:gd name="connsiteY9" fmla="*/ 128720 h 128719"/>
                  <a:gd name="connsiteX10" fmla="*/ 35143 w 115730"/>
                  <a:gd name="connsiteY10" fmla="*/ 124470 h 128719"/>
                  <a:gd name="connsiteX11" fmla="*/ 16360 w 115730"/>
                  <a:gd name="connsiteY11" fmla="*/ 112326 h 128719"/>
                  <a:gd name="connsiteX12" fmla="*/ 4241 w 115730"/>
                  <a:gd name="connsiteY12" fmla="*/ 91682 h 128719"/>
                  <a:gd name="connsiteX13" fmla="*/ 0 w 115730"/>
                  <a:gd name="connsiteY13" fmla="*/ 64360 h 128719"/>
                  <a:gd name="connsiteX14" fmla="*/ 16360 w 115730"/>
                  <a:gd name="connsiteY14" fmla="*/ 17001 h 128719"/>
                  <a:gd name="connsiteX15" fmla="*/ 58774 w 115730"/>
                  <a:gd name="connsiteY15" fmla="*/ 0 h 128719"/>
                  <a:gd name="connsiteX16" fmla="*/ 99976 w 115730"/>
                  <a:gd name="connsiteY16" fmla="*/ 17001 h 128719"/>
                  <a:gd name="connsiteX17" fmla="*/ 115730 w 115730"/>
                  <a:gd name="connsiteY17" fmla="*/ 64360 h 128719"/>
                  <a:gd name="connsiteX18" fmla="*/ 99976 w 115730"/>
                  <a:gd name="connsiteY18" fmla="*/ 111719 h 128719"/>
                  <a:gd name="connsiteX19" fmla="*/ 58774 w 115730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30" h="128719">
                    <a:moveTo>
                      <a:pt x="58774" y="109897"/>
                    </a:moveTo>
                    <a:cubicBezTo>
                      <a:pt x="70892" y="109897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7567" y="106255"/>
                      <a:pt x="47261" y="109897"/>
                      <a:pt x="58774" y="109897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2"/>
                    </a:cubicBezTo>
                    <a:cubicBezTo>
                      <a:pt x="1212" y="83789"/>
                      <a:pt x="0" y="74075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4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556FAA1-642F-2748-B827-7206E707245F}"/>
                  </a:ext>
                </a:extLst>
              </p:cNvPr>
              <p:cNvSpPr/>
              <p:nvPr/>
            </p:nvSpPr>
            <p:spPr>
              <a:xfrm>
                <a:off x="777347" y="5739365"/>
                <a:ext cx="136331" cy="158471"/>
              </a:xfrm>
              <a:custGeom>
                <a:avLst/>
                <a:gdLst>
                  <a:gd name="connsiteX0" fmla="*/ 47867 w 136331"/>
                  <a:gd name="connsiteY0" fmla="*/ 71039 h 158471"/>
                  <a:gd name="connsiteX1" fmla="*/ 43626 w 136331"/>
                  <a:gd name="connsiteY1" fmla="*/ 89861 h 158471"/>
                  <a:gd name="connsiteX2" fmla="*/ 36355 w 136331"/>
                  <a:gd name="connsiteY2" fmla="*/ 103826 h 158471"/>
                  <a:gd name="connsiteX3" fmla="*/ 96341 w 136331"/>
                  <a:gd name="connsiteY3" fmla="*/ 103826 h 158471"/>
                  <a:gd name="connsiteX4" fmla="*/ 96341 w 136331"/>
                  <a:gd name="connsiteY4" fmla="*/ 18822 h 158471"/>
                  <a:gd name="connsiteX5" fmla="*/ 49685 w 136331"/>
                  <a:gd name="connsiteY5" fmla="*/ 18822 h 158471"/>
                  <a:gd name="connsiteX6" fmla="*/ 49685 w 136331"/>
                  <a:gd name="connsiteY6" fmla="*/ 49788 h 158471"/>
                  <a:gd name="connsiteX7" fmla="*/ 47867 w 136331"/>
                  <a:gd name="connsiteY7" fmla="*/ 71039 h 158471"/>
                  <a:gd name="connsiteX8" fmla="*/ 0 w 136331"/>
                  <a:gd name="connsiteY8" fmla="*/ 104433 h 158471"/>
                  <a:gd name="connsiteX9" fmla="*/ 12724 w 136331"/>
                  <a:gd name="connsiteY9" fmla="*/ 104433 h 158471"/>
                  <a:gd name="connsiteX10" fmla="*/ 23631 w 136331"/>
                  <a:gd name="connsiteY10" fmla="*/ 89254 h 158471"/>
                  <a:gd name="connsiteX11" fmla="*/ 28478 w 136331"/>
                  <a:gd name="connsiteY11" fmla="*/ 68610 h 158471"/>
                  <a:gd name="connsiteX12" fmla="*/ 29084 w 136331"/>
                  <a:gd name="connsiteY12" fmla="*/ 58895 h 158471"/>
                  <a:gd name="connsiteX13" fmla="*/ 29690 w 136331"/>
                  <a:gd name="connsiteY13" fmla="*/ 45538 h 158471"/>
                  <a:gd name="connsiteX14" fmla="*/ 29690 w 136331"/>
                  <a:gd name="connsiteY14" fmla="*/ 26715 h 158471"/>
                  <a:gd name="connsiteX15" fmla="*/ 29690 w 136331"/>
                  <a:gd name="connsiteY15" fmla="*/ 0 h 158471"/>
                  <a:gd name="connsiteX16" fmla="*/ 116336 w 136331"/>
                  <a:gd name="connsiteY16" fmla="*/ 0 h 158471"/>
                  <a:gd name="connsiteX17" fmla="*/ 116336 w 136331"/>
                  <a:gd name="connsiteY17" fmla="*/ 104433 h 158471"/>
                  <a:gd name="connsiteX18" fmla="*/ 136331 w 136331"/>
                  <a:gd name="connsiteY18" fmla="*/ 104433 h 158471"/>
                  <a:gd name="connsiteX19" fmla="*/ 136331 w 136331"/>
                  <a:gd name="connsiteY19" fmla="*/ 158471 h 158471"/>
                  <a:gd name="connsiteX20" fmla="*/ 116336 w 136331"/>
                  <a:gd name="connsiteY20" fmla="*/ 158471 h 158471"/>
                  <a:gd name="connsiteX21" fmla="*/ 116336 w 136331"/>
                  <a:gd name="connsiteY21" fmla="*/ 123862 h 158471"/>
                  <a:gd name="connsiteX22" fmla="*/ 19995 w 136331"/>
                  <a:gd name="connsiteY22" fmla="*/ 123862 h 158471"/>
                  <a:gd name="connsiteX23" fmla="*/ 19995 w 136331"/>
                  <a:gd name="connsiteY23" fmla="*/ 158471 h 158471"/>
                  <a:gd name="connsiteX24" fmla="*/ 0 w 136331"/>
                  <a:gd name="connsiteY24" fmla="*/ 158471 h 158471"/>
                  <a:gd name="connsiteX25" fmla="*/ 0 w 136331"/>
                  <a:gd name="connsiteY25" fmla="*/ 104433 h 15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331" h="158471">
                    <a:moveTo>
                      <a:pt x="47867" y="71039"/>
                    </a:moveTo>
                    <a:cubicBezTo>
                      <a:pt x="47261" y="78325"/>
                      <a:pt x="45444" y="84396"/>
                      <a:pt x="43626" y="89861"/>
                    </a:cubicBezTo>
                    <a:cubicBezTo>
                      <a:pt x="41202" y="95325"/>
                      <a:pt x="38779" y="100183"/>
                      <a:pt x="36355" y="103826"/>
                    </a:cubicBezTo>
                    <a:lnTo>
                      <a:pt x="96341" y="103826"/>
                    </a:lnTo>
                    <a:lnTo>
                      <a:pt x="96341" y="18822"/>
                    </a:lnTo>
                    <a:lnTo>
                      <a:pt x="49685" y="18822"/>
                    </a:lnTo>
                    <a:cubicBezTo>
                      <a:pt x="49685" y="30966"/>
                      <a:pt x="49685" y="41287"/>
                      <a:pt x="49685" y="49788"/>
                    </a:cubicBezTo>
                    <a:cubicBezTo>
                      <a:pt x="48473" y="59503"/>
                      <a:pt x="48473" y="66181"/>
                      <a:pt x="47867" y="71039"/>
                    </a:cubicBezTo>
                    <a:moveTo>
                      <a:pt x="0" y="104433"/>
                    </a:moveTo>
                    <a:lnTo>
                      <a:pt x="12724" y="104433"/>
                    </a:lnTo>
                    <a:cubicBezTo>
                      <a:pt x="16966" y="100790"/>
                      <a:pt x="20601" y="95933"/>
                      <a:pt x="23631" y="89254"/>
                    </a:cubicBezTo>
                    <a:cubicBezTo>
                      <a:pt x="26660" y="82575"/>
                      <a:pt x="28478" y="75896"/>
                      <a:pt x="28478" y="68610"/>
                    </a:cubicBezTo>
                    <a:cubicBezTo>
                      <a:pt x="28478" y="65574"/>
                      <a:pt x="29084" y="62538"/>
                      <a:pt x="29084" y="58895"/>
                    </a:cubicBezTo>
                    <a:cubicBezTo>
                      <a:pt x="29084" y="55252"/>
                      <a:pt x="29084" y="51002"/>
                      <a:pt x="29690" y="45538"/>
                    </a:cubicBezTo>
                    <a:cubicBezTo>
                      <a:pt x="29690" y="40073"/>
                      <a:pt x="29690" y="34001"/>
                      <a:pt x="29690" y="26715"/>
                    </a:cubicBezTo>
                    <a:cubicBezTo>
                      <a:pt x="29690" y="19429"/>
                      <a:pt x="29690" y="10322"/>
                      <a:pt x="29690" y="0"/>
                    </a:cubicBezTo>
                    <a:lnTo>
                      <a:pt x="116336" y="0"/>
                    </a:lnTo>
                    <a:lnTo>
                      <a:pt x="116336" y="104433"/>
                    </a:lnTo>
                    <a:lnTo>
                      <a:pt x="136331" y="104433"/>
                    </a:lnTo>
                    <a:lnTo>
                      <a:pt x="136331" y="158471"/>
                    </a:lnTo>
                    <a:lnTo>
                      <a:pt x="116336" y="158471"/>
                    </a:lnTo>
                    <a:lnTo>
                      <a:pt x="116336" y="123862"/>
                    </a:lnTo>
                    <a:lnTo>
                      <a:pt x="19995" y="123862"/>
                    </a:lnTo>
                    <a:lnTo>
                      <a:pt x="19995" y="158471"/>
                    </a:lnTo>
                    <a:lnTo>
                      <a:pt x="0" y="158471"/>
                    </a:lnTo>
                    <a:lnTo>
                      <a:pt x="0" y="104433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BF366C2-5026-274D-BB00-A1AF7BE53D59}"/>
                  </a:ext>
                </a:extLst>
              </p:cNvPr>
              <p:cNvSpPr/>
              <p:nvPr/>
            </p:nvSpPr>
            <p:spPr>
              <a:xfrm>
                <a:off x="919738" y="5739365"/>
                <a:ext cx="119365" cy="173650"/>
              </a:xfrm>
              <a:custGeom>
                <a:avLst/>
                <a:gdLst>
                  <a:gd name="connsiteX0" fmla="*/ 63621 w 119365"/>
                  <a:gd name="connsiteY0" fmla="*/ 142685 h 173650"/>
                  <a:gd name="connsiteX1" fmla="*/ 47261 w 119365"/>
                  <a:gd name="connsiteY1" fmla="*/ 166971 h 173650"/>
                  <a:gd name="connsiteX2" fmla="*/ 24237 w 119365"/>
                  <a:gd name="connsiteY2" fmla="*/ 173650 h 173650"/>
                  <a:gd name="connsiteX3" fmla="*/ 12724 w 119365"/>
                  <a:gd name="connsiteY3" fmla="*/ 173650 h 173650"/>
                  <a:gd name="connsiteX4" fmla="*/ 12724 w 119365"/>
                  <a:gd name="connsiteY4" fmla="*/ 154221 h 173650"/>
                  <a:gd name="connsiteX5" fmla="*/ 20601 w 119365"/>
                  <a:gd name="connsiteY5" fmla="*/ 154221 h 173650"/>
                  <a:gd name="connsiteX6" fmla="*/ 35749 w 119365"/>
                  <a:gd name="connsiteY6" fmla="*/ 150578 h 173650"/>
                  <a:gd name="connsiteX7" fmla="*/ 46050 w 119365"/>
                  <a:gd name="connsiteY7" fmla="*/ 136006 h 173650"/>
                  <a:gd name="connsiteX8" fmla="*/ 51503 w 119365"/>
                  <a:gd name="connsiteY8" fmla="*/ 122648 h 173650"/>
                  <a:gd name="connsiteX9" fmla="*/ 0 w 119365"/>
                  <a:gd name="connsiteY9" fmla="*/ 0 h 173650"/>
                  <a:gd name="connsiteX10" fmla="*/ 22419 w 119365"/>
                  <a:gd name="connsiteY10" fmla="*/ 0 h 173650"/>
                  <a:gd name="connsiteX11" fmla="*/ 62409 w 119365"/>
                  <a:gd name="connsiteY11" fmla="*/ 97754 h 173650"/>
                  <a:gd name="connsiteX12" fmla="*/ 98158 w 119365"/>
                  <a:gd name="connsiteY12" fmla="*/ 0 h 173650"/>
                  <a:gd name="connsiteX13" fmla="*/ 119366 w 119365"/>
                  <a:gd name="connsiteY13" fmla="*/ 0 h 173650"/>
                  <a:gd name="connsiteX14" fmla="*/ 63621 w 119365"/>
                  <a:gd name="connsiteY14" fmla="*/ 142685 h 17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5" h="173650">
                    <a:moveTo>
                      <a:pt x="63621" y="142685"/>
                    </a:moveTo>
                    <a:cubicBezTo>
                      <a:pt x="58774" y="154221"/>
                      <a:pt x="53927" y="162721"/>
                      <a:pt x="47261" y="166971"/>
                    </a:cubicBezTo>
                    <a:cubicBezTo>
                      <a:pt x="41202" y="171829"/>
                      <a:pt x="33325" y="173650"/>
                      <a:pt x="24237" y="173650"/>
                    </a:cubicBezTo>
                    <a:lnTo>
                      <a:pt x="12724" y="173650"/>
                    </a:lnTo>
                    <a:lnTo>
                      <a:pt x="12724" y="154221"/>
                    </a:lnTo>
                    <a:lnTo>
                      <a:pt x="20601" y="154221"/>
                    </a:lnTo>
                    <a:cubicBezTo>
                      <a:pt x="26660" y="154221"/>
                      <a:pt x="31508" y="153006"/>
                      <a:pt x="35749" y="150578"/>
                    </a:cubicBezTo>
                    <a:cubicBezTo>
                      <a:pt x="39991" y="148149"/>
                      <a:pt x="43626" y="143292"/>
                      <a:pt x="46050" y="136006"/>
                    </a:cubicBezTo>
                    <a:lnTo>
                      <a:pt x="51503" y="122648"/>
                    </a:lnTo>
                    <a:lnTo>
                      <a:pt x="0" y="0"/>
                    </a:lnTo>
                    <a:lnTo>
                      <a:pt x="22419" y="0"/>
                    </a:lnTo>
                    <a:lnTo>
                      <a:pt x="62409" y="97754"/>
                    </a:lnTo>
                    <a:lnTo>
                      <a:pt x="98158" y="0"/>
                    </a:lnTo>
                    <a:lnTo>
                      <a:pt x="119366" y="0"/>
                    </a:lnTo>
                    <a:lnTo>
                      <a:pt x="63621" y="142685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9747A05-B75D-0740-8253-04BC786E7B96}"/>
                </a:ext>
              </a:extLst>
            </p:cNvPr>
            <p:cNvSpPr/>
            <p:nvPr/>
          </p:nvSpPr>
          <p:spPr>
            <a:xfrm>
              <a:off x="1060310" y="5739365"/>
              <a:ext cx="142390" cy="123255"/>
            </a:xfrm>
            <a:custGeom>
              <a:avLst/>
              <a:gdLst>
                <a:gd name="connsiteX0" fmla="*/ 0 w 142390"/>
                <a:gd name="connsiteY0" fmla="*/ 123255 h 123255"/>
                <a:gd name="connsiteX1" fmla="*/ 0 w 142390"/>
                <a:gd name="connsiteY1" fmla="*/ 0 h 123255"/>
                <a:gd name="connsiteX2" fmla="*/ 30296 w 142390"/>
                <a:gd name="connsiteY2" fmla="*/ 0 h 123255"/>
                <a:gd name="connsiteX3" fmla="*/ 71498 w 142390"/>
                <a:gd name="connsiteY3" fmla="*/ 103219 h 123255"/>
                <a:gd name="connsiteX4" fmla="*/ 113306 w 142390"/>
                <a:gd name="connsiteY4" fmla="*/ 0 h 123255"/>
                <a:gd name="connsiteX5" fmla="*/ 142390 w 142390"/>
                <a:gd name="connsiteY5" fmla="*/ 0 h 123255"/>
                <a:gd name="connsiteX6" fmla="*/ 142390 w 142390"/>
                <a:gd name="connsiteY6" fmla="*/ 123255 h 123255"/>
                <a:gd name="connsiteX7" fmla="*/ 122395 w 142390"/>
                <a:gd name="connsiteY7" fmla="*/ 123255 h 123255"/>
                <a:gd name="connsiteX8" fmla="*/ 122395 w 142390"/>
                <a:gd name="connsiteY8" fmla="*/ 22465 h 123255"/>
                <a:gd name="connsiteX9" fmla="*/ 81193 w 142390"/>
                <a:gd name="connsiteY9" fmla="*/ 123255 h 123255"/>
                <a:gd name="connsiteX10" fmla="*/ 59986 w 142390"/>
                <a:gd name="connsiteY10" fmla="*/ 123255 h 123255"/>
                <a:gd name="connsiteX11" fmla="*/ 18783 w 142390"/>
                <a:gd name="connsiteY11" fmla="*/ 22465 h 123255"/>
                <a:gd name="connsiteX12" fmla="*/ 18783 w 142390"/>
                <a:gd name="connsiteY1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90" h="123255">
                  <a:moveTo>
                    <a:pt x="0" y="123255"/>
                  </a:moveTo>
                  <a:lnTo>
                    <a:pt x="0" y="0"/>
                  </a:lnTo>
                  <a:lnTo>
                    <a:pt x="30296" y="0"/>
                  </a:lnTo>
                  <a:lnTo>
                    <a:pt x="71498" y="103219"/>
                  </a:lnTo>
                  <a:lnTo>
                    <a:pt x="113306" y="0"/>
                  </a:lnTo>
                  <a:lnTo>
                    <a:pt x="142390" y="0"/>
                  </a:lnTo>
                  <a:lnTo>
                    <a:pt x="142390" y="123255"/>
                  </a:lnTo>
                  <a:lnTo>
                    <a:pt x="122395" y="123255"/>
                  </a:lnTo>
                  <a:lnTo>
                    <a:pt x="122395" y="22465"/>
                  </a:lnTo>
                  <a:lnTo>
                    <a:pt x="81193" y="123255"/>
                  </a:lnTo>
                  <a:lnTo>
                    <a:pt x="59986" y="123255"/>
                  </a:lnTo>
                  <a:lnTo>
                    <a:pt x="18783" y="22465"/>
                  </a:lnTo>
                  <a:lnTo>
                    <a:pt x="18783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2EE0B4E-9BA3-DD48-97DB-A444742C390B}"/>
                </a:ext>
              </a:extLst>
            </p:cNvPr>
            <p:cNvSpPr/>
            <p:nvPr/>
          </p:nvSpPr>
          <p:spPr>
            <a:xfrm>
              <a:off x="1235420" y="5736936"/>
              <a:ext cx="100582" cy="128112"/>
            </a:xfrm>
            <a:custGeom>
              <a:avLst/>
              <a:gdLst>
                <a:gd name="connsiteX0" fmla="*/ 80587 w 100582"/>
                <a:gd name="connsiteY0" fmla="*/ 71039 h 128112"/>
                <a:gd name="connsiteX1" fmla="*/ 64227 w 100582"/>
                <a:gd name="connsiteY1" fmla="*/ 71039 h 128112"/>
                <a:gd name="connsiteX2" fmla="*/ 46656 w 100582"/>
                <a:gd name="connsiteY2" fmla="*/ 71039 h 128112"/>
                <a:gd name="connsiteX3" fmla="*/ 27266 w 100582"/>
                <a:gd name="connsiteY3" fmla="*/ 76503 h 128112"/>
                <a:gd name="connsiteX4" fmla="*/ 20601 w 100582"/>
                <a:gd name="connsiteY4" fmla="*/ 91075 h 128112"/>
                <a:gd name="connsiteX5" fmla="*/ 26660 w 100582"/>
                <a:gd name="connsiteY5" fmla="*/ 105040 h 128112"/>
                <a:gd name="connsiteX6" fmla="*/ 43626 w 100582"/>
                <a:gd name="connsiteY6" fmla="*/ 110505 h 128112"/>
                <a:gd name="connsiteX7" fmla="*/ 69680 w 100582"/>
                <a:gd name="connsiteY7" fmla="*/ 102611 h 128112"/>
                <a:gd name="connsiteX8" fmla="*/ 80587 w 100582"/>
                <a:gd name="connsiteY8" fmla="*/ 82575 h 128112"/>
                <a:gd name="connsiteX9" fmla="*/ 80587 w 100582"/>
                <a:gd name="connsiteY9" fmla="*/ 71039 h 128112"/>
                <a:gd name="connsiteX10" fmla="*/ 81799 w 100582"/>
                <a:gd name="connsiteY10" fmla="*/ 125684 h 128112"/>
                <a:gd name="connsiteX11" fmla="*/ 81799 w 100582"/>
                <a:gd name="connsiteY11" fmla="*/ 111112 h 128112"/>
                <a:gd name="connsiteX12" fmla="*/ 66045 w 100582"/>
                <a:gd name="connsiteY12" fmla="*/ 123255 h 128112"/>
                <a:gd name="connsiteX13" fmla="*/ 43020 w 100582"/>
                <a:gd name="connsiteY13" fmla="*/ 128113 h 128112"/>
                <a:gd name="connsiteX14" fmla="*/ 11512 w 100582"/>
                <a:gd name="connsiteY14" fmla="*/ 118398 h 128112"/>
                <a:gd name="connsiteX15" fmla="*/ 0 w 100582"/>
                <a:gd name="connsiteY15" fmla="*/ 91682 h 128112"/>
                <a:gd name="connsiteX16" fmla="*/ 12724 w 100582"/>
                <a:gd name="connsiteY16" fmla="*/ 63753 h 128112"/>
                <a:gd name="connsiteX17" fmla="*/ 46656 w 100582"/>
                <a:gd name="connsiteY17" fmla="*/ 54645 h 128112"/>
                <a:gd name="connsiteX18" fmla="*/ 64227 w 100582"/>
                <a:gd name="connsiteY18" fmla="*/ 54645 h 128112"/>
                <a:gd name="connsiteX19" fmla="*/ 80587 w 100582"/>
                <a:gd name="connsiteY19" fmla="*/ 55252 h 128112"/>
                <a:gd name="connsiteX20" fmla="*/ 80587 w 100582"/>
                <a:gd name="connsiteY20" fmla="*/ 44323 h 128112"/>
                <a:gd name="connsiteX21" fmla="*/ 72710 w 100582"/>
                <a:gd name="connsiteY21" fmla="*/ 24894 h 128112"/>
                <a:gd name="connsiteX22" fmla="*/ 53321 w 100582"/>
                <a:gd name="connsiteY22" fmla="*/ 18822 h 128112"/>
                <a:gd name="connsiteX23" fmla="*/ 33325 w 100582"/>
                <a:gd name="connsiteY23" fmla="*/ 25501 h 128112"/>
                <a:gd name="connsiteX24" fmla="*/ 23631 w 100582"/>
                <a:gd name="connsiteY24" fmla="*/ 41287 h 128112"/>
                <a:gd name="connsiteX25" fmla="*/ 4241 w 100582"/>
                <a:gd name="connsiteY25" fmla="*/ 37037 h 128112"/>
                <a:gd name="connsiteX26" fmla="*/ 20601 w 100582"/>
                <a:gd name="connsiteY26" fmla="*/ 10322 h 128112"/>
                <a:gd name="connsiteX27" fmla="*/ 53321 w 100582"/>
                <a:gd name="connsiteY27" fmla="*/ 0 h 128112"/>
                <a:gd name="connsiteX28" fmla="*/ 87252 w 100582"/>
                <a:gd name="connsiteY28" fmla="*/ 10322 h 128112"/>
                <a:gd name="connsiteX29" fmla="*/ 100582 w 100582"/>
                <a:gd name="connsiteY29" fmla="*/ 43109 h 128112"/>
                <a:gd name="connsiteX30" fmla="*/ 100582 w 100582"/>
                <a:gd name="connsiteY30" fmla="*/ 125684 h 128112"/>
                <a:gd name="connsiteX31" fmla="*/ 81799 w 100582"/>
                <a:gd name="connsiteY31" fmla="*/ 125684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582" h="128112">
                  <a:moveTo>
                    <a:pt x="80587" y="71039"/>
                  </a:moveTo>
                  <a:cubicBezTo>
                    <a:pt x="75740" y="71039"/>
                    <a:pt x="70286" y="71039"/>
                    <a:pt x="64227" y="71039"/>
                  </a:cubicBezTo>
                  <a:cubicBezTo>
                    <a:pt x="58774" y="71039"/>
                    <a:pt x="52715" y="71039"/>
                    <a:pt x="46656" y="71039"/>
                  </a:cubicBezTo>
                  <a:cubicBezTo>
                    <a:pt x="38173" y="71646"/>
                    <a:pt x="31508" y="73467"/>
                    <a:pt x="27266" y="76503"/>
                  </a:cubicBezTo>
                  <a:cubicBezTo>
                    <a:pt x="23025" y="80146"/>
                    <a:pt x="20601" y="85004"/>
                    <a:pt x="20601" y="91075"/>
                  </a:cubicBezTo>
                  <a:cubicBezTo>
                    <a:pt x="20601" y="97147"/>
                    <a:pt x="22419" y="101397"/>
                    <a:pt x="26660" y="105040"/>
                  </a:cubicBezTo>
                  <a:cubicBezTo>
                    <a:pt x="30902" y="108683"/>
                    <a:pt x="36355" y="110505"/>
                    <a:pt x="43626" y="110505"/>
                  </a:cubicBezTo>
                  <a:cubicBezTo>
                    <a:pt x="53927" y="110505"/>
                    <a:pt x="62409" y="108076"/>
                    <a:pt x="69680" y="102611"/>
                  </a:cubicBezTo>
                  <a:cubicBezTo>
                    <a:pt x="76951" y="97754"/>
                    <a:pt x="80587" y="91075"/>
                    <a:pt x="80587" y="82575"/>
                  </a:cubicBezTo>
                  <a:lnTo>
                    <a:pt x="80587" y="71039"/>
                  </a:lnTo>
                  <a:close/>
                  <a:moveTo>
                    <a:pt x="81799" y="125684"/>
                  </a:moveTo>
                  <a:lnTo>
                    <a:pt x="81799" y="111112"/>
                  </a:lnTo>
                  <a:cubicBezTo>
                    <a:pt x="78163" y="115969"/>
                    <a:pt x="72710" y="120219"/>
                    <a:pt x="66045" y="123255"/>
                  </a:cubicBezTo>
                  <a:cubicBezTo>
                    <a:pt x="59380" y="126291"/>
                    <a:pt x="52109" y="128113"/>
                    <a:pt x="43020" y="128113"/>
                  </a:cubicBezTo>
                  <a:cubicBezTo>
                    <a:pt x="29690" y="128113"/>
                    <a:pt x="19389" y="125077"/>
                    <a:pt x="11512" y="118398"/>
                  </a:cubicBezTo>
                  <a:cubicBezTo>
                    <a:pt x="3635" y="111719"/>
                    <a:pt x="0" y="102611"/>
                    <a:pt x="0" y="91682"/>
                  </a:cubicBezTo>
                  <a:cubicBezTo>
                    <a:pt x="0" y="78932"/>
                    <a:pt x="4241" y="69824"/>
                    <a:pt x="12724" y="63753"/>
                  </a:cubicBezTo>
                  <a:cubicBezTo>
                    <a:pt x="21207" y="58288"/>
                    <a:pt x="32114" y="54645"/>
                    <a:pt x="46656" y="54645"/>
                  </a:cubicBezTo>
                  <a:cubicBezTo>
                    <a:pt x="52715" y="54645"/>
                    <a:pt x="58774" y="54645"/>
                    <a:pt x="64227" y="54645"/>
                  </a:cubicBezTo>
                  <a:cubicBezTo>
                    <a:pt x="69680" y="54645"/>
                    <a:pt x="75134" y="54645"/>
                    <a:pt x="80587" y="55252"/>
                  </a:cubicBezTo>
                  <a:lnTo>
                    <a:pt x="80587" y="44323"/>
                  </a:lnTo>
                  <a:cubicBezTo>
                    <a:pt x="80587" y="35216"/>
                    <a:pt x="78163" y="28537"/>
                    <a:pt x="72710" y="24894"/>
                  </a:cubicBezTo>
                  <a:cubicBezTo>
                    <a:pt x="67863" y="20644"/>
                    <a:pt x="61197" y="18822"/>
                    <a:pt x="53321" y="18822"/>
                  </a:cubicBezTo>
                  <a:cubicBezTo>
                    <a:pt x="44838" y="18822"/>
                    <a:pt x="38173" y="21251"/>
                    <a:pt x="33325" y="25501"/>
                  </a:cubicBezTo>
                  <a:cubicBezTo>
                    <a:pt x="29084" y="29751"/>
                    <a:pt x="25448" y="35216"/>
                    <a:pt x="23631" y="41287"/>
                  </a:cubicBezTo>
                  <a:lnTo>
                    <a:pt x="4241" y="37037"/>
                  </a:lnTo>
                  <a:cubicBezTo>
                    <a:pt x="6665" y="26108"/>
                    <a:pt x="12118" y="17608"/>
                    <a:pt x="20601" y="10322"/>
                  </a:cubicBezTo>
                  <a:cubicBezTo>
                    <a:pt x="29084" y="3643"/>
                    <a:pt x="39990" y="0"/>
                    <a:pt x="53321" y="0"/>
                  </a:cubicBezTo>
                  <a:cubicBezTo>
                    <a:pt x="67257" y="0"/>
                    <a:pt x="78769" y="3643"/>
                    <a:pt x="87252" y="10322"/>
                  </a:cubicBezTo>
                  <a:cubicBezTo>
                    <a:pt x="96341" y="17608"/>
                    <a:pt x="100582" y="28537"/>
                    <a:pt x="100582" y="43109"/>
                  </a:cubicBezTo>
                  <a:lnTo>
                    <a:pt x="100582" y="125684"/>
                  </a:lnTo>
                  <a:lnTo>
                    <a:pt x="81799" y="125684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0D3034A-AB0E-A740-8B75-39B7FEDB4FB3}"/>
                </a:ext>
              </a:extLst>
            </p:cNvPr>
            <p:cNvSpPr/>
            <p:nvPr/>
          </p:nvSpPr>
          <p:spPr>
            <a:xfrm>
              <a:off x="1373569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AF1852C-0969-F44F-9BE4-53C016FAD576}"/>
                </a:ext>
              </a:extLst>
            </p:cNvPr>
            <p:cNvSpPr/>
            <p:nvPr/>
          </p:nvSpPr>
          <p:spPr>
            <a:xfrm>
              <a:off x="1517777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5D4FCA0-14DC-494B-BCD3-DA0F923920D4}"/>
                </a:ext>
              </a:extLst>
            </p:cNvPr>
            <p:cNvSpPr/>
            <p:nvPr/>
          </p:nvSpPr>
          <p:spPr>
            <a:xfrm>
              <a:off x="1661985" y="5739365"/>
              <a:ext cx="133907" cy="123255"/>
            </a:xfrm>
            <a:custGeom>
              <a:avLst/>
              <a:gdLst>
                <a:gd name="connsiteX0" fmla="*/ 113306 w 133907"/>
                <a:gd name="connsiteY0" fmla="*/ 0 h 123255"/>
                <a:gd name="connsiteX1" fmla="*/ 133908 w 133907"/>
                <a:gd name="connsiteY1" fmla="*/ 0 h 123255"/>
                <a:gd name="connsiteX2" fmla="*/ 133908 w 133907"/>
                <a:gd name="connsiteY2" fmla="*/ 123255 h 123255"/>
                <a:gd name="connsiteX3" fmla="*/ 113306 w 133907"/>
                <a:gd name="connsiteY3" fmla="*/ 123255 h 123255"/>
                <a:gd name="connsiteX4" fmla="*/ 113306 w 133907"/>
                <a:gd name="connsiteY4" fmla="*/ 0 h 123255"/>
                <a:gd name="connsiteX5" fmla="*/ 52109 w 133907"/>
                <a:gd name="connsiteY5" fmla="*/ 61324 h 123255"/>
                <a:gd name="connsiteX6" fmla="*/ 20601 w 133907"/>
                <a:gd name="connsiteY6" fmla="*/ 61324 h 123255"/>
                <a:gd name="connsiteX7" fmla="*/ 20601 w 133907"/>
                <a:gd name="connsiteY7" fmla="*/ 105040 h 123255"/>
                <a:gd name="connsiteX8" fmla="*/ 52109 w 133907"/>
                <a:gd name="connsiteY8" fmla="*/ 105040 h 123255"/>
                <a:gd name="connsiteX9" fmla="*/ 70892 w 133907"/>
                <a:gd name="connsiteY9" fmla="*/ 98969 h 123255"/>
                <a:gd name="connsiteX10" fmla="*/ 75740 w 133907"/>
                <a:gd name="connsiteY10" fmla="*/ 82575 h 123255"/>
                <a:gd name="connsiteX11" fmla="*/ 70892 w 133907"/>
                <a:gd name="connsiteY11" fmla="*/ 66789 h 123255"/>
                <a:gd name="connsiteX12" fmla="*/ 52109 w 133907"/>
                <a:gd name="connsiteY12" fmla="*/ 61324 h 123255"/>
                <a:gd name="connsiteX13" fmla="*/ 0 w 133907"/>
                <a:gd name="connsiteY13" fmla="*/ 123255 h 123255"/>
                <a:gd name="connsiteX14" fmla="*/ 0 w 133907"/>
                <a:gd name="connsiteY14" fmla="*/ 0 h 123255"/>
                <a:gd name="connsiteX15" fmla="*/ 20601 w 133907"/>
                <a:gd name="connsiteY15" fmla="*/ 0 h 123255"/>
                <a:gd name="connsiteX16" fmla="*/ 20601 w 133907"/>
                <a:gd name="connsiteY16" fmla="*/ 42502 h 123255"/>
                <a:gd name="connsiteX17" fmla="*/ 52109 w 133907"/>
                <a:gd name="connsiteY17" fmla="*/ 42502 h 123255"/>
                <a:gd name="connsiteX18" fmla="*/ 84222 w 133907"/>
                <a:gd name="connsiteY18" fmla="*/ 52824 h 123255"/>
                <a:gd name="connsiteX19" fmla="*/ 95129 w 133907"/>
                <a:gd name="connsiteY19" fmla="*/ 81968 h 123255"/>
                <a:gd name="connsiteX20" fmla="*/ 84222 w 133907"/>
                <a:gd name="connsiteY20" fmla="*/ 112326 h 123255"/>
                <a:gd name="connsiteX21" fmla="*/ 51503 w 133907"/>
                <a:gd name="connsiteY21" fmla="*/ 123255 h 123255"/>
                <a:gd name="connsiteX22" fmla="*/ 0 w 133907"/>
                <a:gd name="connsiteY2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907" h="123255">
                  <a:moveTo>
                    <a:pt x="113306" y="0"/>
                  </a:moveTo>
                  <a:lnTo>
                    <a:pt x="133908" y="0"/>
                  </a:lnTo>
                  <a:lnTo>
                    <a:pt x="133908" y="123255"/>
                  </a:lnTo>
                  <a:lnTo>
                    <a:pt x="113306" y="123255"/>
                  </a:lnTo>
                  <a:lnTo>
                    <a:pt x="113306" y="0"/>
                  </a:lnTo>
                  <a:close/>
                  <a:moveTo>
                    <a:pt x="52109" y="61324"/>
                  </a:moveTo>
                  <a:lnTo>
                    <a:pt x="20601" y="61324"/>
                  </a:lnTo>
                  <a:lnTo>
                    <a:pt x="20601" y="105040"/>
                  </a:lnTo>
                  <a:lnTo>
                    <a:pt x="52109" y="105040"/>
                  </a:lnTo>
                  <a:cubicBezTo>
                    <a:pt x="61198" y="105040"/>
                    <a:pt x="67863" y="102612"/>
                    <a:pt x="70892" y="98969"/>
                  </a:cubicBezTo>
                  <a:cubicBezTo>
                    <a:pt x="74528" y="94718"/>
                    <a:pt x="75740" y="89254"/>
                    <a:pt x="75740" y="82575"/>
                  </a:cubicBezTo>
                  <a:cubicBezTo>
                    <a:pt x="75740" y="75896"/>
                    <a:pt x="73922" y="70432"/>
                    <a:pt x="70892" y="66789"/>
                  </a:cubicBezTo>
                  <a:cubicBezTo>
                    <a:pt x="67863" y="63146"/>
                    <a:pt x="61803" y="61324"/>
                    <a:pt x="52109" y="61324"/>
                  </a:cubicBezTo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42502"/>
                  </a:lnTo>
                  <a:lnTo>
                    <a:pt x="52109" y="42502"/>
                  </a:lnTo>
                  <a:cubicBezTo>
                    <a:pt x="66045" y="42502"/>
                    <a:pt x="76951" y="46145"/>
                    <a:pt x="84222" y="52824"/>
                  </a:cubicBezTo>
                  <a:cubicBezTo>
                    <a:pt x="91493" y="59503"/>
                    <a:pt x="95129" y="69217"/>
                    <a:pt x="95129" y="81968"/>
                  </a:cubicBezTo>
                  <a:cubicBezTo>
                    <a:pt x="95129" y="94718"/>
                    <a:pt x="91493" y="105040"/>
                    <a:pt x="84222" y="112326"/>
                  </a:cubicBezTo>
                  <a:cubicBezTo>
                    <a:pt x="76951" y="119612"/>
                    <a:pt x="66045" y="123255"/>
                    <a:pt x="51503" y="123255"/>
                  </a:cubicBezTo>
                  <a:lnTo>
                    <a:pt x="0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2FFC28F-85FD-BE41-8204-70A20F75E032}"/>
                </a:ext>
              </a:extLst>
            </p:cNvPr>
            <p:cNvSpPr/>
            <p:nvPr/>
          </p:nvSpPr>
          <p:spPr>
            <a:xfrm>
              <a:off x="1818917" y="5739365"/>
              <a:ext cx="116941" cy="123255"/>
            </a:xfrm>
            <a:custGeom>
              <a:avLst/>
              <a:gdLst>
                <a:gd name="connsiteX0" fmla="*/ 92099 w 116941"/>
                <a:gd name="connsiteY0" fmla="*/ 123255 h 123255"/>
                <a:gd name="connsiteX1" fmla="*/ 57562 w 116941"/>
                <a:gd name="connsiteY1" fmla="*/ 74075 h 123255"/>
                <a:gd name="connsiteX2" fmla="*/ 24237 w 116941"/>
                <a:gd name="connsiteY2" fmla="*/ 123255 h 123255"/>
                <a:gd name="connsiteX3" fmla="*/ 0 w 116941"/>
                <a:gd name="connsiteY3" fmla="*/ 123255 h 123255"/>
                <a:gd name="connsiteX4" fmla="*/ 45444 w 116941"/>
                <a:gd name="connsiteY4" fmla="*/ 60110 h 123255"/>
                <a:gd name="connsiteX5" fmla="*/ 3030 w 116941"/>
                <a:gd name="connsiteY5" fmla="*/ 0 h 123255"/>
                <a:gd name="connsiteX6" fmla="*/ 26660 w 116941"/>
                <a:gd name="connsiteY6" fmla="*/ 0 h 123255"/>
                <a:gd name="connsiteX7" fmla="*/ 57562 w 116941"/>
                <a:gd name="connsiteY7" fmla="*/ 45538 h 123255"/>
                <a:gd name="connsiteX8" fmla="*/ 89070 w 116941"/>
                <a:gd name="connsiteY8" fmla="*/ 0 h 123255"/>
                <a:gd name="connsiteX9" fmla="*/ 112700 w 116941"/>
                <a:gd name="connsiteY9" fmla="*/ 0 h 123255"/>
                <a:gd name="connsiteX10" fmla="*/ 69680 w 116941"/>
                <a:gd name="connsiteY10" fmla="*/ 58895 h 123255"/>
                <a:gd name="connsiteX11" fmla="*/ 116942 w 116941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941" h="123255">
                  <a:moveTo>
                    <a:pt x="92099" y="123255"/>
                  </a:moveTo>
                  <a:lnTo>
                    <a:pt x="57562" y="74075"/>
                  </a:lnTo>
                  <a:lnTo>
                    <a:pt x="24237" y="123255"/>
                  </a:lnTo>
                  <a:lnTo>
                    <a:pt x="0" y="123255"/>
                  </a:lnTo>
                  <a:lnTo>
                    <a:pt x="45444" y="60110"/>
                  </a:lnTo>
                  <a:lnTo>
                    <a:pt x="3030" y="0"/>
                  </a:lnTo>
                  <a:lnTo>
                    <a:pt x="26660" y="0"/>
                  </a:lnTo>
                  <a:lnTo>
                    <a:pt x="57562" y="45538"/>
                  </a:lnTo>
                  <a:lnTo>
                    <a:pt x="89070" y="0"/>
                  </a:lnTo>
                  <a:lnTo>
                    <a:pt x="112700" y="0"/>
                  </a:lnTo>
                  <a:lnTo>
                    <a:pt x="69680" y="58895"/>
                  </a:lnTo>
                  <a:lnTo>
                    <a:pt x="116942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8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8960" y="6001054"/>
              <a:ext cx="249637" cy="176686"/>
              <a:chOff x="368960" y="6001054"/>
              <a:chExt cx="249637" cy="17668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3BC9B31-FED1-1348-9FC7-4B7596D6EE7B}"/>
                  </a:ext>
                </a:extLst>
              </p:cNvPr>
              <p:cNvSpPr/>
              <p:nvPr/>
            </p:nvSpPr>
            <p:spPr>
              <a:xfrm>
                <a:off x="368960" y="6001054"/>
                <a:ext cx="116335" cy="176686"/>
              </a:xfrm>
              <a:custGeom>
                <a:avLst/>
                <a:gdLst>
                  <a:gd name="connsiteX0" fmla="*/ 19995 w 116335"/>
                  <a:gd name="connsiteY0" fmla="*/ 74682 h 176686"/>
                  <a:gd name="connsiteX1" fmla="*/ 31508 w 116335"/>
                  <a:gd name="connsiteY1" fmla="*/ 100790 h 176686"/>
                  <a:gd name="connsiteX2" fmla="*/ 58774 w 116335"/>
                  <a:gd name="connsiteY2" fmla="*/ 110505 h 176686"/>
                  <a:gd name="connsiteX3" fmla="*/ 85434 w 116335"/>
                  <a:gd name="connsiteY3" fmla="*/ 97754 h 176686"/>
                  <a:gd name="connsiteX4" fmla="*/ 95129 w 116335"/>
                  <a:gd name="connsiteY4" fmla="*/ 63753 h 176686"/>
                  <a:gd name="connsiteX5" fmla="*/ 85434 w 116335"/>
                  <a:gd name="connsiteY5" fmla="*/ 30966 h 176686"/>
                  <a:gd name="connsiteX6" fmla="*/ 58168 w 116335"/>
                  <a:gd name="connsiteY6" fmla="*/ 18215 h 176686"/>
                  <a:gd name="connsiteX7" fmla="*/ 44232 w 116335"/>
                  <a:gd name="connsiteY7" fmla="*/ 20644 h 176686"/>
                  <a:gd name="connsiteX8" fmla="*/ 32114 w 116335"/>
                  <a:gd name="connsiteY8" fmla="*/ 28537 h 176686"/>
                  <a:gd name="connsiteX9" fmla="*/ 23631 w 116335"/>
                  <a:gd name="connsiteY9" fmla="*/ 41287 h 176686"/>
                  <a:gd name="connsiteX10" fmla="*/ 20601 w 116335"/>
                  <a:gd name="connsiteY10" fmla="*/ 58895 h 176686"/>
                  <a:gd name="connsiteX11" fmla="*/ 20601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19995" y="74682"/>
                    </a:moveTo>
                    <a:cubicBezTo>
                      <a:pt x="19995" y="86218"/>
                      <a:pt x="23631" y="94718"/>
                      <a:pt x="31508" y="100790"/>
                    </a:cubicBezTo>
                    <a:cubicBezTo>
                      <a:pt x="39385" y="106862"/>
                      <a:pt x="48473" y="110505"/>
                      <a:pt x="58774" y="110505"/>
                    </a:cubicBezTo>
                    <a:cubicBezTo>
                      <a:pt x="70286" y="110505"/>
                      <a:pt x="78769" y="106255"/>
                      <a:pt x="85434" y="97754"/>
                    </a:cubicBezTo>
                    <a:cubicBezTo>
                      <a:pt x="92099" y="89254"/>
                      <a:pt x="95129" y="78325"/>
                      <a:pt x="95129" y="63753"/>
                    </a:cubicBezTo>
                    <a:cubicBezTo>
                      <a:pt x="95129" y="50395"/>
                      <a:pt x="92099" y="39466"/>
                      <a:pt x="85434" y="30966"/>
                    </a:cubicBezTo>
                    <a:cubicBezTo>
                      <a:pt x="78769" y="22465"/>
                      <a:pt x="69680" y="18215"/>
                      <a:pt x="58168" y="18215"/>
                    </a:cubicBezTo>
                    <a:cubicBezTo>
                      <a:pt x="53321" y="18215"/>
                      <a:pt x="48473" y="18822"/>
                      <a:pt x="44232" y="20644"/>
                    </a:cubicBezTo>
                    <a:cubicBezTo>
                      <a:pt x="39990" y="22465"/>
                      <a:pt x="35749" y="24894"/>
                      <a:pt x="32114" y="28537"/>
                    </a:cubicBezTo>
                    <a:cubicBezTo>
                      <a:pt x="28478" y="32180"/>
                      <a:pt x="25448" y="36430"/>
                      <a:pt x="23631" y="41287"/>
                    </a:cubicBezTo>
                    <a:cubicBezTo>
                      <a:pt x="21207" y="46752"/>
                      <a:pt x="20601" y="52216"/>
                      <a:pt x="20601" y="58895"/>
                    </a:cubicBezTo>
                    <a:lnTo>
                      <a:pt x="20601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0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E2BC8D1-0D0C-9D43-867A-437A37E4CDDF}"/>
                  </a:ext>
                </a:extLst>
              </p:cNvPr>
              <p:cNvSpPr/>
              <p:nvPr/>
            </p:nvSpPr>
            <p:spPr>
              <a:xfrm>
                <a:off x="508321" y="6002269"/>
                <a:ext cx="110276" cy="128112"/>
              </a:xfrm>
              <a:custGeom>
                <a:avLst/>
                <a:gdLst>
                  <a:gd name="connsiteX0" fmla="*/ 56956 w 110276"/>
                  <a:gd name="connsiteY0" fmla="*/ 17001 h 128112"/>
                  <a:gd name="connsiteX1" fmla="*/ 33325 w 110276"/>
                  <a:gd name="connsiteY1" fmla="*/ 26108 h 128112"/>
                  <a:gd name="connsiteX2" fmla="*/ 21207 w 110276"/>
                  <a:gd name="connsiteY2" fmla="*/ 49788 h 128112"/>
                  <a:gd name="connsiteX3" fmla="*/ 90282 w 110276"/>
                  <a:gd name="connsiteY3" fmla="*/ 49788 h 128112"/>
                  <a:gd name="connsiteX4" fmla="*/ 81799 w 110276"/>
                  <a:gd name="connsiteY4" fmla="*/ 26108 h 128112"/>
                  <a:gd name="connsiteX5" fmla="*/ 56956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8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6956" y="17001"/>
                    </a:moveTo>
                    <a:cubicBezTo>
                      <a:pt x="47261" y="17001"/>
                      <a:pt x="39385" y="20037"/>
                      <a:pt x="33325" y="26108"/>
                    </a:cubicBezTo>
                    <a:cubicBezTo>
                      <a:pt x="26660" y="32180"/>
                      <a:pt x="23025" y="40073"/>
                      <a:pt x="21207" y="49788"/>
                    </a:cubicBezTo>
                    <a:lnTo>
                      <a:pt x="90282" y="49788"/>
                    </a:lnTo>
                    <a:cubicBezTo>
                      <a:pt x="89676" y="40073"/>
                      <a:pt x="86646" y="32180"/>
                      <a:pt x="81799" y="26108"/>
                    </a:cubicBezTo>
                    <a:cubicBezTo>
                      <a:pt x="75740" y="20037"/>
                      <a:pt x="67863" y="17001"/>
                      <a:pt x="56956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3"/>
                      <a:pt x="32114" y="98969"/>
                    </a:cubicBezTo>
                    <a:cubicBezTo>
                      <a:pt x="38779" y="106255"/>
                      <a:pt x="47867" y="109898"/>
                      <a:pt x="58168" y="109898"/>
                    </a:cubicBezTo>
                    <a:cubicBezTo>
                      <a:pt x="67863" y="109898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0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D538EF1-09C4-5448-A023-ECE6ED903AEA}"/>
                </a:ext>
              </a:extLst>
            </p:cNvPr>
            <p:cNvSpPr/>
            <p:nvPr/>
          </p:nvSpPr>
          <p:spPr>
            <a:xfrm>
              <a:off x="648893" y="6004090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19995 w 161779"/>
                <a:gd name="connsiteY4" fmla="*/ 0 h 123255"/>
                <a:gd name="connsiteX5" fmla="*/ 19995 w 161779"/>
                <a:gd name="connsiteY5" fmla="*/ 104433 h 123255"/>
                <a:gd name="connsiteX6" fmla="*/ 70286 w 161779"/>
                <a:gd name="connsiteY6" fmla="*/ 104433 h 123255"/>
                <a:gd name="connsiteX7" fmla="*/ 70286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19995" y="0"/>
                  </a:lnTo>
                  <a:lnTo>
                    <a:pt x="19995" y="104433"/>
                  </a:lnTo>
                  <a:lnTo>
                    <a:pt x="70286" y="104433"/>
                  </a:lnTo>
                  <a:lnTo>
                    <a:pt x="70286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406CBEB-901C-C047-9A70-891DF09F1017}"/>
                </a:ext>
              </a:extLst>
            </p:cNvPr>
            <p:cNvSpPr/>
            <p:nvPr/>
          </p:nvSpPr>
          <p:spPr>
            <a:xfrm>
              <a:off x="840969" y="6002269"/>
              <a:ext cx="110276" cy="128112"/>
            </a:xfrm>
            <a:custGeom>
              <a:avLst/>
              <a:gdLst>
                <a:gd name="connsiteX0" fmla="*/ 56956 w 110276"/>
                <a:gd name="connsiteY0" fmla="*/ 17001 h 128112"/>
                <a:gd name="connsiteX1" fmla="*/ 33325 w 110276"/>
                <a:gd name="connsiteY1" fmla="*/ 26108 h 128112"/>
                <a:gd name="connsiteX2" fmla="*/ 21207 w 110276"/>
                <a:gd name="connsiteY2" fmla="*/ 49788 h 128112"/>
                <a:gd name="connsiteX3" fmla="*/ 89676 w 110276"/>
                <a:gd name="connsiteY3" fmla="*/ 49788 h 128112"/>
                <a:gd name="connsiteX4" fmla="*/ 81193 w 110276"/>
                <a:gd name="connsiteY4" fmla="*/ 26108 h 128112"/>
                <a:gd name="connsiteX5" fmla="*/ 56956 w 110276"/>
                <a:gd name="connsiteY5" fmla="*/ 17001 h 128112"/>
                <a:gd name="connsiteX6" fmla="*/ 110277 w 110276"/>
                <a:gd name="connsiteY6" fmla="*/ 67396 h 128112"/>
                <a:gd name="connsiteX7" fmla="*/ 20601 w 110276"/>
                <a:gd name="connsiteY7" fmla="*/ 67396 h 128112"/>
                <a:gd name="connsiteX8" fmla="*/ 32114 w 110276"/>
                <a:gd name="connsiteY8" fmla="*/ 98969 h 128112"/>
                <a:gd name="connsiteX9" fmla="*/ 58168 w 110276"/>
                <a:gd name="connsiteY9" fmla="*/ 109898 h 128112"/>
                <a:gd name="connsiteX10" fmla="*/ 80587 w 110276"/>
                <a:gd name="connsiteY10" fmla="*/ 103219 h 128112"/>
                <a:gd name="connsiteX11" fmla="*/ 90887 w 110276"/>
                <a:gd name="connsiteY11" fmla="*/ 87432 h 128112"/>
                <a:gd name="connsiteX12" fmla="*/ 110277 w 110276"/>
                <a:gd name="connsiteY12" fmla="*/ 91075 h 128112"/>
                <a:gd name="connsiteX13" fmla="*/ 92099 w 110276"/>
                <a:gd name="connsiteY13" fmla="*/ 118398 h 128112"/>
                <a:gd name="connsiteX14" fmla="*/ 57562 w 110276"/>
                <a:gd name="connsiteY14" fmla="*/ 128113 h 128112"/>
                <a:gd name="connsiteX15" fmla="*/ 15754 w 110276"/>
                <a:gd name="connsiteY15" fmla="*/ 111112 h 128112"/>
                <a:gd name="connsiteX16" fmla="*/ 0 w 110276"/>
                <a:gd name="connsiteY16" fmla="*/ 63753 h 128112"/>
                <a:gd name="connsiteX17" fmla="*/ 4241 w 110276"/>
                <a:gd name="connsiteY17" fmla="*/ 36430 h 128112"/>
                <a:gd name="connsiteX18" fmla="*/ 16360 w 110276"/>
                <a:gd name="connsiteY18" fmla="*/ 16394 h 128112"/>
                <a:gd name="connsiteX19" fmla="*/ 34537 w 110276"/>
                <a:gd name="connsiteY19" fmla="*/ 4250 h 128112"/>
                <a:gd name="connsiteX20" fmla="*/ 56956 w 110276"/>
                <a:gd name="connsiteY20" fmla="*/ 0 h 128112"/>
                <a:gd name="connsiteX21" fmla="*/ 95735 w 110276"/>
                <a:gd name="connsiteY21" fmla="*/ 15786 h 128112"/>
                <a:gd name="connsiteX22" fmla="*/ 110277 w 110276"/>
                <a:gd name="connsiteY22" fmla="*/ 59503 h 128112"/>
                <a:gd name="connsiteX23" fmla="*/ 110277 w 110276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276" h="128112">
                  <a:moveTo>
                    <a:pt x="56956" y="17001"/>
                  </a:moveTo>
                  <a:cubicBezTo>
                    <a:pt x="47261" y="17001"/>
                    <a:pt x="39385" y="20037"/>
                    <a:pt x="33325" y="26108"/>
                  </a:cubicBezTo>
                  <a:cubicBezTo>
                    <a:pt x="26660" y="32180"/>
                    <a:pt x="23025" y="40073"/>
                    <a:pt x="21207" y="49788"/>
                  </a:cubicBezTo>
                  <a:lnTo>
                    <a:pt x="89676" y="49788"/>
                  </a:lnTo>
                  <a:cubicBezTo>
                    <a:pt x="89070" y="40073"/>
                    <a:pt x="86040" y="32180"/>
                    <a:pt x="81193" y="26108"/>
                  </a:cubicBezTo>
                  <a:cubicBezTo>
                    <a:pt x="75740" y="20037"/>
                    <a:pt x="67863" y="17001"/>
                    <a:pt x="56956" y="17001"/>
                  </a:cubicBezTo>
                  <a:moveTo>
                    <a:pt x="110277" y="67396"/>
                  </a:moveTo>
                  <a:lnTo>
                    <a:pt x="20601" y="67396"/>
                  </a:lnTo>
                  <a:cubicBezTo>
                    <a:pt x="21207" y="81361"/>
                    <a:pt x="24843" y="91683"/>
                    <a:pt x="32114" y="98969"/>
                  </a:cubicBezTo>
                  <a:cubicBezTo>
                    <a:pt x="38779" y="106255"/>
                    <a:pt x="47867" y="109898"/>
                    <a:pt x="58168" y="109898"/>
                  </a:cubicBezTo>
                  <a:cubicBezTo>
                    <a:pt x="67863" y="109898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37D608A-56A2-0F4D-B83C-5125774C3DA3}"/>
                </a:ext>
              </a:extLst>
            </p:cNvPr>
            <p:cNvSpPr/>
            <p:nvPr/>
          </p:nvSpPr>
          <p:spPr>
            <a:xfrm>
              <a:off x="981541" y="6004090"/>
              <a:ext cx="105429" cy="123255"/>
            </a:xfrm>
            <a:custGeom>
              <a:avLst/>
              <a:gdLst>
                <a:gd name="connsiteX0" fmla="*/ 0 w 105429"/>
                <a:gd name="connsiteY0" fmla="*/ 123255 h 123255"/>
                <a:gd name="connsiteX1" fmla="*/ 0 w 105429"/>
                <a:gd name="connsiteY1" fmla="*/ 0 h 123255"/>
                <a:gd name="connsiteX2" fmla="*/ 19995 w 105429"/>
                <a:gd name="connsiteY2" fmla="*/ 0 h 123255"/>
                <a:gd name="connsiteX3" fmla="*/ 19995 w 105429"/>
                <a:gd name="connsiteY3" fmla="*/ 50395 h 123255"/>
                <a:gd name="connsiteX4" fmla="*/ 85434 w 105429"/>
                <a:gd name="connsiteY4" fmla="*/ 50395 h 123255"/>
                <a:gd name="connsiteX5" fmla="*/ 85434 w 105429"/>
                <a:gd name="connsiteY5" fmla="*/ 0 h 123255"/>
                <a:gd name="connsiteX6" fmla="*/ 105429 w 105429"/>
                <a:gd name="connsiteY6" fmla="*/ 0 h 123255"/>
                <a:gd name="connsiteX7" fmla="*/ 105429 w 105429"/>
                <a:gd name="connsiteY7" fmla="*/ 123255 h 123255"/>
                <a:gd name="connsiteX8" fmla="*/ 85434 w 105429"/>
                <a:gd name="connsiteY8" fmla="*/ 123255 h 123255"/>
                <a:gd name="connsiteX9" fmla="*/ 85434 w 105429"/>
                <a:gd name="connsiteY9" fmla="*/ 69824 h 123255"/>
                <a:gd name="connsiteX10" fmla="*/ 19995 w 105429"/>
                <a:gd name="connsiteY10" fmla="*/ 69824 h 123255"/>
                <a:gd name="connsiteX11" fmla="*/ 19995 w 105429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429" h="123255">
                  <a:moveTo>
                    <a:pt x="0" y="123255"/>
                  </a:moveTo>
                  <a:lnTo>
                    <a:pt x="0" y="0"/>
                  </a:lnTo>
                  <a:lnTo>
                    <a:pt x="19995" y="0"/>
                  </a:lnTo>
                  <a:lnTo>
                    <a:pt x="19995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5429" y="0"/>
                  </a:lnTo>
                  <a:lnTo>
                    <a:pt x="105429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19995" y="69824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9E2D56B-79BF-B94A-A1AF-575B1A1C53FF}"/>
                </a:ext>
              </a:extLst>
            </p:cNvPr>
            <p:cNvSpPr/>
            <p:nvPr/>
          </p:nvSpPr>
          <p:spPr>
            <a:xfrm>
              <a:off x="1125749" y="6004090"/>
              <a:ext cx="103005" cy="123255"/>
            </a:xfrm>
            <a:custGeom>
              <a:avLst/>
              <a:gdLst>
                <a:gd name="connsiteX0" fmla="*/ 21813 w 103005"/>
                <a:gd name="connsiteY0" fmla="*/ 123255 h 123255"/>
                <a:gd name="connsiteX1" fmla="*/ 0 w 103005"/>
                <a:gd name="connsiteY1" fmla="*/ 123255 h 123255"/>
                <a:gd name="connsiteX2" fmla="*/ 0 w 103005"/>
                <a:gd name="connsiteY2" fmla="*/ 0 h 123255"/>
                <a:gd name="connsiteX3" fmla="*/ 19389 w 103005"/>
                <a:gd name="connsiteY3" fmla="*/ 0 h 123255"/>
                <a:gd name="connsiteX4" fmla="*/ 19389 w 103005"/>
                <a:gd name="connsiteY4" fmla="*/ 96540 h 123255"/>
                <a:gd name="connsiteX5" fmla="*/ 80587 w 103005"/>
                <a:gd name="connsiteY5" fmla="*/ 0 h 123255"/>
                <a:gd name="connsiteX6" fmla="*/ 103006 w 103005"/>
                <a:gd name="connsiteY6" fmla="*/ 0 h 123255"/>
                <a:gd name="connsiteX7" fmla="*/ 103006 w 103005"/>
                <a:gd name="connsiteY7" fmla="*/ 123255 h 123255"/>
                <a:gd name="connsiteX8" fmla="*/ 83616 w 103005"/>
                <a:gd name="connsiteY8" fmla="*/ 123255 h 123255"/>
                <a:gd name="connsiteX9" fmla="*/ 83616 w 103005"/>
                <a:gd name="connsiteY9" fmla="*/ 26108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005" h="123255">
                  <a:moveTo>
                    <a:pt x="21813" y="123255"/>
                  </a:moveTo>
                  <a:lnTo>
                    <a:pt x="0" y="123255"/>
                  </a:lnTo>
                  <a:lnTo>
                    <a:pt x="0" y="0"/>
                  </a:lnTo>
                  <a:lnTo>
                    <a:pt x="19389" y="0"/>
                  </a:lnTo>
                  <a:lnTo>
                    <a:pt x="19389" y="96540"/>
                  </a:lnTo>
                  <a:lnTo>
                    <a:pt x="80587" y="0"/>
                  </a:lnTo>
                  <a:lnTo>
                    <a:pt x="103006" y="0"/>
                  </a:lnTo>
                  <a:lnTo>
                    <a:pt x="103006" y="123255"/>
                  </a:lnTo>
                  <a:lnTo>
                    <a:pt x="83616" y="123255"/>
                  </a:lnTo>
                  <a:lnTo>
                    <a:pt x="83616" y="26108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E46DC9E-427D-EA4F-B748-F67A49365836}"/>
                </a:ext>
              </a:extLst>
            </p:cNvPr>
            <p:cNvSpPr/>
            <p:nvPr/>
          </p:nvSpPr>
          <p:spPr>
            <a:xfrm>
              <a:off x="1267534" y="5957338"/>
              <a:ext cx="103611" cy="170007"/>
            </a:xfrm>
            <a:custGeom>
              <a:avLst/>
              <a:gdLst>
                <a:gd name="connsiteX0" fmla="*/ 52109 w 103611"/>
                <a:gd name="connsiteY0" fmla="*/ 33394 h 170007"/>
                <a:gd name="connsiteX1" fmla="*/ 24237 w 103611"/>
                <a:gd name="connsiteY1" fmla="*/ 24287 h 170007"/>
                <a:gd name="connsiteX2" fmla="*/ 15148 w 103611"/>
                <a:gd name="connsiteY2" fmla="*/ 0 h 170007"/>
                <a:gd name="connsiteX3" fmla="*/ 32113 w 103611"/>
                <a:gd name="connsiteY3" fmla="*/ 0 h 170007"/>
                <a:gd name="connsiteX4" fmla="*/ 37567 w 103611"/>
                <a:gd name="connsiteY4" fmla="*/ 13358 h 170007"/>
                <a:gd name="connsiteX5" fmla="*/ 51503 w 103611"/>
                <a:gd name="connsiteY5" fmla="*/ 18215 h 170007"/>
                <a:gd name="connsiteX6" fmla="*/ 65439 w 103611"/>
                <a:gd name="connsiteY6" fmla="*/ 13358 h 170007"/>
                <a:gd name="connsiteX7" fmla="*/ 70892 w 103611"/>
                <a:gd name="connsiteY7" fmla="*/ 0 h 170007"/>
                <a:gd name="connsiteX8" fmla="*/ 87858 w 103611"/>
                <a:gd name="connsiteY8" fmla="*/ 0 h 170007"/>
                <a:gd name="connsiteX9" fmla="*/ 78769 w 103611"/>
                <a:gd name="connsiteY9" fmla="*/ 24287 h 170007"/>
                <a:gd name="connsiteX10" fmla="*/ 52109 w 103611"/>
                <a:gd name="connsiteY10" fmla="*/ 33394 h 170007"/>
                <a:gd name="connsiteX11" fmla="*/ 21813 w 103611"/>
                <a:gd name="connsiteY11" fmla="*/ 170007 h 170007"/>
                <a:gd name="connsiteX12" fmla="*/ 0 w 103611"/>
                <a:gd name="connsiteY12" fmla="*/ 170007 h 170007"/>
                <a:gd name="connsiteX13" fmla="*/ 0 w 103611"/>
                <a:gd name="connsiteY13" fmla="*/ 46752 h 170007"/>
                <a:gd name="connsiteX14" fmla="*/ 19995 w 103611"/>
                <a:gd name="connsiteY14" fmla="*/ 46752 h 170007"/>
                <a:gd name="connsiteX15" fmla="*/ 19995 w 103611"/>
                <a:gd name="connsiteY15" fmla="*/ 143292 h 170007"/>
                <a:gd name="connsiteX16" fmla="*/ 81193 w 103611"/>
                <a:gd name="connsiteY16" fmla="*/ 46752 h 170007"/>
                <a:gd name="connsiteX17" fmla="*/ 103612 w 103611"/>
                <a:gd name="connsiteY17" fmla="*/ 46752 h 170007"/>
                <a:gd name="connsiteX18" fmla="*/ 103612 w 103611"/>
                <a:gd name="connsiteY18" fmla="*/ 170007 h 170007"/>
                <a:gd name="connsiteX19" fmla="*/ 83616 w 103611"/>
                <a:gd name="connsiteY19" fmla="*/ 170007 h 170007"/>
                <a:gd name="connsiteX20" fmla="*/ 83616 w 103611"/>
                <a:gd name="connsiteY20" fmla="*/ 72860 h 170007"/>
                <a:gd name="connsiteX21" fmla="*/ 21813 w 103611"/>
                <a:gd name="connsiteY21" fmla="*/ 170007 h 17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611" h="170007">
                  <a:moveTo>
                    <a:pt x="52109" y="33394"/>
                  </a:moveTo>
                  <a:cubicBezTo>
                    <a:pt x="39385" y="33394"/>
                    <a:pt x="30296" y="30358"/>
                    <a:pt x="24237" y="24287"/>
                  </a:cubicBezTo>
                  <a:cubicBezTo>
                    <a:pt x="18177" y="18215"/>
                    <a:pt x="15148" y="10322"/>
                    <a:pt x="15148" y="0"/>
                  </a:cubicBezTo>
                  <a:lnTo>
                    <a:pt x="32113" y="0"/>
                  </a:lnTo>
                  <a:cubicBezTo>
                    <a:pt x="32719" y="5464"/>
                    <a:pt x="34537" y="10322"/>
                    <a:pt x="37567" y="13358"/>
                  </a:cubicBezTo>
                  <a:cubicBezTo>
                    <a:pt x="40596" y="16394"/>
                    <a:pt x="45444" y="18215"/>
                    <a:pt x="51503" y="18215"/>
                  </a:cubicBezTo>
                  <a:cubicBezTo>
                    <a:pt x="57562" y="18215"/>
                    <a:pt x="62409" y="16394"/>
                    <a:pt x="65439" y="13358"/>
                  </a:cubicBezTo>
                  <a:cubicBezTo>
                    <a:pt x="68468" y="10322"/>
                    <a:pt x="70286" y="5464"/>
                    <a:pt x="70892" y="0"/>
                  </a:cubicBezTo>
                  <a:lnTo>
                    <a:pt x="87858" y="0"/>
                  </a:lnTo>
                  <a:cubicBezTo>
                    <a:pt x="87252" y="9715"/>
                    <a:pt x="84222" y="17608"/>
                    <a:pt x="78769" y="24287"/>
                  </a:cubicBezTo>
                  <a:cubicBezTo>
                    <a:pt x="73316" y="30358"/>
                    <a:pt x="64227" y="33394"/>
                    <a:pt x="52109" y="33394"/>
                  </a:cubicBezTo>
                  <a:moveTo>
                    <a:pt x="21813" y="170007"/>
                  </a:moveTo>
                  <a:lnTo>
                    <a:pt x="0" y="170007"/>
                  </a:lnTo>
                  <a:lnTo>
                    <a:pt x="0" y="46752"/>
                  </a:lnTo>
                  <a:lnTo>
                    <a:pt x="19995" y="46752"/>
                  </a:lnTo>
                  <a:lnTo>
                    <a:pt x="19995" y="143292"/>
                  </a:lnTo>
                  <a:lnTo>
                    <a:pt x="81193" y="46752"/>
                  </a:lnTo>
                  <a:lnTo>
                    <a:pt x="103612" y="46752"/>
                  </a:lnTo>
                  <a:lnTo>
                    <a:pt x="103612" y="170007"/>
                  </a:lnTo>
                  <a:lnTo>
                    <a:pt x="83616" y="170007"/>
                  </a:lnTo>
                  <a:lnTo>
                    <a:pt x="83616" y="72860"/>
                  </a:lnTo>
                  <a:lnTo>
                    <a:pt x="21813" y="170007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3F66C5F-55B0-C14D-AA50-7ACDBA64B24B}"/>
                </a:ext>
              </a:extLst>
            </p:cNvPr>
            <p:cNvSpPr/>
            <p:nvPr/>
          </p:nvSpPr>
          <p:spPr>
            <a:xfrm>
              <a:off x="356842" y="4732072"/>
              <a:ext cx="1039146" cy="549487"/>
            </a:xfrm>
            <a:custGeom>
              <a:avLst/>
              <a:gdLst>
                <a:gd name="connsiteX0" fmla="*/ 1039146 w 1039146"/>
                <a:gd name="connsiteY0" fmla="*/ 0 h 549487"/>
                <a:gd name="connsiteX1" fmla="*/ 0 w 1039146"/>
                <a:gd name="connsiteY1" fmla="*/ 456591 h 549487"/>
                <a:gd name="connsiteX2" fmla="*/ 0 w 1039146"/>
                <a:gd name="connsiteY2" fmla="*/ 549488 h 549487"/>
                <a:gd name="connsiteX3" fmla="*/ 1039146 w 1039146"/>
                <a:gd name="connsiteY3" fmla="*/ 92897 h 54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146" h="549487">
                  <a:moveTo>
                    <a:pt x="1039146" y="0"/>
                  </a:moveTo>
                  <a:lnTo>
                    <a:pt x="0" y="456591"/>
                  </a:lnTo>
                  <a:lnTo>
                    <a:pt x="0" y="549488"/>
                  </a:lnTo>
                  <a:lnTo>
                    <a:pt x="1039146" y="92897"/>
                  </a:lnTo>
                  <a:close/>
                </a:path>
              </a:pathLst>
            </a:custGeom>
            <a:solidFill>
              <a:srgbClr val="E22B26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36450272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F413E9-40E0-A046-93E5-106433A74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2588" y="0"/>
            <a:ext cx="478948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41" y="2006755"/>
            <a:ext cx="6428772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69" y="4291538"/>
            <a:ext cx="5491162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991" y="5351956"/>
            <a:ext cx="2345629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975" y="5367504"/>
            <a:ext cx="1836738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238" y="406457"/>
            <a:ext cx="748776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GrpSpPr/>
          <p:nvPr/>
        </p:nvGrpSpPr>
        <p:grpSpPr>
          <a:xfrm>
            <a:off x="322778" y="5445861"/>
            <a:ext cx="837693" cy="720718"/>
            <a:chOff x="322778" y="5445861"/>
            <a:chExt cx="837693" cy="720718"/>
          </a:xfrm>
        </p:grpSpPr>
        <p:grpSp>
          <p:nvGrpSpPr>
            <p:cNvPr id="3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49290" y="5786435"/>
              <a:ext cx="327743" cy="106553"/>
              <a:chOff x="349290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FD809D4D-CEFB-CD44-890E-6CC8CAE30F89}"/>
                  </a:ext>
                </a:extLst>
              </p:cNvPr>
              <p:cNvSpPr/>
              <p:nvPr/>
            </p:nvSpPr>
            <p:spPr>
              <a:xfrm>
                <a:off x="349290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1570AD26-5BB7-D94D-AE4F-C426093ED2DA}"/>
                  </a:ext>
                </a:extLst>
              </p:cNvPr>
              <p:cNvSpPr/>
              <p:nvPr/>
            </p:nvSpPr>
            <p:spPr>
              <a:xfrm>
                <a:off x="432778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DB71EE2F-B57B-C04F-B3F8-2F632116B5E8}"/>
                  </a:ext>
                </a:extLst>
              </p:cNvPr>
              <p:cNvSpPr/>
              <p:nvPr/>
            </p:nvSpPr>
            <p:spPr>
              <a:xfrm>
                <a:off x="501316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3DEF7E2-7DC1-4942-9C85-106595C0C28B}"/>
                  </a:ext>
                </a:extLst>
              </p:cNvPr>
              <p:cNvSpPr/>
              <p:nvPr/>
            </p:nvSpPr>
            <p:spPr>
              <a:xfrm>
                <a:off x="557444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872F911-B5E6-5445-A16F-4041EA39AAD7}"/>
                  </a:ext>
                </a:extLst>
              </p:cNvPr>
              <p:cNvSpPr/>
              <p:nvPr/>
            </p:nvSpPr>
            <p:spPr>
              <a:xfrm>
                <a:off x="622880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3AD634-2BE8-314E-AFDC-4D639CC30A8F}"/>
                </a:ext>
              </a:extLst>
            </p:cNvPr>
            <p:cNvSpPr/>
            <p:nvPr/>
          </p:nvSpPr>
          <p:spPr>
            <a:xfrm>
              <a:off x="691419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2ACB3F3-4CB4-8444-8A0E-8DF00021317C}"/>
                </a:ext>
              </a:extLst>
            </p:cNvPr>
            <p:cNvSpPr/>
            <p:nvPr/>
          </p:nvSpPr>
          <p:spPr>
            <a:xfrm>
              <a:off x="780829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48144D-6708-7A4D-A281-F5E054E1DD23}"/>
                </a:ext>
              </a:extLst>
            </p:cNvPr>
            <p:cNvSpPr/>
            <p:nvPr/>
          </p:nvSpPr>
          <p:spPr>
            <a:xfrm>
              <a:off x="846265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D39686-802C-5F4F-A5D0-4245BDBF74BA}"/>
                </a:ext>
              </a:extLst>
            </p:cNvPr>
            <p:cNvSpPr/>
            <p:nvPr/>
          </p:nvSpPr>
          <p:spPr>
            <a:xfrm>
              <a:off x="910291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4A55DE7-CA8E-0840-8A5D-CAC473787E8B}"/>
                </a:ext>
              </a:extLst>
            </p:cNvPr>
            <p:cNvSpPr/>
            <p:nvPr/>
          </p:nvSpPr>
          <p:spPr>
            <a:xfrm>
              <a:off x="968111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4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1031291" y="5811024"/>
              <a:ext cx="110282" cy="59918"/>
              <a:chOff x="1031291" y="5811024"/>
              <a:chExt cx="110282" cy="59918"/>
            </a:xfrm>
            <a:solidFill>
              <a:srgbClr val="CFD4D9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94A101E-06B7-1947-9317-FC7D7E0291F8}"/>
                  </a:ext>
                </a:extLst>
              </p:cNvPr>
              <p:cNvSpPr/>
              <p:nvPr/>
            </p:nvSpPr>
            <p:spPr>
              <a:xfrm>
                <a:off x="1031291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F755969-685C-9E45-8E21-154064CC4ACA}"/>
                  </a:ext>
                </a:extLst>
              </p:cNvPr>
              <p:cNvSpPr/>
              <p:nvPr/>
            </p:nvSpPr>
            <p:spPr>
              <a:xfrm>
                <a:off x="1087701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1356EE0-0A07-F142-85BE-2D1A3DE3BDD7}"/>
                </a:ext>
              </a:extLst>
            </p:cNvPr>
            <p:cNvSpPr/>
            <p:nvPr/>
          </p:nvSpPr>
          <p:spPr>
            <a:xfrm>
              <a:off x="351829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8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417829" y="5933970"/>
              <a:ext cx="245948" cy="82246"/>
              <a:chOff x="417829" y="5933970"/>
              <a:chExt cx="245948" cy="82246"/>
            </a:xfrm>
            <a:solidFill>
              <a:srgbClr val="CFD4D9"/>
            </a:solidFill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43FD1D5-41D8-2A4E-B5DC-49B4F5A818F2}"/>
                  </a:ext>
                </a:extLst>
              </p:cNvPr>
              <p:cNvSpPr/>
              <p:nvPr/>
            </p:nvSpPr>
            <p:spPr>
              <a:xfrm>
                <a:off x="417829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E64769E-32E5-9F47-9D5B-5483F8F4DE50}"/>
                  </a:ext>
                </a:extLst>
              </p:cNvPr>
              <p:cNvSpPr/>
              <p:nvPr/>
            </p:nvSpPr>
            <p:spPr>
              <a:xfrm>
                <a:off x="482983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B71F156-CD9A-034F-9CBB-CBAB2ECAA703}"/>
                  </a:ext>
                </a:extLst>
              </p:cNvPr>
              <p:cNvSpPr/>
              <p:nvPr/>
            </p:nvSpPr>
            <p:spPr>
              <a:xfrm>
                <a:off x="541932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9AA9C04-C6E9-E342-A945-C5B4E2EAE82C}"/>
                  </a:ext>
                </a:extLst>
              </p:cNvPr>
              <p:cNvSpPr/>
              <p:nvPr/>
            </p:nvSpPr>
            <p:spPr>
              <a:xfrm>
                <a:off x="608214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1962B0C-2005-EF40-9A1E-B753FA614827}"/>
                </a:ext>
              </a:extLst>
            </p:cNvPr>
            <p:cNvSpPr/>
            <p:nvPr/>
          </p:nvSpPr>
          <p:spPr>
            <a:xfrm>
              <a:off x="673650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5422049-BD4A-B140-88D7-FA949505F6A7}"/>
                </a:ext>
              </a:extLst>
            </p:cNvPr>
            <p:cNvSpPr/>
            <p:nvPr/>
          </p:nvSpPr>
          <p:spPr>
            <a:xfrm>
              <a:off x="755162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FF7B6FA-8C8D-6E47-A9DF-DF291042086E}"/>
                </a:ext>
              </a:extLst>
            </p:cNvPr>
            <p:cNvSpPr/>
            <p:nvPr/>
          </p:nvSpPr>
          <p:spPr>
            <a:xfrm>
              <a:off x="819470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AF6EFB-1E57-E94C-AC8D-487785EE95FB}"/>
                </a:ext>
              </a:extLst>
            </p:cNvPr>
            <p:cNvSpPr/>
            <p:nvPr/>
          </p:nvSpPr>
          <p:spPr>
            <a:xfrm>
              <a:off x="886598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7BCDA38-3E2E-3B41-9481-C92AE6AD1D32}"/>
                </a:ext>
              </a:extLst>
            </p:cNvPr>
            <p:cNvSpPr/>
            <p:nvPr/>
          </p:nvSpPr>
          <p:spPr>
            <a:xfrm>
              <a:off x="953727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44C2DB0-5C48-B34D-A28C-AFECC7A74E5E}"/>
                </a:ext>
              </a:extLst>
            </p:cNvPr>
            <p:cNvSpPr/>
            <p:nvPr/>
          </p:nvSpPr>
          <p:spPr>
            <a:xfrm>
              <a:off x="1026778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9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51829" y="6057199"/>
              <a:ext cx="116205" cy="82246"/>
              <a:chOff x="351829" y="6057199"/>
              <a:chExt cx="116205" cy="82246"/>
            </a:xfrm>
            <a:solidFill>
              <a:srgbClr val="CFD4D9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870A2C9-2722-2D42-A794-AB0269D968C3}"/>
                  </a:ext>
                </a:extLst>
              </p:cNvPr>
              <p:cNvSpPr/>
              <p:nvPr/>
            </p:nvSpPr>
            <p:spPr>
              <a:xfrm>
                <a:off x="351829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189C74-7479-0C4B-8B0E-4F62FF8E26F5}"/>
                  </a:ext>
                </a:extLst>
              </p:cNvPr>
              <p:cNvSpPr/>
              <p:nvPr/>
            </p:nvSpPr>
            <p:spPr>
              <a:xfrm>
                <a:off x="416701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E55384D-3B34-9946-8EF3-4606A317DEE6}"/>
                </a:ext>
              </a:extLst>
            </p:cNvPr>
            <p:cNvSpPr/>
            <p:nvPr/>
          </p:nvSpPr>
          <p:spPr>
            <a:xfrm>
              <a:off x="482137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FB921AC-9713-554E-8CF1-4B3D02CE14F8}"/>
                </a:ext>
              </a:extLst>
            </p:cNvPr>
            <p:cNvSpPr/>
            <p:nvPr/>
          </p:nvSpPr>
          <p:spPr>
            <a:xfrm>
              <a:off x="571547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EE2926A-3DFB-D54D-AD92-032FA5608BFB}"/>
                </a:ext>
              </a:extLst>
            </p:cNvPr>
            <p:cNvSpPr/>
            <p:nvPr/>
          </p:nvSpPr>
          <p:spPr>
            <a:xfrm>
              <a:off x="636983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4A249C8-809F-A44B-A673-3F0FCD684A54}"/>
                </a:ext>
              </a:extLst>
            </p:cNvPr>
            <p:cNvSpPr/>
            <p:nvPr/>
          </p:nvSpPr>
          <p:spPr>
            <a:xfrm>
              <a:off x="704111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745E468-FFD0-CF42-B9A0-224DF613E7E0}"/>
                </a:ext>
              </a:extLst>
            </p:cNvPr>
            <p:cNvSpPr/>
            <p:nvPr/>
          </p:nvSpPr>
          <p:spPr>
            <a:xfrm>
              <a:off x="770111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FC246AC-160C-4340-9035-2C36C4A6F42B}"/>
                </a:ext>
              </a:extLst>
            </p:cNvPr>
            <p:cNvSpPr/>
            <p:nvPr/>
          </p:nvSpPr>
          <p:spPr>
            <a:xfrm>
              <a:off x="346188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81876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121" y="1957397"/>
            <a:ext cx="1766517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9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3263" y="2427825"/>
            <a:ext cx="8214770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5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23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2588" y="1187450"/>
            <a:ext cx="4429124" cy="493236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135078A-1860-4DEB-8A6E-86570DE26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6013" y="1179322"/>
            <a:ext cx="5329237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7E0FC19-5795-421B-9053-CB1D799F7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6013" y="2210299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00A07B7-82F2-49B7-9068-0F21404A9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6013" y="2850705"/>
            <a:ext cx="4422250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42862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850" y="1338782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595" y="1343160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850" y="2342560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595" y="2346938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850" y="3318837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595" y="3323215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850" y="4288238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595" y="4292616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x-none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385669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750" y="4289609"/>
            <a:ext cx="7308850" cy="516147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6500C01-2B19-2F42-91FE-7C84F669F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6807" y="5349622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749" y="98581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63" y="1351556"/>
            <a:ext cx="1694901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6551" y="4687749"/>
            <a:ext cx="1799571" cy="15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80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938" y="2346850"/>
            <a:ext cx="2570925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1338788"/>
            <a:ext cx="1115702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9325" y="1323164"/>
            <a:ext cx="1115702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9238" y="2346849"/>
            <a:ext cx="2585512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3075" y="2349669"/>
            <a:ext cx="2578637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2363" y="1343790"/>
            <a:ext cx="1115702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59AE10C-77F0-FC45-B9CD-F1DC292A74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6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800D21D-4820-DD46-BE4F-22711F8F5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12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FFDA42-F94E-534A-842B-A47C3F5FE4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7843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31819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900" y="1331915"/>
            <a:ext cx="6373813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5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2588" y="1331915"/>
            <a:ext cx="4429124" cy="3816348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422212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7101" y="838197"/>
            <a:ext cx="8964612" cy="853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slide</a:t>
            </a:r>
            <a:endParaRPr lang="x-none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482FBEA-12A2-144F-AE69-EF53820D4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977" y="2346849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344EFF9-3336-EC46-A692-2A234BA5E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363" y="2344977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9696876-5A37-BD4F-8C96-BD1111D4CE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32475" y="2344977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35024CD-15EF-224E-BF88-02F411F77D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0363" y="4284663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868AB3A-F096-2540-AF41-F164BA18671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32475" y="4284663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0F291-A0E6-7544-9EA2-4DFD4003C6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7101" y="3002795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F6BBC3D-8D0B-C243-BF20-BC4FF5CAAB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2991" y="2346849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D05AC4CC-BCEB-4846-8465-147A1EB1FD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2991" y="3002795"/>
            <a:ext cx="1651983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952AC09-3CFC-F148-A8F4-E73A5FE3969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977" y="4291263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0161F4A-50C3-264C-A222-B046510BB7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7101" y="4947209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27BA8302-402C-704C-A719-FDF6F84001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2991" y="4291263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E3FBDBA-8D47-A149-A13B-07DAA55A691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991" y="4947209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04F35FED-5463-7446-B94B-5C6AB0FDEAD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97101" y="3548002"/>
            <a:ext cx="1692275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1CD1BB7F-5F50-EA43-B9AC-61FA6101C7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97101" y="5476815"/>
            <a:ext cx="1692275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359F3C84-0FE3-3243-8295-FAACAC9CF38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69214" y="3548002"/>
            <a:ext cx="1692275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27591116-0285-B04A-85C5-54F43CE8EB6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69214" y="5476815"/>
            <a:ext cx="1692275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</p:spTree>
    <p:extLst>
      <p:ext uri="{BB962C8B-B14F-4D97-AF65-F5344CB8AC3E}">
        <p14:creationId xmlns:p14="http://schemas.microsoft.com/office/powerpoint/2010/main" val="24133492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1345664"/>
            <a:ext cx="5329237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339975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3" y="4879307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0D27B0A-492E-FE46-BD33-E5439E441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9325" y="1345663"/>
            <a:ext cx="2582471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2E12031-D7D1-794A-833C-26A9FD1628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83075" y="3325717"/>
            <a:ext cx="2582471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24719"/>
            <a:ext cx="2592388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5832475" y="3318523"/>
            <a:ext cx="2592388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239" y="3337307"/>
            <a:ext cx="4422250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A93F06D-AAA5-0840-883D-A275989DDA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32474" y="3380479"/>
            <a:ext cx="2582471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7DFAF5D3-F8A2-0543-AD13-8CBE1B38E6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32474" y="1436065"/>
            <a:ext cx="2582471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524625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839301"/>
            <a:ext cx="8964612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792B98F-E053-9B41-A695-D88F2071F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847817"/>
            <a:ext cx="8964612" cy="50727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</p:spTree>
    <p:extLst>
      <p:ext uri="{BB962C8B-B14F-4D97-AF65-F5344CB8AC3E}">
        <p14:creationId xmlns:p14="http://schemas.microsoft.com/office/powerpoint/2010/main" val="41150598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839301"/>
            <a:ext cx="8964612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792B98F-E053-9B41-A695-D88F2071F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847817"/>
            <a:ext cx="8964612" cy="50727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414FC17C-EE67-427A-BCCE-6595C062BD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72" y="3538768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7A4C5788-B059-4401-A6E5-58A0778A4BB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7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14E37B97-5626-4167-A78A-AEA205D13E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353" y="3538768"/>
            <a:ext cx="119110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10DF6ABE-4056-490E-A908-75AD6F46C7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5921" y="3528124"/>
            <a:ext cx="1191106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B51BE689-1114-427A-91A7-87666F835B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8494" y="3538768"/>
            <a:ext cx="119110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8ADF5591-B2D0-4FFF-8123-5FD0A42FBC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8616" y="3499271"/>
            <a:ext cx="1191106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4EE1FBE3-4E08-4B15-860E-1A81AC26B0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7403" y="3499270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DB89061-8286-4D40-9060-C62A90299A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9888" y="4219606"/>
            <a:ext cx="1201630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5E2564FB-7579-43B7-B7E4-1D89E3EDB9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60238" y="4238854"/>
            <a:ext cx="1196356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FBD4C3D-5E0D-4D7B-BE3D-43298673AEC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0705" y="4219607"/>
            <a:ext cx="1196357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55EBB18-B8E8-42F4-A218-5C0D652A4C8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5117" y="4219606"/>
            <a:ext cx="1196357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7ECBEBDD-D849-4424-A604-5CF19BE17A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6781" y="4198645"/>
            <a:ext cx="1196408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B78A329-23E7-47D6-BE91-C67E61F13BF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4189" y="4162347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448F330F-5E57-4F10-BE0D-005C7550A5E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64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26601C3C-A958-47EB-ACED-62C38974B4D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721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476DD402-E7A5-44F8-BF50-CD328A20B95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84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2CA34F8A-A858-4747-B953-2F80E6A92FC0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8616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8" name="Picture Placeholder 5">
            <a:extLst>
              <a:ext uri="{FF2B5EF4-FFF2-40B4-BE49-F238E27FC236}">
                <a16:creationId xmlns:a16="http://schemas.microsoft.com/office/drawing/2014/main" id="{81115C88-9725-4490-ABE8-ACA9ABB2F65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86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BF47382C-176C-4EB1-925B-68FFE556EFA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6955" y="3507979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BAB3C24C-7A13-47C0-9E95-FA54FE99DB3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3741" y="4171056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71" name="Picture Placeholder 5">
            <a:extLst>
              <a:ext uri="{FF2B5EF4-FFF2-40B4-BE49-F238E27FC236}">
                <a16:creationId xmlns:a16="http://schemas.microsoft.com/office/drawing/2014/main" id="{C3012A80-21FE-410F-AB16-90A64B9025F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8246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6EBBA9F7-2510-491F-8E48-FD6538AAF44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9091" y="3507979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8898EEF2-329C-48E0-88E2-BB523190610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5877" y="4171056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81" name="Picture Placeholder 5">
            <a:extLst>
              <a:ext uri="{FF2B5EF4-FFF2-40B4-BE49-F238E27FC236}">
                <a16:creationId xmlns:a16="http://schemas.microsoft.com/office/drawing/2014/main" id="{F0DF8350-6D2B-4769-BA57-FDA8D612308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30382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AEA9161-7DB1-4AA8-B234-955F7302AEAA}"/>
              </a:ext>
            </a:extLst>
          </p:cNvPr>
          <p:cNvGrpSpPr/>
          <p:nvPr userDrawn="1"/>
        </p:nvGrpSpPr>
        <p:grpSpPr>
          <a:xfrm>
            <a:off x="360362" y="2521317"/>
            <a:ext cx="9670019" cy="3450308"/>
            <a:chOff x="360362" y="2521317"/>
            <a:chExt cx="9670019" cy="2418459"/>
          </a:xfrm>
        </p:grpSpPr>
        <p:cxnSp>
          <p:nvCxnSpPr>
            <p:cNvPr id="72" name="Straight Connector 20">
              <a:extLst>
                <a:ext uri="{FF2B5EF4-FFF2-40B4-BE49-F238E27FC236}">
                  <a16:creationId xmlns:a16="http://schemas.microsoft.com/office/drawing/2014/main" id="{A087AE9A-0AEF-42F8-A568-6F94B18E1AD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036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0">
              <a:extLst>
                <a:ext uri="{FF2B5EF4-FFF2-40B4-BE49-F238E27FC236}">
                  <a16:creationId xmlns:a16="http://schemas.microsoft.com/office/drawing/2014/main" id="{47E48892-43A1-459F-AA39-847A7692F0F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751528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0">
              <a:extLst>
                <a:ext uri="{FF2B5EF4-FFF2-40B4-BE49-F238E27FC236}">
                  <a16:creationId xmlns:a16="http://schemas.microsoft.com/office/drawing/2014/main" id="{AE7976CD-CFA6-461E-873B-FF49D06119C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097211" y="2530846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0">
              <a:extLst>
                <a:ext uri="{FF2B5EF4-FFF2-40B4-BE49-F238E27FC236}">
                  <a16:creationId xmlns:a16="http://schemas.microsoft.com/office/drawing/2014/main" id="{53668770-D3D8-482F-8F07-EAB552CE01A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497450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0">
              <a:extLst>
                <a:ext uri="{FF2B5EF4-FFF2-40B4-BE49-F238E27FC236}">
                  <a16:creationId xmlns:a16="http://schemas.microsoft.com/office/drawing/2014/main" id="{52AEC368-A332-4016-9523-FA9EAD0CA9F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87807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0">
              <a:extLst>
                <a:ext uri="{FF2B5EF4-FFF2-40B4-BE49-F238E27FC236}">
                  <a16:creationId xmlns:a16="http://schemas.microsoft.com/office/drawing/2014/main" id="{F2B27E6F-6B18-4330-8D0F-365A95A8F8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258693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0">
              <a:extLst>
                <a:ext uri="{FF2B5EF4-FFF2-40B4-BE49-F238E27FC236}">
                  <a16:creationId xmlns:a16="http://schemas.microsoft.com/office/drawing/2014/main" id="{4D74950C-9682-483C-BEDE-CD9BFAD094A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648245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>
              <a:extLst>
                <a:ext uri="{FF2B5EF4-FFF2-40B4-BE49-F238E27FC236}">
                  <a16:creationId xmlns:a16="http://schemas.microsoft.com/office/drawing/2014/main" id="{C45C951A-4916-40A3-A4FB-8ABBA52CD2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30381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11248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350" y="4284664"/>
            <a:ext cx="8957738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0475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2363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69326" y="1331914"/>
            <a:ext cx="1655762" cy="183673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350" y="5299599"/>
            <a:ext cx="8957738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9812B3-4792-8040-A022-DC10D37E5D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47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6114E0-B038-3440-A1CF-C88076BA92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909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C63FA3E-FD0F-E54F-B9B7-B88D361207B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5674" y="3319986"/>
            <a:ext cx="1685926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569817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7325" y="1342991"/>
            <a:ext cx="7157512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0363" y="4284664"/>
            <a:ext cx="3492500" cy="18351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7324" y="2346851"/>
            <a:ext cx="3527425" cy="1436873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97326" y="4284663"/>
            <a:ext cx="7164386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238" y="1346497"/>
            <a:ext cx="3485622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amet,tetur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9213" y="2346851"/>
            <a:ext cx="3485624" cy="1436873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091F0F-CB18-734E-8DE8-87F3F185F3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6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DC2EAD-6ECD-CF4D-B0A3-7D0A6738B9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94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651383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940" y="1187451"/>
            <a:ext cx="348692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97325" y="1187451"/>
            <a:ext cx="3527426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187451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6850"/>
            <a:ext cx="349250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843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46536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41" y="2006755"/>
            <a:ext cx="6428772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69" y="4291538"/>
            <a:ext cx="5491162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991" y="5351956"/>
            <a:ext cx="2345629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975" y="5367504"/>
            <a:ext cx="1836738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238" y="406457"/>
            <a:ext cx="748776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2778" y="5445861"/>
            <a:ext cx="837693" cy="72071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32ACF-B42E-C940-8035-B879AC6745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2588" y="0"/>
            <a:ext cx="478948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105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63" y="1187449"/>
            <a:ext cx="10801350" cy="469582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19212C"/>
                </a:solidFill>
              </a:defRPr>
            </a:lvl1pPr>
          </a:lstStyle>
          <a:p>
            <a:r>
              <a:rPr lang="en-US" dirty="0"/>
              <a:t>Table</a:t>
            </a:r>
            <a:endParaRPr lang="x-non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740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63" y="1187454"/>
            <a:ext cx="10801350" cy="469582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7F8183"/>
                </a:solidFill>
              </a:defRPr>
            </a:lvl1pPr>
          </a:lstStyle>
          <a:p>
            <a:endParaRPr lang="x-non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995724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63" y="1194326"/>
            <a:ext cx="7164387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208076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1224"/>
            <a:ext cx="349250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86476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0597" y="5561211"/>
            <a:ext cx="1994866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973" y="2203618"/>
            <a:ext cx="7638318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489" y="5456641"/>
            <a:ext cx="838150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7099" y="5511641"/>
            <a:ext cx="108977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464" y="5561211"/>
            <a:ext cx="3405378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</p:txBody>
      </p:sp>
      <p:grpSp>
        <p:nvGrpSpPr>
          <p:cNvPr id="15" name="Graphic 2">
            <a:extLst>
              <a:ext uri="{FF2B5EF4-FFF2-40B4-BE49-F238E27FC236}">
                <a16:creationId xmlns:a16="http://schemas.microsoft.com/office/drawing/2014/main" id="{40F11E44-1AF8-A041-B789-CADF7AA9753D}"/>
              </a:ext>
            </a:extLst>
          </p:cNvPr>
          <p:cNvGrpSpPr/>
          <p:nvPr userDrawn="1"/>
        </p:nvGrpSpPr>
        <p:grpSpPr>
          <a:xfrm>
            <a:off x="344949" y="2327053"/>
            <a:ext cx="792163" cy="841598"/>
            <a:chOff x="4522787" y="1925637"/>
            <a:chExt cx="2472690" cy="262700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D2B971-C16C-8F4A-B71D-1FCAFEF220DB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B177FA-B9C4-0348-9234-14014F48B60B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E2FDDC-7DE1-8441-9AD1-C61F46339ECA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AA443365-44DD-6049-B8C1-DC81D1B11A4E}"/>
              </a:ext>
            </a:extLst>
          </p:cNvPr>
          <p:cNvGrpSpPr/>
          <p:nvPr userDrawn="1"/>
        </p:nvGrpSpPr>
        <p:grpSpPr>
          <a:xfrm>
            <a:off x="322183" y="5445861"/>
            <a:ext cx="837693" cy="720718"/>
            <a:chOff x="1237542" y="5445861"/>
            <a:chExt cx="837693" cy="720718"/>
          </a:xfrm>
        </p:grpSpPr>
        <p:grpSp>
          <p:nvGrpSpPr>
            <p:cNvPr id="23" name="Graphic 13">
              <a:extLst>
                <a:ext uri="{FF2B5EF4-FFF2-40B4-BE49-F238E27FC236}">
                  <a16:creationId xmlns:a16="http://schemas.microsoft.com/office/drawing/2014/main" id="{5FBEBAB4-8198-0149-BC9E-EA85E807390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3F6BECB-5E13-9A47-908B-D8DDA9F616AF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51EE360-1C01-BB42-9A9C-1A019F76AA81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6F6205D-01CB-4245-AF73-08FBC725C314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3E37A58-7A04-3D4C-B1C2-8DE0C7DC770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5FB3A17-DE30-EC46-85FD-34B2B2EB33B8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A57EE60-CECA-0745-A9C4-EE0F6B57CD75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1D8118-E478-6F49-92CE-6359D0AC6C1A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5B77BF7-A718-7F46-B83C-AF7018415C5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918E6DD-6E3E-8943-88BC-027320426CAB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45310B9-8CA4-C849-B2E3-16871DC771FC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68D06D50-A541-C448-B5A3-276B64E2D4C1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7959E70-C873-A843-8416-EFC12CA91A5C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EDA4857-1DEE-9942-8A97-47957F90C298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0F4E977-DC47-CD42-90E3-8E69C5C4F26F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3" name="Graphic 13">
              <a:extLst>
                <a:ext uri="{FF2B5EF4-FFF2-40B4-BE49-F238E27FC236}">
                  <a16:creationId xmlns:a16="http://schemas.microsoft.com/office/drawing/2014/main" id="{AFB85BBB-793A-B74B-8260-45E6030D7FD9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5005C72-3836-864B-AF7B-93A10AAB71EC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2D3332B-B7D8-9C48-9592-EC48FF7DA69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210E65D4-A347-5048-AABF-494A7E316FDF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5F68474-1C77-FC4A-A55B-D80FB770F4C3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397C7BE-F388-7D4A-9EC7-D85F3562CAB6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5DAA932-1209-AA4C-BCA7-A81CC2B627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3B05C48-04C5-AB40-8AA6-D709FA4E3EBE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F6D605A-1F55-E447-831C-1BDAD4AA188C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1FC9B31-E37F-BE4B-A0BF-EE73657BE81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D78A59F-65ED-154F-9BB0-F3D1A7A2D934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40" name="Graphic 13">
              <a:extLst>
                <a:ext uri="{FF2B5EF4-FFF2-40B4-BE49-F238E27FC236}">
                  <a16:creationId xmlns:a16="http://schemas.microsoft.com/office/drawing/2014/main" id="{A3412EFB-25E5-F24C-9AA5-A8B3CDCDE57F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54C67D7-4E2A-194D-8C27-C5B336C4882D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E4D661F3-775B-484D-9B38-07EB4123670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62245DA-09BF-0D40-B5B8-6858F4AEEA3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EE32939-128C-A04C-8F2B-03BD54544DBA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6A39E2E-C03C-5343-AA11-E77BC8EC94E4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FEF830E-047D-F44F-BD4C-7111A03A4967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34DED5D-3D96-084B-84A2-FB271F0EB68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D18C1D5-F984-8B4E-A0BF-38700579D3AC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B11A7-F13B-A341-B3D6-5CBDA7491E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1057" y="5456641"/>
            <a:ext cx="1768431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347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121" y="1957397"/>
            <a:ext cx="1766517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9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3263" y="2427825"/>
            <a:ext cx="8214770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5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900" y="1331915"/>
            <a:ext cx="6373813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5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2588" y="1331915"/>
            <a:ext cx="4429124" cy="3816348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430354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850" y="1338782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595" y="1343160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850" y="2342560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595" y="2346938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850" y="3318837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595" y="3323215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850" y="4288238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595" y="4292616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x-none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187515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938" y="2346850"/>
            <a:ext cx="2570925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1338788"/>
            <a:ext cx="1115702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9325" y="1323164"/>
            <a:ext cx="1115702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9238" y="2346849"/>
            <a:ext cx="2585512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3075" y="2349669"/>
            <a:ext cx="2578637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2363" y="1343790"/>
            <a:ext cx="1115702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B82EFEF-ADF0-F943-A704-5A81C7862C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6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D100C84-41B1-E54D-8F64-84573746F8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12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1C77E27-E12C-174F-A254-A40AB27812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7843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443922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7101" y="838197"/>
            <a:ext cx="8964612" cy="853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slide</a:t>
            </a:r>
            <a:endParaRPr lang="x-none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344EFF9-3336-EC46-A692-2A234BA5E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363" y="2344977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9696876-5A37-BD4F-8C96-BD1111D4CE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32475" y="2344977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35024CD-15EF-224E-BF88-02F411F77D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0363" y="4284663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868AB3A-F096-2540-AF41-F164BA18671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32475" y="4284663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A40012F-57EA-6748-89E7-89CC66B381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977" y="2346849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063C9A0-A0D8-FD4A-AF07-F18ED3AD4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97101" y="3505297"/>
            <a:ext cx="1655762" cy="6349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D8497D6-0353-CD48-B758-B407C8F4E6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7101" y="3002795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AB8EB63-5976-CE4C-9E7C-72FCAF9A53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2991" y="2346849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4F77D7BC-5117-1246-9291-10E4D273F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2991" y="3505297"/>
            <a:ext cx="1655762" cy="634903"/>
          </a:xfrm>
          <a:prstGeom prst="rect">
            <a:avLst/>
          </a:prstGeom>
        </p:spPr>
        <p:txBody>
          <a:bodyPr lIns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810236D-F122-4B44-B378-EC5027D648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2991" y="3002795"/>
            <a:ext cx="1651983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5EA63B5-A66D-5645-AB64-C82107883C7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977" y="4291263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20C81C78-03B6-5042-B665-00F82C4E7B8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97101" y="5449711"/>
            <a:ext cx="1655762" cy="6349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976E5F6-62C8-0941-A618-AEA5F56AF90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7101" y="4947209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C9BEE0C9-6208-B643-8CF4-62C4D9CAE3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2991" y="4291263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8A724B17-F841-7F4F-8DBF-A492FC94AA1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991" y="5449711"/>
            <a:ext cx="1655762" cy="6349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BAD9A00-62C7-5C48-8AAC-67AEDB30E0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991" y="4947209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005680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63" y="6480175"/>
            <a:ext cx="3420510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814" y="6480173"/>
            <a:ext cx="2520950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1600" y="6480173"/>
            <a:ext cx="720726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5" r:id="rId2"/>
    <p:sldLayoutId id="2147483689" r:id="rId3"/>
    <p:sldLayoutId id="2147483695" r:id="rId4"/>
    <p:sldLayoutId id="2147483657" r:id="rId5"/>
    <p:sldLayoutId id="2147483696" r:id="rId6"/>
    <p:sldLayoutId id="2147483663" r:id="rId7"/>
    <p:sldLayoutId id="2147483664" r:id="rId8"/>
    <p:sldLayoutId id="2147483660" r:id="rId9"/>
    <p:sldLayoutId id="2147483661" r:id="rId10"/>
    <p:sldLayoutId id="2147483736" r:id="rId11"/>
    <p:sldLayoutId id="2147483662" r:id="rId12"/>
    <p:sldLayoutId id="2147483665" r:id="rId13"/>
    <p:sldLayoutId id="2147483750" r:id="rId14"/>
    <p:sldLayoutId id="2147483698" r:id="rId15"/>
    <p:sldLayoutId id="2147483666" r:id="rId16"/>
    <p:sldLayoutId id="2147483669" r:id="rId17"/>
    <p:sldLayoutId id="2147483670" r:id="rId18"/>
    <p:sldLayoutId id="2147483671" r:id="rId19"/>
    <p:sldLayoutId id="2147483697" r:id="rId20"/>
    <p:sldLayoutId id="2147483691" r:id="rId21"/>
    <p:sldLayoutId id="2147483743" r:id="rId22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BAE40"/>
          </p15:clr>
        </p15:guide>
        <p15:guide id="2" pos="7258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082">
          <p15:clr>
            <a:srgbClr val="FBAE40"/>
          </p15:clr>
        </p15:guide>
        <p15:guide id="5" pos="227" userDrawn="1">
          <p15:clr>
            <a:srgbClr val="5ACBF0"/>
          </p15:clr>
        </p15:guide>
        <p15:guide id="6" pos="1860" userDrawn="1">
          <p15:clr>
            <a:srgbClr val="5ACBF0"/>
          </p15:clr>
        </p15:guide>
        <p15:guide id="7" orient="horz" pos="227" userDrawn="1">
          <p15:clr>
            <a:srgbClr val="FDE53C"/>
          </p15:clr>
        </p15:guide>
        <p15:guide id="8" orient="horz" pos="3855">
          <p15:clr>
            <a:srgbClr val="FDE53C"/>
          </p15:clr>
        </p15:guide>
        <p15:guide id="36" orient="horz" pos="2086" userDrawn="1">
          <p15:clr>
            <a:srgbClr val="FDE53C"/>
          </p15:clr>
        </p15:guide>
        <p15:guide id="37" pos="703" userDrawn="1">
          <p15:clr>
            <a:srgbClr val="5ACBF0"/>
          </p15:clr>
        </p15:guide>
        <p15:guide id="38" pos="794" userDrawn="1">
          <p15:clr>
            <a:srgbClr val="5ACBF0"/>
          </p15:clr>
        </p15:guide>
        <p15:guide id="39" pos="1293" userDrawn="1">
          <p15:clr>
            <a:srgbClr val="5ACBF0"/>
          </p15:clr>
        </p15:guide>
        <p15:guide id="40" pos="1384" userDrawn="1">
          <p15:clr>
            <a:srgbClr val="5ACBF0"/>
          </p15:clr>
        </p15:guide>
        <p15:guide id="41" pos="1951" userDrawn="1">
          <p15:clr>
            <a:srgbClr val="5ACBF0"/>
          </p15:clr>
        </p15:guide>
        <p15:guide id="42" pos="2427" userDrawn="1">
          <p15:clr>
            <a:srgbClr val="5ACBF0"/>
          </p15:clr>
        </p15:guide>
        <p15:guide id="43" pos="2518" userDrawn="1">
          <p15:clr>
            <a:srgbClr val="5ACBF0"/>
          </p15:clr>
        </p15:guide>
        <p15:guide id="44" pos="3017" userDrawn="1">
          <p15:clr>
            <a:srgbClr val="5ACBF0"/>
          </p15:clr>
        </p15:guide>
        <p15:guide id="46" pos="3674" userDrawn="1">
          <p15:clr>
            <a:srgbClr val="5ACBF0"/>
          </p15:clr>
        </p15:guide>
        <p15:guide id="48" pos="3107" userDrawn="1">
          <p15:clr>
            <a:srgbClr val="5ACBF0"/>
          </p15:clr>
        </p15:guide>
        <p15:guide id="49" pos="3584" userDrawn="1">
          <p15:clr>
            <a:srgbClr val="5ACBF0"/>
          </p15:clr>
        </p15:guide>
        <p15:guide id="50" pos="4740" userDrawn="1">
          <p15:clr>
            <a:srgbClr val="5ACBF0"/>
          </p15:clr>
        </p15:guide>
        <p15:guide id="51" pos="4241" userDrawn="1">
          <p15:clr>
            <a:srgbClr val="5ACBF0"/>
          </p15:clr>
        </p15:guide>
        <p15:guide id="52" pos="4151" userDrawn="1">
          <p15:clr>
            <a:srgbClr val="5ACBF0"/>
          </p15:clr>
        </p15:guide>
        <p15:guide id="53" pos="4831" userDrawn="1">
          <p15:clr>
            <a:srgbClr val="5ACBF0"/>
          </p15:clr>
        </p15:guide>
        <p15:guide id="54" pos="5307" userDrawn="1">
          <p15:clr>
            <a:srgbClr val="5ACBF0"/>
          </p15:clr>
        </p15:guide>
        <p15:guide id="55" pos="5398" userDrawn="1">
          <p15:clr>
            <a:srgbClr val="5ACBF0"/>
          </p15:clr>
        </p15:guide>
        <p15:guide id="56" pos="5874" userDrawn="1">
          <p15:clr>
            <a:srgbClr val="5ACBF0"/>
          </p15:clr>
        </p15:guide>
        <p15:guide id="57" pos="5965" userDrawn="1">
          <p15:clr>
            <a:srgbClr val="5ACBF0"/>
          </p15:clr>
        </p15:guide>
        <p15:guide id="60" pos="6441" userDrawn="1">
          <p15:clr>
            <a:srgbClr val="5ACBF0"/>
          </p15:clr>
        </p15:guide>
        <p15:guide id="61" pos="6532" userDrawn="1">
          <p15:clr>
            <a:srgbClr val="5ACBF0"/>
          </p15:clr>
        </p15:guide>
        <p15:guide id="62" pos="7031" userDrawn="1">
          <p15:clr>
            <a:srgbClr val="5ACBF0"/>
          </p15:clr>
        </p15:guide>
        <p15:guide id="63" orient="horz" pos="1996" userDrawn="1">
          <p15:clr>
            <a:srgbClr val="FDE53C"/>
          </p15:clr>
        </p15:guide>
        <p15:guide id="64" orient="horz" pos="1474" userDrawn="1">
          <p15:clr>
            <a:srgbClr val="5ACBF0"/>
          </p15:clr>
        </p15:guide>
        <p15:guide id="65" orient="horz" pos="1383" userDrawn="1">
          <p15:clr>
            <a:srgbClr val="5ACBF0"/>
          </p15:clr>
        </p15:guide>
        <p15:guide id="66" orient="horz" pos="839" userDrawn="1">
          <p15:clr>
            <a:srgbClr val="5ACBF0"/>
          </p15:clr>
        </p15:guide>
        <p15:guide id="67" orient="horz" pos="748" userDrawn="1">
          <p15:clr>
            <a:srgbClr val="5ACBF0"/>
          </p15:clr>
        </p15:guide>
        <p15:guide id="68" orient="horz" pos="2608" userDrawn="1">
          <p15:clr>
            <a:srgbClr val="5ACBF0"/>
          </p15:clr>
        </p15:guide>
        <p15:guide id="69" orient="horz" pos="2699" userDrawn="1">
          <p15:clr>
            <a:srgbClr val="5ACBF0"/>
          </p15:clr>
        </p15:guide>
        <p15:guide id="70" orient="horz" pos="3243" userDrawn="1">
          <p15:clr>
            <a:srgbClr val="5ACBF0"/>
          </p15:clr>
        </p15:guide>
        <p15:guide id="71" orient="horz" pos="333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63" y="6480175"/>
            <a:ext cx="3420510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814" y="6480173"/>
            <a:ext cx="2520950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1600" y="6480173"/>
            <a:ext cx="720726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3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37" r:id="rId6"/>
    <p:sldLayoutId id="2147483723" r:id="rId7"/>
    <p:sldLayoutId id="2147483724" r:id="rId8"/>
    <p:sldLayoutId id="2147483722" r:id="rId9"/>
    <p:sldLayoutId id="2147483725" r:id="rId10"/>
    <p:sldLayoutId id="2147483726" r:id="rId11"/>
    <p:sldLayoutId id="2147483727" r:id="rId12"/>
    <p:sldLayoutId id="2147483751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BAE40"/>
          </p15:clr>
        </p15:guide>
        <p15:guide id="2" pos="7258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082">
          <p15:clr>
            <a:srgbClr val="FBAE40"/>
          </p15:clr>
        </p15:guide>
        <p15:guide id="5" pos="227">
          <p15:clr>
            <a:srgbClr val="5ACBF0"/>
          </p15:clr>
        </p15:guide>
        <p15:guide id="6" pos="1860">
          <p15:clr>
            <a:srgbClr val="5ACBF0"/>
          </p15:clr>
        </p15:guide>
        <p15:guide id="7" orient="horz" pos="227">
          <p15:clr>
            <a:srgbClr val="FDE53C"/>
          </p15:clr>
        </p15:guide>
        <p15:guide id="8" orient="horz" pos="3855">
          <p15:clr>
            <a:srgbClr val="FDE53C"/>
          </p15:clr>
        </p15:guide>
        <p15:guide id="36" orient="horz" pos="2086">
          <p15:clr>
            <a:srgbClr val="FDE53C"/>
          </p15:clr>
        </p15:guide>
        <p15:guide id="37" pos="703">
          <p15:clr>
            <a:srgbClr val="5ACBF0"/>
          </p15:clr>
        </p15:guide>
        <p15:guide id="38" pos="794">
          <p15:clr>
            <a:srgbClr val="5ACBF0"/>
          </p15:clr>
        </p15:guide>
        <p15:guide id="39" pos="1293">
          <p15:clr>
            <a:srgbClr val="5ACBF0"/>
          </p15:clr>
        </p15:guide>
        <p15:guide id="40" pos="1384">
          <p15:clr>
            <a:srgbClr val="5ACBF0"/>
          </p15:clr>
        </p15:guide>
        <p15:guide id="41" pos="1951">
          <p15:clr>
            <a:srgbClr val="5ACBF0"/>
          </p15:clr>
        </p15:guide>
        <p15:guide id="42" pos="2427">
          <p15:clr>
            <a:srgbClr val="5ACBF0"/>
          </p15:clr>
        </p15:guide>
        <p15:guide id="43" pos="2518">
          <p15:clr>
            <a:srgbClr val="5ACBF0"/>
          </p15:clr>
        </p15:guide>
        <p15:guide id="44" pos="3017">
          <p15:clr>
            <a:srgbClr val="5ACBF0"/>
          </p15:clr>
        </p15:guide>
        <p15:guide id="46" pos="3674">
          <p15:clr>
            <a:srgbClr val="5ACBF0"/>
          </p15:clr>
        </p15:guide>
        <p15:guide id="48" pos="3107">
          <p15:clr>
            <a:srgbClr val="5ACBF0"/>
          </p15:clr>
        </p15:guide>
        <p15:guide id="49" pos="3584">
          <p15:clr>
            <a:srgbClr val="5ACBF0"/>
          </p15:clr>
        </p15:guide>
        <p15:guide id="50" pos="4740">
          <p15:clr>
            <a:srgbClr val="5ACBF0"/>
          </p15:clr>
        </p15:guide>
        <p15:guide id="51" pos="4241">
          <p15:clr>
            <a:srgbClr val="5ACBF0"/>
          </p15:clr>
        </p15:guide>
        <p15:guide id="52" pos="4151">
          <p15:clr>
            <a:srgbClr val="5ACBF0"/>
          </p15:clr>
        </p15:guide>
        <p15:guide id="53" pos="4831">
          <p15:clr>
            <a:srgbClr val="5ACBF0"/>
          </p15:clr>
        </p15:guide>
        <p15:guide id="54" pos="5307">
          <p15:clr>
            <a:srgbClr val="5ACBF0"/>
          </p15:clr>
        </p15:guide>
        <p15:guide id="55" pos="5398">
          <p15:clr>
            <a:srgbClr val="5ACBF0"/>
          </p15:clr>
        </p15:guide>
        <p15:guide id="56" pos="5874">
          <p15:clr>
            <a:srgbClr val="5ACBF0"/>
          </p15:clr>
        </p15:guide>
        <p15:guide id="57" pos="5965">
          <p15:clr>
            <a:srgbClr val="5ACBF0"/>
          </p15:clr>
        </p15:guide>
        <p15:guide id="60" pos="6441">
          <p15:clr>
            <a:srgbClr val="5ACBF0"/>
          </p15:clr>
        </p15:guide>
        <p15:guide id="61" pos="6532">
          <p15:clr>
            <a:srgbClr val="5ACBF0"/>
          </p15:clr>
        </p15:guide>
        <p15:guide id="62" pos="7031">
          <p15:clr>
            <a:srgbClr val="5ACBF0"/>
          </p15:clr>
        </p15:guide>
        <p15:guide id="63" orient="horz" pos="1996">
          <p15:clr>
            <a:srgbClr val="FDE53C"/>
          </p15:clr>
        </p15:guide>
        <p15:guide id="64" orient="horz" pos="1474">
          <p15:clr>
            <a:srgbClr val="5ACBF0"/>
          </p15:clr>
        </p15:guide>
        <p15:guide id="65" orient="horz" pos="1383">
          <p15:clr>
            <a:srgbClr val="5ACBF0"/>
          </p15:clr>
        </p15:guide>
        <p15:guide id="66" orient="horz" pos="839">
          <p15:clr>
            <a:srgbClr val="5ACBF0"/>
          </p15:clr>
        </p15:guide>
        <p15:guide id="67" orient="horz" pos="748">
          <p15:clr>
            <a:srgbClr val="5ACBF0"/>
          </p15:clr>
        </p15:guide>
        <p15:guide id="68" orient="horz" pos="2608">
          <p15:clr>
            <a:srgbClr val="5ACBF0"/>
          </p15:clr>
        </p15:guide>
        <p15:guide id="69" orient="horz" pos="2699">
          <p15:clr>
            <a:srgbClr val="5ACBF0"/>
          </p15:clr>
        </p15:guide>
        <p15:guide id="70" orient="horz" pos="3243">
          <p15:clr>
            <a:srgbClr val="5ACBF0"/>
          </p15:clr>
        </p15:guide>
        <p15:guide id="71" orient="horz" pos="333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D0B629-02D8-4AE6-99D8-DE98D998A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03" y="1735450"/>
            <a:ext cx="6891469" cy="2685825"/>
          </a:xfrm>
        </p:spPr>
        <p:txBody>
          <a:bodyPr/>
          <a:lstStyle/>
          <a:p>
            <a:r>
              <a:rPr lang="ru-RU" sz="3600" dirty="0"/>
              <a:t>Программа </a:t>
            </a:r>
            <a:br>
              <a:rPr lang="ru-RU" sz="3600" dirty="0"/>
            </a:br>
            <a:r>
              <a:rPr lang="ru-RU" sz="3600" dirty="0"/>
              <a:t>по развитию </a:t>
            </a:r>
            <a:br>
              <a:rPr lang="ru-RU" sz="3600" dirty="0"/>
            </a:br>
            <a:r>
              <a:rPr lang="ru-RU" sz="3600" dirty="0"/>
              <a:t>Социального предпринимательства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E5DA538-5F8D-41DF-B897-F5BFE1A503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6991" y="5351956"/>
            <a:ext cx="3709666" cy="767857"/>
          </a:xfrm>
        </p:spPr>
        <p:txBody>
          <a:bodyPr/>
          <a:lstStyle/>
          <a:p>
            <a:r>
              <a:rPr lang="ru-RU" dirty="0" smtClean="0"/>
              <a:t>Руководитель направления по корпоративной социальной ответственности </a:t>
            </a:r>
          </a:p>
          <a:p>
            <a:r>
              <a:rPr lang="ru-RU" dirty="0" smtClean="0"/>
              <a:t>Миронова Ольга Ивановна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5C48CC-B354-9946-982C-0E8B658913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r="5811"/>
          <a:stretch>
            <a:fillRect/>
          </a:stretch>
        </p:blipFill>
        <p:spPr>
          <a:xfrm>
            <a:off x="6589713" y="0"/>
            <a:ext cx="4932362" cy="6480175"/>
          </a:xfrm>
        </p:spPr>
      </p:pic>
    </p:spTree>
    <p:extLst>
      <p:ext uri="{BB962C8B-B14F-4D97-AF65-F5344CB8AC3E}">
        <p14:creationId xmlns:p14="http://schemas.microsoft.com/office/powerpoint/2010/main" val="404358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279246" y="733052"/>
            <a:ext cx="9749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800"/>
            </a:pPr>
            <a:r>
              <a:rPr lang="ru-RU" sz="3100" dirty="0">
                <a:solidFill>
                  <a:srgbClr val="19212C"/>
                </a:solidFill>
                <a:sym typeface="Calibri"/>
              </a:rPr>
              <a:t>Финансовые результаты предпринимателей: </a:t>
            </a:r>
          </a:p>
          <a:p>
            <a:pPr>
              <a:buSzPts val="1800"/>
            </a:pPr>
            <a:r>
              <a:rPr lang="ru-RU" sz="3100" dirty="0">
                <a:solidFill>
                  <a:srgbClr val="19212C"/>
                </a:solidFill>
                <a:sym typeface="Calibri"/>
              </a:rPr>
              <a:t>Годовая выручка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A2578-DF31-9247-A390-4ED744968C39}"/>
              </a:ext>
            </a:extLst>
          </p:cNvPr>
          <p:cNvSpPr txBox="1"/>
          <p:nvPr/>
        </p:nvSpPr>
        <p:spPr>
          <a:xfrm>
            <a:off x="279246" y="1873237"/>
            <a:ext cx="9536214" cy="2416559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r>
              <a:rPr lang="ru-RU" sz="1600" dirty="0">
                <a:solidFill>
                  <a:srgbClr val="19212C"/>
                </a:solidFill>
              </a:rPr>
              <a:t>Объем выручки</a:t>
            </a:r>
          </a:p>
          <a:p>
            <a:pPr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</a:rPr>
              <a:t>Объем выручки у СП варьируется от 10 тыс. рублей  до 28 млн. рублей в год. </a:t>
            </a:r>
          </a:p>
          <a:p>
            <a:endParaRPr lang="ru-RU" sz="1400" dirty="0">
              <a:solidFill>
                <a:srgbClr val="676767"/>
              </a:solidFill>
            </a:endParaRPr>
          </a:p>
          <a:p>
            <a:r>
              <a:rPr lang="ru-RU" sz="1400" dirty="0">
                <a:solidFill>
                  <a:srgbClr val="676767"/>
                </a:solidFill>
              </a:rPr>
              <a:t>В 2020 году объем выручки составил не менее 70 млн рублей (по данным 34 СП). </a:t>
            </a:r>
          </a:p>
          <a:p>
            <a:endParaRPr lang="ru-RU" sz="1400" dirty="0">
              <a:solidFill>
                <a:srgbClr val="676767"/>
              </a:solidFill>
            </a:endParaRPr>
          </a:p>
          <a:p>
            <a:pPr indent="649606"/>
            <a:r>
              <a:rPr lang="ru-RU" sz="1400" dirty="0">
                <a:solidFill>
                  <a:srgbClr val="676767"/>
                </a:solidFill>
              </a:rPr>
              <a:t>15 СП     до 100 тыс. рублей</a:t>
            </a:r>
          </a:p>
          <a:p>
            <a:pPr indent="649606"/>
            <a:r>
              <a:rPr lang="ru-RU" sz="1400" dirty="0">
                <a:solidFill>
                  <a:srgbClr val="676767"/>
                </a:solidFill>
              </a:rPr>
              <a:t>  6 СП     100 тыс. рублей  -  300 тыс. рублей</a:t>
            </a:r>
          </a:p>
          <a:p>
            <a:pPr indent="649606"/>
            <a:r>
              <a:rPr lang="ru-RU" sz="1400" dirty="0">
                <a:solidFill>
                  <a:srgbClr val="676767"/>
                </a:solidFill>
              </a:rPr>
              <a:t>  3 СП     300 тыс. рублей  -  500 тыс. рублей</a:t>
            </a:r>
          </a:p>
          <a:p>
            <a:pPr indent="649606"/>
            <a:r>
              <a:rPr lang="ru-RU" sz="1400" dirty="0">
                <a:solidFill>
                  <a:srgbClr val="676767"/>
                </a:solidFill>
              </a:rPr>
              <a:t>  3 СП     500 тыс. рублей  – 1 млн. рублей</a:t>
            </a:r>
          </a:p>
          <a:p>
            <a:pPr indent="649606"/>
            <a:r>
              <a:rPr lang="ru-RU" sz="1400" dirty="0">
                <a:solidFill>
                  <a:srgbClr val="676767"/>
                </a:solidFill>
              </a:rPr>
              <a:t>  5 СП     более 1 млн. рублей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62F9-0D2D-F94A-9B4F-5F95B72C7A77}"/>
              </a:ext>
            </a:extLst>
          </p:cNvPr>
          <p:cNvSpPr txBox="1"/>
          <p:nvPr/>
        </p:nvSpPr>
        <p:spPr>
          <a:xfrm>
            <a:off x="1923733" y="4325645"/>
            <a:ext cx="8208962" cy="18240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19212C"/>
                </a:solidFill>
                <a:cs typeface="Calibri"/>
              </a:rPr>
              <a:t>Примеры СП с высоким годовым оборотом в 2020 году</a:t>
            </a:r>
            <a:endParaRPr lang="ru-RU" sz="1600" dirty="0">
              <a:solidFill>
                <a:srgbClr val="19212C"/>
              </a:solidFill>
            </a:endParaRPr>
          </a:p>
          <a:p>
            <a:pPr marL="1165225" indent="-1165225">
              <a:spcBef>
                <a:spcPts val="720"/>
              </a:spcBef>
            </a:pPr>
            <a:r>
              <a:rPr lang="ru-RU" sz="1200" dirty="0">
                <a:solidFill>
                  <a:srgbClr val="E41910"/>
                </a:solidFill>
              </a:rPr>
              <a:t>1,2 млн. руб.  </a:t>
            </a:r>
            <a:r>
              <a:rPr lang="ru-RU" sz="1200" dirty="0">
                <a:solidFill>
                  <a:srgbClr val="676767"/>
                </a:solidFill>
              </a:rPr>
              <a:t>Мастерская классных штук и креативных решений «КОТЭ» (Чусовой) Выпуск </a:t>
            </a:r>
            <a:r>
              <a:rPr lang="ru-RU" sz="1200" dirty="0" err="1">
                <a:solidFill>
                  <a:srgbClr val="676767"/>
                </a:solidFill>
              </a:rPr>
              <a:t>брендированной</a:t>
            </a:r>
            <a:r>
              <a:rPr lang="ru-RU" sz="1200" dirty="0">
                <a:solidFill>
                  <a:srgbClr val="676767"/>
                </a:solidFill>
              </a:rPr>
              <a:t> сувенирной продукции из экологически  чистых материалов)​</a:t>
            </a:r>
            <a:endParaRPr lang="ru-RU" sz="1200" dirty="0">
              <a:solidFill>
                <a:srgbClr val="676767"/>
              </a:solidFill>
              <a:cs typeface="Calibri" panose="020F0502020204030204"/>
            </a:endParaRPr>
          </a:p>
          <a:p>
            <a:pPr marL="1165225" indent="-1165225">
              <a:spcBef>
                <a:spcPts val="720"/>
              </a:spcBef>
            </a:pPr>
            <a:r>
              <a:rPr lang="ru-RU" sz="1200" dirty="0">
                <a:solidFill>
                  <a:srgbClr val="E41910"/>
                </a:solidFill>
              </a:rPr>
              <a:t>1,1 млн. руб.  </a:t>
            </a:r>
            <a:r>
              <a:rPr lang="ru-RU" sz="1200" dirty="0">
                <a:solidFill>
                  <a:srgbClr val="676767"/>
                </a:solidFill>
              </a:rPr>
              <a:t>СПА салон «Магия рук» (массаж и уход для людей с ОВЗ)​</a:t>
            </a:r>
            <a:endParaRPr lang="ru-RU" sz="1200" dirty="0">
              <a:solidFill>
                <a:srgbClr val="676767"/>
              </a:solidFill>
              <a:cs typeface="Calibri" panose="020F0502020204030204"/>
            </a:endParaRPr>
          </a:p>
          <a:p>
            <a:pPr marL="1165225" indent="-1165225">
              <a:spcBef>
                <a:spcPts val="720"/>
              </a:spcBef>
            </a:pPr>
            <a:r>
              <a:rPr lang="ru-RU" sz="1200" dirty="0">
                <a:solidFill>
                  <a:srgbClr val="E41910"/>
                </a:solidFill>
              </a:rPr>
              <a:t>12 млн. руб.   </a:t>
            </a:r>
            <a:r>
              <a:rPr lang="ru-RU" sz="1200" dirty="0">
                <a:solidFill>
                  <a:srgbClr val="676767"/>
                </a:solidFill>
              </a:rPr>
              <a:t>Служба социальной и паллиативной  помощи  «Ваша сиделка» (Благовещенск)</a:t>
            </a:r>
            <a:r>
              <a:rPr lang="en-US" sz="1200" dirty="0">
                <a:solidFill>
                  <a:srgbClr val="676767"/>
                </a:solidFill>
              </a:rPr>
              <a:t>​</a:t>
            </a:r>
            <a:endParaRPr lang="en-US" sz="1200" dirty="0">
              <a:solidFill>
                <a:srgbClr val="676767"/>
              </a:solidFill>
              <a:cs typeface="Calibri" panose="020F0502020204030204"/>
            </a:endParaRPr>
          </a:p>
          <a:p>
            <a:pPr marL="1165225" indent="-1165225">
              <a:spcBef>
                <a:spcPts val="720"/>
              </a:spcBef>
            </a:pPr>
            <a:r>
              <a:rPr lang="ru-RU" sz="1200" dirty="0">
                <a:solidFill>
                  <a:srgbClr val="E41910"/>
                </a:solidFill>
              </a:rPr>
              <a:t>28 млн. руб.   </a:t>
            </a:r>
            <a:r>
              <a:rPr lang="ru-RU" sz="1200" dirty="0">
                <a:solidFill>
                  <a:srgbClr val="676767"/>
                </a:solidFill>
              </a:rPr>
              <a:t>ООО "ЗДОРОВЬЕ" (Выкса) - </a:t>
            </a:r>
            <a:r>
              <a:rPr lang="ru-RU" sz="1200" dirty="0">
                <a:solidFill>
                  <a:srgbClr val="676767"/>
                </a:solidFill>
                <a:ea typeface="+mn-lt"/>
                <a:cs typeface="+mn-lt"/>
              </a:rPr>
              <a:t>кабинет </a:t>
            </a:r>
            <a:r>
              <a:rPr lang="ru-RU" sz="1200" dirty="0" err="1">
                <a:solidFill>
                  <a:srgbClr val="676767"/>
                </a:solidFill>
                <a:ea typeface="+mn-lt"/>
                <a:cs typeface="+mn-lt"/>
              </a:rPr>
              <a:t>озонотерапии</a:t>
            </a:r>
            <a:r>
              <a:rPr lang="ru-RU" sz="1200" dirty="0">
                <a:solidFill>
                  <a:srgbClr val="676767"/>
                </a:solidFill>
                <a:ea typeface="+mn-lt"/>
                <a:cs typeface="+mn-lt"/>
              </a:rPr>
              <a:t> для жителей Выкса на базе дневного стационара клиники «Гиппократ».</a:t>
            </a:r>
            <a:r>
              <a:rPr lang="ru-RU" sz="1200" dirty="0">
                <a:solidFill>
                  <a:srgbClr val="676767"/>
                </a:solidFill>
              </a:rPr>
              <a:t> </a:t>
            </a:r>
            <a:r>
              <a:rPr lang="ru-RU" sz="1200" dirty="0"/>
              <a:t> </a:t>
            </a:r>
            <a:endParaRPr lang="ru-RU" sz="1200" dirty="0">
              <a:cs typeface="Calibri" panose="020F0502020204030204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C619060-A467-D04F-B48D-506C888452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14840" y="6030814"/>
            <a:ext cx="3946873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87706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279246" y="787896"/>
            <a:ext cx="9017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800"/>
            </a:pPr>
            <a:r>
              <a:rPr lang="ru-RU" sz="2800" dirty="0">
                <a:solidFill>
                  <a:srgbClr val="19212C"/>
                </a:solidFill>
                <a:sym typeface="Calibri"/>
              </a:rPr>
              <a:t>Финансовые результаты предпринимателей: динамика выручки 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C60F26-694F-1446-8A4C-794CEEC60FA7}"/>
              </a:ext>
            </a:extLst>
          </p:cNvPr>
          <p:cNvSpPr/>
          <p:nvPr/>
        </p:nvSpPr>
        <p:spPr>
          <a:xfrm>
            <a:off x="279245" y="2086785"/>
            <a:ext cx="11028091" cy="3600338"/>
          </a:xfrm>
          <a:prstGeom prst="rect">
            <a:avLst/>
          </a:prstGeom>
        </p:spPr>
        <p:txBody>
          <a:bodyPr vert="horz" lIns="146300" tIns="73150" rIns="146300" bIns="7315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dirty="0">
                <a:latin typeface="+mn-lt"/>
              </a:rPr>
              <a:t>Прибыль </a:t>
            </a:r>
          </a:p>
          <a:p>
            <a:r>
              <a:rPr lang="ru-RU" dirty="0">
                <a:solidFill>
                  <a:srgbClr val="676767"/>
                </a:solidFill>
                <a:latin typeface="+mn-lt"/>
              </a:rPr>
              <a:t>Варьируется от 10 до 250 </a:t>
            </a:r>
            <a:r>
              <a:rPr lang="ru-RU" dirty="0" err="1">
                <a:solidFill>
                  <a:srgbClr val="676767"/>
                </a:solidFill>
                <a:latin typeface="+mn-lt"/>
              </a:rPr>
              <a:t>тыс</a:t>
            </a:r>
            <a:r>
              <a:rPr lang="ru-RU" dirty="0">
                <a:solidFill>
                  <a:srgbClr val="676767"/>
                </a:solidFill>
                <a:latin typeface="+mn-lt"/>
              </a:rPr>
              <a:t> рублей в год. В 2020 году объем прибыли составил не менее 6,15 млн. рублей    (по данным 21 СП). </a:t>
            </a:r>
          </a:p>
          <a:p>
            <a:pPr marL="342900" indent="-342900"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76767"/>
                </a:solidFill>
                <a:latin typeface="+mn-lt"/>
              </a:rPr>
              <a:t>9 из 21 СП получают прибыль до 100 тыс. рублей</a:t>
            </a:r>
          </a:p>
          <a:p>
            <a:pPr marL="342900" indent="-342900"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76767"/>
                </a:solidFill>
                <a:latin typeface="+mn-lt"/>
              </a:rPr>
              <a:t>10 из 21 – от 100 до 250 тыс. рублей. </a:t>
            </a:r>
          </a:p>
          <a:p>
            <a:endParaRPr lang="ru-RU" dirty="0">
              <a:latin typeface="+mn-lt"/>
            </a:endParaRPr>
          </a:p>
          <a:p>
            <a:r>
              <a:rPr lang="ru-RU" sz="1600" dirty="0">
                <a:latin typeface="+mn-lt"/>
              </a:rPr>
              <a:t>Динамика прибыли </a:t>
            </a:r>
          </a:p>
          <a:p>
            <a:r>
              <a:rPr lang="ru-RU" dirty="0">
                <a:solidFill>
                  <a:srgbClr val="676767"/>
                </a:solidFill>
                <a:latin typeface="+mn-lt"/>
              </a:rPr>
              <a:t>Удалось получить информацию для сравнения только по 8 СП. Из них у половины прибыль упала от 5% до 100%, а у половины выросла от 33% до 46%.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+mn-lt"/>
            </a:endParaRPr>
          </a:p>
          <a:p>
            <a:r>
              <a:rPr lang="ru-RU" sz="1600" dirty="0">
                <a:latin typeface="+mn-lt"/>
              </a:rPr>
              <a:t>Доходы</a:t>
            </a:r>
            <a:r>
              <a:rPr lang="ru-RU" sz="1800" dirty="0">
                <a:latin typeface="+mn-lt"/>
              </a:rPr>
              <a:t> </a:t>
            </a:r>
          </a:p>
          <a:p>
            <a:r>
              <a:rPr lang="ru-RU" dirty="0">
                <a:solidFill>
                  <a:srgbClr val="676767"/>
                </a:solidFill>
                <a:latin typeface="+mn-lt"/>
              </a:rPr>
              <a:t>Уровень доходов предпринимателей в среднем увеличился на 23 тыс. рублей в месяц, в основном на 10-20 тысяч в месяц. </a:t>
            </a:r>
          </a:p>
          <a:p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  <a:p>
            <a:pPr indent="-365750">
              <a:lnSpc>
                <a:spcPct val="90000"/>
              </a:lnSpc>
              <a:spcAft>
                <a:spcPts val="960"/>
              </a:spcAft>
              <a:buClr>
                <a:srgbClr val="D6492A"/>
              </a:buClr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7CC97F3-6B3D-B842-9E37-F4E3EF6F6E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5562" y="6050856"/>
            <a:ext cx="3746151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19725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B6BED481-70E5-F440-AE00-985A07707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AECE09A-6FB7-6D44-B968-D6FE198663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6" y="771216"/>
            <a:ext cx="10045699" cy="560697"/>
          </a:xfrm>
        </p:spPr>
        <p:txBody>
          <a:bodyPr/>
          <a:lstStyle/>
          <a:p>
            <a:r>
              <a:rPr lang="en-US" sz="2800" dirty="0" err="1">
                <a:latin typeface="+mn-lt"/>
              </a:rPr>
              <a:t>Налоги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и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страховые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взносы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F97C76CB-F867-764F-8643-2FF065B2C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09822"/>
              </p:ext>
            </p:extLst>
          </p:nvPr>
        </p:nvGraphicFramePr>
        <p:xfrm>
          <a:off x="360363" y="1502548"/>
          <a:ext cx="10699904" cy="111076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37067">
                  <a:extLst>
                    <a:ext uri="{9D8B030D-6E8A-4147-A177-3AD203B41FA5}">
                      <a16:colId xmlns:a16="http://schemas.microsoft.com/office/drawing/2014/main" val="1406277868"/>
                    </a:ext>
                  </a:extLst>
                </a:gridCol>
                <a:gridCol w="1565264">
                  <a:extLst>
                    <a:ext uri="{9D8B030D-6E8A-4147-A177-3AD203B41FA5}">
                      <a16:colId xmlns:a16="http://schemas.microsoft.com/office/drawing/2014/main" val="1995981776"/>
                    </a:ext>
                  </a:extLst>
                </a:gridCol>
                <a:gridCol w="1546169">
                  <a:extLst>
                    <a:ext uri="{9D8B030D-6E8A-4147-A177-3AD203B41FA5}">
                      <a16:colId xmlns:a16="http://schemas.microsoft.com/office/drawing/2014/main" val="3728116862"/>
                    </a:ext>
                  </a:extLst>
                </a:gridCol>
                <a:gridCol w="1495646">
                  <a:extLst>
                    <a:ext uri="{9D8B030D-6E8A-4147-A177-3AD203B41FA5}">
                      <a16:colId xmlns:a16="http://schemas.microsoft.com/office/drawing/2014/main" val="3134237118"/>
                    </a:ext>
                  </a:extLst>
                </a:gridCol>
                <a:gridCol w="1397250">
                  <a:extLst>
                    <a:ext uri="{9D8B030D-6E8A-4147-A177-3AD203B41FA5}">
                      <a16:colId xmlns:a16="http://schemas.microsoft.com/office/drawing/2014/main" val="671597384"/>
                    </a:ext>
                  </a:extLst>
                </a:gridCol>
                <a:gridCol w="2058508">
                  <a:extLst>
                    <a:ext uri="{9D8B030D-6E8A-4147-A177-3AD203B41FA5}">
                      <a16:colId xmlns:a16="http://schemas.microsoft.com/office/drawing/2014/main" val="3714449198"/>
                    </a:ext>
                  </a:extLst>
                </a:gridCol>
              </a:tblGrid>
              <a:tr h="41898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Чусовой/Отчисления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 dirty="0" smtClean="0">
                          <a:solidFill>
                            <a:srgbClr val="19212C"/>
                          </a:solidFill>
                        </a:rPr>
                        <a:t>2016-17</a:t>
                      </a:r>
                      <a:endParaRPr lang="ru-RU" sz="1200" dirty="0">
                        <a:solidFill>
                          <a:srgbClr val="19212C"/>
                        </a:solidFill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2018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2019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2020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ИТОГО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420856457"/>
                  </a:ext>
                </a:extLst>
              </a:tr>
              <a:tr h="26257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Налоги СП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399 000 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592 800 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775 200 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969 000 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2 736 000 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516249430"/>
                  </a:ext>
                </a:extLst>
              </a:tr>
              <a:tr h="39917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Страховые взносы на ФОТ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2 644 484 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1 786 813 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1 143 560 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2 501 538 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8 076 395 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4007716015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12B4B725-E0BC-434D-8A37-87BD692FB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74916"/>
              </p:ext>
            </p:extLst>
          </p:nvPr>
        </p:nvGraphicFramePr>
        <p:xfrm>
          <a:off x="373061" y="2746420"/>
          <a:ext cx="10699903" cy="92631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91520">
                  <a:extLst>
                    <a:ext uri="{9D8B030D-6E8A-4147-A177-3AD203B41FA5}">
                      <a16:colId xmlns:a16="http://schemas.microsoft.com/office/drawing/2014/main" val="1228176972"/>
                    </a:ext>
                  </a:extLst>
                </a:gridCol>
                <a:gridCol w="1594552">
                  <a:extLst>
                    <a:ext uri="{9D8B030D-6E8A-4147-A177-3AD203B41FA5}">
                      <a16:colId xmlns:a16="http://schemas.microsoft.com/office/drawing/2014/main" val="2292189096"/>
                    </a:ext>
                  </a:extLst>
                </a:gridCol>
                <a:gridCol w="1506198">
                  <a:extLst>
                    <a:ext uri="{9D8B030D-6E8A-4147-A177-3AD203B41FA5}">
                      <a16:colId xmlns:a16="http://schemas.microsoft.com/office/drawing/2014/main" val="3805569072"/>
                    </a:ext>
                  </a:extLst>
                </a:gridCol>
                <a:gridCol w="1486639">
                  <a:extLst>
                    <a:ext uri="{9D8B030D-6E8A-4147-A177-3AD203B41FA5}">
                      <a16:colId xmlns:a16="http://schemas.microsoft.com/office/drawing/2014/main" val="3816045653"/>
                    </a:ext>
                  </a:extLst>
                </a:gridCol>
                <a:gridCol w="1388835">
                  <a:extLst>
                    <a:ext uri="{9D8B030D-6E8A-4147-A177-3AD203B41FA5}">
                      <a16:colId xmlns:a16="http://schemas.microsoft.com/office/drawing/2014/main" val="2859256155"/>
                    </a:ext>
                  </a:extLst>
                </a:gridCol>
                <a:gridCol w="2132159">
                  <a:extLst>
                    <a:ext uri="{9D8B030D-6E8A-4147-A177-3AD203B41FA5}">
                      <a16:colId xmlns:a16="http://schemas.microsoft.com/office/drawing/2014/main" val="194098681"/>
                    </a:ext>
                  </a:extLst>
                </a:gridCol>
              </a:tblGrid>
              <a:tr h="29082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Благовещенск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2017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2018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2019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2020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ИТОГО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431738828"/>
                  </a:ext>
                </a:extLst>
              </a:tr>
              <a:tr h="217236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Налоги СП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24 750 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57 200 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494 650 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921 600 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1 498 200 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2920829007"/>
                  </a:ext>
                </a:extLst>
              </a:tr>
              <a:tr h="34109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Страховые взносы на ФОТ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576 263 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1 010 172 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1 178 666 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1 560 666 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4 325 766 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2390303309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EA1969E-3EE3-3946-9167-47B716CC3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46417"/>
              </p:ext>
            </p:extLst>
          </p:nvPr>
        </p:nvGraphicFramePr>
        <p:xfrm>
          <a:off x="373062" y="3787984"/>
          <a:ext cx="10699901" cy="931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3018">
                  <a:extLst>
                    <a:ext uri="{9D8B030D-6E8A-4147-A177-3AD203B41FA5}">
                      <a16:colId xmlns:a16="http://schemas.microsoft.com/office/drawing/2014/main" val="831080521"/>
                    </a:ext>
                  </a:extLst>
                </a:gridCol>
                <a:gridCol w="1702210">
                  <a:extLst>
                    <a:ext uri="{9D8B030D-6E8A-4147-A177-3AD203B41FA5}">
                      <a16:colId xmlns:a16="http://schemas.microsoft.com/office/drawing/2014/main" val="408959970"/>
                    </a:ext>
                  </a:extLst>
                </a:gridCol>
                <a:gridCol w="1540203">
                  <a:extLst>
                    <a:ext uri="{9D8B030D-6E8A-4147-A177-3AD203B41FA5}">
                      <a16:colId xmlns:a16="http://schemas.microsoft.com/office/drawing/2014/main" val="3040781694"/>
                    </a:ext>
                  </a:extLst>
                </a:gridCol>
                <a:gridCol w="1480965">
                  <a:extLst>
                    <a:ext uri="{9D8B030D-6E8A-4147-A177-3AD203B41FA5}">
                      <a16:colId xmlns:a16="http://schemas.microsoft.com/office/drawing/2014/main" val="3151830994"/>
                    </a:ext>
                  </a:extLst>
                </a:gridCol>
                <a:gridCol w="1421727">
                  <a:extLst>
                    <a:ext uri="{9D8B030D-6E8A-4147-A177-3AD203B41FA5}">
                      <a16:colId xmlns:a16="http://schemas.microsoft.com/office/drawing/2014/main" val="570964281"/>
                    </a:ext>
                  </a:extLst>
                </a:gridCol>
                <a:gridCol w="2001778">
                  <a:extLst>
                    <a:ext uri="{9D8B030D-6E8A-4147-A177-3AD203B41FA5}">
                      <a16:colId xmlns:a16="http://schemas.microsoft.com/office/drawing/2014/main" val="2952127903"/>
                    </a:ext>
                  </a:extLst>
                </a:gridCol>
              </a:tblGrid>
              <a:tr h="244282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Выкса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2017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2018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2019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2020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ИТОГО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931508210"/>
                  </a:ext>
                </a:extLst>
              </a:tr>
              <a:tr h="346264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Налоги СП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19212C"/>
                        </a:solidFill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300 275 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1 047 418 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2 243 033 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3 590 726 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3849348020"/>
                  </a:ext>
                </a:extLst>
              </a:tr>
              <a:tr h="20527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Страховые взносы на ФОТ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solidFill>
                          <a:srgbClr val="19212C"/>
                        </a:solidFill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209 789 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1 065 377 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2 919 953 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4 195 119 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3347721066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9BDA871-7007-EC44-BF12-A3DC10A6E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33629"/>
              </p:ext>
            </p:extLst>
          </p:nvPr>
        </p:nvGraphicFramePr>
        <p:xfrm>
          <a:off x="360363" y="4849572"/>
          <a:ext cx="10712602" cy="8863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52483">
                  <a:extLst>
                    <a:ext uri="{9D8B030D-6E8A-4147-A177-3AD203B41FA5}">
                      <a16:colId xmlns:a16="http://schemas.microsoft.com/office/drawing/2014/main" val="4220126581"/>
                    </a:ext>
                  </a:extLst>
                </a:gridCol>
                <a:gridCol w="1865151">
                  <a:extLst>
                    <a:ext uri="{9D8B030D-6E8A-4147-A177-3AD203B41FA5}">
                      <a16:colId xmlns:a16="http://schemas.microsoft.com/office/drawing/2014/main" val="1467146910"/>
                    </a:ext>
                  </a:extLst>
                </a:gridCol>
                <a:gridCol w="1498742">
                  <a:extLst>
                    <a:ext uri="{9D8B030D-6E8A-4147-A177-3AD203B41FA5}">
                      <a16:colId xmlns:a16="http://schemas.microsoft.com/office/drawing/2014/main" val="1898975720"/>
                    </a:ext>
                  </a:extLst>
                </a:gridCol>
                <a:gridCol w="1498742">
                  <a:extLst>
                    <a:ext uri="{9D8B030D-6E8A-4147-A177-3AD203B41FA5}">
                      <a16:colId xmlns:a16="http://schemas.microsoft.com/office/drawing/2014/main" val="1468834369"/>
                    </a:ext>
                  </a:extLst>
                </a:gridCol>
                <a:gridCol w="1347652">
                  <a:extLst>
                    <a:ext uri="{9D8B030D-6E8A-4147-A177-3AD203B41FA5}">
                      <a16:colId xmlns:a16="http://schemas.microsoft.com/office/drawing/2014/main" val="189250242"/>
                    </a:ext>
                  </a:extLst>
                </a:gridCol>
                <a:gridCol w="1649832">
                  <a:extLst>
                    <a:ext uri="{9D8B030D-6E8A-4147-A177-3AD203B41FA5}">
                      <a16:colId xmlns:a16="http://schemas.microsoft.com/office/drawing/2014/main" val="2523269294"/>
                    </a:ext>
                  </a:extLst>
                </a:gridCol>
              </a:tblGrid>
              <a:tr h="26032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Отчисления по всем городам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2016-17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2018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2019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2020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ИТОГО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890625133"/>
                  </a:ext>
                </a:extLst>
              </a:tr>
              <a:tr h="256965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Налоги СП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423 750 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950 275 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2 317 268 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4 133 633 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7 401 176 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375767218"/>
                  </a:ext>
                </a:extLst>
              </a:tr>
              <a:tr h="30109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Страховые взносы на ФОТ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3 220 747 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3 006 774 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3 387 603 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6 982 157 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13 376 534 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469786529"/>
                  </a:ext>
                </a:extLst>
              </a:tr>
            </a:tbl>
          </a:graphicData>
        </a:graphic>
      </p:graphicFrame>
      <p:sp>
        <p:nvSpPr>
          <p:cNvPr id="9" name="Текст 7">
            <a:extLst>
              <a:ext uri="{FF2B5EF4-FFF2-40B4-BE49-F238E27FC236}">
                <a16:creationId xmlns:a16="http://schemas.microsoft.com/office/drawing/2014/main" id="{C4C40E57-DD12-3D44-B33E-2DC51B14AE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15201" y="6054261"/>
            <a:ext cx="3846512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4293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279246" y="791382"/>
            <a:ext cx="9017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800"/>
            </a:pPr>
            <a:r>
              <a:rPr lang="ru-RU" sz="280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Партнерство с предприятиями ОМК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7FE10-B7E5-6E4B-9E9E-9A044DAF054C}"/>
              </a:ext>
            </a:extLst>
          </p:cNvPr>
          <p:cNvSpPr txBox="1"/>
          <p:nvPr/>
        </p:nvSpPr>
        <p:spPr>
          <a:xfrm>
            <a:off x="2421587" y="1800116"/>
            <a:ext cx="8336252" cy="8494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676767"/>
                </a:solidFill>
                <a:ea typeface="+mn-lt"/>
                <a:cs typeface="+mn-lt"/>
              </a:rPr>
              <a:t>Социальных предпринимателей  периодически получают заказы от ОМК, реализуют совместные проекты или поставляют продукцию предприятиям компании ОМК</a:t>
            </a:r>
            <a:endParaRPr lang="en-US" sz="1600" dirty="0">
              <a:solidFill>
                <a:srgbClr val="676767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65880-E19B-F342-8B1E-E04E8705657F}"/>
              </a:ext>
            </a:extLst>
          </p:cNvPr>
          <p:cNvSpPr txBox="1"/>
          <p:nvPr/>
        </p:nvSpPr>
        <p:spPr>
          <a:xfrm>
            <a:off x="279246" y="1678772"/>
            <a:ext cx="1917854" cy="972574"/>
          </a:xfrm>
          <a:prstGeom prst="rect">
            <a:avLst/>
          </a:prstGeom>
          <a:noFill/>
        </p:spPr>
        <p:txBody>
          <a:bodyPr wrap="square" lIns="109728" tIns="54864" rIns="109728" bIns="54864" anchor="t">
            <a:spAutoFit/>
          </a:bodyPr>
          <a:lstStyle/>
          <a:p>
            <a:r>
              <a:rPr lang="ru-RU" sz="2800" dirty="0">
                <a:solidFill>
                  <a:srgbClr val="E41910"/>
                </a:solidFill>
              </a:rPr>
              <a:t>Не менее 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1A28A-BC80-EB48-9AD7-61C21442D9AC}"/>
              </a:ext>
            </a:extLst>
          </p:cNvPr>
          <p:cNvSpPr txBox="1"/>
          <p:nvPr/>
        </p:nvSpPr>
        <p:spPr>
          <a:xfrm>
            <a:off x="7877804" y="3052473"/>
            <a:ext cx="3498462" cy="20805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E41910"/>
                </a:solidFill>
              </a:rPr>
              <a:t>Благовещенск  </a:t>
            </a:r>
          </a:p>
          <a:p>
            <a:endParaRPr lang="ru-RU" sz="1400" dirty="0"/>
          </a:p>
          <a:p>
            <a:r>
              <a:rPr lang="ru-RU" sz="1400" dirty="0"/>
              <a:t>PR агентство "</a:t>
            </a:r>
            <a:r>
              <a:rPr lang="ru-RU" sz="1400" dirty="0" err="1"/>
              <a:t>СоДействие</a:t>
            </a:r>
            <a:r>
              <a:rPr lang="ru-RU" sz="1400" dirty="0"/>
              <a:t>" -помогают проводить мониторинг социальных предпринимателей вместо бизнес инкубатора), </a:t>
            </a:r>
            <a:endParaRPr lang="ru-RU" sz="1400" dirty="0">
              <a:cs typeface="Calibri"/>
            </a:endParaRPr>
          </a:p>
          <a:p>
            <a:endParaRPr lang="ru-RU" sz="1400" dirty="0">
              <a:cs typeface="Calibri"/>
            </a:endParaRPr>
          </a:p>
          <a:p>
            <a:r>
              <a:rPr lang="ru-RU" sz="1400" dirty="0"/>
              <a:t>"</a:t>
            </a:r>
            <a:r>
              <a:rPr lang="ru-RU" sz="1400" dirty="0" err="1"/>
              <a:t>Гастро</a:t>
            </a:r>
            <a:r>
              <a:rPr lang="ru-RU" sz="1400" dirty="0"/>
              <a:t> вечера" - </a:t>
            </a:r>
            <a:r>
              <a:rPr lang="ru-RU" sz="1400" dirty="0" err="1"/>
              <a:t>мастерклассы</a:t>
            </a:r>
            <a:r>
              <a:rPr lang="ru-RU" sz="1400" dirty="0"/>
              <a:t> для мероприятий предприятия. </a:t>
            </a:r>
            <a:endParaRPr lang="ru-RU" sz="14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F27F8-7D2C-1F4B-802A-20E9A55C304F}"/>
              </a:ext>
            </a:extLst>
          </p:cNvPr>
          <p:cNvSpPr txBox="1"/>
          <p:nvPr/>
        </p:nvSpPr>
        <p:spPr>
          <a:xfrm>
            <a:off x="360364" y="3026756"/>
            <a:ext cx="3492500" cy="25114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E41910"/>
                </a:solidFill>
              </a:rPr>
              <a:t>Выкса</a:t>
            </a:r>
            <a:endParaRPr lang="ru-RU" sz="1600" dirty="0">
              <a:solidFill>
                <a:srgbClr val="E41910"/>
              </a:solidFill>
              <a:cs typeface="Calibri"/>
            </a:endParaRPr>
          </a:p>
          <a:p>
            <a:endParaRPr lang="ru-RU" sz="1400" dirty="0"/>
          </a:p>
          <a:p>
            <a:r>
              <a:rPr lang="ru-RU" sz="1400" dirty="0"/>
              <a:t>Студия лазерной резки "Фотон" предоставляет сувенирную продукцию​</a:t>
            </a:r>
          </a:p>
          <a:p>
            <a:endParaRPr lang="ru-RU" sz="1400" dirty="0"/>
          </a:p>
          <a:p>
            <a:r>
              <a:rPr lang="ru-RU" sz="1400" dirty="0"/>
              <a:t>Мастерская "ЦЕХ"​ - сувенирная продукция для мероприятий</a:t>
            </a:r>
          </a:p>
          <a:p>
            <a:endParaRPr lang="ru-RU" sz="1400" dirty="0"/>
          </a:p>
          <a:p>
            <a:r>
              <a:rPr lang="ru-RU" sz="1400" dirty="0"/>
              <a:t>Социальное такси помогало с доставкой продуктов в пандемию​</a:t>
            </a:r>
            <a:endParaRPr lang="ru-RU" sz="1400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A80F8-1BBC-FE45-B817-9F61BFDB13AE}"/>
              </a:ext>
            </a:extLst>
          </p:cNvPr>
          <p:cNvSpPr txBox="1"/>
          <p:nvPr/>
        </p:nvSpPr>
        <p:spPr>
          <a:xfrm>
            <a:off x="4084131" y="3052473"/>
            <a:ext cx="3604225" cy="22960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E41910"/>
                </a:solidFill>
              </a:rPr>
              <a:t>Чусовой</a:t>
            </a:r>
          </a:p>
          <a:p>
            <a:endParaRPr lang="ru-RU" sz="1400" dirty="0"/>
          </a:p>
          <a:p>
            <a:r>
              <a:rPr lang="ru-RU" sz="1400" dirty="0"/>
              <a:t>"</a:t>
            </a:r>
            <a:r>
              <a:rPr lang="ru-RU" sz="1400" dirty="0" err="1"/>
              <a:t>Экотур</a:t>
            </a:r>
            <a:r>
              <a:rPr lang="ru-RU" sz="1400" dirty="0"/>
              <a:t>" (Трапезникова) сплавы для сотрудников компании</a:t>
            </a:r>
          </a:p>
          <a:p>
            <a:endParaRPr lang="ru-RU" sz="1400" dirty="0"/>
          </a:p>
          <a:p>
            <a:r>
              <a:rPr lang="ru-RU" sz="1400" dirty="0"/>
              <a:t> ООО "Ирис" - производил защитные маски</a:t>
            </a:r>
            <a:endParaRPr lang="ru-RU" sz="1400" dirty="0">
              <a:cs typeface="Calibri"/>
            </a:endParaRPr>
          </a:p>
          <a:p>
            <a:endParaRPr lang="ru-RU" sz="1400" dirty="0"/>
          </a:p>
          <a:p>
            <a:r>
              <a:rPr lang="ru-RU" sz="1400" dirty="0"/>
              <a:t>Кожевенная мастерская "Пермский период" ​​- продукция для ярмарки</a:t>
            </a:r>
            <a:endParaRPr lang="ru-RU" sz="1400" dirty="0">
              <a:cs typeface="Calibri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2316D2E-659B-3F4F-A37F-4088BC42383F}"/>
              </a:ext>
            </a:extLst>
          </p:cNvPr>
          <p:cNvCxnSpPr>
            <a:cxnSpLocks/>
          </p:cNvCxnSpPr>
          <p:nvPr/>
        </p:nvCxnSpPr>
        <p:spPr>
          <a:xfrm>
            <a:off x="3852863" y="3168650"/>
            <a:ext cx="1" cy="2802975"/>
          </a:xfrm>
          <a:prstGeom prst="line">
            <a:avLst/>
          </a:prstGeom>
          <a:ln>
            <a:solidFill>
              <a:srgbClr val="1921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6E44DC0-1C17-904F-9FDA-0A5602567313}"/>
              </a:ext>
            </a:extLst>
          </p:cNvPr>
          <p:cNvCxnSpPr>
            <a:cxnSpLocks/>
          </p:cNvCxnSpPr>
          <p:nvPr/>
        </p:nvCxnSpPr>
        <p:spPr>
          <a:xfrm flipH="1">
            <a:off x="7669211" y="3168650"/>
            <a:ext cx="2" cy="2808288"/>
          </a:xfrm>
          <a:prstGeom prst="line">
            <a:avLst/>
          </a:prstGeom>
          <a:ln>
            <a:solidFill>
              <a:srgbClr val="1921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Текст 7">
            <a:extLst>
              <a:ext uri="{FF2B5EF4-FFF2-40B4-BE49-F238E27FC236}">
                <a16:creationId xmlns:a16="http://schemas.microsoft.com/office/drawing/2014/main" id="{6F6C3EC7-C7A9-0847-A78A-C1656C5483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32590" y="6093115"/>
            <a:ext cx="4429122" cy="23205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23697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B6BED481-70E5-F440-AE00-985A07707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AECE09A-6FB7-6D44-B968-D6FE198663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6" y="765742"/>
            <a:ext cx="11088796" cy="659746"/>
          </a:xfrm>
        </p:spPr>
        <p:txBody>
          <a:bodyPr/>
          <a:lstStyle/>
          <a:p>
            <a:pPr marL="12700" marR="1495425">
              <a:lnSpc>
                <a:spcPct val="100000"/>
              </a:lnSpc>
              <a:spcBef>
                <a:spcPts val="105"/>
              </a:spcBef>
            </a:pPr>
            <a:r>
              <a:rPr lang="ru-RU" sz="2800" spc="-5" dirty="0">
                <a:solidFill>
                  <a:srgbClr val="18202C"/>
                </a:solidFill>
                <a:latin typeface="Verdana"/>
                <a:cs typeface="Verdana"/>
              </a:rPr>
              <a:t>Результаты</a:t>
            </a:r>
            <a:r>
              <a:rPr lang="ru-RU" sz="2800" spc="-70" dirty="0">
                <a:solidFill>
                  <a:srgbClr val="18202C"/>
                </a:solidFill>
                <a:latin typeface="Verdana"/>
                <a:cs typeface="Verdana"/>
              </a:rPr>
              <a:t> </a:t>
            </a:r>
            <a:r>
              <a:rPr lang="ru-RU" sz="2800" spc="-5" dirty="0">
                <a:solidFill>
                  <a:srgbClr val="18202C"/>
                </a:solidFill>
                <a:latin typeface="Verdana"/>
                <a:cs typeface="Verdana"/>
              </a:rPr>
              <a:t>расчета</a:t>
            </a:r>
            <a:r>
              <a:rPr lang="ru-RU" sz="2800" spc="-35" dirty="0">
                <a:solidFill>
                  <a:srgbClr val="18202C"/>
                </a:solidFill>
                <a:latin typeface="Verdana"/>
                <a:cs typeface="Verdana"/>
              </a:rPr>
              <a:t> </a:t>
            </a:r>
            <a:r>
              <a:rPr lang="ru-RU" sz="2800" spc="-5" dirty="0">
                <a:solidFill>
                  <a:srgbClr val="18202C"/>
                </a:solidFill>
                <a:latin typeface="Verdana"/>
                <a:cs typeface="Verdana"/>
              </a:rPr>
              <a:t>социального</a:t>
            </a:r>
            <a:r>
              <a:rPr lang="ru-RU" sz="2800" spc="-60" dirty="0">
                <a:solidFill>
                  <a:srgbClr val="18202C"/>
                </a:solidFill>
                <a:latin typeface="Verdana"/>
                <a:cs typeface="Verdana"/>
              </a:rPr>
              <a:t> </a:t>
            </a:r>
            <a:r>
              <a:rPr lang="ru-RU" sz="2800" spc="-5" dirty="0">
                <a:solidFill>
                  <a:srgbClr val="18202C"/>
                </a:solidFill>
                <a:latin typeface="Verdana"/>
                <a:cs typeface="Verdana"/>
              </a:rPr>
              <a:t>возврата</a:t>
            </a:r>
            <a:r>
              <a:rPr lang="ru-RU" sz="2800" spc="-50" dirty="0">
                <a:solidFill>
                  <a:srgbClr val="18202C"/>
                </a:solidFill>
                <a:latin typeface="Verdana"/>
                <a:cs typeface="Verdana"/>
              </a:rPr>
              <a:t> </a:t>
            </a:r>
            <a:r>
              <a:rPr lang="ru-RU" sz="2800" spc="-5" dirty="0">
                <a:solidFill>
                  <a:srgbClr val="18202C"/>
                </a:solidFill>
                <a:latin typeface="Verdana"/>
                <a:cs typeface="Verdana"/>
              </a:rPr>
              <a:t>на </a:t>
            </a:r>
            <a:r>
              <a:rPr lang="ru-RU" sz="2800" spc="-1110" dirty="0">
                <a:solidFill>
                  <a:srgbClr val="18202C"/>
                </a:solidFill>
                <a:latin typeface="Verdana"/>
                <a:cs typeface="Verdana"/>
              </a:rPr>
              <a:t> </a:t>
            </a:r>
            <a:r>
              <a:rPr lang="ru-RU" sz="2800" spc="-5" dirty="0">
                <a:solidFill>
                  <a:srgbClr val="18202C"/>
                </a:solidFill>
                <a:latin typeface="Verdana"/>
                <a:cs typeface="Verdana"/>
              </a:rPr>
              <a:t>инвестиции</a:t>
            </a:r>
            <a:endParaRPr lang="ru-RU" sz="2800" dirty="0">
              <a:latin typeface="Verdana"/>
              <a:cs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D9E935-4E24-4747-9F72-4FEE69014DDC}"/>
              </a:ext>
            </a:extLst>
          </p:cNvPr>
          <p:cNvSpPr txBox="1"/>
          <p:nvPr/>
        </p:nvSpPr>
        <p:spPr>
          <a:xfrm>
            <a:off x="4318652" y="1561975"/>
            <a:ext cx="2884769" cy="283667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pPr marR="140970" algn="ctr">
              <a:lnSpc>
                <a:spcPts val="1250"/>
              </a:lnSpc>
            </a:pPr>
            <a:r>
              <a:rPr lang="ru-RU" sz="1600" b="1" spc="-5" dirty="0" err="1">
                <a:solidFill>
                  <a:srgbClr val="19212C"/>
                </a:solidFill>
                <a:cs typeface="Verdana"/>
              </a:rPr>
              <a:t>Стейкхолдеры</a:t>
            </a:r>
            <a:endParaRPr lang="ru-RU" sz="1600" b="1" dirty="0">
              <a:solidFill>
                <a:srgbClr val="19212C"/>
              </a:solidFill>
              <a:cs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47D201-8C15-E84D-A26D-C5D1098C7FF5}"/>
              </a:ext>
            </a:extLst>
          </p:cNvPr>
          <p:cNvSpPr/>
          <p:nvPr/>
        </p:nvSpPr>
        <p:spPr>
          <a:xfrm>
            <a:off x="17012" y="2525773"/>
            <a:ext cx="11161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1940" marR="5080">
              <a:spcBef>
                <a:spcPts val="985"/>
              </a:spcBef>
              <a:spcAft>
                <a:spcPts val="600"/>
              </a:spcAft>
              <a:buClr>
                <a:srgbClr val="D6482A"/>
              </a:buClr>
              <a:tabLst>
                <a:tab pos="639445" algn="l"/>
                <a:tab pos="640080" algn="l"/>
                <a:tab pos="4603115" algn="l"/>
                <a:tab pos="4933950" algn="l"/>
                <a:tab pos="7499350" algn="l"/>
                <a:tab pos="7829550" algn="l"/>
              </a:tabLst>
            </a:pPr>
            <a:r>
              <a:rPr lang="ru-RU" sz="1400" dirty="0"/>
              <a:t>За время реализации программы достигнуты социально-экономические результаты с совокупной ценностью свыше </a:t>
            </a:r>
            <a:r>
              <a:rPr lang="ru-RU" sz="1400" dirty="0">
                <a:solidFill>
                  <a:srgbClr val="E41910"/>
                </a:solidFill>
              </a:rPr>
              <a:t>144 миллионов рублей</a:t>
            </a:r>
            <a:r>
              <a:rPr lang="ru-RU" sz="1400" dirty="0"/>
              <a:t>, из них чисто экономические результаты составили свыше </a:t>
            </a:r>
            <a:r>
              <a:rPr lang="ru-RU" sz="1400" dirty="0">
                <a:solidFill>
                  <a:srgbClr val="E41910"/>
                </a:solidFill>
              </a:rPr>
              <a:t>56 миллионов рублей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6DAD52-86F9-7343-9819-5AAB9563DC4A}"/>
              </a:ext>
            </a:extLst>
          </p:cNvPr>
          <p:cNvSpPr/>
          <p:nvPr/>
        </p:nvSpPr>
        <p:spPr>
          <a:xfrm>
            <a:off x="360363" y="2021685"/>
            <a:ext cx="3546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социальные предприниматели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F452A9-D4D0-8C44-83C0-F3049686E971}"/>
              </a:ext>
            </a:extLst>
          </p:cNvPr>
          <p:cNvSpPr/>
          <p:nvPr/>
        </p:nvSpPr>
        <p:spPr>
          <a:xfrm>
            <a:off x="4754087" y="1989024"/>
            <a:ext cx="1871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сотрудники СП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BF76D1-A949-CE4D-BBDB-B010BE2D03E8}"/>
              </a:ext>
            </a:extLst>
          </p:cNvPr>
          <p:cNvSpPr/>
          <p:nvPr/>
        </p:nvSpPr>
        <p:spPr>
          <a:xfrm>
            <a:off x="7058322" y="1981610"/>
            <a:ext cx="4120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местные администрации и сообщества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09B78EEF-4139-3D43-902A-50F4F300E3BC}"/>
              </a:ext>
            </a:extLst>
          </p:cNvPr>
          <p:cNvSpPr txBox="1"/>
          <p:nvPr/>
        </p:nvSpPr>
        <p:spPr>
          <a:xfrm>
            <a:off x="343350" y="3183168"/>
            <a:ext cx="260940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19212C"/>
                </a:solidFill>
                <a:latin typeface="Verdana"/>
                <a:cs typeface="Verdana"/>
              </a:rPr>
              <a:t>4,0</a:t>
            </a:r>
            <a:r>
              <a:rPr sz="2800" spc="-80" dirty="0">
                <a:solidFill>
                  <a:srgbClr val="19212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9212C"/>
                </a:solidFill>
                <a:latin typeface="Verdana"/>
                <a:cs typeface="Verdana"/>
              </a:rPr>
              <a:t>:</a:t>
            </a:r>
            <a:r>
              <a:rPr sz="2800" spc="-60" dirty="0">
                <a:solidFill>
                  <a:srgbClr val="19212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9212C"/>
                </a:solidFill>
                <a:latin typeface="Verdana"/>
                <a:cs typeface="Verdana"/>
              </a:rPr>
              <a:t>1</a:t>
            </a:r>
          </a:p>
          <a:p>
            <a:pPr marL="12700" algn="r">
              <a:lnSpc>
                <a:spcPct val="100000"/>
              </a:lnSpc>
            </a:pPr>
            <a:r>
              <a:rPr sz="2800" dirty="0">
                <a:solidFill>
                  <a:srgbClr val="19212C"/>
                </a:solidFill>
                <a:latin typeface="Verdana"/>
                <a:cs typeface="Verdana"/>
              </a:rPr>
              <a:t>1,6</a:t>
            </a:r>
            <a:r>
              <a:rPr sz="2800" spc="-80" dirty="0">
                <a:solidFill>
                  <a:srgbClr val="19212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9212C"/>
                </a:solidFill>
                <a:latin typeface="Verdana"/>
                <a:cs typeface="Verdana"/>
              </a:rPr>
              <a:t>:</a:t>
            </a:r>
            <a:r>
              <a:rPr sz="2800" spc="-60" dirty="0">
                <a:solidFill>
                  <a:srgbClr val="19212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9212C"/>
                </a:solidFill>
                <a:latin typeface="Verdana"/>
                <a:cs typeface="Verdana"/>
              </a:rPr>
              <a:t>1</a:t>
            </a: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1CB25AE9-B11D-E34F-9545-7C9047214944}"/>
              </a:ext>
            </a:extLst>
          </p:cNvPr>
          <p:cNvSpPr txBox="1"/>
          <p:nvPr/>
        </p:nvSpPr>
        <p:spPr>
          <a:xfrm>
            <a:off x="3097213" y="3344776"/>
            <a:ext cx="806183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целом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по</a:t>
            </a:r>
            <a:r>
              <a:rPr sz="1400" spc="-2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программе</a:t>
            </a:r>
            <a:r>
              <a:rPr sz="1400" spc="-2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«Начни</a:t>
            </a:r>
            <a:r>
              <a:rPr sz="1400" spc="-2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свое</a:t>
            </a:r>
            <a:r>
              <a:rPr sz="140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дело»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показатель</a:t>
            </a:r>
            <a:r>
              <a:rPr sz="1400" spc="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SROI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048797B0-6B57-EC44-BA5F-F8EA60D26616}"/>
              </a:ext>
            </a:extLst>
          </p:cNvPr>
          <p:cNvSpPr txBox="1"/>
          <p:nvPr/>
        </p:nvSpPr>
        <p:spPr>
          <a:xfrm>
            <a:off x="3097213" y="3808788"/>
            <a:ext cx="737603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Чистая</a:t>
            </a:r>
            <a:r>
              <a:rPr sz="1400" spc="-2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экономическая</a:t>
            </a:r>
            <a:r>
              <a:rPr sz="1400" spc="-5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эффективность</a:t>
            </a:r>
            <a:r>
              <a:rPr sz="1400" spc="-4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программы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50F620C8-EA7C-0D40-8FB5-9557928AD834}"/>
              </a:ext>
            </a:extLst>
          </p:cNvPr>
          <p:cNvSpPr txBox="1"/>
          <p:nvPr/>
        </p:nvSpPr>
        <p:spPr>
          <a:xfrm>
            <a:off x="1260475" y="4897908"/>
            <a:ext cx="3779837" cy="77585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4,8</a:t>
            </a:r>
            <a:r>
              <a:rPr sz="1400" spc="-2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:</a:t>
            </a:r>
            <a:r>
              <a:rPr sz="1400" spc="-2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1</a:t>
            </a:r>
            <a:r>
              <a:rPr sz="1400" spc="-1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Чусовой</a:t>
            </a:r>
            <a:r>
              <a:rPr sz="1400" spc="-1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(с</a:t>
            </a:r>
            <a:r>
              <a:rPr sz="1400" spc="-1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2016</a:t>
            </a:r>
            <a:r>
              <a:rPr sz="1400" spc="-2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года)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3,7</a:t>
            </a:r>
            <a:r>
              <a:rPr sz="1400" spc="-30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:</a:t>
            </a:r>
            <a:r>
              <a:rPr sz="1400" spc="-2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1</a:t>
            </a:r>
            <a:r>
              <a:rPr sz="1400" spc="-1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Благовещенск</a:t>
            </a:r>
            <a:r>
              <a:rPr sz="1400" spc="-4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(с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35354"/>
                </a:solidFill>
                <a:latin typeface="Verdana"/>
                <a:cs typeface="Verdana"/>
              </a:rPr>
              <a:t>2017</a:t>
            </a:r>
            <a:r>
              <a:rPr sz="1400" spc="-4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года)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3,0</a:t>
            </a:r>
            <a:r>
              <a:rPr sz="1400" spc="-2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:</a:t>
            </a:r>
            <a:r>
              <a:rPr sz="1400" spc="-2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1</a:t>
            </a:r>
            <a:r>
              <a:rPr sz="1400" spc="-1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Выкса</a:t>
            </a:r>
            <a:r>
              <a:rPr sz="1400" spc="-2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(с</a:t>
            </a:r>
            <a:r>
              <a:rPr sz="1400" spc="-2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2018</a:t>
            </a:r>
            <a:r>
              <a:rPr sz="1400" spc="-2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года)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A3EEE002-F664-3741-8FDB-83E29B0ED665}"/>
              </a:ext>
            </a:extLst>
          </p:cNvPr>
          <p:cNvSpPr txBox="1"/>
          <p:nvPr/>
        </p:nvSpPr>
        <p:spPr>
          <a:xfrm>
            <a:off x="6557285" y="4252533"/>
            <a:ext cx="4012104" cy="455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10" dirty="0" err="1">
                <a:solidFill>
                  <a:srgbClr val="535354"/>
                </a:solidFill>
                <a:latin typeface="Verdana"/>
                <a:cs typeface="Verdana"/>
              </a:rPr>
              <a:t>Распределение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 err="1">
                <a:solidFill>
                  <a:srgbClr val="535354"/>
                </a:solidFill>
                <a:latin typeface="Verdana"/>
                <a:cs typeface="Verdana"/>
              </a:rPr>
              <a:t>социально-экономических</a:t>
            </a:r>
            <a:r>
              <a:rPr lang="ru-RU" sz="1400" spc="-5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5" dirty="0" err="1">
                <a:solidFill>
                  <a:srgbClr val="535354"/>
                </a:solidFill>
                <a:latin typeface="Verdana"/>
                <a:cs typeface="Verdana"/>
              </a:rPr>
              <a:t>результатов</a:t>
            </a:r>
            <a:r>
              <a:rPr sz="1400" spc="-6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по </a:t>
            </a:r>
            <a:r>
              <a:rPr sz="1400" spc="-44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городам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B4C89B46-0475-8441-98B3-C862D580C3D4}"/>
              </a:ext>
            </a:extLst>
          </p:cNvPr>
          <p:cNvSpPr txBox="1"/>
          <p:nvPr/>
        </p:nvSpPr>
        <p:spPr>
          <a:xfrm>
            <a:off x="1260475" y="4320083"/>
            <a:ext cx="305741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Показатель</a:t>
            </a:r>
            <a:r>
              <a:rPr sz="1400" spc="-6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SROI</a:t>
            </a:r>
            <a:r>
              <a:rPr sz="1400" spc="-5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по </a:t>
            </a:r>
            <a:r>
              <a:rPr sz="1400" spc="-44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городам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78373C33-D75E-7944-9180-59F8DD379BEA}"/>
              </a:ext>
            </a:extLst>
          </p:cNvPr>
          <p:cNvSpPr txBox="1"/>
          <p:nvPr/>
        </p:nvSpPr>
        <p:spPr>
          <a:xfrm>
            <a:off x="6589714" y="4881867"/>
            <a:ext cx="2735262" cy="77585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lang="ru-RU" sz="1400" spc="-5" dirty="0">
                <a:solidFill>
                  <a:srgbClr val="E4180F"/>
                </a:solidFill>
                <a:latin typeface="Verdana"/>
                <a:cs typeface="Verdana"/>
              </a:rPr>
              <a:t>50%</a:t>
            </a:r>
            <a:r>
              <a:rPr sz="1400" spc="-1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 err="1">
                <a:solidFill>
                  <a:srgbClr val="535354"/>
                </a:solidFill>
                <a:latin typeface="Verdana"/>
                <a:cs typeface="Verdana"/>
              </a:rPr>
              <a:t>Чусовой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ru-RU" sz="1400" spc="-5" dirty="0">
                <a:solidFill>
                  <a:srgbClr val="E4180F"/>
                </a:solidFill>
                <a:latin typeface="Verdana"/>
                <a:cs typeface="Verdana"/>
              </a:rPr>
              <a:t>31%</a:t>
            </a:r>
            <a:r>
              <a:rPr sz="1400" spc="-1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Благовещенск</a:t>
            </a:r>
            <a:r>
              <a:rPr sz="1400" spc="-4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ru-RU" sz="1400" spc="-5" dirty="0">
                <a:solidFill>
                  <a:srgbClr val="E4180F"/>
                </a:solidFill>
                <a:latin typeface="Verdana"/>
                <a:cs typeface="Verdana"/>
              </a:rPr>
              <a:t>19%</a:t>
            </a:r>
            <a:r>
              <a:rPr sz="1400" spc="-1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 err="1">
                <a:solidFill>
                  <a:srgbClr val="535354"/>
                </a:solidFill>
                <a:latin typeface="Verdana"/>
                <a:cs typeface="Verdana"/>
              </a:rPr>
              <a:t>Выкса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BCE9A8-56D1-D24E-A31D-071526122103}"/>
              </a:ext>
            </a:extLst>
          </p:cNvPr>
          <p:cNvSpPr/>
          <p:nvPr/>
        </p:nvSpPr>
        <p:spPr>
          <a:xfrm>
            <a:off x="1180508" y="5834888"/>
            <a:ext cx="101875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b="1" spc="-10" dirty="0">
                <a:solidFill>
                  <a:srgbClr val="19212C"/>
                </a:solidFill>
                <a:cs typeface="Verdana"/>
              </a:rPr>
              <a:t>Чем</a:t>
            </a:r>
            <a:r>
              <a:rPr lang="ru-RU" sz="1400" b="1" spc="-15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400" b="1" spc="-5" dirty="0">
                <a:solidFill>
                  <a:srgbClr val="19212C"/>
                </a:solidFill>
                <a:cs typeface="Verdana"/>
              </a:rPr>
              <a:t>дольше</a:t>
            </a:r>
            <a:r>
              <a:rPr lang="ru-RU" sz="1400" b="1" spc="-30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400" b="1" spc="-5" dirty="0">
                <a:solidFill>
                  <a:srgbClr val="19212C"/>
                </a:solidFill>
                <a:cs typeface="Verdana"/>
              </a:rPr>
              <a:t>идет</a:t>
            </a:r>
            <a:r>
              <a:rPr lang="ru-RU" sz="1400" b="1" spc="-10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400" b="1" spc="-5" dirty="0">
                <a:solidFill>
                  <a:srgbClr val="19212C"/>
                </a:solidFill>
                <a:cs typeface="Verdana"/>
              </a:rPr>
              <a:t>программа,</a:t>
            </a:r>
            <a:r>
              <a:rPr lang="ru-RU" sz="1400" b="1" spc="-45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400" b="1" spc="-5" dirty="0">
                <a:solidFill>
                  <a:srgbClr val="19212C"/>
                </a:solidFill>
                <a:cs typeface="Verdana"/>
              </a:rPr>
              <a:t>тем</a:t>
            </a:r>
            <a:r>
              <a:rPr lang="ru-RU" sz="1400" b="1" spc="-20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400" b="1" spc="-10" dirty="0">
                <a:solidFill>
                  <a:srgbClr val="19212C"/>
                </a:solidFill>
                <a:cs typeface="Verdana"/>
              </a:rPr>
              <a:t>выше</a:t>
            </a:r>
            <a:r>
              <a:rPr lang="ru-RU" sz="1400" b="1" spc="-25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400" b="1" spc="-5" dirty="0">
                <a:solidFill>
                  <a:srgbClr val="19212C"/>
                </a:solidFill>
                <a:cs typeface="Verdana"/>
              </a:rPr>
              <a:t>показатель</a:t>
            </a:r>
            <a:r>
              <a:rPr lang="ru-RU" sz="1400" b="1" spc="-35" dirty="0">
                <a:solidFill>
                  <a:srgbClr val="19212C"/>
                </a:solidFill>
                <a:cs typeface="Verdana"/>
              </a:rPr>
              <a:t> </a:t>
            </a:r>
            <a:r>
              <a:rPr lang="en" sz="1400" b="1" spc="-10" dirty="0">
                <a:solidFill>
                  <a:srgbClr val="19212C"/>
                </a:solidFill>
                <a:cs typeface="Verdana"/>
              </a:rPr>
              <a:t>SROI</a:t>
            </a:r>
            <a:endParaRPr lang="en" sz="1400" dirty="0">
              <a:solidFill>
                <a:srgbClr val="19212C"/>
              </a:solidFill>
              <a:cs typeface="Verdana"/>
            </a:endParaRP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24F9D2CA-A6C3-3C43-8193-F0CDFE95F0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91815" y="6110869"/>
            <a:ext cx="4169897" cy="214304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1038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304868" y="787271"/>
            <a:ext cx="8286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6492A"/>
              </a:buClr>
              <a:buSzPct val="100000"/>
            </a:pPr>
            <a:r>
              <a:rPr lang="ru-RU" sz="2800" dirty="0">
                <a:solidFill>
                  <a:srgbClr val="19212C"/>
                </a:solidFill>
              </a:rPr>
              <a:t>Для кого создает ценности программа </a:t>
            </a:r>
            <a:r>
              <a:rPr lang="ru-RU" sz="2800" dirty="0" smtClean="0">
                <a:solidFill>
                  <a:srgbClr val="19212C"/>
                </a:solidFill>
              </a:rPr>
              <a:t>«Начни </a:t>
            </a:r>
            <a:r>
              <a:rPr lang="ru-RU" sz="2800" dirty="0">
                <a:solidFill>
                  <a:srgbClr val="19212C"/>
                </a:solidFill>
              </a:rPr>
              <a:t>свое дело»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7FE10-B7E5-6E4B-9E9E-9A044DAF054C}"/>
              </a:ext>
            </a:extLst>
          </p:cNvPr>
          <p:cNvSpPr txBox="1"/>
          <p:nvPr/>
        </p:nvSpPr>
        <p:spPr>
          <a:xfrm>
            <a:off x="251485" y="1915567"/>
            <a:ext cx="4997833" cy="6647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indent="0">
              <a:buClr>
                <a:srgbClr val="D6492A"/>
              </a:buClr>
              <a:buSzPct val="100000"/>
              <a:buNone/>
            </a:pPr>
            <a:r>
              <a:rPr lang="ru-RU" dirty="0">
                <a:solidFill>
                  <a:srgbClr val="19212C"/>
                </a:solidFill>
              </a:rPr>
              <a:t>Распределение результатов программы по </a:t>
            </a:r>
            <a:r>
              <a:rPr lang="ru-RU" dirty="0" err="1">
                <a:solidFill>
                  <a:srgbClr val="19212C"/>
                </a:solidFill>
              </a:rPr>
              <a:t>стейкхолдерам</a:t>
            </a:r>
            <a:endParaRPr lang="ru-RU" dirty="0">
              <a:solidFill>
                <a:srgbClr val="19212C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EC45ED-0AEA-934F-B5AD-177069EB534D}"/>
              </a:ext>
            </a:extLst>
          </p:cNvPr>
          <p:cNvSpPr/>
          <p:nvPr/>
        </p:nvSpPr>
        <p:spPr>
          <a:xfrm>
            <a:off x="6202643" y="1899347"/>
            <a:ext cx="4755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9212C"/>
                </a:solidFill>
              </a:rPr>
              <a:t>ЦЕННОСТЬ ДЛЯ СП</a:t>
            </a:r>
          </a:p>
          <a:p>
            <a:r>
              <a:rPr lang="ru-RU" dirty="0">
                <a:solidFill>
                  <a:srgbClr val="19212C"/>
                </a:solidFill>
              </a:rPr>
              <a:t>Распределение по основным видам изменений 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AE3410B9-66C0-D640-843B-162EA1CE1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037401"/>
              </p:ext>
            </p:extLst>
          </p:nvPr>
        </p:nvGraphicFramePr>
        <p:xfrm>
          <a:off x="-627849" y="2693137"/>
          <a:ext cx="5443351" cy="169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2D51CF73-60E8-7644-A34F-12FD3E40A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16259"/>
              </p:ext>
            </p:extLst>
          </p:nvPr>
        </p:nvGraphicFramePr>
        <p:xfrm>
          <a:off x="379297" y="4662350"/>
          <a:ext cx="1997634" cy="14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C3183E8-70AE-5B49-B104-76B3109C2F35}"/>
              </a:ext>
            </a:extLst>
          </p:cNvPr>
          <p:cNvSpPr txBox="1"/>
          <p:nvPr/>
        </p:nvSpPr>
        <p:spPr>
          <a:xfrm>
            <a:off x="360363" y="4403488"/>
            <a:ext cx="13404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76767"/>
                </a:solidFill>
              </a:rPr>
              <a:t>Чусовой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827FFE-82BA-534A-B222-3A02211C42DD}"/>
              </a:ext>
            </a:extLst>
          </p:cNvPr>
          <p:cNvSpPr txBox="1"/>
          <p:nvPr/>
        </p:nvSpPr>
        <p:spPr>
          <a:xfrm>
            <a:off x="2093827" y="4387574"/>
            <a:ext cx="1505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76767"/>
                </a:solidFill>
              </a:rPr>
              <a:t>Благовещенск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764E2E3D-E046-8940-9237-D4ED2F8A3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144157"/>
              </p:ext>
            </p:extLst>
          </p:nvPr>
        </p:nvGraphicFramePr>
        <p:xfrm>
          <a:off x="1749747" y="4695351"/>
          <a:ext cx="2481268" cy="142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4BD51CD1-0D1C-0140-AB77-98F72B559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867331"/>
              </p:ext>
            </p:extLst>
          </p:nvPr>
        </p:nvGraphicFramePr>
        <p:xfrm>
          <a:off x="3997325" y="4691001"/>
          <a:ext cx="2205318" cy="142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4F6EA84-07D9-4445-BB1E-6BE392263FE2}"/>
              </a:ext>
            </a:extLst>
          </p:cNvPr>
          <p:cNvSpPr txBox="1"/>
          <p:nvPr/>
        </p:nvSpPr>
        <p:spPr>
          <a:xfrm>
            <a:off x="4236372" y="4411330"/>
            <a:ext cx="994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76767"/>
                </a:solidFill>
              </a:rPr>
              <a:t>Выкса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4547C996-1362-3144-8B17-1472E2007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24041"/>
              </p:ext>
            </p:extLst>
          </p:nvPr>
        </p:nvGraphicFramePr>
        <p:xfrm>
          <a:off x="6320675" y="2827029"/>
          <a:ext cx="4541809" cy="3144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7790">
                  <a:extLst>
                    <a:ext uri="{9D8B030D-6E8A-4147-A177-3AD203B41FA5}">
                      <a16:colId xmlns:a16="http://schemas.microsoft.com/office/drawing/2014/main" val="1567957205"/>
                    </a:ext>
                  </a:extLst>
                </a:gridCol>
                <a:gridCol w="764019">
                  <a:extLst>
                    <a:ext uri="{9D8B030D-6E8A-4147-A177-3AD203B41FA5}">
                      <a16:colId xmlns:a16="http://schemas.microsoft.com/office/drawing/2014/main" val="1021040372"/>
                    </a:ext>
                  </a:extLst>
                </a:gridCol>
              </a:tblGrid>
              <a:tr h="428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E41910"/>
                          </a:solidFill>
                          <a:effectLst/>
                        </a:rPr>
                        <a:t>Знания и навыки в области СП</a:t>
                      </a:r>
                      <a:endParaRPr lang="ru-RU" sz="1400" b="0" i="0" u="none" strike="noStrike" dirty="0">
                        <a:solidFill>
                          <a:srgbClr val="E4191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E41910"/>
                          </a:solidFill>
                          <a:effectLst/>
                        </a:rPr>
                        <a:t>31%</a:t>
                      </a:r>
                      <a:endParaRPr lang="ru-RU" sz="1400" b="0" i="0" u="none" strike="noStrike" dirty="0">
                        <a:solidFill>
                          <a:srgbClr val="E4191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750159"/>
                  </a:ext>
                </a:extLst>
              </a:tr>
              <a:tr h="396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Связь с сообществом СП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088576"/>
                  </a:ext>
                </a:extLst>
              </a:tr>
              <a:tr h="584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Личное благополучие (свобода и ответственность)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281660"/>
                  </a:ext>
                </a:extLst>
              </a:tr>
              <a:tr h="445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Изменение доходов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442843"/>
                  </a:ext>
                </a:extLst>
              </a:tr>
              <a:tr h="648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Баланс рабочего и свободного времени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756842"/>
                  </a:ext>
                </a:extLst>
              </a:tr>
              <a:tr h="642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Стресс, связанный с работой и ответственностью за свое дело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531539"/>
                  </a:ext>
                </a:extLst>
              </a:tr>
            </a:tbl>
          </a:graphicData>
        </a:graphic>
      </p:graphicFrame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B68C6C2-695B-3344-96D0-9B77FFF60110}"/>
              </a:ext>
            </a:extLst>
          </p:cNvPr>
          <p:cNvCxnSpPr>
            <a:cxnSpLocks/>
          </p:cNvCxnSpPr>
          <p:nvPr/>
        </p:nvCxnSpPr>
        <p:spPr>
          <a:xfrm>
            <a:off x="5820615" y="1989109"/>
            <a:ext cx="11860" cy="4336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Текст 7">
            <a:extLst>
              <a:ext uri="{FF2B5EF4-FFF2-40B4-BE49-F238E27FC236}">
                <a16:creationId xmlns:a16="http://schemas.microsoft.com/office/drawing/2014/main" id="{D61CED88-15BC-8C4B-9BA2-E43930C4420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43337" y="6028737"/>
            <a:ext cx="3918376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00842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C6A7C-6CF3-9E4A-B444-C0A8C4B2B5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RU" dirty="0"/>
              <a:t>OMK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2D83B4-5CEF-475C-8643-A67AE80B8BB5}"/>
              </a:ext>
            </a:extLst>
          </p:cNvPr>
          <p:cNvSpPr txBox="1">
            <a:spLocks/>
          </p:cNvSpPr>
          <p:nvPr/>
        </p:nvSpPr>
        <p:spPr>
          <a:xfrm>
            <a:off x="1005779" y="722675"/>
            <a:ext cx="9955215" cy="5325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6492A"/>
              </a:buClr>
              <a:buSzPct val="100000"/>
              <a:buNone/>
            </a:pPr>
            <a:r>
              <a:rPr lang="ru-RU" dirty="0">
                <a:solidFill>
                  <a:srgbClr val="19212C"/>
                </a:solidFill>
              </a:rPr>
              <a:t>Выводы по итогам анализа SROI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92411-6755-C149-ACF0-4E7B0C5F7273}"/>
              </a:ext>
            </a:extLst>
          </p:cNvPr>
          <p:cNvSpPr txBox="1"/>
          <p:nvPr/>
        </p:nvSpPr>
        <p:spPr>
          <a:xfrm>
            <a:off x="494398" y="1821550"/>
            <a:ext cx="10667315" cy="3737433"/>
          </a:xfrm>
          <a:prstGeom prst="rect">
            <a:avLst/>
          </a:prstGeom>
          <a:noFill/>
        </p:spPr>
        <p:txBody>
          <a:bodyPr wrap="square" lIns="109728" tIns="54864" rIns="109728" bIns="54864" anchor="t">
            <a:spAutoFit/>
          </a:bodyPr>
          <a:lstStyle/>
          <a:p>
            <a:pPr marL="649224" indent="-649224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Программа «Начни свое дело» </a:t>
            </a:r>
            <a:r>
              <a:rPr lang="ru-RU" sz="1400" dirty="0">
                <a:solidFill>
                  <a:srgbClr val="19212C"/>
                </a:solidFill>
              </a:rPr>
              <a:t>эффективна с инвестиционной точки зрения:</a:t>
            </a:r>
            <a:endParaRPr lang="en-US" sz="1600" dirty="0">
              <a:solidFill>
                <a:srgbClr val="19212C"/>
              </a:solidFill>
            </a:endParaRPr>
          </a:p>
          <a:p>
            <a:pPr marL="1178814" lvl="1" indent="-424434">
              <a:spcBef>
                <a:spcPts val="720"/>
              </a:spcBef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76767"/>
                </a:solidFill>
              </a:rPr>
              <a:t>без учета социальных результатов показатель </a:t>
            </a:r>
            <a:r>
              <a:rPr lang="en-US" sz="1400" dirty="0">
                <a:solidFill>
                  <a:srgbClr val="676767"/>
                </a:solidFill>
              </a:rPr>
              <a:t>SROI</a:t>
            </a:r>
            <a:r>
              <a:rPr lang="ru-RU" sz="1400" dirty="0">
                <a:solidFill>
                  <a:srgbClr val="676767"/>
                </a:solidFill>
              </a:rPr>
              <a:t> является положительным и составляет не менее 1,5 в целом по программе</a:t>
            </a:r>
            <a:endParaRPr lang="ru-RU" sz="1400" dirty="0">
              <a:solidFill>
                <a:srgbClr val="676767"/>
              </a:solidFill>
              <a:cs typeface="Calibri"/>
            </a:endParaRPr>
          </a:p>
          <a:p>
            <a:pPr marL="1178814" lvl="1" indent="-424434">
              <a:spcBef>
                <a:spcPts val="720"/>
              </a:spcBef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76767"/>
                </a:solidFill>
              </a:rPr>
              <a:t>с учетом социальных результатов показатель </a:t>
            </a:r>
            <a:r>
              <a:rPr lang="en-US" sz="1400" dirty="0">
                <a:solidFill>
                  <a:srgbClr val="676767"/>
                </a:solidFill>
              </a:rPr>
              <a:t>SROI </a:t>
            </a:r>
            <a:r>
              <a:rPr lang="ru-RU" sz="1400" dirty="0">
                <a:solidFill>
                  <a:srgbClr val="676767"/>
                </a:solidFill>
              </a:rPr>
              <a:t>по программе составляет не менее 4,0:1 </a:t>
            </a:r>
            <a:endParaRPr lang="ru-RU" sz="1400" dirty="0">
              <a:solidFill>
                <a:srgbClr val="676767"/>
              </a:solidFill>
              <a:cs typeface="Calibri"/>
            </a:endParaRPr>
          </a:p>
          <a:p>
            <a:pPr marL="649606" lvl="1" indent="-649606">
              <a:buClr>
                <a:srgbClr val="E41910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649224" indent="-649224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Программа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19212C"/>
                </a:solidFill>
              </a:rPr>
              <a:t>создает ценности</a:t>
            </a:r>
            <a:r>
              <a:rPr lang="ru-RU" sz="1400" dirty="0">
                <a:solidFill>
                  <a:srgbClr val="B63D19"/>
                </a:solidFill>
              </a:rPr>
              <a:t> </a:t>
            </a:r>
            <a:r>
              <a:rPr lang="ru-RU" sz="1400" dirty="0">
                <a:solidFill>
                  <a:srgbClr val="676767"/>
                </a:solidFill>
              </a:rPr>
              <a:t>для различных </a:t>
            </a:r>
            <a:r>
              <a:rPr lang="ru-RU" sz="1400" dirty="0" err="1">
                <a:solidFill>
                  <a:srgbClr val="676767"/>
                </a:solidFill>
              </a:rPr>
              <a:t>стейкхолдеров</a:t>
            </a:r>
            <a:r>
              <a:rPr lang="ru-RU" sz="1400" dirty="0">
                <a:solidFill>
                  <a:srgbClr val="676767"/>
                </a:solidFill>
              </a:rPr>
              <a:t>, но ее основными </a:t>
            </a:r>
            <a:r>
              <a:rPr lang="ru-RU" sz="1400" dirty="0" err="1">
                <a:solidFill>
                  <a:srgbClr val="676767"/>
                </a:solidFill>
              </a:rPr>
              <a:t>благополучателями</a:t>
            </a:r>
            <a:r>
              <a:rPr lang="ru-RU" sz="1400" dirty="0">
                <a:solidFill>
                  <a:srgbClr val="676767"/>
                </a:solidFill>
              </a:rPr>
              <a:t> являются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19212C"/>
                </a:solidFill>
              </a:rPr>
              <a:t>социальные предприниматели: </a:t>
            </a:r>
            <a:r>
              <a:rPr lang="ru-RU" sz="1400" dirty="0" smtClean="0">
                <a:solidFill>
                  <a:srgbClr val="19212C"/>
                </a:solidFill>
              </a:rPr>
              <a:t> </a:t>
            </a:r>
            <a:r>
              <a:rPr lang="ru-RU" sz="1400" dirty="0" smtClean="0">
                <a:solidFill>
                  <a:srgbClr val="676767"/>
                </a:solidFill>
              </a:rPr>
              <a:t>           </a:t>
            </a:r>
            <a:r>
              <a:rPr lang="ru-RU" sz="1400" dirty="0">
                <a:solidFill>
                  <a:srgbClr val="676767"/>
                </a:solidFill>
              </a:rPr>
              <a:t>на их долю приходится </a:t>
            </a:r>
            <a:r>
              <a:rPr lang="ru-RU" sz="1400" dirty="0">
                <a:solidFill>
                  <a:srgbClr val="19212C"/>
                </a:solidFill>
              </a:rPr>
              <a:t>73% всех социально-экономических результатов программы</a:t>
            </a:r>
            <a:endParaRPr lang="ru-RU" sz="1400" dirty="0">
              <a:solidFill>
                <a:srgbClr val="19212C"/>
              </a:solidFill>
              <a:cs typeface="Calibri"/>
            </a:endParaRPr>
          </a:p>
          <a:p>
            <a:pPr marL="649606" indent="-649606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649224" indent="-649224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Полученная картина социально-экономических результатов </a:t>
            </a:r>
            <a:r>
              <a:rPr lang="ru-RU" sz="1400" dirty="0">
                <a:solidFill>
                  <a:srgbClr val="19212C"/>
                </a:solidFill>
              </a:rPr>
              <a:t>полностью соответствует целям и задачам программы</a:t>
            </a:r>
            <a:endParaRPr lang="ru-RU" sz="1400" dirty="0">
              <a:solidFill>
                <a:srgbClr val="19212C"/>
              </a:solidFill>
              <a:cs typeface="Calibri"/>
            </a:endParaRPr>
          </a:p>
          <a:p>
            <a:pPr marL="649606" indent="-649606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649224" indent="-649224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9212C"/>
                </a:solidFill>
              </a:rPr>
              <a:t>Разница в показателях </a:t>
            </a:r>
            <a:r>
              <a:rPr lang="en-US" sz="1400" dirty="0">
                <a:solidFill>
                  <a:srgbClr val="19212C"/>
                </a:solidFill>
              </a:rPr>
              <a:t>SROI </a:t>
            </a:r>
            <a:r>
              <a:rPr lang="ru-RU" sz="1400" dirty="0">
                <a:solidFill>
                  <a:srgbClr val="19212C"/>
                </a:solidFill>
              </a:rPr>
              <a:t>по городам закономерно обусловлена разными сроками реализации программы </a:t>
            </a:r>
            <a:r>
              <a:rPr lang="ru-RU" sz="1400" dirty="0">
                <a:solidFill>
                  <a:srgbClr val="676767"/>
                </a:solidFill>
              </a:rPr>
              <a:t>– в Чусовом, где программа работает 5 лет, показатель является максимальным и составляет 4,8:1, в Выксе программа идет 3 года, и показатель </a:t>
            </a:r>
            <a:r>
              <a:rPr lang="en-US" sz="1400" dirty="0">
                <a:solidFill>
                  <a:srgbClr val="676767"/>
                </a:solidFill>
              </a:rPr>
              <a:t>SROI </a:t>
            </a:r>
            <a:r>
              <a:rPr lang="ru-RU" sz="1400" dirty="0">
                <a:solidFill>
                  <a:srgbClr val="676767"/>
                </a:solidFill>
              </a:rPr>
              <a:t>минимальный для программы – 3,0:1, но можно с уверенностью утверждать, что он будет расти</a:t>
            </a:r>
            <a:endParaRPr lang="ru-RU" sz="1400" dirty="0">
              <a:solidFill>
                <a:srgbClr val="676767"/>
              </a:solidFill>
              <a:cs typeface="Calibri"/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A077611E-564B-5D41-A755-C7383471D5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92538" y="6068975"/>
            <a:ext cx="3969175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0673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2210850" y="1343160"/>
            <a:ext cx="8752325" cy="833103"/>
          </a:xfrm>
        </p:spPr>
        <p:txBody>
          <a:bodyPr/>
          <a:lstStyle/>
          <a:p>
            <a:r>
              <a:rPr lang="ru-RU" sz="1600" dirty="0"/>
              <a:t>Образовательный блок </a:t>
            </a:r>
            <a:r>
              <a:rPr lang="ru-RU" sz="1600" dirty="0" smtClean="0"/>
              <a:t>программы наиболее </a:t>
            </a:r>
            <a:r>
              <a:rPr lang="ru-RU" sz="1600" dirty="0"/>
              <a:t>значимый для СП. 39% </a:t>
            </a:r>
            <a:r>
              <a:rPr lang="ru-RU" sz="1600" dirty="0" smtClean="0"/>
              <a:t>отметили</a:t>
            </a:r>
            <a:r>
              <a:rPr lang="ru-RU" sz="1600" dirty="0"/>
              <a:t>, что доработали свой проект в результате образовательной программы и еще 27% трансформировали имеющийся проект в социально </a:t>
            </a:r>
            <a:r>
              <a:rPr lang="ru-RU" sz="1600" dirty="0" smtClean="0"/>
              <a:t>значимый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730101" y="585100"/>
            <a:ext cx="10069443" cy="369169"/>
          </a:xfrm>
        </p:spPr>
        <p:txBody>
          <a:bodyPr/>
          <a:lstStyle/>
          <a:p>
            <a:r>
              <a:rPr lang="ru-RU" sz="3200" dirty="0" smtClean="0">
                <a:solidFill>
                  <a:srgbClr val="19212C"/>
                </a:solidFill>
              </a:rPr>
              <a:t>      Выводы </a:t>
            </a:r>
            <a:r>
              <a:rPr lang="ru-RU" sz="3200" dirty="0">
                <a:solidFill>
                  <a:srgbClr val="19212C"/>
                </a:solidFill>
              </a:rPr>
              <a:t>по итогам анализа SROI</a:t>
            </a:r>
          </a:p>
          <a:p>
            <a:endParaRPr lang="ru-RU" sz="3200" dirty="0">
              <a:solidFill>
                <a:srgbClr val="19212C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600" dirty="0"/>
              <a:t>Привлечение </a:t>
            </a:r>
            <a:r>
              <a:rPr lang="ru-RU" sz="1600" dirty="0" err="1" smtClean="0"/>
              <a:t>соцпредпринимателями</a:t>
            </a:r>
            <a:r>
              <a:rPr lang="ru-RU" sz="1600" dirty="0" smtClean="0"/>
              <a:t> дополнительного финансирования и региональных и федеральных  источников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2210849" y="3323215"/>
            <a:ext cx="8752325" cy="772097"/>
          </a:xfrm>
        </p:spPr>
        <p:txBody>
          <a:bodyPr/>
          <a:lstStyle/>
          <a:p>
            <a:r>
              <a:rPr lang="ru-RU" sz="1600" dirty="0"/>
              <a:t>Налоговые начисления в бюджеты регионов и </a:t>
            </a:r>
            <a:r>
              <a:rPr lang="ru-RU" sz="1600" dirty="0" smtClean="0"/>
              <a:t>городов. Большинство </a:t>
            </a:r>
            <a:r>
              <a:rPr lang="ru-RU" sz="1600" dirty="0"/>
              <a:t>предпринимателей (67%) применяет Упрощенную систему налогообложения (УСН) (6%), а 21% опрошенных отчисляет Налог на профессиональный </a:t>
            </a:r>
            <a:r>
              <a:rPr lang="ru-RU" sz="1600" dirty="0" smtClean="0"/>
              <a:t>доход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9"/>
          </p:nvPr>
        </p:nvSpPr>
        <p:spPr>
          <a:xfrm>
            <a:off x="2210849" y="4292616"/>
            <a:ext cx="8588696" cy="1679009"/>
          </a:xfrm>
        </p:spPr>
        <p:txBody>
          <a:bodyPr/>
          <a:lstStyle/>
          <a:p>
            <a:r>
              <a:rPr lang="ru-RU" sz="1600" dirty="0"/>
              <a:t>Создание рабочих мест. </a:t>
            </a:r>
            <a:r>
              <a:rPr lang="ru-RU" sz="1600" dirty="0" smtClean="0"/>
              <a:t>СП представляют </a:t>
            </a:r>
            <a:r>
              <a:rPr lang="ru-RU" sz="1600" dirty="0"/>
              <a:t>собой малый бизнес и зарегистрированы как индивидуальные предприниматели (74%), также среди них есть общества с ограниченной ответственностью (12%). Гораздо меньше </a:t>
            </a:r>
            <a:r>
              <a:rPr lang="ru-RU" sz="1600" dirty="0" err="1"/>
              <a:t>самозанятых</a:t>
            </a:r>
            <a:r>
              <a:rPr lang="ru-RU" sz="1600" dirty="0"/>
              <a:t> (5%) и НКО (5%). Некоторая часть СП создает дополнительные рабочие места. В основном, СП имеют от 1 до 3 сотрудников.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7682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C6A7C-6CF3-9E4A-B444-C0A8C4B2B5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RU" dirty="0"/>
              <a:t>OMK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2D83B4-5CEF-475C-8643-A67AE80B8BB5}"/>
              </a:ext>
            </a:extLst>
          </p:cNvPr>
          <p:cNvSpPr txBox="1">
            <a:spLocks/>
          </p:cNvSpPr>
          <p:nvPr/>
        </p:nvSpPr>
        <p:spPr>
          <a:xfrm>
            <a:off x="1005779" y="722675"/>
            <a:ext cx="9955215" cy="5325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6492A"/>
              </a:buClr>
              <a:buSzPct val="100000"/>
              <a:buNone/>
            </a:pPr>
            <a:r>
              <a:rPr lang="ru-RU" dirty="0" smtClean="0">
                <a:solidFill>
                  <a:srgbClr val="19212C"/>
                </a:solidFill>
              </a:rPr>
              <a:t>Развитие программы после анализа </a:t>
            </a:r>
            <a:r>
              <a:rPr lang="ru-RU" dirty="0">
                <a:solidFill>
                  <a:srgbClr val="19212C"/>
                </a:solidFill>
              </a:rPr>
              <a:t>SROI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92411-6755-C149-ACF0-4E7B0C5F7273}"/>
              </a:ext>
            </a:extLst>
          </p:cNvPr>
          <p:cNvSpPr txBox="1"/>
          <p:nvPr/>
        </p:nvSpPr>
        <p:spPr>
          <a:xfrm>
            <a:off x="494398" y="1703058"/>
            <a:ext cx="10667315" cy="3804118"/>
          </a:xfrm>
          <a:prstGeom prst="rect">
            <a:avLst/>
          </a:prstGeom>
          <a:noFill/>
        </p:spPr>
        <p:txBody>
          <a:bodyPr wrap="square" lIns="109728" tIns="54864" rIns="109728" bIns="54864" anchor="t">
            <a:spAutoFit/>
          </a:bodyPr>
          <a:lstStyle/>
          <a:p>
            <a:pPr marL="649224" indent="-649224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9212C"/>
                </a:solidFill>
              </a:rPr>
              <a:t>Дифференцированы </a:t>
            </a:r>
            <a:r>
              <a:rPr lang="ru-RU" sz="2000" dirty="0">
                <a:solidFill>
                  <a:srgbClr val="19212C"/>
                </a:solidFill>
              </a:rPr>
              <a:t>виды поддержки для разных типов СП</a:t>
            </a:r>
            <a:r>
              <a:rPr lang="ru-RU" sz="2000" dirty="0" smtClean="0">
                <a:solidFill>
                  <a:srgbClr val="19212C"/>
                </a:solidFill>
              </a:rPr>
              <a:t>, введены  номинации «Эффективность и развитие» и «Первый старт»</a:t>
            </a:r>
          </a:p>
          <a:p>
            <a:pPr marL="649606" indent="-649606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9212C"/>
                </a:solidFill>
              </a:rPr>
              <a:t>Тиражирование  в других городах присутствия  ОМК, расширение географии в моногороде Кулебаки и городе-</a:t>
            </a:r>
            <a:r>
              <a:rPr lang="ru-RU" sz="2000" dirty="0" err="1" smtClean="0">
                <a:solidFill>
                  <a:srgbClr val="19212C"/>
                </a:solidFill>
              </a:rPr>
              <a:t>миллионнике</a:t>
            </a:r>
            <a:r>
              <a:rPr lang="ru-RU" sz="2000" dirty="0" smtClean="0">
                <a:solidFill>
                  <a:srgbClr val="19212C"/>
                </a:solidFill>
              </a:rPr>
              <a:t> Челябинске </a:t>
            </a:r>
          </a:p>
          <a:p>
            <a:pPr marL="649606" indent="-649606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9212C"/>
                </a:solidFill>
              </a:rPr>
              <a:t>Введена номинация в сфере экологии в двух моногородах: Выксе и Чусовом </a:t>
            </a:r>
          </a:p>
          <a:p>
            <a:pPr marL="649606" indent="-649606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9212C"/>
                </a:solidFill>
              </a:rPr>
              <a:t>Помощь </a:t>
            </a:r>
            <a:r>
              <a:rPr lang="ru-RU" sz="2000" dirty="0">
                <a:solidFill>
                  <a:srgbClr val="19212C"/>
                </a:solidFill>
              </a:rPr>
              <a:t>в продвижение и развитии бизнеса, информационные компании, представления на уровне региона и т.п.</a:t>
            </a:r>
          </a:p>
          <a:p>
            <a:pPr marL="649606" indent="-649606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9212C"/>
                </a:solidFill>
              </a:rPr>
              <a:t>Систематизация </a:t>
            </a:r>
            <a:r>
              <a:rPr lang="ru-RU" sz="2000" dirty="0">
                <a:solidFill>
                  <a:srgbClr val="19212C"/>
                </a:solidFill>
              </a:rPr>
              <a:t>и информирование об имеющихся возможностях для получения дополнительной поддержки (гранты, субсидии и т.п.)</a:t>
            </a:r>
          </a:p>
          <a:p>
            <a:pPr marL="649606" indent="-649606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9212C"/>
                </a:solidFill>
              </a:rPr>
              <a:t>Формирование </a:t>
            </a:r>
            <a:r>
              <a:rPr lang="ru-RU" sz="2000" dirty="0">
                <a:solidFill>
                  <a:srgbClr val="19212C"/>
                </a:solidFill>
              </a:rPr>
              <a:t>сообщества СП, горизонтальных связей, обмен опытом</a:t>
            </a:r>
          </a:p>
          <a:p>
            <a:pPr marL="649606" indent="-649606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9212C"/>
                </a:solidFill>
              </a:rPr>
              <a:t>Вовлечение </a:t>
            </a:r>
            <a:r>
              <a:rPr lang="ru-RU" sz="2000" dirty="0">
                <a:solidFill>
                  <a:srgbClr val="19212C"/>
                </a:solidFill>
              </a:rPr>
              <a:t>в систему закупок ОМК и других </a:t>
            </a:r>
            <a:r>
              <a:rPr lang="ru-RU" sz="2000" dirty="0" smtClean="0">
                <a:solidFill>
                  <a:srgbClr val="19212C"/>
                </a:solidFill>
              </a:rPr>
              <a:t>компаний</a:t>
            </a:r>
            <a:endParaRPr lang="ru-RU" sz="2000" dirty="0">
              <a:solidFill>
                <a:srgbClr val="19212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A077611E-564B-5D41-A755-C7383471D5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92538" y="6068975"/>
            <a:ext cx="3969175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99552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BA6F-D8F2-854C-BA6E-93E09FC24F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  <a:p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747EB-80E9-A941-8F50-6A56F5F89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9A9136-5E34-B148-8775-2257F1EA77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  <a:p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633F2F-F31B-F947-80CC-3A55B8CD2F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902468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2191" y="444897"/>
            <a:ext cx="9660546" cy="1024160"/>
          </a:xfrm>
        </p:spPr>
        <p:txBody>
          <a:bodyPr/>
          <a:lstStyle/>
          <a:p>
            <a:r>
              <a:rPr lang="ru-RU" sz="3200" spc="25" dirty="0">
                <a:solidFill>
                  <a:srgbClr val="18202C"/>
                </a:solidFill>
              </a:rPr>
              <a:t>Цели</a:t>
            </a:r>
            <a:r>
              <a:rPr lang="en-US" sz="3200" spc="25" dirty="0">
                <a:solidFill>
                  <a:srgbClr val="18202C"/>
                </a:solidFill>
              </a:rPr>
              <a:t> </a:t>
            </a:r>
            <a:r>
              <a:rPr lang="ru-RU" sz="3200" spc="25" dirty="0">
                <a:solidFill>
                  <a:srgbClr val="18202C"/>
                </a:solidFill>
              </a:rPr>
              <a:t>программы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D3AF2-3C74-4AD8-A80E-0A9A18BF2E55}"/>
              </a:ext>
            </a:extLst>
          </p:cNvPr>
          <p:cNvSpPr txBox="1"/>
          <p:nvPr/>
        </p:nvSpPr>
        <p:spPr>
          <a:xfrm>
            <a:off x="1002191" y="1372915"/>
            <a:ext cx="946969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– Представить лучшие российские практики в сфере социального предпринимательства, </a:t>
            </a:r>
          </a:p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– Содействовать развитию малого бизнеса на территории городов, </a:t>
            </a:r>
          </a:p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– Предоставление возможности жителям города заявить о собственных  социальных идеях (получить дальнейшую финансовую поддержку на их реализацию, </a:t>
            </a:r>
          </a:p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– Создать площадку для общения и взаимодействия  различным по сферам деятельности и статусу участникам, объединенным стремлением решать общие для региона социальные проблемы</a:t>
            </a: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5FB7BC97-447E-4841-BBDE-F6793BBE210C}"/>
              </a:ext>
            </a:extLst>
          </p:cNvPr>
          <p:cNvSpPr txBox="1"/>
          <p:nvPr/>
        </p:nvSpPr>
        <p:spPr>
          <a:xfrm>
            <a:off x="1102925" y="3682963"/>
            <a:ext cx="1685693" cy="262891"/>
          </a:xfrm>
          <a:prstGeom prst="rect">
            <a:avLst/>
          </a:prstGeom>
        </p:spPr>
        <p:txBody>
          <a:bodyPr vert="horz" wrap="square" lIns="0" tIns="16509" rIns="0" bIns="0" rtlCol="0">
            <a:spAutoFit/>
          </a:bodyPr>
          <a:lstStyle/>
          <a:p>
            <a:pPr marL="12698">
              <a:spcBef>
                <a:spcPts val="131"/>
              </a:spcBef>
            </a:pPr>
            <a:r>
              <a:rPr sz="1600" b="1" spc="31" dirty="0">
                <a:solidFill>
                  <a:srgbClr val="19212C"/>
                </a:solidFill>
                <a:latin typeface="Verdana"/>
                <a:cs typeface="Verdana"/>
              </a:rPr>
              <a:t>Па</a:t>
            </a:r>
            <a:r>
              <a:rPr sz="1600" b="1" spc="20" dirty="0">
                <a:solidFill>
                  <a:srgbClr val="19212C"/>
                </a:solidFill>
                <a:latin typeface="Verdana"/>
                <a:cs typeface="Verdana"/>
              </a:rPr>
              <a:t>р</a:t>
            </a:r>
            <a:r>
              <a:rPr sz="1600" b="1" spc="15" dirty="0">
                <a:solidFill>
                  <a:srgbClr val="19212C"/>
                </a:solidFill>
                <a:latin typeface="Verdana"/>
                <a:cs typeface="Verdana"/>
              </a:rPr>
              <a:t>т</a:t>
            </a:r>
            <a:r>
              <a:rPr sz="1600" b="1" spc="25" dirty="0">
                <a:solidFill>
                  <a:srgbClr val="19212C"/>
                </a:solidFill>
                <a:latin typeface="Verdana"/>
                <a:cs typeface="Verdana"/>
              </a:rPr>
              <a:t>неры</a:t>
            </a:r>
            <a:r>
              <a:rPr sz="1600" b="1" spc="11" dirty="0">
                <a:solidFill>
                  <a:srgbClr val="19212C"/>
                </a:solidFill>
                <a:latin typeface="Verdana"/>
                <a:cs typeface="Verdana"/>
              </a:rPr>
              <a:t>:</a:t>
            </a:r>
            <a:endParaRPr sz="1600" b="1" dirty="0">
              <a:solidFill>
                <a:srgbClr val="19212C"/>
              </a:solidFill>
              <a:latin typeface="Verdana"/>
              <a:cs typeface="Verdana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D45BFCDE-A909-594B-9AA9-118D10840699}"/>
              </a:ext>
            </a:extLst>
          </p:cNvPr>
          <p:cNvSpPr txBox="1"/>
          <p:nvPr/>
        </p:nvSpPr>
        <p:spPr>
          <a:xfrm>
            <a:off x="951647" y="5480494"/>
            <a:ext cx="1462606" cy="42255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640"/>
              </a:lnSpc>
              <a:spcBef>
                <a:spcPts val="95"/>
              </a:spcBef>
            </a:pPr>
            <a:r>
              <a:rPr lang="ru-RU" sz="1600" dirty="0">
                <a:solidFill>
                  <a:srgbClr val="19212C"/>
                </a:solidFill>
              </a:rPr>
              <a:t>Предприятия ОМК</a:t>
            </a:r>
            <a:endParaRPr sz="1600" dirty="0">
              <a:solidFill>
                <a:srgbClr val="19212C"/>
              </a:solidFill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256315A5-2858-DA41-B287-DEF08EB8AE82}"/>
              </a:ext>
            </a:extLst>
          </p:cNvPr>
          <p:cNvSpPr txBox="1"/>
          <p:nvPr/>
        </p:nvSpPr>
        <p:spPr>
          <a:xfrm>
            <a:off x="5113428" y="5480494"/>
            <a:ext cx="1462607" cy="42255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635" algn="ctr">
              <a:lnSpc>
                <a:spcPts val="1640"/>
              </a:lnSpc>
              <a:spcBef>
                <a:spcPts val="95"/>
              </a:spcBef>
            </a:pPr>
            <a:r>
              <a:rPr lang="ru-RU" sz="1600" dirty="0">
                <a:solidFill>
                  <a:srgbClr val="19212C"/>
                </a:solidFill>
              </a:rPr>
              <a:t>Бизнес-инкубаторы</a:t>
            </a:r>
            <a:endParaRPr sz="1600" dirty="0">
              <a:solidFill>
                <a:srgbClr val="19212C"/>
              </a:solidFill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90F1DB85-1177-AA41-9EDD-9195318EDE9E}"/>
              </a:ext>
            </a:extLst>
          </p:cNvPr>
          <p:cNvSpPr txBox="1"/>
          <p:nvPr/>
        </p:nvSpPr>
        <p:spPr>
          <a:xfrm>
            <a:off x="6851462" y="5494902"/>
            <a:ext cx="1678400" cy="42255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640"/>
              </a:lnSpc>
              <a:spcBef>
                <a:spcPts val="95"/>
              </a:spcBef>
            </a:pPr>
            <a:r>
              <a:rPr lang="ru-RU" sz="1600" dirty="0">
                <a:solidFill>
                  <a:srgbClr val="19212C"/>
                </a:solidFill>
              </a:rPr>
              <a:t>Администрации городов</a:t>
            </a:r>
            <a:endParaRPr sz="1600" dirty="0">
              <a:solidFill>
                <a:srgbClr val="19212C"/>
              </a:solidFill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87E1A910-F165-3A4A-8BA0-474E2F7233A6}"/>
              </a:ext>
            </a:extLst>
          </p:cNvPr>
          <p:cNvSpPr txBox="1"/>
          <p:nvPr/>
        </p:nvSpPr>
        <p:spPr>
          <a:xfrm>
            <a:off x="2761375" y="5490151"/>
            <a:ext cx="2285622" cy="42255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640"/>
              </a:lnSpc>
              <a:spcBef>
                <a:spcPts val="95"/>
              </a:spcBef>
            </a:pPr>
            <a:r>
              <a:rPr lang="ru-RU" sz="1600" dirty="0">
                <a:solidFill>
                  <a:srgbClr val="19212C"/>
                </a:solidFill>
              </a:rPr>
              <a:t>Центры инноваций социальной сферы</a:t>
            </a:r>
            <a:endParaRPr sz="1600" dirty="0">
              <a:solidFill>
                <a:srgbClr val="19212C"/>
              </a:solidFill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118577B6-244E-C54A-ABEC-2005C939EEAD}"/>
              </a:ext>
            </a:extLst>
          </p:cNvPr>
          <p:cNvSpPr txBox="1"/>
          <p:nvPr/>
        </p:nvSpPr>
        <p:spPr>
          <a:xfrm>
            <a:off x="8994517" y="5480494"/>
            <a:ext cx="1895214" cy="42255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lnSpc>
                <a:spcPts val="1640"/>
              </a:lnSpc>
              <a:spcBef>
                <a:spcPts val="95"/>
              </a:spcBef>
            </a:pPr>
            <a:r>
              <a:rPr lang="ru-RU" sz="1600" dirty="0">
                <a:solidFill>
                  <a:srgbClr val="19212C"/>
                </a:solidFill>
              </a:rPr>
              <a:t>Региональные </a:t>
            </a:r>
            <a:r>
              <a:rPr lang="ru-RU" sz="1600" dirty="0" smtClean="0">
                <a:solidFill>
                  <a:srgbClr val="19212C"/>
                </a:solidFill>
              </a:rPr>
              <a:t>министерства</a:t>
            </a:r>
            <a:endParaRPr sz="1600" dirty="0">
              <a:solidFill>
                <a:srgbClr val="19212C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99CB7-7F2E-914E-BAD9-9FA7CA3B7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67" y="4140078"/>
            <a:ext cx="1152366" cy="11523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D42C35-F54B-C849-A227-BC65F86D8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427" y="4164190"/>
            <a:ext cx="1152366" cy="11523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DBBBBD-DF24-D24B-8EE8-27C834A98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402" y="4154921"/>
            <a:ext cx="1152366" cy="11523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20C76C-D90B-784C-94C4-439D1099389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33" y="4165571"/>
            <a:ext cx="1152366" cy="1150987"/>
          </a:xfrm>
          <a:prstGeom prst="rect">
            <a:avLst/>
          </a:prstGeom>
        </p:spPr>
      </p:pic>
      <p:sp>
        <p:nvSpPr>
          <p:cNvPr id="18" name="Текст 7">
            <a:extLst>
              <a:ext uri="{FF2B5EF4-FFF2-40B4-BE49-F238E27FC236}">
                <a16:creationId xmlns:a16="http://schemas.microsoft.com/office/drawing/2014/main" id="{B90F4833-CA54-F142-9C22-4D7BEF1FF993}"/>
              </a:ext>
            </a:extLst>
          </p:cNvPr>
          <p:cNvSpPr txBox="1">
            <a:spLocks/>
          </p:cNvSpPr>
          <p:nvPr/>
        </p:nvSpPr>
        <p:spPr>
          <a:xfrm>
            <a:off x="6991646" y="61104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BD66B2-3EB4-8547-9BFC-0B1557F48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9374" y="4098112"/>
            <a:ext cx="1218444" cy="121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64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OMK</a:t>
            </a:r>
            <a:endParaRPr lang="x-none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3D3C162-107F-410D-9899-30822E6263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1754" y="733381"/>
            <a:ext cx="9974311" cy="561132"/>
          </a:xfrm>
        </p:spPr>
        <p:txBody>
          <a:bodyPr/>
          <a:lstStyle/>
          <a:p>
            <a:r>
              <a:rPr lang="ru-RU" sz="3200" spc="-5" dirty="0">
                <a:solidFill>
                  <a:srgbClr val="18202C"/>
                </a:solidFill>
              </a:rPr>
              <a:t>Программа </a:t>
            </a:r>
            <a:r>
              <a:rPr lang="ru-RU" sz="3200" dirty="0">
                <a:solidFill>
                  <a:srgbClr val="18202C"/>
                </a:solidFill>
              </a:rPr>
              <a:t>по </a:t>
            </a:r>
            <a:r>
              <a:rPr lang="ru-RU" sz="3200" spc="-5" dirty="0">
                <a:solidFill>
                  <a:srgbClr val="18202C"/>
                </a:solidFill>
              </a:rPr>
              <a:t>развитию социального </a:t>
            </a:r>
            <a:r>
              <a:rPr lang="ru-RU" sz="3200" dirty="0">
                <a:solidFill>
                  <a:srgbClr val="18202C"/>
                </a:solidFill>
              </a:rPr>
              <a:t> </a:t>
            </a:r>
            <a:r>
              <a:rPr lang="ru-RU" sz="3200" spc="-5" dirty="0">
                <a:solidFill>
                  <a:srgbClr val="18202C"/>
                </a:solidFill>
              </a:rPr>
              <a:t>предпринимательства</a:t>
            </a:r>
            <a:r>
              <a:rPr lang="ru-RU" sz="3200" spc="-15" dirty="0">
                <a:solidFill>
                  <a:srgbClr val="18202C"/>
                </a:solidFill>
              </a:rPr>
              <a:t> </a:t>
            </a:r>
            <a:r>
              <a:rPr lang="ru-RU" sz="3200" dirty="0">
                <a:solidFill>
                  <a:srgbClr val="18202C"/>
                </a:solidFill>
              </a:rPr>
              <a:t>«Начни</a:t>
            </a:r>
            <a:r>
              <a:rPr lang="ru-RU" sz="3200" spc="-31" dirty="0">
                <a:solidFill>
                  <a:srgbClr val="18202C"/>
                </a:solidFill>
              </a:rPr>
              <a:t> </a:t>
            </a:r>
            <a:r>
              <a:rPr lang="ru-RU" sz="3200" spc="-5" dirty="0">
                <a:solidFill>
                  <a:srgbClr val="18202C"/>
                </a:solidFill>
              </a:rPr>
              <a:t>свое</a:t>
            </a:r>
            <a:r>
              <a:rPr lang="ru-RU" sz="3200" spc="-15" dirty="0">
                <a:solidFill>
                  <a:srgbClr val="18202C"/>
                </a:solidFill>
              </a:rPr>
              <a:t> </a:t>
            </a:r>
            <a:r>
              <a:rPr lang="ru-RU" sz="3200" dirty="0">
                <a:solidFill>
                  <a:srgbClr val="18202C"/>
                </a:solidFill>
              </a:rPr>
              <a:t>дело»</a:t>
            </a:r>
            <a:endParaRPr lang="ru-RU" sz="3200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8929E7C-6DF8-45D8-9490-B3A739C5B69F}"/>
              </a:ext>
            </a:extLst>
          </p:cNvPr>
          <p:cNvSpPr/>
          <p:nvPr/>
        </p:nvSpPr>
        <p:spPr>
          <a:xfrm>
            <a:off x="1003699" y="2093349"/>
            <a:ext cx="9220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>
              <a:spcBef>
                <a:spcPts val="135"/>
              </a:spcBef>
            </a:pPr>
            <a:r>
              <a:rPr lang="ru-RU" sz="1600" spc="35" dirty="0">
                <a:solidFill>
                  <a:srgbClr val="E21D0F"/>
                </a:solidFill>
                <a:cs typeface="Verdana"/>
              </a:rPr>
              <a:t>ОБЩИЕ</a:t>
            </a:r>
            <a:r>
              <a:rPr lang="ru-RU" sz="1600" spc="-20" dirty="0">
                <a:solidFill>
                  <a:srgbClr val="E21D0F"/>
                </a:solidFill>
                <a:cs typeface="Verdana"/>
              </a:rPr>
              <a:t> </a:t>
            </a:r>
            <a:r>
              <a:rPr lang="ru-RU" sz="1600" spc="31" dirty="0">
                <a:solidFill>
                  <a:srgbClr val="E21D0F"/>
                </a:solidFill>
                <a:cs typeface="Verdana"/>
              </a:rPr>
              <a:t>РЕЗУЛЬТАТЫ</a:t>
            </a:r>
            <a:r>
              <a:rPr lang="ru-RU" sz="1600" spc="-15" dirty="0">
                <a:solidFill>
                  <a:srgbClr val="E21D0F"/>
                </a:solidFill>
                <a:cs typeface="Verdana"/>
              </a:rPr>
              <a:t> </a:t>
            </a:r>
            <a:r>
              <a:rPr lang="ru-RU" sz="1600" spc="25" dirty="0">
                <a:solidFill>
                  <a:srgbClr val="E21D0F"/>
                </a:solidFill>
                <a:cs typeface="Verdana"/>
              </a:rPr>
              <a:t>2016-2022</a:t>
            </a:r>
            <a:r>
              <a:rPr lang="ru-RU" sz="1600" spc="-51" dirty="0">
                <a:solidFill>
                  <a:srgbClr val="E21D0F"/>
                </a:solidFill>
                <a:cs typeface="Verdana"/>
              </a:rPr>
              <a:t> </a:t>
            </a:r>
            <a:r>
              <a:rPr lang="ru-RU" sz="1600" spc="11" dirty="0">
                <a:solidFill>
                  <a:srgbClr val="E21D0F"/>
                </a:solidFill>
                <a:cs typeface="Verdana"/>
              </a:rPr>
              <a:t>гг.:</a:t>
            </a:r>
            <a:endParaRPr lang="ru-RU" sz="1600" dirty="0">
              <a:cs typeface="Verdana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92D5D370-78DC-754F-A6FA-9F35D064F2C2}"/>
              </a:ext>
            </a:extLst>
          </p:cNvPr>
          <p:cNvSpPr txBox="1"/>
          <p:nvPr/>
        </p:nvSpPr>
        <p:spPr>
          <a:xfrm>
            <a:off x="2354580" y="3783295"/>
            <a:ext cx="1090426" cy="935460"/>
          </a:xfrm>
          <a:prstGeom prst="rect">
            <a:avLst/>
          </a:prstGeom>
        </p:spPr>
        <p:txBody>
          <a:bodyPr vert="horz" wrap="square" lIns="0" tIns="377773" rIns="0" bIns="0" rtlCol="0">
            <a:spAutoFit/>
          </a:bodyPr>
          <a:lstStyle/>
          <a:p>
            <a:pPr marL="18413" algn="ctr">
              <a:spcBef>
                <a:spcPts val="2975"/>
              </a:spcBef>
            </a:pPr>
            <a:r>
              <a:rPr lang="ru-RU" sz="3600" spc="20" dirty="0">
                <a:solidFill>
                  <a:srgbClr val="19212C"/>
                </a:solidFill>
                <a:latin typeface="Verdana"/>
                <a:cs typeface="Verdana"/>
              </a:rPr>
              <a:t>677</a:t>
            </a:r>
            <a:endParaRPr lang="ru-RU" sz="3600" dirty="0">
              <a:solidFill>
                <a:srgbClr val="19212C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53FA7FFB-32B4-284E-983F-06172D714A2F}"/>
              </a:ext>
            </a:extLst>
          </p:cNvPr>
          <p:cNvSpPr txBox="1"/>
          <p:nvPr/>
        </p:nvSpPr>
        <p:spPr>
          <a:xfrm>
            <a:off x="562918" y="4384189"/>
            <a:ext cx="1746709" cy="1027793"/>
          </a:xfrm>
          <a:prstGeom prst="rect">
            <a:avLst/>
          </a:prstGeom>
        </p:spPr>
        <p:txBody>
          <a:bodyPr vert="horz" wrap="square" lIns="0" tIns="377773" rIns="0" bIns="0" rtlCol="0" anchor="ctr">
            <a:spAutoFit/>
          </a:bodyPr>
          <a:lstStyle/>
          <a:p>
            <a:pPr marL="18413" algn="ctr">
              <a:spcBef>
                <a:spcPts val="2975"/>
              </a:spcBef>
            </a:pPr>
            <a:r>
              <a:rPr lang="ru-RU" sz="1400" spc="-11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обучилось ИП, НКО в </a:t>
            </a:r>
            <a:r>
              <a:rPr lang="ru-RU" sz="1400" spc="-11" dirty="0" err="1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т.ч</a:t>
            </a:r>
            <a:r>
              <a:rPr lang="ru-RU" sz="1400" spc="-11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физических  лиц</a:t>
            </a:r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934772B2-A884-F349-95BF-05CA872AF75B}"/>
              </a:ext>
            </a:extLst>
          </p:cNvPr>
          <p:cNvSpPr txBox="1"/>
          <p:nvPr/>
        </p:nvSpPr>
        <p:spPr>
          <a:xfrm>
            <a:off x="3794477" y="3783296"/>
            <a:ext cx="1021320" cy="935460"/>
          </a:xfrm>
          <a:prstGeom prst="rect">
            <a:avLst/>
          </a:prstGeom>
        </p:spPr>
        <p:txBody>
          <a:bodyPr vert="horz" wrap="square" lIns="0" tIns="377773" rIns="0" bIns="0" rtlCol="0">
            <a:spAutoFit/>
          </a:bodyPr>
          <a:lstStyle/>
          <a:p>
            <a:pPr marL="18413" algn="ctr">
              <a:spcBef>
                <a:spcPts val="2975"/>
              </a:spcBef>
            </a:pPr>
            <a:r>
              <a:rPr lang="ru-RU" sz="3600" spc="20" dirty="0">
                <a:solidFill>
                  <a:srgbClr val="19212C"/>
                </a:solidFill>
                <a:latin typeface="Verdana"/>
                <a:cs typeface="Verdana"/>
              </a:rPr>
              <a:t>56</a:t>
            </a:r>
            <a:endParaRPr sz="3600" dirty="0">
              <a:solidFill>
                <a:srgbClr val="19212C"/>
              </a:solidFill>
              <a:latin typeface="Verdana"/>
              <a:cs typeface="Verdana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379E674B-1BCA-2540-921B-B2A2224DAFE8}"/>
              </a:ext>
            </a:extLst>
          </p:cNvPr>
          <p:cNvSpPr txBox="1"/>
          <p:nvPr/>
        </p:nvSpPr>
        <p:spPr>
          <a:xfrm>
            <a:off x="5242191" y="3779489"/>
            <a:ext cx="1341658" cy="935460"/>
          </a:xfrm>
          <a:prstGeom prst="rect">
            <a:avLst/>
          </a:prstGeom>
        </p:spPr>
        <p:txBody>
          <a:bodyPr vert="horz" wrap="square" lIns="0" tIns="377773" rIns="0" bIns="0" rtlCol="0">
            <a:spAutoFit/>
          </a:bodyPr>
          <a:lstStyle/>
          <a:p>
            <a:pPr marL="18413" algn="ctr">
              <a:spcBef>
                <a:spcPts val="2975"/>
              </a:spcBef>
            </a:pPr>
            <a:r>
              <a:rPr lang="ru-RU" sz="3600" spc="20" dirty="0">
                <a:solidFill>
                  <a:srgbClr val="19212C"/>
                </a:solidFill>
                <a:latin typeface="Verdana"/>
                <a:cs typeface="Verdana"/>
              </a:rPr>
              <a:t>248</a:t>
            </a:r>
            <a:endParaRPr sz="3600" dirty="0">
              <a:solidFill>
                <a:srgbClr val="19212C"/>
              </a:solidFill>
              <a:latin typeface="Verdana"/>
              <a:cs typeface="Verdana"/>
            </a:endParaRP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8B731343-A588-9242-8963-9E58C64D82A9}"/>
              </a:ext>
            </a:extLst>
          </p:cNvPr>
          <p:cNvSpPr txBox="1"/>
          <p:nvPr/>
        </p:nvSpPr>
        <p:spPr>
          <a:xfrm>
            <a:off x="6890821" y="3784271"/>
            <a:ext cx="1036682" cy="935460"/>
          </a:xfrm>
          <a:prstGeom prst="rect">
            <a:avLst/>
          </a:prstGeom>
        </p:spPr>
        <p:txBody>
          <a:bodyPr vert="horz" wrap="square" lIns="0" tIns="377773" rIns="0" bIns="0" rtlCol="0">
            <a:spAutoFit/>
          </a:bodyPr>
          <a:lstStyle/>
          <a:p>
            <a:pPr marL="18413">
              <a:spcBef>
                <a:spcPts val="2975"/>
              </a:spcBef>
            </a:pPr>
            <a:r>
              <a:rPr lang="ru-RU" sz="3600" spc="20" dirty="0">
                <a:solidFill>
                  <a:srgbClr val="19212C"/>
                </a:solidFill>
                <a:latin typeface="Verdana"/>
                <a:cs typeface="Verdana"/>
              </a:rPr>
              <a:t>433</a:t>
            </a:r>
            <a:endParaRPr sz="3600" dirty="0">
              <a:solidFill>
                <a:srgbClr val="19212C"/>
              </a:solidFill>
              <a:latin typeface="Verdana"/>
              <a:cs typeface="Verdana"/>
            </a:endParaRPr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F430CB02-3A67-3841-8838-B6D1029CF43A}"/>
              </a:ext>
            </a:extLst>
          </p:cNvPr>
          <p:cNvSpPr txBox="1"/>
          <p:nvPr/>
        </p:nvSpPr>
        <p:spPr>
          <a:xfrm>
            <a:off x="8252203" y="3783296"/>
            <a:ext cx="912750" cy="935460"/>
          </a:xfrm>
          <a:prstGeom prst="rect">
            <a:avLst/>
          </a:prstGeom>
        </p:spPr>
        <p:txBody>
          <a:bodyPr vert="horz" wrap="square" lIns="0" tIns="377773" rIns="0" bIns="0" rtlCol="0">
            <a:spAutoFit/>
          </a:bodyPr>
          <a:lstStyle/>
          <a:p>
            <a:pPr marL="18413" algn="ctr">
              <a:spcBef>
                <a:spcPts val="2975"/>
              </a:spcBef>
            </a:pPr>
            <a:r>
              <a:rPr lang="ru-RU" sz="3600" spc="20" dirty="0">
                <a:solidFill>
                  <a:srgbClr val="19212C"/>
                </a:solidFill>
                <a:latin typeface="Verdana"/>
                <a:cs typeface="Verdana"/>
              </a:rPr>
              <a:t>62</a:t>
            </a:r>
            <a:endParaRPr sz="3600" dirty="0">
              <a:solidFill>
                <a:srgbClr val="19212C"/>
              </a:solidFill>
              <a:latin typeface="Verdana"/>
              <a:cs typeface="Verdana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6010F5-E97D-814D-84E0-FD42621F68C7}"/>
              </a:ext>
            </a:extLst>
          </p:cNvPr>
          <p:cNvSpPr/>
          <p:nvPr/>
        </p:nvSpPr>
        <p:spPr>
          <a:xfrm>
            <a:off x="721174" y="4109313"/>
            <a:ext cx="1368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pc="20" dirty="0">
                <a:solidFill>
                  <a:srgbClr val="19212C"/>
                </a:solidFill>
                <a:cs typeface="Verdana"/>
              </a:rPr>
              <a:t>1005</a:t>
            </a:r>
            <a:endParaRPr lang="ru-RU" sz="3600" dirty="0">
              <a:solidFill>
                <a:srgbClr val="19212C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973CB8-C515-454A-BA19-B44CDF219857}"/>
              </a:ext>
            </a:extLst>
          </p:cNvPr>
          <p:cNvSpPr/>
          <p:nvPr/>
        </p:nvSpPr>
        <p:spPr>
          <a:xfrm>
            <a:off x="2115435" y="4732210"/>
            <a:ext cx="1524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79" algn="ctr"/>
            <a:r>
              <a:rPr lang="ru-RU" sz="1400" spc="-11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заявок </a:t>
            </a:r>
          </a:p>
          <a:p>
            <a:pPr marL="12698" marR="5079" algn="ctr"/>
            <a:r>
              <a:rPr lang="ru-RU" sz="1400" spc="-11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получено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4D286E-58A3-3443-9248-6FEC3319BDCA}"/>
              </a:ext>
            </a:extLst>
          </p:cNvPr>
          <p:cNvSpPr/>
          <p:nvPr/>
        </p:nvSpPr>
        <p:spPr>
          <a:xfrm>
            <a:off x="3488903" y="4732213"/>
            <a:ext cx="18551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79" algn="ctr"/>
            <a:r>
              <a:rPr lang="ru-RU" sz="1400" spc="-11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млн. рублей финансирование</a:t>
            </a:r>
          </a:p>
          <a:p>
            <a:pPr marL="12698" marR="5079" algn="ctr"/>
            <a:r>
              <a:rPr lang="ru-RU" sz="1400" spc="-11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программы</a:t>
            </a: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0BE87B-767B-F14E-B948-AD8C76F13A23}"/>
              </a:ext>
            </a:extLst>
          </p:cNvPr>
          <p:cNvSpPr/>
          <p:nvPr/>
        </p:nvSpPr>
        <p:spPr>
          <a:xfrm>
            <a:off x="5139548" y="4729984"/>
            <a:ext cx="1523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79" algn="ctr"/>
            <a:r>
              <a:rPr lang="ru-RU" sz="1400" spc="-11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проектов</a:t>
            </a:r>
          </a:p>
          <a:p>
            <a:pPr marL="12698" marR="5079" algn="ctr"/>
            <a:r>
              <a:rPr lang="ru-RU" sz="1400" spc="-11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поддержано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4B95DB-F43A-854E-8E0E-376439C267CF}"/>
              </a:ext>
            </a:extLst>
          </p:cNvPr>
          <p:cNvSpPr/>
          <p:nvPr/>
        </p:nvSpPr>
        <p:spPr>
          <a:xfrm>
            <a:off x="6550098" y="4699076"/>
            <a:ext cx="1523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79" algn="ctr"/>
            <a:r>
              <a:rPr lang="ru-RU" sz="1400" spc="-11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создано рабочих мест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F901ED-FD4F-504E-823E-63B524426FDC}"/>
              </a:ext>
            </a:extLst>
          </p:cNvPr>
          <p:cNvSpPr/>
          <p:nvPr/>
        </p:nvSpPr>
        <p:spPr>
          <a:xfrm>
            <a:off x="7903131" y="4732054"/>
            <a:ext cx="165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79" algn="ctr"/>
            <a:r>
              <a:rPr lang="ru-RU" sz="1400" spc="-11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млн. рублей</a:t>
            </a:r>
          </a:p>
          <a:p>
            <a:pPr marL="12698" marR="5079" algn="ctr"/>
            <a:r>
              <a:rPr lang="ru-RU" sz="1400" spc="-11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привлечено </a:t>
            </a:r>
            <a:endParaRPr lang="ru-RU" sz="14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1CC581A-00C8-9E4C-8354-616630391A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9" y="2851539"/>
            <a:ext cx="1100312" cy="10989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6F63DD-E8D3-5F44-A13C-9868A7F52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8" y="2860292"/>
            <a:ext cx="1090426" cy="10904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1048B1-F135-9644-A2C2-F3B27BB3C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611" y="2874638"/>
            <a:ext cx="1090426" cy="10904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BD66B2-3EB4-8547-9BFC-0B1557F48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168" y="2841126"/>
            <a:ext cx="1090426" cy="10904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F3B8D7-086B-B545-8A03-66A585317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120" y="2860292"/>
            <a:ext cx="1090426" cy="1090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511F32-3879-EC4D-BFD7-A0BEC4568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9838" y="2855823"/>
            <a:ext cx="1090426" cy="1090426"/>
          </a:xfrm>
          <a:prstGeom prst="rect">
            <a:avLst/>
          </a:prstGeom>
        </p:spPr>
      </p:pic>
      <p:sp>
        <p:nvSpPr>
          <p:cNvPr id="40" name="Текст 7">
            <a:extLst>
              <a:ext uri="{FF2B5EF4-FFF2-40B4-BE49-F238E27FC236}">
                <a16:creationId xmlns:a16="http://schemas.microsoft.com/office/drawing/2014/main" id="{89DFA44F-FEDD-F24A-9768-F34334F16939}"/>
              </a:ext>
            </a:extLst>
          </p:cNvPr>
          <p:cNvSpPr txBox="1">
            <a:spLocks/>
          </p:cNvSpPr>
          <p:nvPr/>
        </p:nvSpPr>
        <p:spPr>
          <a:xfrm>
            <a:off x="6991646" y="61104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66010F5-E97D-814D-84E0-FD42621F68C7}"/>
              </a:ext>
            </a:extLst>
          </p:cNvPr>
          <p:cNvSpPr/>
          <p:nvPr/>
        </p:nvSpPr>
        <p:spPr>
          <a:xfrm>
            <a:off x="9838424" y="4094153"/>
            <a:ext cx="480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pc="20" dirty="0">
                <a:solidFill>
                  <a:srgbClr val="19212C"/>
                </a:solidFill>
                <a:cs typeface="Verdana"/>
              </a:rPr>
              <a:t>5</a:t>
            </a:r>
            <a:endParaRPr lang="ru-RU" sz="3600" dirty="0">
              <a:solidFill>
                <a:srgbClr val="19212C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B973CB8-C515-454A-BA19-B44CDF219857}"/>
              </a:ext>
            </a:extLst>
          </p:cNvPr>
          <p:cNvSpPr/>
          <p:nvPr/>
        </p:nvSpPr>
        <p:spPr>
          <a:xfrm>
            <a:off x="9366567" y="4699076"/>
            <a:ext cx="15242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79" algn="ctr"/>
            <a:r>
              <a:rPr lang="ru-RU" sz="1400" spc="-11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</a:t>
            </a:r>
            <a:r>
              <a:rPr lang="ru-RU" sz="1400" spc="-11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роектов реализовано людьми с ОВЗ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3105" y="2821223"/>
            <a:ext cx="1312532" cy="112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03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2154142" y="2193631"/>
            <a:ext cx="8939160" cy="902106"/>
          </a:xfrm>
        </p:spPr>
        <p:txBody>
          <a:bodyPr/>
          <a:lstStyle/>
          <a:p>
            <a:r>
              <a:rPr lang="ru-RU" sz="1600" b="1" dirty="0"/>
              <a:t>Благовещенск: </a:t>
            </a:r>
            <a:r>
              <a:rPr lang="ru-RU" sz="1600" dirty="0"/>
              <a:t>Массажный кабинет для детей, Служба социальной паллиативной помощи «Ваша сиделка», Оздоровительный центр «Во благо»- профилактика заболеваний верхних дыхательных путей – соляная </a:t>
            </a:r>
            <a:r>
              <a:rPr lang="ru-RU" sz="1600" dirty="0" smtClean="0"/>
              <a:t>пещера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73595" y="2195513"/>
            <a:ext cx="718238" cy="6564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99563" y="481213"/>
            <a:ext cx="11062149" cy="634324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rgbClr val="19212C"/>
              </a:solidFill>
            </a:endParaRPr>
          </a:p>
          <a:p>
            <a:endParaRPr lang="ru-RU" sz="2800" dirty="0">
              <a:solidFill>
                <a:srgbClr val="19212C"/>
              </a:solidFill>
            </a:endParaRPr>
          </a:p>
          <a:p>
            <a:endParaRPr lang="ru-RU" sz="3200" i="1" dirty="0" smtClean="0"/>
          </a:p>
          <a:p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132154" y="3062459"/>
            <a:ext cx="9073838" cy="1292640"/>
          </a:xfrm>
        </p:spPr>
        <p:txBody>
          <a:bodyPr/>
          <a:lstStyle/>
          <a:p>
            <a:r>
              <a:rPr lang="ru-RU" sz="1600" b="1" dirty="0"/>
              <a:t>Чусовой: </a:t>
            </a:r>
            <a:r>
              <a:rPr lang="ru-RU" sz="1600" dirty="0"/>
              <a:t>«Мобильный логопед» повышение качества жизни и </a:t>
            </a:r>
            <a:r>
              <a:rPr lang="ru-RU" sz="1600" dirty="0" smtClean="0"/>
              <a:t> интеллектуальное </a:t>
            </a:r>
            <a:r>
              <a:rPr lang="ru-RU" sz="1600" dirty="0"/>
              <a:t>развитие людей с ОВЗ и людей, перенесших инсульт. </a:t>
            </a:r>
            <a:r>
              <a:rPr lang="ru-RU" sz="1600" dirty="0" smtClean="0"/>
              <a:t>Социально-патронажная </a:t>
            </a:r>
            <a:r>
              <a:rPr lang="ru-RU" sz="1600" dirty="0"/>
              <a:t>служба «</a:t>
            </a:r>
            <a:r>
              <a:rPr lang="ru-RU" sz="1600" dirty="0" err="1" smtClean="0"/>
              <a:t>Вера.Надежда.Любовь</a:t>
            </a:r>
            <a:r>
              <a:rPr lang="ru-RU" sz="1600" dirty="0"/>
              <a:t>» </a:t>
            </a:r>
            <a:r>
              <a:rPr lang="ru-RU" sz="1600" dirty="0" smtClean="0"/>
              <a:t>помощь, </a:t>
            </a:r>
            <a:r>
              <a:rPr lang="ru-RU" sz="1600" dirty="0"/>
              <a:t>услуги для людей пожилого возраста, </a:t>
            </a:r>
            <a:r>
              <a:rPr lang="ru-RU" sz="1600"/>
              <a:t>людей </a:t>
            </a:r>
            <a:r>
              <a:rPr lang="ru-RU" sz="1600" smtClean="0"/>
              <a:t>и родителей </a:t>
            </a:r>
            <a:r>
              <a:rPr lang="ru-RU" sz="1600" dirty="0"/>
              <a:t>детей с ОВЗ.</a:t>
            </a:r>
          </a:p>
          <a:p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1273595" y="3196856"/>
            <a:ext cx="782088" cy="8222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2210850" y="4267200"/>
            <a:ext cx="9071614" cy="2212975"/>
          </a:xfrm>
        </p:spPr>
        <p:txBody>
          <a:bodyPr/>
          <a:lstStyle/>
          <a:p>
            <a:r>
              <a:rPr lang="ru-RU" sz="1600" b="1" dirty="0"/>
              <a:t>Выкса</a:t>
            </a:r>
            <a:r>
              <a:rPr lang="ru-RU" sz="1600" b="1" dirty="0" smtClean="0"/>
              <a:t>: «</a:t>
            </a:r>
            <a:r>
              <a:rPr lang="ru-RU" sz="1600" dirty="0" smtClean="0"/>
              <a:t>Территория стопы» </a:t>
            </a:r>
            <a:r>
              <a:rPr lang="ru-RU" sz="1600" dirty="0"/>
              <a:t>ООО </a:t>
            </a:r>
            <a:r>
              <a:rPr lang="ru-RU" sz="1600" dirty="0" smtClean="0"/>
              <a:t>«Семья </a:t>
            </a:r>
            <a:r>
              <a:rPr lang="ru-RU" sz="1600" dirty="0"/>
              <a:t>и </a:t>
            </a:r>
            <a:r>
              <a:rPr lang="ru-RU" sz="1600" dirty="0" smtClean="0"/>
              <a:t>здоровье». На </a:t>
            </a:r>
            <a:r>
              <a:rPr lang="ru-RU" sz="1600" dirty="0"/>
              <a:t>базе кабинета травматолога-ортопеда клиники </a:t>
            </a:r>
            <a:r>
              <a:rPr lang="ru-RU" sz="1600" dirty="0" smtClean="0"/>
              <a:t>«Гиппократ» изготовление </a:t>
            </a:r>
            <a:r>
              <a:rPr lang="ru-RU" sz="1600" dirty="0"/>
              <a:t>индивидуальных стелек по форме </a:t>
            </a:r>
            <a:r>
              <a:rPr lang="ru-RU" sz="1600" dirty="0" smtClean="0"/>
              <a:t>стопы пациентов. «Островок </a:t>
            </a:r>
            <a:r>
              <a:rPr lang="ru-RU" sz="1600" dirty="0"/>
              <a:t>правильной </a:t>
            </a:r>
            <a:r>
              <a:rPr lang="ru-RU" sz="1600" dirty="0" smtClean="0"/>
              <a:t>речи» комплексное решения </a:t>
            </a:r>
            <a:r>
              <a:rPr lang="ru-RU" sz="1600" dirty="0"/>
              <a:t>и профилактики проблем речевых нарушений у </a:t>
            </a:r>
            <a:r>
              <a:rPr lang="ru-RU" sz="1600" dirty="0" smtClean="0"/>
              <a:t>детей и людей, перенесших инсульт. Агентство  социального обслуживания  "</a:t>
            </a:r>
            <a:r>
              <a:rPr lang="ru-RU" sz="1600" dirty="0" err="1" smtClean="0"/>
              <a:t>СпасиБО</a:t>
            </a:r>
            <a:r>
              <a:rPr lang="ru-RU" sz="1600" dirty="0" smtClean="0"/>
              <a:t>» обучение сиделок на курсах «Домашняя медсестра»</a:t>
            </a:r>
            <a:r>
              <a:rPr lang="ru-RU" sz="1600" b="1" dirty="0" smtClean="0"/>
              <a:t> </a:t>
            </a:r>
            <a:r>
              <a:rPr lang="ru-RU" sz="1600" dirty="0" smtClean="0"/>
              <a:t>для </a:t>
            </a:r>
            <a:r>
              <a:rPr lang="ru-RU" sz="1600" dirty="0" err="1" smtClean="0"/>
              <a:t>маломобилных</a:t>
            </a:r>
            <a:r>
              <a:rPr lang="ru-RU" sz="1600" dirty="0" smtClean="0"/>
              <a:t> пожилых и паллиативных больных</a:t>
            </a:r>
            <a:r>
              <a:rPr lang="ru-RU" sz="1600" dirty="0"/>
              <a:t>. ООО </a:t>
            </a:r>
            <a:r>
              <a:rPr lang="ru-RU" sz="1600" dirty="0" smtClean="0"/>
              <a:t>«Здоровье» -</a:t>
            </a:r>
            <a:r>
              <a:rPr lang="ru-RU" sz="1600" dirty="0"/>
              <a:t> кабинет </a:t>
            </a:r>
            <a:r>
              <a:rPr lang="ru-RU" sz="1600" dirty="0" err="1"/>
              <a:t>озонотерапии</a:t>
            </a:r>
            <a:r>
              <a:rPr lang="ru-RU" sz="1600" dirty="0"/>
              <a:t> для жителей Выкса на базе дневного стационара клиники «Гиппократ».  </a:t>
            </a:r>
          </a:p>
          <a:p>
            <a:endParaRPr lang="ru-RU" sz="1600" dirty="0" smtClean="0"/>
          </a:p>
          <a:p>
            <a:endParaRPr lang="ru-RU" sz="16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>
          <a:xfrm>
            <a:off x="1287772" y="4363967"/>
            <a:ext cx="782088" cy="852353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3293" y="481213"/>
            <a:ext cx="9572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Медицинские </a:t>
            </a:r>
            <a:r>
              <a:rPr lang="ru-RU" sz="3200" dirty="0" smtClean="0"/>
              <a:t>услуги социальных предпринимателей </a:t>
            </a:r>
            <a:r>
              <a:rPr lang="ru-RU" sz="3200" dirty="0"/>
              <a:t>в сфере профилактики и </a:t>
            </a:r>
            <a:r>
              <a:rPr lang="ru-RU" sz="3200" dirty="0" smtClean="0"/>
              <a:t>реабилитации</a:t>
            </a:r>
            <a:endParaRPr lang="ru-RU" sz="3200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5"/>
          </p:nvPr>
        </p:nvSpPr>
        <p:spPr>
          <a:xfrm flipV="1">
            <a:off x="9469437" y="6325172"/>
            <a:ext cx="1758543" cy="74902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36498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001" y="713966"/>
            <a:ext cx="10655492" cy="863480"/>
          </a:xfrm>
        </p:spPr>
        <p:txBody>
          <a:bodyPr/>
          <a:lstStyle/>
          <a:p>
            <a:pPr marL="12698">
              <a:spcBef>
                <a:spcPts val="135"/>
              </a:spcBef>
            </a:pPr>
            <a:r>
              <a:rPr lang="ru-RU" dirty="0" smtClean="0"/>
              <a:t>Служба </a:t>
            </a:r>
            <a:r>
              <a:rPr lang="ru-RU" dirty="0"/>
              <a:t>социальной и паллиативной помощи «Ваша </a:t>
            </a:r>
            <a:r>
              <a:rPr lang="ru-RU" dirty="0" smtClean="0"/>
              <a:t>сиделка»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4171" y="2892235"/>
            <a:ext cx="5684522" cy="2866190"/>
          </a:xfrm>
        </p:spPr>
        <p:txBody>
          <a:bodyPr/>
          <a:lstStyle/>
          <a:p>
            <a:pPr marL="12698" marR="5079">
              <a:lnSpc>
                <a:spcPct val="103400"/>
              </a:lnSpc>
              <a:spcBef>
                <a:spcPts val="71"/>
              </a:spcBef>
            </a:pP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Служба «Ваша сиделка»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проводит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занятия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 на базе собственной школы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 п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равильного ухода, где обучает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основам современного ухода за тяжелобольными, не способными себя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обслуживать. Служба также повышает квалификацию сиделок и предоставляет возможность получения образования в пожилом возрасте. </a:t>
            </a:r>
            <a:endParaRPr lang="ru-RU" sz="1400" spc="15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11" y="1920952"/>
            <a:ext cx="422217" cy="422217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65744" y="1825975"/>
            <a:ext cx="1872211" cy="7463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11" dirty="0" err="1">
                <a:cs typeface="Verdana"/>
              </a:rPr>
              <a:t>Альфия</a:t>
            </a:r>
            <a:r>
              <a:rPr lang="ru-RU" sz="1600" spc="11" dirty="0">
                <a:cs typeface="Verdana"/>
              </a:rPr>
              <a:t> </a:t>
            </a:r>
            <a:r>
              <a:rPr lang="ru-RU" sz="1600" spc="15" dirty="0">
                <a:cs typeface="Verdana"/>
              </a:rPr>
              <a:t> </a:t>
            </a:r>
            <a:r>
              <a:rPr lang="ru-RU" sz="1600" spc="5" dirty="0" err="1">
                <a:cs typeface="Verdana"/>
              </a:rPr>
              <a:t>Галиуллина</a:t>
            </a:r>
            <a:r>
              <a:rPr lang="ru-RU" sz="1600" spc="5" dirty="0">
                <a:cs typeface="Verdana"/>
              </a:rPr>
              <a:t>, </a:t>
            </a:r>
            <a:r>
              <a:rPr lang="ru-RU" sz="1600" spc="11" dirty="0">
                <a:cs typeface="Verdana"/>
              </a:rPr>
              <a:t> Алена</a:t>
            </a:r>
            <a:r>
              <a:rPr lang="ru-RU" sz="1600" spc="-65" dirty="0">
                <a:cs typeface="Verdana"/>
              </a:rPr>
              <a:t> </a:t>
            </a:r>
            <a:r>
              <a:rPr lang="ru-RU" sz="1600" spc="5" dirty="0" err="1">
                <a:cs typeface="Verdana"/>
              </a:rPr>
              <a:t>Макулова</a:t>
            </a:r>
            <a:endParaRPr lang="ru-RU" sz="1600" dirty="0">
              <a:cs typeface="Verdana"/>
            </a:endParaRPr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7220E1CF-F7EB-2D48-B0D1-13628A320F05}"/>
              </a:ext>
            </a:extLst>
          </p:cNvPr>
          <p:cNvSpPr txBox="1"/>
          <p:nvPr/>
        </p:nvSpPr>
        <p:spPr>
          <a:xfrm>
            <a:off x="3207552" y="1990752"/>
            <a:ext cx="1653535" cy="261608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8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Благовещенск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DA85CA-73CF-9C48-B40C-E32DEE9C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034" y="1934258"/>
            <a:ext cx="422217" cy="422217"/>
          </a:xfrm>
          <a:prstGeom prst="rect">
            <a:avLst/>
          </a:prstGeom>
        </p:spPr>
      </p:pic>
      <p:sp>
        <p:nvSpPr>
          <p:cNvPr id="20" name="object 14">
            <a:extLst>
              <a:ext uri="{FF2B5EF4-FFF2-40B4-BE49-F238E27FC236}">
                <a16:creationId xmlns:a16="http://schemas.microsoft.com/office/drawing/2014/main" id="{6718DB9D-9D16-8848-9E63-5BD8F44D9185}"/>
              </a:ext>
            </a:extLst>
          </p:cNvPr>
          <p:cNvSpPr txBox="1"/>
          <p:nvPr/>
        </p:nvSpPr>
        <p:spPr>
          <a:xfrm>
            <a:off x="5421057" y="1987515"/>
            <a:ext cx="1033002" cy="5148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lnSpc>
                <a:spcPct val="102600"/>
              </a:lnSpc>
              <a:spcBef>
                <a:spcPts val="60"/>
              </a:spcBef>
            </a:pPr>
            <a:r>
              <a:rPr sz="1600" spc="5" dirty="0" err="1">
                <a:latin typeface="Verdana"/>
                <a:cs typeface="Verdana"/>
              </a:rPr>
              <a:t>рабо</a:t>
            </a:r>
            <a:r>
              <a:rPr sz="1600" spc="11" dirty="0" err="1">
                <a:latin typeface="Verdana"/>
                <a:cs typeface="Verdana"/>
              </a:rPr>
              <a:t>ч</a:t>
            </a:r>
            <a:r>
              <a:rPr lang="ru-RU" sz="1600" spc="11" dirty="0">
                <a:latin typeface="Verdana"/>
                <a:cs typeface="Verdana"/>
              </a:rPr>
              <a:t>их</a:t>
            </a:r>
            <a:r>
              <a:rPr sz="1600" spc="11" dirty="0">
                <a:latin typeface="Verdana"/>
                <a:cs typeface="Verdan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1" dirty="0" err="1">
                <a:latin typeface="Verdana"/>
                <a:cs typeface="Verdana"/>
              </a:rPr>
              <a:t>мест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F00980-780F-6E41-B7BF-624A5E20BBCE}"/>
              </a:ext>
            </a:extLst>
          </p:cNvPr>
          <p:cNvSpPr/>
          <p:nvPr/>
        </p:nvSpPr>
        <p:spPr>
          <a:xfrm>
            <a:off x="4868980" y="1948089"/>
            <a:ext cx="552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1" dirty="0">
                <a:solidFill>
                  <a:srgbClr val="DF3E38"/>
                </a:solidFill>
              </a:rPr>
              <a:t>50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043" y="2051249"/>
            <a:ext cx="4732904" cy="3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001" y="713966"/>
            <a:ext cx="9413432" cy="863480"/>
          </a:xfrm>
        </p:spPr>
        <p:txBody>
          <a:bodyPr/>
          <a:lstStyle/>
          <a:p>
            <a:pPr marL="12698">
              <a:spcBef>
                <a:spcPts val="135"/>
              </a:spcBef>
            </a:pPr>
            <a:r>
              <a:rPr lang="ru-RU" spc="20" dirty="0"/>
              <a:t>Оздоровительный центр «Во благо»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4171" y="2892235"/>
            <a:ext cx="5967294" cy="2866190"/>
          </a:xfrm>
        </p:spPr>
        <p:txBody>
          <a:bodyPr/>
          <a:lstStyle/>
          <a:p>
            <a:pPr marL="12698" marR="5079">
              <a:lnSpc>
                <a:spcPct val="103400"/>
              </a:lnSpc>
              <a:spcBef>
                <a:spcPts val="71"/>
              </a:spcBef>
            </a:pP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Центр «Во благо» ориентирован на профилактику легочных заболеваний. В центре помимо соляной комнаты, которая является самой большой </a:t>
            </a:r>
            <a:r>
              <a:rPr lang="ru-RU" sz="1600" spc="20" dirty="0" err="1">
                <a:solidFill>
                  <a:srgbClr val="676767"/>
                </a:solidFill>
                <a:latin typeface="Verdana"/>
                <a:cs typeface="Verdana"/>
              </a:rPr>
              <a:t>галокамерой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 на территории Республики Башкортостан площадью 30 кв. м., есть массажный кабинет, можно получить кислородный коктейль после сеанса</a:t>
            </a:r>
          </a:p>
          <a:p>
            <a:pPr marL="12698" marR="5079">
              <a:lnSpc>
                <a:spcPct val="103400"/>
              </a:lnSpc>
              <a:spcBef>
                <a:spcPts val="71"/>
              </a:spcBef>
            </a:pP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  <a:p>
            <a:pPr marL="12698" marR="5079">
              <a:lnSpc>
                <a:spcPct val="103400"/>
              </a:lnSpc>
              <a:spcBef>
                <a:spcPts val="71"/>
              </a:spcBef>
            </a:pP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11" y="1920952"/>
            <a:ext cx="422217" cy="422217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65744" y="1876776"/>
            <a:ext cx="1872211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11" dirty="0">
                <a:cs typeface="Verdana"/>
              </a:rPr>
              <a:t>Руслан </a:t>
            </a:r>
            <a:r>
              <a:rPr lang="ru-RU" sz="1600" spc="11" dirty="0" err="1">
                <a:cs typeface="Verdana"/>
              </a:rPr>
              <a:t>Шайхуллин</a:t>
            </a:r>
            <a:endParaRPr lang="ru-RU" sz="1600" dirty="0">
              <a:cs typeface="Verdana"/>
            </a:endParaRPr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7220E1CF-F7EB-2D48-B0D1-13628A320F05}"/>
              </a:ext>
            </a:extLst>
          </p:cNvPr>
          <p:cNvSpPr txBox="1"/>
          <p:nvPr/>
        </p:nvSpPr>
        <p:spPr>
          <a:xfrm>
            <a:off x="3207552" y="1990752"/>
            <a:ext cx="1653535" cy="261608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8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Благовещенск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DA85CA-73CF-9C48-B40C-E32DEE9C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034" y="1934258"/>
            <a:ext cx="422217" cy="422217"/>
          </a:xfrm>
          <a:prstGeom prst="rect">
            <a:avLst/>
          </a:prstGeom>
        </p:spPr>
      </p:pic>
      <p:sp>
        <p:nvSpPr>
          <p:cNvPr id="20" name="object 14">
            <a:extLst>
              <a:ext uri="{FF2B5EF4-FFF2-40B4-BE49-F238E27FC236}">
                <a16:creationId xmlns:a16="http://schemas.microsoft.com/office/drawing/2014/main" id="{6718DB9D-9D16-8848-9E63-5BD8F44D9185}"/>
              </a:ext>
            </a:extLst>
          </p:cNvPr>
          <p:cNvSpPr txBox="1"/>
          <p:nvPr/>
        </p:nvSpPr>
        <p:spPr>
          <a:xfrm>
            <a:off x="5320932" y="1987515"/>
            <a:ext cx="1033002" cy="5148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lnSpc>
                <a:spcPct val="102600"/>
              </a:lnSpc>
              <a:spcBef>
                <a:spcPts val="60"/>
              </a:spcBef>
            </a:pPr>
            <a:r>
              <a:rPr sz="1600" spc="5" dirty="0" err="1">
                <a:latin typeface="Verdana"/>
                <a:cs typeface="Verdana"/>
              </a:rPr>
              <a:t>рабо</a:t>
            </a:r>
            <a:r>
              <a:rPr sz="1600" spc="11" dirty="0" err="1">
                <a:latin typeface="Verdana"/>
                <a:cs typeface="Verdana"/>
              </a:rPr>
              <a:t>ч</a:t>
            </a:r>
            <a:r>
              <a:rPr lang="ru-RU" sz="1600" spc="11" dirty="0">
                <a:latin typeface="Verdana"/>
                <a:cs typeface="Verdana"/>
              </a:rPr>
              <a:t>их</a:t>
            </a:r>
            <a:r>
              <a:rPr sz="1600" spc="11" dirty="0">
                <a:latin typeface="Verdana"/>
                <a:cs typeface="Verdan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1" dirty="0" err="1">
                <a:latin typeface="Verdana"/>
                <a:cs typeface="Verdana"/>
              </a:rPr>
              <a:t>мест</a:t>
            </a:r>
            <a:r>
              <a:rPr lang="ru-RU" sz="1600" spc="11" dirty="0">
                <a:latin typeface="Verdana"/>
                <a:cs typeface="Verdana"/>
              </a:rPr>
              <a:t>а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F00980-780F-6E41-B7BF-624A5E20BBCE}"/>
              </a:ext>
            </a:extLst>
          </p:cNvPr>
          <p:cNvSpPr/>
          <p:nvPr/>
        </p:nvSpPr>
        <p:spPr>
          <a:xfrm>
            <a:off x="4768855" y="1948089"/>
            <a:ext cx="552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1" dirty="0">
                <a:solidFill>
                  <a:srgbClr val="DF3E38"/>
                </a:solidFill>
              </a:rPr>
              <a:t>4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64" y="1472666"/>
            <a:ext cx="5030804" cy="37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0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307182" y="920540"/>
            <a:ext cx="8964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19212C"/>
                </a:solidFill>
              </a:rPr>
              <a:t>Что такое </a:t>
            </a:r>
            <a:r>
              <a:rPr lang="en-US" sz="3200" dirty="0">
                <a:solidFill>
                  <a:srgbClr val="19212C"/>
                </a:solidFill>
              </a:rPr>
              <a:t>SROI</a:t>
            </a:r>
            <a:endParaRPr lang="ru-RU" sz="3200" dirty="0">
              <a:solidFill>
                <a:srgbClr val="19212C"/>
              </a:solidFill>
            </a:endParaRP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B0483A5B-64DA-9F4E-8BF5-0D157FDCA675}"/>
              </a:ext>
            </a:extLst>
          </p:cNvPr>
          <p:cNvSpPr txBox="1">
            <a:spLocks/>
          </p:cNvSpPr>
          <p:nvPr/>
        </p:nvSpPr>
        <p:spPr>
          <a:xfrm>
            <a:off x="279246" y="1669070"/>
            <a:ext cx="10726559" cy="1555896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19212C"/>
                </a:solidFill>
              </a:rPr>
              <a:t>СОЦИАЛЬНЫЙ ВОЗВРАТ НА ИНВЕСТИЦИИ (SROI)</a:t>
            </a:r>
            <a:r>
              <a:rPr lang="ru-RU" sz="1600" dirty="0">
                <a:solidFill>
                  <a:srgbClr val="676767"/>
                </a:solidFill>
              </a:rPr>
              <a:t> – это методика оценки воздействия, которая</a:t>
            </a:r>
          </a:p>
          <a:p>
            <a:pPr marL="1285876" indent="-531496">
              <a:buClr>
                <a:srgbClr val="D24508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анализирует результаты, которые важны для </a:t>
            </a:r>
            <a:r>
              <a:rPr lang="ru-RU" sz="1400" dirty="0" err="1">
                <a:solidFill>
                  <a:srgbClr val="676767"/>
                </a:solidFill>
              </a:rPr>
              <a:t>стейкхолдеров</a:t>
            </a:r>
            <a:endParaRPr lang="ru-RU" sz="1400" dirty="0">
              <a:solidFill>
                <a:srgbClr val="676767"/>
              </a:solidFill>
            </a:endParaRPr>
          </a:p>
          <a:p>
            <a:pPr marL="1285876" indent="-531496">
              <a:buClr>
                <a:srgbClr val="D24508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рассказывает о том, как происходят изменения</a:t>
            </a:r>
          </a:p>
          <a:p>
            <a:pPr marL="1285876" indent="-531496">
              <a:buClr>
                <a:srgbClr val="D24508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учитывает три вида ценностей – социальные, экономические и экологические</a:t>
            </a:r>
          </a:p>
          <a:p>
            <a:pPr marL="1285876" indent="-531496">
              <a:buClr>
                <a:srgbClr val="D24508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использует денежные единицы, чтобы рассказать о ценности изменений </a:t>
            </a:r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E0832FCB-4F3A-4F48-89A5-77470C0E2524}"/>
              </a:ext>
            </a:extLst>
          </p:cNvPr>
          <p:cNvSpPr txBox="1">
            <a:spLocks/>
          </p:cNvSpPr>
          <p:nvPr/>
        </p:nvSpPr>
        <p:spPr>
          <a:xfrm>
            <a:off x="2846428" y="3620325"/>
            <a:ext cx="4822786" cy="2499488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Вовлекать </a:t>
            </a:r>
            <a:r>
              <a:rPr lang="ru-RU" sz="1400" dirty="0" err="1">
                <a:solidFill>
                  <a:srgbClr val="676767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стейкхолдеров</a:t>
            </a:r>
            <a:r>
              <a:rPr lang="ru-RU" sz="1400" dirty="0">
                <a:solidFill>
                  <a:srgbClr val="676767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 smtClean="0">
                <a:solidFill>
                  <a:srgbClr val="676767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Понимать, </a:t>
            </a:r>
            <a:r>
              <a:rPr lang="ru-RU" sz="1400" dirty="0">
                <a:solidFill>
                  <a:srgbClr val="676767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что меняется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Оценивать только то, что важно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</a:rPr>
              <a:t>Анализировать только существенные результаты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</a:rPr>
              <a:t>Не преувеличивать свой вклад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</a:rPr>
              <a:t>Действовать прозрачно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</a:rPr>
              <a:t>Подтверждать полученные результаты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</a:rPr>
              <a:t>Управлять воздействием</a:t>
            </a:r>
          </a:p>
          <a:p>
            <a:pPr algn="l">
              <a:lnSpc>
                <a:spcPct val="100000"/>
              </a:lnSpc>
              <a:spcBef>
                <a:spcPts val="720"/>
              </a:spcBef>
            </a:pPr>
            <a:endParaRPr lang="ru-RU" sz="1400" dirty="0">
              <a:solidFill>
                <a:srgbClr val="676767"/>
              </a:solidFill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00000"/>
              </a:lnSpc>
              <a:spcBef>
                <a:spcPts val="720"/>
              </a:spcBef>
            </a:pPr>
            <a:endParaRPr lang="ru-RU" sz="1400" b="1" dirty="0">
              <a:solidFill>
                <a:srgbClr val="676767"/>
              </a:solidFill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441B45-9768-904D-B6E6-E1E6FF943C86}"/>
              </a:ext>
            </a:extLst>
          </p:cNvPr>
          <p:cNvSpPr txBox="1"/>
          <p:nvPr/>
        </p:nvSpPr>
        <p:spPr>
          <a:xfrm>
            <a:off x="279246" y="3616390"/>
            <a:ext cx="2892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19212C"/>
                </a:solidFill>
              </a:rPr>
              <a:t>ПРИНЦИПЫ ОЦЕНКИ МЕТОДОМ </a:t>
            </a:r>
            <a:r>
              <a:rPr lang="en-US" sz="1600" dirty="0">
                <a:solidFill>
                  <a:srgbClr val="19212C"/>
                </a:solidFill>
              </a:rPr>
              <a:t>SROI</a:t>
            </a:r>
            <a:endParaRPr lang="ru-RU" sz="1600" dirty="0">
              <a:solidFill>
                <a:srgbClr val="19212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708EAEA5-56D8-FE49-BBF2-D52DE0C9D89B}"/>
                  </a:ext>
                </a:extLst>
              </p:cNvPr>
              <p:cNvSpPr/>
              <p:nvPr/>
            </p:nvSpPr>
            <p:spPr>
              <a:xfrm>
                <a:off x="7968219" y="4209999"/>
                <a:ext cx="3263457" cy="862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B63D19"/>
                          </a:solidFill>
                          <a:latin typeface="Cambria Math" panose="02040503050406030204" pitchFamily="18" charset="0"/>
                        </a:rPr>
                        <m:t>SROI</m:t>
                      </m:r>
                      <m:r>
                        <a:rPr lang="en-US" sz="2400">
                          <a:solidFill>
                            <a:srgbClr val="B63D1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B63D1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B63D19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ru-RU" sz="2400">
                              <a:solidFill>
                                <a:srgbClr val="B63D19"/>
                              </a:solidFill>
                              <a:latin typeface="Cambria Math"/>
                            </a:rPr>
                            <m:t>ценности</m:t>
                          </m:r>
                          <m:r>
                            <a:rPr lang="en-US" sz="2400">
                              <a:solidFill>
                                <a:srgbClr val="B63D19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400">
                              <a:solidFill>
                                <a:srgbClr val="B63D19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ru-RU" sz="2400">
                              <a:solidFill>
                                <a:srgbClr val="B63D19"/>
                              </a:solidFill>
                              <a:latin typeface="Cambria Math"/>
                            </a:rPr>
                            <m:t>инвестиции</m:t>
                          </m:r>
                          <m:r>
                            <a:rPr lang="en-US" sz="2400">
                              <a:solidFill>
                                <a:srgbClr val="B63D19"/>
                              </a:solidFill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ru-RU" sz="1680" dirty="0">
                  <a:solidFill>
                    <a:srgbClr val="D1460E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708EAEA5-56D8-FE49-BBF2-D52DE0C9D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219" y="4209999"/>
                <a:ext cx="3263457" cy="862865"/>
              </a:xfrm>
              <a:prstGeom prst="rect">
                <a:avLst/>
              </a:prstGeom>
              <a:blipFill>
                <a:blip r:embed="rId4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6930075-1DE5-4846-9F38-AC50563D4EC4}"/>
              </a:ext>
            </a:extLst>
          </p:cNvPr>
          <p:cNvSpPr txBox="1"/>
          <p:nvPr/>
        </p:nvSpPr>
        <p:spPr>
          <a:xfrm>
            <a:off x="7979372" y="3594766"/>
            <a:ext cx="2892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19212C"/>
                </a:solidFill>
                <a:ea typeface="Helvetica Neue Condensed" panose="02000503000000020004" pitchFamily="2" charset="0"/>
                <a:cs typeface="Arial Narrow" panose="020B0604020202020204" pitchFamily="34" charset="0"/>
              </a:rPr>
              <a:t>ПОКАЗАТЕЛЬ </a:t>
            </a:r>
            <a:r>
              <a:rPr lang="en-US" sz="1600" dirty="0">
                <a:solidFill>
                  <a:srgbClr val="19212C"/>
                </a:solidFill>
                <a:ea typeface="Helvetica Neue Condensed" panose="02000503000000020004" pitchFamily="2" charset="0"/>
                <a:cs typeface="Arial Narrow" panose="020B0604020202020204" pitchFamily="34" charset="0"/>
              </a:rPr>
              <a:t>SROI</a:t>
            </a:r>
            <a:endParaRPr lang="ru-RU" sz="1600" dirty="0">
              <a:solidFill>
                <a:srgbClr val="19212C"/>
              </a:solidFill>
              <a:ea typeface="Helvetica Neue Condensed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D46272CD-0151-1D42-8AE7-FBF8DDF945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14117" y="6057897"/>
            <a:ext cx="4147595" cy="267275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38554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307182" y="920540"/>
            <a:ext cx="6573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800"/>
            </a:pPr>
            <a:r>
              <a:rPr lang="ru-RU" sz="2800" dirty="0">
                <a:solidFill>
                  <a:srgbClr val="19212C"/>
                </a:solidFill>
                <a:sym typeface="Calibri"/>
              </a:rPr>
              <a:t>Привлеченное финансирование (за весь период программы)</a:t>
            </a:r>
            <a:endParaRPr lang="en-US" sz="4400" dirty="0">
              <a:solidFill>
                <a:srgbClr val="19212C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CFCDB6-54FD-5847-8E2C-9BFA5631D0ED}"/>
              </a:ext>
            </a:extLst>
          </p:cNvPr>
          <p:cNvSpPr/>
          <p:nvPr/>
        </p:nvSpPr>
        <p:spPr>
          <a:xfrm>
            <a:off x="253664" y="2096598"/>
            <a:ext cx="4947014" cy="2876846"/>
          </a:xfrm>
          <a:prstGeom prst="rect">
            <a:avLst/>
          </a:prstGeom>
        </p:spPr>
        <p:txBody>
          <a:bodyPr vert="horz" lIns="146300" tIns="73150" rIns="146300" bIns="7315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base" hangingPunct="0"/>
            <a:r>
              <a:rPr lang="ru-RU" dirty="0">
                <a:solidFill>
                  <a:srgbClr val="676767"/>
                </a:solidFill>
                <a:latin typeface="+mn-lt"/>
              </a:rPr>
              <a:t>Не менее </a:t>
            </a:r>
            <a:r>
              <a:rPr lang="ru-RU" dirty="0">
                <a:solidFill>
                  <a:srgbClr val="E41910"/>
                </a:solidFill>
                <a:latin typeface="+mn-lt"/>
              </a:rPr>
              <a:t>40 млн. рублей</a:t>
            </a:r>
            <a:r>
              <a:rPr lang="en-US" dirty="0">
                <a:solidFill>
                  <a:srgbClr val="E41910"/>
                </a:solidFill>
                <a:latin typeface="+mn-lt"/>
              </a:rPr>
              <a:t> </a:t>
            </a:r>
          </a:p>
          <a:p>
            <a:r>
              <a:rPr lang="ru-RU" dirty="0">
                <a:solidFill>
                  <a:srgbClr val="676767"/>
                </a:solidFill>
                <a:latin typeface="+mn-lt"/>
              </a:rPr>
              <a:t>привлеченное финансирование, включая:  </a:t>
            </a:r>
          </a:p>
          <a:p>
            <a:pPr lvl="1"/>
            <a:endParaRPr lang="ru-RU" dirty="0">
              <a:solidFill>
                <a:srgbClr val="676767"/>
              </a:solidFill>
              <a:latin typeface="+mn-lt"/>
            </a:endParaRPr>
          </a:p>
          <a:p>
            <a:pPr marL="649606" lvl="1"/>
            <a:r>
              <a:rPr lang="ru-RU" dirty="0">
                <a:solidFill>
                  <a:srgbClr val="E41910"/>
                </a:solidFill>
                <a:latin typeface="+mn-lt"/>
              </a:rPr>
              <a:t>15,396 млн. рублей </a:t>
            </a:r>
            <a:r>
              <a:rPr lang="ru-RU" dirty="0">
                <a:solidFill>
                  <a:srgbClr val="676767"/>
                </a:solidFill>
                <a:latin typeface="+mn-lt"/>
              </a:rPr>
              <a:t>– региональные и муниципальные субсидии</a:t>
            </a:r>
          </a:p>
          <a:p>
            <a:pPr marL="649606" lvl="1"/>
            <a:endParaRPr lang="ru-RU" dirty="0">
              <a:solidFill>
                <a:srgbClr val="676767"/>
              </a:solidFill>
              <a:latin typeface="+mn-lt"/>
            </a:endParaRPr>
          </a:p>
          <a:p>
            <a:pPr marL="649606" lvl="1"/>
            <a:r>
              <a:rPr lang="ru-RU" dirty="0">
                <a:solidFill>
                  <a:srgbClr val="E41910"/>
                </a:solidFill>
                <a:latin typeface="+mn-lt"/>
              </a:rPr>
              <a:t>5 млн. рублей </a:t>
            </a:r>
            <a:r>
              <a:rPr lang="ru-RU" dirty="0">
                <a:solidFill>
                  <a:srgbClr val="676767"/>
                </a:solidFill>
                <a:latin typeface="+mn-lt"/>
              </a:rPr>
              <a:t> - гранты (Ростуризм, ФПГ, Фонд Тимченко и т.п. )</a:t>
            </a:r>
            <a:endParaRPr lang="en-US" dirty="0">
              <a:solidFill>
                <a:srgbClr val="676767"/>
              </a:solidFill>
              <a:latin typeface="+mn-lt"/>
            </a:endParaRPr>
          </a:p>
          <a:p>
            <a:pPr marL="649606" lvl="1"/>
            <a:endParaRPr lang="ru-RU" dirty="0">
              <a:solidFill>
                <a:srgbClr val="676767"/>
              </a:solidFill>
              <a:latin typeface="+mn-lt"/>
            </a:endParaRPr>
          </a:p>
          <a:p>
            <a:pPr marL="649606" lvl="1"/>
            <a:r>
              <a:rPr lang="ru-RU" dirty="0">
                <a:solidFill>
                  <a:srgbClr val="676767"/>
                </a:solidFill>
                <a:latin typeface="+mn-lt"/>
              </a:rPr>
              <a:t>Частные инвестиции по данным опроса предпринимателей составили не менее </a:t>
            </a:r>
          </a:p>
          <a:p>
            <a:pPr marL="649606" lvl="1"/>
            <a:r>
              <a:rPr lang="ru-RU" dirty="0">
                <a:solidFill>
                  <a:srgbClr val="E41910"/>
                </a:solidFill>
                <a:latin typeface="+mn-lt"/>
              </a:rPr>
              <a:t>20 млн. рублей </a:t>
            </a:r>
            <a:r>
              <a:rPr lang="ru-RU" dirty="0">
                <a:solidFill>
                  <a:srgbClr val="676767"/>
                </a:solidFill>
                <a:latin typeface="+mn-lt"/>
              </a:rPr>
              <a:t>(на основе ответов 21 СП)</a:t>
            </a:r>
            <a:endParaRPr lang="en-US" dirty="0">
              <a:solidFill>
                <a:srgbClr val="676767"/>
              </a:solidFill>
              <a:latin typeface="+mn-lt"/>
            </a:endParaRPr>
          </a:p>
          <a:p>
            <a:pPr marL="891540" lvl="1" indent="-342900">
              <a:buFont typeface="Arial" panose="020B0604020202020204" pitchFamily="34" charset="0"/>
              <a:buChar char="•"/>
            </a:pPr>
            <a:endParaRPr lang="ru-RU" dirty="0">
              <a:solidFill>
                <a:srgbClr val="676767"/>
              </a:solidFill>
              <a:latin typeface="+mn-lt"/>
            </a:endParaRPr>
          </a:p>
          <a:p>
            <a:pPr marL="1234440" lvl="1" indent="-685800">
              <a:buFont typeface="Arial" panose="020B0604020202020204" pitchFamily="34" charset="0"/>
              <a:buChar char="•"/>
            </a:pPr>
            <a:endParaRPr lang="ru-RU" dirty="0">
              <a:solidFill>
                <a:srgbClr val="676767"/>
              </a:solidFill>
              <a:latin typeface="+mn-lt"/>
            </a:endParaRPr>
          </a:p>
          <a:p>
            <a:pPr marL="1234440" lvl="1" indent="-685800">
              <a:buFont typeface="Arial" panose="020B0604020202020204" pitchFamily="34" charset="0"/>
              <a:buChar char="•"/>
            </a:pPr>
            <a:endParaRPr lang="ru-RU" dirty="0">
              <a:solidFill>
                <a:srgbClr val="676767"/>
              </a:solidFill>
              <a:latin typeface="+mn-lt"/>
            </a:endParaRPr>
          </a:p>
          <a:p>
            <a:pPr indent="-365750">
              <a:lnSpc>
                <a:spcPct val="90000"/>
              </a:lnSpc>
              <a:spcAft>
                <a:spcPts val="960"/>
              </a:spcAft>
              <a:buClr>
                <a:srgbClr val="D6492A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676767"/>
              </a:solidFill>
              <a:latin typeface="+mn-lt"/>
            </a:endParaRPr>
          </a:p>
          <a:p>
            <a:pPr indent="-365750">
              <a:lnSpc>
                <a:spcPct val="90000"/>
              </a:lnSpc>
              <a:spcAft>
                <a:spcPts val="960"/>
              </a:spcAft>
              <a:buClr>
                <a:srgbClr val="D6492A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676767"/>
              </a:solidFill>
              <a:latin typeface="+mn-lt"/>
            </a:endParaRPr>
          </a:p>
          <a:p>
            <a:pPr>
              <a:lnSpc>
                <a:spcPct val="90000"/>
              </a:lnSpc>
              <a:spcAft>
                <a:spcPts val="960"/>
              </a:spcAft>
              <a:buClr>
                <a:srgbClr val="D6492A"/>
              </a:buClr>
            </a:pPr>
            <a:endParaRPr lang="en-US" dirty="0">
              <a:solidFill>
                <a:srgbClr val="676767"/>
              </a:solidFill>
              <a:latin typeface="+mn-lt"/>
            </a:endParaRPr>
          </a:p>
          <a:p>
            <a:pPr indent="-365750">
              <a:lnSpc>
                <a:spcPct val="90000"/>
              </a:lnSpc>
              <a:spcAft>
                <a:spcPts val="960"/>
              </a:spcAft>
              <a:buClr>
                <a:srgbClr val="D6492A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676767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6F60A-F147-BD4E-BE66-35EB0254C3D6}"/>
              </a:ext>
            </a:extLst>
          </p:cNvPr>
          <p:cNvSpPr txBox="1"/>
          <p:nvPr/>
        </p:nvSpPr>
        <p:spPr>
          <a:xfrm>
            <a:off x="9194985" y="5204550"/>
            <a:ext cx="2060206" cy="6647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19212C"/>
                </a:solidFill>
              </a:rPr>
              <a:t>не менее 9 млн. руб.</a:t>
            </a:r>
            <a:r>
              <a:rPr lang="en-US" sz="1200" dirty="0">
                <a:solidFill>
                  <a:srgbClr val="19212C"/>
                </a:solidFill>
              </a:rPr>
              <a:t>​</a:t>
            </a:r>
          </a:p>
          <a:p>
            <a:r>
              <a:rPr lang="ru-RU" sz="1200" dirty="0">
                <a:solidFill>
                  <a:srgbClr val="19212C"/>
                </a:solidFill>
              </a:rPr>
              <a:t>не менее 12 млн. руб.</a:t>
            </a:r>
            <a:endParaRPr lang="en-US" sz="1200" dirty="0">
              <a:solidFill>
                <a:srgbClr val="19212C"/>
              </a:solidFill>
            </a:endParaRPr>
          </a:p>
          <a:p>
            <a:r>
              <a:rPr lang="ru-RU" sz="1200" dirty="0">
                <a:solidFill>
                  <a:srgbClr val="19212C"/>
                </a:solidFill>
              </a:rPr>
              <a:t>не менее 8 млн. руб.</a:t>
            </a:r>
            <a:r>
              <a:rPr lang="en-US" sz="1200" dirty="0">
                <a:solidFill>
                  <a:srgbClr val="19212C"/>
                </a:solidFill>
              </a:rPr>
              <a:t>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E6E02-0B26-204A-A1F8-AF1A2453C273}"/>
              </a:ext>
            </a:extLst>
          </p:cNvPr>
          <p:cNvSpPr txBox="1"/>
          <p:nvPr/>
        </p:nvSpPr>
        <p:spPr>
          <a:xfrm>
            <a:off x="6233532" y="5227786"/>
            <a:ext cx="1576672" cy="6186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100" dirty="0">
                <a:solidFill>
                  <a:srgbClr val="19212C"/>
                </a:solidFill>
              </a:rPr>
              <a:t>Распределение </a:t>
            </a:r>
            <a:r>
              <a:rPr lang="ru-RU" sz="1100" dirty="0" err="1">
                <a:solidFill>
                  <a:srgbClr val="19212C"/>
                </a:solidFill>
              </a:rPr>
              <a:t>софинасирования</a:t>
            </a:r>
            <a:r>
              <a:rPr lang="ru-RU" sz="1100" dirty="0">
                <a:solidFill>
                  <a:srgbClr val="19212C"/>
                </a:solidFill>
              </a:rPr>
              <a:t> по городам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95B83-3335-C44E-933F-F641CBDCC3AA}"/>
              </a:ext>
            </a:extLst>
          </p:cNvPr>
          <p:cNvSpPr txBox="1"/>
          <p:nvPr/>
        </p:nvSpPr>
        <p:spPr>
          <a:xfrm>
            <a:off x="6575061" y="2096598"/>
            <a:ext cx="4947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9212C"/>
                </a:solidFill>
              </a:rPr>
              <a:t>Привлеченное финансирование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16CFB6CF-E2B0-ED48-B84A-E98AA2590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320203"/>
              </p:ext>
            </p:extLst>
          </p:nvPr>
        </p:nvGraphicFramePr>
        <p:xfrm>
          <a:off x="5761038" y="2610716"/>
          <a:ext cx="4958164" cy="249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B7A1F3-78F9-4D40-A504-D33FAF269C1E}"/>
              </a:ext>
            </a:extLst>
          </p:cNvPr>
          <p:cNvSpPr/>
          <p:nvPr/>
        </p:nvSpPr>
        <p:spPr>
          <a:xfrm>
            <a:off x="7046849" y="5223016"/>
            <a:ext cx="220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hangingPunct="0"/>
            <a:r>
              <a:rPr lang="ru-RU" sz="1200" dirty="0">
                <a:solidFill>
                  <a:srgbClr val="19212C"/>
                </a:solidFill>
              </a:rPr>
              <a:t>Чусовой</a:t>
            </a:r>
          </a:p>
          <a:p>
            <a:pPr algn="r" fontAlgn="base" hangingPunct="0"/>
            <a:r>
              <a:rPr lang="ru-RU" sz="1200" dirty="0">
                <a:solidFill>
                  <a:srgbClr val="19212C"/>
                </a:solidFill>
              </a:rPr>
              <a:t> Выкса </a:t>
            </a:r>
          </a:p>
          <a:p>
            <a:pPr algn="r" fontAlgn="base" hangingPunct="0"/>
            <a:r>
              <a:rPr lang="en-US" sz="1200" dirty="0">
                <a:solidFill>
                  <a:srgbClr val="19212C"/>
                </a:solidFill>
              </a:rPr>
              <a:t>​ </a:t>
            </a:r>
            <a:r>
              <a:rPr lang="ru-RU" sz="1200" dirty="0">
                <a:solidFill>
                  <a:srgbClr val="19212C"/>
                </a:solidFill>
              </a:rPr>
              <a:t>Благовещенск  </a:t>
            </a:r>
            <a:endParaRPr lang="en-US" sz="1200" dirty="0">
              <a:solidFill>
                <a:srgbClr val="19212C"/>
              </a:solidFill>
            </a:endParaRP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C0BEA428-176F-2943-897D-B3B1201AED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47933" y="6047266"/>
            <a:ext cx="4013780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97317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282614" y="946272"/>
            <a:ext cx="9017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800"/>
            </a:pPr>
            <a:r>
              <a:rPr lang="ru-RU" sz="2800" dirty="0">
                <a:solidFill>
                  <a:srgbClr val="19212C"/>
                </a:solidFill>
                <a:sym typeface="Calibri"/>
              </a:rPr>
              <a:t>Финансовые результаты предпринимателей: динамика выручки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20C1B5-6A8B-5D40-9CF1-4AB652B5477E}"/>
              </a:ext>
            </a:extLst>
          </p:cNvPr>
          <p:cNvSpPr txBox="1"/>
          <p:nvPr/>
        </p:nvSpPr>
        <p:spPr>
          <a:xfrm>
            <a:off x="279245" y="2100715"/>
            <a:ext cx="4506917" cy="3804118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r>
              <a:rPr lang="ru-RU" sz="1600" dirty="0">
                <a:solidFill>
                  <a:srgbClr val="19212C"/>
                </a:solidFill>
              </a:rPr>
              <a:t>Динамика выручки</a:t>
            </a:r>
          </a:p>
          <a:p>
            <a:r>
              <a:rPr lang="ru-RU" sz="1600" dirty="0">
                <a:solidFill>
                  <a:srgbClr val="19212C"/>
                </a:solidFill>
              </a:rPr>
              <a:t>По информации 13 СП </a:t>
            </a:r>
            <a:r>
              <a:rPr lang="en-US" sz="1600" dirty="0">
                <a:solidFill>
                  <a:srgbClr val="19212C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Clr>
                <a:srgbClr val="E41910"/>
              </a:buClr>
              <a:buFont typeface="Arial"/>
              <a:buChar char="•"/>
            </a:pPr>
            <a:r>
              <a:rPr lang="ru-RU" sz="1400" dirty="0">
                <a:solidFill>
                  <a:srgbClr val="676767"/>
                </a:solidFill>
              </a:rPr>
              <a:t>С 2018 по 2019 выручка росла у 6 из 8 СП. Есть примеры роста в 4, в 5 и в 9 раз за год. </a:t>
            </a:r>
            <a:endParaRPr lang="en-US" sz="1400" dirty="0">
              <a:solidFill>
                <a:srgbClr val="676767"/>
              </a:solidFill>
            </a:endParaRPr>
          </a:p>
          <a:p>
            <a:pPr marL="342900" indent="-342900">
              <a:buClr>
                <a:srgbClr val="E41910"/>
              </a:buClr>
              <a:buFont typeface="Arial"/>
              <a:buChar char="•"/>
            </a:pPr>
            <a:endParaRPr lang="ru-RU" sz="1400" dirty="0">
              <a:solidFill>
                <a:srgbClr val="676767"/>
              </a:solidFill>
            </a:endParaRPr>
          </a:p>
          <a:p>
            <a:pPr marL="342900" indent="-342900">
              <a:buClr>
                <a:srgbClr val="E41910"/>
              </a:buClr>
              <a:buFont typeface="Arial"/>
              <a:buChar char="•"/>
            </a:pPr>
            <a:r>
              <a:rPr lang="ru-RU" sz="1400" dirty="0">
                <a:solidFill>
                  <a:srgbClr val="676767"/>
                </a:solidFill>
              </a:rPr>
              <a:t>С 2019 по 2020 выручка выросла у 6 из 13 СП, от 25 % до 100%. В одном случае в 9 раз. </a:t>
            </a:r>
          </a:p>
          <a:p>
            <a:pPr marL="342900" indent="-342900">
              <a:buClr>
                <a:srgbClr val="E41910"/>
              </a:buClr>
              <a:buFont typeface="Arial"/>
              <a:buChar char="•"/>
            </a:pPr>
            <a:endParaRPr lang="ru-RU" sz="1400" dirty="0">
              <a:solidFill>
                <a:srgbClr val="676767"/>
              </a:solidFill>
            </a:endParaRPr>
          </a:p>
          <a:p>
            <a:pPr marL="342900" indent="-342900">
              <a:buClr>
                <a:srgbClr val="E41910"/>
              </a:buClr>
              <a:buFont typeface="Arial"/>
              <a:buChar char="•"/>
            </a:pPr>
            <a:r>
              <a:rPr lang="ru-RU" sz="1400" dirty="0">
                <a:solidFill>
                  <a:srgbClr val="676767"/>
                </a:solidFill>
              </a:rPr>
              <a:t>У 5 из 13 объем выручки снизился от 7% до 90%. </a:t>
            </a:r>
            <a:r>
              <a:rPr lang="ru-RU" sz="1600" dirty="0">
                <a:solidFill>
                  <a:srgbClr val="676767"/>
                </a:solidFill>
              </a:rPr>
              <a:t> </a:t>
            </a:r>
            <a:r>
              <a:rPr lang="en-US" sz="1600" dirty="0">
                <a:solidFill>
                  <a:srgbClr val="676767"/>
                </a:solidFill>
              </a:rPr>
              <a:t> </a:t>
            </a:r>
          </a:p>
          <a:p>
            <a:endParaRPr lang="en-US" sz="1600" dirty="0">
              <a:solidFill>
                <a:srgbClr val="676767"/>
              </a:solidFill>
            </a:endParaRPr>
          </a:p>
          <a:p>
            <a:endParaRPr lang="ru-RU" sz="1600" dirty="0">
              <a:solidFill>
                <a:srgbClr val="676767"/>
              </a:solidFill>
            </a:endParaRPr>
          </a:p>
          <a:p>
            <a:endParaRPr lang="ru-RU" sz="16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B007B12-97BF-2A45-9CB9-B9B302B363EF}"/>
              </a:ext>
            </a:extLst>
          </p:cNvPr>
          <p:cNvCxnSpPr>
            <a:cxnSpLocks/>
          </p:cNvCxnSpPr>
          <p:nvPr/>
        </p:nvCxnSpPr>
        <p:spPr>
          <a:xfrm>
            <a:off x="4932363" y="2202423"/>
            <a:ext cx="3326" cy="3178072"/>
          </a:xfrm>
          <a:prstGeom prst="line">
            <a:avLst/>
          </a:prstGeom>
          <a:ln>
            <a:solidFill>
              <a:srgbClr val="1921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0FF9D2-3814-2B47-A86E-E80E2F0E5327}"/>
              </a:ext>
            </a:extLst>
          </p:cNvPr>
          <p:cNvSpPr txBox="1"/>
          <p:nvPr/>
        </p:nvSpPr>
        <p:spPr>
          <a:xfrm>
            <a:off x="5064729" y="2100715"/>
            <a:ext cx="6093657" cy="3655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19212C"/>
                </a:solidFill>
                <a:cs typeface="Calibri"/>
              </a:rPr>
              <a:t>Примеры СП с растущей выручкой </a:t>
            </a:r>
          </a:p>
          <a:p>
            <a:pPr>
              <a:spcBef>
                <a:spcPts val="1440"/>
              </a:spcBef>
            </a:pP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Академия развития интеллекта «</a:t>
            </a:r>
            <a:r>
              <a:rPr lang="ru-RU" sz="1400" dirty="0" err="1">
                <a:solidFill>
                  <a:srgbClr val="676767"/>
                </a:solidFill>
                <a:ea typeface="+mn-lt"/>
                <a:cs typeface="+mn-lt"/>
              </a:rPr>
              <a:t>Амакидс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» (Выкса).  С момента открытия в 2018 году выручка выросла в 9,5 раз. 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 </a:t>
            </a:r>
          </a:p>
          <a:p>
            <a:pPr>
              <a:spcBef>
                <a:spcPts val="1440"/>
              </a:spcBef>
            </a:pP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Студия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лазерной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резки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«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Фотон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»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(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Выкса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) - 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рост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за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год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на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58%</a:t>
            </a:r>
          </a:p>
          <a:p>
            <a:pPr>
              <a:spcBef>
                <a:spcPts val="1440"/>
              </a:spcBef>
            </a:pP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Детский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массажный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кабинет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«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Рада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»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(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Благовещенск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) -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рост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44%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за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год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. </a:t>
            </a:r>
            <a:endParaRPr lang="en-US" sz="1400" dirty="0">
              <a:solidFill>
                <a:srgbClr val="676767"/>
              </a:solidFill>
              <a:cs typeface="Calibri" panose="020F0502020204030204"/>
            </a:endParaRPr>
          </a:p>
          <a:p>
            <a:pPr>
              <a:spcBef>
                <a:spcPts val="1440"/>
              </a:spcBef>
            </a:pP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Ремесленная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пекарня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«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Хлеб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из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русской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печи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»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(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Выкса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) -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рост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за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два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года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два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раза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. </a:t>
            </a:r>
            <a:endParaRPr lang="en-US" sz="1400" dirty="0">
              <a:solidFill>
                <a:srgbClr val="676767"/>
              </a:solidFill>
              <a:cs typeface="Calibri" panose="020F0502020204030204"/>
            </a:endParaRPr>
          </a:p>
          <a:p>
            <a:pPr>
              <a:spcBef>
                <a:spcPts val="1440"/>
              </a:spcBef>
            </a:pP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Агентство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детских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праздников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«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шоу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тайм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»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(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Выкса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).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С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2018 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 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2019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год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выручка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выросла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6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раз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2020 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году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упала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  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на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75%. </a:t>
            </a:r>
            <a:endParaRPr lang="en-US" sz="1400" dirty="0">
              <a:solidFill>
                <a:srgbClr val="676767"/>
              </a:solidFill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1400" dirty="0">
              <a:cs typeface="Calibri" panose="020F0502020204030204"/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48474AA3-BD10-8F4F-8F5D-17F2B2FA52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24751" y="6078405"/>
            <a:ext cx="3636962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37343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 column">
  <a:themeElements>
    <a:clrScheme name="Custom 81">
      <a:dk1>
        <a:srgbClr val="C0C0C0"/>
      </a:dk1>
      <a:lt1>
        <a:srgbClr val="A9A9A9"/>
      </a:lt1>
      <a:dk2>
        <a:srgbClr val="A9A9A9"/>
      </a:dk2>
      <a:lt2>
        <a:srgbClr val="A9A9A9"/>
      </a:lt2>
      <a:accent1>
        <a:srgbClr val="E21D0F"/>
      </a:accent1>
      <a:accent2>
        <a:srgbClr val="FEFFFE"/>
      </a:accent2>
      <a:accent3>
        <a:srgbClr val="C0C0C0"/>
      </a:accent3>
      <a:accent4>
        <a:srgbClr val="929292"/>
      </a:accent4>
      <a:accent5>
        <a:srgbClr val="5E5E5E"/>
      </a:accent5>
      <a:accent6>
        <a:srgbClr val="424242"/>
      </a:accent6>
      <a:hlink>
        <a:srgbClr val="E21D0F"/>
      </a:hlink>
      <a:folHlink>
        <a:srgbClr val="E0E3E7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2.xml><?xml version="1.0" encoding="utf-8"?>
<a:theme xmlns:a="http://schemas.openxmlformats.org/drawingml/2006/main" name="2_15 column">
  <a:themeElements>
    <a:clrScheme name="Custom 79">
      <a:dk1>
        <a:srgbClr val="424242"/>
      </a:dk1>
      <a:lt1>
        <a:srgbClr val="424242"/>
      </a:lt1>
      <a:dk2>
        <a:srgbClr val="424242"/>
      </a:dk2>
      <a:lt2>
        <a:srgbClr val="424242"/>
      </a:lt2>
      <a:accent1>
        <a:srgbClr val="7A7D7F"/>
      </a:accent1>
      <a:accent2>
        <a:srgbClr val="D0D5DA"/>
      </a:accent2>
      <a:accent3>
        <a:srgbClr val="E92721"/>
      </a:accent3>
      <a:accent4>
        <a:srgbClr val="A9A9A9"/>
      </a:accent4>
      <a:accent5>
        <a:srgbClr val="797979"/>
      </a:accent5>
      <a:accent6>
        <a:srgbClr val="424242"/>
      </a:accent6>
      <a:hlink>
        <a:srgbClr val="E21D0F"/>
      </a:hlink>
      <a:folHlink>
        <a:srgbClr val="18212C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17228</TotalTime>
  <Words>2184</Words>
  <Application>Microsoft Office PowerPoint</Application>
  <PresentationFormat>Произвольный</PresentationFormat>
  <Paragraphs>354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Cambria Math</vt:lpstr>
      <vt:lpstr>Helvetica Neue</vt:lpstr>
      <vt:lpstr>Helvetica Neue Condensed</vt:lpstr>
      <vt:lpstr>Helvetica Neue Light</vt:lpstr>
      <vt:lpstr>Times New Roman</vt:lpstr>
      <vt:lpstr>Verdana</vt:lpstr>
      <vt:lpstr>Wingdings</vt:lpstr>
      <vt:lpstr>15 column</vt:lpstr>
      <vt:lpstr>2_15 column</vt:lpstr>
      <vt:lpstr>Программа  по развитию  Социального предпринимательства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Миронова Ольга Ивановна</cp:lastModifiedBy>
  <cp:revision>929</cp:revision>
  <cp:lastPrinted>2017-08-06T18:41:35Z</cp:lastPrinted>
  <dcterms:created xsi:type="dcterms:W3CDTF">2017-08-04T16:03:42Z</dcterms:created>
  <dcterms:modified xsi:type="dcterms:W3CDTF">2023-05-10T13:25:52Z</dcterms:modified>
</cp:coreProperties>
</file>