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bookmarkIdSeed="2">
  <p:sldMasterIdLst>
    <p:sldMasterId id="2147483648" r:id="rId5"/>
  </p:sldMasterIdLst>
  <p:notesMasterIdLst>
    <p:notesMasterId r:id="rId14"/>
  </p:notesMasterIdLst>
  <p:sldIdLst>
    <p:sldId id="498" r:id="rId6"/>
    <p:sldId id="474" r:id="rId7"/>
    <p:sldId id="511" r:id="rId8"/>
    <p:sldId id="507" r:id="rId9"/>
    <p:sldId id="504" r:id="rId10"/>
    <p:sldId id="508" r:id="rId11"/>
    <p:sldId id="509" r:id="rId12"/>
    <p:sldId id="510" r:id="rId13"/>
  </p:sldIdLst>
  <p:sldSz cx="12192000" cy="6858000"/>
  <p:notesSz cx="6797675" cy="9926638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y Bychkov Бычков Дмитрий" initials="DBБД" lastIdx="1" clrIdx="0">
    <p:extLst>
      <p:ext uri="{19B8F6BF-5375-455C-9EA6-DF929625EA0E}">
        <p15:presenceInfo xmlns:p15="http://schemas.microsoft.com/office/powerpoint/2012/main" userId="3b23b4e0abc119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648"/>
    <a:srgbClr val="FEC24D"/>
    <a:srgbClr val="3D8F39"/>
    <a:srgbClr val="027438"/>
    <a:srgbClr val="488345"/>
    <a:srgbClr val="E4E4E4"/>
    <a:srgbClr val="E5E5E5"/>
    <a:srgbClr val="EAEAEA"/>
    <a:srgbClr val="A1A0BA"/>
    <a:srgbClr val="9BD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56" autoAdjust="0"/>
    <p:restoredTop sz="95525" autoAdjust="0"/>
  </p:normalViewPr>
  <p:slideViewPr>
    <p:cSldViewPr>
      <p:cViewPr varScale="1">
        <p:scale>
          <a:sx n="126" d="100"/>
          <a:sy n="126" d="100"/>
        </p:scale>
        <p:origin x="13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ED88F-E46D-4501-A9C4-24CF1C991DD9}" type="datetimeFigureOut">
              <a:rPr lang="ru-RU" smtClean="0"/>
              <a:pPr/>
              <a:t>10.05.2023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3A178-9109-482B-968A-9CBFEA430AE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36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3A178-9109-482B-968A-9CBFEA430AEB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636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3A178-9109-482B-968A-9CBFEA430AE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12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62A7-F5F1-4CD3-8212-5647C9970F0F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C0EF-FF4A-4571-8CAC-507ABD76B0CB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EA31-5099-4BD8-AC3A-DCED3B03251D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F65A-1455-4A2A-B710-E81719FD1DFE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A50B-6689-4CC3-AAF1-EA14B8EB01A8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3A35-5B74-4F63-B84A-51F60C3C868B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E92A-1079-4EDD-B56B-C76E0247A231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76A9-BD0F-4D13-A6C3-B8BFB45C7E24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8BB6-0063-483B-8968-B2212CFC67FA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EF9-BD60-4A7A-8506-7058E05813D0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FC8C-CA2A-4915-9196-48A66FE3A45E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2EC6-FC03-405F-B2B6-9622C3F8BEDF}" type="datetime1">
              <a:rPr lang="ru-RU" smtClean="0"/>
              <a:t>10.05.2023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76E8C-ED59-48A8-9840-F09F84DF3CF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46AAA5C44CCE8C46BB1D0CD0565795346874366A76EDAB91906D11E33D03031DBB18D8BAC0885D07CBF7C1C1BE0ABC6ACE8325E2EA2E3C0T9c5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КАТЯ\Задачи\Минфин\презентация Феоктистова\Без-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400" y="296752"/>
            <a:ext cx="2357453" cy="88640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95400" y="5067746"/>
            <a:ext cx="10945216" cy="233462"/>
          </a:xfrm>
          <a:prstGeom prst="rect">
            <a:avLst/>
          </a:prstGeom>
          <a:solidFill>
            <a:srgbClr val="FEC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95400" y="1210156"/>
            <a:ext cx="10945216" cy="3830589"/>
          </a:xfrm>
          <a:prstGeom prst="rect">
            <a:avLst/>
          </a:prstGeom>
          <a:solidFill>
            <a:srgbClr val="039648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67408" y="2048618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Clr>
                <a:srgbClr val="000099"/>
              </a:buClr>
            </a:pPr>
            <a:r>
              <a:rPr lang="ru-RU" sz="2800" b="1" dirty="0" smtClean="0">
                <a:latin typeface="+mj-lt"/>
                <a:cs typeface="Times New Roman" panose="02020603050405020304" pitchFamily="18" charset="0"/>
              </a:rPr>
              <a:t>Государственный </a:t>
            </a:r>
            <a:r>
              <a:rPr lang="ru-RU" sz="2800" b="1" dirty="0">
                <a:latin typeface="+mj-lt"/>
                <a:cs typeface="Times New Roman" panose="02020603050405020304" pitchFamily="18" charset="0"/>
              </a:rPr>
              <a:t>(муниципальный) социальный заказ как механизм создания новых возможностей для социального </a:t>
            </a:r>
            <a:r>
              <a:rPr lang="ru-RU" sz="2800" b="1" dirty="0" smtClean="0">
                <a:latin typeface="+mj-lt"/>
                <a:cs typeface="Times New Roman" panose="02020603050405020304" pitchFamily="18" charset="0"/>
              </a:rPr>
              <a:t>предпринимательства</a:t>
            </a:r>
            <a:endParaRPr lang="ru-RU" sz="2800" b="1" dirty="0">
              <a:latin typeface="+mj-lt"/>
              <a:cs typeface="Times New Roman" panose="02020603050405020304" pitchFamily="18" charset="0"/>
            </a:endParaRPr>
          </a:p>
          <a:p>
            <a:pPr eaLnBrk="0" hangingPunct="0">
              <a:buClr>
                <a:srgbClr val="000099"/>
              </a:buClr>
            </a:pPr>
            <a:endParaRPr lang="en-US" sz="1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39816" y="6165304"/>
            <a:ext cx="309634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Москва, 2023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8280920" cy="720079"/>
          </a:xfrm>
        </p:spPr>
        <p:txBody>
          <a:bodyPr>
            <a:noAutofit/>
          </a:bodyPr>
          <a:lstStyle/>
          <a:p>
            <a:pPr algn="l"/>
            <a:r>
              <a:rPr lang="ru-RU" sz="2500" b="1" dirty="0" smtClean="0"/>
              <a:t>Цель и ограничения применения Закона о социальном заказе, реализуемого в режиме апробации </a:t>
            </a:r>
            <a:endParaRPr lang="ru-RU" sz="25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23392" y="1253258"/>
            <a:ext cx="8280920" cy="288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Применяется для ограниченных направлений деятельности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8939" y="4054341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Применяется в </a:t>
            </a:r>
            <a:r>
              <a:rPr lang="ru-RU" sz="2000" b="1" dirty="0"/>
              <a:t>отдельных субъектах Российской Федерации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58018" y="4353327"/>
            <a:ext cx="10730746" cy="446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dirty="0"/>
              <a:t>П</a:t>
            </a:r>
            <a:r>
              <a:rPr lang="ru-RU" sz="1600" dirty="0" smtClean="0"/>
              <a:t>еречень регионов утверждается Правительством Российской Федерации (РП РФ </a:t>
            </a:r>
            <a:r>
              <a:rPr lang="ru-RU" sz="1600" dirty="0"/>
              <a:t>от 07.10.2020 </a:t>
            </a:r>
            <a:r>
              <a:rPr lang="ru-RU" sz="1600" dirty="0" smtClean="0"/>
              <a:t>№ 2579-р).</a:t>
            </a:r>
            <a:endParaRPr lang="ru-RU" sz="1600" dirty="0">
              <a:solidFill>
                <a:srgbClr val="FF0000"/>
              </a:solidFill>
              <a:hlinkClick r:id="rId2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83807" y="4763451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Ограничен сроком действия</a:t>
            </a:r>
            <a:endParaRPr lang="ru-RU" sz="2000" b="1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558018" y="5072573"/>
            <a:ext cx="9289032" cy="369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dirty="0" smtClean="0"/>
              <a:t>Вступил в </a:t>
            </a:r>
            <a:r>
              <a:rPr lang="ru-RU" sz="1600" dirty="0"/>
              <a:t>силу с 1 сентября 2020 года и действует до 1 января 2025 </a:t>
            </a:r>
            <a:r>
              <a:rPr lang="ru-RU" sz="1600" dirty="0" smtClean="0"/>
              <a:t>года.</a:t>
            </a:r>
            <a:endParaRPr lang="ru-RU" sz="1600" dirty="0">
              <a:hlinkClick r:id="rId2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83807" y="5479645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Не обязывает </a:t>
            </a:r>
            <a:r>
              <a:rPr lang="ru-RU" sz="2000" b="1" dirty="0"/>
              <a:t>выводить на рынок </a:t>
            </a:r>
            <a:r>
              <a:rPr lang="ru-RU" sz="2000" b="1" dirty="0" smtClean="0"/>
              <a:t>все или часть услуг в социальной сфере</a:t>
            </a:r>
            <a:endParaRPr lang="ru-RU" sz="2000" b="1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49830" y="5740020"/>
            <a:ext cx="10153128" cy="6662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dirty="0"/>
              <a:t>Р</a:t>
            </a:r>
            <a:r>
              <a:rPr lang="ru-RU" sz="1600" dirty="0" smtClean="0"/>
              <a:t>егионы </a:t>
            </a:r>
            <a:r>
              <a:rPr lang="ru-RU" sz="1600" dirty="0"/>
              <a:t>самостоятельно выбирают услуги, исполнитель которых будет определяться на конкурентной основе</a:t>
            </a:r>
            <a:r>
              <a:rPr lang="ru-RU" sz="1600" dirty="0" smtClean="0"/>
              <a:t>;</a:t>
            </a:r>
          </a:p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dirty="0"/>
              <a:t>О</a:t>
            </a:r>
            <a:r>
              <a:rPr lang="ru-RU" sz="1600" dirty="0" smtClean="0"/>
              <a:t>сновным документом, содержащим решение органов, является </a:t>
            </a:r>
            <a:r>
              <a:rPr lang="ru-RU" sz="1600" b="1" dirty="0" smtClean="0"/>
              <a:t>социальный заказ</a:t>
            </a:r>
            <a:r>
              <a:rPr lang="ru-RU" sz="1600" dirty="0" smtClean="0"/>
              <a:t>. </a:t>
            </a:r>
          </a:p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endParaRPr lang="ru-RU" sz="1600" dirty="0">
              <a:hlinkClick r:id="rId2"/>
            </a:endParaRPr>
          </a:p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47114"/>
              </p:ext>
            </p:extLst>
          </p:nvPr>
        </p:nvGraphicFramePr>
        <p:xfrm>
          <a:off x="695400" y="1673210"/>
          <a:ext cx="11161240" cy="1151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328477215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65511191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136529358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40321365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425310415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51727898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6742606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334125444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596289255"/>
                    </a:ext>
                  </a:extLst>
                </a:gridCol>
              </a:tblGrid>
              <a:tr h="1107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</a:rPr>
                        <a:t>социальное обслуживание 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</a:rPr>
                        <a:t>(за исключением услуг в сфере социального обслуживания в стационарной форме)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u="none" kern="1200" dirty="0">
                          <a:solidFill>
                            <a:schemeClr val="tx1"/>
                          </a:solidFill>
                          <a:effectLst/>
                        </a:rPr>
                        <a:t>санаторно-курортное лечение </a:t>
                      </a:r>
                      <a:r>
                        <a:rPr lang="ru-RU" sz="800" i="0" u="none" kern="1200" dirty="0">
                          <a:solidFill>
                            <a:schemeClr val="tx1"/>
                          </a:solidFill>
                          <a:effectLst/>
                        </a:rPr>
                        <a:t>(за исключением услуг, предоставляемых в рамках государственной социальной помощи)</a:t>
                      </a:r>
                      <a:endParaRPr lang="ru-RU" sz="800" i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none" kern="1200" dirty="0" smtClean="0">
                          <a:solidFill>
                            <a:schemeClr val="tx1"/>
                          </a:solidFill>
                          <a:effectLst/>
                        </a:rPr>
                        <a:t>оказание </a:t>
                      </a:r>
                      <a:r>
                        <a:rPr lang="ru-RU" sz="1000" b="1" i="0" u="none" kern="1200" dirty="0">
                          <a:solidFill>
                            <a:schemeClr val="tx1"/>
                          </a:solidFill>
                          <a:effectLst/>
                        </a:rPr>
                        <a:t>паллиативной медицинской помощи</a:t>
                      </a:r>
                      <a:endParaRPr lang="ru-RU" sz="1100" b="1" i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</a:rPr>
                        <a:t>создание благоприятных условий для развития туристской индустрии в субъектах Российской Федерации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спортивная подготовка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содействие занятости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населения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0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физкультурно-оздоровительные услуги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социально значимых заболеваний, кроме психических расстройств и расстройств поведения</a:t>
                      </a:r>
                      <a:endParaRPr lang="ru-RU" sz="1000" b="1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дополнительных образовательных программ </a:t>
                      </a: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 исключением дополнительных предпрофессиональных программ в области искусств)</a:t>
                      </a:r>
                      <a:r>
                        <a:rPr lang="ru-RU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2869080"/>
                  </a:ext>
                </a:extLst>
              </a:tr>
            </a:tbl>
          </a:graphicData>
        </a:graphic>
      </p:graphicFrame>
      <p:sp>
        <p:nvSpPr>
          <p:cNvPr id="4" name="Левая фигурная скобка 3"/>
          <p:cNvSpPr/>
          <p:nvPr/>
        </p:nvSpPr>
        <p:spPr>
          <a:xfrm rot="16200000">
            <a:off x="9480377" y="750293"/>
            <a:ext cx="288032" cy="4464498"/>
          </a:xfrm>
          <a:prstGeom prst="leftBrac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9079879" y="3094945"/>
            <a:ext cx="1080121" cy="288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/>
              <a:t>с</a:t>
            </a:r>
            <a:r>
              <a:rPr lang="ru-RU" sz="1400" b="1" dirty="0" smtClean="0"/>
              <a:t> 2023 года</a:t>
            </a:r>
            <a:endParaRPr lang="ru-RU" sz="1400" b="1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18939" y="3090586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Цель закона</a:t>
            </a:r>
            <a:endParaRPr lang="ru-RU" sz="2000" b="1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58018" y="3389183"/>
            <a:ext cx="10730746" cy="446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dirty="0" smtClean="0"/>
              <a:t>Повышение</a:t>
            </a:r>
            <a:r>
              <a:rPr lang="ru-RU" sz="1600" b="1" dirty="0" smtClean="0"/>
              <a:t> </a:t>
            </a:r>
            <a:r>
              <a:rPr lang="ru-RU" sz="1600" b="1" dirty="0"/>
              <a:t>качества </a:t>
            </a:r>
            <a:r>
              <a:rPr lang="ru-RU" sz="1600" dirty="0"/>
              <a:t>и </a:t>
            </a:r>
            <a:r>
              <a:rPr lang="ru-RU" sz="1600" b="1" dirty="0"/>
              <a:t>доступности</a:t>
            </a:r>
            <a:r>
              <a:rPr lang="ru-RU" sz="1600" dirty="0"/>
              <a:t> бесплатных для граждан услуг за счет создания и развития конкуренции путем </a:t>
            </a:r>
            <a:r>
              <a:rPr lang="ru-RU" sz="1600" b="1" dirty="0"/>
              <a:t>привлечения</a:t>
            </a:r>
            <a:r>
              <a:rPr lang="ru-RU" sz="1600" dirty="0"/>
              <a:t> на данный рынок </a:t>
            </a:r>
            <a:r>
              <a:rPr lang="ru-RU" sz="1600" b="1" dirty="0"/>
              <a:t>негосударственных организаций </a:t>
            </a:r>
            <a:r>
              <a:rPr lang="ru-RU" sz="1600" dirty="0"/>
              <a:t>и в первую очередь некоммерческих (НКО</a:t>
            </a:r>
            <a:r>
              <a:rPr lang="ru-RU" sz="1600" dirty="0" smtClean="0"/>
              <a:t>).</a:t>
            </a:r>
            <a:endParaRPr lang="ru-RU" sz="1600" dirty="0">
              <a:solidFill>
                <a:srgbClr val="FF0000"/>
              </a:solidFill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8898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616895" y="332656"/>
            <a:ext cx="109728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500" b="1" dirty="0" smtClean="0"/>
              <a:t>Динамика реализации </a:t>
            </a:r>
            <a:r>
              <a:rPr lang="ru-RU" sz="2500" b="1" dirty="0"/>
              <a:t>Закона </a:t>
            </a:r>
            <a:r>
              <a:rPr lang="ru-RU" sz="2500" b="1" dirty="0" smtClean="0"/>
              <a:t>о социальном </a:t>
            </a:r>
            <a:r>
              <a:rPr lang="ru-RU" sz="2500" b="1" dirty="0"/>
              <a:t>заказе</a:t>
            </a:r>
          </a:p>
        </p:txBody>
      </p:sp>
      <p:sp>
        <p:nvSpPr>
          <p:cNvPr id="16" name="Номер слайда 4">
            <a:extLst>
              <a:ext uri="{FF2B5EF4-FFF2-40B4-BE49-F238E27FC236}">
                <a16:creationId xmlns:a16="http://schemas.microsoft.com/office/drawing/2014/main" xmlns="" id="{A709ADF6-D4CE-4FF0-A07F-5B47F0457CCE}"/>
              </a:ext>
            </a:extLst>
          </p:cNvPr>
          <p:cNvSpPr txBox="1">
            <a:spLocks/>
          </p:cNvSpPr>
          <p:nvPr/>
        </p:nvSpPr>
        <p:spPr>
          <a:xfrm>
            <a:off x="8723808" y="64533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576E8C-ED59-48A8-9840-F09F84DF3CF4}" type="slidenum">
              <a:rPr lang="ru-RU" sz="2000" smtClean="0">
                <a:solidFill>
                  <a:schemeClr val="bg1"/>
                </a:solidFill>
              </a:rPr>
              <a:pPr/>
              <a:t>3</a:t>
            </a:fld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17" name="Объект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95400" y="1411454"/>
          <a:ext cx="8137247" cy="1913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xmlns="" val="244721202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016550113"/>
                    </a:ext>
                  </a:extLst>
                </a:gridCol>
                <a:gridCol w="1440503">
                  <a:extLst>
                    <a:ext uri="{9D8B030D-6E8A-4147-A177-3AD203B41FA5}">
                      <a16:colId xmlns:a16="http://schemas.microsoft.com/office/drawing/2014/main" xmlns="" val="557814390"/>
                    </a:ext>
                  </a:extLst>
                </a:gridCol>
              </a:tblGrid>
              <a:tr h="3412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102615"/>
                  </a:ext>
                </a:extLst>
              </a:tr>
              <a:tr h="499449"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направлений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которые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распространяется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социальном заказе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3007881"/>
                  </a:ext>
                </a:extLst>
              </a:tr>
              <a:tr h="500235"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них количество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направлений деятельности по которым осуществляется апробация услуг 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470483"/>
                  </a:ext>
                </a:extLst>
              </a:tr>
              <a:tr h="211393"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пилотных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регионов  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9948525"/>
                  </a:ext>
                </a:extLst>
              </a:tr>
              <a:tr h="350796"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апробируемых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услуг 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8913" marR="8913" marT="8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6442126"/>
                  </a:ext>
                </a:extLst>
              </a:tr>
            </a:tbl>
          </a:graphicData>
        </a:graphic>
      </p:graphicFrame>
      <p:graphicFrame>
        <p:nvGraphicFramePr>
          <p:cNvPr id="18" name="Объект 5"/>
          <p:cNvGraphicFramePr>
            <a:graphicFrameLocks/>
          </p:cNvGraphicFramePr>
          <p:nvPr>
            <p:extLst/>
          </p:nvPr>
        </p:nvGraphicFramePr>
        <p:xfrm>
          <a:off x="695400" y="4149030"/>
          <a:ext cx="9649415" cy="224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4569">
                  <a:extLst>
                    <a:ext uri="{9D8B030D-6E8A-4147-A177-3AD203B41FA5}">
                      <a16:colId xmlns:a16="http://schemas.microsoft.com/office/drawing/2014/main" xmlns="" val="179675602"/>
                    </a:ext>
                  </a:extLst>
                </a:gridCol>
                <a:gridCol w="3444846">
                  <a:extLst>
                    <a:ext uri="{9D8B030D-6E8A-4147-A177-3AD203B41FA5}">
                      <a16:colId xmlns:a16="http://schemas.microsoft.com/office/drawing/2014/main" xmlns="" val="3711407099"/>
                    </a:ext>
                  </a:extLst>
                </a:gridCol>
              </a:tblGrid>
              <a:tr h="502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Апробируемая услуга / укрупненная апробируемая услуга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</a:rPr>
                        <a:t>Количество пилотных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регион, в котором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</a:rPr>
                        <a:t>выбрана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</a:rPr>
                        <a:t>апробируемая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услуга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3394146"/>
                  </a:ext>
                </a:extLst>
              </a:tr>
              <a:tr h="36121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Услуга по созданию условий для обеспечения отдельных категорий граждан возможностью путешествовать с целью развития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туристского потенциала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Российской Федерации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29 регионов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7664990"/>
                  </a:ext>
                </a:extLst>
              </a:tr>
              <a:tr h="24538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Предоставление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социального обслуживания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 форме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 дому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регионов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2664436"/>
                  </a:ext>
                </a:extLst>
              </a:tr>
              <a:tr h="2095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Организация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профессионального обучения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дополнительного профессионального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образования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14 регионов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3774992"/>
                  </a:ext>
                </a:extLst>
              </a:tr>
              <a:tr h="2038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Предоставление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социального обслуживания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полустационарной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 форме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регионов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9622642"/>
                  </a:ext>
                </a:extLst>
              </a:tr>
              <a:tr h="1260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Спортивная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 подготовка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9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регионов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6608268"/>
                  </a:ext>
                </a:extLst>
              </a:tr>
              <a:tr h="12037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паллиативной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медицинской помощи</a:t>
                      </a: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регионов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814105"/>
                  </a:ext>
                </a:extLst>
              </a:tr>
              <a:tr h="125819">
                <a:tc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Санаторно-курортное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лечение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региона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041" marR="600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1823696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09074" y="943696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Общая характеристика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074" y="3676596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Выбор регионами апробируемых услуг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8988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8496944" cy="576064"/>
          </a:xfrm>
        </p:spPr>
        <p:txBody>
          <a:bodyPr>
            <a:noAutofit/>
          </a:bodyPr>
          <a:lstStyle/>
          <a:p>
            <a:pPr algn="l"/>
            <a:r>
              <a:rPr lang="ru-RU" sz="2500" b="1" dirty="0"/>
              <a:t>Участие НИФИ во внедрении </a:t>
            </a:r>
            <a:r>
              <a:rPr lang="ru-RU" sz="2500" b="1" dirty="0" smtClean="0"/>
              <a:t>социального </a:t>
            </a:r>
            <a:r>
              <a:rPr lang="ru-RU" sz="2500" b="1" dirty="0"/>
              <a:t>заказа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6104" y="1052737"/>
            <a:ext cx="11158528" cy="2016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/>
              <a:t>НИФИ</a:t>
            </a:r>
            <a:r>
              <a:rPr lang="ru-RU" sz="1600" dirty="0" smtClean="0"/>
              <a:t> </a:t>
            </a:r>
            <a:r>
              <a:rPr lang="ru-RU" sz="1600" dirty="0"/>
              <a:t>с 2020 года </a:t>
            </a:r>
            <a:r>
              <a:rPr lang="ru-RU" sz="1600" b="1" dirty="0"/>
              <a:t>осуществляет</a:t>
            </a:r>
            <a:r>
              <a:rPr lang="ru-RU" sz="1600" dirty="0"/>
              <a:t> </a:t>
            </a:r>
            <a:r>
              <a:rPr lang="ru-RU" sz="1600" b="1" dirty="0" smtClean="0"/>
              <a:t>методологическое </a:t>
            </a:r>
            <a:r>
              <a:rPr lang="ru-RU" sz="1600" b="1" dirty="0"/>
              <a:t>сопровождение </a:t>
            </a:r>
            <a:r>
              <a:rPr lang="ru-RU" sz="1600" dirty="0"/>
              <a:t>внедрения новых </a:t>
            </a:r>
            <a:r>
              <a:rPr lang="ru-RU" sz="1600" dirty="0" smtClean="0"/>
              <a:t>механизмов.</a:t>
            </a:r>
          </a:p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/>
              <a:t>НИФИ </a:t>
            </a:r>
            <a:r>
              <a:rPr lang="ru-RU" sz="1600" dirty="0" smtClean="0"/>
              <a:t>осуществляются</a:t>
            </a:r>
            <a:r>
              <a:rPr lang="ru-RU" sz="1600" b="1" dirty="0" smtClean="0"/>
              <a:t> кабинетные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ru-RU" sz="1600" b="1" dirty="0"/>
              <a:t>полевые</a:t>
            </a:r>
            <a:r>
              <a:rPr lang="ru-RU" sz="1600" dirty="0"/>
              <a:t> социологические исследования</a:t>
            </a:r>
            <a:r>
              <a:rPr lang="ru-RU" sz="1600" dirty="0" smtClean="0"/>
              <a:t>:</a:t>
            </a:r>
            <a:endParaRPr lang="ru-RU" sz="1600" dirty="0"/>
          </a:p>
          <a:p>
            <a:pPr marL="255588" indent="-2286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+mn-lt"/>
                <a:ea typeface="+mn-ea"/>
                <a:cs typeface="+mn-cs"/>
              </a:rPr>
              <a:t>Оценка </a:t>
            </a:r>
            <a:r>
              <a:rPr lang="ru-RU" sz="1400" b="1" dirty="0">
                <a:latin typeface="+mn-lt"/>
                <a:ea typeface="+mn-ea"/>
                <a:cs typeface="+mn-cs"/>
              </a:rPr>
              <a:t>удовлетворенности</a:t>
            </a:r>
            <a:r>
              <a:rPr lang="ru-RU" sz="1400" dirty="0">
                <a:latin typeface="+mn-lt"/>
                <a:ea typeface="+mn-ea"/>
                <a:cs typeface="+mn-cs"/>
              </a:rPr>
              <a:t> </a:t>
            </a:r>
            <a:r>
              <a:rPr lang="ru-RU" sz="1400" b="1" dirty="0">
                <a:latin typeface="+mn-lt"/>
                <a:ea typeface="+mn-ea"/>
                <a:cs typeface="+mn-cs"/>
              </a:rPr>
              <a:t>граждан</a:t>
            </a:r>
            <a:r>
              <a:rPr lang="ru-RU" sz="1400" dirty="0">
                <a:latin typeface="+mn-lt"/>
                <a:ea typeface="+mn-ea"/>
                <a:cs typeface="+mn-cs"/>
              </a:rPr>
              <a:t> качеством, доступностью и содержанием услуг;</a:t>
            </a:r>
          </a:p>
          <a:p>
            <a:pPr marL="255588" indent="-2286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+mn-lt"/>
                <a:ea typeface="+mn-ea"/>
                <a:cs typeface="+mn-cs"/>
              </a:rPr>
              <a:t>Оценка </a:t>
            </a:r>
            <a:r>
              <a:rPr lang="ru-RU" sz="1400" b="1" dirty="0">
                <a:latin typeface="+mn-lt"/>
                <a:ea typeface="+mn-ea"/>
                <a:cs typeface="+mn-cs"/>
              </a:rPr>
              <a:t>барьеров</a:t>
            </a:r>
            <a:r>
              <a:rPr lang="ru-RU" sz="1400" dirty="0">
                <a:latin typeface="+mn-lt"/>
                <a:ea typeface="+mn-ea"/>
                <a:cs typeface="+mn-cs"/>
              </a:rPr>
              <a:t> выхода </a:t>
            </a:r>
            <a:r>
              <a:rPr lang="ru-RU" sz="1400" b="1" dirty="0">
                <a:latin typeface="+mn-lt"/>
                <a:ea typeface="+mn-ea"/>
                <a:cs typeface="+mn-cs"/>
              </a:rPr>
              <a:t>негосударственных организаций </a:t>
            </a:r>
            <a:r>
              <a:rPr lang="ru-RU" sz="1400" dirty="0">
                <a:latin typeface="+mn-lt"/>
                <a:ea typeface="+mn-ea"/>
                <a:cs typeface="+mn-cs"/>
              </a:rPr>
              <a:t>на рынок данных услуг;</a:t>
            </a:r>
          </a:p>
          <a:p>
            <a:pPr marL="255588" indent="-2286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+mn-lt"/>
                <a:ea typeface="+mn-ea"/>
                <a:cs typeface="+mn-cs"/>
              </a:rPr>
              <a:t>Анализ рынка трудовых ресурсов, инфраструктуры, мер поддержки, осуществляемых органами власти, доступности финансовых </a:t>
            </a:r>
            <a:r>
              <a:rPr lang="ru-RU" sz="1400" dirty="0" smtClean="0">
                <a:latin typeface="+mn-lt"/>
                <a:ea typeface="+mn-ea"/>
                <a:cs typeface="+mn-cs"/>
              </a:rPr>
              <a:t>ресурсов;</a:t>
            </a:r>
          </a:p>
          <a:p>
            <a:pPr marL="255588" indent="-228600" algn="just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latin typeface="+mn-lt"/>
                <a:ea typeface="+mn-ea"/>
                <a:cs typeface="+mn-cs"/>
              </a:rPr>
              <a:t>Оценка </a:t>
            </a:r>
            <a:r>
              <a:rPr lang="ru-RU" sz="1400" b="1" dirty="0">
                <a:latin typeface="+mn-lt"/>
                <a:ea typeface="+mn-ea"/>
                <a:cs typeface="+mn-cs"/>
              </a:rPr>
              <a:t>потенциала негосударственных организаций </a:t>
            </a:r>
            <a:r>
              <a:rPr lang="ru-RU" sz="1400" dirty="0">
                <a:latin typeface="+mn-lt"/>
                <a:ea typeface="+mn-ea"/>
                <a:cs typeface="+mn-cs"/>
              </a:rPr>
              <a:t>как исполнителей </a:t>
            </a:r>
            <a:r>
              <a:rPr lang="ru-RU" sz="1400" dirty="0" err="1">
                <a:latin typeface="+mn-lt"/>
                <a:ea typeface="+mn-ea"/>
                <a:cs typeface="+mn-cs"/>
              </a:rPr>
              <a:t>госуслуг</a:t>
            </a:r>
            <a:r>
              <a:rPr lang="ru-RU" sz="1400" dirty="0">
                <a:latin typeface="+mn-lt"/>
                <a:ea typeface="+mn-ea"/>
                <a:cs typeface="+mn-cs"/>
              </a:rPr>
              <a:t> в социальной сфере.</a:t>
            </a:r>
          </a:p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600" b="1" dirty="0" smtClean="0"/>
              <a:t>НИФИ</a:t>
            </a:r>
            <a:r>
              <a:rPr lang="ru-RU" sz="1600" dirty="0" smtClean="0"/>
              <a:t> проведены исследования в </a:t>
            </a:r>
            <a:r>
              <a:rPr lang="ru-RU" sz="1600" b="1" dirty="0" smtClean="0"/>
              <a:t>28</a:t>
            </a:r>
            <a:r>
              <a:rPr lang="ru-RU" sz="1600" dirty="0" smtClean="0"/>
              <a:t> регионах</a:t>
            </a:r>
            <a:r>
              <a:rPr lang="ru-RU" sz="1600" dirty="0"/>
              <a:t>. В 2023 году </a:t>
            </a:r>
            <a:r>
              <a:rPr lang="ru-RU" sz="1600" dirty="0" smtClean="0"/>
              <a:t>данные исследования проводятся в </a:t>
            </a:r>
            <a:r>
              <a:rPr lang="ru-RU" sz="1600" b="1" dirty="0"/>
              <a:t>4</a:t>
            </a:r>
            <a:r>
              <a:rPr lang="ru-RU" sz="1600" dirty="0"/>
              <a:t> </a:t>
            </a:r>
            <a:r>
              <a:rPr lang="ru-RU" sz="1600" dirty="0" smtClean="0"/>
              <a:t>регионах.</a:t>
            </a:r>
            <a:endParaRPr lang="ru-RU" sz="16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843043"/>
              </p:ext>
            </p:extLst>
          </p:nvPr>
        </p:nvGraphicFramePr>
        <p:xfrm>
          <a:off x="623392" y="3212086"/>
          <a:ext cx="11447233" cy="32137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2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9026">
                <a:tc>
                  <a:txBody>
                    <a:bodyPr/>
                    <a:lstStyle/>
                    <a:p>
                      <a:pPr marL="26988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 региона</a:t>
                      </a:r>
                      <a:r>
                        <a:rPr lang="ru-RU" sz="11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в 2020 г.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ru-RU" sz="11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егионов в 2021 г.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 регионов</a:t>
                      </a:r>
                      <a:r>
                        <a:rPr lang="ru-RU" sz="11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в 2022 г.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 региона в 2023 г.</a:t>
                      </a: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63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Социальное обслуживание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Красноярский край, Калининградская область, Ярославская область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Алтайский край, Белгородская область, Новосибирская, Оренбургская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Адыгея, Республика Башкортостан, Костромская, Курская, Псковская,</a:t>
                      </a:r>
                      <a:r>
                        <a:rPr lang="ru-RU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Сахалинская, Ульяновская и Ленинградская области, Чувашская Республика, Республика Саха (Якутия), Ямало-Ненецкий автономный округ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Хабаровский край, Приморский край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Санаторно-курортное лечение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Алтайский край, Ставропольский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Ленинградская область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Оказание паллиативной медицинской помощи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Белгородская область, Воронежская область, Тюменская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Вологодская область, Пермский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Хабаровский край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31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Спортивная подготовка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Ярославская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Оренбургская область, Челябинская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Башкортостан, Курская область, Пермский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Камчатский край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998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n-lt"/>
                        </a:rPr>
                        <a:t>Содействие занятости населения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Красноярский край, Новгородская область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Новосибирская область,</a:t>
                      </a:r>
                      <a:r>
                        <a:rPr lang="ru-RU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Самарская область, Санкт-Петербург, Тюменская область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Адыгея, Республика Карелия,</a:t>
                      </a:r>
                      <a:r>
                        <a:rPr lang="ru-RU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Костромская, Псковская, Ульяновская и Ленинградская области, Республика Саха (Якутия), 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ЯНАО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Приморский край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263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Туризм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Адыгея, Республика Башкортостан, Вологодская,  Курская, </a:t>
                      </a:r>
                      <a:r>
                        <a:rPr lang="ru-RU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Сахалинская и Ленинградская области, Пермский край, Чувашская Республика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Саратовская область, Камчатский край, Хабаровский край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xmlns="" id="{59DB9443-1330-43D4-8A85-38E7CF57F69F}"/>
              </a:ext>
            </a:extLst>
          </p:cNvPr>
          <p:cNvSpPr txBox="1">
            <a:spLocks/>
          </p:cNvSpPr>
          <p:nvPr/>
        </p:nvSpPr>
        <p:spPr>
          <a:xfrm>
            <a:off x="8723808" y="64533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576E8C-ED59-48A8-9840-F09F84DF3CF4}" type="slidenum">
              <a:rPr lang="ru-RU" sz="2000" smtClean="0">
                <a:solidFill>
                  <a:schemeClr val="bg1"/>
                </a:solidFill>
              </a:rPr>
              <a:pPr/>
              <a:t>4</a:t>
            </a:fld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32656"/>
            <a:ext cx="8280920" cy="720079"/>
          </a:xfrm>
        </p:spPr>
        <p:txBody>
          <a:bodyPr>
            <a:noAutofit/>
          </a:bodyPr>
          <a:lstStyle/>
          <a:p>
            <a:pPr algn="l"/>
            <a:r>
              <a:rPr lang="ru-RU" sz="2500" b="1" dirty="0"/>
              <a:t>Политика пилотных регионов по выводу государственных (муниципальных) услуг на рынок: примеры из </a:t>
            </a:r>
            <a:r>
              <a:rPr lang="ru-RU" sz="2500" b="1" dirty="0" err="1"/>
              <a:t>соцзаказов</a:t>
            </a:r>
            <a:r>
              <a:rPr lang="ru-RU" sz="2500" b="1" dirty="0"/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6E8C-ED59-48A8-9840-F09F84DF3CF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51384" y="5640628"/>
            <a:ext cx="1015312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5588" indent="-228600" algn="just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ru-RU" sz="1400" dirty="0" smtClean="0"/>
              <a:t> </a:t>
            </a:r>
            <a:r>
              <a:rPr lang="ru-RU" sz="1400" b="1" dirty="0" smtClean="0"/>
              <a:t>Апробируемая услуга </a:t>
            </a:r>
            <a:r>
              <a:rPr lang="ru-RU" sz="1400" dirty="0" smtClean="0"/>
              <a:t>– услуга, исполнитель части или всего объема которой </a:t>
            </a:r>
            <a:r>
              <a:rPr lang="ru-RU" sz="1400" b="1" dirty="0" smtClean="0"/>
              <a:t>определяется в конкурентной борьбе</a:t>
            </a:r>
            <a:r>
              <a:rPr lang="ru-RU" sz="1400" dirty="0" smtClean="0"/>
              <a:t>. При этом </a:t>
            </a:r>
            <a:r>
              <a:rPr lang="ru-RU" sz="1400" b="1" dirty="0" smtClean="0"/>
              <a:t>исполнителем</a:t>
            </a:r>
            <a:r>
              <a:rPr lang="ru-RU" sz="1400" dirty="0" smtClean="0"/>
              <a:t> может быть как </a:t>
            </a:r>
            <a:r>
              <a:rPr lang="ru-RU" sz="1400" b="1" dirty="0" smtClean="0"/>
              <a:t>государственное учреждение</a:t>
            </a:r>
            <a:r>
              <a:rPr lang="ru-RU" sz="1400" dirty="0" smtClean="0"/>
              <a:t>, так и </a:t>
            </a:r>
            <a:r>
              <a:rPr lang="ru-RU" sz="1400" b="1" dirty="0" smtClean="0"/>
              <a:t>негосударственная организация</a:t>
            </a:r>
            <a:r>
              <a:rPr lang="ru-RU" sz="1400" dirty="0" smtClean="0"/>
              <a:t>.</a:t>
            </a:r>
          </a:p>
        </p:txBody>
      </p:sp>
      <p:graphicFrame>
        <p:nvGraphicFramePr>
          <p:cNvPr id="1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88221"/>
              </p:ext>
            </p:extLst>
          </p:nvPr>
        </p:nvGraphicFramePr>
        <p:xfrm>
          <a:off x="632670" y="1822513"/>
          <a:ext cx="10598968" cy="362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6444">
                  <a:extLst>
                    <a:ext uri="{9D8B030D-6E8A-4147-A177-3AD203B41FA5}">
                      <a16:colId xmlns:a16="http://schemas.microsoft.com/office/drawing/2014/main" xmlns="" val="2502963042"/>
                    </a:ext>
                  </a:extLst>
                </a:gridCol>
                <a:gridCol w="3416295">
                  <a:extLst>
                    <a:ext uri="{9D8B030D-6E8A-4147-A177-3AD203B41FA5}">
                      <a16:colId xmlns:a16="http://schemas.microsoft.com/office/drawing/2014/main" xmlns="" val="630864542"/>
                    </a:ext>
                  </a:extLst>
                </a:gridCol>
                <a:gridCol w="1081641">
                  <a:extLst>
                    <a:ext uri="{9D8B030D-6E8A-4147-A177-3AD203B41FA5}">
                      <a16:colId xmlns:a16="http://schemas.microsoft.com/office/drawing/2014/main" xmlns="" val="3647853664"/>
                    </a:ext>
                  </a:extLst>
                </a:gridCol>
                <a:gridCol w="818689">
                  <a:extLst>
                    <a:ext uri="{9D8B030D-6E8A-4147-A177-3AD203B41FA5}">
                      <a16:colId xmlns:a16="http://schemas.microsoft.com/office/drawing/2014/main" xmlns="" val="3081779751"/>
                    </a:ext>
                  </a:extLst>
                </a:gridCol>
                <a:gridCol w="1566105">
                  <a:extLst>
                    <a:ext uri="{9D8B030D-6E8A-4147-A177-3AD203B41FA5}">
                      <a16:colId xmlns:a16="http://schemas.microsoft.com/office/drawing/2014/main" xmlns="" val="530483297"/>
                    </a:ext>
                  </a:extLst>
                </a:gridCol>
                <a:gridCol w="1096445">
                  <a:extLst>
                    <a:ext uri="{9D8B030D-6E8A-4147-A177-3AD203B41FA5}">
                      <a16:colId xmlns:a16="http://schemas.microsoft.com/office/drawing/2014/main" xmlns="" val="1328221353"/>
                    </a:ext>
                  </a:extLst>
                </a:gridCol>
                <a:gridCol w="1023349">
                  <a:extLst>
                    <a:ext uri="{9D8B030D-6E8A-4147-A177-3AD203B41FA5}">
                      <a16:colId xmlns:a16="http://schemas.microsoft.com/office/drawing/2014/main" xmlns="" val="3519402748"/>
                    </a:ext>
                  </a:extLst>
                </a:gridCol>
              </a:tblGrid>
              <a:tr h="494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Регион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Апробируемая услуга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Единица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измерения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Объем всего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Государственное задание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Сертификат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Конкурс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5751908"/>
                  </a:ext>
                </a:extLst>
              </a:tr>
              <a:tr h="51339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Алтайский край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Санаторно-курортное лечение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больных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соматическими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заболеваниями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койко-дни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112 100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320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(35%)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972881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Ленинградская область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Санаторно-курортное лечение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больных с нарушением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функции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центральной нервной системы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койко-дни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3 150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(100%)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289488"/>
                  </a:ext>
                </a:extLst>
              </a:tr>
              <a:tr h="49471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Вологодская область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Оказание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паллиативной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медицинской помощи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амбулаторно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посещения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5 779 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000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(35%)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7949898"/>
                  </a:ext>
                </a:extLst>
              </a:tr>
              <a:tr h="47152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Тюменская область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Оказание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паллиативной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медицинской помощи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амбулаторно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посещения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34 272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441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2830186"/>
                  </a:ext>
                </a:extLst>
              </a:tr>
              <a:tr h="4584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Хабаровский край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Оказание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паллиативной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медицинской помощи в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стационарных условиях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койко-дни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117 500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115 500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000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(1,7%)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9238318"/>
                  </a:ext>
                </a:extLst>
              </a:tr>
              <a:tr h="47152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Тюменская область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Оказание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паллиативной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медицинской помощи в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стационарных условиях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койко-дни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64 861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55 797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064</a:t>
                      </a:r>
                    </a:p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(14%)</a:t>
                      </a:r>
                      <a:endParaRPr lang="ru-RU" sz="1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9155092"/>
                  </a:ext>
                </a:extLst>
              </a:tr>
            </a:tbl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 rot="5400000">
            <a:off x="10018451" y="570408"/>
            <a:ext cx="288032" cy="2119785"/>
          </a:xfrm>
          <a:prstGeom prst="leftBrac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102574" y="1235229"/>
            <a:ext cx="2119786" cy="2880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/>
              <a:t>конкурентные способы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847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612228" y="350957"/>
            <a:ext cx="109728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500" b="1" dirty="0"/>
              <a:t>Экономические барьеры: оценка респондентов</a:t>
            </a:r>
          </a:p>
        </p:txBody>
      </p:sp>
      <p:sp>
        <p:nvSpPr>
          <p:cNvPr id="16" name="Номер слайда 4">
            <a:extLst>
              <a:ext uri="{FF2B5EF4-FFF2-40B4-BE49-F238E27FC236}">
                <a16:creationId xmlns:a16="http://schemas.microsoft.com/office/drawing/2014/main" xmlns="" id="{A709ADF6-D4CE-4FF0-A07F-5B47F0457CCE}"/>
              </a:ext>
            </a:extLst>
          </p:cNvPr>
          <p:cNvSpPr txBox="1">
            <a:spLocks/>
          </p:cNvSpPr>
          <p:nvPr/>
        </p:nvSpPr>
        <p:spPr>
          <a:xfrm>
            <a:off x="8723808" y="64533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576E8C-ED59-48A8-9840-F09F84DF3CF4}" type="slidenum">
              <a:rPr lang="ru-RU" sz="2000" smtClean="0">
                <a:solidFill>
                  <a:schemeClr val="bg1"/>
                </a:solidFill>
              </a:rPr>
              <a:pPr/>
              <a:t>6</a:t>
            </a:fld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2895" y="925163"/>
            <a:ext cx="9001000" cy="613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Оценка уровня покрытия расходов на оказание апробируемой услуги действующим нормативом (тарифом) </a:t>
            </a:r>
            <a:r>
              <a:rPr lang="ru-RU" sz="2000" b="1" dirty="0" smtClean="0"/>
              <a:t>затрат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2895" y="3751214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Уровень расходов, необходимых для выхода на рынок апробируемой </a:t>
            </a:r>
            <a:r>
              <a:rPr lang="ru-RU" sz="2000" b="1" dirty="0" smtClean="0"/>
              <a:t>услуги</a:t>
            </a:r>
            <a:endParaRPr lang="ru-RU" sz="20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58947"/>
              </p:ext>
            </p:extLst>
          </p:nvPr>
        </p:nvGraphicFramePr>
        <p:xfrm>
          <a:off x="612755" y="1704441"/>
          <a:ext cx="9950896" cy="18326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22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4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Уровень покрытия расходов 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Санаторно-курортное лечение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(109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Оказание паллиативной медицинской помощи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(116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Все расходы, </a:t>
                      </a:r>
                      <a:r>
                        <a:rPr lang="ru-RU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связанные с оказанием услуги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4,59%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9,48%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Прямые и часть общехозяйственных расходов</a:t>
                      </a:r>
                      <a:r>
                        <a:rPr lang="ru-RU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, связанных с оказанием услуги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21,10%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6,90%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Только прямые расходы</a:t>
                      </a:r>
                      <a:r>
                        <a:rPr lang="ru-RU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, непосредственно связанные с оказанием услуги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55,96%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12,07%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Только расходы на оплату труда работников, непосредственного оказывающих услугу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71,55%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9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Затруднились ответить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18,35%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3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537318"/>
              </p:ext>
            </p:extLst>
          </p:nvPr>
        </p:nvGraphicFramePr>
        <p:xfrm>
          <a:off x="612228" y="4209552"/>
          <a:ext cx="9095021" cy="19114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082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75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9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8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расходов</a:t>
                      </a:r>
                      <a:r>
                        <a:rPr lang="ru-R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Санаторно-курортное лечение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(109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Оказание паллиативной медицинской помощи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(116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9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Существенные</a:t>
                      </a:r>
                      <a:r>
                        <a:rPr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9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Средние</a:t>
                      </a:r>
                      <a:r>
                        <a:rPr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9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Минимальные</a:t>
                      </a:r>
                      <a:r>
                        <a:rPr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9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Затруднились ответить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6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3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609600" y="404664"/>
            <a:ext cx="872676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500" b="1" dirty="0"/>
              <a:t>Административные и неформальные барьеры для выхода на рынок </a:t>
            </a:r>
            <a:r>
              <a:rPr lang="ru-RU" sz="2500" b="1" dirty="0" smtClean="0"/>
              <a:t>апробируемой </a:t>
            </a:r>
            <a:r>
              <a:rPr lang="ru-RU" sz="2500" b="1" dirty="0"/>
              <a:t>услуги: оценка респондентов на уровне 3-4 </a:t>
            </a:r>
            <a:r>
              <a:rPr lang="ru-RU" sz="2500" b="1" dirty="0" smtClean="0"/>
              <a:t>баллов (</a:t>
            </a:r>
            <a:r>
              <a:rPr lang="ru-RU" sz="2500" b="1" dirty="0"/>
              <a:t>из 5 максимально возможных)</a:t>
            </a:r>
          </a:p>
        </p:txBody>
      </p:sp>
      <p:sp>
        <p:nvSpPr>
          <p:cNvPr id="16" name="Номер слайда 4">
            <a:extLst>
              <a:ext uri="{FF2B5EF4-FFF2-40B4-BE49-F238E27FC236}">
                <a16:creationId xmlns:a16="http://schemas.microsoft.com/office/drawing/2014/main" xmlns="" id="{A709ADF6-D4CE-4FF0-A07F-5B47F0457CCE}"/>
              </a:ext>
            </a:extLst>
          </p:cNvPr>
          <p:cNvSpPr txBox="1">
            <a:spLocks/>
          </p:cNvSpPr>
          <p:nvPr/>
        </p:nvSpPr>
        <p:spPr>
          <a:xfrm>
            <a:off x="8723808" y="64533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576E8C-ED59-48A8-9840-F09F84DF3CF4}" type="slidenum">
              <a:rPr lang="ru-RU" sz="2000" smtClean="0">
                <a:solidFill>
                  <a:schemeClr val="bg1"/>
                </a:solidFill>
              </a:rPr>
              <a:pPr/>
              <a:t>7</a:t>
            </a:fld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9319" y="1628801"/>
            <a:ext cx="9001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Административные барьеры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450" y="3831820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/>
              <a:t>Неформальные барьеры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85891"/>
              </p:ext>
            </p:extLst>
          </p:nvPr>
        </p:nvGraphicFramePr>
        <p:xfrm>
          <a:off x="637159" y="2132857"/>
          <a:ext cx="8699201" cy="13409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26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4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Уровень покрытия расходов 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Санаторно-курортное лечение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(109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Оказание паллиативной медицинской помощи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(116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1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Требования стандартов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</a:rPr>
                        <a:t>к порядку и качеству оказания государственных (муниципальных) услуг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31,19%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55,17%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13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Правовые требования к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лицензированию</a:t>
                      </a:r>
                    </a:p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(в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</a:rPr>
                        <a:t>случаях, если деятельность, лицензируется)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68,81%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62,93%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64" marR="60364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82064"/>
              </p:ext>
            </p:extLst>
          </p:nvPr>
        </p:nvGraphicFramePr>
        <p:xfrm>
          <a:off x="649879" y="4294558"/>
          <a:ext cx="8699201" cy="19281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26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4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Уровень покрытия расходов 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Санаторно-курортное лечение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(109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Оказание паллиативной медицинской помощи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(116 анкет) 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1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Противоречивые требования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, предъявляемые государственными органами (органами местного самоуправления)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к порядку оказания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 государственной (муниципальной)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услуги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67,9%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49,1%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13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Непрозрачность процедур принятия решений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государственными органами (органами местного самоуправления)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при привлечении негосударственных организаций к оказанию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 государственной (муниципальной)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</a:rPr>
                        <a:t>услуги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54,1%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</a:rPr>
                        <a:t>64,7%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06" marR="49906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609600" y="356250"/>
            <a:ext cx="8438728" cy="6775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500" b="1" dirty="0"/>
              <a:t>Результаты анализа потенциала негосударственных организаций</a:t>
            </a:r>
          </a:p>
        </p:txBody>
      </p:sp>
      <p:sp>
        <p:nvSpPr>
          <p:cNvPr id="16" name="Номер слайда 4">
            <a:extLst>
              <a:ext uri="{FF2B5EF4-FFF2-40B4-BE49-F238E27FC236}">
                <a16:creationId xmlns:a16="http://schemas.microsoft.com/office/drawing/2014/main" xmlns="" id="{A709ADF6-D4CE-4FF0-A07F-5B47F0457CCE}"/>
              </a:ext>
            </a:extLst>
          </p:cNvPr>
          <p:cNvSpPr txBox="1">
            <a:spLocks/>
          </p:cNvSpPr>
          <p:nvPr/>
        </p:nvSpPr>
        <p:spPr>
          <a:xfrm>
            <a:off x="8723808" y="64533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F576E8C-ED59-48A8-9840-F09F84DF3CF4}" type="slidenum">
              <a:rPr lang="ru-RU" sz="2000" smtClean="0">
                <a:solidFill>
                  <a:schemeClr val="bg1"/>
                </a:solidFill>
              </a:rPr>
              <a:pPr/>
              <a:t>8</a:t>
            </a:fld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2895" y="1188603"/>
            <a:ext cx="9001000" cy="292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2021 год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42573" y="3740145"/>
            <a:ext cx="9001000" cy="292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/>
              <a:t>2022 год</a:t>
            </a:r>
            <a:endParaRPr lang="ru-RU" sz="20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6567"/>
              </p:ext>
            </p:extLst>
          </p:nvPr>
        </p:nvGraphicFramePr>
        <p:xfrm>
          <a:off x="652500" y="1540126"/>
          <a:ext cx="11175032" cy="19608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99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798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05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8754">
                <a:tc>
                  <a:txBody>
                    <a:bodyPr/>
                    <a:lstStyle/>
                    <a:p>
                      <a:pPr marL="26988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Пилотный регион</a:t>
                      </a: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Оценка роста</a:t>
                      </a:r>
                      <a:r>
                        <a:rPr lang="ru-RU" sz="1600" b="1" kern="1200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количества негосударственных исполнителей к 2024 году по сравнению с 2021 годом (в зависимости от региона и услуги)</a:t>
                      </a:r>
                      <a:endParaRPr lang="ru-RU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Санаторно-курортное лечение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Алтайский край, Ставропольский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 0 до 3 негосударственных организаций, в том числе от 0 до 1 НКО</a:t>
                      </a:r>
                      <a:endParaRPr lang="ru-RU" sz="1600" b="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Оказание паллиативной медицинской помощи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Белгородская область, Воронежская область, Тюменская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 1 до 3 негосударственных организаций, в том числе от 0 до 1 НКО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845594"/>
              </p:ext>
            </p:extLst>
          </p:nvPr>
        </p:nvGraphicFramePr>
        <p:xfrm>
          <a:off x="652500" y="4059821"/>
          <a:ext cx="11089232" cy="19614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3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93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9339">
                <a:tc>
                  <a:txBody>
                    <a:bodyPr/>
                    <a:lstStyle/>
                    <a:p>
                      <a:pPr marL="26988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 деятельности</a:t>
                      </a:r>
                    </a:p>
                  </a:txBody>
                  <a:tcPr marL="9525" marR="9525" marT="9525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marL="26988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Пилотный регион</a:t>
                      </a: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Оценка роста</a:t>
                      </a:r>
                      <a:r>
                        <a:rPr lang="ru-RU" sz="1600" b="1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количества негосударственных исполнителей к 2024 году по сравнению с 2022 годом (в зависимости от региона и услуги)</a:t>
                      </a:r>
                      <a:endParaRPr lang="ru-RU" sz="16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396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Санаторно-курортное лечение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Ленинградская область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 2 до 3 негосударственных организаций, в том числе от 0 до 1 НКО</a:t>
                      </a:r>
                      <a:endParaRPr lang="ru-RU" sz="1600" b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Оказание паллиативной медицинской помощи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55588" lvl="0" indent="-2286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Вологодская область, Пермский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55588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 1 до 3 негосударственных организаций, в том числе на 1 НКО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8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D6ECCC22DE8EC4496957BE511B6D3A3" ma:contentTypeVersion="2" ma:contentTypeDescription="Создание документа." ma:contentTypeScope="" ma:versionID="09fa0318cf6bd509827c5fb93988ee55">
  <xsd:schema xmlns:xsd="http://www.w3.org/2001/XMLSchema" xmlns:xs="http://www.w3.org/2001/XMLSchema" xmlns:p="http://schemas.microsoft.com/office/2006/metadata/properties" xmlns:ns2="b1e5bdc4-b57e-4af5-8c56-e26e352185e0" targetNamespace="http://schemas.microsoft.com/office/2006/metadata/properties" ma:root="true" ma:fieldsID="96116230f129e7e138d82be9b4f63d08" ns2:_="">
    <xsd:import namespace="b1e5bdc4-b57e-4af5-8c56-e26e352185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5bdc4-b57e-4af5-8c56-e26e352185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1e5bdc4-b57e-4af5-8c56-e26e352185e0">TF6NQPKX43ZY-12-73</_dlc_DocId>
    <_dlc_DocIdUrl xmlns="b1e5bdc4-b57e-4af5-8c56-e26e352185e0">
      <Url>https://v11-sp.nifi.ru/aup/_layouts/15/DocIdRedir.aspx?ID=TF6NQPKX43ZY-12-73</Url>
      <Description>TF6NQPKX43ZY-12-73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2F9195B-4B19-4C54-9031-45A250741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e5bdc4-b57e-4af5-8c56-e26e352185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CE8A33-ABB2-4B39-9BCC-68053F4BF2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C6D2E-9214-4FE1-8494-600EEE6A1E37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b1e5bdc4-b57e-4af5-8c56-e26e352185e0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696D9DF-8E08-4B3A-A994-7D051CCC15B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12965</TotalTime>
  <Words>1249</Words>
  <Application>Microsoft Office PowerPoint</Application>
  <PresentationFormat>Широкоэкранный</PresentationFormat>
  <Paragraphs>257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Wingdings</vt:lpstr>
      <vt:lpstr>Calibri</vt:lpstr>
      <vt:lpstr>Times New Roman</vt:lpstr>
      <vt:lpstr>Arial</vt:lpstr>
      <vt:lpstr>Тема Office</vt:lpstr>
      <vt:lpstr>Презентация PowerPoint</vt:lpstr>
      <vt:lpstr>Цель и ограничения применения Закона о социальном заказе, реализуемого в режиме апробации </vt:lpstr>
      <vt:lpstr>Презентация PowerPoint</vt:lpstr>
      <vt:lpstr>Участие НИФИ во внедрении социального заказа</vt:lpstr>
      <vt:lpstr>Политика пилотных регионов по выводу государственных (муниципальных) услуг на рынок: примеры из соцзаказов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Хабаев Сергей Георгиевич</dc:creator>
  <cp:lastModifiedBy>Хабаев Сергей Георгиевич</cp:lastModifiedBy>
  <cp:revision>176</cp:revision>
  <cp:lastPrinted>2018-12-15T15:03:34Z</cp:lastPrinted>
  <dcterms:created xsi:type="dcterms:W3CDTF">2013-08-20T10:19:00Z</dcterms:created>
  <dcterms:modified xsi:type="dcterms:W3CDTF">2023-05-10T06:35:26Z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0x0101000D6ECCC22DE8EC4496957BE511B6D3A3</vt:lpwstr>
  </property>
  <property fmtid="{D5CDD505-2E9C-101B-9397-08002B2CF9AE}" pid="3" name="_dlc_DocIdItemGuid">
    <vt:lpwstr>4ad5ebd7-daa0-43f9-b43f-96667e759cf2</vt:lpwstr>
  </property>
</Properties>
</file>