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1" r:id="rId2"/>
    <p:sldId id="273" r:id="rId3"/>
    <p:sldId id="274" r:id="rId4"/>
    <p:sldId id="275" r:id="rId5"/>
    <p:sldId id="276" r:id="rId6"/>
    <p:sldId id="277" r:id="rId7"/>
    <p:sldId id="260" r:id="rId8"/>
    <p:sldId id="261" r:id="rId9"/>
    <p:sldId id="264" r:id="rId10"/>
    <p:sldId id="265" r:id="rId11"/>
    <p:sldId id="272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11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F14E6-6CAE-4521-AF6C-F3378C7EB5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AB079-D22F-4D47-9075-C57485FD5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865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F3F98-79AA-CF43-BAE9-3878846D545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298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F3F98-79AA-CF43-BAE9-3878846D545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70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F3F98-79AA-CF43-BAE9-3878846D545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370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F3F98-79AA-CF43-BAE9-3878846D545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702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19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059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637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636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302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38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633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302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301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249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03CC-6FE4-4CE9-BB35-69C96CD17289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71E-FA36-4D50-B974-B0C5D5C8C6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078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03CC-6FE4-4CE9-BB35-69C96CD17289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071E-FA36-4D50-B974-B0C5D5C8C6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665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настасия\Desktop\2080020.png">
            <a:extLst>
              <a:ext uri="{FF2B5EF4-FFF2-40B4-BE49-F238E27FC236}">
                <a16:creationId xmlns:a16="http://schemas.microsoft.com/office/drawing/2014/main" xmlns="" id="{C68D5C4A-C6C0-332D-BD20-1B1102E33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068"/>
          <a:stretch/>
        </p:blipFill>
        <p:spPr bwMode="auto">
          <a:xfrm flipH="1">
            <a:off x="2725361" y="1311214"/>
            <a:ext cx="9448987" cy="5617612"/>
          </a:xfrm>
          <a:prstGeom prst="rect">
            <a:avLst/>
          </a:prstGeom>
          <a:noFill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FFD41A-7702-C146-9095-878414725BB0}"/>
              </a:ext>
            </a:extLst>
          </p:cNvPr>
          <p:cNvSpPr/>
          <p:nvPr/>
        </p:nvSpPr>
        <p:spPr>
          <a:xfrm>
            <a:off x="24343" y="72820"/>
            <a:ext cx="12216343" cy="5293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Прямоугольник 3"/>
          <p:cNvSpPr/>
          <p:nvPr/>
        </p:nvSpPr>
        <p:spPr>
          <a:xfrm>
            <a:off x="-4624" y="8813"/>
            <a:ext cx="12220967" cy="12649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642C0A1-5190-5742-B86A-AFC0CDE9921B}"/>
              </a:ext>
            </a:extLst>
          </p:cNvPr>
          <p:cNvSpPr/>
          <p:nvPr/>
        </p:nvSpPr>
        <p:spPr>
          <a:xfrm>
            <a:off x="-4623" y="1273734"/>
            <a:ext cx="12163033" cy="558426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300134" y="4769016"/>
            <a:ext cx="6828801" cy="134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 anchor="ctr">
            <a:noAutofit/>
          </a:bodyPr>
          <a:lstStyle/>
          <a:p>
            <a:r>
              <a:rPr lang="ru-RU" sz="2000" b="1" i="1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Дмитрий Щекин</a:t>
            </a:r>
            <a:endParaRPr lang="ru-RU" sz="2000" b="1" i="1" dirty="0"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r>
              <a:rPr lang="ru-RU" sz="2000" i="1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Евразийская экономическая комиссия</a:t>
            </a:r>
            <a:endParaRPr lang="ru-RU" sz="2000" i="1" dirty="0"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" y="2774785"/>
            <a:ext cx="11734800" cy="1392558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 anchor="ctr"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ОБЗОР НОРМАТИВНО-ПРАВОВОГО РЕГУЛИРОВАНИЯ </a:t>
            </a:r>
          </a:p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сферах обращения лекарственных средств и медицинских изделий в рамках Евразийского экономического союза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95603" y="6042206"/>
            <a:ext cx="6637861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5603" y="4854253"/>
            <a:ext cx="6637861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9" y="248403"/>
            <a:ext cx="5076825" cy="707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9901" y="6074998"/>
            <a:ext cx="5213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5 декабря 2022 г. </a:t>
            </a:r>
            <a:r>
              <a:rPr lang="ru-RU" sz="1600" i="1" dirty="0"/>
              <a:t>, г. МОСКВА</a:t>
            </a:r>
          </a:p>
        </p:txBody>
      </p:sp>
    </p:spTree>
    <p:extLst>
      <p:ext uri="{BB962C8B-B14F-4D97-AF65-F5344CB8AC3E}">
        <p14:creationId xmlns="" xmlns:p14="http://schemas.microsoft.com/office/powerpoint/2010/main" val="986378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0641" y="4751264"/>
            <a:ext cx="11718017" cy="1705469"/>
          </a:xfrm>
          <a:prstGeom prst="rect">
            <a:avLst/>
          </a:prstGeom>
          <a:solidFill>
            <a:schemeClr val="accent4">
              <a:lumMod val="50000"/>
              <a:alpha val="10196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0798" y="2360246"/>
            <a:ext cx="11707860" cy="2304124"/>
          </a:xfrm>
          <a:prstGeom prst="rect">
            <a:avLst/>
          </a:prstGeom>
          <a:solidFill>
            <a:schemeClr val="accent5">
              <a:lumMod val="40000"/>
              <a:lumOff val="60000"/>
              <a:alpha val="10196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C941C3BD-7516-17AC-2D71-D5663DA3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70233" cy="1402080"/>
          </a:xfrm>
          <a:prstGeom prst="round2DiagRect">
            <a:avLst/>
          </a:prstGeo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   ПЛАН МЕРОПРИЯТИЙ /«ДОРОЖНАЯ КАРТА» ПО ПЕРЕХОДУ </a:t>
            </a:r>
            <a:b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   К РЕГИСТРАЦИИ </a:t>
            </a:r>
            <a:r>
              <a:rPr lang="ru-RU" sz="2600" b="1" smtClean="0">
                <a:solidFill>
                  <a:schemeClr val="bg1"/>
                </a:solidFill>
                <a:latin typeface="Arial" panose="020B0604020202020204" pitchFamily="34" charset="0"/>
              </a:rPr>
              <a:t>МЕДИЦИНСКИХ ИЗДЕЛИЙ ПО 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ПРАВУ ЕАЭС</a:t>
            </a:r>
            <a:endParaRPr lang="ru-RU" sz="2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50EC37E-53D9-5141-97EA-AD01C8D1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7076" y="6544533"/>
            <a:ext cx="724924" cy="313467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97B0A48-F3A9-F040-9845-16357AE5F463}"/>
              </a:ext>
            </a:extLst>
          </p:cNvPr>
          <p:cNvSpPr txBox="1">
            <a:spLocks/>
          </p:cNvSpPr>
          <p:nvPr/>
        </p:nvSpPr>
        <p:spPr>
          <a:xfrm>
            <a:off x="1" y="1323269"/>
            <a:ext cx="12097962" cy="1274795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>
              <a:spcBef>
                <a:spcPct val="0"/>
              </a:spcBef>
              <a:buNone/>
              <a:defRPr sz="2400" b="1" cap="none">
                <a:ln w="3175" cmpd="sng"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/>
              <a:t>Пункт 3 Распоряжения </a:t>
            </a:r>
            <a:r>
              <a:rPr lang="ru-RU" sz="1800" dirty="0"/>
              <a:t>Совета ЕЭК от </a:t>
            </a:r>
            <a:r>
              <a:rPr lang="ru-RU" sz="1800" dirty="0" smtClean="0"/>
              <a:t>19 августа </a:t>
            </a:r>
            <a:r>
              <a:rPr lang="ru-RU" sz="1800" dirty="0"/>
              <a:t>2022 г. № </a:t>
            </a:r>
            <a:r>
              <a:rPr lang="ru-RU" sz="1800" dirty="0" smtClean="0"/>
              <a:t>22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«О </a:t>
            </a:r>
            <a:r>
              <a:rPr lang="ru-RU" sz="1800" dirty="0" smtClean="0"/>
              <a:t>проекте </a:t>
            </a:r>
            <a:r>
              <a:rPr lang="ru-RU" sz="1800" dirty="0"/>
              <a:t>Протокола о внесении изменения в </a:t>
            </a:r>
            <a:r>
              <a:rPr lang="ru-RU" sz="1800" dirty="0" smtClean="0"/>
              <a:t>Соглашение о единых принципах и правилах обращения медицинских изделий в рамках Евразийского экономического союза от 23 декабря 2014 года»</a:t>
            </a:r>
          </a:p>
          <a:p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35444" y="2217111"/>
            <a:ext cx="11585373" cy="42396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b="1" dirty="0" smtClean="0"/>
          </a:p>
          <a:p>
            <a:r>
              <a:rPr lang="ru-RU" b="1" dirty="0" smtClean="0">
                <a:solidFill>
                  <a:srgbClr val="00B050"/>
                </a:solidFill>
              </a:rPr>
              <a:t>УПОЛНОМОЧЕННЫЕ </a:t>
            </a:r>
            <a:r>
              <a:rPr lang="ru-RU" b="1" dirty="0">
                <a:solidFill>
                  <a:srgbClr val="00B050"/>
                </a:solidFill>
              </a:rPr>
              <a:t>ОРГАНЫ</a:t>
            </a:r>
            <a:r>
              <a:rPr lang="ru-RU" b="1" dirty="0" smtClean="0">
                <a:solidFill>
                  <a:srgbClr val="00B050"/>
                </a:solidFill>
              </a:rPr>
              <a:t>: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2000" dirty="0" smtClean="0"/>
              <a:t>Анализ проблемных вопросов работы испытательных лабораторий (центров), </a:t>
            </a:r>
            <a:r>
              <a:rPr lang="ru-RU" b="1" i="1" dirty="0" smtClean="0"/>
              <a:t>постоянно</a:t>
            </a:r>
            <a:endParaRPr lang="en-US" b="1" i="1" dirty="0" smtClean="0"/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2000" dirty="0" smtClean="0"/>
              <a:t>Подготовка предложений по мерам поддержки деятельности испытательных лабораторий (центров) и медицинских организаций (баз клинических испытаний), </a:t>
            </a:r>
            <a:r>
              <a:rPr lang="ru-RU" b="1" i="1" dirty="0" smtClean="0"/>
              <a:t>ноябрь 2023 г.</a:t>
            </a:r>
          </a:p>
          <a:p>
            <a:endParaRPr lang="ru-RU" sz="20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2000" dirty="0" smtClean="0"/>
              <a:t>Подготовка экспертов и инспекторов к работе по правилам Союза, </a:t>
            </a:r>
            <a:r>
              <a:rPr lang="ru-RU" b="1" i="1" dirty="0" smtClean="0"/>
              <a:t>ноябрь 2023 г.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ru-RU" sz="1550" dirty="0"/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КОМИССИЯ И УПОЛНОМОЧЕННЫЕ ОРГАНЫ:</a:t>
            </a:r>
            <a:endParaRPr lang="ru-RU" sz="155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2000" dirty="0" smtClean="0"/>
              <a:t>Обеспечение стабильного информационного взаимодействия в рамках Союза в сфере обращения медицинских изделий, </a:t>
            </a:r>
            <a:r>
              <a:rPr lang="ru-RU" sz="2000" b="1" i="1" dirty="0" smtClean="0"/>
              <a:t>2023 г.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2000" dirty="0" smtClean="0"/>
              <a:t>Оптимизация процедуры регистрации медицинских изделий и исключение двойного регулирования, </a:t>
            </a:r>
            <a:r>
              <a:rPr lang="ru-RU" sz="2000" b="1" i="1" dirty="0" smtClean="0"/>
              <a:t>2023 г. </a:t>
            </a:r>
            <a:endParaRPr lang="ru-RU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1207411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642C0A1-5190-5742-B86A-AFC0CDE9921B}"/>
              </a:ext>
            </a:extLst>
          </p:cNvPr>
          <p:cNvSpPr/>
          <p:nvPr/>
        </p:nvSpPr>
        <p:spPr>
          <a:xfrm>
            <a:off x="0" y="1431460"/>
            <a:ext cx="12216343" cy="4610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76696" y="5429357"/>
            <a:ext cx="6426643" cy="91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72" tIns="43637" rIns="87272" bIns="43637">
            <a:spAutoFit/>
          </a:bodyPr>
          <a:lstStyle/>
          <a:p>
            <a:pPr defTabSz="873104" eaLnBrk="0" hangingPunct="0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данные:</a:t>
            </a:r>
          </a:p>
          <a:p>
            <a:pPr defTabSz="873104" eaLnBrk="0" hangingPunct="0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Москва, ул. Летниковская, дом 2, строение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defTabSz="873104" eaLnBrk="0" hangingPunct="0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(495) 669-24-00, доб.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5176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74375" y="5519929"/>
            <a:ext cx="4088432" cy="71043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72" tIns="43637" rIns="87272" bIns="43637">
            <a:spAutoFit/>
          </a:bodyPr>
          <a:lstStyle/>
          <a:p>
            <a:pPr algn="r" defTabSz="873104" eaLnBrk="0" hangingPunct="0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www.eaeunion.org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873104" eaLnBrk="0" hangingPunct="0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eurasiancommission.org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29000"/>
            <a:ext cx="12192000" cy="856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6146" name="Picture 2" descr="C:\Users\shakirova\Documents\презентации\Логотип ЕАЭС\ЛОГО_ЕАЭ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09" y="1310641"/>
            <a:ext cx="2450784" cy="1386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041514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68919" y="883919"/>
            <a:ext cx="10561081" cy="929641"/>
          </a:xfrm>
          <a:prstGeom prst="roundRect">
            <a:avLst/>
          </a:prstGeom>
          <a:solidFill>
            <a:srgbClr val="469C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Заголовок 2050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2671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 defTabSz="685783">
              <a:lnSpc>
                <a:spcPct val="90000"/>
              </a:lnSpc>
              <a:defRPr/>
            </a:pPr>
            <a:r>
              <a:rPr lang="ru-RU" altLang="ru-RU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НОРМАТИВНАЯ </a:t>
            </a:r>
            <a:r>
              <a:rPr lang="ru-RU" altLang="ru-RU" sz="2600" b="1" dirty="0">
                <a:solidFill>
                  <a:schemeClr val="bg1"/>
                </a:solidFill>
                <a:latin typeface="Arial" panose="020B0604020202020204" pitchFamily="34" charset="0"/>
              </a:rPr>
              <a:t>БАЗА В ОБЛАСТИ РЕГУЛИРОВАНИЯ РЫНКА ЛЕКАРСТВ</a:t>
            </a:r>
            <a:endParaRPr lang="ru-RU" sz="2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6576" y="883920"/>
            <a:ext cx="11612136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/>
              <a:t>ДОГОВОР о Евразийском экономическом союзе от 29 мая 2014 года (статьи 30 и 100)</a:t>
            </a:r>
            <a:br>
              <a:rPr lang="ru-RU" sz="2000" b="1" dirty="0" smtClean="0"/>
            </a:br>
            <a:r>
              <a:rPr lang="ru-RU" sz="2000" b="1" dirty="0" smtClean="0"/>
              <a:t>СОГЛАШЕНИЕ о единых принципах и правилах обращения лекарственных средств </a:t>
            </a:r>
            <a:br>
              <a:rPr lang="ru-RU" sz="2000" b="1" dirty="0" smtClean="0"/>
            </a:br>
            <a:r>
              <a:rPr lang="ru-RU" sz="2000" b="1" dirty="0" smtClean="0"/>
              <a:t>в рамках ЕАЭС от 23 декабря 2014 года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8710" y="2082302"/>
            <a:ext cx="10447867" cy="902258"/>
          </a:xfrm>
          <a:prstGeom prst="roundRect">
            <a:avLst/>
          </a:prstGeom>
          <a:solidFill>
            <a:srgbClr val="EDF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76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документов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Коллегии и Совета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ЕЭК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8077" y="4504503"/>
            <a:ext cx="3799057" cy="16268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11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документов по вопросам </a:t>
            </a:r>
            <a:r>
              <a:rPr lang="ru-RU" b="1" smtClean="0">
                <a:solidFill>
                  <a:schemeClr val="tx2">
                    <a:lumMod val="50000"/>
                  </a:schemeClr>
                </a:solidFill>
              </a:rPr>
              <a:t>регистрации ЛС,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lvl="0"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документа по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другим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вопросам обращения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40501" y="4468953"/>
            <a:ext cx="2270636" cy="16623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Качество ЛС</a:t>
            </a:r>
          </a:p>
          <a:p>
            <a:pPr lvl="0" algn="ctr"/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  <a:p>
            <a:pPr lvl="0"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37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документов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659887" y="4468951"/>
            <a:ext cx="2921933" cy="16623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150" b="1" dirty="0" smtClean="0">
                <a:solidFill>
                  <a:schemeClr val="accent1">
                    <a:lumMod val="50000"/>
                  </a:schemeClr>
                </a:solidFill>
              </a:rPr>
              <a:t>Эффективность ЛС</a:t>
            </a:r>
            <a:endParaRPr lang="ru-RU" sz="215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15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документов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9630573" y="4468952"/>
            <a:ext cx="2470041" cy="16623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Безопасность ЛС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документов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40501" y="3368664"/>
            <a:ext cx="7658212" cy="7283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СПЕЦИАЛЬНЫЕ ДОКУМЕНТЫ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274320" y="3368664"/>
            <a:ext cx="3794760" cy="7638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ОБЩИЕ ДОКУМЕНТЫ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5882979" y="1813560"/>
            <a:ext cx="419748" cy="268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4" name="Стрелка вниз 83"/>
          <p:cNvSpPr/>
          <p:nvPr/>
        </p:nvSpPr>
        <p:spPr>
          <a:xfrm>
            <a:off x="7978085" y="4113652"/>
            <a:ext cx="419748" cy="358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5" name="Стрелка вниз 84"/>
          <p:cNvSpPr/>
          <p:nvPr/>
        </p:nvSpPr>
        <p:spPr>
          <a:xfrm>
            <a:off x="5266817" y="4096990"/>
            <a:ext cx="419748" cy="358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6" name="Стрелка вниз 85"/>
          <p:cNvSpPr/>
          <p:nvPr/>
        </p:nvSpPr>
        <p:spPr>
          <a:xfrm>
            <a:off x="10655718" y="4132540"/>
            <a:ext cx="419748" cy="358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7" name="Стрелка вниз 86"/>
          <p:cNvSpPr/>
          <p:nvPr/>
        </p:nvSpPr>
        <p:spPr>
          <a:xfrm>
            <a:off x="7958319" y="2991456"/>
            <a:ext cx="419748" cy="358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8" name="Стрелка вниз 87"/>
          <p:cNvSpPr/>
          <p:nvPr/>
        </p:nvSpPr>
        <p:spPr>
          <a:xfrm>
            <a:off x="2082905" y="2991456"/>
            <a:ext cx="419748" cy="358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9" name="Стрелка вниз 88"/>
          <p:cNvSpPr/>
          <p:nvPr/>
        </p:nvSpPr>
        <p:spPr>
          <a:xfrm>
            <a:off x="1898462" y="4150938"/>
            <a:ext cx="419748" cy="358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17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9"/>
          <p:cNvGrpSpPr/>
          <p:nvPr/>
        </p:nvGrpSpPr>
        <p:grpSpPr>
          <a:xfrm>
            <a:off x="3715241" y="4280958"/>
            <a:ext cx="1025236" cy="1366306"/>
            <a:chOff x="2627301" y="4137601"/>
            <a:chExt cx="768927" cy="1529675"/>
          </a:xfrm>
          <a:solidFill>
            <a:schemeClr val="accent6">
              <a:lumMod val="75000"/>
            </a:schemeClr>
          </a:solidFill>
        </p:grpSpPr>
        <p:sp>
          <p:nvSpPr>
            <p:cNvPr id="121" name="object 51"/>
            <p:cNvSpPr/>
            <p:nvPr/>
          </p:nvSpPr>
          <p:spPr>
            <a:xfrm>
              <a:off x="2628506" y="4137601"/>
              <a:ext cx="767722" cy="445037"/>
            </a:xfrm>
            <a:custGeom>
              <a:avLst/>
              <a:gdLst/>
              <a:ahLst/>
              <a:cxnLst/>
              <a:rect l="l" t="t" r="r" b="b"/>
              <a:pathLst>
                <a:path w="1087754" h="630554">
                  <a:moveTo>
                    <a:pt x="545637" y="0"/>
                  </a:moveTo>
                  <a:lnTo>
                    <a:pt x="0" y="315047"/>
                  </a:lnTo>
                  <a:lnTo>
                    <a:pt x="542245" y="630085"/>
                  </a:lnTo>
                  <a:lnTo>
                    <a:pt x="1087736" y="315184"/>
                  </a:lnTo>
                  <a:lnTo>
                    <a:pt x="54563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22" name="object 49"/>
            <p:cNvSpPr/>
            <p:nvPr/>
          </p:nvSpPr>
          <p:spPr>
            <a:xfrm>
              <a:off x="3009890" y="4366226"/>
              <a:ext cx="386327" cy="1301050"/>
            </a:xfrm>
            <a:custGeom>
              <a:avLst/>
              <a:gdLst/>
              <a:ahLst/>
              <a:cxnLst/>
              <a:rect l="l" t="t" r="r" b="b"/>
              <a:pathLst>
                <a:path w="547370" h="1843404">
                  <a:moveTo>
                    <a:pt x="547376" y="0"/>
                  </a:moveTo>
                  <a:lnTo>
                    <a:pt x="1874" y="314901"/>
                  </a:lnTo>
                  <a:lnTo>
                    <a:pt x="0" y="1843095"/>
                  </a:lnTo>
                  <a:lnTo>
                    <a:pt x="545637" y="1528047"/>
                  </a:lnTo>
                  <a:lnTo>
                    <a:pt x="54737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23" name="object 50"/>
            <p:cNvSpPr/>
            <p:nvPr/>
          </p:nvSpPr>
          <p:spPr>
            <a:xfrm>
              <a:off x="2627301" y="4366124"/>
              <a:ext cx="384086" cy="1301050"/>
            </a:xfrm>
            <a:custGeom>
              <a:avLst/>
              <a:gdLst/>
              <a:ahLst/>
              <a:cxnLst/>
              <a:rect l="l" t="t" r="r" b="b"/>
              <a:pathLst>
                <a:path w="544195" h="1843404">
                  <a:moveTo>
                    <a:pt x="1706" y="0"/>
                  </a:moveTo>
                  <a:lnTo>
                    <a:pt x="0" y="1528194"/>
                  </a:lnTo>
                  <a:lnTo>
                    <a:pt x="542067" y="1843231"/>
                  </a:lnTo>
                  <a:lnTo>
                    <a:pt x="543952" y="315047"/>
                  </a:lnTo>
                  <a:lnTo>
                    <a:pt x="170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grpSp>
        <p:nvGrpSpPr>
          <p:cNvPr id="3" name="Группа 254"/>
          <p:cNvGrpSpPr/>
          <p:nvPr/>
        </p:nvGrpSpPr>
        <p:grpSpPr>
          <a:xfrm>
            <a:off x="1424165" y="5096058"/>
            <a:ext cx="1030755" cy="520542"/>
            <a:chOff x="3624538" y="5298516"/>
            <a:chExt cx="773066" cy="676894"/>
          </a:xfrm>
          <a:solidFill>
            <a:schemeClr val="accent6">
              <a:lumMod val="75000"/>
            </a:schemeClr>
          </a:solidFill>
        </p:grpSpPr>
        <p:sp>
          <p:nvSpPr>
            <p:cNvPr id="256" name="object 28"/>
            <p:cNvSpPr/>
            <p:nvPr/>
          </p:nvSpPr>
          <p:spPr>
            <a:xfrm>
              <a:off x="4007244" y="5541130"/>
              <a:ext cx="390360" cy="434280"/>
            </a:xfrm>
            <a:custGeom>
              <a:avLst/>
              <a:gdLst/>
              <a:ahLst/>
              <a:cxnLst/>
              <a:rect l="l" t="t" r="r" b="b"/>
              <a:pathLst>
                <a:path w="553084" h="615315">
                  <a:moveTo>
                    <a:pt x="542779" y="0"/>
                  </a:moveTo>
                  <a:lnTo>
                    <a:pt x="0" y="299613"/>
                  </a:lnTo>
                  <a:lnTo>
                    <a:pt x="6900" y="614808"/>
                  </a:lnTo>
                  <a:lnTo>
                    <a:pt x="552538" y="299760"/>
                  </a:lnTo>
                  <a:lnTo>
                    <a:pt x="54277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57" name="object 29"/>
            <p:cNvSpPr/>
            <p:nvPr/>
          </p:nvSpPr>
          <p:spPr>
            <a:xfrm>
              <a:off x="3624538" y="5533738"/>
              <a:ext cx="387670" cy="441451"/>
            </a:xfrm>
            <a:custGeom>
              <a:avLst/>
              <a:gdLst/>
              <a:ahLst/>
              <a:cxnLst/>
              <a:rect l="l" t="t" r="r" b="b"/>
              <a:pathLst>
                <a:path w="549275" h="625475">
                  <a:moveTo>
                    <a:pt x="0" y="0"/>
                  </a:moveTo>
                  <a:lnTo>
                    <a:pt x="7067" y="310231"/>
                  </a:lnTo>
                  <a:lnTo>
                    <a:pt x="549135" y="625279"/>
                  </a:lnTo>
                  <a:lnTo>
                    <a:pt x="542245" y="3100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58" name="object 30"/>
            <p:cNvSpPr/>
            <p:nvPr/>
          </p:nvSpPr>
          <p:spPr>
            <a:xfrm>
              <a:off x="3624538" y="5298516"/>
              <a:ext cx="765929" cy="445037"/>
            </a:xfrm>
            <a:custGeom>
              <a:avLst/>
              <a:gdLst/>
              <a:ahLst/>
              <a:cxnLst/>
              <a:rect l="l" t="t" r="r" b="b"/>
              <a:pathLst>
                <a:path w="1085215" h="630554">
                  <a:moveTo>
                    <a:pt x="545637" y="0"/>
                  </a:moveTo>
                  <a:lnTo>
                    <a:pt x="0" y="319990"/>
                  </a:lnTo>
                  <a:lnTo>
                    <a:pt x="542245" y="630085"/>
                  </a:lnTo>
                  <a:lnTo>
                    <a:pt x="1085014" y="330461"/>
                  </a:lnTo>
                  <a:lnTo>
                    <a:pt x="54563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grpSp>
        <p:nvGrpSpPr>
          <p:cNvPr id="5" name="Группа 258"/>
          <p:cNvGrpSpPr/>
          <p:nvPr/>
        </p:nvGrpSpPr>
        <p:grpSpPr>
          <a:xfrm>
            <a:off x="364148" y="5064393"/>
            <a:ext cx="1156449" cy="639961"/>
            <a:chOff x="7355140" y="5047725"/>
            <a:chExt cx="768134" cy="693350"/>
          </a:xfrm>
          <a:solidFill>
            <a:srgbClr val="469C67"/>
          </a:solidFill>
        </p:grpSpPr>
        <p:sp>
          <p:nvSpPr>
            <p:cNvPr id="260" name="object 37"/>
            <p:cNvSpPr/>
            <p:nvPr/>
          </p:nvSpPr>
          <p:spPr>
            <a:xfrm>
              <a:off x="7737844" y="5273466"/>
              <a:ext cx="385430" cy="467609"/>
            </a:xfrm>
            <a:custGeom>
              <a:avLst/>
              <a:gdLst/>
              <a:ahLst/>
              <a:cxnLst/>
              <a:rect l="l" t="t" r="r" b="b"/>
              <a:pathLst>
                <a:path w="546100" h="733425">
                  <a:moveTo>
                    <a:pt x="545501" y="0"/>
                  </a:moveTo>
                  <a:lnTo>
                    <a:pt x="0" y="314901"/>
                  </a:lnTo>
                  <a:lnTo>
                    <a:pt x="282" y="733192"/>
                  </a:lnTo>
                  <a:lnTo>
                    <a:pt x="545920" y="418144"/>
                  </a:lnTo>
                  <a:lnTo>
                    <a:pt x="5455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61" name="object 38"/>
            <p:cNvSpPr/>
            <p:nvPr/>
          </p:nvSpPr>
          <p:spPr>
            <a:xfrm>
              <a:off x="7355140" y="5285826"/>
              <a:ext cx="383189" cy="455146"/>
            </a:xfrm>
            <a:custGeom>
              <a:avLst/>
              <a:gdLst/>
              <a:ahLst/>
              <a:cxnLst/>
              <a:rect l="l" t="t" r="r" b="b"/>
              <a:pathLst>
                <a:path w="542925" h="733425">
                  <a:moveTo>
                    <a:pt x="0" y="0"/>
                  </a:moveTo>
                  <a:lnTo>
                    <a:pt x="450" y="418290"/>
                  </a:lnTo>
                  <a:lnTo>
                    <a:pt x="542527" y="733328"/>
                  </a:lnTo>
                  <a:lnTo>
                    <a:pt x="542245" y="3150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62" name="object 39"/>
            <p:cNvSpPr/>
            <p:nvPr/>
          </p:nvSpPr>
          <p:spPr>
            <a:xfrm>
              <a:off x="7355552" y="5047725"/>
              <a:ext cx="767722" cy="434087"/>
            </a:xfrm>
            <a:custGeom>
              <a:avLst/>
              <a:gdLst/>
              <a:ahLst/>
              <a:cxnLst/>
              <a:rect l="l" t="t" r="r" b="b"/>
              <a:pathLst>
                <a:path w="1087754" h="630554">
                  <a:moveTo>
                    <a:pt x="545627" y="0"/>
                  </a:moveTo>
                  <a:lnTo>
                    <a:pt x="0" y="315047"/>
                  </a:lnTo>
                  <a:lnTo>
                    <a:pt x="542245" y="630085"/>
                  </a:lnTo>
                  <a:lnTo>
                    <a:pt x="1087736" y="315184"/>
                  </a:lnTo>
                  <a:lnTo>
                    <a:pt x="5456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grpSp>
        <p:nvGrpSpPr>
          <p:cNvPr id="6" name="Группа 247"/>
          <p:cNvGrpSpPr/>
          <p:nvPr/>
        </p:nvGrpSpPr>
        <p:grpSpPr>
          <a:xfrm>
            <a:off x="6011515" y="5067060"/>
            <a:ext cx="1030755" cy="538621"/>
            <a:chOff x="3624538" y="5294443"/>
            <a:chExt cx="773066" cy="680967"/>
          </a:xfrm>
          <a:solidFill>
            <a:schemeClr val="accent6">
              <a:lumMod val="75000"/>
            </a:schemeClr>
          </a:solidFill>
        </p:grpSpPr>
        <p:sp>
          <p:nvSpPr>
            <p:cNvPr id="28" name="object 28"/>
            <p:cNvSpPr/>
            <p:nvPr/>
          </p:nvSpPr>
          <p:spPr>
            <a:xfrm>
              <a:off x="4007244" y="5541130"/>
              <a:ext cx="390360" cy="434280"/>
            </a:xfrm>
            <a:custGeom>
              <a:avLst/>
              <a:gdLst/>
              <a:ahLst/>
              <a:cxnLst/>
              <a:rect l="l" t="t" r="r" b="b"/>
              <a:pathLst>
                <a:path w="553084" h="615315">
                  <a:moveTo>
                    <a:pt x="542779" y="0"/>
                  </a:moveTo>
                  <a:lnTo>
                    <a:pt x="0" y="299613"/>
                  </a:lnTo>
                  <a:lnTo>
                    <a:pt x="6900" y="614808"/>
                  </a:lnTo>
                  <a:lnTo>
                    <a:pt x="552538" y="299760"/>
                  </a:lnTo>
                  <a:lnTo>
                    <a:pt x="54277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9" name="object 29"/>
            <p:cNvSpPr/>
            <p:nvPr/>
          </p:nvSpPr>
          <p:spPr>
            <a:xfrm>
              <a:off x="3624538" y="5533738"/>
              <a:ext cx="387670" cy="441451"/>
            </a:xfrm>
            <a:custGeom>
              <a:avLst/>
              <a:gdLst/>
              <a:ahLst/>
              <a:cxnLst/>
              <a:rect l="l" t="t" r="r" b="b"/>
              <a:pathLst>
                <a:path w="549275" h="625475">
                  <a:moveTo>
                    <a:pt x="0" y="0"/>
                  </a:moveTo>
                  <a:lnTo>
                    <a:pt x="7067" y="310231"/>
                  </a:lnTo>
                  <a:lnTo>
                    <a:pt x="549135" y="625279"/>
                  </a:lnTo>
                  <a:lnTo>
                    <a:pt x="542245" y="3100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0" name="object 30"/>
            <p:cNvSpPr/>
            <p:nvPr/>
          </p:nvSpPr>
          <p:spPr>
            <a:xfrm>
              <a:off x="3624538" y="5294443"/>
              <a:ext cx="765929" cy="445037"/>
            </a:xfrm>
            <a:custGeom>
              <a:avLst/>
              <a:gdLst/>
              <a:ahLst/>
              <a:cxnLst/>
              <a:rect l="l" t="t" r="r" b="b"/>
              <a:pathLst>
                <a:path w="1085215" h="630554">
                  <a:moveTo>
                    <a:pt x="545637" y="0"/>
                  </a:moveTo>
                  <a:lnTo>
                    <a:pt x="0" y="319990"/>
                  </a:lnTo>
                  <a:lnTo>
                    <a:pt x="542245" y="630085"/>
                  </a:lnTo>
                  <a:lnTo>
                    <a:pt x="1085014" y="330461"/>
                  </a:lnTo>
                  <a:lnTo>
                    <a:pt x="54563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grpSp>
        <p:nvGrpSpPr>
          <p:cNvPr id="11" name="Группа 240"/>
          <p:cNvGrpSpPr/>
          <p:nvPr/>
        </p:nvGrpSpPr>
        <p:grpSpPr>
          <a:xfrm>
            <a:off x="8439654" y="5472376"/>
            <a:ext cx="1024781" cy="89511"/>
            <a:chOff x="6824533" y="5439877"/>
            <a:chExt cx="768586" cy="594652"/>
          </a:xfrm>
          <a:solidFill>
            <a:schemeClr val="accent6">
              <a:lumMod val="75000"/>
            </a:schemeClr>
          </a:solidFill>
        </p:grpSpPr>
        <p:sp>
          <p:nvSpPr>
            <p:cNvPr id="40" name="object 40"/>
            <p:cNvSpPr/>
            <p:nvPr/>
          </p:nvSpPr>
          <p:spPr>
            <a:xfrm>
              <a:off x="7207241" y="5683160"/>
              <a:ext cx="385878" cy="351369"/>
            </a:xfrm>
            <a:custGeom>
              <a:avLst/>
              <a:gdLst/>
              <a:ahLst/>
              <a:cxnLst/>
              <a:rect l="l" t="t" r="r" b="b"/>
              <a:pathLst>
                <a:path w="546734" h="497840">
                  <a:moveTo>
                    <a:pt x="542779" y="0"/>
                  </a:moveTo>
                  <a:lnTo>
                    <a:pt x="0" y="299613"/>
                  </a:lnTo>
                  <a:lnTo>
                    <a:pt x="659" y="497335"/>
                  </a:lnTo>
                  <a:lnTo>
                    <a:pt x="546297" y="182287"/>
                  </a:lnTo>
                  <a:lnTo>
                    <a:pt x="54277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41" name="object 41"/>
            <p:cNvSpPr/>
            <p:nvPr/>
          </p:nvSpPr>
          <p:spPr>
            <a:xfrm>
              <a:off x="6824533" y="5675769"/>
              <a:ext cx="383189" cy="358539"/>
            </a:xfrm>
            <a:custGeom>
              <a:avLst/>
              <a:gdLst/>
              <a:ahLst/>
              <a:cxnLst/>
              <a:rect l="l" t="t" r="r" b="b"/>
              <a:pathLst>
                <a:path w="542925" h="508000">
                  <a:moveTo>
                    <a:pt x="0" y="0"/>
                  </a:moveTo>
                  <a:lnTo>
                    <a:pt x="837" y="192758"/>
                  </a:lnTo>
                  <a:lnTo>
                    <a:pt x="542904" y="507806"/>
                  </a:lnTo>
                  <a:lnTo>
                    <a:pt x="542245" y="3100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42" name="object 42"/>
            <p:cNvSpPr/>
            <p:nvPr/>
          </p:nvSpPr>
          <p:spPr>
            <a:xfrm>
              <a:off x="6824533" y="5439877"/>
              <a:ext cx="765929" cy="445037"/>
            </a:xfrm>
            <a:custGeom>
              <a:avLst/>
              <a:gdLst/>
              <a:ahLst/>
              <a:cxnLst/>
              <a:rect l="l" t="t" r="r" b="b"/>
              <a:pathLst>
                <a:path w="1085215" h="630554">
                  <a:moveTo>
                    <a:pt x="545637" y="0"/>
                  </a:moveTo>
                  <a:lnTo>
                    <a:pt x="0" y="319990"/>
                  </a:lnTo>
                  <a:lnTo>
                    <a:pt x="542245" y="630085"/>
                  </a:lnTo>
                  <a:lnTo>
                    <a:pt x="1085014" y="330461"/>
                  </a:lnTo>
                  <a:lnTo>
                    <a:pt x="54563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grpSp>
        <p:nvGrpSpPr>
          <p:cNvPr id="12" name="Группа 242"/>
          <p:cNvGrpSpPr/>
          <p:nvPr/>
        </p:nvGrpSpPr>
        <p:grpSpPr>
          <a:xfrm>
            <a:off x="5146777" y="4539856"/>
            <a:ext cx="1025236" cy="1107408"/>
            <a:chOff x="2627301" y="4137601"/>
            <a:chExt cx="768927" cy="1529675"/>
          </a:xfrm>
          <a:solidFill>
            <a:srgbClr val="469C67"/>
          </a:solidFill>
        </p:grpSpPr>
        <p:sp>
          <p:nvSpPr>
            <p:cNvPr id="51" name="object 51"/>
            <p:cNvSpPr/>
            <p:nvPr/>
          </p:nvSpPr>
          <p:spPr>
            <a:xfrm>
              <a:off x="2628506" y="4137601"/>
              <a:ext cx="767722" cy="445037"/>
            </a:xfrm>
            <a:custGeom>
              <a:avLst/>
              <a:gdLst/>
              <a:ahLst/>
              <a:cxnLst/>
              <a:rect l="l" t="t" r="r" b="b"/>
              <a:pathLst>
                <a:path w="1087754" h="630554">
                  <a:moveTo>
                    <a:pt x="545637" y="0"/>
                  </a:moveTo>
                  <a:lnTo>
                    <a:pt x="0" y="315047"/>
                  </a:lnTo>
                  <a:lnTo>
                    <a:pt x="542245" y="630085"/>
                  </a:lnTo>
                  <a:lnTo>
                    <a:pt x="1087736" y="315184"/>
                  </a:lnTo>
                  <a:lnTo>
                    <a:pt x="54563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49" name="object 49"/>
            <p:cNvSpPr/>
            <p:nvPr/>
          </p:nvSpPr>
          <p:spPr>
            <a:xfrm>
              <a:off x="3009890" y="4366226"/>
              <a:ext cx="386327" cy="1301050"/>
            </a:xfrm>
            <a:custGeom>
              <a:avLst/>
              <a:gdLst/>
              <a:ahLst/>
              <a:cxnLst/>
              <a:rect l="l" t="t" r="r" b="b"/>
              <a:pathLst>
                <a:path w="547370" h="1843404">
                  <a:moveTo>
                    <a:pt x="547376" y="0"/>
                  </a:moveTo>
                  <a:lnTo>
                    <a:pt x="1874" y="314901"/>
                  </a:lnTo>
                  <a:lnTo>
                    <a:pt x="0" y="1843095"/>
                  </a:lnTo>
                  <a:lnTo>
                    <a:pt x="545637" y="1528047"/>
                  </a:lnTo>
                  <a:lnTo>
                    <a:pt x="54737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50" name="object 50"/>
            <p:cNvSpPr/>
            <p:nvPr/>
          </p:nvSpPr>
          <p:spPr>
            <a:xfrm>
              <a:off x="2627301" y="4366124"/>
              <a:ext cx="384086" cy="1301050"/>
            </a:xfrm>
            <a:custGeom>
              <a:avLst/>
              <a:gdLst/>
              <a:ahLst/>
              <a:cxnLst/>
              <a:rect l="l" t="t" r="r" b="b"/>
              <a:pathLst>
                <a:path w="544195" h="1843404">
                  <a:moveTo>
                    <a:pt x="1706" y="0"/>
                  </a:moveTo>
                  <a:lnTo>
                    <a:pt x="0" y="1528194"/>
                  </a:lnTo>
                  <a:lnTo>
                    <a:pt x="542067" y="1843231"/>
                  </a:lnTo>
                  <a:lnTo>
                    <a:pt x="543952" y="315047"/>
                  </a:lnTo>
                  <a:lnTo>
                    <a:pt x="170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grpSp>
        <p:nvGrpSpPr>
          <p:cNvPr id="13" name="Группа 243"/>
          <p:cNvGrpSpPr/>
          <p:nvPr/>
        </p:nvGrpSpPr>
        <p:grpSpPr>
          <a:xfrm>
            <a:off x="10586773" y="3404483"/>
            <a:ext cx="1024623" cy="2152436"/>
            <a:chOff x="5282195" y="4793593"/>
            <a:chExt cx="768467" cy="1240899"/>
          </a:xfrm>
          <a:solidFill>
            <a:schemeClr val="accent6">
              <a:lumMod val="75000"/>
            </a:schemeClr>
          </a:solidFill>
        </p:grpSpPr>
        <p:sp>
          <p:nvSpPr>
            <p:cNvPr id="58" name="object 58"/>
            <p:cNvSpPr/>
            <p:nvPr/>
          </p:nvSpPr>
          <p:spPr>
            <a:xfrm>
              <a:off x="5664784" y="5027892"/>
              <a:ext cx="385878" cy="1006600"/>
            </a:xfrm>
            <a:custGeom>
              <a:avLst/>
              <a:gdLst/>
              <a:ahLst/>
              <a:cxnLst/>
              <a:rect l="l" t="t" r="r" b="b"/>
              <a:pathLst>
                <a:path w="546734" h="1426209">
                  <a:moveTo>
                    <a:pt x="546109" y="0"/>
                  </a:moveTo>
                  <a:lnTo>
                    <a:pt x="607" y="314901"/>
                  </a:lnTo>
                  <a:lnTo>
                    <a:pt x="0" y="1425757"/>
                  </a:lnTo>
                  <a:lnTo>
                    <a:pt x="545637" y="1110709"/>
                  </a:lnTo>
                  <a:lnTo>
                    <a:pt x="54610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59" name="object 59"/>
            <p:cNvSpPr/>
            <p:nvPr/>
          </p:nvSpPr>
          <p:spPr>
            <a:xfrm>
              <a:off x="5282195" y="5027794"/>
              <a:ext cx="383189" cy="1006600"/>
            </a:xfrm>
            <a:custGeom>
              <a:avLst/>
              <a:gdLst/>
              <a:ahLst/>
              <a:cxnLst/>
              <a:rect l="l" t="t" r="r" b="b"/>
              <a:pathLst>
                <a:path w="542925" h="1426209">
                  <a:moveTo>
                    <a:pt x="439" y="0"/>
                  </a:moveTo>
                  <a:lnTo>
                    <a:pt x="0" y="1110845"/>
                  </a:lnTo>
                  <a:lnTo>
                    <a:pt x="542077" y="1425893"/>
                  </a:lnTo>
                  <a:lnTo>
                    <a:pt x="542685" y="315037"/>
                  </a:lnTo>
                  <a:lnTo>
                    <a:pt x="43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60" name="object 60"/>
            <p:cNvSpPr/>
            <p:nvPr/>
          </p:nvSpPr>
          <p:spPr>
            <a:xfrm>
              <a:off x="5282506" y="4793593"/>
              <a:ext cx="767722" cy="445037"/>
            </a:xfrm>
            <a:custGeom>
              <a:avLst/>
              <a:gdLst/>
              <a:ahLst/>
              <a:cxnLst/>
              <a:rect l="l" t="t" r="r" b="b"/>
              <a:pathLst>
                <a:path w="1087754" h="630554">
                  <a:moveTo>
                    <a:pt x="545637" y="0"/>
                  </a:moveTo>
                  <a:lnTo>
                    <a:pt x="0" y="315037"/>
                  </a:lnTo>
                  <a:lnTo>
                    <a:pt x="542245" y="630085"/>
                  </a:lnTo>
                  <a:lnTo>
                    <a:pt x="1087746" y="315184"/>
                  </a:lnTo>
                  <a:lnTo>
                    <a:pt x="54563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2051" name="Заголовок 2050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7253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 defTabSz="685783">
              <a:lnSpc>
                <a:spcPct val="90000"/>
              </a:lnSpc>
              <a:defRPr/>
            </a:pPr>
            <a:r>
              <a:rPr lang="ru-RU" altLang="ru-RU" sz="2600" b="1" dirty="0">
                <a:solidFill>
                  <a:schemeClr val="bg1"/>
                </a:solidFill>
                <a:latin typeface="Arial" panose="020B0604020202020204" pitchFamily="34" charset="0"/>
              </a:rPr>
              <a:t>СТАТИСТИКА РАБОТЫ </a:t>
            </a:r>
            <a:r>
              <a:rPr lang="ru-RU" altLang="ru-RU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РЫНКА ЛЕКАРСТВЕННЫХ </a:t>
            </a:r>
            <a:r>
              <a:rPr lang="ru-RU" altLang="ru-RU" sz="2600" b="1" dirty="0">
                <a:solidFill>
                  <a:schemeClr val="bg1"/>
                </a:solidFill>
                <a:latin typeface="Arial" panose="020B0604020202020204" pitchFamily="34" charset="0"/>
              </a:rPr>
              <a:t>СРЕДСТВ</a:t>
            </a:r>
            <a:endParaRPr lang="ru-RU" sz="2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Группа 241"/>
          <p:cNvGrpSpPr/>
          <p:nvPr/>
        </p:nvGrpSpPr>
        <p:grpSpPr>
          <a:xfrm>
            <a:off x="7527130" y="5238383"/>
            <a:ext cx="1024179" cy="351006"/>
            <a:chOff x="7355140" y="4989257"/>
            <a:chExt cx="768134" cy="751818"/>
          </a:xfrm>
          <a:solidFill>
            <a:srgbClr val="469C67"/>
          </a:solidFill>
        </p:grpSpPr>
        <p:sp>
          <p:nvSpPr>
            <p:cNvPr id="37" name="object 37"/>
            <p:cNvSpPr/>
            <p:nvPr/>
          </p:nvSpPr>
          <p:spPr>
            <a:xfrm>
              <a:off x="7737844" y="5223433"/>
              <a:ext cx="385430" cy="517642"/>
            </a:xfrm>
            <a:custGeom>
              <a:avLst/>
              <a:gdLst/>
              <a:ahLst/>
              <a:cxnLst/>
              <a:rect l="l" t="t" r="r" b="b"/>
              <a:pathLst>
                <a:path w="546100" h="733425">
                  <a:moveTo>
                    <a:pt x="545501" y="0"/>
                  </a:moveTo>
                  <a:lnTo>
                    <a:pt x="0" y="314901"/>
                  </a:lnTo>
                  <a:lnTo>
                    <a:pt x="282" y="733192"/>
                  </a:lnTo>
                  <a:lnTo>
                    <a:pt x="545920" y="418144"/>
                  </a:lnTo>
                  <a:lnTo>
                    <a:pt x="5455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8" name="object 38"/>
            <p:cNvSpPr/>
            <p:nvPr/>
          </p:nvSpPr>
          <p:spPr>
            <a:xfrm>
              <a:off x="7355140" y="5223330"/>
              <a:ext cx="383189" cy="517642"/>
            </a:xfrm>
            <a:custGeom>
              <a:avLst/>
              <a:gdLst/>
              <a:ahLst/>
              <a:cxnLst/>
              <a:rect l="l" t="t" r="r" b="b"/>
              <a:pathLst>
                <a:path w="542925" h="733425">
                  <a:moveTo>
                    <a:pt x="0" y="0"/>
                  </a:moveTo>
                  <a:lnTo>
                    <a:pt x="450" y="418290"/>
                  </a:lnTo>
                  <a:lnTo>
                    <a:pt x="542527" y="733328"/>
                  </a:lnTo>
                  <a:lnTo>
                    <a:pt x="542245" y="3150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9" name="object 39"/>
            <p:cNvSpPr/>
            <p:nvPr/>
          </p:nvSpPr>
          <p:spPr>
            <a:xfrm>
              <a:off x="7355140" y="4989257"/>
              <a:ext cx="767722" cy="445037"/>
            </a:xfrm>
            <a:custGeom>
              <a:avLst/>
              <a:gdLst/>
              <a:ahLst/>
              <a:cxnLst/>
              <a:rect l="l" t="t" r="r" b="b"/>
              <a:pathLst>
                <a:path w="1087754" h="630554">
                  <a:moveTo>
                    <a:pt x="545627" y="0"/>
                  </a:moveTo>
                  <a:lnTo>
                    <a:pt x="0" y="315047"/>
                  </a:lnTo>
                  <a:lnTo>
                    <a:pt x="542245" y="630085"/>
                  </a:lnTo>
                  <a:lnTo>
                    <a:pt x="1087736" y="315184"/>
                  </a:lnTo>
                  <a:lnTo>
                    <a:pt x="5456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2054" name="Прямоугольник 2053"/>
          <p:cNvSpPr/>
          <p:nvPr/>
        </p:nvSpPr>
        <p:spPr>
          <a:xfrm>
            <a:off x="195468" y="5820633"/>
            <a:ext cx="5902557" cy="645397"/>
          </a:xfrm>
          <a:prstGeom prst="rect">
            <a:avLst/>
          </a:prstGeom>
          <a:solidFill>
            <a:srgbClr val="469C67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 на регистрацию ЛС</a:t>
            </a:r>
            <a:endParaRPr lang="ru-RU" sz="2000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6490840" y="5821095"/>
            <a:ext cx="5304635" cy="64493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 на инспекцию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GMP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4707" y="465857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639295" y="466175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36601" y="4357979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275231" y="3956933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304145" y="462090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702307" y="47005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758572" y="503080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784756" y="188275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3824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640190" y="3004203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841571" y="3819673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472</a:t>
            </a:r>
          </a:p>
        </p:txBody>
      </p:sp>
      <p:grpSp>
        <p:nvGrpSpPr>
          <p:cNvPr id="16" name="Группа 115"/>
          <p:cNvGrpSpPr/>
          <p:nvPr/>
        </p:nvGrpSpPr>
        <p:grpSpPr>
          <a:xfrm>
            <a:off x="2800717" y="4787819"/>
            <a:ext cx="1025380" cy="849238"/>
            <a:chOff x="280889" y="5670186"/>
            <a:chExt cx="769035" cy="1165704"/>
          </a:xfrm>
          <a:solidFill>
            <a:srgbClr val="469C67"/>
          </a:solidFill>
        </p:grpSpPr>
        <p:sp>
          <p:nvSpPr>
            <p:cNvPr id="117" name="object 61"/>
            <p:cNvSpPr/>
            <p:nvPr/>
          </p:nvSpPr>
          <p:spPr>
            <a:xfrm>
              <a:off x="663597" y="5904136"/>
              <a:ext cx="386327" cy="931754"/>
            </a:xfrm>
            <a:custGeom>
              <a:avLst/>
              <a:gdLst/>
              <a:ahLst/>
              <a:cxnLst/>
              <a:rect l="l" t="t" r="r" b="b"/>
              <a:pathLst>
                <a:path w="547369" h="1320165">
                  <a:moveTo>
                    <a:pt x="545501" y="0"/>
                  </a:moveTo>
                  <a:lnTo>
                    <a:pt x="0" y="314901"/>
                  </a:lnTo>
                  <a:lnTo>
                    <a:pt x="1696" y="1319635"/>
                  </a:lnTo>
                  <a:lnTo>
                    <a:pt x="547334" y="1004587"/>
                  </a:lnTo>
                  <a:lnTo>
                    <a:pt x="5455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18" name="object 62"/>
            <p:cNvSpPr/>
            <p:nvPr/>
          </p:nvSpPr>
          <p:spPr>
            <a:xfrm>
              <a:off x="280889" y="5904033"/>
              <a:ext cx="384086" cy="931754"/>
            </a:xfrm>
            <a:custGeom>
              <a:avLst/>
              <a:gdLst/>
              <a:ahLst/>
              <a:cxnLst/>
              <a:rect l="l" t="t" r="r" b="b"/>
              <a:pathLst>
                <a:path w="544194" h="1320165">
                  <a:moveTo>
                    <a:pt x="0" y="0"/>
                  </a:moveTo>
                  <a:lnTo>
                    <a:pt x="1874" y="1004733"/>
                  </a:lnTo>
                  <a:lnTo>
                    <a:pt x="543941" y="1319771"/>
                  </a:lnTo>
                  <a:lnTo>
                    <a:pt x="542245" y="3150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19" name="object 63"/>
            <p:cNvSpPr/>
            <p:nvPr/>
          </p:nvSpPr>
          <p:spPr>
            <a:xfrm>
              <a:off x="280889" y="5670186"/>
              <a:ext cx="767722" cy="445037"/>
            </a:xfrm>
            <a:custGeom>
              <a:avLst/>
              <a:gdLst/>
              <a:ahLst/>
              <a:cxnLst/>
              <a:rect l="l" t="t" r="r" b="b"/>
              <a:pathLst>
                <a:path w="1087755" h="630554">
                  <a:moveTo>
                    <a:pt x="545637" y="0"/>
                  </a:moveTo>
                  <a:lnTo>
                    <a:pt x="0" y="315047"/>
                  </a:lnTo>
                  <a:lnTo>
                    <a:pt x="542245" y="630085"/>
                  </a:lnTo>
                  <a:lnTo>
                    <a:pt x="1087736" y="315184"/>
                  </a:lnTo>
                  <a:lnTo>
                    <a:pt x="54563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grpSp>
        <p:nvGrpSpPr>
          <p:cNvPr id="17" name="Группа 123"/>
          <p:cNvGrpSpPr/>
          <p:nvPr/>
        </p:nvGrpSpPr>
        <p:grpSpPr>
          <a:xfrm>
            <a:off x="9747815" y="2237516"/>
            <a:ext cx="1025236" cy="3358902"/>
            <a:chOff x="2627301" y="4137601"/>
            <a:chExt cx="768927" cy="1529675"/>
          </a:xfrm>
          <a:solidFill>
            <a:srgbClr val="469C67"/>
          </a:solidFill>
        </p:grpSpPr>
        <p:sp>
          <p:nvSpPr>
            <p:cNvPr id="125" name="object 51"/>
            <p:cNvSpPr/>
            <p:nvPr/>
          </p:nvSpPr>
          <p:spPr>
            <a:xfrm>
              <a:off x="2628506" y="4137601"/>
              <a:ext cx="767722" cy="445037"/>
            </a:xfrm>
            <a:custGeom>
              <a:avLst/>
              <a:gdLst/>
              <a:ahLst/>
              <a:cxnLst/>
              <a:rect l="l" t="t" r="r" b="b"/>
              <a:pathLst>
                <a:path w="1087754" h="630554">
                  <a:moveTo>
                    <a:pt x="545637" y="0"/>
                  </a:moveTo>
                  <a:lnTo>
                    <a:pt x="0" y="315047"/>
                  </a:lnTo>
                  <a:lnTo>
                    <a:pt x="542245" y="630085"/>
                  </a:lnTo>
                  <a:lnTo>
                    <a:pt x="1087736" y="315184"/>
                  </a:lnTo>
                  <a:lnTo>
                    <a:pt x="54563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26" name="object 49"/>
            <p:cNvSpPr/>
            <p:nvPr/>
          </p:nvSpPr>
          <p:spPr>
            <a:xfrm>
              <a:off x="3009890" y="4366226"/>
              <a:ext cx="386327" cy="1301050"/>
            </a:xfrm>
            <a:custGeom>
              <a:avLst/>
              <a:gdLst/>
              <a:ahLst/>
              <a:cxnLst/>
              <a:rect l="l" t="t" r="r" b="b"/>
              <a:pathLst>
                <a:path w="547370" h="1843404">
                  <a:moveTo>
                    <a:pt x="547376" y="0"/>
                  </a:moveTo>
                  <a:lnTo>
                    <a:pt x="1874" y="314901"/>
                  </a:lnTo>
                  <a:lnTo>
                    <a:pt x="0" y="1843095"/>
                  </a:lnTo>
                  <a:lnTo>
                    <a:pt x="545637" y="1528047"/>
                  </a:lnTo>
                  <a:lnTo>
                    <a:pt x="54737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27" name="object 50"/>
            <p:cNvSpPr/>
            <p:nvPr/>
          </p:nvSpPr>
          <p:spPr>
            <a:xfrm>
              <a:off x="2627301" y="4366124"/>
              <a:ext cx="384086" cy="1301050"/>
            </a:xfrm>
            <a:custGeom>
              <a:avLst/>
              <a:gdLst/>
              <a:ahLst/>
              <a:cxnLst/>
              <a:rect l="l" t="t" r="r" b="b"/>
              <a:pathLst>
                <a:path w="544195" h="1843404">
                  <a:moveTo>
                    <a:pt x="1706" y="0"/>
                  </a:moveTo>
                  <a:lnTo>
                    <a:pt x="0" y="1528194"/>
                  </a:lnTo>
                  <a:lnTo>
                    <a:pt x="542067" y="1843231"/>
                  </a:lnTo>
                  <a:lnTo>
                    <a:pt x="543952" y="315047"/>
                  </a:lnTo>
                  <a:lnTo>
                    <a:pt x="170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grpSp>
        <p:nvGrpSpPr>
          <p:cNvPr id="18" name="Группа 14">
            <a:extLst>
              <a:ext uri="{FF2B5EF4-FFF2-40B4-BE49-F238E27FC236}">
                <a16:creationId xmlns="" xmlns:a16="http://schemas.microsoft.com/office/drawing/2014/main" id="{EF24E5BE-F5B5-EC0D-BB06-9B27D8151735}"/>
              </a:ext>
            </a:extLst>
          </p:cNvPr>
          <p:cNvGrpSpPr/>
          <p:nvPr/>
        </p:nvGrpSpPr>
        <p:grpSpPr>
          <a:xfrm>
            <a:off x="8011518" y="964107"/>
            <a:ext cx="1109964" cy="828659"/>
            <a:chOff x="5985124" y="1032527"/>
            <a:chExt cx="832473" cy="828659"/>
          </a:xfrm>
        </p:grpSpPr>
        <p:pic>
          <p:nvPicPr>
            <p:cNvPr id="227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5124" y="1032527"/>
              <a:ext cx="828000" cy="828000"/>
            </a:xfrm>
            <a:prstGeom prst="rect">
              <a:avLst/>
            </a:prstGeom>
            <a:noFill/>
            <a:ln w="25400">
              <a:noFill/>
            </a:ln>
          </p:spPr>
        </p:pic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D5C06B2A-D0C5-8173-83D6-56D68C95DB5F}"/>
                </a:ext>
              </a:extLst>
            </p:cNvPr>
            <p:cNvSpPr/>
            <p:nvPr/>
          </p:nvSpPr>
          <p:spPr>
            <a:xfrm>
              <a:off x="5989597" y="1033186"/>
              <a:ext cx="828000" cy="82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0">
            <a:extLst>
              <a:ext uri="{FF2B5EF4-FFF2-40B4-BE49-F238E27FC236}">
                <a16:creationId xmlns="" xmlns:a16="http://schemas.microsoft.com/office/drawing/2014/main" id="{12E3A68A-34F8-DA3B-950B-738E12D3CE6E}"/>
              </a:ext>
            </a:extLst>
          </p:cNvPr>
          <p:cNvGrpSpPr/>
          <p:nvPr/>
        </p:nvGrpSpPr>
        <p:grpSpPr>
          <a:xfrm>
            <a:off x="5546025" y="966131"/>
            <a:ext cx="1104000" cy="831496"/>
            <a:chOff x="4224843" y="1033186"/>
            <a:chExt cx="828000" cy="831496"/>
          </a:xfrm>
        </p:grpSpPr>
        <p:pic>
          <p:nvPicPr>
            <p:cNvPr id="226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4843" y="1036682"/>
              <a:ext cx="828000" cy="828000"/>
            </a:xfrm>
            <a:prstGeom prst="rect">
              <a:avLst/>
            </a:prstGeom>
          </p:spPr>
        </p:pic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41AB3567-D1E6-D244-7267-9E8882DAECD1}"/>
                </a:ext>
              </a:extLst>
            </p:cNvPr>
            <p:cNvSpPr/>
            <p:nvPr/>
          </p:nvSpPr>
          <p:spPr>
            <a:xfrm>
              <a:off x="4224843" y="1033186"/>
              <a:ext cx="828000" cy="82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1">
            <a:extLst>
              <a:ext uri="{FF2B5EF4-FFF2-40B4-BE49-F238E27FC236}">
                <a16:creationId xmlns="" xmlns:a16="http://schemas.microsoft.com/office/drawing/2014/main" id="{1211C15A-4016-0484-0C09-1DE57403EA93}"/>
              </a:ext>
            </a:extLst>
          </p:cNvPr>
          <p:cNvGrpSpPr/>
          <p:nvPr/>
        </p:nvGrpSpPr>
        <p:grpSpPr>
          <a:xfrm>
            <a:off x="3076485" y="964766"/>
            <a:ext cx="1104003" cy="828843"/>
            <a:chOff x="2194381" y="1033186"/>
            <a:chExt cx="828002" cy="828843"/>
          </a:xfrm>
        </p:grpSpPr>
        <p:grpSp>
          <p:nvGrpSpPr>
            <p:cNvPr id="21" name="object 29"/>
            <p:cNvGrpSpPr/>
            <p:nvPr/>
          </p:nvGrpSpPr>
          <p:grpSpPr>
            <a:xfrm>
              <a:off x="2194383" y="1034029"/>
              <a:ext cx="828000" cy="828000"/>
              <a:chOff x="13426530" y="6316405"/>
              <a:chExt cx="523240" cy="525145"/>
            </a:xfrm>
          </p:grpSpPr>
          <p:sp>
            <p:nvSpPr>
              <p:cNvPr id="221" name="object 30"/>
              <p:cNvSpPr/>
              <p:nvPr/>
            </p:nvSpPr>
            <p:spPr>
              <a:xfrm>
                <a:off x="13541451" y="6316405"/>
                <a:ext cx="408305" cy="350520"/>
              </a:xfrm>
              <a:custGeom>
                <a:avLst/>
                <a:gdLst/>
                <a:ahLst/>
                <a:cxnLst/>
                <a:rect l="l" t="t" r="r" b="b"/>
                <a:pathLst>
                  <a:path w="408305" h="350520">
                    <a:moveTo>
                      <a:pt x="145796" y="0"/>
                    </a:moveTo>
                    <a:lnTo>
                      <a:pt x="106116" y="2980"/>
                    </a:lnTo>
                    <a:lnTo>
                      <a:pt x="68300" y="11630"/>
                    </a:lnTo>
                    <a:lnTo>
                      <a:pt x="32783" y="25514"/>
                    </a:lnTo>
                    <a:lnTo>
                      <a:pt x="0" y="44197"/>
                    </a:lnTo>
                    <a:lnTo>
                      <a:pt x="0" y="64301"/>
                    </a:lnTo>
                    <a:lnTo>
                      <a:pt x="0" y="349895"/>
                    </a:lnTo>
                    <a:lnTo>
                      <a:pt x="393265" y="349895"/>
                    </a:lnTo>
                    <a:lnTo>
                      <a:pt x="399681" y="329003"/>
                    </a:lnTo>
                    <a:lnTo>
                      <a:pt x="404364" y="307406"/>
                    </a:lnTo>
                    <a:lnTo>
                      <a:pt x="407233" y="285186"/>
                    </a:lnTo>
                    <a:lnTo>
                      <a:pt x="408207" y="262421"/>
                    </a:lnTo>
                    <a:lnTo>
                      <a:pt x="403980" y="215254"/>
                    </a:lnTo>
                    <a:lnTo>
                      <a:pt x="391793" y="170859"/>
                    </a:lnTo>
                    <a:lnTo>
                      <a:pt x="372385" y="129978"/>
                    </a:lnTo>
                    <a:lnTo>
                      <a:pt x="346499" y="93352"/>
                    </a:lnTo>
                    <a:lnTo>
                      <a:pt x="314874" y="61722"/>
                    </a:lnTo>
                    <a:lnTo>
                      <a:pt x="278250" y="35831"/>
                    </a:lnTo>
                    <a:lnTo>
                      <a:pt x="237369" y="16419"/>
                    </a:lnTo>
                    <a:lnTo>
                      <a:pt x="192971" y="4228"/>
                    </a:lnTo>
                    <a:lnTo>
                      <a:pt x="145796" y="0"/>
                    </a:lnTo>
                    <a:close/>
                  </a:path>
                </a:pathLst>
              </a:custGeom>
              <a:solidFill>
                <a:srgbClr val="C9303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" name="object 31"/>
              <p:cNvSpPr/>
              <p:nvPr/>
            </p:nvSpPr>
            <p:spPr>
              <a:xfrm>
                <a:off x="13541448" y="6666297"/>
                <a:ext cx="393700" cy="17526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175259">
                    <a:moveTo>
                      <a:pt x="393265" y="0"/>
                    </a:moveTo>
                    <a:lnTo>
                      <a:pt x="0" y="0"/>
                    </a:lnTo>
                    <a:lnTo>
                      <a:pt x="0" y="130749"/>
                    </a:lnTo>
                    <a:lnTo>
                      <a:pt x="32783" y="149440"/>
                    </a:lnTo>
                    <a:lnTo>
                      <a:pt x="68300" y="163331"/>
                    </a:lnTo>
                    <a:lnTo>
                      <a:pt x="106116" y="171986"/>
                    </a:lnTo>
                    <a:lnTo>
                      <a:pt x="145796" y="174968"/>
                    </a:lnTo>
                    <a:lnTo>
                      <a:pt x="193590" y="170625"/>
                    </a:lnTo>
                    <a:lnTo>
                      <a:pt x="238523" y="158111"/>
                    </a:lnTo>
                    <a:lnTo>
                      <a:pt x="279823" y="138199"/>
                    </a:lnTo>
                    <a:lnTo>
                      <a:pt x="316719" y="111659"/>
                    </a:lnTo>
                    <a:lnTo>
                      <a:pt x="348439" y="79265"/>
                    </a:lnTo>
                    <a:lnTo>
                      <a:pt x="374211" y="41787"/>
                    </a:lnTo>
                    <a:lnTo>
                      <a:pt x="393265" y="0"/>
                    </a:lnTo>
                    <a:close/>
                  </a:path>
                </a:pathLst>
              </a:custGeom>
              <a:solidFill>
                <a:srgbClr val="4BA55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" name="object 32"/>
              <p:cNvSpPr/>
              <p:nvPr/>
            </p:nvSpPr>
            <p:spPr>
              <a:xfrm>
                <a:off x="13461137" y="6364141"/>
                <a:ext cx="80645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80644" h="288290">
                    <a:moveTo>
                      <a:pt x="5105" y="210362"/>
                    </a:moveTo>
                    <a:lnTo>
                      <a:pt x="0" y="210362"/>
                    </a:lnTo>
                    <a:lnTo>
                      <a:pt x="0" y="219049"/>
                    </a:lnTo>
                    <a:lnTo>
                      <a:pt x="5105" y="219049"/>
                    </a:lnTo>
                    <a:lnTo>
                      <a:pt x="5105" y="210362"/>
                    </a:lnTo>
                    <a:close/>
                  </a:path>
                  <a:path w="80644" h="288290">
                    <a:moveTo>
                      <a:pt x="9207" y="66941"/>
                    </a:moveTo>
                    <a:lnTo>
                      <a:pt x="7924" y="68808"/>
                    </a:lnTo>
                    <a:lnTo>
                      <a:pt x="6667" y="70713"/>
                    </a:lnTo>
                    <a:lnTo>
                      <a:pt x="5422" y="72618"/>
                    </a:lnTo>
                    <a:lnTo>
                      <a:pt x="9207" y="72618"/>
                    </a:lnTo>
                    <a:lnTo>
                      <a:pt x="9207" y="68287"/>
                    </a:lnTo>
                    <a:lnTo>
                      <a:pt x="9207" y="66941"/>
                    </a:lnTo>
                    <a:close/>
                  </a:path>
                  <a:path w="80644" h="288290">
                    <a:moveTo>
                      <a:pt x="14325" y="59728"/>
                    </a:moveTo>
                    <a:lnTo>
                      <a:pt x="13309" y="61125"/>
                    </a:lnTo>
                    <a:lnTo>
                      <a:pt x="12293" y="62534"/>
                    </a:lnTo>
                    <a:lnTo>
                      <a:pt x="11277" y="63931"/>
                    </a:lnTo>
                    <a:lnTo>
                      <a:pt x="14325" y="63931"/>
                    </a:lnTo>
                    <a:lnTo>
                      <a:pt x="14325" y="60020"/>
                    </a:lnTo>
                    <a:lnTo>
                      <a:pt x="14325" y="59728"/>
                    </a:lnTo>
                    <a:close/>
                  </a:path>
                  <a:path w="80644" h="288290">
                    <a:moveTo>
                      <a:pt x="19456" y="52959"/>
                    </a:moveTo>
                    <a:lnTo>
                      <a:pt x="18732" y="53860"/>
                    </a:lnTo>
                    <a:lnTo>
                      <a:pt x="18046" y="54775"/>
                    </a:lnTo>
                    <a:lnTo>
                      <a:pt x="17348" y="55676"/>
                    </a:lnTo>
                    <a:lnTo>
                      <a:pt x="19456" y="55676"/>
                    </a:lnTo>
                    <a:lnTo>
                      <a:pt x="19456" y="52959"/>
                    </a:lnTo>
                    <a:close/>
                  </a:path>
                  <a:path w="80644" h="288290">
                    <a:moveTo>
                      <a:pt x="24561" y="253365"/>
                    </a:moveTo>
                    <a:lnTo>
                      <a:pt x="19443" y="253365"/>
                    </a:lnTo>
                    <a:lnTo>
                      <a:pt x="19443" y="262051"/>
                    </a:lnTo>
                    <a:lnTo>
                      <a:pt x="24561" y="262051"/>
                    </a:lnTo>
                    <a:lnTo>
                      <a:pt x="24561" y="253365"/>
                    </a:lnTo>
                    <a:close/>
                  </a:path>
                  <a:path w="80644" h="288290">
                    <a:moveTo>
                      <a:pt x="24561" y="167347"/>
                    </a:moveTo>
                    <a:lnTo>
                      <a:pt x="19443" y="167347"/>
                    </a:lnTo>
                    <a:lnTo>
                      <a:pt x="19443" y="176022"/>
                    </a:lnTo>
                    <a:lnTo>
                      <a:pt x="24561" y="176022"/>
                    </a:lnTo>
                    <a:lnTo>
                      <a:pt x="24561" y="167347"/>
                    </a:lnTo>
                    <a:close/>
                  </a:path>
                  <a:path w="80644" h="288290">
                    <a:moveTo>
                      <a:pt x="24561" y="72618"/>
                    </a:moveTo>
                    <a:lnTo>
                      <a:pt x="19443" y="72618"/>
                    </a:lnTo>
                    <a:lnTo>
                      <a:pt x="19443" y="90004"/>
                    </a:lnTo>
                    <a:lnTo>
                      <a:pt x="24561" y="90004"/>
                    </a:lnTo>
                    <a:lnTo>
                      <a:pt x="24561" y="72618"/>
                    </a:lnTo>
                    <a:close/>
                  </a:path>
                  <a:path w="80644" h="288290">
                    <a:moveTo>
                      <a:pt x="34785" y="184721"/>
                    </a:moveTo>
                    <a:lnTo>
                      <a:pt x="29667" y="184721"/>
                    </a:lnTo>
                    <a:lnTo>
                      <a:pt x="29667" y="192963"/>
                    </a:lnTo>
                    <a:lnTo>
                      <a:pt x="24561" y="192963"/>
                    </a:lnTo>
                    <a:lnTo>
                      <a:pt x="24561" y="201650"/>
                    </a:lnTo>
                    <a:lnTo>
                      <a:pt x="19443" y="201650"/>
                    </a:lnTo>
                    <a:lnTo>
                      <a:pt x="19443" y="192963"/>
                    </a:lnTo>
                    <a:lnTo>
                      <a:pt x="14325" y="192963"/>
                    </a:lnTo>
                    <a:lnTo>
                      <a:pt x="14325" y="184721"/>
                    </a:lnTo>
                    <a:lnTo>
                      <a:pt x="9207" y="184721"/>
                    </a:lnTo>
                    <a:lnTo>
                      <a:pt x="9207" y="201650"/>
                    </a:lnTo>
                    <a:lnTo>
                      <a:pt x="14325" y="201650"/>
                    </a:lnTo>
                    <a:lnTo>
                      <a:pt x="14325" y="210362"/>
                    </a:lnTo>
                    <a:lnTo>
                      <a:pt x="19443" y="210362"/>
                    </a:lnTo>
                    <a:lnTo>
                      <a:pt x="19443" y="219049"/>
                    </a:lnTo>
                    <a:lnTo>
                      <a:pt x="14325" y="219049"/>
                    </a:lnTo>
                    <a:lnTo>
                      <a:pt x="14325" y="227736"/>
                    </a:lnTo>
                    <a:lnTo>
                      <a:pt x="9207" y="227736"/>
                    </a:lnTo>
                    <a:lnTo>
                      <a:pt x="9207" y="244678"/>
                    </a:lnTo>
                    <a:lnTo>
                      <a:pt x="14325" y="244678"/>
                    </a:lnTo>
                    <a:lnTo>
                      <a:pt x="14325" y="240779"/>
                    </a:lnTo>
                    <a:lnTo>
                      <a:pt x="14325" y="236423"/>
                    </a:lnTo>
                    <a:lnTo>
                      <a:pt x="19443" y="236423"/>
                    </a:lnTo>
                    <a:lnTo>
                      <a:pt x="19443" y="227723"/>
                    </a:lnTo>
                    <a:lnTo>
                      <a:pt x="24561" y="227723"/>
                    </a:lnTo>
                    <a:lnTo>
                      <a:pt x="24561" y="236423"/>
                    </a:lnTo>
                    <a:lnTo>
                      <a:pt x="29667" y="236423"/>
                    </a:lnTo>
                    <a:lnTo>
                      <a:pt x="29667" y="244678"/>
                    </a:lnTo>
                    <a:lnTo>
                      <a:pt x="34785" y="244678"/>
                    </a:lnTo>
                    <a:lnTo>
                      <a:pt x="34785" y="227723"/>
                    </a:lnTo>
                    <a:lnTo>
                      <a:pt x="29667" y="227723"/>
                    </a:lnTo>
                    <a:lnTo>
                      <a:pt x="29667" y="219036"/>
                    </a:lnTo>
                    <a:lnTo>
                      <a:pt x="24561" y="219036"/>
                    </a:lnTo>
                    <a:lnTo>
                      <a:pt x="24561" y="210362"/>
                    </a:lnTo>
                    <a:lnTo>
                      <a:pt x="29667" y="210362"/>
                    </a:lnTo>
                    <a:lnTo>
                      <a:pt x="29667" y="201650"/>
                    </a:lnTo>
                    <a:lnTo>
                      <a:pt x="34785" y="201650"/>
                    </a:lnTo>
                    <a:lnTo>
                      <a:pt x="34785" y="184721"/>
                    </a:lnTo>
                    <a:close/>
                  </a:path>
                  <a:path w="80644" h="288290">
                    <a:moveTo>
                      <a:pt x="44005" y="210362"/>
                    </a:moveTo>
                    <a:lnTo>
                      <a:pt x="38874" y="210362"/>
                    </a:lnTo>
                    <a:lnTo>
                      <a:pt x="38874" y="219049"/>
                    </a:lnTo>
                    <a:lnTo>
                      <a:pt x="44005" y="219049"/>
                    </a:lnTo>
                    <a:lnTo>
                      <a:pt x="44005" y="210362"/>
                    </a:lnTo>
                    <a:close/>
                  </a:path>
                  <a:path w="80644" h="288290">
                    <a:moveTo>
                      <a:pt x="49618" y="46990"/>
                    </a:moveTo>
                    <a:lnTo>
                      <a:pt x="45021" y="46990"/>
                    </a:lnTo>
                    <a:lnTo>
                      <a:pt x="45021" y="38303"/>
                    </a:lnTo>
                    <a:lnTo>
                      <a:pt x="39903" y="38303"/>
                    </a:lnTo>
                    <a:lnTo>
                      <a:pt x="39903" y="46990"/>
                    </a:lnTo>
                    <a:lnTo>
                      <a:pt x="39903" y="55689"/>
                    </a:lnTo>
                    <a:lnTo>
                      <a:pt x="34772" y="55689"/>
                    </a:lnTo>
                    <a:lnTo>
                      <a:pt x="34772" y="46990"/>
                    </a:lnTo>
                    <a:lnTo>
                      <a:pt x="39903" y="46990"/>
                    </a:lnTo>
                    <a:lnTo>
                      <a:pt x="39903" y="38303"/>
                    </a:lnTo>
                    <a:lnTo>
                      <a:pt x="39903" y="29794"/>
                    </a:lnTo>
                    <a:lnTo>
                      <a:pt x="38163" y="31534"/>
                    </a:lnTo>
                    <a:lnTo>
                      <a:pt x="34772" y="35090"/>
                    </a:lnTo>
                    <a:lnTo>
                      <a:pt x="34772" y="38303"/>
                    </a:lnTo>
                    <a:lnTo>
                      <a:pt x="31788" y="38303"/>
                    </a:lnTo>
                    <a:lnTo>
                      <a:pt x="30378" y="39916"/>
                    </a:lnTo>
                    <a:lnTo>
                      <a:pt x="29654" y="40703"/>
                    </a:lnTo>
                    <a:lnTo>
                      <a:pt x="29654" y="46990"/>
                    </a:lnTo>
                    <a:lnTo>
                      <a:pt x="24561" y="46990"/>
                    </a:lnTo>
                    <a:lnTo>
                      <a:pt x="24561" y="55689"/>
                    </a:lnTo>
                    <a:lnTo>
                      <a:pt x="29654" y="55689"/>
                    </a:lnTo>
                    <a:lnTo>
                      <a:pt x="29654" y="63919"/>
                    </a:lnTo>
                    <a:lnTo>
                      <a:pt x="34772" y="63919"/>
                    </a:lnTo>
                    <a:lnTo>
                      <a:pt x="34772" y="72631"/>
                    </a:lnTo>
                    <a:lnTo>
                      <a:pt x="39903" y="72631"/>
                    </a:lnTo>
                    <a:lnTo>
                      <a:pt x="39903" y="63919"/>
                    </a:lnTo>
                    <a:lnTo>
                      <a:pt x="45021" y="63919"/>
                    </a:lnTo>
                    <a:lnTo>
                      <a:pt x="45021" y="55689"/>
                    </a:lnTo>
                    <a:lnTo>
                      <a:pt x="49618" y="55689"/>
                    </a:lnTo>
                    <a:lnTo>
                      <a:pt x="49618" y="46990"/>
                    </a:lnTo>
                    <a:close/>
                  </a:path>
                  <a:path w="80644" h="288290">
                    <a:moveTo>
                      <a:pt x="75184" y="0"/>
                    </a:moveTo>
                    <a:lnTo>
                      <a:pt x="67297" y="5765"/>
                    </a:lnTo>
                    <a:lnTo>
                      <a:pt x="59626" y="11823"/>
                    </a:lnTo>
                    <a:lnTo>
                      <a:pt x="52197" y="18161"/>
                    </a:lnTo>
                    <a:lnTo>
                      <a:pt x="45021" y="24777"/>
                    </a:lnTo>
                    <a:lnTo>
                      <a:pt x="45021" y="29616"/>
                    </a:lnTo>
                    <a:lnTo>
                      <a:pt x="49618" y="29616"/>
                    </a:lnTo>
                    <a:lnTo>
                      <a:pt x="49618" y="38303"/>
                    </a:lnTo>
                    <a:lnTo>
                      <a:pt x="54737" y="38303"/>
                    </a:lnTo>
                    <a:lnTo>
                      <a:pt x="54737" y="29616"/>
                    </a:lnTo>
                    <a:lnTo>
                      <a:pt x="59842" y="29616"/>
                    </a:lnTo>
                    <a:lnTo>
                      <a:pt x="59842" y="20929"/>
                    </a:lnTo>
                    <a:lnTo>
                      <a:pt x="64973" y="20929"/>
                    </a:lnTo>
                    <a:lnTo>
                      <a:pt x="64973" y="12661"/>
                    </a:lnTo>
                    <a:lnTo>
                      <a:pt x="70091" y="12661"/>
                    </a:lnTo>
                    <a:lnTo>
                      <a:pt x="70091" y="3975"/>
                    </a:lnTo>
                    <a:lnTo>
                      <a:pt x="75184" y="3975"/>
                    </a:lnTo>
                    <a:lnTo>
                      <a:pt x="75184" y="0"/>
                    </a:lnTo>
                    <a:close/>
                  </a:path>
                  <a:path w="80644" h="288290">
                    <a:moveTo>
                      <a:pt x="80314" y="279006"/>
                    </a:moveTo>
                    <a:lnTo>
                      <a:pt x="75184" y="279006"/>
                    </a:lnTo>
                    <a:lnTo>
                      <a:pt x="75184" y="287705"/>
                    </a:lnTo>
                    <a:lnTo>
                      <a:pt x="80314" y="287705"/>
                    </a:lnTo>
                    <a:lnTo>
                      <a:pt x="80314" y="279006"/>
                    </a:lnTo>
                    <a:close/>
                  </a:path>
                  <a:path w="80644" h="288290">
                    <a:moveTo>
                      <a:pt x="80314" y="141693"/>
                    </a:moveTo>
                    <a:lnTo>
                      <a:pt x="75184" y="141693"/>
                    </a:lnTo>
                    <a:lnTo>
                      <a:pt x="75184" y="150380"/>
                    </a:lnTo>
                    <a:lnTo>
                      <a:pt x="80314" y="150380"/>
                    </a:lnTo>
                    <a:lnTo>
                      <a:pt x="80314" y="141693"/>
                    </a:lnTo>
                    <a:close/>
                  </a:path>
                  <a:path w="80644" h="288290">
                    <a:moveTo>
                      <a:pt x="80314" y="81318"/>
                    </a:moveTo>
                    <a:lnTo>
                      <a:pt x="75184" y="81318"/>
                    </a:lnTo>
                    <a:lnTo>
                      <a:pt x="75184" y="89992"/>
                    </a:lnTo>
                    <a:lnTo>
                      <a:pt x="80314" y="89992"/>
                    </a:lnTo>
                    <a:lnTo>
                      <a:pt x="80314" y="81318"/>
                    </a:lnTo>
                    <a:close/>
                  </a:path>
                  <a:path w="80644" h="288290">
                    <a:moveTo>
                      <a:pt x="80314" y="46990"/>
                    </a:moveTo>
                    <a:lnTo>
                      <a:pt x="75184" y="46990"/>
                    </a:lnTo>
                    <a:lnTo>
                      <a:pt x="75184" y="38303"/>
                    </a:lnTo>
                    <a:lnTo>
                      <a:pt x="70091" y="38303"/>
                    </a:lnTo>
                    <a:lnTo>
                      <a:pt x="70091" y="46990"/>
                    </a:lnTo>
                    <a:lnTo>
                      <a:pt x="70091" y="55689"/>
                    </a:lnTo>
                    <a:lnTo>
                      <a:pt x="64973" y="55689"/>
                    </a:lnTo>
                    <a:lnTo>
                      <a:pt x="64973" y="46990"/>
                    </a:lnTo>
                    <a:lnTo>
                      <a:pt x="70091" y="46990"/>
                    </a:lnTo>
                    <a:lnTo>
                      <a:pt x="70091" y="38303"/>
                    </a:lnTo>
                    <a:lnTo>
                      <a:pt x="70091" y="29603"/>
                    </a:lnTo>
                    <a:lnTo>
                      <a:pt x="64973" y="29603"/>
                    </a:lnTo>
                    <a:lnTo>
                      <a:pt x="64973" y="38303"/>
                    </a:lnTo>
                    <a:lnTo>
                      <a:pt x="59855" y="38303"/>
                    </a:lnTo>
                    <a:lnTo>
                      <a:pt x="59855" y="46990"/>
                    </a:lnTo>
                    <a:lnTo>
                      <a:pt x="54724" y="46990"/>
                    </a:lnTo>
                    <a:lnTo>
                      <a:pt x="54724" y="55689"/>
                    </a:lnTo>
                    <a:lnTo>
                      <a:pt x="59855" y="55689"/>
                    </a:lnTo>
                    <a:lnTo>
                      <a:pt x="59855" y="63919"/>
                    </a:lnTo>
                    <a:lnTo>
                      <a:pt x="64973" y="63919"/>
                    </a:lnTo>
                    <a:lnTo>
                      <a:pt x="64973" y="72631"/>
                    </a:lnTo>
                    <a:lnTo>
                      <a:pt x="70091" y="72631"/>
                    </a:lnTo>
                    <a:lnTo>
                      <a:pt x="70091" y="63919"/>
                    </a:lnTo>
                    <a:lnTo>
                      <a:pt x="75184" y="63919"/>
                    </a:lnTo>
                    <a:lnTo>
                      <a:pt x="75184" y="55689"/>
                    </a:lnTo>
                    <a:lnTo>
                      <a:pt x="80314" y="55689"/>
                    </a:lnTo>
                    <a:lnTo>
                      <a:pt x="80314" y="46990"/>
                    </a:lnTo>
                    <a:close/>
                  </a:path>
                  <a:path w="80644" h="288290">
                    <a:moveTo>
                      <a:pt x="80314" y="12661"/>
                    </a:moveTo>
                    <a:lnTo>
                      <a:pt x="75184" y="12661"/>
                    </a:lnTo>
                    <a:lnTo>
                      <a:pt x="75184" y="20916"/>
                    </a:lnTo>
                    <a:lnTo>
                      <a:pt x="80314" y="20916"/>
                    </a:lnTo>
                    <a:lnTo>
                      <a:pt x="80314" y="12661"/>
                    </a:lnTo>
                    <a:close/>
                  </a:path>
                </a:pathLst>
              </a:custGeom>
              <a:solidFill>
                <a:srgbClr val="C9303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24" name="object 3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472425" y="6703523"/>
                <a:ext cx="63909" cy="90024"/>
              </a:xfrm>
              <a:prstGeom prst="rect">
                <a:avLst/>
              </a:prstGeom>
            </p:spPr>
          </p:pic>
          <p:sp>
            <p:nvSpPr>
              <p:cNvPr id="225" name="object 34"/>
              <p:cNvSpPr/>
              <p:nvPr/>
            </p:nvSpPr>
            <p:spPr>
              <a:xfrm>
                <a:off x="13426529" y="6428631"/>
                <a:ext cx="114935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114934" h="352425">
                    <a:moveTo>
                      <a:pt x="43815" y="292290"/>
                    </a:moveTo>
                    <a:lnTo>
                      <a:pt x="40030" y="292290"/>
                    </a:lnTo>
                    <a:lnTo>
                      <a:pt x="41275" y="294195"/>
                    </a:lnTo>
                    <a:lnTo>
                      <a:pt x="42532" y="296087"/>
                    </a:lnTo>
                    <a:lnTo>
                      <a:pt x="43815" y="297954"/>
                    </a:lnTo>
                    <a:lnTo>
                      <a:pt x="43815" y="292290"/>
                    </a:lnTo>
                    <a:close/>
                  </a:path>
                  <a:path w="114934" h="352425">
                    <a:moveTo>
                      <a:pt x="114909" y="309219"/>
                    </a:moveTo>
                    <a:lnTo>
                      <a:pt x="109791" y="309219"/>
                    </a:lnTo>
                    <a:lnTo>
                      <a:pt x="109791" y="300977"/>
                    </a:lnTo>
                    <a:lnTo>
                      <a:pt x="104698" y="300977"/>
                    </a:lnTo>
                    <a:lnTo>
                      <a:pt x="104698" y="309219"/>
                    </a:lnTo>
                    <a:lnTo>
                      <a:pt x="104698" y="317906"/>
                    </a:lnTo>
                    <a:lnTo>
                      <a:pt x="99580" y="317906"/>
                    </a:lnTo>
                    <a:lnTo>
                      <a:pt x="99580" y="309219"/>
                    </a:lnTo>
                    <a:lnTo>
                      <a:pt x="104698" y="309219"/>
                    </a:lnTo>
                    <a:lnTo>
                      <a:pt x="104698" y="300977"/>
                    </a:lnTo>
                    <a:lnTo>
                      <a:pt x="104698" y="292290"/>
                    </a:lnTo>
                    <a:lnTo>
                      <a:pt x="99580" y="292290"/>
                    </a:lnTo>
                    <a:lnTo>
                      <a:pt x="99580" y="300977"/>
                    </a:lnTo>
                    <a:lnTo>
                      <a:pt x="94449" y="300977"/>
                    </a:lnTo>
                    <a:lnTo>
                      <a:pt x="94449" y="309219"/>
                    </a:lnTo>
                    <a:lnTo>
                      <a:pt x="89331" y="309219"/>
                    </a:lnTo>
                    <a:lnTo>
                      <a:pt x="89331" y="317906"/>
                    </a:lnTo>
                    <a:lnTo>
                      <a:pt x="94449" y="317906"/>
                    </a:lnTo>
                    <a:lnTo>
                      <a:pt x="94449" y="326618"/>
                    </a:lnTo>
                    <a:lnTo>
                      <a:pt x="99580" y="326618"/>
                    </a:lnTo>
                    <a:lnTo>
                      <a:pt x="99580" y="335292"/>
                    </a:lnTo>
                    <a:lnTo>
                      <a:pt x="104698" y="335292"/>
                    </a:lnTo>
                    <a:lnTo>
                      <a:pt x="104698" y="326618"/>
                    </a:lnTo>
                    <a:lnTo>
                      <a:pt x="109791" y="326618"/>
                    </a:lnTo>
                    <a:lnTo>
                      <a:pt x="109791" y="317906"/>
                    </a:lnTo>
                    <a:lnTo>
                      <a:pt x="114909" y="317906"/>
                    </a:lnTo>
                    <a:lnTo>
                      <a:pt x="114909" y="309219"/>
                    </a:lnTo>
                    <a:close/>
                  </a:path>
                  <a:path w="114934" h="352425">
                    <a:moveTo>
                      <a:pt x="114909" y="43180"/>
                    </a:moveTo>
                    <a:lnTo>
                      <a:pt x="109791" y="43180"/>
                    </a:lnTo>
                    <a:lnTo>
                      <a:pt x="109791" y="34290"/>
                    </a:lnTo>
                    <a:lnTo>
                      <a:pt x="104698" y="34290"/>
                    </a:lnTo>
                    <a:lnTo>
                      <a:pt x="104698" y="26670"/>
                    </a:lnTo>
                    <a:lnTo>
                      <a:pt x="99568" y="26670"/>
                    </a:lnTo>
                    <a:lnTo>
                      <a:pt x="99568" y="17780"/>
                    </a:lnTo>
                    <a:lnTo>
                      <a:pt x="94449" y="17780"/>
                    </a:lnTo>
                    <a:lnTo>
                      <a:pt x="94449" y="8890"/>
                    </a:lnTo>
                    <a:lnTo>
                      <a:pt x="89331" y="8890"/>
                    </a:lnTo>
                    <a:lnTo>
                      <a:pt x="89331" y="0"/>
                    </a:lnTo>
                    <a:lnTo>
                      <a:pt x="84213" y="0"/>
                    </a:lnTo>
                    <a:lnTo>
                      <a:pt x="84213" y="8890"/>
                    </a:lnTo>
                    <a:lnTo>
                      <a:pt x="79629" y="8890"/>
                    </a:lnTo>
                    <a:lnTo>
                      <a:pt x="79629" y="17780"/>
                    </a:lnTo>
                    <a:lnTo>
                      <a:pt x="74485" y="17780"/>
                    </a:lnTo>
                    <a:lnTo>
                      <a:pt x="74485" y="26670"/>
                    </a:lnTo>
                    <a:lnTo>
                      <a:pt x="69380" y="26670"/>
                    </a:lnTo>
                    <a:lnTo>
                      <a:pt x="69380" y="34290"/>
                    </a:lnTo>
                    <a:lnTo>
                      <a:pt x="64249" y="34290"/>
                    </a:lnTo>
                    <a:lnTo>
                      <a:pt x="64249" y="43180"/>
                    </a:lnTo>
                    <a:lnTo>
                      <a:pt x="59169" y="43180"/>
                    </a:lnTo>
                    <a:lnTo>
                      <a:pt x="59169" y="52070"/>
                    </a:lnTo>
                    <a:lnTo>
                      <a:pt x="54051" y="52070"/>
                    </a:lnTo>
                    <a:lnTo>
                      <a:pt x="54051" y="43180"/>
                    </a:lnTo>
                    <a:lnTo>
                      <a:pt x="48920" y="43180"/>
                    </a:lnTo>
                    <a:lnTo>
                      <a:pt x="48920" y="34290"/>
                    </a:lnTo>
                    <a:lnTo>
                      <a:pt x="43815" y="34290"/>
                    </a:lnTo>
                    <a:lnTo>
                      <a:pt x="43815" y="26670"/>
                    </a:lnTo>
                    <a:lnTo>
                      <a:pt x="38696" y="26670"/>
                    </a:lnTo>
                    <a:lnTo>
                      <a:pt x="38696" y="17780"/>
                    </a:lnTo>
                    <a:lnTo>
                      <a:pt x="34683" y="17780"/>
                    </a:lnTo>
                    <a:lnTo>
                      <a:pt x="26784" y="31750"/>
                    </a:lnTo>
                    <a:lnTo>
                      <a:pt x="19786" y="46990"/>
                    </a:lnTo>
                    <a:lnTo>
                      <a:pt x="13703" y="62230"/>
                    </a:lnTo>
                    <a:lnTo>
                      <a:pt x="8585" y="77470"/>
                    </a:lnTo>
                    <a:lnTo>
                      <a:pt x="13639" y="77470"/>
                    </a:lnTo>
                    <a:lnTo>
                      <a:pt x="13639" y="86360"/>
                    </a:lnTo>
                    <a:lnTo>
                      <a:pt x="18732" y="86360"/>
                    </a:lnTo>
                    <a:lnTo>
                      <a:pt x="18732" y="77470"/>
                    </a:lnTo>
                    <a:lnTo>
                      <a:pt x="23355" y="77470"/>
                    </a:lnTo>
                    <a:lnTo>
                      <a:pt x="23355" y="68580"/>
                    </a:lnTo>
                    <a:lnTo>
                      <a:pt x="28460" y="68580"/>
                    </a:lnTo>
                    <a:lnTo>
                      <a:pt x="28460" y="60960"/>
                    </a:lnTo>
                    <a:lnTo>
                      <a:pt x="18732" y="60960"/>
                    </a:lnTo>
                    <a:lnTo>
                      <a:pt x="18732" y="52070"/>
                    </a:lnTo>
                    <a:lnTo>
                      <a:pt x="33566" y="52070"/>
                    </a:lnTo>
                    <a:lnTo>
                      <a:pt x="33566" y="60960"/>
                    </a:lnTo>
                    <a:lnTo>
                      <a:pt x="38696" y="60960"/>
                    </a:lnTo>
                    <a:lnTo>
                      <a:pt x="38696" y="68580"/>
                    </a:lnTo>
                    <a:lnTo>
                      <a:pt x="43815" y="68580"/>
                    </a:lnTo>
                    <a:lnTo>
                      <a:pt x="43815" y="77470"/>
                    </a:lnTo>
                    <a:lnTo>
                      <a:pt x="38696" y="77470"/>
                    </a:lnTo>
                    <a:lnTo>
                      <a:pt x="38696" y="86360"/>
                    </a:lnTo>
                    <a:lnTo>
                      <a:pt x="33566" y="86360"/>
                    </a:lnTo>
                    <a:lnTo>
                      <a:pt x="33566" y="95250"/>
                    </a:lnTo>
                    <a:lnTo>
                      <a:pt x="28460" y="95250"/>
                    </a:lnTo>
                    <a:lnTo>
                      <a:pt x="28460" y="104140"/>
                    </a:lnTo>
                    <a:lnTo>
                      <a:pt x="23355" y="104140"/>
                    </a:lnTo>
                    <a:lnTo>
                      <a:pt x="23355" y="111760"/>
                    </a:lnTo>
                    <a:lnTo>
                      <a:pt x="18732" y="111760"/>
                    </a:lnTo>
                    <a:lnTo>
                      <a:pt x="18732" y="120650"/>
                    </a:lnTo>
                    <a:lnTo>
                      <a:pt x="13639" y="120650"/>
                    </a:lnTo>
                    <a:lnTo>
                      <a:pt x="13639" y="111760"/>
                    </a:lnTo>
                    <a:lnTo>
                      <a:pt x="8509" y="111760"/>
                    </a:lnTo>
                    <a:lnTo>
                      <a:pt x="8509" y="104140"/>
                    </a:lnTo>
                    <a:lnTo>
                      <a:pt x="3390" y="104140"/>
                    </a:lnTo>
                    <a:lnTo>
                      <a:pt x="3390" y="99060"/>
                    </a:lnTo>
                    <a:lnTo>
                      <a:pt x="1968" y="106680"/>
                    </a:lnTo>
                    <a:lnTo>
                      <a:pt x="838" y="113030"/>
                    </a:lnTo>
                    <a:lnTo>
                      <a:pt x="0" y="120650"/>
                    </a:lnTo>
                    <a:lnTo>
                      <a:pt x="3390" y="120650"/>
                    </a:lnTo>
                    <a:lnTo>
                      <a:pt x="3390" y="129540"/>
                    </a:lnTo>
                    <a:lnTo>
                      <a:pt x="8509" y="129540"/>
                    </a:lnTo>
                    <a:lnTo>
                      <a:pt x="8509" y="138430"/>
                    </a:lnTo>
                    <a:lnTo>
                      <a:pt x="13639" y="138430"/>
                    </a:lnTo>
                    <a:lnTo>
                      <a:pt x="13639" y="146050"/>
                    </a:lnTo>
                    <a:lnTo>
                      <a:pt x="18732" y="146050"/>
                    </a:lnTo>
                    <a:lnTo>
                      <a:pt x="18732" y="154940"/>
                    </a:lnTo>
                    <a:lnTo>
                      <a:pt x="13639" y="154940"/>
                    </a:lnTo>
                    <a:lnTo>
                      <a:pt x="13639" y="163830"/>
                    </a:lnTo>
                    <a:lnTo>
                      <a:pt x="8509" y="163830"/>
                    </a:lnTo>
                    <a:lnTo>
                      <a:pt x="8509" y="172720"/>
                    </a:lnTo>
                    <a:lnTo>
                      <a:pt x="3390" y="172720"/>
                    </a:lnTo>
                    <a:lnTo>
                      <a:pt x="3390" y="180340"/>
                    </a:lnTo>
                    <a:lnTo>
                      <a:pt x="0" y="180340"/>
                    </a:lnTo>
                    <a:lnTo>
                      <a:pt x="838" y="187960"/>
                    </a:lnTo>
                    <a:lnTo>
                      <a:pt x="1968" y="195580"/>
                    </a:lnTo>
                    <a:lnTo>
                      <a:pt x="3390" y="203200"/>
                    </a:lnTo>
                    <a:lnTo>
                      <a:pt x="3390" y="198120"/>
                    </a:lnTo>
                    <a:lnTo>
                      <a:pt x="8509" y="198120"/>
                    </a:lnTo>
                    <a:lnTo>
                      <a:pt x="8509" y="189230"/>
                    </a:lnTo>
                    <a:lnTo>
                      <a:pt x="13639" y="189230"/>
                    </a:lnTo>
                    <a:lnTo>
                      <a:pt x="13639" y="180340"/>
                    </a:lnTo>
                    <a:lnTo>
                      <a:pt x="18732" y="180340"/>
                    </a:lnTo>
                    <a:lnTo>
                      <a:pt x="18732" y="189230"/>
                    </a:lnTo>
                    <a:lnTo>
                      <a:pt x="23355" y="189230"/>
                    </a:lnTo>
                    <a:lnTo>
                      <a:pt x="23355" y="198120"/>
                    </a:lnTo>
                    <a:lnTo>
                      <a:pt x="28460" y="198120"/>
                    </a:lnTo>
                    <a:lnTo>
                      <a:pt x="28460" y="207010"/>
                    </a:lnTo>
                    <a:lnTo>
                      <a:pt x="33566" y="207010"/>
                    </a:lnTo>
                    <a:lnTo>
                      <a:pt x="33566" y="214630"/>
                    </a:lnTo>
                    <a:lnTo>
                      <a:pt x="38696" y="214630"/>
                    </a:lnTo>
                    <a:lnTo>
                      <a:pt x="38696" y="223520"/>
                    </a:lnTo>
                    <a:lnTo>
                      <a:pt x="43815" y="223520"/>
                    </a:lnTo>
                    <a:lnTo>
                      <a:pt x="43815" y="232410"/>
                    </a:lnTo>
                    <a:lnTo>
                      <a:pt x="38696" y="232410"/>
                    </a:lnTo>
                    <a:lnTo>
                      <a:pt x="38696" y="241300"/>
                    </a:lnTo>
                    <a:lnTo>
                      <a:pt x="33566" y="241300"/>
                    </a:lnTo>
                    <a:lnTo>
                      <a:pt x="33566" y="250190"/>
                    </a:lnTo>
                    <a:lnTo>
                      <a:pt x="18732" y="250190"/>
                    </a:lnTo>
                    <a:lnTo>
                      <a:pt x="18732" y="241300"/>
                    </a:lnTo>
                    <a:lnTo>
                      <a:pt x="28460" y="241300"/>
                    </a:lnTo>
                    <a:lnTo>
                      <a:pt x="28460" y="232410"/>
                    </a:lnTo>
                    <a:lnTo>
                      <a:pt x="23355" y="232410"/>
                    </a:lnTo>
                    <a:lnTo>
                      <a:pt x="23355" y="223520"/>
                    </a:lnTo>
                    <a:lnTo>
                      <a:pt x="18732" y="223520"/>
                    </a:lnTo>
                    <a:lnTo>
                      <a:pt x="18732" y="214630"/>
                    </a:lnTo>
                    <a:lnTo>
                      <a:pt x="13639" y="214630"/>
                    </a:lnTo>
                    <a:lnTo>
                      <a:pt x="13639" y="223520"/>
                    </a:lnTo>
                    <a:lnTo>
                      <a:pt x="8585" y="223520"/>
                    </a:lnTo>
                    <a:lnTo>
                      <a:pt x="13703" y="240030"/>
                    </a:lnTo>
                    <a:lnTo>
                      <a:pt x="19799" y="255270"/>
                    </a:lnTo>
                    <a:lnTo>
                      <a:pt x="26797" y="270510"/>
                    </a:lnTo>
                    <a:lnTo>
                      <a:pt x="34683" y="284480"/>
                    </a:lnTo>
                    <a:lnTo>
                      <a:pt x="38709" y="284480"/>
                    </a:lnTo>
                    <a:lnTo>
                      <a:pt x="38709" y="275590"/>
                    </a:lnTo>
                    <a:lnTo>
                      <a:pt x="43815" y="275590"/>
                    </a:lnTo>
                    <a:lnTo>
                      <a:pt x="43815" y="266700"/>
                    </a:lnTo>
                    <a:lnTo>
                      <a:pt x="48933" y="266700"/>
                    </a:lnTo>
                    <a:lnTo>
                      <a:pt x="48933" y="259080"/>
                    </a:lnTo>
                    <a:lnTo>
                      <a:pt x="54051" y="259080"/>
                    </a:lnTo>
                    <a:lnTo>
                      <a:pt x="54051" y="250190"/>
                    </a:lnTo>
                    <a:lnTo>
                      <a:pt x="59169" y="250190"/>
                    </a:lnTo>
                    <a:lnTo>
                      <a:pt x="59169" y="259080"/>
                    </a:lnTo>
                    <a:lnTo>
                      <a:pt x="64274" y="259080"/>
                    </a:lnTo>
                    <a:lnTo>
                      <a:pt x="64274" y="266700"/>
                    </a:lnTo>
                    <a:lnTo>
                      <a:pt x="69380" y="266700"/>
                    </a:lnTo>
                    <a:lnTo>
                      <a:pt x="69380" y="275590"/>
                    </a:lnTo>
                    <a:lnTo>
                      <a:pt x="74510" y="275590"/>
                    </a:lnTo>
                    <a:lnTo>
                      <a:pt x="74510" y="284480"/>
                    </a:lnTo>
                    <a:lnTo>
                      <a:pt x="79629" y="284480"/>
                    </a:lnTo>
                    <a:lnTo>
                      <a:pt x="79629" y="293370"/>
                    </a:lnTo>
                    <a:lnTo>
                      <a:pt x="84226" y="293370"/>
                    </a:lnTo>
                    <a:lnTo>
                      <a:pt x="84226" y="300990"/>
                    </a:lnTo>
                    <a:lnTo>
                      <a:pt x="89344" y="300990"/>
                    </a:lnTo>
                    <a:lnTo>
                      <a:pt x="89344" y="293370"/>
                    </a:lnTo>
                    <a:lnTo>
                      <a:pt x="94449" y="293370"/>
                    </a:lnTo>
                    <a:lnTo>
                      <a:pt x="94449" y="284480"/>
                    </a:lnTo>
                    <a:lnTo>
                      <a:pt x="99568" y="284480"/>
                    </a:lnTo>
                    <a:lnTo>
                      <a:pt x="99568" y="275590"/>
                    </a:lnTo>
                    <a:lnTo>
                      <a:pt x="104698" y="275590"/>
                    </a:lnTo>
                    <a:lnTo>
                      <a:pt x="104698" y="266700"/>
                    </a:lnTo>
                    <a:lnTo>
                      <a:pt x="109816" y="266700"/>
                    </a:lnTo>
                    <a:lnTo>
                      <a:pt x="109816" y="259080"/>
                    </a:lnTo>
                    <a:lnTo>
                      <a:pt x="114909" y="259080"/>
                    </a:lnTo>
                    <a:lnTo>
                      <a:pt x="114909" y="241300"/>
                    </a:lnTo>
                    <a:lnTo>
                      <a:pt x="109791" y="241300"/>
                    </a:lnTo>
                    <a:lnTo>
                      <a:pt x="109791" y="232410"/>
                    </a:lnTo>
                    <a:lnTo>
                      <a:pt x="104698" y="232410"/>
                    </a:lnTo>
                    <a:lnTo>
                      <a:pt x="104698" y="223520"/>
                    </a:lnTo>
                    <a:lnTo>
                      <a:pt x="99568" y="223520"/>
                    </a:lnTo>
                    <a:lnTo>
                      <a:pt x="99568" y="214630"/>
                    </a:lnTo>
                    <a:lnTo>
                      <a:pt x="94449" y="214630"/>
                    </a:lnTo>
                    <a:lnTo>
                      <a:pt x="94449" y="223520"/>
                    </a:lnTo>
                    <a:lnTo>
                      <a:pt x="89331" y="223520"/>
                    </a:lnTo>
                    <a:lnTo>
                      <a:pt x="89331" y="232410"/>
                    </a:lnTo>
                    <a:lnTo>
                      <a:pt x="84213" y="232410"/>
                    </a:lnTo>
                    <a:lnTo>
                      <a:pt x="84213" y="241300"/>
                    </a:lnTo>
                    <a:lnTo>
                      <a:pt x="94449" y="241300"/>
                    </a:lnTo>
                    <a:lnTo>
                      <a:pt x="94449" y="250190"/>
                    </a:lnTo>
                    <a:lnTo>
                      <a:pt x="79629" y="250190"/>
                    </a:lnTo>
                    <a:lnTo>
                      <a:pt x="79629" y="241300"/>
                    </a:lnTo>
                    <a:lnTo>
                      <a:pt x="74485" y="241300"/>
                    </a:lnTo>
                    <a:lnTo>
                      <a:pt x="74485" y="232410"/>
                    </a:lnTo>
                    <a:lnTo>
                      <a:pt x="69380" y="232410"/>
                    </a:lnTo>
                    <a:lnTo>
                      <a:pt x="69380" y="223520"/>
                    </a:lnTo>
                    <a:lnTo>
                      <a:pt x="74485" y="223520"/>
                    </a:lnTo>
                    <a:lnTo>
                      <a:pt x="74485" y="214630"/>
                    </a:lnTo>
                    <a:lnTo>
                      <a:pt x="79629" y="214630"/>
                    </a:lnTo>
                    <a:lnTo>
                      <a:pt x="79629" y="207010"/>
                    </a:lnTo>
                    <a:lnTo>
                      <a:pt x="84213" y="207010"/>
                    </a:lnTo>
                    <a:lnTo>
                      <a:pt x="84213" y="198120"/>
                    </a:lnTo>
                    <a:lnTo>
                      <a:pt x="89331" y="198120"/>
                    </a:lnTo>
                    <a:lnTo>
                      <a:pt x="89331" y="189230"/>
                    </a:lnTo>
                    <a:lnTo>
                      <a:pt x="94449" y="189230"/>
                    </a:lnTo>
                    <a:lnTo>
                      <a:pt x="94449" y="180340"/>
                    </a:lnTo>
                    <a:lnTo>
                      <a:pt x="99568" y="180340"/>
                    </a:lnTo>
                    <a:lnTo>
                      <a:pt x="99568" y="189230"/>
                    </a:lnTo>
                    <a:lnTo>
                      <a:pt x="104698" y="189230"/>
                    </a:lnTo>
                    <a:lnTo>
                      <a:pt x="104698" y="198120"/>
                    </a:lnTo>
                    <a:lnTo>
                      <a:pt x="109791" y="198120"/>
                    </a:lnTo>
                    <a:lnTo>
                      <a:pt x="109791" y="207010"/>
                    </a:lnTo>
                    <a:lnTo>
                      <a:pt x="114909" y="207010"/>
                    </a:lnTo>
                    <a:lnTo>
                      <a:pt x="114909" y="180340"/>
                    </a:lnTo>
                    <a:lnTo>
                      <a:pt x="109791" y="180340"/>
                    </a:lnTo>
                    <a:lnTo>
                      <a:pt x="109791" y="172720"/>
                    </a:lnTo>
                    <a:lnTo>
                      <a:pt x="104698" y="172720"/>
                    </a:lnTo>
                    <a:lnTo>
                      <a:pt x="104698" y="163830"/>
                    </a:lnTo>
                    <a:lnTo>
                      <a:pt x="99568" y="163830"/>
                    </a:lnTo>
                    <a:lnTo>
                      <a:pt x="99568" y="154940"/>
                    </a:lnTo>
                    <a:lnTo>
                      <a:pt x="94449" y="154940"/>
                    </a:lnTo>
                    <a:lnTo>
                      <a:pt x="94449" y="146050"/>
                    </a:lnTo>
                    <a:lnTo>
                      <a:pt x="99568" y="146050"/>
                    </a:lnTo>
                    <a:lnTo>
                      <a:pt x="99568" y="138430"/>
                    </a:lnTo>
                    <a:lnTo>
                      <a:pt x="104698" y="138430"/>
                    </a:lnTo>
                    <a:lnTo>
                      <a:pt x="104698" y="129540"/>
                    </a:lnTo>
                    <a:lnTo>
                      <a:pt x="109791" y="129540"/>
                    </a:lnTo>
                    <a:lnTo>
                      <a:pt x="109791" y="120650"/>
                    </a:lnTo>
                    <a:lnTo>
                      <a:pt x="114909" y="120650"/>
                    </a:lnTo>
                    <a:lnTo>
                      <a:pt x="114909" y="95250"/>
                    </a:lnTo>
                    <a:lnTo>
                      <a:pt x="109791" y="95250"/>
                    </a:lnTo>
                    <a:lnTo>
                      <a:pt x="109791" y="104140"/>
                    </a:lnTo>
                    <a:lnTo>
                      <a:pt x="104698" y="104140"/>
                    </a:lnTo>
                    <a:lnTo>
                      <a:pt x="104698" y="111760"/>
                    </a:lnTo>
                    <a:lnTo>
                      <a:pt x="99568" y="111760"/>
                    </a:lnTo>
                    <a:lnTo>
                      <a:pt x="99568" y="120650"/>
                    </a:lnTo>
                    <a:lnTo>
                      <a:pt x="94449" y="120650"/>
                    </a:lnTo>
                    <a:lnTo>
                      <a:pt x="94449" y="111760"/>
                    </a:lnTo>
                    <a:lnTo>
                      <a:pt x="89331" y="111760"/>
                    </a:lnTo>
                    <a:lnTo>
                      <a:pt x="89331" y="104140"/>
                    </a:lnTo>
                    <a:lnTo>
                      <a:pt x="84226" y="104140"/>
                    </a:lnTo>
                    <a:lnTo>
                      <a:pt x="84226" y="129540"/>
                    </a:lnTo>
                    <a:lnTo>
                      <a:pt x="84226" y="172720"/>
                    </a:lnTo>
                    <a:lnTo>
                      <a:pt x="79629" y="172720"/>
                    </a:lnTo>
                    <a:lnTo>
                      <a:pt x="79629" y="180340"/>
                    </a:lnTo>
                    <a:lnTo>
                      <a:pt x="74510" y="180340"/>
                    </a:lnTo>
                    <a:lnTo>
                      <a:pt x="74510" y="189230"/>
                    </a:lnTo>
                    <a:lnTo>
                      <a:pt x="69380" y="189230"/>
                    </a:lnTo>
                    <a:lnTo>
                      <a:pt x="69380" y="198120"/>
                    </a:lnTo>
                    <a:lnTo>
                      <a:pt x="64274" y="198120"/>
                    </a:lnTo>
                    <a:lnTo>
                      <a:pt x="64274" y="207010"/>
                    </a:lnTo>
                    <a:lnTo>
                      <a:pt x="59169" y="207010"/>
                    </a:lnTo>
                    <a:lnTo>
                      <a:pt x="59169" y="214630"/>
                    </a:lnTo>
                    <a:lnTo>
                      <a:pt x="54051" y="214630"/>
                    </a:lnTo>
                    <a:lnTo>
                      <a:pt x="54051" y="207010"/>
                    </a:lnTo>
                    <a:lnTo>
                      <a:pt x="48933" y="207010"/>
                    </a:lnTo>
                    <a:lnTo>
                      <a:pt x="48933" y="198120"/>
                    </a:lnTo>
                    <a:lnTo>
                      <a:pt x="43815" y="198120"/>
                    </a:lnTo>
                    <a:lnTo>
                      <a:pt x="43815" y="189230"/>
                    </a:lnTo>
                    <a:lnTo>
                      <a:pt x="38709" y="189230"/>
                    </a:lnTo>
                    <a:lnTo>
                      <a:pt x="38709" y="180340"/>
                    </a:lnTo>
                    <a:lnTo>
                      <a:pt x="33591" y="180340"/>
                    </a:lnTo>
                    <a:lnTo>
                      <a:pt x="33591" y="172720"/>
                    </a:lnTo>
                    <a:lnTo>
                      <a:pt x="28460" y="172720"/>
                    </a:lnTo>
                    <a:lnTo>
                      <a:pt x="28460" y="129540"/>
                    </a:lnTo>
                    <a:lnTo>
                      <a:pt x="33591" y="129540"/>
                    </a:lnTo>
                    <a:lnTo>
                      <a:pt x="33591" y="120650"/>
                    </a:lnTo>
                    <a:lnTo>
                      <a:pt x="38709" y="120650"/>
                    </a:lnTo>
                    <a:lnTo>
                      <a:pt x="38709" y="111760"/>
                    </a:lnTo>
                    <a:lnTo>
                      <a:pt x="43815" y="111760"/>
                    </a:lnTo>
                    <a:lnTo>
                      <a:pt x="43815" y="104140"/>
                    </a:lnTo>
                    <a:lnTo>
                      <a:pt x="48933" y="104140"/>
                    </a:lnTo>
                    <a:lnTo>
                      <a:pt x="48933" y="95250"/>
                    </a:lnTo>
                    <a:lnTo>
                      <a:pt x="54051" y="95250"/>
                    </a:lnTo>
                    <a:lnTo>
                      <a:pt x="54051" y="86360"/>
                    </a:lnTo>
                    <a:lnTo>
                      <a:pt x="59169" y="86360"/>
                    </a:lnTo>
                    <a:lnTo>
                      <a:pt x="59169" y="95250"/>
                    </a:lnTo>
                    <a:lnTo>
                      <a:pt x="64274" y="95250"/>
                    </a:lnTo>
                    <a:lnTo>
                      <a:pt x="64274" y="104140"/>
                    </a:lnTo>
                    <a:lnTo>
                      <a:pt x="69380" y="104140"/>
                    </a:lnTo>
                    <a:lnTo>
                      <a:pt x="69380" y="111760"/>
                    </a:lnTo>
                    <a:lnTo>
                      <a:pt x="74510" y="111760"/>
                    </a:lnTo>
                    <a:lnTo>
                      <a:pt x="74510" y="120650"/>
                    </a:lnTo>
                    <a:lnTo>
                      <a:pt x="79629" y="120650"/>
                    </a:lnTo>
                    <a:lnTo>
                      <a:pt x="79629" y="129540"/>
                    </a:lnTo>
                    <a:lnTo>
                      <a:pt x="84226" y="129540"/>
                    </a:lnTo>
                    <a:lnTo>
                      <a:pt x="84226" y="104140"/>
                    </a:lnTo>
                    <a:lnTo>
                      <a:pt x="84213" y="95250"/>
                    </a:lnTo>
                    <a:lnTo>
                      <a:pt x="79629" y="95250"/>
                    </a:lnTo>
                    <a:lnTo>
                      <a:pt x="79629" y="86360"/>
                    </a:lnTo>
                    <a:lnTo>
                      <a:pt x="74485" y="86360"/>
                    </a:lnTo>
                    <a:lnTo>
                      <a:pt x="74485" y="77470"/>
                    </a:lnTo>
                    <a:lnTo>
                      <a:pt x="69380" y="77470"/>
                    </a:lnTo>
                    <a:lnTo>
                      <a:pt x="69380" y="68580"/>
                    </a:lnTo>
                    <a:lnTo>
                      <a:pt x="74485" y="68580"/>
                    </a:lnTo>
                    <a:lnTo>
                      <a:pt x="74485" y="60960"/>
                    </a:lnTo>
                    <a:lnTo>
                      <a:pt x="79629" y="60960"/>
                    </a:lnTo>
                    <a:lnTo>
                      <a:pt x="79629" y="52070"/>
                    </a:lnTo>
                    <a:lnTo>
                      <a:pt x="94449" y="52070"/>
                    </a:lnTo>
                    <a:lnTo>
                      <a:pt x="94449" y="60960"/>
                    </a:lnTo>
                    <a:lnTo>
                      <a:pt x="84213" y="60960"/>
                    </a:lnTo>
                    <a:lnTo>
                      <a:pt x="84213" y="68580"/>
                    </a:lnTo>
                    <a:lnTo>
                      <a:pt x="89331" y="68580"/>
                    </a:lnTo>
                    <a:lnTo>
                      <a:pt x="89331" y="77470"/>
                    </a:lnTo>
                    <a:lnTo>
                      <a:pt x="94449" y="77470"/>
                    </a:lnTo>
                    <a:lnTo>
                      <a:pt x="94449" y="86360"/>
                    </a:lnTo>
                    <a:lnTo>
                      <a:pt x="99568" y="86360"/>
                    </a:lnTo>
                    <a:lnTo>
                      <a:pt x="99568" y="77470"/>
                    </a:lnTo>
                    <a:lnTo>
                      <a:pt x="104698" y="77470"/>
                    </a:lnTo>
                    <a:lnTo>
                      <a:pt x="104698" y="68580"/>
                    </a:lnTo>
                    <a:lnTo>
                      <a:pt x="109791" y="68580"/>
                    </a:lnTo>
                    <a:lnTo>
                      <a:pt x="109791" y="60960"/>
                    </a:lnTo>
                    <a:lnTo>
                      <a:pt x="114909" y="60960"/>
                    </a:lnTo>
                    <a:lnTo>
                      <a:pt x="114909" y="43180"/>
                    </a:lnTo>
                    <a:close/>
                  </a:path>
                  <a:path w="114934" h="352425">
                    <a:moveTo>
                      <a:pt x="114922" y="343979"/>
                    </a:moveTo>
                    <a:lnTo>
                      <a:pt x="109791" y="343979"/>
                    </a:lnTo>
                    <a:lnTo>
                      <a:pt x="109791" y="352259"/>
                    </a:lnTo>
                    <a:lnTo>
                      <a:pt x="114922" y="352259"/>
                    </a:lnTo>
                    <a:lnTo>
                      <a:pt x="114922" y="343979"/>
                    </a:lnTo>
                    <a:close/>
                  </a:path>
                  <a:path w="114934" h="352425">
                    <a:moveTo>
                      <a:pt x="114922" y="274904"/>
                    </a:moveTo>
                    <a:lnTo>
                      <a:pt x="109791" y="274904"/>
                    </a:lnTo>
                    <a:lnTo>
                      <a:pt x="109791" y="283578"/>
                    </a:lnTo>
                    <a:lnTo>
                      <a:pt x="114922" y="283578"/>
                    </a:lnTo>
                    <a:lnTo>
                      <a:pt x="114922" y="274904"/>
                    </a:lnTo>
                    <a:close/>
                  </a:path>
                </a:pathLst>
              </a:custGeom>
              <a:solidFill>
                <a:srgbClr val="C9303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85A4EDE9-F4BC-BF3E-D51B-10BE68618EFD}"/>
                </a:ext>
              </a:extLst>
            </p:cNvPr>
            <p:cNvSpPr/>
            <p:nvPr/>
          </p:nvSpPr>
          <p:spPr>
            <a:xfrm>
              <a:off x="2194381" y="1033186"/>
              <a:ext cx="828000" cy="82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12">
            <a:extLst>
              <a:ext uri="{FF2B5EF4-FFF2-40B4-BE49-F238E27FC236}">
                <a16:creationId xmlns="" xmlns:a16="http://schemas.microsoft.com/office/drawing/2014/main" id="{AE82FA68-398C-D4A3-F3FC-F51B56CA501A}"/>
              </a:ext>
            </a:extLst>
          </p:cNvPr>
          <p:cNvGrpSpPr/>
          <p:nvPr/>
        </p:nvGrpSpPr>
        <p:grpSpPr>
          <a:xfrm>
            <a:off x="902110" y="963224"/>
            <a:ext cx="1105057" cy="830384"/>
            <a:chOff x="528421" y="1051353"/>
            <a:chExt cx="828793" cy="830384"/>
          </a:xfrm>
        </p:grpSpPr>
        <p:pic>
          <p:nvPicPr>
            <p:cNvPr id="213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214" y="1053737"/>
              <a:ext cx="828000" cy="828000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6AA3376A-3F92-7FB1-1558-AE2CAD3C4BBD}"/>
                </a:ext>
              </a:extLst>
            </p:cNvPr>
            <p:cNvSpPr/>
            <p:nvPr/>
          </p:nvSpPr>
          <p:spPr>
            <a:xfrm>
              <a:off x="528421" y="1051353"/>
              <a:ext cx="828000" cy="82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16">
            <a:extLst>
              <a:ext uri="{FF2B5EF4-FFF2-40B4-BE49-F238E27FC236}">
                <a16:creationId xmlns="" xmlns:a16="http://schemas.microsoft.com/office/drawing/2014/main" id="{00C3548F-C01F-34E4-F9E1-592F215B73C1}"/>
              </a:ext>
            </a:extLst>
          </p:cNvPr>
          <p:cNvGrpSpPr/>
          <p:nvPr/>
        </p:nvGrpSpPr>
        <p:grpSpPr>
          <a:xfrm>
            <a:off x="10217582" y="957104"/>
            <a:ext cx="1110908" cy="835002"/>
            <a:chOff x="7526222" y="1048786"/>
            <a:chExt cx="833181" cy="835002"/>
          </a:xfrm>
        </p:grpSpPr>
        <p:grpSp>
          <p:nvGrpSpPr>
            <p:cNvPr id="24" name="object 35"/>
            <p:cNvGrpSpPr/>
            <p:nvPr/>
          </p:nvGrpSpPr>
          <p:grpSpPr>
            <a:xfrm>
              <a:off x="7526222" y="1048786"/>
              <a:ext cx="828000" cy="828000"/>
              <a:chOff x="13424810" y="9187217"/>
              <a:chExt cx="525145" cy="525145"/>
            </a:xfrm>
          </p:grpSpPr>
          <p:sp>
            <p:nvSpPr>
              <p:cNvPr id="229" name="object 36"/>
              <p:cNvSpPr/>
              <p:nvPr/>
            </p:nvSpPr>
            <p:spPr>
              <a:xfrm>
                <a:off x="13432596" y="9364751"/>
                <a:ext cx="509905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509905" h="170179">
                    <a:moveTo>
                      <a:pt x="500320" y="0"/>
                    </a:moveTo>
                    <a:lnTo>
                      <a:pt x="8962" y="0"/>
                    </a:lnTo>
                    <a:lnTo>
                      <a:pt x="0" y="32637"/>
                    </a:lnTo>
                    <a:lnTo>
                      <a:pt x="0" y="137159"/>
                    </a:lnTo>
                    <a:lnTo>
                      <a:pt x="8951" y="169753"/>
                    </a:lnTo>
                    <a:lnTo>
                      <a:pt x="500331" y="169753"/>
                    </a:lnTo>
                    <a:lnTo>
                      <a:pt x="509282" y="137159"/>
                    </a:lnTo>
                    <a:lnTo>
                      <a:pt x="509282" y="32637"/>
                    </a:lnTo>
                    <a:lnTo>
                      <a:pt x="500320" y="0"/>
                    </a:lnTo>
                    <a:close/>
                  </a:path>
                </a:pathLst>
              </a:custGeom>
              <a:solidFill>
                <a:srgbClr val="1B489D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" name="object 37"/>
              <p:cNvSpPr/>
              <p:nvPr/>
            </p:nvSpPr>
            <p:spPr>
              <a:xfrm>
                <a:off x="13441547" y="9534505"/>
                <a:ext cx="491490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491490" h="170179">
                    <a:moveTo>
                      <a:pt x="491380" y="0"/>
                    </a:moveTo>
                    <a:lnTo>
                      <a:pt x="0" y="0"/>
                    </a:lnTo>
                    <a:lnTo>
                      <a:pt x="1642" y="5982"/>
                    </a:lnTo>
                    <a:lnTo>
                      <a:pt x="20902" y="46535"/>
                    </a:lnTo>
                    <a:lnTo>
                      <a:pt x="46589" y="82865"/>
                    </a:lnTo>
                    <a:lnTo>
                      <a:pt x="77968" y="114236"/>
                    </a:lnTo>
                    <a:lnTo>
                      <a:pt x="114304" y="139915"/>
                    </a:lnTo>
                    <a:lnTo>
                      <a:pt x="154860" y="159167"/>
                    </a:lnTo>
                    <a:lnTo>
                      <a:pt x="193463" y="169764"/>
                    </a:lnTo>
                    <a:lnTo>
                      <a:pt x="297916" y="169764"/>
                    </a:lnTo>
                    <a:lnTo>
                      <a:pt x="336520" y="159167"/>
                    </a:lnTo>
                    <a:lnTo>
                      <a:pt x="377076" y="139915"/>
                    </a:lnTo>
                    <a:lnTo>
                      <a:pt x="413411" y="114236"/>
                    </a:lnTo>
                    <a:lnTo>
                      <a:pt x="444791" y="82865"/>
                    </a:lnTo>
                    <a:lnTo>
                      <a:pt x="470478" y="46535"/>
                    </a:lnTo>
                    <a:lnTo>
                      <a:pt x="489737" y="5982"/>
                    </a:lnTo>
                    <a:lnTo>
                      <a:pt x="491380" y="0"/>
                    </a:lnTo>
                    <a:close/>
                  </a:path>
                </a:pathLst>
              </a:custGeom>
              <a:solidFill>
                <a:srgbClr val="EB312E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" name="object 38"/>
              <p:cNvSpPr/>
              <p:nvPr/>
            </p:nvSpPr>
            <p:spPr>
              <a:xfrm>
                <a:off x="13426438" y="9188845"/>
                <a:ext cx="521970" cy="521970"/>
              </a:xfrm>
              <a:custGeom>
                <a:avLst/>
                <a:gdLst/>
                <a:ahLst/>
                <a:cxnLst/>
                <a:rect l="l" t="t" r="r" b="b"/>
                <a:pathLst>
                  <a:path w="521969" h="521970">
                    <a:moveTo>
                      <a:pt x="521596" y="260798"/>
                    </a:moveTo>
                    <a:lnTo>
                      <a:pt x="517394" y="307676"/>
                    </a:lnTo>
                    <a:lnTo>
                      <a:pt x="505278" y="351796"/>
                    </a:lnTo>
                    <a:lnTo>
                      <a:pt x="485985" y="392421"/>
                    </a:lnTo>
                    <a:lnTo>
                      <a:pt x="460254" y="428815"/>
                    </a:lnTo>
                    <a:lnTo>
                      <a:pt x="428819" y="460242"/>
                    </a:lnTo>
                    <a:lnTo>
                      <a:pt x="392420" y="485967"/>
                    </a:lnTo>
                    <a:lnTo>
                      <a:pt x="351791" y="505253"/>
                    </a:lnTo>
                    <a:lnTo>
                      <a:pt x="307672" y="517364"/>
                    </a:lnTo>
                    <a:lnTo>
                      <a:pt x="260798" y="521565"/>
                    </a:lnTo>
                    <a:lnTo>
                      <a:pt x="213927" y="517364"/>
                    </a:lnTo>
                    <a:lnTo>
                      <a:pt x="169808" y="505253"/>
                    </a:lnTo>
                    <a:lnTo>
                      <a:pt x="129181" y="485967"/>
                    </a:lnTo>
                    <a:lnTo>
                      <a:pt x="92781" y="460242"/>
                    </a:lnTo>
                    <a:lnTo>
                      <a:pt x="61346" y="428815"/>
                    </a:lnTo>
                    <a:lnTo>
                      <a:pt x="35613" y="392421"/>
                    </a:lnTo>
                    <a:lnTo>
                      <a:pt x="16319" y="351796"/>
                    </a:lnTo>
                    <a:lnTo>
                      <a:pt x="4202" y="307676"/>
                    </a:lnTo>
                    <a:lnTo>
                      <a:pt x="0" y="260798"/>
                    </a:lnTo>
                    <a:lnTo>
                      <a:pt x="4202" y="213921"/>
                    </a:lnTo>
                    <a:lnTo>
                      <a:pt x="16319" y="169800"/>
                    </a:lnTo>
                    <a:lnTo>
                      <a:pt x="35613" y="129171"/>
                    </a:lnTo>
                    <a:lnTo>
                      <a:pt x="61346" y="92772"/>
                    </a:lnTo>
                    <a:lnTo>
                      <a:pt x="92781" y="61339"/>
                    </a:lnTo>
                    <a:lnTo>
                      <a:pt x="129181" y="35608"/>
                    </a:lnTo>
                    <a:lnTo>
                      <a:pt x="169808" y="16317"/>
                    </a:lnTo>
                    <a:lnTo>
                      <a:pt x="213927" y="4202"/>
                    </a:lnTo>
                    <a:lnTo>
                      <a:pt x="260798" y="0"/>
                    </a:lnTo>
                    <a:lnTo>
                      <a:pt x="307672" y="4202"/>
                    </a:lnTo>
                    <a:lnTo>
                      <a:pt x="351791" y="16317"/>
                    </a:lnTo>
                    <a:lnTo>
                      <a:pt x="392420" y="35608"/>
                    </a:lnTo>
                    <a:lnTo>
                      <a:pt x="428819" y="61339"/>
                    </a:lnTo>
                    <a:lnTo>
                      <a:pt x="460254" y="92772"/>
                    </a:lnTo>
                    <a:lnTo>
                      <a:pt x="485985" y="129171"/>
                    </a:lnTo>
                    <a:lnTo>
                      <a:pt x="505278" y="169800"/>
                    </a:lnTo>
                    <a:lnTo>
                      <a:pt x="517394" y="213921"/>
                    </a:lnTo>
                    <a:lnTo>
                      <a:pt x="521596" y="260798"/>
                    </a:lnTo>
                    <a:close/>
                  </a:path>
                </a:pathLst>
              </a:custGeom>
              <a:ln w="3256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8AEDCE10-4C37-CBA0-3D64-DC1AE8DAE9BA}"/>
                </a:ext>
              </a:extLst>
            </p:cNvPr>
            <p:cNvSpPr/>
            <p:nvPr/>
          </p:nvSpPr>
          <p:spPr>
            <a:xfrm>
              <a:off x="7531403" y="1055788"/>
              <a:ext cx="828000" cy="82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45827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2108B4-8218-6B47-4AB2-3F6BE2C6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734"/>
            <a:ext cx="12192000" cy="851454"/>
          </a:xfrm>
          <a:prstGeom prst="round2DiagRect">
            <a:avLst/>
          </a:prstGeo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</a:rPr>
              <a:t>НОВЫЕ ПРОЦЕДУРЫ В РЕГИСТРАЦИИ ЛЕКАРСТВЕННЫХ ПРЕПАРАТОВ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8FF999E-98DE-CE93-544A-324F0676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17327" y="2489258"/>
            <a:ext cx="7966904" cy="6725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процедура «регистрация на условиях»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9508" y="1077568"/>
            <a:ext cx="5760000" cy="1224000"/>
          </a:xfrm>
          <a:prstGeom prst="rect">
            <a:avLst/>
          </a:prstGeom>
          <a:solidFill>
            <a:srgbClr val="46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Параллельная подача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несколько государств признания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13671" y="1088194"/>
            <a:ext cx="5760000" cy="1224000"/>
          </a:xfrm>
          <a:prstGeom prst="rect">
            <a:avLst/>
          </a:prstGeom>
          <a:solidFill>
            <a:srgbClr val="46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до подачи во все заявленные государства признания</a:t>
            </a:r>
          </a:p>
        </p:txBody>
      </p:sp>
      <p:sp>
        <p:nvSpPr>
          <p:cNvPr id="21" name="Скругленный прямоугольник 6"/>
          <p:cNvSpPr/>
          <p:nvPr/>
        </p:nvSpPr>
        <p:spPr>
          <a:xfrm>
            <a:off x="427393" y="4346598"/>
            <a:ext cx="2400000" cy="1260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txBody>
          <a:bodyPr wrap="square" anchor="ctr" anchorCtr="0">
            <a:noAutofit/>
          </a:bodyPr>
          <a:lstStyle/>
          <a:p>
            <a:pPr algn="ctr" defTabSz="546291">
              <a:lnSpc>
                <a:spcPct val="90000"/>
              </a:lnSpc>
              <a:spcBef>
                <a:spcPct val="0"/>
              </a:spcBef>
            </a:pPr>
            <a:r>
              <a:rPr lang="ru-RU" sz="2000" b="1" dirty="0"/>
              <a:t>Регистрация с установлением </a:t>
            </a:r>
            <a:r>
              <a:rPr lang="ru-RU" sz="2000" b="1" dirty="0" smtClean="0"/>
              <a:t>дополнительных </a:t>
            </a:r>
            <a:r>
              <a:rPr lang="ru-RU" sz="2000" b="1" dirty="0"/>
              <a:t>требований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13671" y="4346598"/>
            <a:ext cx="2400000" cy="1260000"/>
          </a:xfrm>
          <a:prstGeom prst="roundRect">
            <a:avLst>
              <a:gd name="adj" fmla="val 1419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/>
          <a:p>
            <a:pPr algn="ctr" defTabSz="546291">
              <a:lnSpc>
                <a:spcPct val="90000"/>
              </a:lnSpc>
              <a:spcBef>
                <a:spcPct val="0"/>
              </a:spcBef>
            </a:pPr>
            <a:r>
              <a:rPr lang="ru-RU" sz="2000" b="1" dirty="0"/>
              <a:t>Условная регистрация</a:t>
            </a:r>
          </a:p>
        </p:txBody>
      </p:sp>
      <p:sp>
        <p:nvSpPr>
          <p:cNvPr id="23" name="Скругленный прямоугольник 6"/>
          <p:cNvSpPr/>
          <p:nvPr/>
        </p:nvSpPr>
        <p:spPr>
          <a:xfrm>
            <a:off x="9263603" y="4346598"/>
            <a:ext cx="2400000" cy="1260000"/>
          </a:xfrm>
          <a:prstGeom prst="roundRect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26" tIns="46826" rIns="46826" bIns="46826" numCol="1" spcCol="1270" anchor="ctr" anchorCtr="0">
            <a:noAutofit/>
          </a:bodyPr>
          <a:lstStyle/>
          <a:p>
            <a:pPr algn="ctr" defTabSz="546291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tx1"/>
                </a:solidFill>
              </a:rPr>
              <a:t>Ускоренная регистрация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09180" y="4346598"/>
            <a:ext cx="2428745" cy="1260000"/>
          </a:xfrm>
          <a:prstGeom prst="roundRect">
            <a:avLst>
              <a:gd name="adj" fmla="val 1595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/>
          <a:p>
            <a:pPr algn="ctr" defTabSz="546291">
              <a:lnSpc>
                <a:spcPct val="90000"/>
              </a:lnSpc>
              <a:spcBef>
                <a:spcPct val="0"/>
              </a:spcBef>
            </a:pPr>
            <a:r>
              <a:rPr lang="ru-RU" sz="2000" b="1" dirty="0"/>
              <a:t>Регистрация в исключительных случаях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1655902" y="4011470"/>
            <a:ext cx="1375753" cy="339771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24" idx="0"/>
          </p:cNvCxnSpPr>
          <p:nvPr/>
        </p:nvCxnSpPr>
        <p:spPr>
          <a:xfrm flipH="1">
            <a:off x="4623552" y="4011470"/>
            <a:ext cx="83851" cy="335128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2" idx="0"/>
          </p:cNvCxnSpPr>
          <p:nvPr/>
        </p:nvCxnSpPr>
        <p:spPr>
          <a:xfrm flipH="1" flipV="1">
            <a:off x="7386707" y="4011342"/>
            <a:ext cx="126964" cy="335257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3" idx="0"/>
          </p:cNvCxnSpPr>
          <p:nvPr/>
        </p:nvCxnSpPr>
        <p:spPr>
          <a:xfrm flipH="1" flipV="1">
            <a:off x="9062453" y="4011342"/>
            <a:ext cx="1401151" cy="335257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622242" y="3328141"/>
            <a:ext cx="8957073" cy="672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лекарственных препаратов: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орфанные, особо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значимые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нужд здравоохранения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409180" y="5775960"/>
            <a:ext cx="5304491" cy="899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окращенное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досье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76276" y="5775960"/>
            <a:ext cx="2626381" cy="899160"/>
          </a:xfrm>
          <a:prstGeom prst="rect">
            <a:avLst/>
          </a:prstGeom>
          <a:solidFill>
            <a:srgbClr val="FFC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Пострегистрацион-ные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189552" y="5791200"/>
            <a:ext cx="2548101" cy="883920"/>
          </a:xfrm>
          <a:prstGeom prst="rect">
            <a:avLst/>
          </a:prstGeom>
          <a:solidFill>
            <a:srgbClr val="FFC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окращенные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экспертизы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692776" y="5606599"/>
            <a:ext cx="31624" cy="199841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513671" y="5606600"/>
            <a:ext cx="30129" cy="18460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endCxn id="44" idx="0"/>
          </p:cNvCxnSpPr>
          <p:nvPr/>
        </p:nvCxnSpPr>
        <p:spPr>
          <a:xfrm>
            <a:off x="10415816" y="5606600"/>
            <a:ext cx="47787" cy="184600"/>
          </a:xfrm>
          <a:prstGeom prst="line">
            <a:avLst/>
          </a:prstGeom>
          <a:ln w="12700">
            <a:solidFill>
              <a:srgbClr val="469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43" idx="0"/>
          </p:cNvCxnSpPr>
          <p:nvPr/>
        </p:nvCxnSpPr>
        <p:spPr>
          <a:xfrm>
            <a:off x="1638429" y="5606600"/>
            <a:ext cx="51038" cy="169360"/>
          </a:xfrm>
          <a:prstGeom prst="line">
            <a:avLst/>
          </a:prstGeom>
          <a:ln w="12700" cmpd="sng">
            <a:solidFill>
              <a:schemeClr val="tx2">
                <a:lumMod val="50000"/>
              </a:schemeClr>
            </a:solidFill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8" idx="2"/>
            <a:endCxn id="40" idx="0"/>
          </p:cNvCxnSpPr>
          <p:nvPr/>
        </p:nvCxnSpPr>
        <p:spPr>
          <a:xfrm>
            <a:off x="6100779" y="3161832"/>
            <a:ext cx="0" cy="166308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974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2337" y="5331419"/>
            <a:ext cx="7752943" cy="1101905"/>
          </a:xfrm>
          <a:prstGeom prst="rect">
            <a:avLst/>
          </a:prstGeom>
          <a:solidFill>
            <a:schemeClr val="accent4">
              <a:lumMod val="50000"/>
              <a:alpha val="10196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2563" y="2092604"/>
            <a:ext cx="7742717" cy="3160435"/>
          </a:xfrm>
          <a:prstGeom prst="rect">
            <a:avLst/>
          </a:prstGeom>
          <a:solidFill>
            <a:schemeClr val="accent5">
              <a:lumMod val="40000"/>
              <a:lumOff val="60000"/>
              <a:alpha val="10196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50EC37E-53D9-5141-97EA-AD01C8D1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897B0A48-F3A9-F040-9845-16357AE5F463}"/>
              </a:ext>
            </a:extLst>
          </p:cNvPr>
          <p:cNvSpPr txBox="1">
            <a:spLocks/>
          </p:cNvSpPr>
          <p:nvPr/>
        </p:nvSpPr>
        <p:spPr>
          <a:xfrm>
            <a:off x="104197" y="823510"/>
            <a:ext cx="7885633" cy="1274795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>
              <a:spcBef>
                <a:spcPct val="0"/>
              </a:spcBef>
              <a:buNone/>
              <a:defRPr sz="2400" b="1" cap="none">
                <a:ln w="3175" cmpd="sng"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/>
              <a:t>Решение Совета ЕЭК от 10 июля 2022 г. № 96 </a:t>
            </a:r>
            <a:br>
              <a:rPr lang="ru-RU" sz="1800" dirty="0"/>
            </a:br>
            <a:r>
              <a:rPr lang="ru-RU" sz="1800" dirty="0"/>
              <a:t>«О временных мерах по установлению особенностей обращения лекарственных средств </a:t>
            </a:r>
            <a:r>
              <a:rPr lang="ru-RU" sz="1800" dirty="0" smtClean="0"/>
              <a:t>для </a:t>
            </a:r>
            <a:r>
              <a:rPr lang="ru-RU" sz="1800" dirty="0"/>
              <a:t>медицинского </a:t>
            </a:r>
            <a:r>
              <a:rPr lang="ru-RU" sz="1800" dirty="0" smtClean="0"/>
              <a:t>применения»</a:t>
            </a:r>
            <a:endParaRPr lang="ru-RU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02337" y="2157439"/>
            <a:ext cx="7729201" cy="42704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1" dirty="0">
                <a:solidFill>
                  <a:srgbClr val="00B050"/>
                </a:solidFill>
              </a:rPr>
              <a:t>УПОЛНОМОЧЕННЫЕ ОРГАНЫ: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2000" dirty="0"/>
              <a:t>Возможность устанавливать национальный порядок обращения лекарственных средств, действующий </a:t>
            </a:r>
            <a:br>
              <a:rPr lang="ru-RU" sz="2000" dirty="0"/>
            </a:br>
            <a:r>
              <a:rPr lang="ru-RU" sz="2000" dirty="0"/>
              <a:t>до 31 декабря 2023 г</a:t>
            </a:r>
            <a:r>
              <a:rPr lang="ru-RU" sz="2000" dirty="0" smtClean="0"/>
              <a:t>.</a:t>
            </a:r>
            <a:endParaRPr lang="ru-RU" sz="20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2000" dirty="0"/>
              <a:t>Право продлевать действия регистрационных удостоверений и сертификатов </a:t>
            </a:r>
            <a:r>
              <a:rPr lang="en-US" sz="2000" dirty="0"/>
              <a:t>GMP </a:t>
            </a:r>
            <a:r>
              <a:rPr lang="ru-RU" sz="2000" dirty="0"/>
              <a:t>ЕАЭС, срок действия которых истекает в 2022 г</a:t>
            </a:r>
            <a:r>
              <a:rPr lang="ru-RU" sz="2000" dirty="0" smtClean="0"/>
              <a:t>. на </a:t>
            </a:r>
            <a:r>
              <a:rPr lang="ru-RU" sz="2000" dirty="0"/>
              <a:t>12 месяцев </a:t>
            </a:r>
            <a:r>
              <a:rPr lang="ru-RU" sz="2000" dirty="0" smtClean="0"/>
              <a:t>+12 </a:t>
            </a:r>
            <a:r>
              <a:rPr lang="ru-RU" sz="2000" dirty="0"/>
              <a:t>дополнительных месяцев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2000" dirty="0" smtClean="0"/>
              <a:t>Право </a:t>
            </a:r>
            <a:r>
              <a:rPr lang="ru-RU" sz="2000" dirty="0"/>
              <a:t>вносить изменения в сертификаты </a:t>
            </a:r>
            <a:r>
              <a:rPr lang="en-US" sz="2000" dirty="0"/>
              <a:t>GMP </a:t>
            </a:r>
            <a:r>
              <a:rPr lang="ru-RU" sz="2000" dirty="0"/>
              <a:t>ЕАЭС без проведения инспектирования в случае внесения технических </a:t>
            </a:r>
            <a:r>
              <a:rPr lang="ru-RU" sz="2000" dirty="0" smtClean="0"/>
              <a:t>правок </a:t>
            </a:r>
            <a:r>
              <a:rPr lang="ru-RU" sz="2000" dirty="0"/>
              <a:t>без изменения способа производства</a:t>
            </a:r>
          </a:p>
          <a:p>
            <a:endParaRPr lang="ru-RU" sz="1550" dirty="0"/>
          </a:p>
          <a:p>
            <a:r>
              <a:rPr lang="ru-RU" b="1" dirty="0">
                <a:solidFill>
                  <a:srgbClr val="00B050"/>
                </a:solidFill>
              </a:rPr>
              <a:t>ЗАЯВИТЕЛЬ: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2000" dirty="0"/>
              <a:t>Право получить сертификат</a:t>
            </a:r>
            <a:r>
              <a:rPr lang="en-US" sz="2000" dirty="0"/>
              <a:t> GMP</a:t>
            </a:r>
            <a:r>
              <a:rPr lang="ru-RU" sz="2000" dirty="0"/>
              <a:t> ЕАЭС  в течение времени  регистрации или в пострегистрационном режиме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6849" y="1014985"/>
            <a:ext cx="3794372" cy="1660217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C941C3BD-7516-17AC-2D71-D5663DA3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9640"/>
          </a:xfrm>
          <a:prstGeom prst="round2DiagRect">
            <a:avLst/>
          </a:prstGeo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</a:rPr>
              <a:t>СПЕЦИАЛЬНЫЕ МЕРЫ В СФЕРЕ ОБРАЩЕНИЯ </a:t>
            </a:r>
            <a:b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</a:rPr>
              <a:t>ЛЕКАРСТВЕННЫХ СРЕДСТВ 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В </a:t>
            </a: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</a:rPr>
              <a:t>ЕАЭС</a:t>
            </a:r>
            <a:endParaRPr lang="ru-RU" sz="2600" b="1" dirty="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6484" y="4996156"/>
            <a:ext cx="3764736" cy="1716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1665" y="2922700"/>
            <a:ext cx="3764736" cy="182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71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2108B4-8218-6B47-4AB2-3F6BE2C6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360"/>
          </a:xfrm>
          <a:prstGeom prst="round2DiagRect">
            <a:avLst/>
          </a:prstGeo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</a:rPr>
              <a:t>АКТУАЛИЗАЦИЯ 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НАДЛЕЖАЩИХ </a:t>
            </a: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</a:rPr>
              <a:t>ФАРМАЦЕВТИЧЕСКИХ ПРАКТИК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8FF999E-98DE-CE93-544A-324F0676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13" t="17073" b="20146"/>
          <a:stretch/>
        </p:blipFill>
        <p:spPr>
          <a:xfrm>
            <a:off x="-1535563" y="671968"/>
            <a:ext cx="3388964" cy="612648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6D8B0201-B22B-AC4C-9870-B838854DBAD3}"/>
              </a:ext>
            </a:extLst>
          </p:cNvPr>
          <p:cNvSpPr/>
          <p:nvPr/>
        </p:nvSpPr>
        <p:spPr>
          <a:xfrm>
            <a:off x="800933" y="1162605"/>
            <a:ext cx="1146151" cy="8596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74F1F4F4-C2B3-A646-9B66-45858B3AD682}"/>
              </a:ext>
            </a:extLst>
          </p:cNvPr>
          <p:cNvSpPr/>
          <p:nvPr/>
        </p:nvSpPr>
        <p:spPr>
          <a:xfrm>
            <a:off x="1081471" y="2506367"/>
            <a:ext cx="1146151" cy="8596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469C67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46C12F40-0B70-4F43-AF85-17AC7F3D34BB}"/>
              </a:ext>
            </a:extLst>
          </p:cNvPr>
          <p:cNvSpPr/>
          <p:nvPr/>
        </p:nvSpPr>
        <p:spPr>
          <a:xfrm>
            <a:off x="1280325" y="3901422"/>
            <a:ext cx="1146151" cy="8596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FD59E497-83FD-8F48-8EEA-315D62389E70}"/>
              </a:ext>
            </a:extLst>
          </p:cNvPr>
          <p:cNvSpPr/>
          <p:nvPr/>
        </p:nvSpPr>
        <p:spPr>
          <a:xfrm>
            <a:off x="944807" y="5322297"/>
            <a:ext cx="1146151" cy="8596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Прямоугольник 16"/>
          <p:cNvSpPr/>
          <p:nvPr/>
        </p:nvSpPr>
        <p:spPr>
          <a:xfrm>
            <a:off x="884561" y="4024215"/>
            <a:ext cx="193767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469C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GCP</a:t>
            </a:r>
            <a:endParaRPr lang="ru-RU" sz="3000" b="1" cap="none" spc="0" dirty="0">
              <a:ln w="0"/>
              <a:solidFill>
                <a:srgbClr val="469C6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9491" y="2655272"/>
            <a:ext cx="179010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469C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GVP</a:t>
            </a:r>
            <a:endParaRPr lang="ru-RU" sz="3000" b="1" cap="none" spc="0" dirty="0">
              <a:ln w="0"/>
              <a:solidFill>
                <a:srgbClr val="469C6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1250" y="5459902"/>
            <a:ext cx="130637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469C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GDP</a:t>
            </a:r>
            <a:endParaRPr lang="ru-RU" sz="3000" b="1" cap="none" spc="0" dirty="0">
              <a:ln w="0"/>
              <a:solidFill>
                <a:srgbClr val="469C6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7962" y="1291623"/>
            <a:ext cx="134794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469C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GMP</a:t>
            </a:r>
            <a:endParaRPr lang="ru-RU" sz="3000" b="1" cap="none" spc="0" dirty="0">
              <a:ln w="0"/>
              <a:solidFill>
                <a:srgbClr val="469C6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48232" y="3914648"/>
            <a:ext cx="5796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Переход с редакции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E6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R1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 редакцию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E6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обязательность исполнения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GMP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выпуске лекарств для клинических исследований;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обязанностей спонсора исследований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02060" y="2530601"/>
            <a:ext cx="57967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Утверждена новая редакция Правил надлежащей практики фармаконадзора ЕЭАС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сокращение объема спецификации по безопасности для различных групп лекарств;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обязательность подготовки плана управления рисками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08291" y="5041999"/>
            <a:ext cx="5714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системе качества, персоналу, документации и процедурам дистрибьютора поставляющего АФС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осуществления операционной деятельности: приемки, хранения, поставки и возврата продукции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164081" y="1131166"/>
            <a:ext cx="63093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Новые требования к квалификации и валидации оборудования, производственных линий и инженерных систем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 вида квалификации: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IQ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OQ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DQ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PQ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вида валидации: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традиционная валидация,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непрерывная верификация и гибридный подход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="" xmlns:a16="http://schemas.microsoft.com/office/drawing/2014/main" id="{5F295BB1-0E4A-7640-84FF-2DBF8F421E75}"/>
              </a:ext>
            </a:extLst>
          </p:cNvPr>
          <p:cNvSpPr/>
          <p:nvPr/>
        </p:nvSpPr>
        <p:spPr>
          <a:xfrm>
            <a:off x="8666740" y="3948050"/>
            <a:ext cx="2678121" cy="787211"/>
          </a:xfrm>
          <a:prstGeom prst="roundRect">
            <a:avLst>
              <a:gd name="adj" fmla="val 7738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г.,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заседаниях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рабочей группы</a:t>
            </a:r>
            <a:endParaRPr lang="ru-RU" sz="1400" b="1" dirty="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5F295BB1-0E4A-7640-84FF-2DBF8F421E75}"/>
              </a:ext>
            </a:extLst>
          </p:cNvPr>
          <p:cNvSpPr/>
          <p:nvPr/>
        </p:nvSpPr>
        <p:spPr>
          <a:xfrm>
            <a:off x="8666740" y="1297425"/>
            <a:ext cx="2678121" cy="787211"/>
          </a:xfrm>
          <a:prstGeom prst="roundRect">
            <a:avLst>
              <a:gd name="adj" fmla="val 7738"/>
            </a:avLst>
          </a:prstGeom>
          <a:solidFill>
            <a:schemeClr val="bg1"/>
          </a:solidFill>
          <a:ln w="28575">
            <a:solidFill>
              <a:srgbClr val="469C6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Совета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ЕЭК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14 июля 2021 г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65, </a:t>
            </a:r>
            <a:endParaRPr lang="ru-RU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вступило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силу</a:t>
            </a:r>
            <a:endParaRPr lang="ru-RU" sz="1400" dirty="0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="" xmlns:a16="http://schemas.microsoft.com/office/drawing/2014/main" id="{5F295BB1-0E4A-7640-84FF-2DBF8F421E75}"/>
              </a:ext>
            </a:extLst>
          </p:cNvPr>
          <p:cNvSpPr/>
          <p:nvPr/>
        </p:nvSpPr>
        <p:spPr>
          <a:xfrm>
            <a:off x="8666734" y="2657939"/>
            <a:ext cx="2678121" cy="787211"/>
          </a:xfrm>
          <a:prstGeom prst="roundRect">
            <a:avLst>
              <a:gd name="adj" fmla="val 7738"/>
            </a:avLst>
          </a:prstGeom>
          <a:solidFill>
            <a:schemeClr val="bg1"/>
          </a:solidFill>
          <a:ln w="28575">
            <a:solidFill>
              <a:srgbClr val="469C6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Совета ЕЭК </a:t>
            </a:r>
            <a:endParaRPr lang="ru-RU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мая 2022 г. № 81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вступает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силу 06.12.2022 </a:t>
            </a:r>
            <a:endParaRPr lang="ru-RU" sz="1400" dirty="0"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5F295BB1-0E4A-7640-84FF-2DBF8F421E75}"/>
              </a:ext>
            </a:extLst>
          </p:cNvPr>
          <p:cNvSpPr/>
          <p:nvPr/>
        </p:nvSpPr>
        <p:spPr>
          <a:xfrm>
            <a:off x="8666736" y="5358497"/>
            <a:ext cx="2678121" cy="787211"/>
          </a:xfrm>
          <a:prstGeom prst="roundRect">
            <a:avLst>
              <a:gd name="adj" fmla="val 7738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г.,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114779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07231" y="1461098"/>
            <a:ext cx="10447867" cy="914400"/>
          </a:xfrm>
          <a:prstGeom prst="roundRect">
            <a:avLst/>
          </a:prstGeom>
          <a:solidFill>
            <a:srgbClr val="469C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Заголовок 2050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1120"/>
          </a:xfrm>
          <a:solidFill>
            <a:schemeClr val="tx2"/>
          </a:solidFill>
        </p:spPr>
        <p:txBody>
          <a:bodyPr>
            <a:noAutofit/>
          </a:bodyPr>
          <a:lstStyle/>
          <a:p>
            <a:pPr defTabSz="685783">
              <a:lnSpc>
                <a:spcPct val="90000"/>
              </a:lnSpc>
              <a:defRPr/>
            </a:pPr>
            <a:r>
              <a:rPr lang="ru-RU" altLang="ru-RU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       НОРМАТИВНАЯ БАЗА ОБЩЕГО РЫНКА    </a:t>
            </a:r>
            <a:br>
              <a:rPr lang="ru-RU" altLang="ru-RU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       МЕДИЦИНСКИХ ИЗДЕЛИЙ В ЕАЭС</a:t>
            </a:r>
            <a:endParaRPr lang="ru-RU" sz="2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5014" y="1464463"/>
            <a:ext cx="11612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/>
              <a:t>ДОГОВОР о Евразийском экономическом союзе от 29 мая 2014 года (статьи 31 и 100)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СОГЛАШЕНИЕ о </a:t>
            </a:r>
            <a:r>
              <a:rPr lang="ru-RU" sz="2000" b="1" dirty="0"/>
              <a:t>единых принципах и правилах обращения </a:t>
            </a:r>
            <a:r>
              <a:rPr lang="ru-RU" sz="2000" b="1" dirty="0" smtClean="0"/>
              <a:t>медицинских изделий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в рамках ЕАЭС от 23 декабря 2014 года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7148" y="2734308"/>
            <a:ext cx="10447867" cy="902258"/>
          </a:xfrm>
          <a:prstGeom prst="roundRect">
            <a:avLst/>
          </a:prstGeom>
          <a:solidFill>
            <a:srgbClr val="EDF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29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документов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Коллегии и Совета ЕЭК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984" y="5106703"/>
            <a:ext cx="3799057" cy="13065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14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документов по вопросам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регистрации МИ,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lvl="0"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6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документов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другим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вопросам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обращения МИ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16694" y="5106705"/>
            <a:ext cx="2357120" cy="12607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ru-RU" sz="2150" b="1" dirty="0" smtClean="0">
                <a:solidFill>
                  <a:schemeClr val="tx2"/>
                </a:solidFill>
              </a:rPr>
              <a:t>Качество МИ</a:t>
            </a:r>
            <a:endParaRPr lang="ru-RU" sz="2150" b="1" dirty="0">
              <a:solidFill>
                <a:schemeClr val="tx2"/>
              </a:solidFill>
            </a:endParaRPr>
          </a:p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0"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документа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514768" y="5106703"/>
            <a:ext cx="2849217" cy="12607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100" b="1" dirty="0" smtClean="0">
                <a:solidFill>
                  <a:schemeClr val="tx2"/>
                </a:solidFill>
              </a:rPr>
              <a:t>Эффективность МИ</a:t>
            </a:r>
            <a:endParaRPr lang="ru-RU" sz="2100" b="1" dirty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документа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9472675" y="5106705"/>
            <a:ext cx="2642708" cy="12607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150" b="1" dirty="0" smtClean="0">
                <a:solidFill>
                  <a:schemeClr val="tx2"/>
                </a:solidFill>
              </a:rPr>
              <a:t>Безопасность МИ</a:t>
            </a:r>
            <a:endParaRPr lang="ru-RU" sz="2150" b="1" dirty="0">
              <a:solidFill>
                <a:schemeClr val="tx2"/>
              </a:solidFill>
            </a:endParaRPr>
          </a:p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документов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0333" y="4020670"/>
            <a:ext cx="7658212" cy="7283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СПЕЦИАЛЬНЫЕ ДОКУМЕНТЫ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11815" y="4020670"/>
            <a:ext cx="3799057" cy="7638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ОБЩИЕ ДОКУМЕНТЫ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5811417" y="2375498"/>
            <a:ext cx="419748" cy="358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4" name="Стрелка вниз 83"/>
          <p:cNvSpPr/>
          <p:nvPr/>
        </p:nvSpPr>
        <p:spPr>
          <a:xfrm>
            <a:off x="7738883" y="4750418"/>
            <a:ext cx="419748" cy="358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5" name="Стрелка вниз 84"/>
          <p:cNvSpPr/>
          <p:nvPr/>
        </p:nvSpPr>
        <p:spPr>
          <a:xfrm>
            <a:off x="5195255" y="4748996"/>
            <a:ext cx="419748" cy="358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6" name="Стрелка вниз 85"/>
          <p:cNvSpPr/>
          <p:nvPr/>
        </p:nvSpPr>
        <p:spPr>
          <a:xfrm>
            <a:off x="10584156" y="4747893"/>
            <a:ext cx="419748" cy="358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7" name="Стрелка вниз 86"/>
          <p:cNvSpPr/>
          <p:nvPr/>
        </p:nvSpPr>
        <p:spPr>
          <a:xfrm>
            <a:off x="7338117" y="3643462"/>
            <a:ext cx="419748" cy="358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8" name="Стрелка вниз 87"/>
          <p:cNvSpPr/>
          <p:nvPr/>
        </p:nvSpPr>
        <p:spPr>
          <a:xfrm>
            <a:off x="2011343" y="3643462"/>
            <a:ext cx="419748" cy="358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9" name="Стрелка вниз 88"/>
          <p:cNvSpPr/>
          <p:nvPr/>
        </p:nvSpPr>
        <p:spPr>
          <a:xfrm>
            <a:off x="1826900" y="4802944"/>
            <a:ext cx="419748" cy="317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H="1" flipV="1">
            <a:off x="11597267" y="6367420"/>
            <a:ext cx="412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C:\Users\shakirova\Documents\презентации\Логотип ЕАЭС\ЛОГО_Е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22503"/>
            <a:ext cx="996994" cy="743457"/>
          </a:xfrm>
          <a:prstGeom prst="ellipse">
            <a:avLst/>
          </a:prstGeom>
          <a:solidFill>
            <a:schemeClr val="bg1"/>
          </a:solidFill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1" y="2425017"/>
            <a:ext cx="997472" cy="943023"/>
          </a:xfrm>
          <a:prstGeom prst="ellipse">
            <a:avLst/>
          </a:prstGeom>
          <a:ln w="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" descr="C:\Users\shakirova\Documents\презентации\Логотип ЕАЭС\ЛОГО_Е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19200"/>
            <a:ext cx="1005839" cy="762000"/>
          </a:xfrm>
          <a:prstGeom prst="ellipse">
            <a:avLst/>
          </a:prstGeom>
          <a:solidFill>
            <a:schemeClr val="bg1"/>
          </a:solidFill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421633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2108B4-8218-6B47-4AB2-3F6BE2C6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1600"/>
          </a:xfrm>
          <a:prstGeom prst="round2DiagRect">
            <a:avLst/>
          </a:prstGeo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      СОВЕРШЕНСТВОВАНИЕ ПРАВОВОЙ БАЗЫ </a:t>
            </a:r>
            <a:b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      С УЧЕТОМ ПРАКТИКИ ПРИМЕНЕНИЯ</a:t>
            </a:r>
            <a:endParaRPr lang="ru-RU" sz="2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8FF999E-98DE-CE93-544A-324F0676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8065" y="6433324"/>
            <a:ext cx="482169" cy="36512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13" t="17073" b="20146"/>
          <a:stretch/>
        </p:blipFill>
        <p:spPr>
          <a:xfrm>
            <a:off x="-1535563" y="671968"/>
            <a:ext cx="3388964" cy="612648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6D8B0201-B22B-AC4C-9870-B838854DBAD3}"/>
              </a:ext>
            </a:extLst>
          </p:cNvPr>
          <p:cNvSpPr/>
          <p:nvPr/>
        </p:nvSpPr>
        <p:spPr>
          <a:xfrm>
            <a:off x="800933" y="1162605"/>
            <a:ext cx="1146151" cy="8596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74F1F4F4-C2B3-A646-9B66-45858B3AD682}"/>
              </a:ext>
            </a:extLst>
          </p:cNvPr>
          <p:cNvSpPr/>
          <p:nvPr/>
        </p:nvSpPr>
        <p:spPr>
          <a:xfrm>
            <a:off x="1081471" y="2506367"/>
            <a:ext cx="1146151" cy="8596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469C67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46C12F40-0B70-4F43-AF85-17AC7F3D34BB}"/>
              </a:ext>
            </a:extLst>
          </p:cNvPr>
          <p:cNvSpPr/>
          <p:nvPr/>
        </p:nvSpPr>
        <p:spPr>
          <a:xfrm>
            <a:off x="1280325" y="3901422"/>
            <a:ext cx="1146151" cy="8596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FD59E497-83FD-8F48-8EEA-315D62389E70}"/>
              </a:ext>
            </a:extLst>
          </p:cNvPr>
          <p:cNvSpPr/>
          <p:nvPr/>
        </p:nvSpPr>
        <p:spPr>
          <a:xfrm>
            <a:off x="944807" y="5322297"/>
            <a:ext cx="1146151" cy="8596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2" name="Прямоугольник 21"/>
          <p:cNvSpPr/>
          <p:nvPr/>
        </p:nvSpPr>
        <p:spPr>
          <a:xfrm>
            <a:off x="2733368" y="3735209"/>
            <a:ext cx="57116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Утверждена новая редакция Правил проведения исследований (испытаний) с целью оценки биологического действия медицинских изделий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зменение процедуры подготовки плана испытаний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требований к сотрудникам лабораторий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08290" y="2657937"/>
            <a:ext cx="56905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Утверждена новая редакция Правил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проведения технических испытаний медицинских изделий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 процедуры согласования плана испытаний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требований к сотрудникам лабораторий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08291" y="5041999"/>
            <a:ext cx="57140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Подготовлена новая редакция Правил проведения клинических и клинико-лабораторных испытаний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(исследований) медицинских изделий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птимизация требований к признанию зарубежных исследований и клинических данных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97306" y="1406665"/>
            <a:ext cx="603644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Утверждена новая редакция Правил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регистрации и экспертизы безопасности, качества и эффективности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едицинских изделий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читываются собственные доказательства производителей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аявительный порядок внесения изменений в регистрационные документы в специальных случаях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="" xmlns:a16="http://schemas.microsoft.com/office/drawing/2014/main" id="{5F295BB1-0E4A-7640-84FF-2DBF8F421E75}"/>
              </a:ext>
            </a:extLst>
          </p:cNvPr>
          <p:cNvSpPr/>
          <p:nvPr/>
        </p:nvSpPr>
        <p:spPr>
          <a:xfrm>
            <a:off x="8666735" y="3914649"/>
            <a:ext cx="3061439" cy="787211"/>
          </a:xfrm>
          <a:prstGeom prst="roundRect">
            <a:avLst>
              <a:gd name="adj" fmla="val 7738"/>
            </a:avLst>
          </a:prstGeom>
          <a:solidFill>
            <a:schemeClr val="bg1"/>
          </a:solidFill>
          <a:ln w="28575">
            <a:solidFill>
              <a:srgbClr val="469C6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Совета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ЕЭК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марта 2022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вступило в силу</a:t>
            </a:r>
            <a:endParaRPr lang="ru-RU" sz="1400" dirty="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5F295BB1-0E4A-7640-84FF-2DBF8F421E75}"/>
              </a:ext>
            </a:extLst>
          </p:cNvPr>
          <p:cNvSpPr/>
          <p:nvPr/>
        </p:nvSpPr>
        <p:spPr>
          <a:xfrm>
            <a:off x="8666734" y="1426981"/>
            <a:ext cx="3061439" cy="825909"/>
          </a:xfrm>
          <a:prstGeom prst="roundRect">
            <a:avLst>
              <a:gd name="adj" fmla="val 13539"/>
            </a:avLst>
          </a:prstGeom>
          <a:solidFill>
            <a:schemeClr val="bg1"/>
          </a:solidFill>
          <a:ln w="28575">
            <a:solidFill>
              <a:srgbClr val="469C6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Совета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ЕЭК 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24 декабря 2021 г.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144,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вступило в силу</a:t>
            </a:r>
            <a:endParaRPr lang="ru-RU" sz="1400" dirty="0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="" xmlns:a16="http://schemas.microsoft.com/office/drawing/2014/main" id="{5F295BB1-0E4A-7640-84FF-2DBF8F421E75}"/>
              </a:ext>
            </a:extLst>
          </p:cNvPr>
          <p:cNvSpPr/>
          <p:nvPr/>
        </p:nvSpPr>
        <p:spPr>
          <a:xfrm>
            <a:off x="8666735" y="2675695"/>
            <a:ext cx="3061439" cy="787211"/>
          </a:xfrm>
          <a:prstGeom prst="roundRect">
            <a:avLst>
              <a:gd name="adj" fmla="val 7738"/>
            </a:avLst>
          </a:prstGeom>
          <a:solidFill>
            <a:schemeClr val="bg1"/>
          </a:solidFill>
          <a:ln w="28575">
            <a:solidFill>
              <a:srgbClr val="469C6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Совета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ЕЭК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марта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г.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25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вступило в силу </a:t>
            </a:r>
            <a:endParaRPr lang="ru-RU" sz="1400" dirty="0"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5F295BB1-0E4A-7640-84FF-2DBF8F421E75}"/>
              </a:ext>
            </a:extLst>
          </p:cNvPr>
          <p:cNvSpPr/>
          <p:nvPr/>
        </p:nvSpPr>
        <p:spPr>
          <a:xfrm>
            <a:off x="8666735" y="5287535"/>
            <a:ext cx="3061439" cy="770813"/>
          </a:xfrm>
          <a:prstGeom prst="roundRect">
            <a:avLst>
              <a:gd name="adj" fmla="val 7738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г.,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проходит оценку регулирующего воздействия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Документы федерального уровня - Пермские каникул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14" y="1162604"/>
            <a:ext cx="1163125" cy="872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38" y="4020563"/>
            <a:ext cx="556324" cy="62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24" y="5481285"/>
            <a:ext cx="769529" cy="57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00" y="2675695"/>
            <a:ext cx="697625" cy="52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18941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2989" y="1387295"/>
            <a:ext cx="113260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4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Перспективы функционирования единого рынка медицинских изделий и правила их регистрации </a:t>
            </a:r>
          </a:p>
          <a:p>
            <a:pPr algn="ctr">
              <a:lnSpc>
                <a:spcPts val="2800"/>
              </a:lnSpc>
            </a:pPr>
            <a:r>
              <a:rPr lang="ru-RU" sz="24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в Евразийском экономическом союзе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33322" y="4663317"/>
            <a:ext cx="6505561" cy="1522345"/>
            <a:chOff x="3496717" y="2146997"/>
            <a:chExt cx="4745640" cy="2316858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3496717" y="2146997"/>
              <a:ext cx="4745640" cy="231685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трелка вправо 4"/>
            <p:cNvSpPr/>
            <p:nvPr/>
          </p:nvSpPr>
          <p:spPr>
            <a:xfrm>
              <a:off x="3563985" y="2722355"/>
              <a:ext cx="4321463" cy="1292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254000" bIns="190465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kern="1200" dirty="0" smtClean="0"/>
                <a:t>Возможность выпуска в обращение МИ, зарегистрированного по национальным правилам на территории этого государства –члена Союза</a:t>
              </a:r>
              <a:endParaRPr lang="ru-RU" b="1" i="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33320" y="1488616"/>
            <a:ext cx="6505563" cy="1513509"/>
            <a:chOff x="-10424" y="-66174"/>
            <a:chExt cx="7703263" cy="2461752"/>
          </a:xfrm>
        </p:grpSpPr>
        <p:sp>
          <p:nvSpPr>
            <p:cNvPr id="21" name="Стрелка вправо 20"/>
            <p:cNvSpPr/>
            <p:nvPr/>
          </p:nvSpPr>
          <p:spPr>
            <a:xfrm>
              <a:off x="-10424" y="-66174"/>
              <a:ext cx="7703263" cy="246175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право 4"/>
            <p:cNvSpPr/>
            <p:nvPr/>
          </p:nvSpPr>
          <p:spPr>
            <a:xfrm>
              <a:off x="-10424" y="658941"/>
              <a:ext cx="5936533" cy="1127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254000" bIns="19046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kern="1200" dirty="0" smtClean="0"/>
                <a:t>Регистрация новых МИ </a:t>
              </a:r>
              <a:br>
                <a:rPr lang="ru-RU" b="1" i="0" kern="1200" dirty="0" smtClean="0"/>
              </a:br>
              <a:r>
                <a:rPr lang="ru-RU" b="1" i="0" kern="1200" dirty="0" smtClean="0"/>
                <a:t>по национальным правилам либо </a:t>
              </a:r>
              <a:br>
                <a:rPr lang="ru-RU" b="1" i="0" kern="1200" dirty="0" smtClean="0"/>
              </a:br>
              <a:r>
                <a:rPr lang="ru-RU" b="1" i="0" kern="1200" dirty="0" smtClean="0"/>
                <a:t>по правилам ЕАЭС</a:t>
              </a:r>
              <a:endParaRPr lang="ru-RU" b="1" i="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33327" y="3085553"/>
            <a:ext cx="6505556" cy="1469726"/>
            <a:chOff x="1658118" y="818673"/>
            <a:chExt cx="6078825" cy="2666207"/>
          </a:xfrm>
        </p:grpSpPr>
        <p:sp>
          <p:nvSpPr>
            <p:cNvPr id="24" name="Стрелка вправо 23"/>
            <p:cNvSpPr/>
            <p:nvPr/>
          </p:nvSpPr>
          <p:spPr>
            <a:xfrm>
              <a:off x="1658118" y="818673"/>
              <a:ext cx="6078825" cy="266620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трелка вправо 4"/>
            <p:cNvSpPr/>
            <p:nvPr/>
          </p:nvSpPr>
          <p:spPr>
            <a:xfrm>
              <a:off x="1684556" y="1596949"/>
              <a:ext cx="5412273" cy="133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254000" bIns="190465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kern="1200" dirty="0" smtClean="0"/>
                <a:t>Возможность перерегистрации МИ, </a:t>
              </a:r>
              <a:br>
                <a:rPr lang="ru-RU" b="1" i="0" kern="1200" dirty="0" smtClean="0"/>
              </a:br>
              <a:r>
                <a:rPr lang="ru-RU" b="1" i="0" kern="1200" dirty="0" smtClean="0"/>
                <a:t>зарегистрированного по национальным правилам</a:t>
              </a:r>
              <a:endParaRPr lang="ru-RU" b="1" i="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9059" y="2638012"/>
            <a:ext cx="4015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Заявки на регистрацию по правилам ЕАЭС </a:t>
            </a:r>
          </a:p>
          <a:p>
            <a:r>
              <a:rPr lang="ru-RU" sz="1600" i="1" dirty="0"/>
              <a:t>с</a:t>
            </a:r>
            <a:r>
              <a:rPr lang="ru-RU" sz="1600" i="1" dirty="0" smtClean="0"/>
              <a:t>тало возможно подавать с мая 2018 г., </a:t>
            </a:r>
          </a:p>
          <a:p>
            <a:r>
              <a:rPr lang="ru-RU" sz="1600" i="1" dirty="0" smtClean="0"/>
              <a:t>первая регистрация – декабрь 2019 г.</a:t>
            </a:r>
            <a:endParaRPr lang="ru-RU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677372" y="2035978"/>
            <a:ext cx="440505" cy="325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67335" y="2069515"/>
            <a:ext cx="1111601" cy="325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после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201630" y="1583131"/>
            <a:ext cx="1865705" cy="1298377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31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ДЕКАБРЯ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2025 г.*</a:t>
            </a:r>
          </a:p>
        </p:txBody>
      </p:sp>
      <p:sp>
        <p:nvSpPr>
          <p:cNvPr id="33" name="Овал 32"/>
          <p:cNvSpPr/>
          <p:nvPr/>
        </p:nvSpPr>
        <p:spPr>
          <a:xfrm>
            <a:off x="7239729" y="3158929"/>
            <a:ext cx="1882080" cy="1298377"/>
          </a:xfrm>
          <a:prstGeom prst="ellipse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31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ДЕКАБРЯ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2026 г.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035253" y="1518060"/>
            <a:ext cx="1910787" cy="3093541"/>
          </a:xfrm>
          <a:prstGeom prst="round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6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Регистрация только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правилам</a:t>
            </a: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 ЕАЭС</a:t>
            </a:r>
          </a:p>
          <a:p>
            <a:pPr algn="ctr"/>
            <a:endParaRPr lang="ru-RU" sz="16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91782" y="3632420"/>
            <a:ext cx="1111601" cy="325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после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00783" y="3631626"/>
            <a:ext cx="440505" cy="325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71040" y="4777505"/>
            <a:ext cx="4974999" cy="1293971"/>
          </a:xfrm>
          <a:prstGeom prst="round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До окончания срока действия национальных регистрационных удостоверений</a:t>
            </a:r>
          </a:p>
          <a:p>
            <a:pPr algn="ctr"/>
            <a:endParaRPr lang="ru-RU" sz="16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7" name="Номер слайда 5">
            <a:extLst>
              <a:ext uri="{FF2B5EF4-FFF2-40B4-BE49-F238E27FC236}">
                <a16:creationId xmlns="" xmlns:a16="http://schemas.microsoft.com/office/drawing/2014/main" id="{70B841B4-8F5D-4C38-9226-E102B5CF2B04}"/>
              </a:ext>
            </a:extLst>
          </p:cNvPr>
          <p:cNvSpPr txBox="1">
            <a:spLocks/>
          </p:cNvSpPr>
          <p:nvPr/>
        </p:nvSpPr>
        <p:spPr bwMode="auto">
          <a:xfrm>
            <a:off x="11588262" y="6456594"/>
            <a:ext cx="468271" cy="30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9</a:t>
            </a: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4906" y="6185662"/>
            <a:ext cx="11771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i="1" dirty="0" smtClean="0">
                <a:ea typeface="Times"/>
                <a:cs typeface="Times"/>
              </a:rPr>
              <a:t>проект Протокола о внесении изменений в </a:t>
            </a:r>
            <a:r>
              <a:rPr lang="ru-RU" b="1" i="1" dirty="0">
                <a:ea typeface="Times"/>
                <a:cs typeface="Times"/>
              </a:rPr>
              <a:t>Соглашение о единых принципах и правилах обращения медицинских </a:t>
            </a:r>
            <a:r>
              <a:rPr lang="ru-RU" b="1" i="1" dirty="0" smtClean="0">
                <a:ea typeface="Times"/>
                <a:cs typeface="Times"/>
              </a:rPr>
              <a:t>изделий в </a:t>
            </a:r>
            <a:r>
              <a:rPr lang="ru-RU" b="1" i="1" dirty="0">
                <a:ea typeface="Times"/>
                <a:cs typeface="Times"/>
              </a:rPr>
              <a:t>рамках Евразийского экономического </a:t>
            </a:r>
            <a:r>
              <a:rPr lang="ru-RU" b="1" i="1" dirty="0" smtClean="0">
                <a:ea typeface="Times"/>
                <a:cs typeface="Times"/>
              </a:rPr>
              <a:t>союза                                                                                                                                                      </a:t>
            </a:r>
            <a:endParaRPr lang="ru-RU" b="1" i="1" dirty="0">
              <a:ea typeface="Times"/>
              <a:cs typeface="Time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1999" cy="129266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endParaRPr lang="ru-RU" altLang="ru-RU" sz="2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ru-RU" altLang="ru-RU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    ОПТИМИЗАЦИЯ ПРОЦЕДУР РЕГИСТРАЦИИ</a:t>
            </a:r>
          </a:p>
          <a:p>
            <a:r>
              <a:rPr lang="ru-RU" altLang="ru-RU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    В СОВРЕМЕННЫХ  УСЛОВИЯХ</a:t>
            </a:r>
            <a:endParaRPr lang="ru-RU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58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830</Words>
  <Application>Microsoft Office PowerPoint</Application>
  <PresentationFormat>Произвольный</PresentationFormat>
  <Paragraphs>176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НОРМАТИВНАЯ БАЗА В ОБЛАСТИ РЕГУЛИРОВАНИЯ РЫНКА ЛЕКАРСТВ</vt:lpstr>
      <vt:lpstr>СТАТИСТИКА РАБОТЫ РЫНКА ЛЕКАРСТВЕННЫХ СРЕДСТВ</vt:lpstr>
      <vt:lpstr>НОВЫЕ ПРОЦЕДУРЫ В РЕГИСТРАЦИИ ЛЕКАРСТВЕННЫХ ПРЕПАРАТОВ</vt:lpstr>
      <vt:lpstr>СПЕЦИАЛЬНЫЕ МЕРЫ В СФЕРЕ ОБРАЩЕНИЯ  ЛЕКАРСТВЕННЫХ СРЕДСТВ В ЕАЭС</vt:lpstr>
      <vt:lpstr>АКТУАЛИЗАЦИЯ НАДЛЕЖАЩИХ ФАРМАЦЕВТИЧЕСКИХ ПРАКТИК</vt:lpstr>
      <vt:lpstr>             НОРМАТИВНАЯ БАЗА ОБЩЕГО РЫНКА                  МЕДИЦИНСКИХ ИЗДЕЛИЙ В ЕАЭС</vt:lpstr>
      <vt:lpstr>            СОВЕРШЕНСТВОВАНИЕ ПРАВОВОЙ БАЗЫ              С УЧЕТОМ ПРАКТИКИ ПРИМЕНЕНИЯ</vt:lpstr>
      <vt:lpstr>Слайд 9</vt:lpstr>
      <vt:lpstr>         ПЛАН МЕРОПРИЯТИЙ /«ДОРОЖНАЯ КАРТА» ПО ПЕРЕХОДУ           К РЕГИСТРАЦИИ МЕДИЦИНСКИХ ИЗДЕЛИЙ ПО ПРАВУ ЕАЭС</vt:lpstr>
      <vt:lpstr>Слайд 11</vt:lpstr>
    </vt:vector>
  </TitlesOfParts>
  <Company>H-C.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Воронина</dc:creator>
  <cp:lastModifiedBy>USER</cp:lastModifiedBy>
  <cp:revision>75</cp:revision>
  <cp:lastPrinted>2022-11-09T13:43:44Z</cp:lastPrinted>
  <dcterms:created xsi:type="dcterms:W3CDTF">2021-08-17T14:24:13Z</dcterms:created>
  <dcterms:modified xsi:type="dcterms:W3CDTF">2022-12-04T15:06:23Z</dcterms:modified>
</cp:coreProperties>
</file>