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0" r:id="rId1"/>
  </p:sldMasterIdLst>
  <p:notesMasterIdLst>
    <p:notesMasterId r:id="rId4"/>
  </p:notesMasterIdLst>
  <p:sldIdLst>
    <p:sldId id="454" r:id="rId2"/>
    <p:sldId id="439" r:id="rId3"/>
  </p:sldIdLst>
  <p:sldSz cx="12192000" cy="6858000"/>
  <p:notesSz cx="6797675" cy="9926638"/>
  <p:custDataLst>
    <p:tags r:id="rId5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4C2EB17-D588-41C0-8F00-4B6916FC57BE}">
          <p14:sldIdLst>
            <p14:sldId id="454"/>
            <p14:sldId id="43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ндреева Татьяна Александровна" initials="АТА" lastIdx="4" clrIdx="0">
    <p:extLst>
      <p:ext uri="{19B8F6BF-5375-455C-9EA6-DF929625EA0E}">
        <p15:presenceInfo xmlns:p15="http://schemas.microsoft.com/office/powerpoint/2012/main" userId="S-1-5-21-2509222527-3473664192-1900209780-71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464"/>
    <a:srgbClr val="FF4343"/>
    <a:srgbClr val="E5D8D3"/>
    <a:srgbClr val="006EF3"/>
    <a:srgbClr val="191919"/>
    <a:srgbClr val="F1F5F9"/>
    <a:srgbClr val="D8E4F0"/>
    <a:srgbClr val="006EF0"/>
    <a:srgbClr val="9F9B9B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26" autoAdjust="0"/>
    <p:restoredTop sz="96405"/>
  </p:normalViewPr>
  <p:slideViewPr>
    <p:cSldViewPr snapToGrid="0">
      <p:cViewPr varScale="1">
        <p:scale>
          <a:sx n="111" d="100"/>
          <a:sy n="111" d="100"/>
        </p:scale>
        <p:origin x="7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tags" Target="tags/tag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AA3F9436-A9B8-4B98-BD44-CDF915E50313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40DEDC38-8EB6-419F-924F-2F29B00D95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68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1390F-1526-4903-9281-43BB752B5C7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201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D8F54A-9430-4949-B95F-C543C1DE53FA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9355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A1A0-FDD0-4C35-BA76-FD41A7A10CAC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93FD-6A42-434A-9644-A30C2B9C45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5173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A1A0-FDD0-4C35-BA76-FD41A7A10CAC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93FD-6A42-434A-9644-A30C2B9C45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3059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A1A0-FDD0-4C35-BA76-FD41A7A10CAC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93FD-6A42-434A-9644-A30C2B9C45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209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A1A0-FDD0-4C35-BA76-FD41A7A10CAC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93FD-6A42-434A-9644-A30C2B9C45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067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A1A0-FDD0-4C35-BA76-FD41A7A10CAC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93FD-6A42-434A-9644-A30C2B9C45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3694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A1A0-FDD0-4C35-BA76-FD41A7A10CAC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93FD-6A42-434A-9644-A30C2B9C45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6859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A1A0-FDD0-4C35-BA76-FD41A7A10CAC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93FD-6A42-434A-9644-A30C2B9C45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973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A1A0-FDD0-4C35-BA76-FD41A7A10CAC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93FD-6A42-434A-9644-A30C2B9C45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572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A1A0-FDD0-4C35-BA76-FD41A7A10CAC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93FD-6A42-434A-9644-A30C2B9C45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0839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A1A0-FDD0-4C35-BA76-FD41A7A10CAC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93FD-6A42-434A-9644-A30C2B9C45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7824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A1A0-FDD0-4C35-BA76-FD41A7A10CAC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B93FD-6A42-434A-9644-A30C2B9C45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770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DA1A0-FDD0-4C35-BA76-FD41A7A10CAC}" type="datetimeFigureOut">
              <a:rPr lang="ru-RU" smtClean="0"/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B93FD-6A42-434A-9644-A30C2B9C4589}" type="slidenum">
              <a:rPr lang="ru-RU" smtClean="0"/>
              <a:t>‹#›</a:t>
            </a:fld>
            <a:endParaRPr lang="ru-RU"/>
          </a:p>
        </p:txBody>
      </p:sp>
      <p:graphicFrame>
        <p:nvGraphicFramePr>
          <p:cNvPr id="7" name="Объект 6" hidden="1"/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153855165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15" name="Слайд think-cell" r:id="rId15" imgW="347" imgH="348" progId="TCLayout.ActiveDocument.1">
                  <p:embed/>
                </p:oleObj>
              </mc:Choice>
              <mc:Fallback>
                <p:oleObj name="Слайд think-cell" r:id="rId15" imgW="347" imgH="348" progId="TCLayout.ActiveDocument.1">
                  <p:embed/>
                  <p:pic>
                    <p:nvPicPr>
                      <p:cNvPr id="7" name="Объект 6" hidden="1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7056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1" r:id="rId1"/>
    <p:sldLayoutId id="2147484282" r:id="rId2"/>
    <p:sldLayoutId id="2147484283" r:id="rId3"/>
    <p:sldLayoutId id="2147484284" r:id="rId4"/>
    <p:sldLayoutId id="2147484285" r:id="rId5"/>
    <p:sldLayoutId id="2147484286" r:id="rId6"/>
    <p:sldLayoutId id="2147484287" r:id="rId7"/>
    <p:sldLayoutId id="2147484288" r:id="rId8"/>
    <p:sldLayoutId id="2147484289" r:id="rId9"/>
    <p:sldLayoutId id="2147484290" r:id="rId10"/>
    <p:sldLayoutId id="21474842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tags" Target="../tags/tag3.xml"/><Relationship Id="rId16" Type="http://schemas.openxmlformats.org/officeDocument/2006/relationships/image" Target="../media/image15.png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11" Type="http://schemas.openxmlformats.org/officeDocument/2006/relationships/image" Target="../media/image10.png"/><Relationship Id="rId5" Type="http://schemas.openxmlformats.org/officeDocument/2006/relationships/oleObject" Target="../embeddings/oleObject2.bin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notesSlide" Target="../notesSlides/notesSlide2.xml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33"/>
          <p:cNvSpPr/>
          <p:nvPr/>
        </p:nvSpPr>
        <p:spPr>
          <a:xfrm>
            <a:off x="0" y="0"/>
            <a:ext cx="3972593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 rot="16200000">
            <a:off x="-883389" y="2477816"/>
            <a:ext cx="5304069" cy="153888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ru-RU" sz="5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Поддержка</a:t>
            </a:r>
            <a:br>
              <a:rPr lang="ru-RU" sz="5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5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«газелей»</a:t>
            </a:r>
            <a:endParaRPr lang="ru-RU" sz="50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4305044" y="2237844"/>
            <a:ext cx="8212087" cy="4317422"/>
            <a:chOff x="4318256" y="1741277"/>
            <a:chExt cx="8212087" cy="4317422"/>
          </a:xfrm>
        </p:grpSpPr>
        <p:grpSp>
          <p:nvGrpSpPr>
            <p:cNvPr id="3" name="Группа 2"/>
            <p:cNvGrpSpPr/>
            <p:nvPr/>
          </p:nvGrpSpPr>
          <p:grpSpPr>
            <a:xfrm>
              <a:off x="4597947" y="1741277"/>
              <a:ext cx="7932396" cy="4317422"/>
              <a:chOff x="1327848" y="1443314"/>
              <a:chExt cx="7932396" cy="4317422"/>
            </a:xfrm>
          </p:grpSpPr>
          <p:sp>
            <p:nvSpPr>
              <p:cNvPr id="32" name="Прямоугольник 31"/>
              <p:cNvSpPr/>
              <p:nvPr/>
            </p:nvSpPr>
            <p:spPr>
              <a:xfrm>
                <a:off x="1327848" y="1996217"/>
                <a:ext cx="3240000" cy="37548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07369" indent="-207369">
                  <a:buFont typeface="Arial" panose="020B0604020202020204" pitchFamily="34" charset="0"/>
                  <a:buChar char="•"/>
                </a:pPr>
                <a:r>
                  <a:rPr lang="ru-RU" sz="1400" dirty="0" smtClean="0">
                    <a:latin typeface="Segoe UI" panose="020B0502040204020203" pitchFamily="34" charset="0"/>
                    <a:cs typeface="Segoe UI" panose="020B0502040204020203" pitchFamily="34" charset="0"/>
                  </a:rPr>
                  <a:t>субъект МСП</a:t>
                </a:r>
              </a:p>
              <a:p>
                <a:pPr marL="207369" indent="-207369">
                  <a:buFont typeface="Arial" panose="020B0604020202020204" pitchFamily="34" charset="0"/>
                  <a:buChar char="•"/>
                </a:pPr>
                <a:endParaRPr lang="ru-RU" sz="1400" dirty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  <a:p>
                <a:pPr marL="207369" indent="-207369">
                  <a:buFont typeface="Arial" panose="020B0604020202020204" pitchFamily="34" charset="0"/>
                  <a:buChar char="•"/>
                </a:pPr>
                <a:r>
                  <a:rPr lang="ru-RU" sz="1400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осуществление деятельности не менее 3 лет</a:t>
                </a:r>
                <a:r>
                  <a:rPr lang="ru-RU" sz="1400" dirty="0" smtClean="0">
                    <a:latin typeface="Segoe UI" panose="020B0502040204020203" pitchFamily="34" charset="0"/>
                    <a:cs typeface="Segoe UI" panose="020B0502040204020203" pitchFamily="34" charset="0"/>
                  </a:rPr>
                  <a:t>;</a:t>
                </a:r>
              </a:p>
              <a:p>
                <a:pPr marL="207369" indent="-207369">
                  <a:buFont typeface="Arial" panose="020B0604020202020204" pitchFamily="34" charset="0"/>
                  <a:buChar char="•"/>
                </a:pPr>
                <a:endParaRPr lang="ru-RU" sz="1400" dirty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  <a:p>
                <a:pPr marL="207369" indent="-207369">
                  <a:buFont typeface="Arial" panose="020B0604020202020204" pitchFamily="34" charset="0"/>
                  <a:buChar char="•"/>
                </a:pPr>
                <a:r>
                  <a:rPr lang="ru-RU" sz="1400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среднегодовой темп роста выручки за последние 3 </a:t>
                </a:r>
                <a:r>
                  <a:rPr lang="ru-RU" sz="1400" dirty="0" smtClean="0">
                    <a:latin typeface="Segoe UI" panose="020B0502040204020203" pitchFamily="34" charset="0"/>
                    <a:cs typeface="Segoe UI" panose="020B0502040204020203" pitchFamily="34" charset="0"/>
                  </a:rPr>
                  <a:t>года</a:t>
                </a:r>
                <a:br>
                  <a:rPr lang="ru-RU" sz="1400" dirty="0" smtClean="0">
                    <a:latin typeface="Segoe UI" panose="020B0502040204020203" pitchFamily="34" charset="0"/>
                    <a:cs typeface="Segoe UI" panose="020B0502040204020203" pitchFamily="34" charset="0"/>
                  </a:rPr>
                </a:br>
                <a:r>
                  <a:rPr lang="ru-RU" sz="1400" b="1" dirty="0" smtClean="0">
                    <a:solidFill>
                      <a:srgbClr val="FF6464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не </a:t>
                </a:r>
                <a:r>
                  <a:rPr lang="ru-RU" sz="1400" b="1" dirty="0">
                    <a:solidFill>
                      <a:srgbClr val="FF6464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менее 20 </a:t>
                </a:r>
                <a:r>
                  <a:rPr lang="ru-RU" sz="1400" b="1" dirty="0" smtClean="0">
                    <a:solidFill>
                      <a:srgbClr val="FF6464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%;</a:t>
                </a:r>
              </a:p>
              <a:p>
                <a:pPr marL="207369" indent="-207369">
                  <a:buFont typeface="Arial" panose="020B0604020202020204" pitchFamily="34" charset="0"/>
                  <a:buChar char="•"/>
                </a:pPr>
                <a:endParaRPr lang="ru-RU" sz="1400" b="1" dirty="0">
                  <a:solidFill>
                    <a:srgbClr val="FF6464"/>
                  </a:solidFill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  <a:p>
                <a:pPr marL="207369" indent="-207369">
                  <a:buFont typeface="Arial" panose="020B0604020202020204" pitchFamily="34" charset="0"/>
                  <a:buChar char="•"/>
                </a:pPr>
                <a:r>
                  <a:rPr lang="ru-RU" sz="1400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вид деятельности субъекта МСП соответствует приоритетным отраслям</a:t>
                </a:r>
                <a:r>
                  <a:rPr lang="ru-RU" sz="1400" dirty="0" smtClean="0">
                    <a:latin typeface="Segoe UI" panose="020B0502040204020203" pitchFamily="34" charset="0"/>
                    <a:cs typeface="Segoe UI" panose="020B0502040204020203" pitchFamily="34" charset="0"/>
                  </a:rPr>
                  <a:t>;</a:t>
                </a:r>
              </a:p>
              <a:p>
                <a:pPr marL="207369" indent="-207369">
                  <a:buFont typeface="Arial" panose="020B0604020202020204" pitchFamily="34" charset="0"/>
                  <a:buChar char="•"/>
                </a:pPr>
                <a:endParaRPr lang="ru-RU" sz="1400" dirty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  <a:p>
                <a:pPr marL="207369" indent="-207369">
                  <a:buFont typeface="Arial" panose="020B0604020202020204" pitchFamily="34" charset="0"/>
                  <a:buChar char="•"/>
                </a:pPr>
                <a:r>
                  <a:rPr lang="ru-RU" sz="1400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наличие документов, подтверждающих права субъекта МСП на результаты интеллектуальной </a:t>
                </a:r>
                <a:r>
                  <a:rPr lang="ru-RU" sz="1400" dirty="0" smtClean="0">
                    <a:latin typeface="Segoe UI" panose="020B0502040204020203" pitchFamily="34" charset="0"/>
                    <a:cs typeface="Segoe UI" panose="020B0502040204020203" pitchFamily="34" charset="0"/>
                  </a:rPr>
                  <a:t>деятельности</a:t>
                </a:r>
                <a:endParaRPr lang="ru-RU" sz="1400" dirty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18" name="Параллелограмм 17"/>
              <p:cNvSpPr/>
              <p:nvPr/>
            </p:nvSpPr>
            <p:spPr>
              <a:xfrm>
                <a:off x="4557611" y="1443314"/>
                <a:ext cx="4702633" cy="479984"/>
              </a:xfrm>
              <a:prstGeom prst="parallelogram">
                <a:avLst/>
              </a:prstGeom>
              <a:noFill/>
              <a:ln>
                <a:noFill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ru-RU" sz="1600" b="1" dirty="0" smtClean="0">
                    <a:solidFill>
                      <a:schemeClr val="tx1"/>
                    </a:solidFill>
                    <a:latin typeface="Segoe UI" panose="020B0502040204020203" pitchFamily="34" charset="0"/>
                    <a:cs typeface="Segoe UI" panose="020B0502040204020203" pitchFamily="34" charset="0"/>
                  </a:rPr>
                  <a:t>Действующие меры поддержки</a:t>
                </a:r>
                <a:endParaRPr lang="ru-RU" sz="1600" b="1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21" name="Прямоугольник 20"/>
              <p:cNvSpPr/>
              <p:nvPr/>
            </p:nvSpPr>
            <p:spPr>
              <a:xfrm>
                <a:off x="5044127" y="1996217"/>
                <a:ext cx="3240000" cy="31085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07369" indent="-207369">
                  <a:buFont typeface="Arial" panose="020B0604020202020204" pitchFamily="34" charset="0"/>
                  <a:buChar char="•"/>
                </a:pPr>
                <a:r>
                  <a:rPr lang="ru-RU" sz="1400" dirty="0">
                    <a:latin typeface="Segoe UI" panose="020B0502040204020203" pitchFamily="34" charset="0"/>
                    <a:cs typeface="Segoe UI" panose="020B0502040204020203" pitchFamily="34" charset="0"/>
                  </a:rPr>
                  <a:t>г</a:t>
                </a:r>
                <a:r>
                  <a:rPr lang="ru-RU" sz="1400" dirty="0" smtClean="0">
                    <a:latin typeface="Segoe UI" panose="020B0502040204020203" pitchFamily="34" charset="0"/>
                    <a:cs typeface="Segoe UI" panose="020B0502040204020203" pitchFamily="34" charset="0"/>
                  </a:rPr>
                  <a:t>арантии (вознаграждение за гарантию </a:t>
                </a:r>
                <a:r>
                  <a:rPr lang="en-US" sz="1400" dirty="0" smtClean="0">
                    <a:latin typeface="Segoe UI" panose="020B0502040204020203" pitchFamily="34" charset="0"/>
                    <a:cs typeface="Segoe UI" panose="020B0502040204020203" pitchFamily="34" charset="0"/>
                  </a:rPr>
                  <a:t>0,1-0,5</a:t>
                </a:r>
                <a:r>
                  <a:rPr lang="ru-RU" sz="1400" dirty="0" smtClean="0">
                    <a:latin typeface="Segoe UI" panose="020B0502040204020203" pitchFamily="34" charset="0"/>
                    <a:cs typeface="Segoe UI" panose="020B0502040204020203" pitchFamily="34" charset="0"/>
                  </a:rPr>
                  <a:t>%, сумма гарантийного покрытия 70-75%),</a:t>
                </a:r>
                <a:r>
                  <a:rPr lang="en-US" sz="1400" dirty="0" smtClean="0">
                    <a:latin typeface="Segoe UI" panose="020B0502040204020203" pitchFamily="34" charset="0"/>
                    <a:cs typeface="Segoe UI" panose="020B0502040204020203" pitchFamily="34" charset="0"/>
                  </a:rPr>
                  <a:t> </a:t>
                </a:r>
                <a:r>
                  <a:rPr lang="ru-RU" sz="1400" dirty="0" smtClean="0">
                    <a:latin typeface="Segoe UI" panose="020B0502040204020203" pitchFamily="34" charset="0"/>
                    <a:cs typeface="Segoe UI" panose="020B0502040204020203" pitchFamily="34" charset="0"/>
                  </a:rPr>
                  <a:t>льготные кредиты, вход в капитал;</a:t>
                </a:r>
              </a:p>
              <a:p>
                <a:pPr marL="207369" indent="-207369">
                  <a:buFont typeface="Arial" panose="020B0604020202020204" pitchFamily="34" charset="0"/>
                  <a:buChar char="•"/>
                </a:pPr>
                <a:endParaRPr lang="ru-RU" sz="1400" dirty="0" smtClean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  <a:p>
                <a:pPr marL="207369" indent="-207369">
                  <a:buFont typeface="Arial" panose="020B0604020202020204" pitchFamily="34" charset="0"/>
                  <a:buChar char="•"/>
                </a:pPr>
                <a:r>
                  <a:rPr lang="ru-RU" sz="1400" dirty="0" smtClean="0">
                    <a:latin typeface="Segoe UI" panose="020B0502040204020203" pitchFamily="34" charset="0"/>
                    <a:cs typeface="Segoe UI" panose="020B0502040204020203" pitchFamily="34" charset="0"/>
                  </a:rPr>
                  <a:t>обеспечение доступа к закупкам крупнейших заказчиков;</a:t>
                </a:r>
              </a:p>
              <a:p>
                <a:pPr marL="207369" indent="-207369">
                  <a:buFont typeface="Arial" panose="020B0604020202020204" pitchFamily="34" charset="0"/>
                  <a:buChar char="•"/>
                </a:pPr>
                <a:endParaRPr lang="ru-RU" sz="1400" dirty="0" smtClean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  <a:p>
                <a:pPr marL="207369" indent="-207369">
                  <a:buFont typeface="Arial" panose="020B0604020202020204" pitchFamily="34" charset="0"/>
                  <a:buChar char="•"/>
                </a:pPr>
                <a:r>
                  <a:rPr lang="ru-RU" sz="1400" dirty="0" smtClean="0">
                    <a:latin typeface="Segoe UI" panose="020B0502040204020203" pitchFamily="34" charset="0"/>
                    <a:cs typeface="Segoe UI" panose="020B0502040204020203" pitchFamily="34" charset="0"/>
                  </a:rPr>
                  <a:t>правовая, консультационная, информационно-маркетинговая, имущественная поддержка. </a:t>
                </a:r>
                <a:endParaRPr lang="ru-RU" sz="1400" dirty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  <p:cxnSp>
            <p:nvCxnSpPr>
              <p:cNvPr id="20" name="Прямая соединительная линия 19"/>
              <p:cNvCxnSpPr/>
              <p:nvPr/>
            </p:nvCxnSpPr>
            <p:spPr>
              <a:xfrm>
                <a:off x="4890446" y="1519934"/>
                <a:ext cx="0" cy="4240802"/>
              </a:xfrm>
              <a:prstGeom prst="line">
                <a:avLst/>
              </a:prstGeom>
              <a:ln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7" name="Параллелограмм 26"/>
            <p:cNvSpPr/>
            <p:nvPr/>
          </p:nvSpPr>
          <p:spPr>
            <a:xfrm>
              <a:off x="4318256" y="1741277"/>
              <a:ext cx="3174259" cy="479984"/>
            </a:xfrm>
            <a:prstGeom prst="parallelogram">
              <a:avLst/>
            </a:prstGeom>
            <a:noFill/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sz="1600" b="1" dirty="0" smtClean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5 основных критериев</a:t>
              </a:r>
              <a:endParaRPr lang="ru-RU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4801430" y="473619"/>
            <a:ext cx="6691806" cy="1201690"/>
            <a:chOff x="4734908" y="653675"/>
            <a:chExt cx="6691806" cy="1201690"/>
          </a:xfrm>
        </p:grpSpPr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39515" y="895701"/>
              <a:ext cx="1407818" cy="736514"/>
            </a:xfrm>
            <a:prstGeom prst="rect">
              <a:avLst/>
            </a:prstGeom>
          </p:spPr>
        </p:pic>
        <p:pic>
          <p:nvPicPr>
            <p:cNvPr id="22" name="Рисунок 21"/>
            <p:cNvPicPr>
              <a:picLocks noChangeAspect="1"/>
            </p:cNvPicPr>
            <p:nvPr/>
          </p:nvPicPr>
          <p:blipFill>
            <a:blip r:embed="rId4">
              <a:grayscl/>
            </a:blip>
            <a:stretch>
              <a:fillRect/>
            </a:stretch>
          </p:blipFill>
          <p:spPr>
            <a:xfrm>
              <a:off x="8542174" y="653675"/>
              <a:ext cx="1438275" cy="904875"/>
            </a:xfrm>
            <a:prstGeom prst="rect">
              <a:avLst/>
            </a:prstGeom>
          </p:spPr>
        </p:pic>
        <p:pic>
          <p:nvPicPr>
            <p:cNvPr id="31748" name="Picture 4" descr="https://259506.selcdn.ru/sites-static/site593296/328d8ea9-0f69-47e0-9d74-791674d04c0c/328d8ea9-0f69-47e0-9d74-791674d04c0c-1695670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23114" y="692135"/>
              <a:ext cx="903600" cy="903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6" name="Группа 5"/>
            <p:cNvGrpSpPr/>
            <p:nvPr/>
          </p:nvGrpSpPr>
          <p:grpSpPr>
            <a:xfrm>
              <a:off x="4734908" y="653675"/>
              <a:ext cx="1609766" cy="1201690"/>
              <a:chOff x="5129229" y="715770"/>
              <a:chExt cx="1908343" cy="1339112"/>
            </a:xfrm>
          </p:grpSpPr>
          <p:pic>
            <p:nvPicPr>
              <p:cNvPr id="2" name="Рисунок 1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BEBA8EAE-BF5A-486C-A8C5-ECC9F3942E4B}">
                    <a14:imgProps xmlns:a14="http://schemas.microsoft.com/office/drawing/2010/main">
                      <a14:imgLayer r:embed="rId7">
                        <a14:imgEffect>
                          <a14:saturation sat="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720836" y="715770"/>
                <a:ext cx="737618" cy="807722"/>
              </a:xfrm>
              <a:prstGeom prst="rect">
                <a:avLst/>
              </a:prstGeom>
            </p:spPr>
          </p:pic>
          <p:sp>
            <p:nvSpPr>
              <p:cNvPr id="5" name="Прямоугольник 4"/>
              <p:cNvSpPr/>
              <p:nvPr/>
            </p:nvSpPr>
            <p:spPr>
              <a:xfrm>
                <a:off x="5129229" y="1531662"/>
                <a:ext cx="190834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1400" dirty="0" smtClean="0">
                    <a:latin typeface="Segoe UI" panose="020B0502040204020203" pitchFamily="34" charset="0"/>
                    <a:cs typeface="Segoe UI" panose="020B0502040204020203" pitchFamily="34" charset="0"/>
                  </a:rPr>
                  <a:t>Минэкономразвития</a:t>
                </a:r>
              </a:p>
              <a:p>
                <a:pPr algn="ctr"/>
                <a:r>
                  <a:rPr lang="ru-RU" sz="1400" dirty="0" smtClean="0">
                    <a:latin typeface="Segoe UI" panose="020B0502040204020203" pitchFamily="34" charset="0"/>
                    <a:cs typeface="Segoe UI" panose="020B0502040204020203" pitchFamily="34" charset="0"/>
                  </a:rPr>
                  <a:t>России</a:t>
                </a:r>
                <a:endParaRPr lang="ru-RU" sz="1400" dirty="0"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9523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62" name="Слайд think-cell" r:id="rId5" imgW="347" imgH="348" progId="TCLayout.ActiveDocument.1">
                  <p:embed/>
                </p:oleObj>
              </mc:Choice>
              <mc:Fallback>
                <p:oleObj name="Слайд think-cell" r:id="rId5" imgW="347" imgH="348" progId="TCLayout.ActiveDocument.1">
                  <p:embed/>
                  <p:pic>
                    <p:nvPicPr>
                      <p:cNvPr id="3" name="Объект 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Прямоугольник 27"/>
          <p:cNvSpPr/>
          <p:nvPr/>
        </p:nvSpPr>
        <p:spPr>
          <a:xfrm>
            <a:off x="-20848" y="1"/>
            <a:ext cx="12212848" cy="141873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45221" y="1502510"/>
            <a:ext cx="1053677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ru-RU" sz="2800" dirty="0">
                <a:solidFill>
                  <a:schemeClr val="accent2"/>
                </a:solidFill>
                <a:latin typeface="Segoe UI Semibold" panose="020B0702040204020203" pitchFamily="34" charset="0"/>
                <a:ea typeface="PT Root UI" panose="020B0303020202020204" pitchFamily="34" charset="-52"/>
                <a:cs typeface="Segoe UI Semibold" panose="020B0702040204020203" pitchFamily="34" charset="0"/>
              </a:rPr>
              <a:t>Портрет заемщика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5498" y="354755"/>
            <a:ext cx="1607729" cy="401484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8939" y="447231"/>
            <a:ext cx="1187511" cy="292115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658" b="-2220"/>
          <a:stretch/>
        </p:blipFill>
        <p:spPr>
          <a:xfrm>
            <a:off x="9652504" y="431687"/>
            <a:ext cx="595388" cy="307659"/>
          </a:xfrm>
          <a:prstGeom prst="rect">
            <a:avLst/>
          </a:prstGeom>
        </p:spPr>
      </p:pic>
      <p:sp>
        <p:nvSpPr>
          <p:cNvPr id="33" name="Прямоугольник 32"/>
          <p:cNvSpPr/>
          <p:nvPr/>
        </p:nvSpPr>
        <p:spPr>
          <a:xfrm>
            <a:off x="567002" y="213957"/>
            <a:ext cx="11112000" cy="12311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ru-RU" sz="4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Льготное кредитование </a:t>
            </a:r>
            <a:r>
              <a:rPr lang="en-US" sz="4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en-US" sz="4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4000" b="1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технологических компаний</a:t>
            </a:r>
            <a:endParaRPr lang="ru-RU" sz="4000" b="1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310901" y="2236203"/>
            <a:ext cx="252511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1600" kern="0" spc="-5" dirty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  <a:t>субъект МСП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232983" y="2236203"/>
            <a:ext cx="2723896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1600" kern="0" spc="-5" dirty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  <a:t>выручка </a:t>
            </a:r>
            <a:r>
              <a:rPr lang="ru-RU" sz="1600" kern="0" spc="-5" dirty="0" smtClean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  <a:t>от </a:t>
            </a:r>
            <a:r>
              <a:rPr lang="ru-RU" sz="1600" kern="0" spc="-5" dirty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  <a:t>100 млн рублей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310901" y="2828796"/>
            <a:ext cx="2314037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1600" kern="0" spc="-5" dirty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  <a:t>темп роста выручки </a:t>
            </a:r>
            <a:r>
              <a:rPr lang="ru-RU" sz="1600" kern="0" spc="-5" dirty="0" smtClean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  <a:t/>
            </a:r>
            <a:br>
              <a:rPr lang="ru-RU" sz="1600" kern="0" spc="-5" dirty="0" smtClean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</a:br>
            <a:r>
              <a:rPr lang="ru-RU" sz="1600" kern="0" spc="-5" dirty="0" smtClean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  <a:t>за </a:t>
            </a:r>
            <a:r>
              <a:rPr lang="ru-RU" sz="1600" kern="0" spc="-5" dirty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  <a:t>3 </a:t>
            </a:r>
            <a:r>
              <a:rPr lang="ru-RU" sz="1600" kern="0" spc="-5" dirty="0" smtClean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  <a:t>года более </a:t>
            </a:r>
            <a:r>
              <a:rPr lang="ru-RU" sz="1600" kern="0" spc="-5" dirty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  <a:t>12%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232984" y="2828796"/>
            <a:ext cx="2773036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1600" kern="0" spc="-5" dirty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  <a:t>наличие права </a:t>
            </a:r>
            <a:r>
              <a:rPr lang="ru-RU" sz="1600" kern="0" spc="-5" dirty="0" smtClean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  <a:t/>
            </a:r>
            <a:br>
              <a:rPr lang="ru-RU" sz="1600" kern="0" spc="-5" dirty="0" smtClean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</a:br>
            <a:r>
              <a:rPr lang="ru-RU" sz="1600" kern="0" spc="-5" dirty="0" smtClean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  <a:t>на РИД</a:t>
            </a:r>
            <a:endParaRPr lang="ru-RU" sz="1600" kern="0" spc="-5" dirty="0">
              <a:latin typeface="Segoe UI Semibold" panose="020B0702040204020203" pitchFamily="34" charset="0"/>
              <a:ea typeface="PT Root UI Light" panose="020B0203020202020204" pitchFamily="34" charset="-52"/>
              <a:cs typeface="Segoe UI Semibold" panose="020B0702040204020203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310901" y="3667611"/>
            <a:ext cx="3464573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1600" kern="0" spc="-5" dirty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  <a:t>вид </a:t>
            </a:r>
            <a:r>
              <a:rPr lang="ru-RU" sz="1600" kern="0" spc="-5" dirty="0" smtClean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  <a:t>деятельности </a:t>
            </a:r>
            <a:br>
              <a:rPr lang="ru-RU" sz="1600" kern="0" spc="-5" dirty="0" smtClean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</a:br>
            <a:r>
              <a:rPr lang="ru-RU" sz="1600" kern="0" spc="-5" dirty="0" smtClean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  <a:t>относится к </a:t>
            </a:r>
            <a:r>
              <a:rPr lang="ru-RU" sz="1600" kern="0" spc="-5" dirty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  <a:t>приоритетным, </a:t>
            </a:r>
            <a:r>
              <a:rPr lang="ru-RU" sz="1600" kern="0" spc="-5" dirty="0" smtClean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  <a:t/>
            </a:r>
            <a:br>
              <a:rPr lang="ru-RU" sz="1600" kern="0" spc="-5" dirty="0" smtClean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</a:br>
            <a:r>
              <a:rPr lang="ru-RU" sz="1600" kern="0" spc="-5" dirty="0" smtClean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  <a:t>продукция </a:t>
            </a:r>
            <a:r>
              <a:rPr lang="ru-RU" sz="1600" kern="0" spc="-5" dirty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  <a:t>является </a:t>
            </a:r>
            <a:r>
              <a:rPr lang="ru-RU" sz="1600" kern="0" spc="-5" dirty="0" smtClean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  <a:t>высокотехнологичной </a:t>
            </a:r>
            <a:endParaRPr lang="ru-RU" sz="1600" kern="0" spc="-5" dirty="0">
              <a:latin typeface="Segoe UI Semibold" panose="020B0702040204020203" pitchFamily="34" charset="0"/>
              <a:ea typeface="PT Root UI Light" panose="020B0203020202020204" pitchFamily="34" charset="-52"/>
              <a:cs typeface="Segoe UI Semibold" panose="020B0702040204020203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232983" y="3667611"/>
            <a:ext cx="3412209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1600" kern="0" spc="-5" dirty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  <a:t>получена экспертиза </a:t>
            </a:r>
            <a:r>
              <a:rPr lang="ru-RU" sz="1600" kern="0" spc="-5" dirty="0" smtClean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  <a:t/>
            </a:r>
            <a:br>
              <a:rPr lang="ru-RU" sz="1600" kern="0" spc="-5" dirty="0" smtClean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</a:br>
            <a:r>
              <a:rPr lang="ru-RU" sz="1600" kern="0" spc="-5" dirty="0" smtClean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  <a:t>Корпорации </a:t>
            </a:r>
            <a:r>
              <a:rPr lang="ru-RU" sz="1600" kern="0" spc="-5" dirty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  <a:t>с участием </a:t>
            </a:r>
            <a:r>
              <a:rPr lang="ru-RU" sz="1600" kern="0" spc="-5" dirty="0" smtClean="0">
                <a:latin typeface="Segoe UI Semibold" panose="020B0702040204020203" pitchFamily="34" charset="0"/>
                <a:ea typeface="PT Root UI Light" panose="020B0203020202020204" pitchFamily="34" charset="-52"/>
                <a:cs typeface="Segoe UI Semibold" panose="020B0702040204020203" pitchFamily="34" charset="0"/>
              </a:rPr>
              <a:t>привлеченных экспертов</a:t>
            </a:r>
            <a:endParaRPr lang="ru-RU" sz="1600" kern="0" spc="-5" dirty="0">
              <a:latin typeface="Segoe UI Semibold" panose="020B0702040204020203" pitchFamily="34" charset="0"/>
              <a:ea typeface="PT Root UI Light" panose="020B0203020202020204" pitchFamily="34" charset="-52"/>
              <a:cs typeface="Segoe UI Semibold" panose="020B0702040204020203" pitchFamily="34" charset="0"/>
            </a:endParaRPr>
          </a:p>
        </p:txBody>
      </p:sp>
      <p:pic>
        <p:nvPicPr>
          <p:cNvPr id="44" name="Рисунок 4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7826" y="2243771"/>
            <a:ext cx="277803" cy="254654"/>
          </a:xfrm>
          <a:prstGeom prst="rect">
            <a:avLst/>
          </a:prstGeom>
        </p:spPr>
      </p:pic>
      <p:pic>
        <p:nvPicPr>
          <p:cNvPr id="45" name="Рисунок 4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485" y="2921668"/>
            <a:ext cx="247494" cy="301632"/>
          </a:xfrm>
          <a:prstGeom prst="rect">
            <a:avLst/>
          </a:prstGeom>
        </p:spPr>
      </p:pic>
      <p:pic>
        <p:nvPicPr>
          <p:cNvPr id="46" name="Рисунок 4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2775" y="3753563"/>
            <a:ext cx="245204" cy="305430"/>
          </a:xfrm>
          <a:prstGeom prst="rect">
            <a:avLst/>
          </a:prstGeom>
        </p:spPr>
      </p:pic>
      <p:pic>
        <p:nvPicPr>
          <p:cNvPr id="47" name="Рисунок 4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20" y="2196148"/>
            <a:ext cx="390678" cy="326330"/>
          </a:xfrm>
          <a:prstGeom prst="rect">
            <a:avLst/>
          </a:prstGeom>
        </p:spPr>
      </p:pic>
      <p:pic>
        <p:nvPicPr>
          <p:cNvPr id="48" name="Рисунок 47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722" y="2923266"/>
            <a:ext cx="291804" cy="239429"/>
          </a:xfrm>
          <a:prstGeom prst="rect">
            <a:avLst/>
          </a:prstGeom>
        </p:spPr>
      </p:pic>
      <p:pic>
        <p:nvPicPr>
          <p:cNvPr id="49" name="Рисунок 48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077" y="3754610"/>
            <a:ext cx="324822" cy="324822"/>
          </a:xfrm>
          <a:prstGeom prst="rect">
            <a:avLst/>
          </a:prstGeom>
        </p:spPr>
      </p:pic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id="{DB21C0C5-6AD4-AF49-90A5-958F9466F586}"/>
              </a:ext>
            </a:extLst>
          </p:cNvPr>
          <p:cNvSpPr/>
          <p:nvPr/>
        </p:nvSpPr>
        <p:spPr>
          <a:xfrm>
            <a:off x="9550433" y="1466172"/>
            <a:ext cx="1431584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R="2786">
              <a:spcBef>
                <a:spcPts val="361"/>
              </a:spcBef>
              <a:spcAft>
                <a:spcPts val="657"/>
              </a:spcAft>
            </a:pPr>
            <a:r>
              <a:rPr lang="ru-RU" sz="3600" spc="7" dirty="0" smtClean="0">
                <a:solidFill>
                  <a:schemeClr val="accent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3%</a:t>
            </a:r>
            <a:endParaRPr lang="ru-RU" sz="3600" spc="7" dirty="0">
              <a:solidFill>
                <a:schemeClr val="accent2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9550433" y="1994565"/>
            <a:ext cx="1743913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R="2786">
              <a:spcBef>
                <a:spcPts val="361"/>
              </a:spcBef>
              <a:spcAft>
                <a:spcPts val="657"/>
              </a:spcAft>
            </a:pPr>
            <a:r>
              <a:rPr lang="ru-RU" sz="1600" spc="7" dirty="0" smtClean="0">
                <a:solidFill>
                  <a:srgbClr val="19191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конечная </a:t>
            </a:r>
            <a:r>
              <a:rPr lang="ru-RU" sz="1600" spc="7" dirty="0">
                <a:solidFill>
                  <a:srgbClr val="19191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ставка </a:t>
            </a:r>
            <a:br>
              <a:rPr lang="ru-RU" sz="1600" spc="7" dirty="0">
                <a:solidFill>
                  <a:srgbClr val="19191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1600" spc="7" dirty="0">
                <a:solidFill>
                  <a:srgbClr val="19191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для заемщика</a:t>
            </a:r>
          </a:p>
        </p:txBody>
      </p:sp>
      <p:sp>
        <p:nvSpPr>
          <p:cNvPr id="52" name="Прямоугольник 51">
            <a:extLst>
              <a:ext uri="{FF2B5EF4-FFF2-40B4-BE49-F238E27FC236}">
                <a16:creationId xmlns:a16="http://schemas.microsoft.com/office/drawing/2014/main" id="{DB21C0C5-6AD4-AF49-90A5-958F9466F586}"/>
              </a:ext>
            </a:extLst>
          </p:cNvPr>
          <p:cNvSpPr/>
          <p:nvPr/>
        </p:nvSpPr>
        <p:spPr>
          <a:xfrm>
            <a:off x="9550433" y="3427667"/>
            <a:ext cx="1431584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R="2786">
              <a:spcBef>
                <a:spcPts val="361"/>
              </a:spcBef>
              <a:spcAft>
                <a:spcPts val="657"/>
              </a:spcAft>
            </a:pPr>
            <a:r>
              <a:rPr lang="ru-RU" sz="3600" spc="7" dirty="0" smtClean="0">
                <a:solidFill>
                  <a:schemeClr val="accent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3 года</a:t>
            </a:r>
            <a:endParaRPr lang="ru-RU" sz="3600" spc="7" dirty="0">
              <a:solidFill>
                <a:schemeClr val="accent2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9550433" y="3971050"/>
            <a:ext cx="2060325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R="2786">
              <a:spcBef>
                <a:spcPts val="361"/>
              </a:spcBef>
              <a:spcAft>
                <a:spcPts val="657"/>
              </a:spcAft>
            </a:pPr>
            <a:r>
              <a:rPr lang="ru-RU" sz="1600" spc="7" dirty="0" smtClean="0">
                <a:solidFill>
                  <a:srgbClr val="19191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максимальный </a:t>
            </a:r>
            <a:r>
              <a:rPr lang="ru-RU" sz="1600" spc="7" dirty="0">
                <a:solidFill>
                  <a:srgbClr val="19191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ru-RU" sz="1600" spc="7" dirty="0">
                <a:solidFill>
                  <a:srgbClr val="19191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1600" spc="7" dirty="0">
                <a:solidFill>
                  <a:srgbClr val="19191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срок </a:t>
            </a:r>
            <a:r>
              <a:rPr lang="ru-RU" sz="1600" spc="7" dirty="0" smtClean="0">
                <a:solidFill>
                  <a:srgbClr val="19191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субсидирования</a:t>
            </a:r>
            <a:endParaRPr lang="ru-RU" sz="1600" spc="7" dirty="0">
              <a:solidFill>
                <a:srgbClr val="191919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flipV="1">
            <a:off x="8875174" y="1987730"/>
            <a:ext cx="0" cy="2265903"/>
          </a:xfrm>
          <a:prstGeom prst="line">
            <a:avLst/>
          </a:prstGeom>
          <a:ln w="158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Рисунок 37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8599" y="4506347"/>
            <a:ext cx="2131632" cy="642687"/>
          </a:xfrm>
          <a:prstGeom prst="rect">
            <a:avLst/>
          </a:prstGeom>
        </p:spPr>
      </p:pic>
      <p:sp>
        <p:nvSpPr>
          <p:cNvPr id="39" name="Полилиния 38" descr="Прямоугольник">
            <a:extLst>
              <a:ext uri="{FF2B5EF4-FFF2-40B4-BE49-F238E27FC236}">
                <a16:creationId xmlns:a16="http://schemas.microsoft.com/office/drawing/2014/main" id="{0D1EF200-FCF1-C349-8B28-88F1D241086F}"/>
              </a:ext>
            </a:extLst>
          </p:cNvPr>
          <p:cNvSpPr>
            <a:spLocks/>
          </p:cNvSpPr>
          <p:nvPr/>
        </p:nvSpPr>
        <p:spPr bwMode="auto">
          <a:xfrm>
            <a:off x="7163765" y="4716985"/>
            <a:ext cx="2175171" cy="221410"/>
          </a:xfrm>
          <a:custGeom>
            <a:avLst/>
            <a:gdLst>
              <a:gd name="connsiteX0" fmla="*/ 110705 w 2175171"/>
              <a:gd name="connsiteY0" fmla="*/ 0 h 221410"/>
              <a:gd name="connsiteX1" fmla="*/ 436177 w 2175171"/>
              <a:gd name="connsiteY1" fmla="*/ 0 h 221410"/>
              <a:gd name="connsiteX2" fmla="*/ 459630 w 2175171"/>
              <a:gd name="connsiteY2" fmla="*/ 0 h 221410"/>
              <a:gd name="connsiteX3" fmla="*/ 459652 w 2175171"/>
              <a:gd name="connsiteY3" fmla="*/ 0 h 221410"/>
              <a:gd name="connsiteX4" fmla="*/ 563672 w 2175171"/>
              <a:gd name="connsiteY4" fmla="*/ 0 h 221410"/>
              <a:gd name="connsiteX5" fmla="*/ 588155 w 2175171"/>
              <a:gd name="connsiteY5" fmla="*/ 0 h 221410"/>
              <a:gd name="connsiteX6" fmla="*/ 785102 w 2175171"/>
              <a:gd name="connsiteY6" fmla="*/ 0 h 221410"/>
              <a:gd name="connsiteX7" fmla="*/ 785124 w 2175171"/>
              <a:gd name="connsiteY7" fmla="*/ 0 h 221410"/>
              <a:gd name="connsiteX8" fmla="*/ 808577 w 2175171"/>
              <a:gd name="connsiteY8" fmla="*/ 0 h 221410"/>
              <a:gd name="connsiteX9" fmla="*/ 889144 w 2175171"/>
              <a:gd name="connsiteY9" fmla="*/ 0 h 221410"/>
              <a:gd name="connsiteX10" fmla="*/ 912597 w 2175171"/>
              <a:gd name="connsiteY10" fmla="*/ 0 h 221410"/>
              <a:gd name="connsiteX11" fmla="*/ 912619 w 2175171"/>
              <a:gd name="connsiteY11" fmla="*/ 0 h 221410"/>
              <a:gd name="connsiteX12" fmla="*/ 913627 w 2175171"/>
              <a:gd name="connsiteY12" fmla="*/ 0 h 221410"/>
              <a:gd name="connsiteX13" fmla="*/ 937080 w 2175171"/>
              <a:gd name="connsiteY13" fmla="*/ 0 h 221410"/>
              <a:gd name="connsiteX14" fmla="*/ 937102 w 2175171"/>
              <a:gd name="connsiteY14" fmla="*/ 0 h 221410"/>
              <a:gd name="connsiteX15" fmla="*/ 1041122 w 2175171"/>
              <a:gd name="connsiteY15" fmla="*/ 0 h 221410"/>
              <a:gd name="connsiteX16" fmla="*/ 1134049 w 2175171"/>
              <a:gd name="connsiteY16" fmla="*/ 0 h 221410"/>
              <a:gd name="connsiteX17" fmla="*/ 1238069 w 2175171"/>
              <a:gd name="connsiteY17" fmla="*/ 0 h 221410"/>
              <a:gd name="connsiteX18" fmla="*/ 1238091 w 2175171"/>
              <a:gd name="connsiteY18" fmla="*/ 0 h 221410"/>
              <a:gd name="connsiteX19" fmla="*/ 1261544 w 2175171"/>
              <a:gd name="connsiteY19" fmla="*/ 0 h 221410"/>
              <a:gd name="connsiteX20" fmla="*/ 1262552 w 2175171"/>
              <a:gd name="connsiteY20" fmla="*/ 0 h 221410"/>
              <a:gd name="connsiteX21" fmla="*/ 1262574 w 2175171"/>
              <a:gd name="connsiteY21" fmla="*/ 0 h 221410"/>
              <a:gd name="connsiteX22" fmla="*/ 1286027 w 2175171"/>
              <a:gd name="connsiteY22" fmla="*/ 0 h 221410"/>
              <a:gd name="connsiteX23" fmla="*/ 1366594 w 2175171"/>
              <a:gd name="connsiteY23" fmla="*/ 0 h 221410"/>
              <a:gd name="connsiteX24" fmla="*/ 1390047 w 2175171"/>
              <a:gd name="connsiteY24" fmla="*/ 0 h 221410"/>
              <a:gd name="connsiteX25" fmla="*/ 1390069 w 2175171"/>
              <a:gd name="connsiteY25" fmla="*/ 0 h 221410"/>
              <a:gd name="connsiteX26" fmla="*/ 1587016 w 2175171"/>
              <a:gd name="connsiteY26" fmla="*/ 0 h 221410"/>
              <a:gd name="connsiteX27" fmla="*/ 1611499 w 2175171"/>
              <a:gd name="connsiteY27" fmla="*/ 0 h 221410"/>
              <a:gd name="connsiteX28" fmla="*/ 1715519 w 2175171"/>
              <a:gd name="connsiteY28" fmla="*/ 0 h 221410"/>
              <a:gd name="connsiteX29" fmla="*/ 1715541 w 2175171"/>
              <a:gd name="connsiteY29" fmla="*/ 0 h 221410"/>
              <a:gd name="connsiteX30" fmla="*/ 1738994 w 2175171"/>
              <a:gd name="connsiteY30" fmla="*/ 0 h 221410"/>
              <a:gd name="connsiteX31" fmla="*/ 2064466 w 2175171"/>
              <a:gd name="connsiteY31" fmla="*/ 0 h 221410"/>
              <a:gd name="connsiteX32" fmla="*/ 2175171 w 2175171"/>
              <a:gd name="connsiteY32" fmla="*/ 110705 h 221410"/>
              <a:gd name="connsiteX33" fmla="*/ 2175170 w 2175171"/>
              <a:gd name="connsiteY33" fmla="*/ 110705 h 221410"/>
              <a:gd name="connsiteX34" fmla="*/ 2064465 w 2175171"/>
              <a:gd name="connsiteY34" fmla="*/ 221410 h 221410"/>
              <a:gd name="connsiteX35" fmla="*/ 1738998 w 2175171"/>
              <a:gd name="connsiteY35" fmla="*/ 221409 h 221410"/>
              <a:gd name="connsiteX36" fmla="*/ 1738993 w 2175171"/>
              <a:gd name="connsiteY36" fmla="*/ 221410 h 221410"/>
              <a:gd name="connsiteX37" fmla="*/ 1715540 w 2175171"/>
              <a:gd name="connsiteY37" fmla="*/ 221410 h 221410"/>
              <a:gd name="connsiteX38" fmla="*/ 1715519 w 2175171"/>
              <a:gd name="connsiteY38" fmla="*/ 221410 h 221410"/>
              <a:gd name="connsiteX39" fmla="*/ 1715518 w 2175171"/>
              <a:gd name="connsiteY39" fmla="*/ 221410 h 221410"/>
              <a:gd name="connsiteX40" fmla="*/ 1587015 w 2175171"/>
              <a:gd name="connsiteY40" fmla="*/ 221410 h 221410"/>
              <a:gd name="connsiteX41" fmla="*/ 1390068 w 2175171"/>
              <a:gd name="connsiteY41" fmla="*/ 221410 h 221410"/>
              <a:gd name="connsiteX42" fmla="*/ 1390049 w 2175171"/>
              <a:gd name="connsiteY42" fmla="*/ 221410 h 221410"/>
              <a:gd name="connsiteX43" fmla="*/ 1390046 w 2175171"/>
              <a:gd name="connsiteY43" fmla="*/ 221410 h 221410"/>
              <a:gd name="connsiteX44" fmla="*/ 1366594 w 2175171"/>
              <a:gd name="connsiteY44" fmla="*/ 221410 h 221410"/>
              <a:gd name="connsiteX45" fmla="*/ 1366593 w 2175171"/>
              <a:gd name="connsiteY45" fmla="*/ 221410 h 221410"/>
              <a:gd name="connsiteX46" fmla="*/ 1261543 w 2175171"/>
              <a:gd name="connsiteY46" fmla="*/ 221410 h 221410"/>
              <a:gd name="connsiteX47" fmla="*/ 1238090 w 2175171"/>
              <a:gd name="connsiteY47" fmla="*/ 221410 h 221410"/>
              <a:gd name="connsiteX48" fmla="*/ 1238069 w 2175171"/>
              <a:gd name="connsiteY48" fmla="*/ 221410 h 221410"/>
              <a:gd name="connsiteX49" fmla="*/ 1238068 w 2175171"/>
              <a:gd name="connsiteY49" fmla="*/ 221410 h 221410"/>
              <a:gd name="connsiteX50" fmla="*/ 1041124 w 2175171"/>
              <a:gd name="connsiteY50" fmla="*/ 221410 h 221410"/>
              <a:gd name="connsiteX51" fmla="*/ 1041121 w 2175171"/>
              <a:gd name="connsiteY51" fmla="*/ 221410 h 221410"/>
              <a:gd name="connsiteX52" fmla="*/ 912618 w 2175171"/>
              <a:gd name="connsiteY52" fmla="*/ 221410 h 221410"/>
              <a:gd name="connsiteX53" fmla="*/ 912599 w 2175171"/>
              <a:gd name="connsiteY53" fmla="*/ 221410 h 221410"/>
              <a:gd name="connsiteX54" fmla="*/ 912596 w 2175171"/>
              <a:gd name="connsiteY54" fmla="*/ 221410 h 221410"/>
              <a:gd name="connsiteX55" fmla="*/ 889144 w 2175171"/>
              <a:gd name="connsiteY55" fmla="*/ 221410 h 221410"/>
              <a:gd name="connsiteX56" fmla="*/ 889143 w 2175171"/>
              <a:gd name="connsiteY56" fmla="*/ 221410 h 221410"/>
              <a:gd name="connsiteX57" fmla="*/ 563674 w 2175171"/>
              <a:gd name="connsiteY57" fmla="*/ 221410 h 221410"/>
              <a:gd name="connsiteX58" fmla="*/ 563671 w 2175171"/>
              <a:gd name="connsiteY58" fmla="*/ 221410 h 221410"/>
              <a:gd name="connsiteX59" fmla="*/ 110705 w 2175171"/>
              <a:gd name="connsiteY59" fmla="*/ 221409 h 221410"/>
              <a:gd name="connsiteX60" fmla="*/ 8699 w 2175171"/>
              <a:gd name="connsiteY60" fmla="*/ 153796 h 221410"/>
              <a:gd name="connsiteX61" fmla="*/ 0 w 2175171"/>
              <a:gd name="connsiteY61" fmla="*/ 110705 h 221410"/>
              <a:gd name="connsiteX62" fmla="*/ 8699 w 2175171"/>
              <a:gd name="connsiteY62" fmla="*/ 67614 h 221410"/>
              <a:gd name="connsiteX63" fmla="*/ 110705 w 2175171"/>
              <a:gd name="connsiteY63" fmla="*/ 0 h 221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2175171" h="221410">
                <a:moveTo>
                  <a:pt x="110705" y="0"/>
                </a:moveTo>
                <a:lnTo>
                  <a:pt x="436177" y="0"/>
                </a:lnTo>
                <a:lnTo>
                  <a:pt x="459630" y="0"/>
                </a:lnTo>
                <a:lnTo>
                  <a:pt x="459652" y="0"/>
                </a:lnTo>
                <a:lnTo>
                  <a:pt x="563672" y="0"/>
                </a:lnTo>
                <a:lnTo>
                  <a:pt x="588155" y="0"/>
                </a:lnTo>
                <a:lnTo>
                  <a:pt x="785102" y="0"/>
                </a:lnTo>
                <a:lnTo>
                  <a:pt x="785124" y="0"/>
                </a:lnTo>
                <a:lnTo>
                  <a:pt x="808577" y="0"/>
                </a:lnTo>
                <a:lnTo>
                  <a:pt x="889144" y="0"/>
                </a:lnTo>
                <a:lnTo>
                  <a:pt x="912597" y="0"/>
                </a:lnTo>
                <a:lnTo>
                  <a:pt x="912619" y="0"/>
                </a:lnTo>
                <a:lnTo>
                  <a:pt x="913627" y="0"/>
                </a:lnTo>
                <a:lnTo>
                  <a:pt x="937080" y="0"/>
                </a:lnTo>
                <a:lnTo>
                  <a:pt x="937102" y="0"/>
                </a:lnTo>
                <a:lnTo>
                  <a:pt x="1041122" y="0"/>
                </a:lnTo>
                <a:lnTo>
                  <a:pt x="1134049" y="0"/>
                </a:lnTo>
                <a:lnTo>
                  <a:pt x="1238069" y="0"/>
                </a:lnTo>
                <a:lnTo>
                  <a:pt x="1238091" y="0"/>
                </a:lnTo>
                <a:lnTo>
                  <a:pt x="1261544" y="0"/>
                </a:lnTo>
                <a:lnTo>
                  <a:pt x="1262552" y="0"/>
                </a:lnTo>
                <a:lnTo>
                  <a:pt x="1262574" y="0"/>
                </a:lnTo>
                <a:lnTo>
                  <a:pt x="1286027" y="0"/>
                </a:lnTo>
                <a:lnTo>
                  <a:pt x="1366594" y="0"/>
                </a:lnTo>
                <a:lnTo>
                  <a:pt x="1390047" y="0"/>
                </a:lnTo>
                <a:lnTo>
                  <a:pt x="1390069" y="0"/>
                </a:lnTo>
                <a:lnTo>
                  <a:pt x="1587016" y="0"/>
                </a:lnTo>
                <a:lnTo>
                  <a:pt x="1611499" y="0"/>
                </a:lnTo>
                <a:lnTo>
                  <a:pt x="1715519" y="0"/>
                </a:lnTo>
                <a:lnTo>
                  <a:pt x="1715541" y="0"/>
                </a:lnTo>
                <a:lnTo>
                  <a:pt x="1738994" y="0"/>
                </a:lnTo>
                <a:lnTo>
                  <a:pt x="2064466" y="0"/>
                </a:lnTo>
                <a:cubicBezTo>
                  <a:pt x="2125607" y="0"/>
                  <a:pt x="2175171" y="49564"/>
                  <a:pt x="2175171" y="110705"/>
                </a:cubicBezTo>
                <a:lnTo>
                  <a:pt x="2175170" y="110705"/>
                </a:lnTo>
                <a:cubicBezTo>
                  <a:pt x="2175170" y="171846"/>
                  <a:pt x="2125606" y="221410"/>
                  <a:pt x="2064465" y="221410"/>
                </a:cubicBezTo>
                <a:lnTo>
                  <a:pt x="1738998" y="221409"/>
                </a:lnTo>
                <a:lnTo>
                  <a:pt x="1738993" y="221410"/>
                </a:lnTo>
                <a:lnTo>
                  <a:pt x="1715540" y="221410"/>
                </a:lnTo>
                <a:lnTo>
                  <a:pt x="1715519" y="221410"/>
                </a:lnTo>
                <a:lnTo>
                  <a:pt x="1715518" y="221410"/>
                </a:lnTo>
                <a:lnTo>
                  <a:pt x="1587015" y="221410"/>
                </a:lnTo>
                <a:lnTo>
                  <a:pt x="1390068" y="221410"/>
                </a:lnTo>
                <a:lnTo>
                  <a:pt x="1390049" y="221410"/>
                </a:lnTo>
                <a:lnTo>
                  <a:pt x="1390046" y="221410"/>
                </a:lnTo>
                <a:lnTo>
                  <a:pt x="1366594" y="221410"/>
                </a:lnTo>
                <a:lnTo>
                  <a:pt x="1366593" y="221410"/>
                </a:lnTo>
                <a:lnTo>
                  <a:pt x="1261543" y="221410"/>
                </a:lnTo>
                <a:lnTo>
                  <a:pt x="1238090" y="221410"/>
                </a:lnTo>
                <a:lnTo>
                  <a:pt x="1238069" y="221410"/>
                </a:lnTo>
                <a:lnTo>
                  <a:pt x="1238068" y="221410"/>
                </a:lnTo>
                <a:lnTo>
                  <a:pt x="1041124" y="221410"/>
                </a:lnTo>
                <a:lnTo>
                  <a:pt x="1041121" y="221410"/>
                </a:lnTo>
                <a:lnTo>
                  <a:pt x="912618" y="221410"/>
                </a:lnTo>
                <a:lnTo>
                  <a:pt x="912599" y="221410"/>
                </a:lnTo>
                <a:lnTo>
                  <a:pt x="912596" y="221410"/>
                </a:lnTo>
                <a:lnTo>
                  <a:pt x="889144" y="221410"/>
                </a:lnTo>
                <a:lnTo>
                  <a:pt x="889143" y="221410"/>
                </a:lnTo>
                <a:lnTo>
                  <a:pt x="563674" y="221410"/>
                </a:lnTo>
                <a:lnTo>
                  <a:pt x="563671" y="221410"/>
                </a:lnTo>
                <a:lnTo>
                  <a:pt x="110705" y="221409"/>
                </a:lnTo>
                <a:cubicBezTo>
                  <a:pt x="64849" y="221409"/>
                  <a:pt x="25505" y="193529"/>
                  <a:pt x="8699" y="153796"/>
                </a:cubicBezTo>
                <a:lnTo>
                  <a:pt x="0" y="110705"/>
                </a:lnTo>
                <a:lnTo>
                  <a:pt x="8699" y="67614"/>
                </a:lnTo>
                <a:cubicBezTo>
                  <a:pt x="25505" y="27880"/>
                  <a:pt x="64849" y="0"/>
                  <a:pt x="110705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wrap="square" lIns="0" tIns="0" rIns="0" bIns="36000" anchor="ctr">
            <a:noAutofit/>
          </a:bodyPr>
          <a:lstStyle>
            <a:lvl1pPr>
              <a:defRPr sz="2400">
                <a:solidFill>
                  <a:srgbClr val="5E5E5E"/>
                </a:solidFill>
                <a:latin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1pPr>
            <a:lvl2pPr marL="742950" indent="-285750">
              <a:defRPr sz="2400">
                <a:solidFill>
                  <a:srgbClr val="5E5E5E"/>
                </a:solidFill>
                <a:latin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2pPr>
            <a:lvl3pPr marL="1143000" indent="-228600">
              <a:defRPr sz="2400">
                <a:solidFill>
                  <a:srgbClr val="5E5E5E"/>
                </a:solidFill>
                <a:latin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3pPr>
            <a:lvl4pPr marL="1600200" indent="-228600">
              <a:defRPr sz="2400">
                <a:solidFill>
                  <a:srgbClr val="5E5E5E"/>
                </a:solidFill>
                <a:latin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4pPr>
            <a:lvl5pPr marL="2057400" indent="-228600">
              <a:defRPr sz="2400">
                <a:solidFill>
                  <a:srgbClr val="5E5E5E"/>
                </a:solidFill>
                <a:latin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5pPr>
            <a:lvl6pPr marL="2514600" indent="-228600" defTabSz="2436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5E5E5E"/>
                </a:solidFill>
                <a:latin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6pPr>
            <a:lvl7pPr marL="2971800" indent="-228600" defTabSz="2436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5E5E5E"/>
                </a:solidFill>
                <a:latin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7pPr>
            <a:lvl8pPr marL="3429000" indent="-228600" defTabSz="2436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5E5E5E"/>
                </a:solidFill>
                <a:latin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8pPr>
            <a:lvl9pPr marL="3886200" indent="-228600" defTabSz="2436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5E5E5E"/>
                </a:solidFill>
                <a:latin typeface="Helvetica Neue" panose="02000503000000020004" pitchFamily="2" charset="0"/>
                <a:cs typeface="Helvetica Neue" panose="02000503000000020004" pitchFamily="2" charset="0"/>
                <a:sym typeface="Helvetica Neue" panose="02000503000000020004" pitchFamily="2" charset="0"/>
              </a:defRPr>
            </a:lvl9pPr>
          </a:lstStyle>
          <a:p>
            <a:pPr algn="ctr" defTabSz="121840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200" spc="-12" dirty="0">
                <a:solidFill>
                  <a:schemeClr val="bg1"/>
                </a:solidFill>
                <a:latin typeface="Segoe UI" panose="020B0502040204020203" pitchFamily="34" charset="0"/>
                <a:ea typeface="PT Root UI" panose="020B0303020202020204" pitchFamily="34" charset="-52"/>
                <a:cs typeface="Segoe UI" panose="020B0502040204020203" pitchFamily="34" charset="0"/>
              </a:rPr>
              <a:t>п</a:t>
            </a:r>
            <a:r>
              <a:rPr lang="ru-RU" altLang="ru-RU" sz="1200" spc="-12" dirty="0" smtClean="0">
                <a:solidFill>
                  <a:schemeClr val="bg1"/>
                </a:solidFill>
                <a:latin typeface="Segoe UI" panose="020B0502040204020203" pitchFamily="34" charset="0"/>
                <a:ea typeface="PT Root UI" panose="020B0303020202020204" pitchFamily="34" charset="-52"/>
                <a:cs typeface="Segoe UI" panose="020B0502040204020203" pitchFamily="34" charset="0"/>
              </a:rPr>
              <a:t>рием заявок на МСП. РФ</a:t>
            </a:r>
            <a:endParaRPr lang="ru-RU" altLang="ru-RU" sz="1200" spc="-12" dirty="0">
              <a:solidFill>
                <a:schemeClr val="bg1"/>
              </a:solidFill>
              <a:latin typeface="Segoe UI" panose="020B0502040204020203" pitchFamily="34" charset="0"/>
              <a:ea typeface="PT Root UI" panose="020B0303020202020204" pitchFamily="34" charset="-52"/>
              <a:cs typeface="Segoe UI" panose="020B0502040204020203" pitchFamily="34" charset="0"/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DB21C0C5-6AD4-AF49-90A5-958F9466F586}"/>
              </a:ext>
            </a:extLst>
          </p:cNvPr>
          <p:cNvSpPr/>
          <p:nvPr/>
        </p:nvSpPr>
        <p:spPr>
          <a:xfrm>
            <a:off x="9550433" y="2547341"/>
            <a:ext cx="2060326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R="2786">
              <a:spcBef>
                <a:spcPts val="361"/>
              </a:spcBef>
              <a:spcAft>
                <a:spcPts val="657"/>
              </a:spcAft>
            </a:pPr>
            <a:r>
              <a:rPr lang="ru-RU" sz="3600" spc="7" dirty="0">
                <a:solidFill>
                  <a:schemeClr val="accent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д</a:t>
            </a:r>
            <a:r>
              <a:rPr lang="ru-RU" sz="3600" spc="7" dirty="0" smtClean="0">
                <a:solidFill>
                  <a:schemeClr val="accent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о 500</a:t>
            </a:r>
            <a:endParaRPr lang="ru-RU" sz="3600" spc="7" dirty="0">
              <a:solidFill>
                <a:schemeClr val="accent2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9550433" y="3098302"/>
            <a:ext cx="1431584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R="2786">
              <a:spcBef>
                <a:spcPts val="361"/>
              </a:spcBef>
              <a:spcAft>
                <a:spcPts val="657"/>
              </a:spcAft>
            </a:pPr>
            <a:r>
              <a:rPr lang="ru-RU" sz="1600" spc="7" dirty="0">
                <a:solidFill>
                  <a:srgbClr val="19191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м</a:t>
            </a:r>
            <a:r>
              <a:rPr lang="ru-RU" sz="1600" spc="7" dirty="0" smtClean="0">
                <a:solidFill>
                  <a:srgbClr val="191919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лн руб</a:t>
            </a:r>
            <a:endParaRPr lang="ru-RU" sz="1600" spc="7" dirty="0">
              <a:solidFill>
                <a:srgbClr val="191919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1" y="5089561"/>
            <a:ext cx="12192000" cy="17684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50" dirty="0"/>
          </a:p>
        </p:txBody>
      </p:sp>
    </p:spTree>
    <p:extLst>
      <p:ext uri="{BB962C8B-B14F-4D97-AF65-F5344CB8AC3E}">
        <p14:creationId xmlns:p14="http://schemas.microsoft.com/office/powerpoint/2010/main" val="272978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Тема Office">
  <a:themeElements>
    <a:clrScheme name="Другая 2">
      <a:dk1>
        <a:srgbClr val="191919"/>
      </a:dk1>
      <a:lt1>
        <a:sysClr val="window" lastClr="FFFFFF"/>
      </a:lt1>
      <a:dk2>
        <a:srgbClr val="006EF0"/>
      </a:dk2>
      <a:lt2>
        <a:srgbClr val="E6D6C7"/>
      </a:lt2>
      <a:accent1>
        <a:srgbClr val="006EF0"/>
      </a:accent1>
      <a:accent2>
        <a:srgbClr val="FF6464"/>
      </a:accent2>
      <a:accent3>
        <a:srgbClr val="FFFFFF"/>
      </a:accent3>
      <a:accent4>
        <a:srgbClr val="191919"/>
      </a:accent4>
      <a:accent5>
        <a:srgbClr val="FFB464"/>
      </a:accent5>
      <a:accent6>
        <a:srgbClr val="7DCDA0"/>
      </a:accent6>
      <a:hlink>
        <a:srgbClr val="006EF0"/>
      </a:hlink>
      <a:folHlink>
        <a:srgbClr val="7F7F7F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6651</TotalTime>
  <Words>162</Words>
  <Application>Microsoft Office PowerPoint</Application>
  <PresentationFormat>Широкоэкранный</PresentationFormat>
  <Paragraphs>36</Paragraphs>
  <Slides>2</Slides>
  <Notes>2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2" baseType="lpstr">
      <vt:lpstr>Arial</vt:lpstr>
      <vt:lpstr>Calibri</vt:lpstr>
      <vt:lpstr>Calibri Light</vt:lpstr>
      <vt:lpstr>Helvetica Neue</vt:lpstr>
      <vt:lpstr>PT Root UI</vt:lpstr>
      <vt:lpstr>PT Root UI Light</vt:lpstr>
      <vt:lpstr>Segoe UI</vt:lpstr>
      <vt:lpstr>Segoe UI Semibold</vt:lpstr>
      <vt:lpstr>Тема Office</vt:lpstr>
      <vt:lpstr>Слайд think-cell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Абрамова Евгения Вадимовна</dc:creator>
  <cp:lastModifiedBy>Алексеев Андрей Дмитриевич</cp:lastModifiedBy>
  <cp:revision>583</cp:revision>
  <cp:lastPrinted>2023-01-10T14:05:35Z</cp:lastPrinted>
  <dcterms:created xsi:type="dcterms:W3CDTF">2022-02-09T17:47:39Z</dcterms:created>
  <dcterms:modified xsi:type="dcterms:W3CDTF">2023-01-10T14:06:29Z</dcterms:modified>
</cp:coreProperties>
</file>