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2"/>
  </p:notesMasterIdLst>
  <p:sldIdLst>
    <p:sldId id="256" r:id="rId3"/>
    <p:sldId id="321" r:id="rId4"/>
    <p:sldId id="341" r:id="rId5"/>
    <p:sldId id="350" r:id="rId6"/>
    <p:sldId id="354" r:id="rId7"/>
    <p:sldId id="342" r:id="rId8"/>
    <p:sldId id="343" r:id="rId9"/>
    <p:sldId id="352" r:id="rId10"/>
    <p:sldId id="353" r:id="rId11"/>
  </p:sldIdLst>
  <p:sldSz cx="8640763" cy="4864100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асильева Анастасия Константиновна" initials="ВАК" lastIdx="1" clrIdx="0">
    <p:extLst>
      <p:ext uri="{19B8F6BF-5375-455C-9EA6-DF929625EA0E}">
        <p15:presenceInfo xmlns:p15="http://schemas.microsoft.com/office/powerpoint/2012/main" userId="S-1-5-21-3131311301-2991779649-3226889198-193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23" autoAdjust="0"/>
  </p:normalViewPr>
  <p:slideViewPr>
    <p:cSldViewPr snapToGrid="0">
      <p:cViewPr varScale="1">
        <p:scale>
          <a:sx n="160" d="100"/>
          <a:sy n="160" d="100"/>
        </p:scale>
        <p:origin x="43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поставщиков социальных услуг, ед.</c:v>
                </c:pt>
                <c:pt idx="1">
                  <c:v>Число негосударственных поставщиков социальных услуг, ед.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6028</c:v>
                </c:pt>
                <c:pt idx="1">
                  <c:v>1115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6D-4019-8F2B-5846C838960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поставщиков социальных услуг, ед.</c:v>
                </c:pt>
                <c:pt idx="1">
                  <c:v>Число негосударственных поставщиков социальных услуг, ед.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6248</c:v>
                </c:pt>
                <c:pt idx="1">
                  <c:v>1369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6D-4019-8F2B-5846C838960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100000"/>
                    <a:shade val="100000"/>
                    <a:satMod val="130000"/>
                  </a:schemeClr>
                </a:gs>
                <a:gs pos="100000">
                  <a:schemeClr val="accent5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поставщиков социальных услуг, ед.</c:v>
                </c:pt>
                <c:pt idx="1">
                  <c:v>Число негосударственных поставщиков социальных услуг, ед.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6269</c:v>
                </c:pt>
                <c:pt idx="1">
                  <c:v>1559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6D-4019-8F2B-5846C838960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lumMod val="60000"/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поставщиков социальных услуг, ед.</c:v>
                </c:pt>
                <c:pt idx="1">
                  <c:v>Число негосударственных поставщиков социальных услуг, ед.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6420</c:v>
                </c:pt>
                <c:pt idx="1">
                  <c:v>1815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87-4573-B0EE-6D992617FCE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lumMod val="60000"/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поставщиков социальных услуг, ед.</c:v>
                </c:pt>
                <c:pt idx="1">
                  <c:v>Число негосударственных поставщиков социальных услуг, ед.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4832</c:v>
                </c:pt>
                <c:pt idx="1">
                  <c:v>1290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26-406F-BBBF-9587450463F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31109408"/>
        <c:axId val="331111704"/>
      </c:barChart>
      <c:catAx>
        <c:axId val="33110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1111704"/>
        <c:crosses val="autoZero"/>
        <c:auto val="1"/>
        <c:lblAlgn val="ctr"/>
        <c:lblOffset val="100"/>
        <c:noMultiLvlLbl val="0"/>
      </c:catAx>
      <c:valAx>
        <c:axId val="331111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110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Общее число медицинских организаций, участвующих в реализации территориальной программы ОМС, ед.</c:v>
                </c:pt>
                <c:pt idx="1">
                  <c:v>Число негосударственных медицинских организаций, участвующих в реализации программы ОМС в общем количестве медорганизаций, участвующих в этой программе,ед.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10916</c:v>
                </c:pt>
                <c:pt idx="1">
                  <c:v>3618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96-412A-8A4A-16B0A37B505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Общее число медицинских организаций, участвующих в реализации территориальной программы ОМС, ед.</c:v>
                </c:pt>
                <c:pt idx="1">
                  <c:v>Число негосударственных медицинских организаций, участвующих в реализации программы ОМС в общем количестве медорганизаций, участвующих в этой программе,ед.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10144</c:v>
                </c:pt>
                <c:pt idx="1">
                  <c:v>3328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96-412A-8A4A-16B0A37B505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100000"/>
                    <a:shade val="100000"/>
                    <a:satMod val="130000"/>
                  </a:schemeClr>
                </a:gs>
                <a:gs pos="100000">
                  <a:schemeClr val="accent5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Общее число медицинских организаций, участвующих в реализации территориальной программы ОМС, ед.</c:v>
                </c:pt>
                <c:pt idx="1">
                  <c:v>Число негосударственных медицинских организаций, участвующих в реализации программы ОМС в общем количестве медорганизаций, участвующих в этой программе,ед.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10274</c:v>
                </c:pt>
                <c:pt idx="1">
                  <c:v>3048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96-412A-8A4A-16B0A37B505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lumMod val="60000"/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Общее число медицинских организаций, участвующих в реализации территориальной программы ОМС, ед.</c:v>
                </c:pt>
                <c:pt idx="1">
                  <c:v>Число негосударственных медицинских организаций, участвующих в реализации программы ОМС в общем количестве медорганизаций, участвующих в этой программе,ед.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9638</c:v>
                </c:pt>
                <c:pt idx="1">
                  <c:v>3484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F8-4CD2-A46D-601086A3792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lumMod val="60000"/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Общее число медицинских организаций, участвующих в реализации территориальной программы ОМС, ед.</c:v>
                </c:pt>
                <c:pt idx="1">
                  <c:v>Число негосударственных медицинских организаций, участвующих в реализации программы ОМС в общем количестве медорганизаций, участвующих в этой программе,ед.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9951</c:v>
                </c:pt>
                <c:pt idx="1">
                  <c:v>3692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EC-459E-881D-898FF012093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31109408"/>
        <c:axId val="331111704"/>
      </c:barChart>
      <c:catAx>
        <c:axId val="33110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1111704"/>
        <c:crosses val="autoZero"/>
        <c:auto val="1"/>
        <c:lblAlgn val="ctr"/>
        <c:lblOffset val="100"/>
        <c:noMultiLvlLbl val="0"/>
      </c:catAx>
      <c:valAx>
        <c:axId val="331111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110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Удельный вес численности детей ЧОУ, осуществляющих образовательную деятельность по программам дошкольного образования, в общей численности детей образовательных организаций, осуществляющих образовательную деятельность по программам школьного образования,%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37-472C-8552-AF6B280067C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Удельный вес численности детей ЧОУ, осуществляющих образовательную деятельность по программам дошкольного образования, в общей численности детей образовательных организаций, осуществляющих образовательную деятельность по программам школьного образования,%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37-472C-8552-AF6B280067C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100000"/>
                    <a:shade val="100000"/>
                    <a:satMod val="130000"/>
                  </a:schemeClr>
                </a:gs>
                <a:gs pos="100000">
                  <a:schemeClr val="accent5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Удельный вес численности детей ЧОУ, осуществляющих образовательную деятельность по программам дошкольного образования, в общей численности детей образовательных организаций, осуществляющих образовательную деятельность по программам школьного образования,%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37-472C-8552-AF6B280067C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lumMod val="60000"/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Удельный вес численности детей ЧОУ, осуществляющих образовательную деятельность по программам дошкольного образования, в общей численности детей образовательных организаций, осуществляющих образовательную деятельность по программам школьного образования,%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4A-4814-B467-CE1EC55537A5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lumMod val="60000"/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Удельный вес численности детей ЧОУ, осуществляющих образовательную деятельность по программам дошкольного образования, в общей численности детей образовательных организаций, осуществляющих образовательную деятельность по программам школьного образования,%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BC-4494-9163-C388EBA0978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31109408"/>
        <c:axId val="331111704"/>
      </c:barChart>
      <c:catAx>
        <c:axId val="33110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1111704"/>
        <c:crosses val="autoZero"/>
        <c:auto val="1"/>
        <c:lblAlgn val="ctr"/>
        <c:lblOffset val="100"/>
        <c:noMultiLvlLbl val="0"/>
      </c:catAx>
      <c:valAx>
        <c:axId val="331111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110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871306820155517E-2"/>
          <c:y val="2.9218270946285357E-2"/>
          <c:w val="0.92941193647340359"/>
          <c:h val="0.574482617289775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 регионов, в которых реализуются мероприятия по развитию инфраструктуры СОНКО </c:v>
                </c:pt>
                <c:pt idx="1">
                  <c:v>Количество регионов, оказывающих поддержку СОНКО в рамках муниципальных программ </c:v>
                </c:pt>
                <c:pt idx="2">
                  <c:v>Количество регионов, оказывающих поддержку социальному предпринимательству в рамках муниципальных программ по поддержке МСП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57</c:v>
                </c:pt>
                <c:pt idx="1">
                  <c:v>67</c:v>
                </c:pt>
                <c:pt idx="2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B9-4C77-A08B-97A66CC15E1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 регионов, в которых реализуются мероприятия по развитию инфраструктуры СОНКО </c:v>
                </c:pt>
                <c:pt idx="1">
                  <c:v>Количество регионов, оказывающих поддержку СОНКО в рамках муниципальных программ </c:v>
                </c:pt>
                <c:pt idx="2">
                  <c:v>Количество регионов, оказывающих поддержку социальному предпринимательству в рамках муниципальных программ по поддержке МСП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68</c:v>
                </c:pt>
                <c:pt idx="1">
                  <c:v>72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B9-4C77-A08B-97A66CC15E1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100000"/>
                    <a:shade val="100000"/>
                    <a:satMod val="130000"/>
                  </a:schemeClr>
                </a:gs>
                <a:gs pos="100000">
                  <a:schemeClr val="accent5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 регионов, в которых реализуются мероприятия по развитию инфраструктуры СОНКО </c:v>
                </c:pt>
                <c:pt idx="1">
                  <c:v>Количество регионов, оказывающих поддержку СОНКО в рамках муниципальных программ </c:v>
                </c:pt>
                <c:pt idx="2">
                  <c:v>Количество регионов, оказывающих поддержку социальному предпринимательству в рамках муниципальных программ по поддержке МСП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55</c:v>
                </c:pt>
                <c:pt idx="1">
                  <c:v>69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B9-4C77-A08B-97A66CC15E1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lumMod val="60000"/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 регионов, в которых реализуются мероприятия по развитию инфраструктуры СОНКО </c:v>
                </c:pt>
                <c:pt idx="1">
                  <c:v>Количество регионов, оказывающих поддержку СОНКО в рамках муниципальных программ </c:v>
                </c:pt>
                <c:pt idx="2">
                  <c:v>Количество регионов, оказывающих поддержку социальному предпринимательству в рамках муниципальных программ по поддержке МСП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67</c:v>
                </c:pt>
                <c:pt idx="1">
                  <c:v>72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B9-4C77-A08B-97A66CC15E1A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lumMod val="60000"/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 регионов, в которых реализуются мероприятия по развитию инфраструктуры СОНКО </c:v>
                </c:pt>
                <c:pt idx="1">
                  <c:v>Количество регионов, оказывающих поддержку СОНКО в рамках муниципальных программ </c:v>
                </c:pt>
                <c:pt idx="2">
                  <c:v>Количество регионов, оказывающих поддержку социальному предпринимательству в рамках муниципальных программ по поддержке МСП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67</c:v>
                </c:pt>
                <c:pt idx="1">
                  <c:v>67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94-490C-9805-DADD102EC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34738872"/>
        <c:axId val="334739200"/>
      </c:barChart>
      <c:catAx>
        <c:axId val="334738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4739200"/>
        <c:crosses val="autoZero"/>
        <c:auto val="1"/>
        <c:lblAlgn val="ctr"/>
        <c:lblOffset val="100"/>
        <c:noMultiLvlLbl val="0"/>
      </c:catAx>
      <c:valAx>
        <c:axId val="33473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4738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30586648325516"/>
          <c:y val="0.88172763648331354"/>
          <c:w val="0.60206668420417186"/>
          <c:h val="7.62505295746151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861253925861077E-2"/>
          <c:y val="2.4157763155804736E-2"/>
          <c:w val="0.68610008356726093"/>
          <c:h val="0.52411345633148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регионов, предоставлявших региональные налоговые льготы СОНКО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A5-4153-A7B4-096E08B2901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регионов, предоставлявших региональные налоговые льготы СОНКО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A5-4153-A7B4-096E08B2901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100000"/>
                    <a:shade val="100000"/>
                    <a:satMod val="130000"/>
                  </a:schemeClr>
                </a:gs>
                <a:gs pos="100000">
                  <a:schemeClr val="accent5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регионов, предоставлявших региональные налоговые льготы СОНКО 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A5-4153-A7B4-096E08B2901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lumMod val="60000"/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регионов, предоставлявших региональные налоговые льготы СОНКО 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A5-4153-A7B4-096E08B2901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lumMod val="60000"/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регионов, предоставлявших региональные налоговые льготы СОНКО 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A5-4153-A7B4-096E08B2901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34738872"/>
        <c:axId val="334739200"/>
      </c:barChart>
      <c:catAx>
        <c:axId val="334738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4739200"/>
        <c:crosses val="autoZero"/>
        <c:auto val="1"/>
        <c:lblAlgn val="ctr"/>
        <c:lblOffset val="100"/>
        <c:noMultiLvlLbl val="0"/>
      </c:catAx>
      <c:valAx>
        <c:axId val="33473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4738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18097617359886E-2"/>
          <c:y val="0.8417755581934272"/>
          <c:w val="0.93192250533518262"/>
          <c:h val="7.12138091919823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DA88AA-C13C-41CA-BDED-4F8374D05C25}" type="doc">
      <dgm:prSet loTypeId="urn:microsoft.com/office/officeart/2005/8/layout/cycle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AAC4EAA9-07FF-4BE0-BE85-616F20EB3311}">
      <dgm:prSet phldrT="[Текст]" custT="1"/>
      <dgm:spPr>
        <a:ln w="12700">
          <a:solidFill>
            <a:srgbClr val="009CC4"/>
          </a:solidFill>
        </a:ln>
      </dgm:spPr>
      <dgm:t>
        <a:bodyPr/>
        <a:lstStyle/>
        <a:p>
          <a:r>
            <a:rPr lang="ru-RU" sz="600" dirty="0" smtClean="0"/>
            <a:t>Охват населения негосударственными организациями, осуществляющих деятельность в отраслях социальной сферы</a:t>
          </a:r>
        </a:p>
      </dgm:t>
    </dgm:pt>
    <dgm:pt modelId="{C65182EB-453F-49A8-8EC4-FC194DFD31EB}" type="parTrans" cxnId="{0C6C0FBC-D906-48E8-A288-2AEC67F1B34A}">
      <dgm:prSet/>
      <dgm:spPr/>
      <dgm:t>
        <a:bodyPr/>
        <a:lstStyle/>
        <a:p>
          <a:endParaRPr lang="ru-RU"/>
        </a:p>
      </dgm:t>
    </dgm:pt>
    <dgm:pt modelId="{8FB67E47-ABEC-4DCC-BBBF-86F107FCA9FC}" type="sibTrans" cxnId="{0C6C0FBC-D906-48E8-A288-2AEC67F1B34A}">
      <dgm:prSet/>
      <dgm:spPr/>
      <dgm:t>
        <a:bodyPr/>
        <a:lstStyle/>
        <a:p>
          <a:endParaRPr lang="ru-RU"/>
        </a:p>
      </dgm:t>
    </dgm:pt>
    <dgm:pt modelId="{55CF887F-FDAB-41A7-A3AF-46763A49649E}">
      <dgm:prSet phldrT="[Текст]" custT="1"/>
      <dgm:spPr>
        <a:ln w="12700">
          <a:solidFill>
            <a:srgbClr val="009CC4"/>
          </a:solidFill>
        </a:ln>
      </dgm:spPr>
      <dgm:t>
        <a:bodyPr/>
        <a:lstStyle/>
        <a:p>
          <a:r>
            <a:rPr lang="ru-RU" sz="600" b="0" u="none" dirty="0" smtClean="0">
              <a:ea typeface="Calibri" panose="020F0502020204030204" pitchFamily="34" charset="0"/>
            </a:rPr>
            <a:t>Меры налогового стимулирования </a:t>
          </a:r>
          <a:r>
            <a:rPr lang="ru-RU" sz="600" b="0" dirty="0" smtClean="0">
              <a:ea typeface="Calibri" panose="020F0502020204030204" pitchFamily="34" charset="0"/>
            </a:rPr>
            <a:t>СОНКО и юридических лиц, жертвующих СОНКО</a:t>
          </a:r>
          <a:endParaRPr lang="ru-RU" sz="600" b="0" dirty="0"/>
        </a:p>
      </dgm:t>
    </dgm:pt>
    <dgm:pt modelId="{F2BCCEF5-806C-4D1C-BED0-6F29D2EED68C}" type="parTrans" cxnId="{49C0649C-17E9-4EB7-B844-581F879AE78F}">
      <dgm:prSet/>
      <dgm:spPr/>
      <dgm:t>
        <a:bodyPr/>
        <a:lstStyle/>
        <a:p>
          <a:endParaRPr lang="ru-RU"/>
        </a:p>
      </dgm:t>
    </dgm:pt>
    <dgm:pt modelId="{474D8D9D-4942-41F9-B761-3824200CAD59}" type="sibTrans" cxnId="{49C0649C-17E9-4EB7-B844-581F879AE78F}">
      <dgm:prSet/>
      <dgm:spPr/>
      <dgm:t>
        <a:bodyPr/>
        <a:lstStyle/>
        <a:p>
          <a:endParaRPr lang="ru-RU"/>
        </a:p>
      </dgm:t>
    </dgm:pt>
    <dgm:pt modelId="{43FFFA8B-3D15-444E-94A8-ADEA50694CDB}">
      <dgm:prSet phldrT="[Текст]" custT="1"/>
      <dgm:spPr>
        <a:ln w="12700">
          <a:solidFill>
            <a:srgbClr val="009CC4"/>
          </a:solidFill>
        </a:ln>
      </dgm:spPr>
      <dgm:t>
        <a:bodyPr/>
        <a:lstStyle/>
        <a:p>
          <a:r>
            <a:rPr lang="ru-RU" sz="600" b="0" u="none" dirty="0" smtClean="0">
              <a:ea typeface="Calibri" panose="020F0502020204030204" pitchFamily="34" charset="0"/>
            </a:rPr>
            <a:t>Муниципальные меры поддержки </a:t>
          </a:r>
          <a:r>
            <a:rPr lang="ru-RU" sz="600" b="0" dirty="0" smtClean="0">
              <a:ea typeface="Calibri" panose="020F0502020204030204" pitchFamily="34" charset="0"/>
            </a:rPr>
            <a:t>СОНКО </a:t>
          </a:r>
          <a:br>
            <a:rPr lang="ru-RU" sz="600" b="0" dirty="0" smtClean="0">
              <a:ea typeface="Calibri" panose="020F0502020204030204" pitchFamily="34" charset="0"/>
            </a:rPr>
          </a:br>
          <a:r>
            <a:rPr lang="ru-RU" sz="600" b="0" dirty="0" smtClean="0">
              <a:ea typeface="Calibri" panose="020F0502020204030204" pitchFamily="34" charset="0"/>
            </a:rPr>
            <a:t>и социального предпринимательства</a:t>
          </a:r>
          <a:endParaRPr lang="ru-RU" sz="600" b="0" dirty="0"/>
        </a:p>
      </dgm:t>
    </dgm:pt>
    <dgm:pt modelId="{BF6C8FE5-4A46-4E1B-A9FD-448DB63DF5FD}" type="parTrans" cxnId="{EEC5D5DE-DB55-4924-81CB-6ACBBB99AB3A}">
      <dgm:prSet/>
      <dgm:spPr/>
      <dgm:t>
        <a:bodyPr/>
        <a:lstStyle/>
        <a:p>
          <a:endParaRPr lang="ru-RU"/>
        </a:p>
      </dgm:t>
    </dgm:pt>
    <dgm:pt modelId="{056FE7F8-B429-432E-A66B-6779FC7C2830}" type="sibTrans" cxnId="{EEC5D5DE-DB55-4924-81CB-6ACBBB99AB3A}">
      <dgm:prSet/>
      <dgm:spPr/>
      <dgm:t>
        <a:bodyPr/>
        <a:lstStyle/>
        <a:p>
          <a:endParaRPr lang="ru-RU"/>
        </a:p>
      </dgm:t>
    </dgm:pt>
    <dgm:pt modelId="{467A5D4A-667B-4C06-8B05-507969EE3BAB}">
      <dgm:prSet phldrT="[Текст]" custT="1"/>
      <dgm:spPr>
        <a:ln w="12700">
          <a:solidFill>
            <a:srgbClr val="009CC4"/>
          </a:solidFill>
        </a:ln>
      </dgm:spPr>
      <dgm:t>
        <a:bodyPr/>
        <a:lstStyle/>
        <a:p>
          <a:r>
            <a:rPr lang="ru-RU" sz="600" b="0" u="none" dirty="0" smtClean="0">
              <a:ea typeface="Calibri" panose="020F0502020204030204" pitchFamily="34" charset="0"/>
            </a:rPr>
            <a:t>Реализация мероприятий </a:t>
          </a:r>
          <a:br>
            <a:rPr lang="ru-RU" sz="600" b="0" u="none" dirty="0" smtClean="0">
              <a:ea typeface="Calibri" panose="020F0502020204030204" pitchFamily="34" charset="0"/>
            </a:rPr>
          </a:br>
          <a:r>
            <a:rPr lang="ru-RU" sz="600" b="0" u="none" dirty="0" smtClean="0">
              <a:ea typeface="Calibri" panose="020F0502020204030204" pitchFamily="34" charset="0"/>
            </a:rPr>
            <a:t>по формированию инфраструктуры </a:t>
          </a:r>
          <a:r>
            <a:rPr lang="ru-RU" sz="600" b="0" dirty="0" smtClean="0">
              <a:ea typeface="Calibri" panose="020F0502020204030204" pitchFamily="34" charset="0"/>
            </a:rPr>
            <a:t>СОНКО</a:t>
          </a:r>
          <a:endParaRPr lang="ru-RU" sz="600" b="0" dirty="0"/>
        </a:p>
      </dgm:t>
    </dgm:pt>
    <dgm:pt modelId="{5349432E-8847-4174-9D4D-78BFF37353FF}" type="parTrans" cxnId="{9D5FAEFB-F52A-48EE-B052-C15F376D6FEF}">
      <dgm:prSet/>
      <dgm:spPr/>
      <dgm:t>
        <a:bodyPr/>
        <a:lstStyle/>
        <a:p>
          <a:endParaRPr lang="ru-RU"/>
        </a:p>
      </dgm:t>
    </dgm:pt>
    <dgm:pt modelId="{CEC1274C-AA38-474F-8AAB-E9AE6545DDB6}" type="sibTrans" cxnId="{9D5FAEFB-F52A-48EE-B052-C15F376D6FEF}">
      <dgm:prSet/>
      <dgm:spPr/>
      <dgm:t>
        <a:bodyPr/>
        <a:lstStyle/>
        <a:p>
          <a:endParaRPr lang="ru-RU"/>
        </a:p>
      </dgm:t>
    </dgm:pt>
    <dgm:pt modelId="{17181D79-D2F5-4F42-8F97-F6AA3C126C72}">
      <dgm:prSet phldrT="[Текст]" custT="1"/>
      <dgm:spPr>
        <a:ln w="12700">
          <a:solidFill>
            <a:srgbClr val="009CC4"/>
          </a:solidFill>
        </a:ln>
      </dgm:spPr>
      <dgm:t>
        <a:bodyPr/>
        <a:lstStyle/>
        <a:p>
          <a:r>
            <a:rPr lang="ru-RU" sz="600" b="0" dirty="0" smtClean="0">
              <a:solidFill>
                <a:srgbClr val="C00000"/>
              </a:solidFill>
              <a:ea typeface="Calibri" panose="020F0502020204030204" pitchFamily="34" charset="0"/>
            </a:rPr>
            <a:t>Поддержка социального  предпринимательства (2022)</a:t>
          </a:r>
          <a:endParaRPr lang="ru-RU" sz="600" b="0" dirty="0">
            <a:solidFill>
              <a:srgbClr val="C00000"/>
            </a:solidFill>
          </a:endParaRPr>
        </a:p>
      </dgm:t>
    </dgm:pt>
    <dgm:pt modelId="{27A61349-DF7E-4DC3-B8E7-389D74ECC302}" type="parTrans" cxnId="{24EF8F32-7682-44F5-80AE-AFBA548DFCB8}">
      <dgm:prSet/>
      <dgm:spPr/>
      <dgm:t>
        <a:bodyPr/>
        <a:lstStyle/>
        <a:p>
          <a:endParaRPr lang="ru-RU"/>
        </a:p>
      </dgm:t>
    </dgm:pt>
    <dgm:pt modelId="{53AEF63F-E4E9-4A67-89B9-D2DBC7E944D6}" type="sibTrans" cxnId="{24EF8F32-7682-44F5-80AE-AFBA548DFCB8}">
      <dgm:prSet/>
      <dgm:spPr/>
      <dgm:t>
        <a:bodyPr/>
        <a:lstStyle/>
        <a:p>
          <a:endParaRPr lang="ru-RU"/>
        </a:p>
      </dgm:t>
    </dgm:pt>
    <dgm:pt modelId="{AC020753-832D-483B-B144-6A361BC3B32B}">
      <dgm:prSet phldrT="[Текст]"/>
      <dgm:spPr>
        <a:ln w="12700">
          <a:solidFill>
            <a:srgbClr val="009CC4"/>
          </a:solidFill>
        </a:ln>
      </dgm:spPr>
      <dgm:t>
        <a:bodyPr/>
        <a:lstStyle/>
        <a:p>
          <a:r>
            <a:rPr lang="ru-RU" dirty="0" smtClean="0">
              <a:solidFill>
                <a:srgbClr val="C00000"/>
              </a:solidFill>
              <a:ea typeface="Calibri" panose="020F0502020204030204" pitchFamily="34" charset="0"/>
            </a:rPr>
            <a:t>Информационная поддержка СОНКО</a:t>
          </a:r>
        </a:p>
        <a:p>
          <a:r>
            <a:rPr lang="ru-RU" dirty="0" smtClean="0">
              <a:solidFill>
                <a:srgbClr val="C00000"/>
              </a:solidFill>
            </a:rPr>
            <a:t>(2022)</a:t>
          </a:r>
          <a:endParaRPr lang="ru-RU" dirty="0">
            <a:solidFill>
              <a:srgbClr val="C00000"/>
            </a:solidFill>
          </a:endParaRPr>
        </a:p>
      </dgm:t>
    </dgm:pt>
    <dgm:pt modelId="{37E50AA2-91F2-44FA-A1C3-E7EB415BCC63}" type="parTrans" cxnId="{43F8F600-CC04-4D58-BE60-43EEF24E1B7C}">
      <dgm:prSet/>
      <dgm:spPr/>
      <dgm:t>
        <a:bodyPr/>
        <a:lstStyle/>
        <a:p>
          <a:endParaRPr lang="ru-RU"/>
        </a:p>
      </dgm:t>
    </dgm:pt>
    <dgm:pt modelId="{101574AE-B985-45E2-A005-088BA361A4FF}" type="sibTrans" cxnId="{43F8F600-CC04-4D58-BE60-43EEF24E1B7C}">
      <dgm:prSet/>
      <dgm:spPr/>
      <dgm:t>
        <a:bodyPr/>
        <a:lstStyle/>
        <a:p>
          <a:endParaRPr lang="ru-RU"/>
        </a:p>
      </dgm:t>
    </dgm:pt>
    <dgm:pt modelId="{EBDDF30E-4060-437B-8111-38CBE9F60099}">
      <dgm:prSet custT="1"/>
      <dgm:spPr>
        <a:ln w="12700">
          <a:solidFill>
            <a:srgbClr val="009CC4"/>
          </a:solidFill>
        </a:ln>
      </dgm:spPr>
      <dgm:t>
        <a:bodyPr/>
        <a:lstStyle/>
        <a:p>
          <a:r>
            <a:rPr lang="ru-RU" sz="600" b="0" u="none" dirty="0" smtClean="0">
              <a:ea typeface="Calibri" panose="020F0502020204030204" pitchFamily="34" charset="0"/>
            </a:rPr>
            <a:t>Внедрение конкурентных способов </a:t>
          </a:r>
          <a:r>
            <a:rPr lang="ru-RU" sz="600" dirty="0" smtClean="0">
              <a:ea typeface="Calibri" panose="020F0502020204030204" pitchFamily="34" charset="0"/>
            </a:rPr>
            <a:t>оказания государственных услуг </a:t>
          </a:r>
          <a:br>
            <a:rPr lang="ru-RU" sz="600" dirty="0" smtClean="0">
              <a:ea typeface="Calibri" panose="020F0502020204030204" pitchFamily="34" charset="0"/>
            </a:rPr>
          </a:br>
          <a:r>
            <a:rPr lang="ru-RU" sz="600" dirty="0" smtClean="0">
              <a:ea typeface="Calibri" panose="020F0502020204030204" pitchFamily="34" charset="0"/>
            </a:rPr>
            <a:t>в социальной сфере</a:t>
          </a:r>
          <a:endParaRPr lang="ru-RU" sz="600" dirty="0"/>
        </a:p>
      </dgm:t>
    </dgm:pt>
    <dgm:pt modelId="{BA0E27AF-0CD0-4801-A105-E8105ABFACF9}" type="parTrans" cxnId="{A6C574F9-B71F-4ADB-BA5E-9B55697071A9}">
      <dgm:prSet/>
      <dgm:spPr/>
      <dgm:t>
        <a:bodyPr/>
        <a:lstStyle/>
        <a:p>
          <a:endParaRPr lang="ru-RU"/>
        </a:p>
      </dgm:t>
    </dgm:pt>
    <dgm:pt modelId="{7B20D96E-3593-4F98-9A82-71111A9644A1}" type="sibTrans" cxnId="{A6C574F9-B71F-4ADB-BA5E-9B55697071A9}">
      <dgm:prSet/>
      <dgm:spPr/>
      <dgm:t>
        <a:bodyPr/>
        <a:lstStyle/>
        <a:p>
          <a:endParaRPr lang="ru-RU"/>
        </a:p>
      </dgm:t>
    </dgm:pt>
    <dgm:pt modelId="{16F0F969-458D-4115-9BC7-CB4E55E6ABF3}">
      <dgm:prSet/>
      <dgm:spPr>
        <a:ln w="12700">
          <a:solidFill>
            <a:srgbClr val="009CC4"/>
          </a:solidFill>
        </a:ln>
      </dgm:spPr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Обеспечение доступа негосударственных организаций к предоставлению услуг в социальной сфере</a:t>
          </a:r>
        </a:p>
        <a:p>
          <a:r>
            <a:rPr lang="ru-RU" dirty="0" smtClean="0">
              <a:solidFill>
                <a:srgbClr val="C00000"/>
              </a:solidFill>
            </a:rPr>
            <a:t>(2022)</a:t>
          </a:r>
          <a:endParaRPr lang="ru-RU" dirty="0">
            <a:solidFill>
              <a:srgbClr val="C00000"/>
            </a:solidFill>
          </a:endParaRPr>
        </a:p>
      </dgm:t>
    </dgm:pt>
    <dgm:pt modelId="{82AB5BE5-33F2-4D20-AE4C-5D09639819BB}" type="parTrans" cxnId="{1A3CF673-1ADF-4CB2-8883-3302A12901FB}">
      <dgm:prSet/>
      <dgm:spPr/>
      <dgm:t>
        <a:bodyPr/>
        <a:lstStyle/>
        <a:p>
          <a:endParaRPr lang="ru-RU"/>
        </a:p>
      </dgm:t>
    </dgm:pt>
    <dgm:pt modelId="{B604DCBC-69EB-462C-8F7D-792C8B34F768}" type="sibTrans" cxnId="{1A3CF673-1ADF-4CB2-8883-3302A12901FB}">
      <dgm:prSet/>
      <dgm:spPr/>
      <dgm:t>
        <a:bodyPr/>
        <a:lstStyle/>
        <a:p>
          <a:endParaRPr lang="ru-RU"/>
        </a:p>
      </dgm:t>
    </dgm:pt>
    <dgm:pt modelId="{F756743C-9BAC-4BF3-BD57-3F20F8CC208E}" type="pres">
      <dgm:prSet presAssocID="{64DA88AA-C13C-41CA-BDED-4F8374D05C2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904754-9A87-4192-BB43-2A0CF8614E25}" type="pres">
      <dgm:prSet presAssocID="{AAC4EAA9-07FF-4BE0-BE85-616F20EB3311}" presName="node" presStyleLbl="node1" presStyleIdx="0" presStyleCnt="8" custScaleX="142814" custScaleY="156639" custRadScaleRad="99988" custRadScaleInc="38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C8293-D492-4592-91FC-F31019951EE5}" type="pres">
      <dgm:prSet presAssocID="{AAC4EAA9-07FF-4BE0-BE85-616F20EB3311}" presName="spNode" presStyleCnt="0"/>
      <dgm:spPr/>
    </dgm:pt>
    <dgm:pt modelId="{5AA710E7-5B0C-4A4B-8145-DE4CAA985230}" type="pres">
      <dgm:prSet presAssocID="{8FB67E47-ABEC-4DCC-BBBF-86F107FCA9FC}" presName="sibTrans" presStyleLbl="sibTrans1D1" presStyleIdx="0" presStyleCnt="8"/>
      <dgm:spPr/>
      <dgm:t>
        <a:bodyPr/>
        <a:lstStyle/>
        <a:p>
          <a:endParaRPr lang="ru-RU"/>
        </a:p>
      </dgm:t>
    </dgm:pt>
    <dgm:pt modelId="{5B676FDB-DF57-4ABD-9547-A8F83A84ACA0}" type="pres">
      <dgm:prSet presAssocID="{55CF887F-FDAB-41A7-A3AF-46763A49649E}" presName="node" presStyleLbl="node1" presStyleIdx="1" presStyleCnt="8" custScaleX="148936" custScaleY="104768" custRadScaleRad="102430" custRadScaleInc="374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64553F-EE44-4407-8DB7-0DC6E9BE0647}" type="pres">
      <dgm:prSet presAssocID="{55CF887F-FDAB-41A7-A3AF-46763A49649E}" presName="spNode" presStyleCnt="0"/>
      <dgm:spPr/>
    </dgm:pt>
    <dgm:pt modelId="{0EC109C3-25A3-47D5-841F-ABC4769C3515}" type="pres">
      <dgm:prSet presAssocID="{474D8D9D-4942-41F9-B761-3824200CAD59}" presName="sibTrans" presStyleLbl="sibTrans1D1" presStyleIdx="1" presStyleCnt="8"/>
      <dgm:spPr/>
      <dgm:t>
        <a:bodyPr/>
        <a:lstStyle/>
        <a:p>
          <a:endParaRPr lang="ru-RU"/>
        </a:p>
      </dgm:t>
    </dgm:pt>
    <dgm:pt modelId="{73DE3DD6-CD77-4BCF-8EB6-F78DE9C13DB4}" type="pres">
      <dgm:prSet presAssocID="{43FFFA8B-3D15-444E-94A8-ADEA50694CDB}" presName="node" presStyleLbl="node1" presStyleIdx="2" presStyleCnt="8" custScaleX="149895" custScaleY="974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2AB996-01D7-4187-A5C1-0328215426F7}" type="pres">
      <dgm:prSet presAssocID="{43FFFA8B-3D15-444E-94A8-ADEA50694CDB}" presName="spNode" presStyleCnt="0"/>
      <dgm:spPr/>
    </dgm:pt>
    <dgm:pt modelId="{9F915639-7D44-40E2-98A6-3AB95F6A93D8}" type="pres">
      <dgm:prSet presAssocID="{056FE7F8-B429-432E-A66B-6779FC7C2830}" presName="sibTrans" presStyleLbl="sibTrans1D1" presStyleIdx="2" presStyleCnt="8"/>
      <dgm:spPr/>
      <dgm:t>
        <a:bodyPr/>
        <a:lstStyle/>
        <a:p>
          <a:endParaRPr lang="ru-RU"/>
        </a:p>
      </dgm:t>
    </dgm:pt>
    <dgm:pt modelId="{2A0DA579-5126-473B-B7F0-9B937F215881}" type="pres">
      <dgm:prSet presAssocID="{467A5D4A-667B-4C06-8B05-507969EE3BAB}" presName="node" presStyleLbl="node1" presStyleIdx="3" presStyleCnt="8" custScaleX="144851" custScaleY="95681" custRadScaleRad="98207" custRadScaleInc="-64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CB1D2-8275-4A80-95F9-36A42F2E8381}" type="pres">
      <dgm:prSet presAssocID="{467A5D4A-667B-4C06-8B05-507969EE3BAB}" presName="spNode" presStyleCnt="0"/>
      <dgm:spPr/>
    </dgm:pt>
    <dgm:pt modelId="{03FF18CC-52F3-4F5D-9D4C-D26CD0297CE9}" type="pres">
      <dgm:prSet presAssocID="{CEC1274C-AA38-474F-8AAB-E9AE6545DDB6}" presName="sibTrans" presStyleLbl="sibTrans1D1" presStyleIdx="3" presStyleCnt="8"/>
      <dgm:spPr/>
      <dgm:t>
        <a:bodyPr/>
        <a:lstStyle/>
        <a:p>
          <a:endParaRPr lang="ru-RU"/>
        </a:p>
      </dgm:t>
    </dgm:pt>
    <dgm:pt modelId="{9860B506-5ACE-4C8C-AB23-09BCBE925E85}" type="pres">
      <dgm:prSet presAssocID="{17181D79-D2F5-4F42-8F97-F6AA3C126C72}" presName="node" presStyleLbl="node1" presStyleIdx="4" presStyleCnt="8" custScaleX="152369" custScaleY="90792" custRadScaleRad="94347" custRadScaleInc="-4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5F2409-3B93-4A23-8F49-8D41BE745950}" type="pres">
      <dgm:prSet presAssocID="{17181D79-D2F5-4F42-8F97-F6AA3C126C72}" presName="spNode" presStyleCnt="0"/>
      <dgm:spPr/>
    </dgm:pt>
    <dgm:pt modelId="{776521A2-22D5-40BE-8CE4-E98205281964}" type="pres">
      <dgm:prSet presAssocID="{53AEF63F-E4E9-4A67-89B9-D2DBC7E944D6}" presName="sibTrans" presStyleLbl="sibTrans1D1" presStyleIdx="4" presStyleCnt="8"/>
      <dgm:spPr/>
      <dgm:t>
        <a:bodyPr/>
        <a:lstStyle/>
        <a:p>
          <a:endParaRPr lang="ru-RU"/>
        </a:p>
      </dgm:t>
    </dgm:pt>
    <dgm:pt modelId="{0AC5E6AC-B890-4BA0-A1E5-2D6B6C74A90F}" type="pres">
      <dgm:prSet presAssocID="{16F0F969-458D-4115-9BC7-CB4E55E6ABF3}" presName="node" presStyleLbl="node1" presStyleIdx="5" presStyleCnt="8" custScaleX="145727" custScaleY="165238" custRadScaleRad="98252" custRadScaleInc="613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D7E27A-4C6F-4870-8E96-8124433FAF88}" type="pres">
      <dgm:prSet presAssocID="{16F0F969-458D-4115-9BC7-CB4E55E6ABF3}" presName="spNode" presStyleCnt="0"/>
      <dgm:spPr/>
    </dgm:pt>
    <dgm:pt modelId="{BCEB76A9-2AC3-4C5C-B4F9-40E9642791EE}" type="pres">
      <dgm:prSet presAssocID="{B604DCBC-69EB-462C-8F7D-792C8B34F768}" presName="sibTrans" presStyleLbl="sibTrans1D1" presStyleIdx="5" presStyleCnt="8"/>
      <dgm:spPr/>
      <dgm:t>
        <a:bodyPr/>
        <a:lstStyle/>
        <a:p>
          <a:endParaRPr lang="ru-RU"/>
        </a:p>
      </dgm:t>
    </dgm:pt>
    <dgm:pt modelId="{FCB822AF-9E4C-4C78-9BD3-4B8F3AF51C26}" type="pres">
      <dgm:prSet presAssocID="{AC020753-832D-483B-B144-6A361BC3B32B}" presName="node" presStyleLbl="node1" presStyleIdx="6" presStyleCnt="8" custScaleX="140879" custScaleY="104240" custRadScaleRad="99932" custRadScaleInc="1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54AA08-72A6-4FF1-8DD0-00287EF6EA76}" type="pres">
      <dgm:prSet presAssocID="{AC020753-832D-483B-B144-6A361BC3B32B}" presName="spNode" presStyleCnt="0"/>
      <dgm:spPr/>
    </dgm:pt>
    <dgm:pt modelId="{D51513A7-3188-4CA7-8B03-844A6C1E91D6}" type="pres">
      <dgm:prSet presAssocID="{101574AE-B985-45E2-A005-088BA361A4FF}" presName="sibTrans" presStyleLbl="sibTrans1D1" presStyleIdx="6" presStyleCnt="8"/>
      <dgm:spPr/>
      <dgm:t>
        <a:bodyPr/>
        <a:lstStyle/>
        <a:p>
          <a:endParaRPr lang="ru-RU"/>
        </a:p>
      </dgm:t>
    </dgm:pt>
    <dgm:pt modelId="{63E64CAC-2A3A-4E5C-9FFA-F53E9B8CBDA9}" type="pres">
      <dgm:prSet presAssocID="{EBDDF30E-4060-437B-8111-38CBE9F60099}" presName="node" presStyleLbl="node1" presStyleIdx="7" presStyleCnt="8" custScaleX="153224" custScaleY="107639" custRadScaleRad="101969" custRadScaleInc="-412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829DA8-003C-44BA-9D48-65A3442F544B}" type="pres">
      <dgm:prSet presAssocID="{EBDDF30E-4060-437B-8111-38CBE9F60099}" presName="spNode" presStyleCnt="0"/>
      <dgm:spPr/>
    </dgm:pt>
    <dgm:pt modelId="{43BC4C38-5D76-4C74-A639-1808EBD5156A}" type="pres">
      <dgm:prSet presAssocID="{7B20D96E-3593-4F98-9A82-71111A9644A1}" presName="sibTrans" presStyleLbl="sibTrans1D1" presStyleIdx="7" presStyleCnt="8"/>
      <dgm:spPr/>
      <dgm:t>
        <a:bodyPr/>
        <a:lstStyle/>
        <a:p>
          <a:endParaRPr lang="ru-RU"/>
        </a:p>
      </dgm:t>
    </dgm:pt>
  </dgm:ptLst>
  <dgm:cxnLst>
    <dgm:cxn modelId="{781BA731-28DA-4EBB-A5B1-9A58361D9CB9}" type="presOf" srcId="{8FB67E47-ABEC-4DCC-BBBF-86F107FCA9FC}" destId="{5AA710E7-5B0C-4A4B-8145-DE4CAA985230}" srcOrd="0" destOrd="0" presId="urn:microsoft.com/office/officeart/2005/8/layout/cycle6"/>
    <dgm:cxn modelId="{49664B78-B1CB-42BE-B051-3C4AFD7E9E26}" type="presOf" srcId="{CEC1274C-AA38-474F-8AAB-E9AE6545DDB6}" destId="{03FF18CC-52F3-4F5D-9D4C-D26CD0297CE9}" srcOrd="0" destOrd="0" presId="urn:microsoft.com/office/officeart/2005/8/layout/cycle6"/>
    <dgm:cxn modelId="{7F084F52-2C36-48EB-8970-48582849B227}" type="presOf" srcId="{101574AE-B985-45E2-A005-088BA361A4FF}" destId="{D51513A7-3188-4CA7-8B03-844A6C1E91D6}" srcOrd="0" destOrd="0" presId="urn:microsoft.com/office/officeart/2005/8/layout/cycle6"/>
    <dgm:cxn modelId="{0C6C0FBC-D906-48E8-A288-2AEC67F1B34A}" srcId="{64DA88AA-C13C-41CA-BDED-4F8374D05C25}" destId="{AAC4EAA9-07FF-4BE0-BE85-616F20EB3311}" srcOrd="0" destOrd="0" parTransId="{C65182EB-453F-49A8-8EC4-FC194DFD31EB}" sibTransId="{8FB67E47-ABEC-4DCC-BBBF-86F107FCA9FC}"/>
    <dgm:cxn modelId="{6DB8538F-B087-4427-A839-B40113A6092A}" type="presOf" srcId="{17181D79-D2F5-4F42-8F97-F6AA3C126C72}" destId="{9860B506-5ACE-4C8C-AB23-09BCBE925E85}" srcOrd="0" destOrd="0" presId="urn:microsoft.com/office/officeart/2005/8/layout/cycle6"/>
    <dgm:cxn modelId="{9D5FAEFB-F52A-48EE-B052-C15F376D6FEF}" srcId="{64DA88AA-C13C-41CA-BDED-4F8374D05C25}" destId="{467A5D4A-667B-4C06-8B05-507969EE3BAB}" srcOrd="3" destOrd="0" parTransId="{5349432E-8847-4174-9D4D-78BFF37353FF}" sibTransId="{CEC1274C-AA38-474F-8AAB-E9AE6545DDB6}"/>
    <dgm:cxn modelId="{43F8F600-CC04-4D58-BE60-43EEF24E1B7C}" srcId="{64DA88AA-C13C-41CA-BDED-4F8374D05C25}" destId="{AC020753-832D-483B-B144-6A361BC3B32B}" srcOrd="6" destOrd="0" parTransId="{37E50AA2-91F2-44FA-A1C3-E7EB415BCC63}" sibTransId="{101574AE-B985-45E2-A005-088BA361A4FF}"/>
    <dgm:cxn modelId="{F2468970-9F4F-4CF1-8A63-59BA126F6D50}" type="presOf" srcId="{55CF887F-FDAB-41A7-A3AF-46763A49649E}" destId="{5B676FDB-DF57-4ABD-9547-A8F83A84ACA0}" srcOrd="0" destOrd="0" presId="urn:microsoft.com/office/officeart/2005/8/layout/cycle6"/>
    <dgm:cxn modelId="{0A3BFF50-5E80-43B1-B538-88213F101E16}" type="presOf" srcId="{7B20D96E-3593-4F98-9A82-71111A9644A1}" destId="{43BC4C38-5D76-4C74-A639-1808EBD5156A}" srcOrd="0" destOrd="0" presId="urn:microsoft.com/office/officeart/2005/8/layout/cycle6"/>
    <dgm:cxn modelId="{45E88E4E-0EF8-486E-A6B9-73947EF22A6B}" type="presOf" srcId="{B604DCBC-69EB-462C-8F7D-792C8B34F768}" destId="{BCEB76A9-2AC3-4C5C-B4F9-40E9642791EE}" srcOrd="0" destOrd="0" presId="urn:microsoft.com/office/officeart/2005/8/layout/cycle6"/>
    <dgm:cxn modelId="{94DB21E0-B160-4A08-85B7-91654C8951C0}" type="presOf" srcId="{16F0F969-458D-4115-9BC7-CB4E55E6ABF3}" destId="{0AC5E6AC-B890-4BA0-A1E5-2D6B6C74A90F}" srcOrd="0" destOrd="0" presId="urn:microsoft.com/office/officeart/2005/8/layout/cycle6"/>
    <dgm:cxn modelId="{46970B97-704F-4E45-92C0-735BA0358AC5}" type="presOf" srcId="{64DA88AA-C13C-41CA-BDED-4F8374D05C25}" destId="{F756743C-9BAC-4BF3-BD57-3F20F8CC208E}" srcOrd="0" destOrd="0" presId="urn:microsoft.com/office/officeart/2005/8/layout/cycle6"/>
    <dgm:cxn modelId="{12DDE573-217A-478A-A05A-9156704C4A3C}" type="presOf" srcId="{AC020753-832D-483B-B144-6A361BC3B32B}" destId="{FCB822AF-9E4C-4C78-9BD3-4B8F3AF51C26}" srcOrd="0" destOrd="0" presId="urn:microsoft.com/office/officeart/2005/8/layout/cycle6"/>
    <dgm:cxn modelId="{537213A0-2323-4D17-8BF6-138B888B515B}" type="presOf" srcId="{056FE7F8-B429-432E-A66B-6779FC7C2830}" destId="{9F915639-7D44-40E2-98A6-3AB95F6A93D8}" srcOrd="0" destOrd="0" presId="urn:microsoft.com/office/officeart/2005/8/layout/cycle6"/>
    <dgm:cxn modelId="{1A3CF673-1ADF-4CB2-8883-3302A12901FB}" srcId="{64DA88AA-C13C-41CA-BDED-4F8374D05C25}" destId="{16F0F969-458D-4115-9BC7-CB4E55E6ABF3}" srcOrd="5" destOrd="0" parTransId="{82AB5BE5-33F2-4D20-AE4C-5D09639819BB}" sibTransId="{B604DCBC-69EB-462C-8F7D-792C8B34F768}"/>
    <dgm:cxn modelId="{C3E3DD78-4DB2-4BE0-AF71-6288B7B468FD}" type="presOf" srcId="{EBDDF30E-4060-437B-8111-38CBE9F60099}" destId="{63E64CAC-2A3A-4E5C-9FFA-F53E9B8CBDA9}" srcOrd="0" destOrd="0" presId="urn:microsoft.com/office/officeart/2005/8/layout/cycle6"/>
    <dgm:cxn modelId="{49C0649C-17E9-4EB7-B844-581F879AE78F}" srcId="{64DA88AA-C13C-41CA-BDED-4F8374D05C25}" destId="{55CF887F-FDAB-41A7-A3AF-46763A49649E}" srcOrd="1" destOrd="0" parTransId="{F2BCCEF5-806C-4D1C-BED0-6F29D2EED68C}" sibTransId="{474D8D9D-4942-41F9-B761-3824200CAD59}"/>
    <dgm:cxn modelId="{0F24C44C-6549-4D18-A51C-9ADFEE4428C8}" type="presOf" srcId="{474D8D9D-4942-41F9-B761-3824200CAD59}" destId="{0EC109C3-25A3-47D5-841F-ABC4769C3515}" srcOrd="0" destOrd="0" presId="urn:microsoft.com/office/officeart/2005/8/layout/cycle6"/>
    <dgm:cxn modelId="{A6C574F9-B71F-4ADB-BA5E-9B55697071A9}" srcId="{64DA88AA-C13C-41CA-BDED-4F8374D05C25}" destId="{EBDDF30E-4060-437B-8111-38CBE9F60099}" srcOrd="7" destOrd="0" parTransId="{BA0E27AF-0CD0-4801-A105-E8105ABFACF9}" sibTransId="{7B20D96E-3593-4F98-9A82-71111A9644A1}"/>
    <dgm:cxn modelId="{735FCC11-A864-46D1-8EA2-8B2AAD2D74A1}" type="presOf" srcId="{53AEF63F-E4E9-4A67-89B9-D2DBC7E944D6}" destId="{776521A2-22D5-40BE-8CE4-E98205281964}" srcOrd="0" destOrd="0" presId="urn:microsoft.com/office/officeart/2005/8/layout/cycle6"/>
    <dgm:cxn modelId="{33457943-983E-434C-A47B-5D849A00FB70}" type="presOf" srcId="{467A5D4A-667B-4C06-8B05-507969EE3BAB}" destId="{2A0DA579-5126-473B-B7F0-9B937F215881}" srcOrd="0" destOrd="0" presId="urn:microsoft.com/office/officeart/2005/8/layout/cycle6"/>
    <dgm:cxn modelId="{24EF8F32-7682-44F5-80AE-AFBA548DFCB8}" srcId="{64DA88AA-C13C-41CA-BDED-4F8374D05C25}" destId="{17181D79-D2F5-4F42-8F97-F6AA3C126C72}" srcOrd="4" destOrd="0" parTransId="{27A61349-DF7E-4DC3-B8E7-389D74ECC302}" sibTransId="{53AEF63F-E4E9-4A67-89B9-D2DBC7E944D6}"/>
    <dgm:cxn modelId="{5E65FCE1-EA1C-4039-8D50-341DBE58F130}" type="presOf" srcId="{AAC4EAA9-07FF-4BE0-BE85-616F20EB3311}" destId="{CE904754-9A87-4192-BB43-2A0CF8614E25}" srcOrd="0" destOrd="0" presId="urn:microsoft.com/office/officeart/2005/8/layout/cycle6"/>
    <dgm:cxn modelId="{EEC5D5DE-DB55-4924-81CB-6ACBBB99AB3A}" srcId="{64DA88AA-C13C-41CA-BDED-4F8374D05C25}" destId="{43FFFA8B-3D15-444E-94A8-ADEA50694CDB}" srcOrd="2" destOrd="0" parTransId="{BF6C8FE5-4A46-4E1B-A9FD-448DB63DF5FD}" sibTransId="{056FE7F8-B429-432E-A66B-6779FC7C2830}"/>
    <dgm:cxn modelId="{54449248-A328-4D84-A3D8-2C8ADEA3CAAE}" type="presOf" srcId="{43FFFA8B-3D15-444E-94A8-ADEA50694CDB}" destId="{73DE3DD6-CD77-4BCF-8EB6-F78DE9C13DB4}" srcOrd="0" destOrd="0" presId="urn:microsoft.com/office/officeart/2005/8/layout/cycle6"/>
    <dgm:cxn modelId="{DB35AD87-078C-4A09-837D-FBB255E722D3}" type="presParOf" srcId="{F756743C-9BAC-4BF3-BD57-3F20F8CC208E}" destId="{CE904754-9A87-4192-BB43-2A0CF8614E25}" srcOrd="0" destOrd="0" presId="urn:microsoft.com/office/officeart/2005/8/layout/cycle6"/>
    <dgm:cxn modelId="{1EE001CB-77A4-4805-8FA7-CEEA09F1F7E2}" type="presParOf" srcId="{F756743C-9BAC-4BF3-BD57-3F20F8CC208E}" destId="{E10C8293-D492-4592-91FC-F31019951EE5}" srcOrd="1" destOrd="0" presId="urn:microsoft.com/office/officeart/2005/8/layout/cycle6"/>
    <dgm:cxn modelId="{FE2FAB8E-067D-4AE8-BE6A-F88AD9BB81AA}" type="presParOf" srcId="{F756743C-9BAC-4BF3-BD57-3F20F8CC208E}" destId="{5AA710E7-5B0C-4A4B-8145-DE4CAA985230}" srcOrd="2" destOrd="0" presId="urn:microsoft.com/office/officeart/2005/8/layout/cycle6"/>
    <dgm:cxn modelId="{BFF42DCC-86CC-4275-93B8-7F0655A3D957}" type="presParOf" srcId="{F756743C-9BAC-4BF3-BD57-3F20F8CC208E}" destId="{5B676FDB-DF57-4ABD-9547-A8F83A84ACA0}" srcOrd="3" destOrd="0" presId="urn:microsoft.com/office/officeart/2005/8/layout/cycle6"/>
    <dgm:cxn modelId="{796C2705-9006-4A56-B742-D0C39804A1B6}" type="presParOf" srcId="{F756743C-9BAC-4BF3-BD57-3F20F8CC208E}" destId="{C264553F-EE44-4407-8DB7-0DC6E9BE0647}" srcOrd="4" destOrd="0" presId="urn:microsoft.com/office/officeart/2005/8/layout/cycle6"/>
    <dgm:cxn modelId="{C98647EA-44A9-45EA-B815-8BC5C481DC4B}" type="presParOf" srcId="{F756743C-9BAC-4BF3-BD57-3F20F8CC208E}" destId="{0EC109C3-25A3-47D5-841F-ABC4769C3515}" srcOrd="5" destOrd="0" presId="urn:microsoft.com/office/officeart/2005/8/layout/cycle6"/>
    <dgm:cxn modelId="{25308C25-DD72-4AA2-8881-FDAD0E6E47AA}" type="presParOf" srcId="{F756743C-9BAC-4BF3-BD57-3F20F8CC208E}" destId="{73DE3DD6-CD77-4BCF-8EB6-F78DE9C13DB4}" srcOrd="6" destOrd="0" presId="urn:microsoft.com/office/officeart/2005/8/layout/cycle6"/>
    <dgm:cxn modelId="{EF54FE1B-3A42-4938-8EDF-43A8B156C9E1}" type="presParOf" srcId="{F756743C-9BAC-4BF3-BD57-3F20F8CC208E}" destId="{EA2AB996-01D7-4187-A5C1-0328215426F7}" srcOrd="7" destOrd="0" presId="urn:microsoft.com/office/officeart/2005/8/layout/cycle6"/>
    <dgm:cxn modelId="{DF9C704C-9151-4759-944C-B7BD7E7F3E1E}" type="presParOf" srcId="{F756743C-9BAC-4BF3-BD57-3F20F8CC208E}" destId="{9F915639-7D44-40E2-98A6-3AB95F6A93D8}" srcOrd="8" destOrd="0" presId="urn:microsoft.com/office/officeart/2005/8/layout/cycle6"/>
    <dgm:cxn modelId="{3298E98D-963B-43DC-B1DB-46C2782BB221}" type="presParOf" srcId="{F756743C-9BAC-4BF3-BD57-3F20F8CC208E}" destId="{2A0DA579-5126-473B-B7F0-9B937F215881}" srcOrd="9" destOrd="0" presId="urn:microsoft.com/office/officeart/2005/8/layout/cycle6"/>
    <dgm:cxn modelId="{A04BE0F3-C229-4C84-A105-52CC82BA1F41}" type="presParOf" srcId="{F756743C-9BAC-4BF3-BD57-3F20F8CC208E}" destId="{652CB1D2-8275-4A80-95F9-36A42F2E8381}" srcOrd="10" destOrd="0" presId="urn:microsoft.com/office/officeart/2005/8/layout/cycle6"/>
    <dgm:cxn modelId="{0FF4351F-C515-49FC-9C11-04ECC5D35FA0}" type="presParOf" srcId="{F756743C-9BAC-4BF3-BD57-3F20F8CC208E}" destId="{03FF18CC-52F3-4F5D-9D4C-D26CD0297CE9}" srcOrd="11" destOrd="0" presId="urn:microsoft.com/office/officeart/2005/8/layout/cycle6"/>
    <dgm:cxn modelId="{05D132AF-23D7-4E2E-AEAC-792B85E57C0B}" type="presParOf" srcId="{F756743C-9BAC-4BF3-BD57-3F20F8CC208E}" destId="{9860B506-5ACE-4C8C-AB23-09BCBE925E85}" srcOrd="12" destOrd="0" presId="urn:microsoft.com/office/officeart/2005/8/layout/cycle6"/>
    <dgm:cxn modelId="{0D2A6C52-1CF1-46FA-8821-07FB3BD9E6E6}" type="presParOf" srcId="{F756743C-9BAC-4BF3-BD57-3F20F8CC208E}" destId="{B45F2409-3B93-4A23-8F49-8D41BE745950}" srcOrd="13" destOrd="0" presId="urn:microsoft.com/office/officeart/2005/8/layout/cycle6"/>
    <dgm:cxn modelId="{57F029D2-51CB-4E7F-B903-83FDAE4A5F1A}" type="presParOf" srcId="{F756743C-9BAC-4BF3-BD57-3F20F8CC208E}" destId="{776521A2-22D5-40BE-8CE4-E98205281964}" srcOrd="14" destOrd="0" presId="urn:microsoft.com/office/officeart/2005/8/layout/cycle6"/>
    <dgm:cxn modelId="{4BAD654F-ADCB-4561-91AF-D98757DD82A3}" type="presParOf" srcId="{F756743C-9BAC-4BF3-BD57-3F20F8CC208E}" destId="{0AC5E6AC-B890-4BA0-A1E5-2D6B6C74A90F}" srcOrd="15" destOrd="0" presId="urn:microsoft.com/office/officeart/2005/8/layout/cycle6"/>
    <dgm:cxn modelId="{0E8089AC-381B-4D90-BF3F-C975FE3DFBA7}" type="presParOf" srcId="{F756743C-9BAC-4BF3-BD57-3F20F8CC208E}" destId="{95D7E27A-4C6F-4870-8E96-8124433FAF88}" srcOrd="16" destOrd="0" presId="urn:microsoft.com/office/officeart/2005/8/layout/cycle6"/>
    <dgm:cxn modelId="{1CD471CD-129B-4321-9422-F2ABF3F3E6EB}" type="presParOf" srcId="{F756743C-9BAC-4BF3-BD57-3F20F8CC208E}" destId="{BCEB76A9-2AC3-4C5C-B4F9-40E9642791EE}" srcOrd="17" destOrd="0" presId="urn:microsoft.com/office/officeart/2005/8/layout/cycle6"/>
    <dgm:cxn modelId="{E2D523BF-A72E-41BB-8866-84B16684F329}" type="presParOf" srcId="{F756743C-9BAC-4BF3-BD57-3F20F8CC208E}" destId="{FCB822AF-9E4C-4C78-9BD3-4B8F3AF51C26}" srcOrd="18" destOrd="0" presId="urn:microsoft.com/office/officeart/2005/8/layout/cycle6"/>
    <dgm:cxn modelId="{8C98AAA9-649C-4FA2-B97F-A77BD1DDD39F}" type="presParOf" srcId="{F756743C-9BAC-4BF3-BD57-3F20F8CC208E}" destId="{9F54AA08-72A6-4FF1-8DD0-00287EF6EA76}" srcOrd="19" destOrd="0" presId="urn:microsoft.com/office/officeart/2005/8/layout/cycle6"/>
    <dgm:cxn modelId="{7FB325FE-D002-4751-AC37-DD381111ED86}" type="presParOf" srcId="{F756743C-9BAC-4BF3-BD57-3F20F8CC208E}" destId="{D51513A7-3188-4CA7-8B03-844A6C1E91D6}" srcOrd="20" destOrd="0" presId="urn:microsoft.com/office/officeart/2005/8/layout/cycle6"/>
    <dgm:cxn modelId="{FD35CDF4-578B-43B9-B5DC-30C05804C845}" type="presParOf" srcId="{F756743C-9BAC-4BF3-BD57-3F20F8CC208E}" destId="{63E64CAC-2A3A-4E5C-9FFA-F53E9B8CBDA9}" srcOrd="21" destOrd="0" presId="urn:microsoft.com/office/officeart/2005/8/layout/cycle6"/>
    <dgm:cxn modelId="{596059EE-16C3-46D1-8F29-149000D1FD71}" type="presParOf" srcId="{F756743C-9BAC-4BF3-BD57-3F20F8CC208E}" destId="{75829DA8-003C-44BA-9D48-65A3442F544B}" srcOrd="22" destOrd="0" presId="urn:microsoft.com/office/officeart/2005/8/layout/cycle6"/>
    <dgm:cxn modelId="{32A56801-9BD5-46EC-9E06-18A792166432}" type="presParOf" srcId="{F756743C-9BAC-4BF3-BD57-3F20F8CC208E}" destId="{43BC4C38-5D76-4C74-A639-1808EBD5156A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E48F24-68CA-4059-AB6E-3B8861838E77}" type="doc">
      <dgm:prSet loTypeId="urn:microsoft.com/office/officeart/2005/8/layout/hProcess4" loCatId="process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32247EEC-157D-4BC6-A93A-69C4AB794AD4}">
      <dgm:prSet custT="1"/>
      <dgm:spPr/>
      <dgm:t>
        <a:bodyPr/>
        <a:lstStyle/>
        <a:p>
          <a:pPr rtl="0"/>
          <a:r>
            <a:rPr lang="ru-RU" sz="900" dirty="0" smtClean="0"/>
            <a:t>доступ СОНКО -</a:t>
          </a:r>
          <a:r>
            <a:rPr lang="en-US" sz="900" dirty="0" smtClean="0"/>
            <a:t>&gt; </a:t>
          </a:r>
          <a:r>
            <a:rPr lang="ru-RU" sz="900" dirty="0" smtClean="0"/>
            <a:t>негосударственных организаций</a:t>
          </a:r>
          <a:endParaRPr lang="ru-RU" sz="900" dirty="0"/>
        </a:p>
      </dgm:t>
    </dgm:pt>
    <dgm:pt modelId="{A62FA6C7-765F-4938-859A-332F44F58363}" type="parTrans" cxnId="{C3DC72BA-01BB-4457-8395-E874C93C081C}">
      <dgm:prSet/>
      <dgm:spPr/>
      <dgm:t>
        <a:bodyPr/>
        <a:lstStyle/>
        <a:p>
          <a:endParaRPr lang="ru-RU"/>
        </a:p>
      </dgm:t>
    </dgm:pt>
    <dgm:pt modelId="{1AD586F1-8342-42CF-98A8-04E118BD82FC}" type="sibTrans" cxnId="{C3DC72BA-01BB-4457-8395-E874C93C081C}">
      <dgm:prSet/>
      <dgm:spPr/>
      <dgm:t>
        <a:bodyPr/>
        <a:lstStyle/>
        <a:p>
          <a:endParaRPr lang="ru-RU"/>
        </a:p>
      </dgm:t>
    </dgm:pt>
    <dgm:pt modelId="{B3E3B699-B4FA-42E2-849F-8E072CA38943}">
      <dgm:prSet custT="1"/>
      <dgm:spPr/>
      <dgm:t>
        <a:bodyPr/>
        <a:lstStyle/>
        <a:p>
          <a:pPr rtl="0"/>
          <a:r>
            <a:rPr lang="ru-RU" sz="900" dirty="0" smtClean="0"/>
            <a:t>Перечень</a:t>
          </a:r>
          <a:r>
            <a:rPr lang="ru-RU" sz="900" baseline="0" dirty="0" smtClean="0"/>
            <a:t> показателей + порядок и сроки предоставления сведений + принятие методики</a:t>
          </a:r>
        </a:p>
      </dgm:t>
    </dgm:pt>
    <dgm:pt modelId="{4A18CBA8-75BF-4100-90FF-47593606BE76}" type="parTrans" cxnId="{3220F54E-BDE4-4732-9AC1-A63D7C819760}">
      <dgm:prSet/>
      <dgm:spPr/>
      <dgm:t>
        <a:bodyPr/>
        <a:lstStyle/>
        <a:p>
          <a:endParaRPr lang="ru-RU"/>
        </a:p>
      </dgm:t>
    </dgm:pt>
    <dgm:pt modelId="{29B6AA39-7471-4B3D-8F34-0DD359013D90}" type="sibTrans" cxnId="{3220F54E-BDE4-4732-9AC1-A63D7C819760}">
      <dgm:prSet/>
      <dgm:spPr/>
      <dgm:t>
        <a:bodyPr/>
        <a:lstStyle/>
        <a:p>
          <a:endParaRPr lang="ru-RU"/>
        </a:p>
      </dgm:t>
    </dgm:pt>
    <dgm:pt modelId="{DB931602-801A-4F74-8932-643A9EA51DCE}">
      <dgm:prSet custT="1"/>
      <dgm:spPr/>
      <dgm:t>
        <a:bodyPr/>
        <a:lstStyle/>
        <a:p>
          <a:pPr rtl="0"/>
          <a:r>
            <a:rPr lang="ru-RU" sz="1000" dirty="0" smtClean="0"/>
            <a:t>п.9 Комплекса мер </a:t>
          </a:r>
          <a:endParaRPr lang="ru-RU" sz="1000" dirty="0"/>
        </a:p>
      </dgm:t>
    </dgm:pt>
    <dgm:pt modelId="{3A4966BE-9398-4FC3-91B3-C432D9907309}" type="parTrans" cxnId="{E87C451C-1504-4512-B54C-D8DC00ED8257}">
      <dgm:prSet/>
      <dgm:spPr/>
      <dgm:t>
        <a:bodyPr/>
        <a:lstStyle/>
        <a:p>
          <a:endParaRPr lang="ru-RU"/>
        </a:p>
      </dgm:t>
    </dgm:pt>
    <dgm:pt modelId="{59C5EFF1-2E31-4E37-B291-8CB30EB4B75A}" type="sibTrans" cxnId="{E87C451C-1504-4512-B54C-D8DC00ED8257}">
      <dgm:prSet/>
      <dgm:spPr/>
      <dgm:t>
        <a:bodyPr/>
        <a:lstStyle/>
        <a:p>
          <a:endParaRPr lang="ru-RU"/>
        </a:p>
      </dgm:t>
    </dgm:pt>
    <dgm:pt modelId="{A934812F-8C25-46BD-9D9A-1242E45D61EC}">
      <dgm:prSet custT="1"/>
      <dgm:spPr/>
      <dgm:t>
        <a:bodyPr/>
        <a:lstStyle/>
        <a:p>
          <a:pPr rtl="0"/>
          <a:r>
            <a:rPr lang="ru-RU" sz="900" dirty="0" smtClean="0"/>
            <a:t>Методика</a:t>
          </a:r>
          <a:r>
            <a:rPr lang="ru-RU" sz="900" baseline="0" dirty="0" smtClean="0"/>
            <a:t> расчета</a:t>
          </a:r>
          <a:br>
            <a:rPr lang="ru-RU" sz="900" baseline="0" dirty="0" smtClean="0"/>
          </a:br>
          <a:r>
            <a:rPr lang="ru-RU" sz="900" baseline="0" dirty="0" smtClean="0"/>
            <a:t>(расчет показателей, источники данных, перевод в баллы)</a:t>
          </a:r>
          <a:endParaRPr lang="ru-RU" sz="900" dirty="0"/>
        </a:p>
      </dgm:t>
    </dgm:pt>
    <dgm:pt modelId="{F06727FD-A72B-4A8D-AEE7-2E9B8C1B391F}" type="parTrans" cxnId="{1A7E116F-4F69-4F80-9638-BF20321FBD9B}">
      <dgm:prSet/>
      <dgm:spPr/>
      <dgm:t>
        <a:bodyPr/>
        <a:lstStyle/>
        <a:p>
          <a:endParaRPr lang="ru-RU"/>
        </a:p>
      </dgm:t>
    </dgm:pt>
    <dgm:pt modelId="{1B13A58D-ABB0-4DE8-8C0A-C40F630B563B}" type="sibTrans" cxnId="{1A7E116F-4F69-4F80-9638-BF20321FBD9B}">
      <dgm:prSet/>
      <dgm:spPr/>
      <dgm:t>
        <a:bodyPr/>
        <a:lstStyle/>
        <a:p>
          <a:endParaRPr lang="ru-RU"/>
        </a:p>
      </dgm:t>
    </dgm:pt>
    <dgm:pt modelId="{09182752-2E52-48BF-A174-2DE5D895B3D3}">
      <dgm:prSet/>
      <dgm:spPr/>
      <dgm:t>
        <a:bodyPr anchor="ctr"/>
        <a:lstStyle/>
        <a:p>
          <a:pPr algn="ctr" rtl="0"/>
          <a:r>
            <a:rPr lang="ru-RU" smtClean="0"/>
            <a:t>Внесение изменений </a:t>
          </a:r>
          <a:br>
            <a:rPr lang="ru-RU" smtClean="0"/>
          </a:br>
          <a:r>
            <a:rPr lang="ru-RU" smtClean="0"/>
            <a:t>в распоряжение Правительства РФ </a:t>
          </a:r>
          <a:br>
            <a:rPr lang="ru-RU" smtClean="0"/>
          </a:br>
          <a:r>
            <a:rPr lang="ru-RU" smtClean="0"/>
            <a:t>от 19 июня 2017 года </a:t>
          </a:r>
          <a:br>
            <a:rPr lang="ru-RU" smtClean="0"/>
          </a:br>
          <a:r>
            <a:rPr lang="ru-RU" smtClean="0"/>
            <a:t>№ 1284-р</a:t>
          </a:r>
          <a:endParaRPr lang="ru-RU" dirty="0"/>
        </a:p>
      </dgm:t>
    </dgm:pt>
    <dgm:pt modelId="{392257BD-E8BB-4258-9659-F7F723A83294}" type="parTrans" cxnId="{590EAF75-DAA5-4DC9-BFEA-55813FD8D354}">
      <dgm:prSet/>
      <dgm:spPr/>
      <dgm:t>
        <a:bodyPr/>
        <a:lstStyle/>
        <a:p>
          <a:endParaRPr lang="ru-RU"/>
        </a:p>
      </dgm:t>
    </dgm:pt>
    <dgm:pt modelId="{130EBFD2-98ED-46BA-9564-804A7B8CC202}" type="sibTrans" cxnId="{590EAF75-DAA5-4DC9-BFEA-55813FD8D354}">
      <dgm:prSet/>
      <dgm:spPr/>
      <dgm:t>
        <a:bodyPr/>
        <a:lstStyle/>
        <a:p>
          <a:endParaRPr lang="ru-RU"/>
        </a:p>
      </dgm:t>
    </dgm:pt>
    <dgm:pt modelId="{5225A5B0-C0F9-4CAB-970B-3AC788D12FDC}">
      <dgm:prSet/>
      <dgm:spPr/>
      <dgm:t>
        <a:bodyPr anchor="ctr"/>
        <a:lstStyle/>
        <a:p>
          <a:pPr algn="ctr" rtl="0"/>
          <a:r>
            <a:rPr lang="ru-RU" dirty="0" smtClean="0"/>
            <a:t>Распоряжение Правительства РФ</a:t>
          </a:r>
          <a:br>
            <a:rPr lang="ru-RU" dirty="0" smtClean="0"/>
          </a:br>
          <a:r>
            <a:rPr lang="ru-RU" dirty="0" smtClean="0"/>
            <a:t>от 29 октября 2021 г. </a:t>
          </a:r>
          <a:br>
            <a:rPr lang="ru-RU" dirty="0" smtClean="0"/>
          </a:br>
          <a:r>
            <a:rPr lang="ru-RU" dirty="0" smtClean="0"/>
            <a:t>№ 3054-р</a:t>
          </a:r>
          <a:endParaRPr lang="ru-RU" dirty="0"/>
        </a:p>
      </dgm:t>
    </dgm:pt>
    <dgm:pt modelId="{3F5E7431-0CA4-4CFF-80E9-AA26418E54D7}" type="parTrans" cxnId="{B79DF5C1-82C8-4ADF-B2E0-3FB904D1631F}">
      <dgm:prSet/>
      <dgm:spPr/>
      <dgm:t>
        <a:bodyPr/>
        <a:lstStyle/>
        <a:p>
          <a:endParaRPr lang="ru-RU"/>
        </a:p>
      </dgm:t>
    </dgm:pt>
    <dgm:pt modelId="{4C93D6C5-E833-4897-A4D4-3E3DDD88BC00}" type="sibTrans" cxnId="{B79DF5C1-82C8-4ADF-B2E0-3FB904D1631F}">
      <dgm:prSet/>
      <dgm:spPr/>
      <dgm:t>
        <a:bodyPr/>
        <a:lstStyle/>
        <a:p>
          <a:endParaRPr lang="ru-RU"/>
        </a:p>
      </dgm:t>
    </dgm:pt>
    <dgm:pt modelId="{5D5C2E11-16DB-406B-8B0E-17EA94C25391}">
      <dgm:prSet/>
      <dgm:spPr/>
      <dgm:t>
        <a:bodyPr anchor="ctr"/>
        <a:lstStyle/>
        <a:p>
          <a:pPr algn="ctr" rtl="0"/>
          <a:r>
            <a:rPr lang="ru-RU" smtClean="0"/>
            <a:t>Приказ МЭР </a:t>
          </a:r>
          <a:br>
            <a:rPr lang="ru-RU" smtClean="0"/>
          </a:br>
          <a:r>
            <a:rPr lang="ru-RU" smtClean="0"/>
            <a:t>от 25 мая 2022 г. </a:t>
          </a:r>
          <a:br>
            <a:rPr lang="ru-RU" smtClean="0"/>
          </a:br>
          <a:r>
            <a:rPr lang="ru-RU" smtClean="0"/>
            <a:t>№ 277</a:t>
          </a:r>
          <a:endParaRPr lang="ru-RU" dirty="0"/>
        </a:p>
      </dgm:t>
    </dgm:pt>
    <dgm:pt modelId="{8BEA2579-ADE1-4CCE-8343-1448B09F8B1F}" type="parTrans" cxnId="{024950AC-1B84-4494-BC86-D4CB1C50FC5A}">
      <dgm:prSet/>
      <dgm:spPr/>
      <dgm:t>
        <a:bodyPr/>
        <a:lstStyle/>
        <a:p>
          <a:endParaRPr lang="ru-RU"/>
        </a:p>
      </dgm:t>
    </dgm:pt>
    <dgm:pt modelId="{ADFDA41F-7F78-44DA-92FB-22BF7F6A3889}" type="sibTrans" cxnId="{024950AC-1B84-4494-BC86-D4CB1C50FC5A}">
      <dgm:prSet/>
      <dgm:spPr/>
      <dgm:t>
        <a:bodyPr/>
        <a:lstStyle/>
        <a:p>
          <a:endParaRPr lang="ru-RU"/>
        </a:p>
      </dgm:t>
    </dgm:pt>
    <dgm:pt modelId="{AD469EEA-D435-49C5-8CB8-67A5E32525F4}">
      <dgm:prSet/>
      <dgm:spPr/>
      <dgm:t>
        <a:bodyPr anchor="ctr"/>
        <a:lstStyle/>
        <a:p>
          <a:pPr algn="ctr" rtl="0"/>
          <a:r>
            <a:rPr lang="ru-RU" baseline="0" smtClean="0"/>
            <a:t>Обновление</a:t>
          </a:r>
          <a:r>
            <a:rPr lang="ru-RU" smtClean="0"/>
            <a:t> </a:t>
          </a:r>
          <a:br>
            <a:rPr lang="ru-RU" smtClean="0"/>
          </a:br>
          <a:r>
            <a:rPr lang="ru-RU" smtClean="0"/>
            <a:t>Комплекса мер</a:t>
          </a:r>
          <a:endParaRPr lang="ru-RU" dirty="0"/>
        </a:p>
      </dgm:t>
    </dgm:pt>
    <dgm:pt modelId="{A90D6951-0CD5-4258-92CE-269AB81FBB5C}" type="parTrans" cxnId="{BDC490E6-6C88-4246-895C-88121CFFCF3F}">
      <dgm:prSet/>
      <dgm:spPr/>
      <dgm:t>
        <a:bodyPr/>
        <a:lstStyle/>
        <a:p>
          <a:endParaRPr lang="ru-RU"/>
        </a:p>
      </dgm:t>
    </dgm:pt>
    <dgm:pt modelId="{55952B4E-8288-4F1D-B729-7AECAF2B2AA3}" type="sibTrans" cxnId="{BDC490E6-6C88-4246-895C-88121CFFCF3F}">
      <dgm:prSet/>
      <dgm:spPr/>
      <dgm:t>
        <a:bodyPr/>
        <a:lstStyle/>
        <a:p>
          <a:endParaRPr lang="ru-RU"/>
        </a:p>
      </dgm:t>
    </dgm:pt>
    <dgm:pt modelId="{BF13D79E-F8A1-49F6-B333-695885B1AEC8}" type="pres">
      <dgm:prSet presAssocID="{3DE48F24-68CA-4059-AB6E-3B8861838E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55420B-06D5-4185-9A38-44D029B23E26}" type="pres">
      <dgm:prSet presAssocID="{3DE48F24-68CA-4059-AB6E-3B8861838E77}" presName="tSp" presStyleCnt="0"/>
      <dgm:spPr/>
    </dgm:pt>
    <dgm:pt modelId="{04865368-E545-4700-9EA4-CD75B0E51EB2}" type="pres">
      <dgm:prSet presAssocID="{3DE48F24-68CA-4059-AB6E-3B8861838E77}" presName="bSp" presStyleCnt="0"/>
      <dgm:spPr/>
    </dgm:pt>
    <dgm:pt modelId="{B74712E9-477D-419C-99F6-820CAEFFFAAD}" type="pres">
      <dgm:prSet presAssocID="{3DE48F24-68CA-4059-AB6E-3B8861838E77}" presName="process" presStyleCnt="0"/>
      <dgm:spPr/>
    </dgm:pt>
    <dgm:pt modelId="{3583D8DF-358C-433E-B5F7-3EBB0841798B}" type="pres">
      <dgm:prSet presAssocID="{32247EEC-157D-4BC6-A93A-69C4AB794AD4}" presName="composite1" presStyleCnt="0"/>
      <dgm:spPr/>
    </dgm:pt>
    <dgm:pt modelId="{081D61F3-75B7-4599-B081-EE9726E56E5B}" type="pres">
      <dgm:prSet presAssocID="{32247EEC-157D-4BC6-A93A-69C4AB794AD4}" presName="dummyNode1" presStyleLbl="node1" presStyleIdx="0" presStyleCnt="4"/>
      <dgm:spPr/>
    </dgm:pt>
    <dgm:pt modelId="{56826BA5-56C7-486C-B0C1-784F7AD477BD}" type="pres">
      <dgm:prSet presAssocID="{32247EEC-157D-4BC6-A93A-69C4AB794AD4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92DFEB-20C3-461A-B4AE-56C39281AB1C}" type="pres">
      <dgm:prSet presAssocID="{32247EEC-157D-4BC6-A93A-69C4AB794AD4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9A6C9-4C68-4BC6-8ACA-CDD803811197}" type="pres">
      <dgm:prSet presAssocID="{32247EEC-157D-4BC6-A93A-69C4AB794AD4}" presName="parentNode1" presStyleLbl="node1" presStyleIdx="0" presStyleCnt="4" custLinFactNeighborX="-4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9E78E6-0DB1-485F-8A74-84F43B6C1B3B}" type="pres">
      <dgm:prSet presAssocID="{32247EEC-157D-4BC6-A93A-69C4AB794AD4}" presName="connSite1" presStyleCnt="0"/>
      <dgm:spPr/>
    </dgm:pt>
    <dgm:pt modelId="{96015945-4A4C-46E4-B876-2F114748583C}" type="pres">
      <dgm:prSet presAssocID="{1AD586F1-8342-42CF-98A8-04E118BD82FC}" presName="Name9" presStyleLbl="sibTrans2D1" presStyleIdx="0" presStyleCnt="3"/>
      <dgm:spPr/>
      <dgm:t>
        <a:bodyPr/>
        <a:lstStyle/>
        <a:p>
          <a:endParaRPr lang="ru-RU"/>
        </a:p>
      </dgm:t>
    </dgm:pt>
    <dgm:pt modelId="{BC09E52C-E6AC-4CEA-B84C-53FD11CDF693}" type="pres">
      <dgm:prSet presAssocID="{DB931602-801A-4F74-8932-643A9EA51DCE}" presName="composite2" presStyleCnt="0"/>
      <dgm:spPr/>
    </dgm:pt>
    <dgm:pt modelId="{0EF1B1F6-10D5-4306-B533-90A4C7964160}" type="pres">
      <dgm:prSet presAssocID="{DB931602-801A-4F74-8932-643A9EA51DCE}" presName="dummyNode2" presStyleLbl="node1" presStyleIdx="0" presStyleCnt="4"/>
      <dgm:spPr/>
    </dgm:pt>
    <dgm:pt modelId="{BA505B2A-0FA4-44FB-8CEF-F8F92B512FE0}" type="pres">
      <dgm:prSet presAssocID="{DB931602-801A-4F74-8932-643A9EA51DCE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054752-9338-4343-A232-0D27D78A805C}" type="pres">
      <dgm:prSet presAssocID="{DB931602-801A-4F74-8932-643A9EA51DCE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BB5F06-3B69-4D67-8F25-6D446CE1338E}" type="pres">
      <dgm:prSet presAssocID="{DB931602-801A-4F74-8932-643A9EA51DCE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7C0ED-5A23-409E-8BAC-9B3E8F30D5A0}" type="pres">
      <dgm:prSet presAssocID="{DB931602-801A-4F74-8932-643A9EA51DCE}" presName="connSite2" presStyleCnt="0"/>
      <dgm:spPr/>
    </dgm:pt>
    <dgm:pt modelId="{70C49853-B67C-46B7-8BAB-A3F0B173E36C}" type="pres">
      <dgm:prSet presAssocID="{59C5EFF1-2E31-4E37-B291-8CB30EB4B75A}" presName="Name18" presStyleLbl="sibTrans2D1" presStyleIdx="1" presStyleCnt="3"/>
      <dgm:spPr/>
      <dgm:t>
        <a:bodyPr/>
        <a:lstStyle/>
        <a:p>
          <a:endParaRPr lang="ru-RU"/>
        </a:p>
      </dgm:t>
    </dgm:pt>
    <dgm:pt modelId="{B27C197F-CBB5-4A61-B2E6-1BCF82E99300}" type="pres">
      <dgm:prSet presAssocID="{B3E3B699-B4FA-42E2-849F-8E072CA38943}" presName="composite1" presStyleCnt="0"/>
      <dgm:spPr/>
    </dgm:pt>
    <dgm:pt modelId="{C4AA0FF2-0968-4DAD-B243-F8FA213FB154}" type="pres">
      <dgm:prSet presAssocID="{B3E3B699-B4FA-42E2-849F-8E072CA38943}" presName="dummyNode1" presStyleLbl="node1" presStyleIdx="1" presStyleCnt="4"/>
      <dgm:spPr/>
    </dgm:pt>
    <dgm:pt modelId="{85EB0FAE-C269-4413-8282-C2525F9C93F8}" type="pres">
      <dgm:prSet presAssocID="{B3E3B699-B4FA-42E2-849F-8E072CA38943}" presName="childNode1" presStyleLbl="bgAcc1" presStyleIdx="2" presStyleCnt="4" custLinFactNeighborX="12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430975-E779-46FC-BBFA-5961E2960D27}" type="pres">
      <dgm:prSet presAssocID="{B3E3B699-B4FA-42E2-849F-8E072CA38943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F516E9-FFD9-4819-BC84-C669DDAA6958}" type="pres">
      <dgm:prSet presAssocID="{B3E3B699-B4FA-42E2-849F-8E072CA38943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2EE92D-DC1C-477B-B7F0-0F2441F05A37}" type="pres">
      <dgm:prSet presAssocID="{B3E3B699-B4FA-42E2-849F-8E072CA38943}" presName="connSite1" presStyleCnt="0"/>
      <dgm:spPr/>
    </dgm:pt>
    <dgm:pt modelId="{10BE7C62-F4B6-487A-A3F4-9421633A23D0}" type="pres">
      <dgm:prSet presAssocID="{29B6AA39-7471-4B3D-8F34-0DD359013D90}" presName="Name9" presStyleLbl="sibTrans2D1" presStyleIdx="2" presStyleCnt="3"/>
      <dgm:spPr/>
      <dgm:t>
        <a:bodyPr/>
        <a:lstStyle/>
        <a:p>
          <a:endParaRPr lang="ru-RU"/>
        </a:p>
      </dgm:t>
    </dgm:pt>
    <dgm:pt modelId="{AF138334-FF74-4361-B345-241A3254622A}" type="pres">
      <dgm:prSet presAssocID="{A934812F-8C25-46BD-9D9A-1242E45D61EC}" presName="composite2" presStyleCnt="0"/>
      <dgm:spPr/>
    </dgm:pt>
    <dgm:pt modelId="{3F17895E-A081-4021-97D2-B0560CF9071F}" type="pres">
      <dgm:prSet presAssocID="{A934812F-8C25-46BD-9D9A-1242E45D61EC}" presName="dummyNode2" presStyleLbl="node1" presStyleIdx="2" presStyleCnt="4"/>
      <dgm:spPr/>
    </dgm:pt>
    <dgm:pt modelId="{7CB3EE8A-4116-451A-A19F-D6D373FDD565}" type="pres">
      <dgm:prSet presAssocID="{A934812F-8C25-46BD-9D9A-1242E45D61EC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8AD41-F1D4-43DA-B7AF-57832EF3CAE3}" type="pres">
      <dgm:prSet presAssocID="{A934812F-8C25-46BD-9D9A-1242E45D61EC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8B4F8-8FA8-41C7-945B-61FC55E29DA1}" type="pres">
      <dgm:prSet presAssocID="{A934812F-8C25-46BD-9D9A-1242E45D61EC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C0B4FD-A6F3-4911-B14C-ADE110BCF1FB}" type="pres">
      <dgm:prSet presAssocID="{A934812F-8C25-46BD-9D9A-1242E45D61EC}" presName="connSite2" presStyleCnt="0"/>
      <dgm:spPr/>
    </dgm:pt>
  </dgm:ptLst>
  <dgm:cxnLst>
    <dgm:cxn modelId="{BDC490E6-6C88-4246-895C-88121CFFCF3F}" srcId="{32247EEC-157D-4BC6-A93A-69C4AB794AD4}" destId="{AD469EEA-D435-49C5-8CB8-67A5E32525F4}" srcOrd="0" destOrd="0" parTransId="{A90D6951-0CD5-4258-92CE-269AB81FBB5C}" sibTransId="{55952B4E-8288-4F1D-B729-7AECAF2B2AA3}"/>
    <dgm:cxn modelId="{04DA8934-DF29-4FC3-80CA-BD976E758799}" type="presOf" srcId="{AD469EEA-D435-49C5-8CB8-67A5E32525F4}" destId="{56826BA5-56C7-486C-B0C1-784F7AD477BD}" srcOrd="0" destOrd="0" presId="urn:microsoft.com/office/officeart/2005/8/layout/hProcess4"/>
    <dgm:cxn modelId="{93E4AC16-6DB0-47BD-8B3E-AB553BABE3A9}" type="presOf" srcId="{09182752-2E52-48BF-A174-2DE5D895B3D3}" destId="{44054752-9338-4343-A232-0D27D78A805C}" srcOrd="1" destOrd="0" presId="urn:microsoft.com/office/officeart/2005/8/layout/hProcess4"/>
    <dgm:cxn modelId="{34F8ED33-6AD9-4422-A272-CA160150FD1F}" type="presOf" srcId="{5225A5B0-C0F9-4CAB-970B-3AC788D12FDC}" destId="{9E430975-E779-46FC-BBFA-5961E2960D27}" srcOrd="1" destOrd="0" presId="urn:microsoft.com/office/officeart/2005/8/layout/hProcess4"/>
    <dgm:cxn modelId="{B79DF5C1-82C8-4ADF-B2E0-3FB904D1631F}" srcId="{B3E3B699-B4FA-42E2-849F-8E072CA38943}" destId="{5225A5B0-C0F9-4CAB-970B-3AC788D12FDC}" srcOrd="0" destOrd="0" parTransId="{3F5E7431-0CA4-4CFF-80E9-AA26418E54D7}" sibTransId="{4C93D6C5-E833-4897-A4D4-3E3DDD88BC00}"/>
    <dgm:cxn modelId="{20D72BD2-2ED1-4575-89D3-ADAE55A6050F}" type="presOf" srcId="{1AD586F1-8342-42CF-98A8-04E118BD82FC}" destId="{96015945-4A4C-46E4-B876-2F114748583C}" srcOrd="0" destOrd="0" presId="urn:microsoft.com/office/officeart/2005/8/layout/hProcess4"/>
    <dgm:cxn modelId="{C3DC72BA-01BB-4457-8395-E874C93C081C}" srcId="{3DE48F24-68CA-4059-AB6E-3B8861838E77}" destId="{32247EEC-157D-4BC6-A93A-69C4AB794AD4}" srcOrd="0" destOrd="0" parTransId="{A62FA6C7-765F-4938-859A-332F44F58363}" sibTransId="{1AD586F1-8342-42CF-98A8-04E118BD82FC}"/>
    <dgm:cxn modelId="{764DAE14-F29A-488A-84F6-FB5C010350F3}" type="presOf" srcId="{5D5C2E11-16DB-406B-8B0E-17EA94C25391}" destId="{7CB3EE8A-4116-451A-A19F-D6D373FDD565}" srcOrd="0" destOrd="0" presId="urn:microsoft.com/office/officeart/2005/8/layout/hProcess4"/>
    <dgm:cxn modelId="{937C5B3F-3F42-4E80-BE78-8C0EC5966054}" type="presOf" srcId="{DB931602-801A-4F74-8932-643A9EA51DCE}" destId="{2EBB5F06-3B69-4D67-8F25-6D446CE1338E}" srcOrd="0" destOrd="0" presId="urn:microsoft.com/office/officeart/2005/8/layout/hProcess4"/>
    <dgm:cxn modelId="{F4E49F94-4423-434B-822A-A8A899DDD110}" type="presOf" srcId="{AD469EEA-D435-49C5-8CB8-67A5E32525F4}" destId="{1D92DFEB-20C3-461A-B4AE-56C39281AB1C}" srcOrd="1" destOrd="0" presId="urn:microsoft.com/office/officeart/2005/8/layout/hProcess4"/>
    <dgm:cxn modelId="{F92E8992-8100-40EB-B45D-3EC77F2CD7EA}" type="presOf" srcId="{5D5C2E11-16DB-406B-8B0E-17EA94C25391}" destId="{2CB8AD41-F1D4-43DA-B7AF-57832EF3CAE3}" srcOrd="1" destOrd="0" presId="urn:microsoft.com/office/officeart/2005/8/layout/hProcess4"/>
    <dgm:cxn modelId="{9CC34235-516D-4799-AAFA-71E88607625F}" type="presOf" srcId="{3DE48F24-68CA-4059-AB6E-3B8861838E77}" destId="{BF13D79E-F8A1-49F6-B333-695885B1AEC8}" srcOrd="0" destOrd="0" presId="urn:microsoft.com/office/officeart/2005/8/layout/hProcess4"/>
    <dgm:cxn modelId="{1A7E116F-4F69-4F80-9638-BF20321FBD9B}" srcId="{3DE48F24-68CA-4059-AB6E-3B8861838E77}" destId="{A934812F-8C25-46BD-9D9A-1242E45D61EC}" srcOrd="3" destOrd="0" parTransId="{F06727FD-A72B-4A8D-AEE7-2E9B8C1B391F}" sibTransId="{1B13A58D-ABB0-4DE8-8C0A-C40F630B563B}"/>
    <dgm:cxn modelId="{1ABE55BE-E6BA-423A-A030-0A0087C59601}" type="presOf" srcId="{29B6AA39-7471-4B3D-8F34-0DD359013D90}" destId="{10BE7C62-F4B6-487A-A3F4-9421633A23D0}" srcOrd="0" destOrd="0" presId="urn:microsoft.com/office/officeart/2005/8/layout/hProcess4"/>
    <dgm:cxn modelId="{45D88B86-1E51-47FB-A1F0-920918B3B2CD}" type="presOf" srcId="{32247EEC-157D-4BC6-A93A-69C4AB794AD4}" destId="{1CC9A6C9-4C68-4BC6-8ACA-CDD803811197}" srcOrd="0" destOrd="0" presId="urn:microsoft.com/office/officeart/2005/8/layout/hProcess4"/>
    <dgm:cxn modelId="{024950AC-1B84-4494-BC86-D4CB1C50FC5A}" srcId="{A934812F-8C25-46BD-9D9A-1242E45D61EC}" destId="{5D5C2E11-16DB-406B-8B0E-17EA94C25391}" srcOrd="0" destOrd="0" parTransId="{8BEA2579-ADE1-4CCE-8343-1448B09F8B1F}" sibTransId="{ADFDA41F-7F78-44DA-92FB-22BF7F6A3889}"/>
    <dgm:cxn modelId="{B06C9A46-A379-46EB-9CED-ED22EF0F680C}" type="presOf" srcId="{A934812F-8C25-46BD-9D9A-1242E45D61EC}" destId="{8968B4F8-8FA8-41C7-945B-61FC55E29DA1}" srcOrd="0" destOrd="0" presId="urn:microsoft.com/office/officeart/2005/8/layout/hProcess4"/>
    <dgm:cxn modelId="{7BC79B83-1C38-46AA-AA86-B5FF007729FA}" type="presOf" srcId="{59C5EFF1-2E31-4E37-B291-8CB30EB4B75A}" destId="{70C49853-B67C-46B7-8BAB-A3F0B173E36C}" srcOrd="0" destOrd="0" presId="urn:microsoft.com/office/officeart/2005/8/layout/hProcess4"/>
    <dgm:cxn modelId="{3220F54E-BDE4-4732-9AC1-A63D7C819760}" srcId="{3DE48F24-68CA-4059-AB6E-3B8861838E77}" destId="{B3E3B699-B4FA-42E2-849F-8E072CA38943}" srcOrd="2" destOrd="0" parTransId="{4A18CBA8-75BF-4100-90FF-47593606BE76}" sibTransId="{29B6AA39-7471-4B3D-8F34-0DD359013D90}"/>
    <dgm:cxn modelId="{9A731BCB-952F-44DD-9D38-55345D69ABCB}" type="presOf" srcId="{5225A5B0-C0F9-4CAB-970B-3AC788D12FDC}" destId="{85EB0FAE-C269-4413-8282-C2525F9C93F8}" srcOrd="0" destOrd="0" presId="urn:microsoft.com/office/officeart/2005/8/layout/hProcess4"/>
    <dgm:cxn modelId="{590EAF75-DAA5-4DC9-BFEA-55813FD8D354}" srcId="{DB931602-801A-4F74-8932-643A9EA51DCE}" destId="{09182752-2E52-48BF-A174-2DE5D895B3D3}" srcOrd="0" destOrd="0" parTransId="{392257BD-E8BB-4258-9659-F7F723A83294}" sibTransId="{130EBFD2-98ED-46BA-9564-804A7B8CC202}"/>
    <dgm:cxn modelId="{D3F4DE3A-61BA-4EBD-8E92-E2941DF9CEFA}" type="presOf" srcId="{B3E3B699-B4FA-42E2-849F-8E072CA38943}" destId="{19F516E9-FFD9-4819-BC84-C669DDAA6958}" srcOrd="0" destOrd="0" presId="urn:microsoft.com/office/officeart/2005/8/layout/hProcess4"/>
    <dgm:cxn modelId="{E87C451C-1504-4512-B54C-D8DC00ED8257}" srcId="{3DE48F24-68CA-4059-AB6E-3B8861838E77}" destId="{DB931602-801A-4F74-8932-643A9EA51DCE}" srcOrd="1" destOrd="0" parTransId="{3A4966BE-9398-4FC3-91B3-C432D9907309}" sibTransId="{59C5EFF1-2E31-4E37-B291-8CB30EB4B75A}"/>
    <dgm:cxn modelId="{A7D7815E-8DFC-47DC-9C21-531D174AAA47}" type="presOf" srcId="{09182752-2E52-48BF-A174-2DE5D895B3D3}" destId="{BA505B2A-0FA4-44FB-8CEF-F8F92B512FE0}" srcOrd="0" destOrd="0" presId="urn:microsoft.com/office/officeart/2005/8/layout/hProcess4"/>
    <dgm:cxn modelId="{9DCDDB6A-0332-4C1F-A5DA-2388ABF13794}" type="presParOf" srcId="{BF13D79E-F8A1-49F6-B333-695885B1AEC8}" destId="{2E55420B-06D5-4185-9A38-44D029B23E26}" srcOrd="0" destOrd="0" presId="urn:microsoft.com/office/officeart/2005/8/layout/hProcess4"/>
    <dgm:cxn modelId="{FA81B1BC-3264-4E66-B759-915E9CC1895D}" type="presParOf" srcId="{BF13D79E-F8A1-49F6-B333-695885B1AEC8}" destId="{04865368-E545-4700-9EA4-CD75B0E51EB2}" srcOrd="1" destOrd="0" presId="urn:microsoft.com/office/officeart/2005/8/layout/hProcess4"/>
    <dgm:cxn modelId="{567938A2-BE17-419D-B31F-C9C78E96995D}" type="presParOf" srcId="{BF13D79E-F8A1-49F6-B333-695885B1AEC8}" destId="{B74712E9-477D-419C-99F6-820CAEFFFAAD}" srcOrd="2" destOrd="0" presId="urn:microsoft.com/office/officeart/2005/8/layout/hProcess4"/>
    <dgm:cxn modelId="{0ACB6A8B-B80D-4A8D-B588-A097EF4FD959}" type="presParOf" srcId="{B74712E9-477D-419C-99F6-820CAEFFFAAD}" destId="{3583D8DF-358C-433E-B5F7-3EBB0841798B}" srcOrd="0" destOrd="0" presId="urn:microsoft.com/office/officeart/2005/8/layout/hProcess4"/>
    <dgm:cxn modelId="{A776CC21-5DFC-436F-8D2B-21BF40664FD9}" type="presParOf" srcId="{3583D8DF-358C-433E-B5F7-3EBB0841798B}" destId="{081D61F3-75B7-4599-B081-EE9726E56E5B}" srcOrd="0" destOrd="0" presId="urn:microsoft.com/office/officeart/2005/8/layout/hProcess4"/>
    <dgm:cxn modelId="{5671BA4C-8911-43EA-863F-8F3A6ED9F559}" type="presParOf" srcId="{3583D8DF-358C-433E-B5F7-3EBB0841798B}" destId="{56826BA5-56C7-486C-B0C1-784F7AD477BD}" srcOrd="1" destOrd="0" presId="urn:microsoft.com/office/officeart/2005/8/layout/hProcess4"/>
    <dgm:cxn modelId="{5A3108CE-95BC-4FFE-B3E5-7901ED2F29EE}" type="presParOf" srcId="{3583D8DF-358C-433E-B5F7-3EBB0841798B}" destId="{1D92DFEB-20C3-461A-B4AE-56C39281AB1C}" srcOrd="2" destOrd="0" presId="urn:microsoft.com/office/officeart/2005/8/layout/hProcess4"/>
    <dgm:cxn modelId="{99072052-6532-40D6-82EB-51C3821CC822}" type="presParOf" srcId="{3583D8DF-358C-433E-B5F7-3EBB0841798B}" destId="{1CC9A6C9-4C68-4BC6-8ACA-CDD803811197}" srcOrd="3" destOrd="0" presId="urn:microsoft.com/office/officeart/2005/8/layout/hProcess4"/>
    <dgm:cxn modelId="{01869410-F820-4812-8AB3-1EDE697A530F}" type="presParOf" srcId="{3583D8DF-358C-433E-B5F7-3EBB0841798B}" destId="{729E78E6-0DB1-485F-8A74-84F43B6C1B3B}" srcOrd="4" destOrd="0" presId="urn:microsoft.com/office/officeart/2005/8/layout/hProcess4"/>
    <dgm:cxn modelId="{6198B5BA-4808-4310-A267-12FC6F47ACFF}" type="presParOf" srcId="{B74712E9-477D-419C-99F6-820CAEFFFAAD}" destId="{96015945-4A4C-46E4-B876-2F114748583C}" srcOrd="1" destOrd="0" presId="urn:microsoft.com/office/officeart/2005/8/layout/hProcess4"/>
    <dgm:cxn modelId="{637B7B15-E990-476A-AD17-5F9786CBE90A}" type="presParOf" srcId="{B74712E9-477D-419C-99F6-820CAEFFFAAD}" destId="{BC09E52C-E6AC-4CEA-B84C-53FD11CDF693}" srcOrd="2" destOrd="0" presId="urn:microsoft.com/office/officeart/2005/8/layout/hProcess4"/>
    <dgm:cxn modelId="{857A5FE5-E322-4DF5-93E5-B536A3E367E3}" type="presParOf" srcId="{BC09E52C-E6AC-4CEA-B84C-53FD11CDF693}" destId="{0EF1B1F6-10D5-4306-B533-90A4C7964160}" srcOrd="0" destOrd="0" presId="urn:microsoft.com/office/officeart/2005/8/layout/hProcess4"/>
    <dgm:cxn modelId="{0F1E7806-861D-403A-A8D7-14A6781CA70A}" type="presParOf" srcId="{BC09E52C-E6AC-4CEA-B84C-53FD11CDF693}" destId="{BA505B2A-0FA4-44FB-8CEF-F8F92B512FE0}" srcOrd="1" destOrd="0" presId="urn:microsoft.com/office/officeart/2005/8/layout/hProcess4"/>
    <dgm:cxn modelId="{F0493833-149B-4DB5-A81A-5260F095E8ED}" type="presParOf" srcId="{BC09E52C-E6AC-4CEA-B84C-53FD11CDF693}" destId="{44054752-9338-4343-A232-0D27D78A805C}" srcOrd="2" destOrd="0" presId="urn:microsoft.com/office/officeart/2005/8/layout/hProcess4"/>
    <dgm:cxn modelId="{9312447C-B51C-42A7-B47C-D1FEC4600972}" type="presParOf" srcId="{BC09E52C-E6AC-4CEA-B84C-53FD11CDF693}" destId="{2EBB5F06-3B69-4D67-8F25-6D446CE1338E}" srcOrd="3" destOrd="0" presId="urn:microsoft.com/office/officeart/2005/8/layout/hProcess4"/>
    <dgm:cxn modelId="{2B7D410B-8F39-46C9-B188-0A15037F6A13}" type="presParOf" srcId="{BC09E52C-E6AC-4CEA-B84C-53FD11CDF693}" destId="{48F7C0ED-5A23-409E-8BAC-9B3E8F30D5A0}" srcOrd="4" destOrd="0" presId="urn:microsoft.com/office/officeart/2005/8/layout/hProcess4"/>
    <dgm:cxn modelId="{442B61C9-3A28-4F9B-A40D-AD65D387B2E3}" type="presParOf" srcId="{B74712E9-477D-419C-99F6-820CAEFFFAAD}" destId="{70C49853-B67C-46B7-8BAB-A3F0B173E36C}" srcOrd="3" destOrd="0" presId="urn:microsoft.com/office/officeart/2005/8/layout/hProcess4"/>
    <dgm:cxn modelId="{885CB3BD-3E00-47A5-9FB9-7E70106A29D4}" type="presParOf" srcId="{B74712E9-477D-419C-99F6-820CAEFFFAAD}" destId="{B27C197F-CBB5-4A61-B2E6-1BCF82E99300}" srcOrd="4" destOrd="0" presId="urn:microsoft.com/office/officeart/2005/8/layout/hProcess4"/>
    <dgm:cxn modelId="{D3035E89-263F-4545-B724-793717FDF4A7}" type="presParOf" srcId="{B27C197F-CBB5-4A61-B2E6-1BCF82E99300}" destId="{C4AA0FF2-0968-4DAD-B243-F8FA213FB154}" srcOrd="0" destOrd="0" presId="urn:microsoft.com/office/officeart/2005/8/layout/hProcess4"/>
    <dgm:cxn modelId="{695B2E33-4F96-4C44-B871-8B9C6F169537}" type="presParOf" srcId="{B27C197F-CBB5-4A61-B2E6-1BCF82E99300}" destId="{85EB0FAE-C269-4413-8282-C2525F9C93F8}" srcOrd="1" destOrd="0" presId="urn:microsoft.com/office/officeart/2005/8/layout/hProcess4"/>
    <dgm:cxn modelId="{FCCEF8B2-31C8-4D1F-B619-BA9F06D7E4C1}" type="presParOf" srcId="{B27C197F-CBB5-4A61-B2E6-1BCF82E99300}" destId="{9E430975-E779-46FC-BBFA-5961E2960D27}" srcOrd="2" destOrd="0" presId="urn:microsoft.com/office/officeart/2005/8/layout/hProcess4"/>
    <dgm:cxn modelId="{09C452C4-3F3C-442B-B265-383C0BB19FF3}" type="presParOf" srcId="{B27C197F-CBB5-4A61-B2E6-1BCF82E99300}" destId="{19F516E9-FFD9-4819-BC84-C669DDAA6958}" srcOrd="3" destOrd="0" presId="urn:microsoft.com/office/officeart/2005/8/layout/hProcess4"/>
    <dgm:cxn modelId="{CE3B04EF-4A90-4A71-B832-462FA60340BC}" type="presParOf" srcId="{B27C197F-CBB5-4A61-B2E6-1BCF82E99300}" destId="{422EE92D-DC1C-477B-B7F0-0F2441F05A37}" srcOrd="4" destOrd="0" presId="urn:microsoft.com/office/officeart/2005/8/layout/hProcess4"/>
    <dgm:cxn modelId="{5F91E7DF-7AA1-410A-B2E9-7B1C8E416EB5}" type="presParOf" srcId="{B74712E9-477D-419C-99F6-820CAEFFFAAD}" destId="{10BE7C62-F4B6-487A-A3F4-9421633A23D0}" srcOrd="5" destOrd="0" presId="urn:microsoft.com/office/officeart/2005/8/layout/hProcess4"/>
    <dgm:cxn modelId="{E9DBB8B4-3270-451D-B850-B31EB61F8F6C}" type="presParOf" srcId="{B74712E9-477D-419C-99F6-820CAEFFFAAD}" destId="{AF138334-FF74-4361-B345-241A3254622A}" srcOrd="6" destOrd="0" presId="urn:microsoft.com/office/officeart/2005/8/layout/hProcess4"/>
    <dgm:cxn modelId="{BE1B3E6D-E330-4C53-9B77-A0FF4F75CB99}" type="presParOf" srcId="{AF138334-FF74-4361-B345-241A3254622A}" destId="{3F17895E-A081-4021-97D2-B0560CF9071F}" srcOrd="0" destOrd="0" presId="urn:microsoft.com/office/officeart/2005/8/layout/hProcess4"/>
    <dgm:cxn modelId="{0611DD76-C119-4072-A14E-9DBBF8AE8EBA}" type="presParOf" srcId="{AF138334-FF74-4361-B345-241A3254622A}" destId="{7CB3EE8A-4116-451A-A19F-D6D373FDD565}" srcOrd="1" destOrd="0" presId="urn:microsoft.com/office/officeart/2005/8/layout/hProcess4"/>
    <dgm:cxn modelId="{9A409093-92CF-4864-80FB-7FFA6CF22A40}" type="presParOf" srcId="{AF138334-FF74-4361-B345-241A3254622A}" destId="{2CB8AD41-F1D4-43DA-B7AF-57832EF3CAE3}" srcOrd="2" destOrd="0" presId="urn:microsoft.com/office/officeart/2005/8/layout/hProcess4"/>
    <dgm:cxn modelId="{8B461392-0414-4CB2-9EE6-E420ECA3018A}" type="presParOf" srcId="{AF138334-FF74-4361-B345-241A3254622A}" destId="{8968B4F8-8FA8-41C7-945B-61FC55E29DA1}" srcOrd="3" destOrd="0" presId="urn:microsoft.com/office/officeart/2005/8/layout/hProcess4"/>
    <dgm:cxn modelId="{7BDAD090-936F-4BA9-A30D-9AF68027044C}" type="presParOf" srcId="{AF138334-FF74-4361-B345-241A3254622A}" destId="{8AC0B4FD-A6F3-4911-B14C-ADE110BCF1F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D01839-439B-46A3-95D3-D3D83FBD37D7}" type="doc">
      <dgm:prSet loTypeId="urn:microsoft.com/office/officeart/2005/8/layout/vList5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EA18B571-3F6E-442D-BE0C-77277CFFC897}">
      <dgm:prSet phldrT="[Текст]"/>
      <dgm:spPr/>
      <dgm:t>
        <a:bodyPr/>
        <a:lstStyle/>
        <a:p>
          <a:r>
            <a:rPr lang="ru-RU" dirty="0" smtClean="0"/>
            <a:t>Информационная поддержка (доступ СОНКО к существующим мерам гос.</a:t>
          </a:r>
          <a:r>
            <a:rPr lang="en-US" dirty="0" smtClean="0"/>
            <a:t> </a:t>
          </a:r>
          <a:r>
            <a:rPr lang="ru-RU" dirty="0" smtClean="0"/>
            <a:t>поддержки)</a:t>
          </a:r>
          <a:endParaRPr lang="ru-RU" dirty="0"/>
        </a:p>
      </dgm:t>
    </dgm:pt>
    <dgm:pt modelId="{08CA7A7F-2722-44F9-99EF-DDE326942469}" type="parTrans" cxnId="{DBFA7058-7EC2-4E30-AF8A-7DD363BB5059}">
      <dgm:prSet/>
      <dgm:spPr/>
      <dgm:t>
        <a:bodyPr/>
        <a:lstStyle/>
        <a:p>
          <a:endParaRPr lang="ru-RU"/>
        </a:p>
      </dgm:t>
    </dgm:pt>
    <dgm:pt modelId="{1455982B-1B8D-412C-8984-116CCEDC5E9A}" type="sibTrans" cxnId="{DBFA7058-7EC2-4E30-AF8A-7DD363BB5059}">
      <dgm:prSet/>
      <dgm:spPr/>
      <dgm:t>
        <a:bodyPr/>
        <a:lstStyle/>
        <a:p>
          <a:endParaRPr lang="ru-RU"/>
        </a:p>
      </dgm:t>
    </dgm:pt>
    <dgm:pt modelId="{D59BBA9A-B56C-4147-9534-1952B5EFB7E7}">
      <dgm:prSet phldrT="[Текст]"/>
      <dgm:spPr/>
      <dgm:t>
        <a:bodyPr/>
        <a:lstStyle/>
        <a:p>
          <a:r>
            <a:rPr lang="ru-RU" dirty="0" smtClean="0"/>
            <a:t>Обеспечение доступа негосударственных организаций к предоставлению услуг в социальной сфере</a:t>
          </a:r>
          <a:endParaRPr lang="ru-RU" dirty="0"/>
        </a:p>
      </dgm:t>
    </dgm:pt>
    <dgm:pt modelId="{75D4121B-D28B-49B5-BD81-107BF02F4AA6}" type="parTrans" cxnId="{F021593B-4F8E-41AD-9996-7EE58E4A14F1}">
      <dgm:prSet/>
      <dgm:spPr/>
      <dgm:t>
        <a:bodyPr/>
        <a:lstStyle/>
        <a:p>
          <a:endParaRPr lang="ru-RU"/>
        </a:p>
      </dgm:t>
    </dgm:pt>
    <dgm:pt modelId="{59960FDB-0E0D-421E-B2F2-5098D8D57839}" type="sibTrans" cxnId="{F021593B-4F8E-41AD-9996-7EE58E4A14F1}">
      <dgm:prSet/>
      <dgm:spPr/>
      <dgm:t>
        <a:bodyPr/>
        <a:lstStyle/>
        <a:p>
          <a:endParaRPr lang="ru-RU"/>
        </a:p>
      </dgm:t>
    </dgm:pt>
    <dgm:pt modelId="{A37E0857-BB1A-435B-B178-57DF71091FA5}">
      <dgm:prSet phldrT="[Текст]"/>
      <dgm:spPr/>
      <dgm:t>
        <a:bodyPr/>
        <a:lstStyle/>
        <a:p>
          <a:r>
            <a:rPr lang="ru-RU" b="0" dirty="0" smtClean="0">
              <a:ea typeface="Calibri" panose="020F0502020204030204" pitchFamily="34" charset="0"/>
            </a:rPr>
            <a:t>Участие социальных предприятий </a:t>
          </a:r>
          <a:endParaRPr lang="ru-RU" dirty="0"/>
        </a:p>
      </dgm:t>
    </dgm:pt>
    <dgm:pt modelId="{83F7B252-27D9-434A-8C0E-A863D82AFC6A}" type="parTrans" cxnId="{205A157F-6A35-48D2-9416-87F8CEE10612}">
      <dgm:prSet/>
      <dgm:spPr/>
      <dgm:t>
        <a:bodyPr/>
        <a:lstStyle/>
        <a:p>
          <a:endParaRPr lang="ru-RU"/>
        </a:p>
      </dgm:t>
    </dgm:pt>
    <dgm:pt modelId="{AEDD2355-55B0-442F-89C4-8AED80B5F961}" type="sibTrans" cxnId="{205A157F-6A35-48D2-9416-87F8CEE10612}">
      <dgm:prSet/>
      <dgm:spPr/>
      <dgm:t>
        <a:bodyPr/>
        <a:lstStyle/>
        <a:p>
          <a:endParaRPr lang="ru-RU"/>
        </a:p>
      </dgm:t>
    </dgm:pt>
    <dgm:pt modelId="{9CB97595-7346-44B4-BAD1-E5735BE00227}">
      <dgm:prSet phldrT="[Текст]"/>
      <dgm:spPr/>
      <dgm:t>
        <a:bodyPr/>
        <a:lstStyle/>
        <a:p>
          <a:r>
            <a:rPr lang="ru-RU" dirty="0" smtClean="0"/>
            <a:t>Уточнение показателей</a:t>
          </a:r>
          <a:endParaRPr lang="ru-RU" dirty="0"/>
        </a:p>
      </dgm:t>
    </dgm:pt>
    <dgm:pt modelId="{75B0FB6C-C27A-46D9-92CE-FBD060FED3BD}" type="parTrans" cxnId="{437F7E31-D7CC-4F51-A8C2-D05BF111AB34}">
      <dgm:prSet/>
      <dgm:spPr/>
      <dgm:t>
        <a:bodyPr/>
        <a:lstStyle/>
        <a:p>
          <a:endParaRPr lang="ru-RU"/>
        </a:p>
      </dgm:t>
    </dgm:pt>
    <dgm:pt modelId="{11693615-6443-43B1-8412-1CA68B04E06D}" type="sibTrans" cxnId="{437F7E31-D7CC-4F51-A8C2-D05BF111AB34}">
      <dgm:prSet/>
      <dgm:spPr/>
      <dgm:t>
        <a:bodyPr/>
        <a:lstStyle/>
        <a:p>
          <a:endParaRPr lang="ru-RU"/>
        </a:p>
      </dgm:t>
    </dgm:pt>
    <dgm:pt modelId="{17D01A98-73D6-4B8D-89BD-DC088965C203}">
      <dgm:prSet phldrT="[Текст]" custT="1"/>
      <dgm:spPr/>
      <dgm:t>
        <a:bodyPr/>
        <a:lstStyle/>
        <a:p>
          <a:r>
            <a:rPr lang="ru-RU" sz="700" dirty="0" smtClean="0"/>
            <a:t>Кол-во кликов</a:t>
          </a:r>
          <a:endParaRPr lang="ru-RU" sz="700" dirty="0"/>
        </a:p>
      </dgm:t>
    </dgm:pt>
    <dgm:pt modelId="{A16AE932-4638-482F-9B71-BD56FE80BEA8}" type="parTrans" cxnId="{EDD3A75E-64EB-4740-9AFC-40F9296B2479}">
      <dgm:prSet/>
      <dgm:spPr/>
      <dgm:t>
        <a:bodyPr/>
        <a:lstStyle/>
        <a:p>
          <a:endParaRPr lang="ru-RU"/>
        </a:p>
      </dgm:t>
    </dgm:pt>
    <dgm:pt modelId="{11A6595F-FADB-43D0-90B5-2725AAD0629A}" type="sibTrans" cxnId="{EDD3A75E-64EB-4740-9AFC-40F9296B2479}">
      <dgm:prSet/>
      <dgm:spPr/>
      <dgm:t>
        <a:bodyPr/>
        <a:lstStyle/>
        <a:p>
          <a:endParaRPr lang="ru-RU"/>
        </a:p>
      </dgm:t>
    </dgm:pt>
    <dgm:pt modelId="{E340F977-F5AC-4970-A5DF-52626AEA0DAA}">
      <dgm:prSet phldrT="[Текст]" custT="1"/>
      <dgm:spPr/>
      <dgm:t>
        <a:bodyPr/>
        <a:lstStyle/>
        <a:p>
          <a:r>
            <a:rPr lang="ru-RU" sz="700" dirty="0" smtClean="0"/>
            <a:t>Наличие сайта</a:t>
          </a:r>
          <a:endParaRPr lang="ru-RU" sz="700" dirty="0"/>
        </a:p>
      </dgm:t>
    </dgm:pt>
    <dgm:pt modelId="{FE8F31FD-A6FE-4358-A536-628A1535671D}" type="parTrans" cxnId="{2C7F50D8-25F9-45D3-9BF1-CDE982C78547}">
      <dgm:prSet/>
      <dgm:spPr/>
      <dgm:t>
        <a:bodyPr/>
        <a:lstStyle/>
        <a:p>
          <a:endParaRPr lang="ru-RU"/>
        </a:p>
      </dgm:t>
    </dgm:pt>
    <dgm:pt modelId="{A09B4CA2-D58A-4CE7-955F-82DDD2C64B3E}" type="sibTrans" cxnId="{2C7F50D8-25F9-45D3-9BF1-CDE982C78547}">
      <dgm:prSet/>
      <dgm:spPr/>
      <dgm:t>
        <a:bodyPr/>
        <a:lstStyle/>
        <a:p>
          <a:endParaRPr lang="ru-RU"/>
        </a:p>
      </dgm:t>
    </dgm:pt>
    <dgm:pt modelId="{DE83330E-0DB4-41E1-B0B5-2EBFDDC4A4C2}">
      <dgm:prSet phldrT="[Текст]" custT="1"/>
      <dgm:spPr/>
      <dgm:t>
        <a:bodyPr/>
        <a:lstStyle/>
        <a:p>
          <a:r>
            <a:rPr lang="ru-RU" sz="700" dirty="0" smtClean="0"/>
            <a:t>Свободные публичные лицензии</a:t>
          </a:r>
          <a:endParaRPr lang="ru-RU" sz="700" dirty="0"/>
        </a:p>
      </dgm:t>
    </dgm:pt>
    <dgm:pt modelId="{DC9B1D80-D881-4C73-BE25-B473BDB46F35}" type="parTrans" cxnId="{0A7A958C-76CD-4B59-860B-00C640463DAD}">
      <dgm:prSet/>
      <dgm:spPr/>
      <dgm:t>
        <a:bodyPr/>
        <a:lstStyle/>
        <a:p>
          <a:endParaRPr lang="ru-RU"/>
        </a:p>
      </dgm:t>
    </dgm:pt>
    <dgm:pt modelId="{F0C8FB58-E956-468F-8043-E49A3A89AA7A}" type="sibTrans" cxnId="{0A7A958C-76CD-4B59-860B-00C640463DAD}">
      <dgm:prSet/>
      <dgm:spPr/>
      <dgm:t>
        <a:bodyPr/>
        <a:lstStyle/>
        <a:p>
          <a:endParaRPr lang="ru-RU"/>
        </a:p>
      </dgm:t>
    </dgm:pt>
    <dgm:pt modelId="{B7DDD98D-C69F-4E05-B5F9-1843F8ECEFE9}">
      <dgm:prSet phldrT="[Текст]" custT="1"/>
      <dgm:spPr/>
      <dgm:t>
        <a:bodyPr/>
        <a:lstStyle/>
        <a:p>
          <a:r>
            <a:rPr lang="ru-RU" sz="700" dirty="0" smtClean="0"/>
            <a:t>Открытые данные </a:t>
          </a:r>
          <a:endParaRPr lang="ru-RU" sz="700" dirty="0"/>
        </a:p>
      </dgm:t>
    </dgm:pt>
    <dgm:pt modelId="{E371B914-2E29-4553-816E-F8E6022B1668}" type="parTrans" cxnId="{C0A5A526-8D68-408D-893D-BF7520D0B399}">
      <dgm:prSet/>
      <dgm:spPr/>
      <dgm:t>
        <a:bodyPr/>
        <a:lstStyle/>
        <a:p>
          <a:endParaRPr lang="ru-RU"/>
        </a:p>
      </dgm:t>
    </dgm:pt>
    <dgm:pt modelId="{391066A3-1093-486C-8E9A-E9E3037A022E}" type="sibTrans" cxnId="{C0A5A526-8D68-408D-893D-BF7520D0B399}">
      <dgm:prSet/>
      <dgm:spPr/>
      <dgm:t>
        <a:bodyPr/>
        <a:lstStyle/>
        <a:p>
          <a:endParaRPr lang="ru-RU"/>
        </a:p>
      </dgm:t>
    </dgm:pt>
    <dgm:pt modelId="{A22C5C08-8A08-476B-95D3-14AC2D1F141F}">
      <dgm:prSet phldrT="[Текст]" custT="1"/>
      <dgm:spPr/>
      <dgm:t>
        <a:bodyPr/>
        <a:lstStyle/>
        <a:p>
          <a:r>
            <a:rPr lang="ru-RU" sz="700" dirty="0" smtClean="0"/>
            <a:t>Социальный заказ</a:t>
          </a:r>
          <a:endParaRPr lang="ru-RU" sz="700" dirty="0"/>
        </a:p>
      </dgm:t>
    </dgm:pt>
    <dgm:pt modelId="{9D45BE70-5B31-4633-B492-50A347DD569F}" type="parTrans" cxnId="{58B9D5AC-6AEA-44D9-9C16-F741E570B0A2}">
      <dgm:prSet/>
      <dgm:spPr/>
      <dgm:t>
        <a:bodyPr/>
        <a:lstStyle/>
        <a:p>
          <a:endParaRPr lang="ru-RU"/>
        </a:p>
      </dgm:t>
    </dgm:pt>
    <dgm:pt modelId="{57F5DE75-5298-4834-9ECA-E5E80A27CBD3}" type="sibTrans" cxnId="{58B9D5AC-6AEA-44D9-9C16-F741E570B0A2}">
      <dgm:prSet/>
      <dgm:spPr/>
      <dgm:t>
        <a:bodyPr/>
        <a:lstStyle/>
        <a:p>
          <a:endParaRPr lang="ru-RU"/>
        </a:p>
      </dgm:t>
    </dgm:pt>
    <dgm:pt modelId="{382F3774-5A50-4BD1-80D5-1ADEFF596EB5}">
      <dgm:prSet phldrT="[Текст]" custT="1"/>
      <dgm:spPr/>
      <dgm:t>
        <a:bodyPr/>
        <a:lstStyle/>
        <a:p>
          <a:r>
            <a:rPr lang="ru-RU" sz="700" dirty="0" smtClean="0"/>
            <a:t>Персонифицированное финансирование</a:t>
          </a:r>
          <a:endParaRPr lang="ru-RU" sz="700" dirty="0"/>
        </a:p>
      </dgm:t>
    </dgm:pt>
    <dgm:pt modelId="{3B6ADD9B-5FAD-4F9E-BD63-CB5973E52F52}" type="parTrans" cxnId="{A8B54118-A473-4A61-A1E7-AE998EA187F9}">
      <dgm:prSet/>
      <dgm:spPr/>
      <dgm:t>
        <a:bodyPr/>
        <a:lstStyle/>
        <a:p>
          <a:endParaRPr lang="ru-RU"/>
        </a:p>
      </dgm:t>
    </dgm:pt>
    <dgm:pt modelId="{E00F7B66-1467-4852-9BF3-3162F06F457B}" type="sibTrans" cxnId="{A8B54118-A473-4A61-A1E7-AE998EA187F9}">
      <dgm:prSet/>
      <dgm:spPr/>
      <dgm:t>
        <a:bodyPr/>
        <a:lstStyle/>
        <a:p>
          <a:endParaRPr lang="ru-RU"/>
        </a:p>
      </dgm:t>
    </dgm:pt>
    <dgm:pt modelId="{B35FED7F-5A89-446E-8940-4592293A8B24}">
      <dgm:prSet phldrT="[Текст]" custT="1"/>
      <dgm:spPr/>
      <dgm:t>
        <a:bodyPr/>
        <a:lstStyle/>
        <a:p>
          <a:r>
            <a:rPr lang="ru-RU" sz="700" dirty="0" smtClean="0"/>
            <a:t>ГЧП</a:t>
          </a:r>
          <a:endParaRPr lang="ru-RU" sz="700" dirty="0"/>
        </a:p>
      </dgm:t>
    </dgm:pt>
    <dgm:pt modelId="{F00F38F3-2538-49B5-9C4D-1ECFBAE1AE2B}" type="parTrans" cxnId="{D051DCB7-A689-4139-B659-B460F1568A33}">
      <dgm:prSet/>
      <dgm:spPr/>
      <dgm:t>
        <a:bodyPr/>
        <a:lstStyle/>
        <a:p>
          <a:endParaRPr lang="ru-RU"/>
        </a:p>
      </dgm:t>
    </dgm:pt>
    <dgm:pt modelId="{8265C73D-B2C4-437C-B6C5-ADA1E4FF9E80}" type="sibTrans" cxnId="{D051DCB7-A689-4139-B659-B460F1568A33}">
      <dgm:prSet/>
      <dgm:spPr/>
      <dgm:t>
        <a:bodyPr/>
        <a:lstStyle/>
        <a:p>
          <a:endParaRPr lang="ru-RU"/>
        </a:p>
      </dgm:t>
    </dgm:pt>
    <dgm:pt modelId="{F780FE0A-2FEC-41C6-81B8-2569C737F0B1}">
      <dgm:prSet phldrT="[Текст]" custT="1"/>
      <dgm:spPr/>
      <dgm:t>
        <a:bodyPr/>
        <a:lstStyle/>
        <a:p>
          <a:r>
            <a:rPr lang="ru-RU" sz="700" i="0" dirty="0" smtClean="0"/>
            <a:t>Количество </a:t>
          </a:r>
          <a:r>
            <a:rPr lang="ru-RU" sz="700" i="0" dirty="0" err="1" smtClean="0"/>
            <a:t>соцпредприятий</a:t>
          </a:r>
          <a:r>
            <a:rPr lang="ru-RU" sz="700" i="0" dirty="0" smtClean="0"/>
            <a:t>, </a:t>
          </a:r>
          <a:br>
            <a:rPr lang="ru-RU" sz="700" i="0" dirty="0" smtClean="0"/>
          </a:br>
          <a:r>
            <a:rPr lang="ru-RU" sz="700" i="0" dirty="0" smtClean="0"/>
            <a:t>получивших поддержку</a:t>
          </a:r>
          <a:endParaRPr lang="ru-RU" sz="700" i="0" dirty="0"/>
        </a:p>
      </dgm:t>
    </dgm:pt>
    <dgm:pt modelId="{DA5B55E6-CD4C-469A-BFA3-7126F51E3EFA}" type="parTrans" cxnId="{4ED6165F-0CB0-4339-B61E-1144877B7CEA}">
      <dgm:prSet/>
      <dgm:spPr/>
      <dgm:t>
        <a:bodyPr/>
        <a:lstStyle/>
        <a:p>
          <a:endParaRPr lang="ru-RU"/>
        </a:p>
      </dgm:t>
    </dgm:pt>
    <dgm:pt modelId="{8413E89F-2FD1-4451-97CE-C743657BE0CB}" type="sibTrans" cxnId="{4ED6165F-0CB0-4339-B61E-1144877B7CEA}">
      <dgm:prSet/>
      <dgm:spPr/>
      <dgm:t>
        <a:bodyPr/>
        <a:lstStyle/>
        <a:p>
          <a:endParaRPr lang="ru-RU"/>
        </a:p>
      </dgm:t>
    </dgm:pt>
    <dgm:pt modelId="{C7C48122-04BB-41F3-8934-4953077D698E}">
      <dgm:prSet phldrT="[Текст]" custT="1"/>
      <dgm:spPr/>
      <dgm:t>
        <a:bodyPr/>
        <a:lstStyle/>
        <a:p>
          <a:r>
            <a:rPr lang="ru-RU" sz="700" i="0" dirty="0" smtClean="0"/>
            <a:t>Кол-во </a:t>
          </a:r>
          <a:r>
            <a:rPr lang="ru-RU" sz="700" i="0" dirty="0" err="1" smtClean="0"/>
            <a:t>соцпредприятий</a:t>
          </a:r>
          <a:r>
            <a:rPr lang="ru-RU" sz="700" i="0" dirty="0" smtClean="0"/>
            <a:t> на 10000 населения</a:t>
          </a:r>
          <a:endParaRPr lang="ru-RU" sz="700" i="0" dirty="0"/>
        </a:p>
      </dgm:t>
    </dgm:pt>
    <dgm:pt modelId="{1554EB14-C8EC-48E7-84AA-BDE98FD6F930}" type="parTrans" cxnId="{BA20E7A5-63C4-44DB-9C84-2A0696710A85}">
      <dgm:prSet/>
      <dgm:spPr/>
      <dgm:t>
        <a:bodyPr/>
        <a:lstStyle/>
        <a:p>
          <a:endParaRPr lang="ru-RU"/>
        </a:p>
      </dgm:t>
    </dgm:pt>
    <dgm:pt modelId="{07D17C4B-0166-478E-B5BD-8BB381FDCAFD}" type="sibTrans" cxnId="{BA20E7A5-63C4-44DB-9C84-2A0696710A85}">
      <dgm:prSet/>
      <dgm:spPr/>
      <dgm:t>
        <a:bodyPr/>
        <a:lstStyle/>
        <a:p>
          <a:endParaRPr lang="ru-RU"/>
        </a:p>
      </dgm:t>
    </dgm:pt>
    <dgm:pt modelId="{1A05B4E1-E854-480C-8775-74D0A0352825}">
      <dgm:prSet phldrT="[Текст]" custT="1"/>
      <dgm:spPr/>
      <dgm:t>
        <a:bodyPr/>
        <a:lstStyle/>
        <a:p>
          <a:r>
            <a:rPr lang="ru-RU" sz="700" dirty="0" smtClean="0"/>
            <a:t>Реализация мероприятий по СОНКО и </a:t>
          </a:r>
          <a:r>
            <a:rPr lang="ru-RU" sz="700" dirty="0" err="1" smtClean="0"/>
            <a:t>соцпредприятий</a:t>
          </a:r>
          <a:r>
            <a:rPr lang="ru-RU" sz="700" dirty="0" smtClean="0"/>
            <a:t>  </a:t>
          </a:r>
          <a:br>
            <a:rPr lang="ru-RU" sz="700" dirty="0" smtClean="0"/>
          </a:br>
          <a:r>
            <a:rPr lang="ru-RU" sz="700" dirty="0" smtClean="0"/>
            <a:t>в рамках муниципальных программ (ранее – наличие МП)</a:t>
          </a:r>
          <a:endParaRPr lang="ru-RU" sz="700" dirty="0"/>
        </a:p>
      </dgm:t>
    </dgm:pt>
    <dgm:pt modelId="{3C74E7A4-44A4-4C9E-BE1A-42B3A433795D}" type="parTrans" cxnId="{89D3EF37-8CBB-426C-AF6B-75F3F151B649}">
      <dgm:prSet/>
      <dgm:spPr/>
      <dgm:t>
        <a:bodyPr/>
        <a:lstStyle/>
        <a:p>
          <a:endParaRPr lang="ru-RU"/>
        </a:p>
      </dgm:t>
    </dgm:pt>
    <dgm:pt modelId="{48AA6429-F3A5-4910-9078-A62EDC25F3AD}" type="sibTrans" cxnId="{89D3EF37-8CBB-426C-AF6B-75F3F151B649}">
      <dgm:prSet/>
      <dgm:spPr/>
      <dgm:t>
        <a:bodyPr/>
        <a:lstStyle/>
        <a:p>
          <a:endParaRPr lang="ru-RU"/>
        </a:p>
      </dgm:t>
    </dgm:pt>
    <dgm:pt modelId="{88CA0FA0-6CB4-465F-AD3D-95D32ABFB956}">
      <dgm:prSet phldrT="[Текст]" custT="1"/>
      <dgm:spPr/>
      <dgm:t>
        <a:bodyPr/>
        <a:lstStyle/>
        <a:p>
          <a:r>
            <a:rPr lang="ru-RU" sz="700" dirty="0" smtClean="0"/>
            <a:t>Уточнение термина «социальное предпринимательство»</a:t>
          </a:r>
        </a:p>
        <a:p>
          <a:r>
            <a:rPr lang="ru-RU" sz="700" dirty="0" smtClean="0"/>
            <a:t>(раннее – МСП в социально-значимых отраслях)</a:t>
          </a:r>
          <a:endParaRPr lang="ru-RU" sz="700" dirty="0"/>
        </a:p>
      </dgm:t>
    </dgm:pt>
    <dgm:pt modelId="{1F004D7B-53E7-4486-A7A2-CBE1C69A2681}" type="parTrans" cxnId="{D2C623AD-F221-4528-B029-FF9B979CC7CD}">
      <dgm:prSet/>
      <dgm:spPr/>
      <dgm:t>
        <a:bodyPr/>
        <a:lstStyle/>
        <a:p>
          <a:endParaRPr lang="ru-RU"/>
        </a:p>
      </dgm:t>
    </dgm:pt>
    <dgm:pt modelId="{F02DC6FC-B66A-4790-B318-9D67C06B6290}" type="sibTrans" cxnId="{D2C623AD-F221-4528-B029-FF9B979CC7CD}">
      <dgm:prSet/>
      <dgm:spPr/>
      <dgm:t>
        <a:bodyPr/>
        <a:lstStyle/>
        <a:p>
          <a:endParaRPr lang="ru-RU"/>
        </a:p>
      </dgm:t>
    </dgm:pt>
    <dgm:pt modelId="{023B392D-2A36-49F5-95AA-D59532B99B88}" type="pres">
      <dgm:prSet presAssocID="{46D01839-439B-46A3-95D3-D3D83FBD37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1FAC4C-AC91-4B56-A974-52489DCA7C6A}" type="pres">
      <dgm:prSet presAssocID="{EA18B571-3F6E-442D-BE0C-77277CFFC897}" presName="linNode" presStyleCnt="0"/>
      <dgm:spPr/>
    </dgm:pt>
    <dgm:pt modelId="{8851DFB8-2D98-4C09-A726-610139319939}" type="pres">
      <dgm:prSet presAssocID="{EA18B571-3F6E-442D-BE0C-77277CFFC897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F2D4DD-4C2F-4859-A5E0-FF1133DF1D72}" type="pres">
      <dgm:prSet presAssocID="{EA18B571-3F6E-442D-BE0C-77277CFFC897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EBCF16-4D9E-4E15-AE6E-5D45A00E488A}" type="pres">
      <dgm:prSet presAssocID="{1455982B-1B8D-412C-8984-116CCEDC5E9A}" presName="sp" presStyleCnt="0"/>
      <dgm:spPr/>
    </dgm:pt>
    <dgm:pt modelId="{25AC729D-9631-4EBC-9475-AB2416FC37AE}" type="pres">
      <dgm:prSet presAssocID="{D59BBA9A-B56C-4147-9534-1952B5EFB7E7}" presName="linNode" presStyleCnt="0"/>
      <dgm:spPr/>
    </dgm:pt>
    <dgm:pt modelId="{56B4C58E-4FC8-4A63-B131-7222EABE6C0B}" type="pres">
      <dgm:prSet presAssocID="{D59BBA9A-B56C-4147-9534-1952B5EFB7E7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51EA6F-5115-47D8-A5DA-8C01F20FD836}" type="pres">
      <dgm:prSet presAssocID="{D59BBA9A-B56C-4147-9534-1952B5EFB7E7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1EA2C1-E400-4635-908A-33BAC8D1C099}" type="pres">
      <dgm:prSet presAssocID="{59960FDB-0E0D-421E-B2F2-5098D8D57839}" presName="sp" presStyleCnt="0"/>
      <dgm:spPr/>
    </dgm:pt>
    <dgm:pt modelId="{319A83AD-2B57-4535-95E9-303F97E6BAE4}" type="pres">
      <dgm:prSet presAssocID="{A37E0857-BB1A-435B-B178-57DF71091FA5}" presName="linNode" presStyleCnt="0"/>
      <dgm:spPr/>
    </dgm:pt>
    <dgm:pt modelId="{CD0B2C5E-274B-40C0-9D15-D233EC817EB7}" type="pres">
      <dgm:prSet presAssocID="{A37E0857-BB1A-435B-B178-57DF71091FA5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038BD1-B1FA-4C7A-9D15-9C5C0659A771}" type="pres">
      <dgm:prSet presAssocID="{A37E0857-BB1A-435B-B178-57DF71091FA5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5ADA26-3B19-4C32-81DB-EFDF8D60242A}" type="pres">
      <dgm:prSet presAssocID="{AEDD2355-55B0-442F-89C4-8AED80B5F961}" presName="sp" presStyleCnt="0"/>
      <dgm:spPr/>
    </dgm:pt>
    <dgm:pt modelId="{C3C1E750-D272-443F-87FA-C121AE819C96}" type="pres">
      <dgm:prSet presAssocID="{9CB97595-7346-44B4-BAD1-E5735BE00227}" presName="linNode" presStyleCnt="0"/>
      <dgm:spPr/>
    </dgm:pt>
    <dgm:pt modelId="{8B74EC18-CC05-456C-ACB9-1AEA69ECC815}" type="pres">
      <dgm:prSet presAssocID="{9CB97595-7346-44B4-BAD1-E5735BE00227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976A92-9424-4BD4-A0F2-088EDA5AD7B9}" type="pres">
      <dgm:prSet presAssocID="{9CB97595-7346-44B4-BAD1-E5735BE00227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C37523-7937-4599-A218-39798D349021}" type="presOf" srcId="{F780FE0A-2FEC-41C6-81B8-2569C737F0B1}" destId="{C7038BD1-B1FA-4C7A-9D15-9C5C0659A771}" srcOrd="0" destOrd="0" presId="urn:microsoft.com/office/officeart/2005/8/layout/vList5"/>
    <dgm:cxn modelId="{9C29BA7D-592A-4D00-9CBD-98EE8CBD3967}" type="presOf" srcId="{B35FED7F-5A89-446E-8940-4592293A8B24}" destId="{1D51EA6F-5115-47D8-A5DA-8C01F20FD836}" srcOrd="0" destOrd="2" presId="urn:microsoft.com/office/officeart/2005/8/layout/vList5"/>
    <dgm:cxn modelId="{8CDC696C-AF93-4F85-8942-E0EC76CE3229}" type="presOf" srcId="{D59BBA9A-B56C-4147-9534-1952B5EFB7E7}" destId="{56B4C58E-4FC8-4A63-B131-7222EABE6C0B}" srcOrd="0" destOrd="0" presId="urn:microsoft.com/office/officeart/2005/8/layout/vList5"/>
    <dgm:cxn modelId="{A8B54118-A473-4A61-A1E7-AE998EA187F9}" srcId="{D59BBA9A-B56C-4147-9534-1952B5EFB7E7}" destId="{382F3774-5A50-4BD1-80D5-1ADEFF596EB5}" srcOrd="1" destOrd="0" parTransId="{3B6ADD9B-5FAD-4F9E-BD63-CB5973E52F52}" sibTransId="{E00F7B66-1467-4852-9BF3-3162F06F457B}"/>
    <dgm:cxn modelId="{ADB0822B-B603-4A7F-A62B-5182FE888F0E}" type="presOf" srcId="{382F3774-5A50-4BD1-80D5-1ADEFF596EB5}" destId="{1D51EA6F-5115-47D8-A5DA-8C01F20FD836}" srcOrd="0" destOrd="1" presId="urn:microsoft.com/office/officeart/2005/8/layout/vList5"/>
    <dgm:cxn modelId="{68C75932-80BA-4402-92B5-F17182F88D88}" type="presOf" srcId="{1A05B4E1-E854-480C-8775-74D0A0352825}" destId="{B1976A92-9424-4BD4-A0F2-088EDA5AD7B9}" srcOrd="0" destOrd="0" presId="urn:microsoft.com/office/officeart/2005/8/layout/vList5"/>
    <dgm:cxn modelId="{90216E03-8161-4D2C-9DBB-DC89DE8821B4}" type="presOf" srcId="{46D01839-439B-46A3-95D3-D3D83FBD37D7}" destId="{023B392D-2A36-49F5-95AA-D59532B99B88}" srcOrd="0" destOrd="0" presId="urn:microsoft.com/office/officeart/2005/8/layout/vList5"/>
    <dgm:cxn modelId="{7CB105DB-6B81-406F-846F-45580DCCD57D}" type="presOf" srcId="{EA18B571-3F6E-442D-BE0C-77277CFFC897}" destId="{8851DFB8-2D98-4C09-A726-610139319939}" srcOrd="0" destOrd="0" presId="urn:microsoft.com/office/officeart/2005/8/layout/vList5"/>
    <dgm:cxn modelId="{89D3EF37-8CBB-426C-AF6B-75F3F151B649}" srcId="{9CB97595-7346-44B4-BAD1-E5735BE00227}" destId="{1A05B4E1-E854-480C-8775-74D0A0352825}" srcOrd="0" destOrd="0" parTransId="{3C74E7A4-44A4-4C9E-BE1A-42B3A433795D}" sibTransId="{48AA6429-F3A5-4910-9078-A62EDC25F3AD}"/>
    <dgm:cxn modelId="{DBFA7058-7EC2-4E30-AF8A-7DD363BB5059}" srcId="{46D01839-439B-46A3-95D3-D3D83FBD37D7}" destId="{EA18B571-3F6E-442D-BE0C-77277CFFC897}" srcOrd="0" destOrd="0" parTransId="{08CA7A7F-2722-44F9-99EF-DDE326942469}" sibTransId="{1455982B-1B8D-412C-8984-116CCEDC5E9A}"/>
    <dgm:cxn modelId="{7B79D756-C780-4681-A3F7-E2A19562934F}" type="presOf" srcId="{9CB97595-7346-44B4-BAD1-E5735BE00227}" destId="{8B74EC18-CC05-456C-ACB9-1AEA69ECC815}" srcOrd="0" destOrd="0" presId="urn:microsoft.com/office/officeart/2005/8/layout/vList5"/>
    <dgm:cxn modelId="{205A157F-6A35-48D2-9416-87F8CEE10612}" srcId="{46D01839-439B-46A3-95D3-D3D83FBD37D7}" destId="{A37E0857-BB1A-435B-B178-57DF71091FA5}" srcOrd="2" destOrd="0" parTransId="{83F7B252-27D9-434A-8C0E-A863D82AFC6A}" sibTransId="{AEDD2355-55B0-442F-89C4-8AED80B5F961}"/>
    <dgm:cxn modelId="{BA20E7A5-63C4-44DB-9C84-2A0696710A85}" srcId="{A37E0857-BB1A-435B-B178-57DF71091FA5}" destId="{C7C48122-04BB-41F3-8934-4953077D698E}" srcOrd="1" destOrd="0" parTransId="{1554EB14-C8EC-48E7-84AA-BDE98FD6F930}" sibTransId="{07D17C4B-0166-478E-B5BD-8BB381FDCAFD}"/>
    <dgm:cxn modelId="{FEEE7BBB-85FD-41A7-AB49-51A8150C493C}" type="presOf" srcId="{17D01A98-73D6-4B8D-89BD-DC088965C203}" destId="{55F2D4DD-4C2F-4859-A5E0-FF1133DF1D72}" srcOrd="0" destOrd="1" presId="urn:microsoft.com/office/officeart/2005/8/layout/vList5"/>
    <dgm:cxn modelId="{298E353E-B5C3-4D28-BDDA-0061454F8DBE}" type="presOf" srcId="{E340F977-F5AC-4970-A5DF-52626AEA0DAA}" destId="{55F2D4DD-4C2F-4859-A5E0-FF1133DF1D72}" srcOrd="0" destOrd="0" presId="urn:microsoft.com/office/officeart/2005/8/layout/vList5"/>
    <dgm:cxn modelId="{4ED6165F-0CB0-4339-B61E-1144877B7CEA}" srcId="{A37E0857-BB1A-435B-B178-57DF71091FA5}" destId="{F780FE0A-2FEC-41C6-81B8-2569C737F0B1}" srcOrd="0" destOrd="0" parTransId="{DA5B55E6-CD4C-469A-BFA3-7126F51E3EFA}" sibTransId="{8413E89F-2FD1-4451-97CE-C743657BE0CB}"/>
    <dgm:cxn modelId="{437F7E31-D7CC-4F51-A8C2-D05BF111AB34}" srcId="{46D01839-439B-46A3-95D3-D3D83FBD37D7}" destId="{9CB97595-7346-44B4-BAD1-E5735BE00227}" srcOrd="3" destOrd="0" parTransId="{75B0FB6C-C27A-46D9-92CE-FBD060FED3BD}" sibTransId="{11693615-6443-43B1-8412-1CA68B04E06D}"/>
    <dgm:cxn modelId="{F021593B-4F8E-41AD-9996-7EE58E4A14F1}" srcId="{46D01839-439B-46A3-95D3-D3D83FBD37D7}" destId="{D59BBA9A-B56C-4147-9534-1952B5EFB7E7}" srcOrd="1" destOrd="0" parTransId="{75D4121B-D28B-49B5-BD81-107BF02F4AA6}" sibTransId="{59960FDB-0E0D-421E-B2F2-5098D8D57839}"/>
    <dgm:cxn modelId="{D2C623AD-F221-4528-B029-FF9B979CC7CD}" srcId="{9CB97595-7346-44B4-BAD1-E5735BE00227}" destId="{88CA0FA0-6CB4-465F-AD3D-95D32ABFB956}" srcOrd="1" destOrd="0" parTransId="{1F004D7B-53E7-4486-A7A2-CBE1C69A2681}" sibTransId="{F02DC6FC-B66A-4790-B318-9D67C06B6290}"/>
    <dgm:cxn modelId="{06440B58-D2D2-44F5-8E22-115351EE0ACA}" type="presOf" srcId="{88CA0FA0-6CB4-465F-AD3D-95D32ABFB956}" destId="{B1976A92-9424-4BD4-A0F2-088EDA5AD7B9}" srcOrd="0" destOrd="1" presId="urn:microsoft.com/office/officeart/2005/8/layout/vList5"/>
    <dgm:cxn modelId="{0A7A958C-76CD-4B59-860B-00C640463DAD}" srcId="{EA18B571-3F6E-442D-BE0C-77277CFFC897}" destId="{DE83330E-0DB4-41E1-B0B5-2EBFDDC4A4C2}" srcOrd="2" destOrd="0" parTransId="{DC9B1D80-D881-4C73-BE25-B473BDB46F35}" sibTransId="{F0C8FB58-E956-468F-8043-E49A3A89AA7A}"/>
    <dgm:cxn modelId="{C0A5A526-8D68-408D-893D-BF7520D0B399}" srcId="{EA18B571-3F6E-442D-BE0C-77277CFFC897}" destId="{B7DDD98D-C69F-4E05-B5F9-1843F8ECEFE9}" srcOrd="3" destOrd="0" parTransId="{E371B914-2E29-4553-816E-F8E6022B1668}" sibTransId="{391066A3-1093-486C-8E9A-E9E3037A022E}"/>
    <dgm:cxn modelId="{D051DCB7-A689-4139-B659-B460F1568A33}" srcId="{D59BBA9A-B56C-4147-9534-1952B5EFB7E7}" destId="{B35FED7F-5A89-446E-8940-4592293A8B24}" srcOrd="2" destOrd="0" parTransId="{F00F38F3-2538-49B5-9C4D-1ECFBAE1AE2B}" sibTransId="{8265C73D-B2C4-437C-B6C5-ADA1E4FF9E80}"/>
    <dgm:cxn modelId="{D2E5014A-3065-47DF-A6E2-41E0038675BC}" type="presOf" srcId="{B7DDD98D-C69F-4E05-B5F9-1843F8ECEFE9}" destId="{55F2D4DD-4C2F-4859-A5E0-FF1133DF1D72}" srcOrd="0" destOrd="3" presId="urn:microsoft.com/office/officeart/2005/8/layout/vList5"/>
    <dgm:cxn modelId="{58B9D5AC-6AEA-44D9-9C16-F741E570B0A2}" srcId="{D59BBA9A-B56C-4147-9534-1952B5EFB7E7}" destId="{A22C5C08-8A08-476B-95D3-14AC2D1F141F}" srcOrd="0" destOrd="0" parTransId="{9D45BE70-5B31-4633-B492-50A347DD569F}" sibTransId="{57F5DE75-5298-4834-9ECA-E5E80A27CBD3}"/>
    <dgm:cxn modelId="{2C7F50D8-25F9-45D3-9BF1-CDE982C78547}" srcId="{EA18B571-3F6E-442D-BE0C-77277CFFC897}" destId="{E340F977-F5AC-4970-A5DF-52626AEA0DAA}" srcOrd="0" destOrd="0" parTransId="{FE8F31FD-A6FE-4358-A536-628A1535671D}" sibTransId="{A09B4CA2-D58A-4CE7-955F-82DDD2C64B3E}"/>
    <dgm:cxn modelId="{A019861A-A471-4ACC-A8F0-0DCCAC4C50CA}" type="presOf" srcId="{A37E0857-BB1A-435B-B178-57DF71091FA5}" destId="{CD0B2C5E-274B-40C0-9D15-D233EC817EB7}" srcOrd="0" destOrd="0" presId="urn:microsoft.com/office/officeart/2005/8/layout/vList5"/>
    <dgm:cxn modelId="{58AFA64B-0511-4692-9757-7692BAAE6082}" type="presOf" srcId="{C7C48122-04BB-41F3-8934-4953077D698E}" destId="{C7038BD1-B1FA-4C7A-9D15-9C5C0659A771}" srcOrd="0" destOrd="1" presId="urn:microsoft.com/office/officeart/2005/8/layout/vList5"/>
    <dgm:cxn modelId="{D748D0A8-A2FD-426B-A71A-342E8428570F}" type="presOf" srcId="{DE83330E-0DB4-41E1-B0B5-2EBFDDC4A4C2}" destId="{55F2D4DD-4C2F-4859-A5E0-FF1133DF1D72}" srcOrd="0" destOrd="2" presId="urn:microsoft.com/office/officeart/2005/8/layout/vList5"/>
    <dgm:cxn modelId="{EDD3A75E-64EB-4740-9AFC-40F9296B2479}" srcId="{EA18B571-3F6E-442D-BE0C-77277CFFC897}" destId="{17D01A98-73D6-4B8D-89BD-DC088965C203}" srcOrd="1" destOrd="0" parTransId="{A16AE932-4638-482F-9B71-BD56FE80BEA8}" sibTransId="{11A6595F-FADB-43D0-90B5-2725AAD0629A}"/>
    <dgm:cxn modelId="{D64DBF97-CDC6-4172-A28E-687B932779CF}" type="presOf" srcId="{A22C5C08-8A08-476B-95D3-14AC2D1F141F}" destId="{1D51EA6F-5115-47D8-A5DA-8C01F20FD836}" srcOrd="0" destOrd="0" presId="urn:microsoft.com/office/officeart/2005/8/layout/vList5"/>
    <dgm:cxn modelId="{9DD93115-1EFE-4DD2-96D4-BEFA518081DF}" type="presParOf" srcId="{023B392D-2A36-49F5-95AA-D59532B99B88}" destId="{EE1FAC4C-AC91-4B56-A974-52489DCA7C6A}" srcOrd="0" destOrd="0" presId="urn:microsoft.com/office/officeart/2005/8/layout/vList5"/>
    <dgm:cxn modelId="{A7D9EFC9-A583-4C03-AC3B-8B3D93938E22}" type="presParOf" srcId="{EE1FAC4C-AC91-4B56-A974-52489DCA7C6A}" destId="{8851DFB8-2D98-4C09-A726-610139319939}" srcOrd="0" destOrd="0" presId="urn:microsoft.com/office/officeart/2005/8/layout/vList5"/>
    <dgm:cxn modelId="{CEB8697C-DA6A-4278-8D04-4D8FBA6BF5FD}" type="presParOf" srcId="{EE1FAC4C-AC91-4B56-A974-52489DCA7C6A}" destId="{55F2D4DD-4C2F-4859-A5E0-FF1133DF1D72}" srcOrd="1" destOrd="0" presId="urn:microsoft.com/office/officeart/2005/8/layout/vList5"/>
    <dgm:cxn modelId="{B32AC7AB-2F3A-4096-8D6E-A2C688911F4B}" type="presParOf" srcId="{023B392D-2A36-49F5-95AA-D59532B99B88}" destId="{B7EBCF16-4D9E-4E15-AE6E-5D45A00E488A}" srcOrd="1" destOrd="0" presId="urn:microsoft.com/office/officeart/2005/8/layout/vList5"/>
    <dgm:cxn modelId="{B3381BA9-2CD2-404F-9A5E-7D7BDCFBDE4E}" type="presParOf" srcId="{023B392D-2A36-49F5-95AA-D59532B99B88}" destId="{25AC729D-9631-4EBC-9475-AB2416FC37AE}" srcOrd="2" destOrd="0" presId="urn:microsoft.com/office/officeart/2005/8/layout/vList5"/>
    <dgm:cxn modelId="{C6548D44-823E-439B-A382-1F1BD61DCA15}" type="presParOf" srcId="{25AC729D-9631-4EBC-9475-AB2416FC37AE}" destId="{56B4C58E-4FC8-4A63-B131-7222EABE6C0B}" srcOrd="0" destOrd="0" presId="urn:microsoft.com/office/officeart/2005/8/layout/vList5"/>
    <dgm:cxn modelId="{3F3B0425-34C0-4157-A6F9-45729BC3B46A}" type="presParOf" srcId="{25AC729D-9631-4EBC-9475-AB2416FC37AE}" destId="{1D51EA6F-5115-47D8-A5DA-8C01F20FD836}" srcOrd="1" destOrd="0" presId="urn:microsoft.com/office/officeart/2005/8/layout/vList5"/>
    <dgm:cxn modelId="{83829338-BADD-42F4-85AA-97176B23801F}" type="presParOf" srcId="{023B392D-2A36-49F5-95AA-D59532B99B88}" destId="{6C1EA2C1-E400-4635-908A-33BAC8D1C099}" srcOrd="3" destOrd="0" presId="urn:microsoft.com/office/officeart/2005/8/layout/vList5"/>
    <dgm:cxn modelId="{2AD48861-4C04-428F-981B-51911DC0E40C}" type="presParOf" srcId="{023B392D-2A36-49F5-95AA-D59532B99B88}" destId="{319A83AD-2B57-4535-95E9-303F97E6BAE4}" srcOrd="4" destOrd="0" presId="urn:microsoft.com/office/officeart/2005/8/layout/vList5"/>
    <dgm:cxn modelId="{6CDD665A-194E-4761-B4A0-4F34FF707676}" type="presParOf" srcId="{319A83AD-2B57-4535-95E9-303F97E6BAE4}" destId="{CD0B2C5E-274B-40C0-9D15-D233EC817EB7}" srcOrd="0" destOrd="0" presId="urn:microsoft.com/office/officeart/2005/8/layout/vList5"/>
    <dgm:cxn modelId="{20F6C33F-8D05-43A3-B10C-FA1822F141CC}" type="presParOf" srcId="{319A83AD-2B57-4535-95E9-303F97E6BAE4}" destId="{C7038BD1-B1FA-4C7A-9D15-9C5C0659A771}" srcOrd="1" destOrd="0" presId="urn:microsoft.com/office/officeart/2005/8/layout/vList5"/>
    <dgm:cxn modelId="{EE27EA01-D7FE-40A9-877D-6614512084DA}" type="presParOf" srcId="{023B392D-2A36-49F5-95AA-D59532B99B88}" destId="{925ADA26-3B19-4C32-81DB-EFDF8D60242A}" srcOrd="5" destOrd="0" presId="urn:microsoft.com/office/officeart/2005/8/layout/vList5"/>
    <dgm:cxn modelId="{9DE02C6C-9DFC-49AA-8799-CF5DD108AA5D}" type="presParOf" srcId="{023B392D-2A36-49F5-95AA-D59532B99B88}" destId="{C3C1E750-D272-443F-87FA-C121AE819C96}" srcOrd="6" destOrd="0" presId="urn:microsoft.com/office/officeart/2005/8/layout/vList5"/>
    <dgm:cxn modelId="{920505FB-6643-4C9C-93E9-0FB45A136A97}" type="presParOf" srcId="{C3C1E750-D272-443F-87FA-C121AE819C96}" destId="{8B74EC18-CC05-456C-ACB9-1AEA69ECC815}" srcOrd="0" destOrd="0" presId="urn:microsoft.com/office/officeart/2005/8/layout/vList5"/>
    <dgm:cxn modelId="{7AC10E7A-3E27-463B-82A2-A59CED3A7EA1}" type="presParOf" srcId="{C3C1E750-D272-443F-87FA-C121AE819C96}" destId="{B1976A92-9424-4BD4-A0F2-088EDA5AD7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865E9E-297F-411D-A084-C028E7AA997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0201D3-F4A8-4530-8720-0880E39A6BBD}" type="pres">
      <dgm:prSet presAssocID="{5F865E9E-297F-411D-A084-C028E7AA997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74420743-83FD-4893-831A-A9D4302F71EF}" type="presOf" srcId="{5F865E9E-297F-411D-A084-C028E7AA997F}" destId="{1C0201D3-F4A8-4530-8720-0880E39A6BB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288551-EDF0-463E-A4DA-AAD10CCD3FAF}" type="doc">
      <dgm:prSet loTypeId="urn:microsoft.com/office/officeart/2005/8/layout/lProcess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CE8C16-C3E7-45F7-A01F-7B9B8C895BD9}">
      <dgm:prSet phldrT="[Текст]"/>
      <dgm:spPr/>
      <dgm:t>
        <a:bodyPr/>
        <a:lstStyle/>
        <a:p>
          <a:r>
            <a:rPr lang="ru-RU" dirty="0" smtClean="0"/>
            <a:t>ТОП-10 – основные признаки</a:t>
          </a:r>
          <a:endParaRPr lang="ru-RU" dirty="0"/>
        </a:p>
      </dgm:t>
    </dgm:pt>
    <dgm:pt modelId="{37383A18-C517-460E-A118-76B7A4DD626E}" type="parTrans" cxnId="{939859BD-D6C3-403A-B0A0-41D7A6697FA0}">
      <dgm:prSet/>
      <dgm:spPr/>
      <dgm:t>
        <a:bodyPr/>
        <a:lstStyle/>
        <a:p>
          <a:endParaRPr lang="ru-RU"/>
        </a:p>
      </dgm:t>
    </dgm:pt>
    <dgm:pt modelId="{8BC9EF70-BC1A-4A69-A213-096FBACFE30C}" type="sibTrans" cxnId="{939859BD-D6C3-403A-B0A0-41D7A6697FA0}">
      <dgm:prSet/>
      <dgm:spPr/>
      <dgm:t>
        <a:bodyPr/>
        <a:lstStyle/>
        <a:p>
          <a:endParaRPr lang="ru-RU"/>
        </a:p>
      </dgm:t>
    </dgm:pt>
    <dgm:pt modelId="{9B94218A-1575-450B-A541-21AFB192F2CD}">
      <dgm:prSet phldrT="[Текст]" custT="1"/>
      <dgm:spPr/>
      <dgm:t>
        <a:bodyPr/>
        <a:lstStyle/>
        <a:p>
          <a:r>
            <a:rPr lang="ru-RU" sz="700" dirty="0" smtClean="0"/>
            <a:t>На информационном ресурсе используется формат открытых данных </a:t>
          </a:r>
          <a:br>
            <a:rPr lang="ru-RU" sz="700" dirty="0" smtClean="0"/>
          </a:br>
          <a:r>
            <a:rPr lang="ru-RU" sz="700" dirty="0" smtClean="0"/>
            <a:t>и формат свободных публичных лицензий</a:t>
          </a:r>
          <a:endParaRPr lang="ru-RU" sz="700" dirty="0"/>
        </a:p>
      </dgm:t>
    </dgm:pt>
    <dgm:pt modelId="{A567F657-DC7B-4F6B-B078-2296CD02A8B0}" type="parTrans" cxnId="{520FA6BD-000A-49FC-BE2F-93450068C397}">
      <dgm:prSet/>
      <dgm:spPr/>
      <dgm:t>
        <a:bodyPr/>
        <a:lstStyle/>
        <a:p>
          <a:endParaRPr lang="ru-RU"/>
        </a:p>
      </dgm:t>
    </dgm:pt>
    <dgm:pt modelId="{3EB7A1E1-35BB-4A6F-B8DB-597C11DFFFB0}" type="sibTrans" cxnId="{520FA6BD-000A-49FC-BE2F-93450068C397}">
      <dgm:prSet/>
      <dgm:spPr/>
      <dgm:t>
        <a:bodyPr/>
        <a:lstStyle/>
        <a:p>
          <a:endParaRPr lang="ru-RU"/>
        </a:p>
      </dgm:t>
    </dgm:pt>
    <dgm:pt modelId="{1F22A2BF-9720-4B45-93CD-F9E87E4E2067}">
      <dgm:prSet phldrT="[Текст]" custT="1"/>
      <dgm:spPr/>
      <dgm:t>
        <a:bodyPr/>
        <a:lstStyle/>
        <a:p>
          <a:r>
            <a:rPr lang="ru-RU" sz="700" dirty="0" smtClean="0"/>
            <a:t>Применяется социальный заказ</a:t>
          </a:r>
        </a:p>
      </dgm:t>
    </dgm:pt>
    <dgm:pt modelId="{C96011C9-0C1F-4E7F-99EC-E67DFF18872D}" type="parTrans" cxnId="{8E2AAA27-058F-42AA-85E2-3E7B8C2FA501}">
      <dgm:prSet/>
      <dgm:spPr/>
      <dgm:t>
        <a:bodyPr/>
        <a:lstStyle/>
        <a:p>
          <a:endParaRPr lang="ru-RU"/>
        </a:p>
      </dgm:t>
    </dgm:pt>
    <dgm:pt modelId="{DEE6FAF7-079D-4444-9302-469EA0DDDAEA}" type="sibTrans" cxnId="{8E2AAA27-058F-42AA-85E2-3E7B8C2FA501}">
      <dgm:prSet/>
      <dgm:spPr/>
      <dgm:t>
        <a:bodyPr/>
        <a:lstStyle/>
        <a:p>
          <a:endParaRPr lang="ru-RU"/>
        </a:p>
      </dgm:t>
    </dgm:pt>
    <dgm:pt modelId="{8E8A828F-E343-41E4-9EFA-6D043F4542C1}">
      <dgm:prSet phldrT="[Текст]" custT="1"/>
      <dgm:spPr/>
      <dgm:t>
        <a:bodyPr/>
        <a:lstStyle/>
        <a:p>
          <a:r>
            <a:rPr lang="ru-RU" sz="700" dirty="0" smtClean="0"/>
            <a:t>Поддержка практически всех зарегистрированных </a:t>
          </a:r>
          <a:br>
            <a:rPr lang="ru-RU" sz="700" dirty="0" smtClean="0"/>
          </a:br>
          <a:r>
            <a:rPr lang="ru-RU" sz="700" dirty="0" smtClean="0"/>
            <a:t>социальных предприятий за счет региональных средств</a:t>
          </a:r>
          <a:endParaRPr lang="ru-RU" sz="700" dirty="0"/>
        </a:p>
      </dgm:t>
    </dgm:pt>
    <dgm:pt modelId="{E0B6129B-6E56-4319-AB59-2E32F07BCFF9}" type="parTrans" cxnId="{D93285F3-3D50-4CA8-A77A-A8856E0F71CE}">
      <dgm:prSet/>
      <dgm:spPr/>
      <dgm:t>
        <a:bodyPr/>
        <a:lstStyle/>
        <a:p>
          <a:endParaRPr lang="ru-RU"/>
        </a:p>
      </dgm:t>
    </dgm:pt>
    <dgm:pt modelId="{7DDCDE5E-8DA0-4605-B5E3-25ADD94B0407}" type="sibTrans" cxnId="{D93285F3-3D50-4CA8-A77A-A8856E0F71CE}">
      <dgm:prSet/>
      <dgm:spPr/>
      <dgm:t>
        <a:bodyPr/>
        <a:lstStyle/>
        <a:p>
          <a:endParaRPr lang="ru-RU"/>
        </a:p>
      </dgm:t>
    </dgm:pt>
    <dgm:pt modelId="{6D459C97-EE28-40FD-8178-E4BE790B787B}">
      <dgm:prSet phldrT="[Текст]" custT="1"/>
      <dgm:spPr/>
      <dgm:t>
        <a:bodyPr/>
        <a:lstStyle/>
        <a:p>
          <a:r>
            <a:rPr lang="ru-RU" sz="700" dirty="0" smtClean="0"/>
            <a:t>Реализация мероприятий в рамках муниципальных программ по поддержке СОНКО осуществляется в большинстве муниципальных районов </a:t>
          </a:r>
          <a:br>
            <a:rPr lang="ru-RU" sz="700" dirty="0" smtClean="0"/>
          </a:br>
          <a:r>
            <a:rPr lang="ru-RU" sz="700" dirty="0" smtClean="0"/>
            <a:t>и городских округов</a:t>
          </a:r>
          <a:endParaRPr lang="ru-RU" sz="700" dirty="0"/>
        </a:p>
      </dgm:t>
    </dgm:pt>
    <dgm:pt modelId="{D1B13E9F-0952-47D2-AE40-D13C65D38B9E}" type="parTrans" cxnId="{7858A439-F8D2-481D-8913-7D8FA232B4F4}">
      <dgm:prSet/>
      <dgm:spPr/>
      <dgm:t>
        <a:bodyPr/>
        <a:lstStyle/>
        <a:p>
          <a:endParaRPr lang="ru-RU"/>
        </a:p>
      </dgm:t>
    </dgm:pt>
    <dgm:pt modelId="{E7E7E0F3-6A0B-4DBE-9DE3-0DCCFB59EDAA}" type="sibTrans" cxnId="{7858A439-F8D2-481D-8913-7D8FA232B4F4}">
      <dgm:prSet/>
      <dgm:spPr/>
      <dgm:t>
        <a:bodyPr/>
        <a:lstStyle/>
        <a:p>
          <a:endParaRPr lang="ru-RU"/>
        </a:p>
      </dgm:t>
    </dgm:pt>
    <dgm:pt modelId="{D4D90241-D2AE-4BDB-B3F1-031F21E3B747}">
      <dgm:prSet phldrT="[Текст]" custT="1"/>
      <dgm:spPr/>
      <dgm:t>
        <a:bodyPr/>
        <a:lstStyle/>
        <a:p>
          <a:r>
            <a:rPr lang="ru-RU" sz="700" dirty="0" smtClean="0"/>
            <a:t>Реализуется механизм персонифицированного финансирования</a:t>
          </a:r>
          <a:endParaRPr lang="ru-RU" sz="700" dirty="0"/>
        </a:p>
      </dgm:t>
    </dgm:pt>
    <dgm:pt modelId="{4AB6BA7B-444C-4173-9665-E397D6289D3F}" type="parTrans" cxnId="{E08C2B17-A161-4DC5-BB7C-71034816043C}">
      <dgm:prSet/>
      <dgm:spPr/>
      <dgm:t>
        <a:bodyPr/>
        <a:lstStyle/>
        <a:p>
          <a:endParaRPr lang="ru-RU"/>
        </a:p>
      </dgm:t>
    </dgm:pt>
    <dgm:pt modelId="{4BEDBF11-641F-4CDC-BA7F-CF3C5A7E9673}" type="sibTrans" cxnId="{E08C2B17-A161-4DC5-BB7C-71034816043C}">
      <dgm:prSet/>
      <dgm:spPr/>
      <dgm:t>
        <a:bodyPr/>
        <a:lstStyle/>
        <a:p>
          <a:endParaRPr lang="ru-RU"/>
        </a:p>
      </dgm:t>
    </dgm:pt>
    <dgm:pt modelId="{8AACC94C-B4CE-43C2-980F-F0F53A4CFC54}">
      <dgm:prSet phldrT="[Текст]" custT="1"/>
      <dgm:spPr/>
      <dgm:t>
        <a:bodyPr/>
        <a:lstStyle/>
        <a:p>
          <a:r>
            <a:rPr lang="ru-RU" sz="700" dirty="0" smtClean="0"/>
            <a:t>Поддержка социальных предприятий в рамках муниципальных программ</a:t>
          </a:r>
          <a:endParaRPr lang="ru-RU" sz="700" dirty="0"/>
        </a:p>
      </dgm:t>
    </dgm:pt>
    <dgm:pt modelId="{2D593AC0-46A8-4669-AB4C-7FE5F9020145}" type="parTrans" cxnId="{25D3F844-D865-4647-B1C5-142847BE019B}">
      <dgm:prSet/>
      <dgm:spPr/>
      <dgm:t>
        <a:bodyPr/>
        <a:lstStyle/>
        <a:p>
          <a:endParaRPr lang="ru-RU"/>
        </a:p>
      </dgm:t>
    </dgm:pt>
    <dgm:pt modelId="{F6C61387-B737-429D-9177-4314D3837AFD}" type="sibTrans" cxnId="{25D3F844-D865-4647-B1C5-142847BE019B}">
      <dgm:prSet/>
      <dgm:spPr/>
      <dgm:t>
        <a:bodyPr/>
        <a:lstStyle/>
        <a:p>
          <a:endParaRPr lang="ru-RU"/>
        </a:p>
      </dgm:t>
    </dgm:pt>
    <dgm:pt modelId="{F9C14260-50C2-4DB4-835A-BFE1A4407512}" type="pres">
      <dgm:prSet presAssocID="{B3288551-EDF0-463E-A4DA-AAD10CCD3FA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3C8198-FD3D-4CD4-864B-B994A7DB7024}" type="pres">
      <dgm:prSet presAssocID="{F2CE8C16-C3E7-45F7-A01F-7B9B8C895BD9}" presName="compNode" presStyleCnt="0"/>
      <dgm:spPr/>
    </dgm:pt>
    <dgm:pt modelId="{80598AF8-A958-4CBA-A64C-183C03DA2A67}" type="pres">
      <dgm:prSet presAssocID="{F2CE8C16-C3E7-45F7-A01F-7B9B8C895BD9}" presName="aNode" presStyleLbl="bgShp" presStyleIdx="0" presStyleCnt="1"/>
      <dgm:spPr/>
      <dgm:t>
        <a:bodyPr/>
        <a:lstStyle/>
        <a:p>
          <a:endParaRPr lang="ru-RU"/>
        </a:p>
      </dgm:t>
    </dgm:pt>
    <dgm:pt modelId="{2DB56E17-BA0C-4D13-9749-7902CDDF7DE7}" type="pres">
      <dgm:prSet presAssocID="{F2CE8C16-C3E7-45F7-A01F-7B9B8C895BD9}" presName="textNode" presStyleLbl="bgShp" presStyleIdx="0" presStyleCnt="1"/>
      <dgm:spPr/>
      <dgm:t>
        <a:bodyPr/>
        <a:lstStyle/>
        <a:p>
          <a:endParaRPr lang="ru-RU"/>
        </a:p>
      </dgm:t>
    </dgm:pt>
    <dgm:pt modelId="{0E1D6B16-3741-4F9A-8BDA-BFFE8B56DBE3}" type="pres">
      <dgm:prSet presAssocID="{F2CE8C16-C3E7-45F7-A01F-7B9B8C895BD9}" presName="compChildNode" presStyleCnt="0"/>
      <dgm:spPr/>
    </dgm:pt>
    <dgm:pt modelId="{AD93C221-514C-48D3-9C68-B1BB8C206D02}" type="pres">
      <dgm:prSet presAssocID="{F2CE8C16-C3E7-45F7-A01F-7B9B8C895BD9}" presName="theInnerList" presStyleCnt="0"/>
      <dgm:spPr/>
    </dgm:pt>
    <dgm:pt modelId="{58CBD94E-48C6-4617-A303-2B28528ED454}" type="pres">
      <dgm:prSet presAssocID="{9B94218A-1575-450B-A541-21AFB192F2CD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B8C121-EF4A-4623-942B-3778B10BEEE3}" type="pres">
      <dgm:prSet presAssocID="{9B94218A-1575-450B-A541-21AFB192F2CD}" presName="aSpace2" presStyleCnt="0"/>
      <dgm:spPr/>
    </dgm:pt>
    <dgm:pt modelId="{F65F0E12-8D84-4230-99B0-0D30F5FAEEB7}" type="pres">
      <dgm:prSet presAssocID="{1F22A2BF-9720-4B45-93CD-F9E87E4E2067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EE60A8-9545-46B5-AE3D-C509278E8F15}" type="pres">
      <dgm:prSet presAssocID="{1F22A2BF-9720-4B45-93CD-F9E87E4E2067}" presName="aSpace2" presStyleCnt="0"/>
      <dgm:spPr/>
    </dgm:pt>
    <dgm:pt modelId="{21C49548-C4F5-4967-AC8D-18A8E4F8DE9C}" type="pres">
      <dgm:prSet presAssocID="{D4D90241-D2AE-4BDB-B3F1-031F21E3B747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4D302E-E9F7-4117-AB93-800A915D93E0}" type="pres">
      <dgm:prSet presAssocID="{D4D90241-D2AE-4BDB-B3F1-031F21E3B747}" presName="aSpace2" presStyleCnt="0"/>
      <dgm:spPr/>
    </dgm:pt>
    <dgm:pt modelId="{A60B999A-B9DE-47F4-B44B-6240DC8761D1}" type="pres">
      <dgm:prSet presAssocID="{8E8A828F-E343-41E4-9EFA-6D043F4542C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202BCA-26B0-43D0-83CC-43998FF999F1}" type="pres">
      <dgm:prSet presAssocID="{8E8A828F-E343-41E4-9EFA-6D043F4542C1}" presName="aSpace2" presStyleCnt="0"/>
      <dgm:spPr/>
    </dgm:pt>
    <dgm:pt modelId="{76473ECF-B616-45DA-8C7E-230EBAF57811}" type="pres">
      <dgm:prSet presAssocID="{8AACC94C-B4CE-43C2-980F-F0F53A4CFC54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0BE41D-D3E0-4077-B452-0315726F7420}" type="pres">
      <dgm:prSet presAssocID="{8AACC94C-B4CE-43C2-980F-F0F53A4CFC54}" presName="aSpace2" presStyleCnt="0"/>
      <dgm:spPr/>
    </dgm:pt>
    <dgm:pt modelId="{32C7B592-A6D2-4CFE-AFCB-13F822A43C12}" type="pres">
      <dgm:prSet presAssocID="{6D459C97-EE28-40FD-8178-E4BE790B787B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473541-BBE6-46C2-B4AF-42758E697120}" type="presOf" srcId="{6D459C97-EE28-40FD-8178-E4BE790B787B}" destId="{32C7B592-A6D2-4CFE-AFCB-13F822A43C12}" srcOrd="0" destOrd="0" presId="urn:microsoft.com/office/officeart/2005/8/layout/lProcess2"/>
    <dgm:cxn modelId="{477629B3-CE5E-4480-9B62-43BC3986C538}" type="presOf" srcId="{F2CE8C16-C3E7-45F7-A01F-7B9B8C895BD9}" destId="{2DB56E17-BA0C-4D13-9749-7902CDDF7DE7}" srcOrd="1" destOrd="0" presId="urn:microsoft.com/office/officeart/2005/8/layout/lProcess2"/>
    <dgm:cxn modelId="{939859BD-D6C3-403A-B0A0-41D7A6697FA0}" srcId="{B3288551-EDF0-463E-A4DA-AAD10CCD3FAF}" destId="{F2CE8C16-C3E7-45F7-A01F-7B9B8C895BD9}" srcOrd="0" destOrd="0" parTransId="{37383A18-C517-460E-A118-76B7A4DD626E}" sibTransId="{8BC9EF70-BC1A-4A69-A213-096FBACFE30C}"/>
    <dgm:cxn modelId="{620EAC2E-85EB-4951-95C6-B5C4D76E0443}" type="presOf" srcId="{1F22A2BF-9720-4B45-93CD-F9E87E4E2067}" destId="{F65F0E12-8D84-4230-99B0-0D30F5FAEEB7}" srcOrd="0" destOrd="0" presId="urn:microsoft.com/office/officeart/2005/8/layout/lProcess2"/>
    <dgm:cxn modelId="{1D436B94-E198-4DA6-9795-63C6079E05C4}" type="presOf" srcId="{B3288551-EDF0-463E-A4DA-AAD10CCD3FAF}" destId="{F9C14260-50C2-4DB4-835A-BFE1A4407512}" srcOrd="0" destOrd="0" presId="urn:microsoft.com/office/officeart/2005/8/layout/lProcess2"/>
    <dgm:cxn modelId="{C2D4072D-0E72-4F68-B301-680896AECB64}" type="presOf" srcId="{D4D90241-D2AE-4BDB-B3F1-031F21E3B747}" destId="{21C49548-C4F5-4967-AC8D-18A8E4F8DE9C}" srcOrd="0" destOrd="0" presId="urn:microsoft.com/office/officeart/2005/8/layout/lProcess2"/>
    <dgm:cxn modelId="{848FAF4C-5521-42FC-848C-090ED9AFD3D3}" type="presOf" srcId="{F2CE8C16-C3E7-45F7-A01F-7B9B8C895BD9}" destId="{80598AF8-A958-4CBA-A64C-183C03DA2A67}" srcOrd="0" destOrd="0" presId="urn:microsoft.com/office/officeart/2005/8/layout/lProcess2"/>
    <dgm:cxn modelId="{8E2AAA27-058F-42AA-85E2-3E7B8C2FA501}" srcId="{F2CE8C16-C3E7-45F7-A01F-7B9B8C895BD9}" destId="{1F22A2BF-9720-4B45-93CD-F9E87E4E2067}" srcOrd="1" destOrd="0" parTransId="{C96011C9-0C1F-4E7F-99EC-E67DFF18872D}" sibTransId="{DEE6FAF7-079D-4444-9302-469EA0DDDAEA}"/>
    <dgm:cxn modelId="{1A7BB207-148B-4066-BBC2-3D4244CA6F47}" type="presOf" srcId="{8AACC94C-B4CE-43C2-980F-F0F53A4CFC54}" destId="{76473ECF-B616-45DA-8C7E-230EBAF57811}" srcOrd="0" destOrd="0" presId="urn:microsoft.com/office/officeart/2005/8/layout/lProcess2"/>
    <dgm:cxn modelId="{2BE33B5B-597D-45B8-8FCE-10036113FCF6}" type="presOf" srcId="{9B94218A-1575-450B-A541-21AFB192F2CD}" destId="{58CBD94E-48C6-4617-A303-2B28528ED454}" srcOrd="0" destOrd="0" presId="urn:microsoft.com/office/officeart/2005/8/layout/lProcess2"/>
    <dgm:cxn modelId="{7858A439-F8D2-481D-8913-7D8FA232B4F4}" srcId="{F2CE8C16-C3E7-45F7-A01F-7B9B8C895BD9}" destId="{6D459C97-EE28-40FD-8178-E4BE790B787B}" srcOrd="5" destOrd="0" parTransId="{D1B13E9F-0952-47D2-AE40-D13C65D38B9E}" sibTransId="{E7E7E0F3-6A0B-4DBE-9DE3-0DCCFB59EDAA}"/>
    <dgm:cxn modelId="{2523D65F-5749-42E8-A645-65479A8ED6F7}" type="presOf" srcId="{8E8A828F-E343-41E4-9EFA-6D043F4542C1}" destId="{A60B999A-B9DE-47F4-B44B-6240DC8761D1}" srcOrd="0" destOrd="0" presId="urn:microsoft.com/office/officeart/2005/8/layout/lProcess2"/>
    <dgm:cxn modelId="{D93285F3-3D50-4CA8-A77A-A8856E0F71CE}" srcId="{F2CE8C16-C3E7-45F7-A01F-7B9B8C895BD9}" destId="{8E8A828F-E343-41E4-9EFA-6D043F4542C1}" srcOrd="3" destOrd="0" parTransId="{E0B6129B-6E56-4319-AB59-2E32F07BCFF9}" sibTransId="{7DDCDE5E-8DA0-4605-B5E3-25ADD94B0407}"/>
    <dgm:cxn modelId="{25D3F844-D865-4647-B1C5-142847BE019B}" srcId="{F2CE8C16-C3E7-45F7-A01F-7B9B8C895BD9}" destId="{8AACC94C-B4CE-43C2-980F-F0F53A4CFC54}" srcOrd="4" destOrd="0" parTransId="{2D593AC0-46A8-4669-AB4C-7FE5F9020145}" sibTransId="{F6C61387-B737-429D-9177-4314D3837AFD}"/>
    <dgm:cxn modelId="{520FA6BD-000A-49FC-BE2F-93450068C397}" srcId="{F2CE8C16-C3E7-45F7-A01F-7B9B8C895BD9}" destId="{9B94218A-1575-450B-A541-21AFB192F2CD}" srcOrd="0" destOrd="0" parTransId="{A567F657-DC7B-4F6B-B078-2296CD02A8B0}" sibTransId="{3EB7A1E1-35BB-4A6F-B8DB-597C11DFFFB0}"/>
    <dgm:cxn modelId="{E08C2B17-A161-4DC5-BB7C-71034816043C}" srcId="{F2CE8C16-C3E7-45F7-A01F-7B9B8C895BD9}" destId="{D4D90241-D2AE-4BDB-B3F1-031F21E3B747}" srcOrd="2" destOrd="0" parTransId="{4AB6BA7B-444C-4173-9665-E397D6289D3F}" sibTransId="{4BEDBF11-641F-4CDC-BA7F-CF3C5A7E9673}"/>
    <dgm:cxn modelId="{728FDC01-59E1-43DF-BC9C-38BEB5E6AD2C}" type="presParOf" srcId="{F9C14260-50C2-4DB4-835A-BFE1A4407512}" destId="{573C8198-FD3D-4CD4-864B-B994A7DB7024}" srcOrd="0" destOrd="0" presId="urn:microsoft.com/office/officeart/2005/8/layout/lProcess2"/>
    <dgm:cxn modelId="{E615676B-DD94-450A-90D2-A4C8842CB721}" type="presParOf" srcId="{573C8198-FD3D-4CD4-864B-B994A7DB7024}" destId="{80598AF8-A958-4CBA-A64C-183C03DA2A67}" srcOrd="0" destOrd="0" presId="urn:microsoft.com/office/officeart/2005/8/layout/lProcess2"/>
    <dgm:cxn modelId="{1DE6B147-8BFD-4B41-AD0C-702CA9E91668}" type="presParOf" srcId="{573C8198-FD3D-4CD4-864B-B994A7DB7024}" destId="{2DB56E17-BA0C-4D13-9749-7902CDDF7DE7}" srcOrd="1" destOrd="0" presId="urn:microsoft.com/office/officeart/2005/8/layout/lProcess2"/>
    <dgm:cxn modelId="{E73B87E1-286B-4B9F-8D86-0F7909BBEA43}" type="presParOf" srcId="{573C8198-FD3D-4CD4-864B-B994A7DB7024}" destId="{0E1D6B16-3741-4F9A-8BDA-BFFE8B56DBE3}" srcOrd="2" destOrd="0" presId="urn:microsoft.com/office/officeart/2005/8/layout/lProcess2"/>
    <dgm:cxn modelId="{2B4CE316-DA10-486B-A10D-8CDB8D2CBA21}" type="presParOf" srcId="{0E1D6B16-3741-4F9A-8BDA-BFFE8B56DBE3}" destId="{AD93C221-514C-48D3-9C68-B1BB8C206D02}" srcOrd="0" destOrd="0" presId="urn:microsoft.com/office/officeart/2005/8/layout/lProcess2"/>
    <dgm:cxn modelId="{76E4B7EF-468D-4C39-935F-A23BC5F55EB1}" type="presParOf" srcId="{AD93C221-514C-48D3-9C68-B1BB8C206D02}" destId="{58CBD94E-48C6-4617-A303-2B28528ED454}" srcOrd="0" destOrd="0" presId="urn:microsoft.com/office/officeart/2005/8/layout/lProcess2"/>
    <dgm:cxn modelId="{F5ABFA2B-ED8A-4008-8B9F-49719E4221A3}" type="presParOf" srcId="{AD93C221-514C-48D3-9C68-B1BB8C206D02}" destId="{8AB8C121-EF4A-4623-942B-3778B10BEEE3}" srcOrd="1" destOrd="0" presId="urn:microsoft.com/office/officeart/2005/8/layout/lProcess2"/>
    <dgm:cxn modelId="{30D284A1-E95C-40B2-A5FA-EA4EBF9AB6C8}" type="presParOf" srcId="{AD93C221-514C-48D3-9C68-B1BB8C206D02}" destId="{F65F0E12-8D84-4230-99B0-0D30F5FAEEB7}" srcOrd="2" destOrd="0" presId="urn:microsoft.com/office/officeart/2005/8/layout/lProcess2"/>
    <dgm:cxn modelId="{3FC74AB4-A59D-4D57-9BD1-3E94524E944A}" type="presParOf" srcId="{AD93C221-514C-48D3-9C68-B1BB8C206D02}" destId="{C2EE60A8-9545-46B5-AE3D-C509278E8F15}" srcOrd="3" destOrd="0" presId="urn:microsoft.com/office/officeart/2005/8/layout/lProcess2"/>
    <dgm:cxn modelId="{8D5FE204-D4D1-4B5B-8B36-AFC8ABB61898}" type="presParOf" srcId="{AD93C221-514C-48D3-9C68-B1BB8C206D02}" destId="{21C49548-C4F5-4967-AC8D-18A8E4F8DE9C}" srcOrd="4" destOrd="0" presId="urn:microsoft.com/office/officeart/2005/8/layout/lProcess2"/>
    <dgm:cxn modelId="{99DB609E-25F3-4415-8B30-FE1C1760B6B2}" type="presParOf" srcId="{AD93C221-514C-48D3-9C68-B1BB8C206D02}" destId="{BC4D302E-E9F7-4117-AB93-800A915D93E0}" srcOrd="5" destOrd="0" presId="urn:microsoft.com/office/officeart/2005/8/layout/lProcess2"/>
    <dgm:cxn modelId="{46A2006F-BAC2-480C-B900-BF7AA05A6CDB}" type="presParOf" srcId="{AD93C221-514C-48D3-9C68-B1BB8C206D02}" destId="{A60B999A-B9DE-47F4-B44B-6240DC8761D1}" srcOrd="6" destOrd="0" presId="urn:microsoft.com/office/officeart/2005/8/layout/lProcess2"/>
    <dgm:cxn modelId="{F08246FF-5FEE-4AD0-8D66-74030F9BAF1F}" type="presParOf" srcId="{AD93C221-514C-48D3-9C68-B1BB8C206D02}" destId="{8B202BCA-26B0-43D0-83CC-43998FF999F1}" srcOrd="7" destOrd="0" presId="urn:microsoft.com/office/officeart/2005/8/layout/lProcess2"/>
    <dgm:cxn modelId="{E8DF8F95-B597-44B3-AB0B-290B48506B5D}" type="presParOf" srcId="{AD93C221-514C-48D3-9C68-B1BB8C206D02}" destId="{76473ECF-B616-45DA-8C7E-230EBAF57811}" srcOrd="8" destOrd="0" presId="urn:microsoft.com/office/officeart/2005/8/layout/lProcess2"/>
    <dgm:cxn modelId="{B90E9986-D091-4E2B-9860-3349808A8A30}" type="presParOf" srcId="{AD93C221-514C-48D3-9C68-B1BB8C206D02}" destId="{510BE41D-D3E0-4077-B452-0315726F7420}" srcOrd="9" destOrd="0" presId="urn:microsoft.com/office/officeart/2005/8/layout/lProcess2"/>
    <dgm:cxn modelId="{7A433A30-665F-4792-81B2-0720FDB1B531}" type="presParOf" srcId="{AD93C221-514C-48D3-9C68-B1BB8C206D02}" destId="{32C7B592-A6D2-4CFE-AFCB-13F822A43C12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865E9E-297F-411D-A084-C028E7AA997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0201D3-F4A8-4530-8720-0880E39A6BBD}" type="pres">
      <dgm:prSet presAssocID="{5F865E9E-297F-411D-A084-C028E7AA997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74420743-83FD-4893-831A-A9D4302F71EF}" type="presOf" srcId="{5F865E9E-297F-411D-A084-C028E7AA997F}" destId="{1C0201D3-F4A8-4530-8720-0880E39A6BB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3288551-EDF0-463E-A4DA-AAD10CCD3FAF}" type="doc">
      <dgm:prSet loTypeId="urn:microsoft.com/office/officeart/2005/8/layout/process5" loCatId="process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F2CE8C16-C3E7-45F7-A01F-7B9B8C895BD9}">
      <dgm:prSet phldrT="[Текст]"/>
      <dgm:spPr/>
      <dgm:t>
        <a:bodyPr/>
        <a:lstStyle/>
        <a:p>
          <a:r>
            <a:rPr lang="ru-RU" dirty="0" smtClean="0"/>
            <a:t>У большинства замыкающих регионов:</a:t>
          </a:r>
          <a:endParaRPr lang="ru-RU" dirty="0"/>
        </a:p>
      </dgm:t>
    </dgm:pt>
    <dgm:pt modelId="{37383A18-C517-460E-A118-76B7A4DD626E}" type="parTrans" cxnId="{939859BD-D6C3-403A-B0A0-41D7A6697FA0}">
      <dgm:prSet/>
      <dgm:spPr/>
      <dgm:t>
        <a:bodyPr/>
        <a:lstStyle/>
        <a:p>
          <a:endParaRPr lang="ru-RU"/>
        </a:p>
      </dgm:t>
    </dgm:pt>
    <dgm:pt modelId="{8BC9EF70-BC1A-4A69-A213-096FBACFE30C}" type="sibTrans" cxnId="{939859BD-D6C3-403A-B0A0-41D7A6697FA0}">
      <dgm:prSet/>
      <dgm:spPr/>
      <dgm:t>
        <a:bodyPr/>
        <a:lstStyle/>
        <a:p>
          <a:endParaRPr lang="ru-RU"/>
        </a:p>
      </dgm:t>
    </dgm:pt>
    <dgm:pt modelId="{6E5AD927-9710-478F-94E7-691696767DE0}">
      <dgm:prSet phldrT="[Текст]"/>
      <dgm:spPr/>
      <dgm:t>
        <a:bodyPr/>
        <a:lstStyle/>
        <a:p>
          <a:r>
            <a:rPr lang="ru-RU" dirty="0" smtClean="0"/>
            <a:t>Неполнота предоставления данных</a:t>
          </a:r>
          <a:endParaRPr lang="ru-RU" dirty="0"/>
        </a:p>
      </dgm:t>
    </dgm:pt>
    <dgm:pt modelId="{8CF1FD1A-99CC-4566-ACB2-1F1672E9F110}" type="parTrans" cxnId="{A4391260-B12E-4485-98C9-0ED38FE5510E}">
      <dgm:prSet/>
      <dgm:spPr/>
      <dgm:t>
        <a:bodyPr/>
        <a:lstStyle/>
        <a:p>
          <a:endParaRPr lang="ru-RU"/>
        </a:p>
      </dgm:t>
    </dgm:pt>
    <dgm:pt modelId="{89383383-4103-4989-A918-AB215D4D667B}" type="sibTrans" cxnId="{A4391260-B12E-4485-98C9-0ED38FE5510E}">
      <dgm:prSet/>
      <dgm:spPr/>
      <dgm:t>
        <a:bodyPr/>
        <a:lstStyle/>
        <a:p>
          <a:endParaRPr lang="ru-RU"/>
        </a:p>
      </dgm:t>
    </dgm:pt>
    <dgm:pt modelId="{8E08611B-939E-4A38-9778-D49E390F8BFC}">
      <dgm:prSet phldrT="[Текст]"/>
      <dgm:spPr/>
      <dgm:t>
        <a:bodyPr/>
        <a:lstStyle/>
        <a:p>
          <a:r>
            <a:rPr lang="ru-RU" dirty="0" smtClean="0"/>
            <a:t>Не применяются налоговые льготы для СОНКО и жертвователей</a:t>
          </a:r>
          <a:endParaRPr lang="ru-RU" dirty="0"/>
        </a:p>
      </dgm:t>
    </dgm:pt>
    <dgm:pt modelId="{24D8CDE9-1E71-4B1A-963C-A70D2AE1D9C5}" type="parTrans" cxnId="{808C787F-B27D-4B3E-8FCF-87993A098BB0}">
      <dgm:prSet/>
      <dgm:spPr/>
      <dgm:t>
        <a:bodyPr/>
        <a:lstStyle/>
        <a:p>
          <a:endParaRPr lang="ru-RU"/>
        </a:p>
      </dgm:t>
    </dgm:pt>
    <dgm:pt modelId="{40D7A384-54B6-48BE-AE41-6DE269D0ABCF}" type="sibTrans" cxnId="{808C787F-B27D-4B3E-8FCF-87993A098BB0}">
      <dgm:prSet/>
      <dgm:spPr/>
      <dgm:t>
        <a:bodyPr/>
        <a:lstStyle/>
        <a:p>
          <a:endParaRPr lang="ru-RU"/>
        </a:p>
      </dgm:t>
    </dgm:pt>
    <dgm:pt modelId="{2F02E182-6AE4-432C-9D44-E29DA1298C62}">
      <dgm:prSet phldrT="[Текст]"/>
      <dgm:spPr/>
      <dgm:t>
        <a:bodyPr/>
        <a:lstStyle/>
        <a:p>
          <a:r>
            <a:rPr lang="ru-RU" dirty="0" smtClean="0"/>
            <a:t>Не оказывается поддержка социальным предпринимателям на муниципальном уровне</a:t>
          </a:r>
          <a:endParaRPr lang="ru-RU" dirty="0"/>
        </a:p>
      </dgm:t>
    </dgm:pt>
    <dgm:pt modelId="{8010E69B-247D-4776-8730-E6A3943FFAD0}" type="parTrans" cxnId="{9274E43C-5ED1-43EF-B120-C8FCD97E6498}">
      <dgm:prSet/>
      <dgm:spPr/>
      <dgm:t>
        <a:bodyPr/>
        <a:lstStyle/>
        <a:p>
          <a:endParaRPr lang="ru-RU"/>
        </a:p>
      </dgm:t>
    </dgm:pt>
    <dgm:pt modelId="{8D903BF9-2AE5-435E-A615-5885A0A78988}" type="sibTrans" cxnId="{9274E43C-5ED1-43EF-B120-C8FCD97E6498}">
      <dgm:prSet/>
      <dgm:spPr/>
      <dgm:t>
        <a:bodyPr/>
        <a:lstStyle/>
        <a:p>
          <a:endParaRPr lang="ru-RU"/>
        </a:p>
      </dgm:t>
    </dgm:pt>
    <dgm:pt modelId="{7DF6986E-45D8-46B4-823D-5E388D5F2780}">
      <dgm:prSet phldrT="[Текст]"/>
      <dgm:spPr/>
      <dgm:t>
        <a:bodyPr/>
        <a:lstStyle/>
        <a:p>
          <a:r>
            <a:rPr lang="ru-RU" dirty="0" smtClean="0"/>
            <a:t>Не реализуется механизм персонифицированного финансирования</a:t>
          </a:r>
          <a:endParaRPr lang="ru-RU" dirty="0"/>
        </a:p>
      </dgm:t>
    </dgm:pt>
    <dgm:pt modelId="{F0A93381-43DF-4CE8-BF7F-AE8EE5579A51}" type="parTrans" cxnId="{07F5A044-A9F5-42A9-B33F-3C9298170EC3}">
      <dgm:prSet/>
      <dgm:spPr/>
      <dgm:t>
        <a:bodyPr/>
        <a:lstStyle/>
        <a:p>
          <a:endParaRPr lang="ru-RU"/>
        </a:p>
      </dgm:t>
    </dgm:pt>
    <dgm:pt modelId="{6CB3007C-6542-447C-8F28-655E7DD6977D}" type="sibTrans" cxnId="{07F5A044-A9F5-42A9-B33F-3C9298170EC3}">
      <dgm:prSet/>
      <dgm:spPr/>
      <dgm:t>
        <a:bodyPr/>
        <a:lstStyle/>
        <a:p>
          <a:endParaRPr lang="ru-RU"/>
        </a:p>
      </dgm:t>
    </dgm:pt>
    <dgm:pt modelId="{1F22A2BF-9720-4B45-93CD-F9E87E4E2067}">
      <dgm:prSet phldrT="[Текст]"/>
      <dgm:spPr/>
      <dgm:t>
        <a:bodyPr/>
        <a:lstStyle/>
        <a:p>
          <a:r>
            <a:rPr lang="ru-RU" dirty="0" smtClean="0"/>
            <a:t>полностью отсутствует информационная поддержка – нет функционирующего за счет региональных средств регионального информационного ресурса, содержащего информацию о действующих мерах государственной региональной поддержки СОНКО</a:t>
          </a:r>
          <a:endParaRPr lang="ru-RU" dirty="0"/>
        </a:p>
      </dgm:t>
    </dgm:pt>
    <dgm:pt modelId="{DEE6FAF7-079D-4444-9302-469EA0DDDAEA}" type="sibTrans" cxnId="{8E2AAA27-058F-42AA-85E2-3E7B8C2FA501}">
      <dgm:prSet/>
      <dgm:spPr/>
      <dgm:t>
        <a:bodyPr/>
        <a:lstStyle/>
        <a:p>
          <a:endParaRPr lang="ru-RU"/>
        </a:p>
      </dgm:t>
    </dgm:pt>
    <dgm:pt modelId="{C96011C9-0C1F-4E7F-99EC-E67DFF18872D}" type="parTrans" cxnId="{8E2AAA27-058F-42AA-85E2-3E7B8C2FA501}">
      <dgm:prSet/>
      <dgm:spPr/>
      <dgm:t>
        <a:bodyPr/>
        <a:lstStyle/>
        <a:p>
          <a:endParaRPr lang="ru-RU"/>
        </a:p>
      </dgm:t>
    </dgm:pt>
    <dgm:pt modelId="{89F0E79D-3365-41BC-BB0E-5046146D417F}" type="pres">
      <dgm:prSet presAssocID="{B3288551-EDF0-463E-A4DA-AAD10CCD3FA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4BF532-FDCE-4430-8750-6D5B04CEB62F}" type="pres">
      <dgm:prSet presAssocID="{F2CE8C16-C3E7-45F7-A01F-7B9B8C895BD9}" presName="node" presStyleLbl="node1" presStyleIdx="0" presStyleCnt="1" custLinFactNeighborX="-3197" custLinFactNeighborY="-3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A816E5-AC12-4AC9-A021-2F38A7001178}" type="presOf" srcId="{6E5AD927-9710-478F-94E7-691696767DE0}" destId="{754BF532-FDCE-4430-8750-6D5B04CEB62F}" srcOrd="0" destOrd="5" presId="urn:microsoft.com/office/officeart/2005/8/layout/process5"/>
    <dgm:cxn modelId="{939859BD-D6C3-403A-B0A0-41D7A6697FA0}" srcId="{B3288551-EDF0-463E-A4DA-AAD10CCD3FAF}" destId="{F2CE8C16-C3E7-45F7-A01F-7B9B8C895BD9}" srcOrd="0" destOrd="0" parTransId="{37383A18-C517-460E-A118-76B7A4DD626E}" sibTransId="{8BC9EF70-BC1A-4A69-A213-096FBACFE30C}"/>
    <dgm:cxn modelId="{16B8D3A6-3945-4262-B729-1380853E5407}" type="presOf" srcId="{F2CE8C16-C3E7-45F7-A01F-7B9B8C895BD9}" destId="{754BF532-FDCE-4430-8750-6D5B04CEB62F}" srcOrd="0" destOrd="0" presId="urn:microsoft.com/office/officeart/2005/8/layout/process5"/>
    <dgm:cxn modelId="{DABAF92C-E9CA-403F-AF93-3E8C2FC517EC}" type="presOf" srcId="{B3288551-EDF0-463E-A4DA-AAD10CCD3FAF}" destId="{89F0E79D-3365-41BC-BB0E-5046146D417F}" srcOrd="0" destOrd="0" presId="urn:microsoft.com/office/officeart/2005/8/layout/process5"/>
    <dgm:cxn modelId="{A4391260-B12E-4485-98C9-0ED38FE5510E}" srcId="{F2CE8C16-C3E7-45F7-A01F-7B9B8C895BD9}" destId="{6E5AD927-9710-478F-94E7-691696767DE0}" srcOrd="4" destOrd="0" parTransId="{8CF1FD1A-99CC-4566-ACB2-1F1672E9F110}" sibTransId="{89383383-4103-4989-A918-AB215D4D667B}"/>
    <dgm:cxn modelId="{CAAE7028-BA95-4668-80AC-3779A235664D}" type="presOf" srcId="{2F02E182-6AE4-432C-9D44-E29DA1298C62}" destId="{754BF532-FDCE-4430-8750-6D5B04CEB62F}" srcOrd="0" destOrd="3" presId="urn:microsoft.com/office/officeart/2005/8/layout/process5"/>
    <dgm:cxn modelId="{F4517DD7-B54A-437C-B9EE-DCEA50F118A6}" type="presOf" srcId="{7DF6986E-45D8-46B4-823D-5E388D5F2780}" destId="{754BF532-FDCE-4430-8750-6D5B04CEB62F}" srcOrd="0" destOrd="4" presId="urn:microsoft.com/office/officeart/2005/8/layout/process5"/>
    <dgm:cxn modelId="{9274E43C-5ED1-43EF-B120-C8FCD97E6498}" srcId="{F2CE8C16-C3E7-45F7-A01F-7B9B8C895BD9}" destId="{2F02E182-6AE4-432C-9D44-E29DA1298C62}" srcOrd="2" destOrd="0" parTransId="{8010E69B-247D-4776-8730-E6A3943FFAD0}" sibTransId="{8D903BF9-2AE5-435E-A615-5885A0A78988}"/>
    <dgm:cxn modelId="{7C894B0D-C8A5-41CE-B1C8-DAEC4B9E1D85}" type="presOf" srcId="{1F22A2BF-9720-4B45-93CD-F9E87E4E2067}" destId="{754BF532-FDCE-4430-8750-6D5B04CEB62F}" srcOrd="0" destOrd="1" presId="urn:microsoft.com/office/officeart/2005/8/layout/process5"/>
    <dgm:cxn modelId="{8E2AAA27-058F-42AA-85E2-3E7B8C2FA501}" srcId="{F2CE8C16-C3E7-45F7-A01F-7B9B8C895BD9}" destId="{1F22A2BF-9720-4B45-93CD-F9E87E4E2067}" srcOrd="0" destOrd="0" parTransId="{C96011C9-0C1F-4E7F-99EC-E67DFF18872D}" sibTransId="{DEE6FAF7-079D-4444-9302-469EA0DDDAEA}"/>
    <dgm:cxn modelId="{808C787F-B27D-4B3E-8FCF-87993A098BB0}" srcId="{F2CE8C16-C3E7-45F7-A01F-7B9B8C895BD9}" destId="{8E08611B-939E-4A38-9778-D49E390F8BFC}" srcOrd="1" destOrd="0" parTransId="{24D8CDE9-1E71-4B1A-963C-A70D2AE1D9C5}" sibTransId="{40D7A384-54B6-48BE-AE41-6DE269D0ABCF}"/>
    <dgm:cxn modelId="{B9C18791-9603-4E64-AA1E-4820415F76AD}" type="presOf" srcId="{8E08611B-939E-4A38-9778-D49E390F8BFC}" destId="{754BF532-FDCE-4430-8750-6D5B04CEB62F}" srcOrd="0" destOrd="2" presId="urn:microsoft.com/office/officeart/2005/8/layout/process5"/>
    <dgm:cxn modelId="{07F5A044-A9F5-42A9-B33F-3C9298170EC3}" srcId="{F2CE8C16-C3E7-45F7-A01F-7B9B8C895BD9}" destId="{7DF6986E-45D8-46B4-823D-5E388D5F2780}" srcOrd="3" destOrd="0" parTransId="{F0A93381-43DF-4CE8-BF7F-AE8EE5579A51}" sibTransId="{6CB3007C-6542-447C-8F28-655E7DD6977D}"/>
    <dgm:cxn modelId="{A0FDEB70-F5B9-44AC-99B8-DD3B0BEFF226}" type="presParOf" srcId="{89F0E79D-3365-41BC-BB0E-5046146D417F}" destId="{754BF532-FDCE-4430-8750-6D5B04CEB62F}" srcOrd="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04754-9A87-4192-BB43-2A0CF8614E25}">
      <dsp:nvSpPr>
        <dsp:cNvPr id="0" name=""/>
        <dsp:cNvSpPr/>
      </dsp:nvSpPr>
      <dsp:spPr>
        <a:xfrm>
          <a:off x="2372114" y="-49170"/>
          <a:ext cx="960754" cy="68494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9CC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kern="1200" dirty="0" smtClean="0"/>
            <a:t>Охват населения негосударственными организациями, осуществляющих деятельность в отраслях социальной сферы</a:t>
          </a:r>
        </a:p>
      </dsp:txBody>
      <dsp:txXfrm>
        <a:off x="2405550" y="-15734"/>
        <a:ext cx="893882" cy="618071"/>
      </dsp:txXfrm>
    </dsp:sp>
    <dsp:sp modelId="{5AA710E7-5B0C-4A4B-8145-DE4CAA985230}">
      <dsp:nvSpPr>
        <dsp:cNvPr id="0" name=""/>
        <dsp:cNvSpPr/>
      </dsp:nvSpPr>
      <dsp:spPr>
        <a:xfrm>
          <a:off x="1425752" y="325403"/>
          <a:ext cx="3033737" cy="3033737"/>
        </a:xfrm>
        <a:custGeom>
          <a:avLst/>
          <a:gdLst/>
          <a:ahLst/>
          <a:cxnLst/>
          <a:rect l="0" t="0" r="0" b="0"/>
          <a:pathLst>
            <a:path>
              <a:moveTo>
                <a:pt x="1912148" y="52408"/>
              </a:moveTo>
              <a:arcTo wR="1516868" hR="1516868" stAng="17106301" swAng="11629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676FDB-DF57-4ABD-9547-A8F83A84ACA0}">
      <dsp:nvSpPr>
        <dsp:cNvPr id="0" name=""/>
        <dsp:cNvSpPr/>
      </dsp:nvSpPr>
      <dsp:spPr>
        <a:xfrm>
          <a:off x="3537223" y="594952"/>
          <a:ext cx="1001938" cy="4581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9CC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0" u="none" kern="1200" dirty="0" smtClean="0">
              <a:ea typeface="Calibri" panose="020F0502020204030204" pitchFamily="34" charset="0"/>
            </a:rPr>
            <a:t>Меры налогового стимулирования </a:t>
          </a:r>
          <a:r>
            <a:rPr lang="ru-RU" sz="600" b="0" kern="1200" dirty="0" smtClean="0">
              <a:ea typeface="Calibri" panose="020F0502020204030204" pitchFamily="34" charset="0"/>
            </a:rPr>
            <a:t>СОНКО и юридических лиц, жертвующих СОНКО</a:t>
          </a:r>
          <a:endParaRPr lang="ru-RU" sz="600" b="0" kern="1200" dirty="0"/>
        </a:p>
      </dsp:txBody>
      <dsp:txXfrm>
        <a:off x="3559587" y="617316"/>
        <a:ext cx="957210" cy="413396"/>
      </dsp:txXfrm>
    </dsp:sp>
    <dsp:sp modelId="{0EC109C3-25A3-47D5-841F-ABC4769C3515}">
      <dsp:nvSpPr>
        <dsp:cNvPr id="0" name=""/>
        <dsp:cNvSpPr/>
      </dsp:nvSpPr>
      <dsp:spPr>
        <a:xfrm>
          <a:off x="1309546" y="191864"/>
          <a:ext cx="3033737" cy="3033737"/>
        </a:xfrm>
        <a:custGeom>
          <a:avLst/>
          <a:gdLst/>
          <a:ahLst/>
          <a:cxnLst/>
          <a:rect l="0" t="0" r="0" b="0"/>
          <a:pathLst>
            <a:path>
              <a:moveTo>
                <a:pt x="2887138" y="866290"/>
              </a:moveTo>
              <a:arcTo wR="1516868" hR="1516868" stAng="20076150" swAng="12571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DE3DD6-CD77-4BCF-8EB6-F78DE9C13DB4}">
      <dsp:nvSpPr>
        <dsp:cNvPr id="0" name=""/>
        <dsp:cNvSpPr/>
      </dsp:nvSpPr>
      <dsp:spPr>
        <a:xfrm>
          <a:off x="3850001" y="1596765"/>
          <a:ext cx="1008390" cy="4262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9CC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0" u="none" kern="1200" dirty="0" smtClean="0">
              <a:ea typeface="Calibri" panose="020F0502020204030204" pitchFamily="34" charset="0"/>
            </a:rPr>
            <a:t>Муниципальные меры поддержки </a:t>
          </a:r>
          <a:r>
            <a:rPr lang="ru-RU" sz="600" b="0" kern="1200" dirty="0" smtClean="0">
              <a:ea typeface="Calibri" panose="020F0502020204030204" pitchFamily="34" charset="0"/>
            </a:rPr>
            <a:t>СОНКО </a:t>
          </a:r>
          <a:br>
            <a:rPr lang="ru-RU" sz="600" b="0" kern="1200" dirty="0" smtClean="0">
              <a:ea typeface="Calibri" panose="020F0502020204030204" pitchFamily="34" charset="0"/>
            </a:rPr>
          </a:br>
          <a:r>
            <a:rPr lang="ru-RU" sz="600" b="0" kern="1200" dirty="0" smtClean="0">
              <a:ea typeface="Calibri" panose="020F0502020204030204" pitchFamily="34" charset="0"/>
            </a:rPr>
            <a:t>и социального предпринимательства</a:t>
          </a:r>
          <a:endParaRPr lang="ru-RU" sz="600" b="0" kern="1200" dirty="0"/>
        </a:p>
      </dsp:txBody>
      <dsp:txXfrm>
        <a:off x="3870811" y="1617575"/>
        <a:ext cx="966770" cy="384675"/>
      </dsp:txXfrm>
    </dsp:sp>
    <dsp:sp modelId="{9F915639-7D44-40E2-98A6-3AB95F6A93D8}">
      <dsp:nvSpPr>
        <dsp:cNvPr id="0" name=""/>
        <dsp:cNvSpPr/>
      </dsp:nvSpPr>
      <dsp:spPr>
        <a:xfrm>
          <a:off x="1335467" y="205711"/>
          <a:ext cx="3033737" cy="3033737"/>
        </a:xfrm>
        <a:custGeom>
          <a:avLst/>
          <a:gdLst/>
          <a:ahLst/>
          <a:cxnLst/>
          <a:rect l="0" t="0" r="0" b="0"/>
          <a:pathLst>
            <a:path>
              <a:moveTo>
                <a:pt x="3002741" y="1821947"/>
              </a:moveTo>
              <a:arcTo wR="1516868" hR="1516868" stAng="696162" swAng="104675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0DA579-5126-473B-B7F0-9B937F215881}">
      <dsp:nvSpPr>
        <dsp:cNvPr id="0" name=""/>
        <dsp:cNvSpPr/>
      </dsp:nvSpPr>
      <dsp:spPr>
        <a:xfrm>
          <a:off x="3564696" y="2463198"/>
          <a:ext cx="974457" cy="41838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9CC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0" u="none" kern="1200" dirty="0" smtClean="0">
              <a:ea typeface="Calibri" panose="020F0502020204030204" pitchFamily="34" charset="0"/>
            </a:rPr>
            <a:t>Реализация мероприятий </a:t>
          </a:r>
          <a:br>
            <a:rPr lang="ru-RU" sz="600" b="0" u="none" kern="1200" dirty="0" smtClean="0">
              <a:ea typeface="Calibri" panose="020F0502020204030204" pitchFamily="34" charset="0"/>
            </a:rPr>
          </a:br>
          <a:r>
            <a:rPr lang="ru-RU" sz="600" b="0" u="none" kern="1200" dirty="0" smtClean="0">
              <a:ea typeface="Calibri" panose="020F0502020204030204" pitchFamily="34" charset="0"/>
            </a:rPr>
            <a:t>по формированию инфраструктуры </a:t>
          </a:r>
          <a:r>
            <a:rPr lang="ru-RU" sz="600" b="0" kern="1200" dirty="0" smtClean="0">
              <a:ea typeface="Calibri" panose="020F0502020204030204" pitchFamily="34" charset="0"/>
            </a:rPr>
            <a:t>СОНКО</a:t>
          </a:r>
          <a:endParaRPr lang="ru-RU" sz="600" b="0" kern="1200" dirty="0"/>
        </a:p>
      </dsp:txBody>
      <dsp:txXfrm>
        <a:off x="3585120" y="2483622"/>
        <a:ext cx="933609" cy="377541"/>
      </dsp:txXfrm>
    </dsp:sp>
    <dsp:sp modelId="{03FF18CC-52F3-4F5D-9D4C-D26CD0297CE9}">
      <dsp:nvSpPr>
        <dsp:cNvPr id="0" name=""/>
        <dsp:cNvSpPr/>
      </dsp:nvSpPr>
      <dsp:spPr>
        <a:xfrm>
          <a:off x="1424689" y="166765"/>
          <a:ext cx="3033737" cy="3033737"/>
        </a:xfrm>
        <a:custGeom>
          <a:avLst/>
          <a:gdLst/>
          <a:ahLst/>
          <a:cxnLst/>
          <a:rect l="0" t="0" r="0" b="0"/>
          <a:pathLst>
            <a:path>
              <a:moveTo>
                <a:pt x="2442849" y="2718305"/>
              </a:moveTo>
              <a:arcTo wR="1516868" hR="1516868" stAng="3142653" swAng="12718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60B506-5ACE-4C8C-AB23-09BCBE925E85}">
      <dsp:nvSpPr>
        <dsp:cNvPr id="0" name=""/>
        <dsp:cNvSpPr/>
      </dsp:nvSpPr>
      <dsp:spPr>
        <a:xfrm>
          <a:off x="2339958" y="3042447"/>
          <a:ext cx="1025033" cy="3970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9CC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0" kern="1200" dirty="0" smtClean="0">
              <a:solidFill>
                <a:srgbClr val="C00000"/>
              </a:solidFill>
              <a:ea typeface="Calibri" panose="020F0502020204030204" pitchFamily="34" charset="0"/>
            </a:rPr>
            <a:t>Поддержка социального  предпринимательства (2022)</a:t>
          </a:r>
          <a:endParaRPr lang="ru-RU" sz="600" b="0" kern="1200" dirty="0">
            <a:solidFill>
              <a:srgbClr val="C00000"/>
            </a:solidFill>
          </a:endParaRPr>
        </a:p>
      </dsp:txBody>
      <dsp:txXfrm>
        <a:off x="2359338" y="3061827"/>
        <a:ext cx="986273" cy="358250"/>
      </dsp:txXfrm>
    </dsp:sp>
    <dsp:sp modelId="{776521A2-22D5-40BE-8CE4-E98205281964}">
      <dsp:nvSpPr>
        <dsp:cNvPr id="0" name=""/>
        <dsp:cNvSpPr/>
      </dsp:nvSpPr>
      <dsp:spPr>
        <a:xfrm>
          <a:off x="1112798" y="146010"/>
          <a:ext cx="3033737" cy="3033737"/>
        </a:xfrm>
        <a:custGeom>
          <a:avLst/>
          <a:gdLst/>
          <a:ahLst/>
          <a:cxnLst/>
          <a:rect l="0" t="0" r="0" b="0"/>
          <a:pathLst>
            <a:path>
              <a:moveTo>
                <a:pt x="1223659" y="3005129"/>
              </a:moveTo>
              <a:arcTo wR="1516868" hR="1516868" stAng="6068722" swAng="79396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5E6AC-B890-4BA0-A1E5-2D6B6C74A90F}">
      <dsp:nvSpPr>
        <dsp:cNvPr id="0" name=""/>
        <dsp:cNvSpPr/>
      </dsp:nvSpPr>
      <dsp:spPr>
        <a:xfrm>
          <a:off x="1138417" y="2320485"/>
          <a:ext cx="980350" cy="7225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9CC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kern="1200" dirty="0" smtClean="0">
              <a:solidFill>
                <a:srgbClr val="C00000"/>
              </a:solidFill>
            </a:rPr>
            <a:t>Обеспечение доступа негосударственных организаций к предоставлению услуг в социальной сфере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kern="1200" dirty="0" smtClean="0">
              <a:solidFill>
                <a:srgbClr val="C00000"/>
              </a:solidFill>
            </a:rPr>
            <a:t>(2022)</a:t>
          </a:r>
          <a:endParaRPr lang="ru-RU" sz="600" kern="1200" dirty="0">
            <a:solidFill>
              <a:srgbClr val="C00000"/>
            </a:solidFill>
          </a:endParaRPr>
        </a:p>
      </dsp:txBody>
      <dsp:txXfrm>
        <a:off x="1173689" y="2355757"/>
        <a:ext cx="909806" cy="652000"/>
      </dsp:txXfrm>
    </dsp:sp>
    <dsp:sp modelId="{BCEB76A9-2AC3-4C5C-B4F9-40E9642791EE}">
      <dsp:nvSpPr>
        <dsp:cNvPr id="0" name=""/>
        <dsp:cNvSpPr/>
      </dsp:nvSpPr>
      <dsp:spPr>
        <a:xfrm>
          <a:off x="1297502" y="167866"/>
          <a:ext cx="3033737" cy="3033737"/>
        </a:xfrm>
        <a:custGeom>
          <a:avLst/>
          <a:gdLst/>
          <a:ahLst/>
          <a:cxnLst/>
          <a:rect l="0" t="0" r="0" b="0"/>
          <a:pathLst>
            <a:path>
              <a:moveTo>
                <a:pt x="138383" y="2149853"/>
              </a:moveTo>
              <a:arcTo wR="1516868" hR="1516868" stAng="9320156" swAng="67729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B822AF-9E4C-4C78-9BD3-4B8F3AF51C26}">
      <dsp:nvSpPr>
        <dsp:cNvPr id="0" name=""/>
        <dsp:cNvSpPr/>
      </dsp:nvSpPr>
      <dsp:spPr>
        <a:xfrm>
          <a:off x="847630" y="1576865"/>
          <a:ext cx="947736" cy="4558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9CC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kern="1200" dirty="0" smtClean="0">
              <a:solidFill>
                <a:srgbClr val="C00000"/>
              </a:solidFill>
              <a:ea typeface="Calibri" panose="020F0502020204030204" pitchFamily="34" charset="0"/>
            </a:rPr>
            <a:t>Информационная поддержка СОНКО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kern="1200" dirty="0" smtClean="0">
              <a:solidFill>
                <a:srgbClr val="C00000"/>
              </a:solidFill>
            </a:rPr>
            <a:t>(2022)</a:t>
          </a:r>
          <a:endParaRPr lang="ru-RU" sz="600" kern="1200" dirty="0">
            <a:solidFill>
              <a:srgbClr val="C00000"/>
            </a:solidFill>
          </a:endParaRPr>
        </a:p>
      </dsp:txBody>
      <dsp:txXfrm>
        <a:off x="869881" y="1599116"/>
        <a:ext cx="903234" cy="411313"/>
      </dsp:txXfrm>
    </dsp:sp>
    <dsp:sp modelId="{D51513A7-3188-4CA7-8B03-844A6C1E91D6}">
      <dsp:nvSpPr>
        <dsp:cNvPr id="0" name=""/>
        <dsp:cNvSpPr/>
      </dsp:nvSpPr>
      <dsp:spPr>
        <a:xfrm>
          <a:off x="1332852" y="201973"/>
          <a:ext cx="3033737" cy="3033737"/>
        </a:xfrm>
        <a:custGeom>
          <a:avLst/>
          <a:gdLst/>
          <a:ahLst/>
          <a:cxnLst/>
          <a:rect l="0" t="0" r="0" b="0"/>
          <a:pathLst>
            <a:path>
              <a:moveTo>
                <a:pt x="7153" y="1369723"/>
              </a:moveTo>
              <a:arcTo wR="1516868" hR="1516868" stAng="11134007" swAng="11589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64CAC-2A3A-4E5C-9FFA-F53E9B8CBDA9}">
      <dsp:nvSpPr>
        <dsp:cNvPr id="0" name=""/>
        <dsp:cNvSpPr/>
      </dsp:nvSpPr>
      <dsp:spPr>
        <a:xfrm>
          <a:off x="1116650" y="605201"/>
          <a:ext cx="1030785" cy="4706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9CC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0" u="none" kern="1200" dirty="0" smtClean="0">
              <a:ea typeface="Calibri" panose="020F0502020204030204" pitchFamily="34" charset="0"/>
            </a:rPr>
            <a:t>Внедрение конкурентных способов </a:t>
          </a:r>
          <a:r>
            <a:rPr lang="ru-RU" sz="600" kern="1200" dirty="0" smtClean="0">
              <a:ea typeface="Calibri" panose="020F0502020204030204" pitchFamily="34" charset="0"/>
            </a:rPr>
            <a:t>оказания государственных услуг </a:t>
          </a:r>
          <a:br>
            <a:rPr lang="ru-RU" sz="600" kern="1200" dirty="0" smtClean="0">
              <a:ea typeface="Calibri" panose="020F0502020204030204" pitchFamily="34" charset="0"/>
            </a:rPr>
          </a:br>
          <a:r>
            <a:rPr lang="ru-RU" sz="600" kern="1200" dirty="0" smtClean="0">
              <a:ea typeface="Calibri" panose="020F0502020204030204" pitchFamily="34" charset="0"/>
            </a:rPr>
            <a:t>в социальной сфере</a:t>
          </a:r>
          <a:endParaRPr lang="ru-RU" sz="600" kern="1200" dirty="0"/>
        </a:p>
      </dsp:txBody>
      <dsp:txXfrm>
        <a:off x="1139627" y="628178"/>
        <a:ext cx="984831" cy="424724"/>
      </dsp:txXfrm>
    </dsp:sp>
    <dsp:sp modelId="{43BC4C38-5D76-4C74-A639-1808EBD5156A}">
      <dsp:nvSpPr>
        <dsp:cNvPr id="0" name=""/>
        <dsp:cNvSpPr/>
      </dsp:nvSpPr>
      <dsp:spPr>
        <a:xfrm>
          <a:off x="1240443" y="316611"/>
          <a:ext cx="3033737" cy="3033737"/>
        </a:xfrm>
        <a:custGeom>
          <a:avLst/>
          <a:gdLst/>
          <a:ahLst/>
          <a:cxnLst/>
          <a:rect l="0" t="0" r="0" b="0"/>
          <a:pathLst>
            <a:path>
              <a:moveTo>
                <a:pt x="631327" y="285321"/>
              </a:moveTo>
              <a:arcTo wR="1516868" hR="1516868" stAng="14056924" swAng="124775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826BA5-56C7-486C-B0C1-784F7AD477BD}">
      <dsp:nvSpPr>
        <dsp:cNvPr id="0" name=""/>
        <dsp:cNvSpPr/>
      </dsp:nvSpPr>
      <dsp:spPr>
        <a:xfrm>
          <a:off x="1053" y="937864"/>
          <a:ext cx="1525463" cy="1258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57150" lvl="1" indent="-57150" algn="ctr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baseline="0" smtClean="0"/>
            <a:t>Обновление</a:t>
          </a:r>
          <a:r>
            <a:rPr lang="ru-RU" sz="1100" kern="1200" smtClean="0"/>
            <a:t> </a:t>
          </a:r>
          <a:br>
            <a:rPr lang="ru-RU" sz="1100" kern="1200" smtClean="0"/>
          </a:br>
          <a:r>
            <a:rPr lang="ru-RU" sz="1100" kern="1200" smtClean="0"/>
            <a:t>Комплекса мер</a:t>
          </a:r>
          <a:endParaRPr lang="ru-RU" sz="1100" kern="1200" dirty="0"/>
        </a:p>
      </dsp:txBody>
      <dsp:txXfrm>
        <a:off x="30007" y="966818"/>
        <a:ext cx="1467555" cy="930668"/>
      </dsp:txXfrm>
    </dsp:sp>
    <dsp:sp modelId="{96015945-4A4C-46E4-B876-2F114748583C}">
      <dsp:nvSpPr>
        <dsp:cNvPr id="0" name=""/>
        <dsp:cNvSpPr/>
      </dsp:nvSpPr>
      <dsp:spPr>
        <a:xfrm>
          <a:off x="831712" y="1162140"/>
          <a:ext cx="1792870" cy="1792870"/>
        </a:xfrm>
        <a:prstGeom prst="leftCircularArrow">
          <a:avLst>
            <a:gd name="adj1" fmla="val 3710"/>
            <a:gd name="adj2" fmla="val 462684"/>
            <a:gd name="adj3" fmla="val 2238194"/>
            <a:gd name="adj4" fmla="val 9024489"/>
            <a:gd name="adj5" fmla="val 4329"/>
          </a:avLst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CC9A6C9-4C68-4BC6-8ACA-CDD803811197}">
      <dsp:nvSpPr>
        <dsp:cNvPr id="0" name=""/>
        <dsp:cNvSpPr/>
      </dsp:nvSpPr>
      <dsp:spPr>
        <a:xfrm>
          <a:off x="333319" y="1926441"/>
          <a:ext cx="1355967" cy="5392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доступ СОНКО -</a:t>
          </a:r>
          <a:r>
            <a:rPr lang="en-US" sz="900" kern="1200" dirty="0" smtClean="0"/>
            <a:t>&gt; </a:t>
          </a:r>
          <a:r>
            <a:rPr lang="ru-RU" sz="900" kern="1200" dirty="0" smtClean="0"/>
            <a:t>негосударственных организаций</a:t>
          </a:r>
          <a:endParaRPr lang="ru-RU" sz="900" kern="1200" dirty="0"/>
        </a:p>
      </dsp:txBody>
      <dsp:txXfrm>
        <a:off x="349112" y="1942234"/>
        <a:ext cx="1324381" cy="507637"/>
      </dsp:txXfrm>
    </dsp:sp>
    <dsp:sp modelId="{BA505B2A-0FA4-44FB-8CEF-F8F92B512FE0}">
      <dsp:nvSpPr>
        <dsp:cNvPr id="0" name=""/>
        <dsp:cNvSpPr/>
      </dsp:nvSpPr>
      <dsp:spPr>
        <a:xfrm>
          <a:off x="2012777" y="937864"/>
          <a:ext cx="1525463" cy="1258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126486"/>
              <a:satOff val="-2798"/>
              <a:lumOff val="2099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57150" lvl="1" indent="-57150" algn="ctr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smtClean="0"/>
            <a:t>Внесение изменений </a:t>
          </a:r>
          <a:br>
            <a:rPr lang="ru-RU" sz="1100" kern="1200" smtClean="0"/>
          </a:br>
          <a:r>
            <a:rPr lang="ru-RU" sz="1100" kern="1200" smtClean="0"/>
            <a:t>в распоряжение Правительства РФ </a:t>
          </a:r>
          <a:br>
            <a:rPr lang="ru-RU" sz="1100" kern="1200" smtClean="0"/>
          </a:br>
          <a:r>
            <a:rPr lang="ru-RU" sz="1100" kern="1200" smtClean="0"/>
            <a:t>от 19 июня 2017 года </a:t>
          </a:r>
          <a:br>
            <a:rPr lang="ru-RU" sz="1100" kern="1200" smtClean="0"/>
          </a:br>
          <a:r>
            <a:rPr lang="ru-RU" sz="1100" kern="1200" smtClean="0"/>
            <a:t>№ 1284-р</a:t>
          </a:r>
          <a:endParaRPr lang="ru-RU" sz="1100" kern="1200" dirty="0"/>
        </a:p>
      </dsp:txBody>
      <dsp:txXfrm>
        <a:off x="2041731" y="1236430"/>
        <a:ext cx="1467555" cy="930668"/>
      </dsp:txXfrm>
    </dsp:sp>
    <dsp:sp modelId="{70C49853-B67C-46B7-8BAB-A3F0B173E36C}">
      <dsp:nvSpPr>
        <dsp:cNvPr id="0" name=""/>
        <dsp:cNvSpPr/>
      </dsp:nvSpPr>
      <dsp:spPr>
        <a:xfrm>
          <a:off x="2836519" y="125959"/>
          <a:ext cx="2002072" cy="2002072"/>
        </a:xfrm>
        <a:prstGeom prst="circularArrow">
          <a:avLst>
            <a:gd name="adj1" fmla="val 3323"/>
            <a:gd name="adj2" fmla="val 410520"/>
            <a:gd name="adj3" fmla="val 19413969"/>
            <a:gd name="adj4" fmla="val 12575511"/>
            <a:gd name="adj5" fmla="val 3876"/>
          </a:avLst>
        </a:prstGeom>
        <a:gradFill rotWithShape="0">
          <a:gsLst>
            <a:gs pos="0">
              <a:schemeClr val="accent5">
                <a:shade val="90000"/>
                <a:hueOff val="177219"/>
                <a:satOff val="-4428"/>
                <a:lumOff val="21188"/>
                <a:alphaOff val="0"/>
                <a:tint val="50000"/>
                <a:satMod val="300000"/>
              </a:schemeClr>
            </a:gs>
            <a:gs pos="35000">
              <a:schemeClr val="accent5">
                <a:shade val="90000"/>
                <a:hueOff val="177219"/>
                <a:satOff val="-4428"/>
                <a:lumOff val="21188"/>
                <a:alphaOff val="0"/>
                <a:tint val="37000"/>
                <a:satMod val="300000"/>
              </a:schemeClr>
            </a:gs>
            <a:gs pos="100000">
              <a:schemeClr val="accent5">
                <a:shade val="90000"/>
                <a:hueOff val="177219"/>
                <a:satOff val="-4428"/>
                <a:lumOff val="211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BB5F06-3B69-4D67-8F25-6D446CE1338E}">
      <dsp:nvSpPr>
        <dsp:cNvPr id="0" name=""/>
        <dsp:cNvSpPr/>
      </dsp:nvSpPr>
      <dsp:spPr>
        <a:xfrm>
          <a:off x="2351769" y="668252"/>
          <a:ext cx="1355967" cy="5392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126486"/>
                <a:satOff val="-2798"/>
                <a:lumOff val="20993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126486"/>
                <a:satOff val="-2798"/>
                <a:lumOff val="20993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126486"/>
                <a:satOff val="-2798"/>
                <a:lumOff val="209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п.9 Комплекса мер </a:t>
          </a:r>
          <a:endParaRPr lang="ru-RU" sz="1000" kern="1200" dirty="0"/>
        </a:p>
      </dsp:txBody>
      <dsp:txXfrm>
        <a:off x="2367562" y="684045"/>
        <a:ext cx="1324381" cy="507637"/>
      </dsp:txXfrm>
    </dsp:sp>
    <dsp:sp modelId="{85EB0FAE-C269-4413-8282-C2525F9C93F8}">
      <dsp:nvSpPr>
        <dsp:cNvPr id="0" name=""/>
        <dsp:cNvSpPr/>
      </dsp:nvSpPr>
      <dsp:spPr>
        <a:xfrm>
          <a:off x="4043647" y="937864"/>
          <a:ext cx="1525463" cy="1258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252972"/>
              <a:satOff val="-5595"/>
              <a:lumOff val="4198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57150" lvl="1" indent="-57150" algn="ctr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Распоряжение Правительства РФ</a:t>
          </a:r>
          <a:br>
            <a:rPr lang="ru-RU" sz="1100" kern="1200" dirty="0" smtClean="0"/>
          </a:br>
          <a:r>
            <a:rPr lang="ru-RU" sz="1100" kern="1200" dirty="0" smtClean="0"/>
            <a:t>от 29 октября 2021 г. </a:t>
          </a:r>
          <a:br>
            <a:rPr lang="ru-RU" sz="1100" kern="1200" dirty="0" smtClean="0"/>
          </a:br>
          <a:r>
            <a:rPr lang="ru-RU" sz="1100" kern="1200" dirty="0" smtClean="0"/>
            <a:t>№ 3054-р</a:t>
          </a:r>
          <a:endParaRPr lang="ru-RU" sz="1100" kern="1200" dirty="0"/>
        </a:p>
      </dsp:txBody>
      <dsp:txXfrm>
        <a:off x="4072601" y="966818"/>
        <a:ext cx="1467555" cy="930668"/>
      </dsp:txXfrm>
    </dsp:sp>
    <dsp:sp modelId="{10BE7C62-F4B6-487A-A3F4-9421633A23D0}">
      <dsp:nvSpPr>
        <dsp:cNvPr id="0" name=""/>
        <dsp:cNvSpPr/>
      </dsp:nvSpPr>
      <dsp:spPr>
        <a:xfrm>
          <a:off x="4862392" y="1167917"/>
          <a:ext cx="1785136" cy="1785136"/>
        </a:xfrm>
        <a:prstGeom prst="leftCircularArrow">
          <a:avLst>
            <a:gd name="adj1" fmla="val 3726"/>
            <a:gd name="adj2" fmla="val 464868"/>
            <a:gd name="adj3" fmla="val 2240379"/>
            <a:gd name="adj4" fmla="val 9024489"/>
            <a:gd name="adj5" fmla="val 4347"/>
          </a:avLst>
        </a:prstGeom>
        <a:gradFill rotWithShape="0">
          <a:gsLst>
            <a:gs pos="0">
              <a:schemeClr val="accent5">
                <a:shade val="90000"/>
                <a:hueOff val="177219"/>
                <a:satOff val="-4428"/>
                <a:lumOff val="21188"/>
                <a:alphaOff val="0"/>
                <a:tint val="50000"/>
                <a:satMod val="300000"/>
              </a:schemeClr>
            </a:gs>
            <a:gs pos="35000">
              <a:schemeClr val="accent5">
                <a:shade val="90000"/>
                <a:hueOff val="177219"/>
                <a:satOff val="-4428"/>
                <a:lumOff val="21188"/>
                <a:alphaOff val="0"/>
                <a:tint val="37000"/>
                <a:satMod val="300000"/>
              </a:schemeClr>
            </a:gs>
            <a:gs pos="100000">
              <a:schemeClr val="accent5">
                <a:shade val="90000"/>
                <a:hueOff val="177219"/>
                <a:satOff val="-4428"/>
                <a:lumOff val="211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9F516E9-FFD9-4819-BC84-C669DDAA6958}">
      <dsp:nvSpPr>
        <dsp:cNvPr id="0" name=""/>
        <dsp:cNvSpPr/>
      </dsp:nvSpPr>
      <dsp:spPr>
        <a:xfrm>
          <a:off x="4363494" y="1926441"/>
          <a:ext cx="1355967" cy="5392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252972"/>
                <a:satOff val="-5595"/>
                <a:lumOff val="41987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252972"/>
                <a:satOff val="-5595"/>
                <a:lumOff val="41987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252972"/>
                <a:satOff val="-5595"/>
                <a:lumOff val="4198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Перечень</a:t>
          </a:r>
          <a:r>
            <a:rPr lang="ru-RU" sz="900" kern="1200" baseline="0" dirty="0" smtClean="0"/>
            <a:t> показателей + порядок и сроки предоставления сведений + принятие методики</a:t>
          </a:r>
        </a:p>
      </dsp:txBody>
      <dsp:txXfrm>
        <a:off x="4379287" y="1942234"/>
        <a:ext cx="1324381" cy="507637"/>
      </dsp:txXfrm>
    </dsp:sp>
    <dsp:sp modelId="{7CB3EE8A-4116-451A-A19F-D6D373FDD565}">
      <dsp:nvSpPr>
        <dsp:cNvPr id="0" name=""/>
        <dsp:cNvSpPr/>
      </dsp:nvSpPr>
      <dsp:spPr>
        <a:xfrm>
          <a:off x="6036227" y="937864"/>
          <a:ext cx="1525463" cy="1258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126486"/>
              <a:satOff val="-2798"/>
              <a:lumOff val="2099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57150" lvl="1" indent="-57150" algn="ctr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smtClean="0"/>
            <a:t>Приказ МЭР </a:t>
          </a:r>
          <a:br>
            <a:rPr lang="ru-RU" sz="1100" kern="1200" smtClean="0"/>
          </a:br>
          <a:r>
            <a:rPr lang="ru-RU" sz="1100" kern="1200" smtClean="0"/>
            <a:t>от 25 мая 2022 г. </a:t>
          </a:r>
          <a:br>
            <a:rPr lang="ru-RU" sz="1100" kern="1200" smtClean="0"/>
          </a:br>
          <a:r>
            <a:rPr lang="ru-RU" sz="1100" kern="1200" smtClean="0"/>
            <a:t>№ 277</a:t>
          </a:r>
          <a:endParaRPr lang="ru-RU" sz="1100" kern="1200" dirty="0"/>
        </a:p>
      </dsp:txBody>
      <dsp:txXfrm>
        <a:off x="6065181" y="1236430"/>
        <a:ext cx="1467555" cy="930668"/>
      </dsp:txXfrm>
    </dsp:sp>
    <dsp:sp modelId="{8968B4F8-8FA8-41C7-945B-61FC55E29DA1}">
      <dsp:nvSpPr>
        <dsp:cNvPr id="0" name=""/>
        <dsp:cNvSpPr/>
      </dsp:nvSpPr>
      <dsp:spPr>
        <a:xfrm>
          <a:off x="6375219" y="668252"/>
          <a:ext cx="1355967" cy="5392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126486"/>
                <a:satOff val="-2798"/>
                <a:lumOff val="20993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126486"/>
                <a:satOff val="-2798"/>
                <a:lumOff val="20993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126486"/>
                <a:satOff val="-2798"/>
                <a:lumOff val="209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Методика</a:t>
          </a:r>
          <a:r>
            <a:rPr lang="ru-RU" sz="900" kern="1200" baseline="0" dirty="0" smtClean="0"/>
            <a:t> расчета</a:t>
          </a:r>
          <a:br>
            <a:rPr lang="ru-RU" sz="900" kern="1200" baseline="0" dirty="0" smtClean="0"/>
          </a:br>
          <a:r>
            <a:rPr lang="ru-RU" sz="900" kern="1200" baseline="0" dirty="0" smtClean="0"/>
            <a:t>(расчет показателей, источники данных, перевод в баллы)</a:t>
          </a:r>
          <a:endParaRPr lang="ru-RU" sz="900" kern="1200" dirty="0"/>
        </a:p>
      </dsp:txBody>
      <dsp:txXfrm>
        <a:off x="6391012" y="684045"/>
        <a:ext cx="1324381" cy="5076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2D4DD-4C2F-4859-A5E0-FF1133DF1D72}">
      <dsp:nvSpPr>
        <dsp:cNvPr id="0" name=""/>
        <dsp:cNvSpPr/>
      </dsp:nvSpPr>
      <dsp:spPr>
        <a:xfrm rot="5400000">
          <a:off x="4247597" y="-1749216"/>
          <a:ext cx="636374" cy="4297209"/>
        </a:xfrm>
        <a:prstGeom prst="round2SameRect">
          <a:avLst/>
        </a:prstGeom>
        <a:solidFill>
          <a:schemeClr val="accent5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kern="1200" dirty="0" smtClean="0"/>
            <a:t>Наличие сайта</a:t>
          </a:r>
          <a:endParaRPr lang="ru-RU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kern="1200" dirty="0" smtClean="0"/>
            <a:t>Кол-во кликов</a:t>
          </a:r>
          <a:endParaRPr lang="ru-RU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kern="1200" dirty="0" smtClean="0"/>
            <a:t>Свободные публичные лицензии</a:t>
          </a:r>
          <a:endParaRPr lang="ru-RU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kern="1200" dirty="0" smtClean="0"/>
            <a:t>Открытые данные </a:t>
          </a:r>
          <a:endParaRPr lang="ru-RU" sz="700" kern="1200" dirty="0"/>
        </a:p>
      </dsp:txBody>
      <dsp:txXfrm rot="-5400000">
        <a:off x="2417180" y="112266"/>
        <a:ext cx="4266144" cy="574244"/>
      </dsp:txXfrm>
    </dsp:sp>
    <dsp:sp modelId="{8851DFB8-2D98-4C09-A726-610139319939}">
      <dsp:nvSpPr>
        <dsp:cNvPr id="0" name=""/>
        <dsp:cNvSpPr/>
      </dsp:nvSpPr>
      <dsp:spPr>
        <a:xfrm>
          <a:off x="0" y="1653"/>
          <a:ext cx="2417180" cy="795468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Информационная поддержка (доступ СОНКО к существующим мерам гос.</a:t>
          </a:r>
          <a:r>
            <a:rPr lang="en-US" sz="1200" kern="1200" dirty="0" smtClean="0"/>
            <a:t> </a:t>
          </a:r>
          <a:r>
            <a:rPr lang="ru-RU" sz="1200" kern="1200" dirty="0" smtClean="0"/>
            <a:t>поддержки)</a:t>
          </a:r>
          <a:endParaRPr lang="ru-RU" sz="1200" kern="1200" dirty="0"/>
        </a:p>
      </dsp:txBody>
      <dsp:txXfrm>
        <a:off x="38832" y="40485"/>
        <a:ext cx="2339516" cy="717804"/>
      </dsp:txXfrm>
    </dsp:sp>
    <dsp:sp modelId="{1D51EA6F-5115-47D8-A5DA-8C01F20FD836}">
      <dsp:nvSpPr>
        <dsp:cNvPr id="0" name=""/>
        <dsp:cNvSpPr/>
      </dsp:nvSpPr>
      <dsp:spPr>
        <a:xfrm rot="5400000">
          <a:off x="4247597" y="-913974"/>
          <a:ext cx="636374" cy="4297209"/>
        </a:xfrm>
        <a:prstGeom prst="round2SameRect">
          <a:avLst/>
        </a:prstGeom>
        <a:solidFill>
          <a:schemeClr val="accent5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kern="1200" dirty="0" smtClean="0"/>
            <a:t>Социальный заказ</a:t>
          </a:r>
          <a:endParaRPr lang="ru-RU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kern="1200" dirty="0" smtClean="0"/>
            <a:t>Персонифицированное финансирование</a:t>
          </a:r>
          <a:endParaRPr lang="ru-RU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kern="1200" dirty="0" smtClean="0"/>
            <a:t>ГЧП</a:t>
          </a:r>
          <a:endParaRPr lang="ru-RU" sz="700" kern="1200" dirty="0"/>
        </a:p>
      </dsp:txBody>
      <dsp:txXfrm rot="-5400000">
        <a:off x="2417180" y="947508"/>
        <a:ext cx="4266144" cy="574244"/>
      </dsp:txXfrm>
    </dsp:sp>
    <dsp:sp modelId="{56B4C58E-4FC8-4A63-B131-7222EABE6C0B}">
      <dsp:nvSpPr>
        <dsp:cNvPr id="0" name=""/>
        <dsp:cNvSpPr/>
      </dsp:nvSpPr>
      <dsp:spPr>
        <a:xfrm>
          <a:off x="0" y="836896"/>
          <a:ext cx="2417180" cy="795468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126486"/>
                <a:satOff val="-2798"/>
                <a:lumOff val="20993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126486"/>
                <a:satOff val="-2798"/>
                <a:lumOff val="20993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126486"/>
                <a:satOff val="-2798"/>
                <a:lumOff val="209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Обеспечение доступа негосударственных организаций к предоставлению услуг в социальной сфере</a:t>
          </a:r>
          <a:endParaRPr lang="ru-RU" sz="1200" kern="1200" dirty="0"/>
        </a:p>
      </dsp:txBody>
      <dsp:txXfrm>
        <a:off x="38832" y="875728"/>
        <a:ext cx="2339516" cy="717804"/>
      </dsp:txXfrm>
    </dsp:sp>
    <dsp:sp modelId="{C7038BD1-B1FA-4C7A-9D15-9C5C0659A771}">
      <dsp:nvSpPr>
        <dsp:cNvPr id="0" name=""/>
        <dsp:cNvSpPr/>
      </dsp:nvSpPr>
      <dsp:spPr>
        <a:xfrm rot="5400000">
          <a:off x="4247597" y="-78732"/>
          <a:ext cx="636374" cy="4297209"/>
        </a:xfrm>
        <a:prstGeom prst="round2SameRect">
          <a:avLst/>
        </a:prstGeom>
        <a:solidFill>
          <a:schemeClr val="accent5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i="0" kern="1200" dirty="0" smtClean="0"/>
            <a:t>Количество </a:t>
          </a:r>
          <a:r>
            <a:rPr lang="ru-RU" sz="700" i="0" kern="1200" dirty="0" err="1" smtClean="0"/>
            <a:t>соцпредприятий</a:t>
          </a:r>
          <a:r>
            <a:rPr lang="ru-RU" sz="700" i="0" kern="1200" dirty="0" smtClean="0"/>
            <a:t>, </a:t>
          </a:r>
          <a:br>
            <a:rPr lang="ru-RU" sz="700" i="0" kern="1200" dirty="0" smtClean="0"/>
          </a:br>
          <a:r>
            <a:rPr lang="ru-RU" sz="700" i="0" kern="1200" dirty="0" smtClean="0"/>
            <a:t>получивших поддержку</a:t>
          </a:r>
          <a:endParaRPr lang="ru-RU" sz="700" i="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i="0" kern="1200" dirty="0" smtClean="0"/>
            <a:t>Кол-во </a:t>
          </a:r>
          <a:r>
            <a:rPr lang="ru-RU" sz="700" i="0" kern="1200" dirty="0" err="1" smtClean="0"/>
            <a:t>соцпредприятий</a:t>
          </a:r>
          <a:r>
            <a:rPr lang="ru-RU" sz="700" i="0" kern="1200" dirty="0" smtClean="0"/>
            <a:t> на 10000 населения</a:t>
          </a:r>
          <a:endParaRPr lang="ru-RU" sz="700" i="0" kern="1200" dirty="0"/>
        </a:p>
      </dsp:txBody>
      <dsp:txXfrm rot="-5400000">
        <a:off x="2417180" y="1782750"/>
        <a:ext cx="4266144" cy="574244"/>
      </dsp:txXfrm>
    </dsp:sp>
    <dsp:sp modelId="{CD0B2C5E-274B-40C0-9D15-D233EC817EB7}">
      <dsp:nvSpPr>
        <dsp:cNvPr id="0" name=""/>
        <dsp:cNvSpPr/>
      </dsp:nvSpPr>
      <dsp:spPr>
        <a:xfrm>
          <a:off x="0" y="1672138"/>
          <a:ext cx="2417180" cy="795468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252972"/>
                <a:satOff val="-5595"/>
                <a:lumOff val="41987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252972"/>
                <a:satOff val="-5595"/>
                <a:lumOff val="41987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252972"/>
                <a:satOff val="-5595"/>
                <a:lumOff val="4198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ea typeface="Calibri" panose="020F0502020204030204" pitchFamily="34" charset="0"/>
            </a:rPr>
            <a:t>Участие социальных предприятий </a:t>
          </a:r>
          <a:endParaRPr lang="ru-RU" sz="1200" kern="1200" dirty="0"/>
        </a:p>
      </dsp:txBody>
      <dsp:txXfrm>
        <a:off x="38832" y="1710970"/>
        <a:ext cx="2339516" cy="717804"/>
      </dsp:txXfrm>
    </dsp:sp>
    <dsp:sp modelId="{B1976A92-9424-4BD4-A0F2-088EDA5AD7B9}">
      <dsp:nvSpPr>
        <dsp:cNvPr id="0" name=""/>
        <dsp:cNvSpPr/>
      </dsp:nvSpPr>
      <dsp:spPr>
        <a:xfrm rot="5400000">
          <a:off x="4247597" y="756509"/>
          <a:ext cx="636374" cy="4297209"/>
        </a:xfrm>
        <a:prstGeom prst="round2SameRect">
          <a:avLst/>
        </a:prstGeom>
        <a:solidFill>
          <a:schemeClr val="accent5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kern="1200" dirty="0" smtClean="0"/>
            <a:t>Реализация мероприятий по СОНКО и </a:t>
          </a:r>
          <a:r>
            <a:rPr lang="ru-RU" sz="700" kern="1200" dirty="0" err="1" smtClean="0"/>
            <a:t>соцпредприятий</a:t>
          </a:r>
          <a:r>
            <a:rPr lang="ru-RU" sz="700" kern="1200" dirty="0" smtClean="0"/>
            <a:t>  </a:t>
          </a:r>
          <a:br>
            <a:rPr lang="ru-RU" sz="700" kern="1200" dirty="0" smtClean="0"/>
          </a:br>
          <a:r>
            <a:rPr lang="ru-RU" sz="700" kern="1200" dirty="0" smtClean="0"/>
            <a:t>в рамках муниципальных программ (ранее – наличие МП)</a:t>
          </a:r>
          <a:endParaRPr lang="ru-RU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kern="1200" dirty="0" smtClean="0"/>
            <a:t>Уточнение термина «социальное предпринимательство»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kern="1200" dirty="0" smtClean="0"/>
            <a:t>(раннее – МСП в социально-значимых отраслях)</a:t>
          </a:r>
          <a:endParaRPr lang="ru-RU" sz="700" kern="1200" dirty="0"/>
        </a:p>
      </dsp:txBody>
      <dsp:txXfrm rot="-5400000">
        <a:off x="2417180" y="2617992"/>
        <a:ext cx="4266144" cy="574244"/>
      </dsp:txXfrm>
    </dsp:sp>
    <dsp:sp modelId="{8B74EC18-CC05-456C-ACB9-1AEA69ECC815}">
      <dsp:nvSpPr>
        <dsp:cNvPr id="0" name=""/>
        <dsp:cNvSpPr/>
      </dsp:nvSpPr>
      <dsp:spPr>
        <a:xfrm>
          <a:off x="0" y="2507380"/>
          <a:ext cx="2417180" cy="795468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126486"/>
                <a:satOff val="-2798"/>
                <a:lumOff val="20993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126486"/>
                <a:satOff val="-2798"/>
                <a:lumOff val="20993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126486"/>
                <a:satOff val="-2798"/>
                <a:lumOff val="209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Уточнение показателей</a:t>
          </a:r>
          <a:endParaRPr lang="ru-RU" sz="1200" kern="1200" dirty="0"/>
        </a:p>
      </dsp:txBody>
      <dsp:txXfrm>
        <a:off x="38832" y="2546212"/>
        <a:ext cx="2339516" cy="7178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98AF8-A958-4CBA-A64C-183C03DA2A67}">
      <dsp:nvSpPr>
        <dsp:cNvPr id="0" name=""/>
        <dsp:cNvSpPr/>
      </dsp:nvSpPr>
      <dsp:spPr>
        <a:xfrm>
          <a:off x="1840" y="0"/>
          <a:ext cx="3765601" cy="30694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ТОП-10 – основные признаки</a:t>
          </a:r>
          <a:endParaRPr lang="ru-RU" sz="2500" kern="1200" dirty="0"/>
        </a:p>
      </dsp:txBody>
      <dsp:txXfrm>
        <a:off x="1840" y="0"/>
        <a:ext cx="3765601" cy="920821"/>
      </dsp:txXfrm>
    </dsp:sp>
    <dsp:sp modelId="{58CBD94E-48C6-4617-A303-2B28528ED454}">
      <dsp:nvSpPr>
        <dsp:cNvPr id="0" name=""/>
        <dsp:cNvSpPr/>
      </dsp:nvSpPr>
      <dsp:spPr>
        <a:xfrm>
          <a:off x="378400" y="920971"/>
          <a:ext cx="3012480" cy="2946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На информационном ресурсе используется формат открытых данных </a:t>
          </a:r>
          <a:br>
            <a:rPr lang="ru-RU" sz="700" kern="1200" dirty="0" smtClean="0"/>
          </a:br>
          <a:r>
            <a:rPr lang="ru-RU" sz="700" kern="1200" dirty="0" smtClean="0"/>
            <a:t>и формат свободных публичных лицензий</a:t>
          </a:r>
          <a:endParaRPr lang="ru-RU" sz="700" kern="1200" dirty="0"/>
        </a:p>
      </dsp:txBody>
      <dsp:txXfrm>
        <a:off x="387031" y="929602"/>
        <a:ext cx="2995218" cy="277426"/>
      </dsp:txXfrm>
    </dsp:sp>
    <dsp:sp modelId="{F65F0E12-8D84-4230-99B0-0D30F5FAEEB7}">
      <dsp:nvSpPr>
        <dsp:cNvPr id="0" name=""/>
        <dsp:cNvSpPr/>
      </dsp:nvSpPr>
      <dsp:spPr>
        <a:xfrm>
          <a:off x="378400" y="1260995"/>
          <a:ext cx="3012480" cy="2946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Применяется социальный заказ</a:t>
          </a:r>
        </a:p>
      </dsp:txBody>
      <dsp:txXfrm>
        <a:off x="387031" y="1269626"/>
        <a:ext cx="2995218" cy="277426"/>
      </dsp:txXfrm>
    </dsp:sp>
    <dsp:sp modelId="{21C49548-C4F5-4967-AC8D-18A8E4F8DE9C}">
      <dsp:nvSpPr>
        <dsp:cNvPr id="0" name=""/>
        <dsp:cNvSpPr/>
      </dsp:nvSpPr>
      <dsp:spPr>
        <a:xfrm>
          <a:off x="378400" y="1601020"/>
          <a:ext cx="3012480" cy="2946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Реализуется механизм персонифицированного финансирования</a:t>
          </a:r>
          <a:endParaRPr lang="ru-RU" sz="700" kern="1200" dirty="0"/>
        </a:p>
      </dsp:txBody>
      <dsp:txXfrm>
        <a:off x="387031" y="1609651"/>
        <a:ext cx="2995218" cy="277426"/>
      </dsp:txXfrm>
    </dsp:sp>
    <dsp:sp modelId="{A60B999A-B9DE-47F4-B44B-6240DC8761D1}">
      <dsp:nvSpPr>
        <dsp:cNvPr id="0" name=""/>
        <dsp:cNvSpPr/>
      </dsp:nvSpPr>
      <dsp:spPr>
        <a:xfrm>
          <a:off x="378400" y="1941045"/>
          <a:ext cx="3012480" cy="2946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Поддержка практически всех зарегистрированных </a:t>
          </a:r>
          <a:br>
            <a:rPr lang="ru-RU" sz="700" kern="1200" dirty="0" smtClean="0"/>
          </a:br>
          <a:r>
            <a:rPr lang="ru-RU" sz="700" kern="1200" dirty="0" smtClean="0"/>
            <a:t>социальных предприятий за счет региональных средств</a:t>
          </a:r>
          <a:endParaRPr lang="ru-RU" sz="700" kern="1200" dirty="0"/>
        </a:p>
      </dsp:txBody>
      <dsp:txXfrm>
        <a:off x="387031" y="1949676"/>
        <a:ext cx="2995218" cy="277426"/>
      </dsp:txXfrm>
    </dsp:sp>
    <dsp:sp modelId="{76473ECF-B616-45DA-8C7E-230EBAF57811}">
      <dsp:nvSpPr>
        <dsp:cNvPr id="0" name=""/>
        <dsp:cNvSpPr/>
      </dsp:nvSpPr>
      <dsp:spPr>
        <a:xfrm>
          <a:off x="378400" y="2281070"/>
          <a:ext cx="3012480" cy="2946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Поддержка социальных предприятий в рамках муниципальных программ</a:t>
          </a:r>
          <a:endParaRPr lang="ru-RU" sz="700" kern="1200" dirty="0"/>
        </a:p>
      </dsp:txBody>
      <dsp:txXfrm>
        <a:off x="387031" y="2289701"/>
        <a:ext cx="2995218" cy="277426"/>
      </dsp:txXfrm>
    </dsp:sp>
    <dsp:sp modelId="{32C7B592-A6D2-4CFE-AFCB-13F822A43C12}">
      <dsp:nvSpPr>
        <dsp:cNvPr id="0" name=""/>
        <dsp:cNvSpPr/>
      </dsp:nvSpPr>
      <dsp:spPr>
        <a:xfrm>
          <a:off x="378400" y="2621095"/>
          <a:ext cx="3012480" cy="2946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Реализация мероприятий в рамках муниципальных программ по поддержке СОНКО осуществляется в большинстве муниципальных районов </a:t>
          </a:r>
          <a:br>
            <a:rPr lang="ru-RU" sz="700" kern="1200" dirty="0" smtClean="0"/>
          </a:br>
          <a:r>
            <a:rPr lang="ru-RU" sz="700" kern="1200" dirty="0" smtClean="0"/>
            <a:t>и городских округов</a:t>
          </a:r>
          <a:endParaRPr lang="ru-RU" sz="700" kern="1200" dirty="0"/>
        </a:p>
      </dsp:txBody>
      <dsp:txXfrm>
        <a:off x="387031" y="2629726"/>
        <a:ext cx="2995218" cy="2774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BF532-FDCE-4430-8750-6D5B04CEB62F}">
      <dsp:nvSpPr>
        <dsp:cNvPr id="0" name=""/>
        <dsp:cNvSpPr/>
      </dsp:nvSpPr>
      <dsp:spPr>
        <a:xfrm>
          <a:off x="0" y="389908"/>
          <a:ext cx="3584290" cy="21505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 большинства замыкающих регионов:</a:t>
          </a:r>
          <a:endParaRPr lang="ru-RU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полностью отсутствует информационная поддержка – нет функционирующего за счет региональных средств регионального информационного ресурса, содержащего информацию о действующих мерах государственной региональной поддержки СОНКО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Не применяются налоговые льготы для СОНКО и жертвователей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Не оказывается поддержка социальным предпринимателям на муниципальном уровне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Не реализуется механизм персонифицированного финансирования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Неполнота предоставления данных</a:t>
          </a:r>
          <a:endParaRPr lang="ru-RU" sz="900" kern="1200" dirty="0"/>
        </a:p>
      </dsp:txBody>
      <dsp:txXfrm>
        <a:off x="62988" y="452896"/>
        <a:ext cx="3458314" cy="2024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0.94466</cdr:x>
      <cdr:y>0.32753</cdr:y>
    </cdr:from>
    <cdr:to>
      <cdr:x>0.98205</cdr:x>
      <cdr:y>0.38776</cdr:y>
    </cdr:to>
    <cdr:sp macro="" textlink="">
      <cdr:nvSpPr>
        <cdr:cNvPr id="2" name="TextBox 1"/>
        <cdr:cNvSpPr txBox="1"/>
      </cdr:nvSpPr>
      <cdr:spPr>
        <a:xfrm xmlns:a="http://schemas.openxmlformats.org/drawingml/2006/main" flipH="1">
          <a:off x="5031022" y="1039966"/>
          <a:ext cx="199084" cy="1912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*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49238" y="809625"/>
            <a:ext cx="7110412" cy="4002088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760932" y="5068793"/>
            <a:ext cx="6087093" cy="4801825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26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02082" cy="533216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265" name="PlaceHolder 4"/>
          <p:cNvSpPr>
            <a:spLocks noGrp="1"/>
          </p:cNvSpPr>
          <p:nvPr>
            <p:ph type="dt"/>
          </p:nvPr>
        </p:nvSpPr>
        <p:spPr>
          <a:xfrm>
            <a:off x="4306876" y="0"/>
            <a:ext cx="3302082" cy="533216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266" name="PlaceHolder 5"/>
          <p:cNvSpPr>
            <a:spLocks noGrp="1"/>
          </p:cNvSpPr>
          <p:nvPr>
            <p:ph type="ftr"/>
          </p:nvPr>
        </p:nvSpPr>
        <p:spPr>
          <a:xfrm>
            <a:off x="0" y="10137945"/>
            <a:ext cx="3302082" cy="533216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267" name="PlaceHolder 6"/>
          <p:cNvSpPr>
            <a:spLocks noGrp="1"/>
          </p:cNvSpPr>
          <p:nvPr>
            <p:ph type="sldNum"/>
          </p:nvPr>
        </p:nvSpPr>
        <p:spPr>
          <a:xfrm>
            <a:off x="4306876" y="10137945"/>
            <a:ext cx="3302082" cy="533216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DEE0BE6-7F60-4E6E-BBC1-374A4FD3F78C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DEE0BE6-7F60-4E6E-BBC1-374A4FD3F78C}" type="slidenum">
              <a:rPr lang="ru-RU" sz="1400" spc="-1">
                <a:latin typeface="Times New Roman"/>
              </a:rPr>
              <a:t>5</a:t>
            </a:fld>
            <a:endParaRPr lang="ru-RU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617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32000" y="194040"/>
            <a:ext cx="7776000" cy="81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2700000" y="1620360"/>
            <a:ext cx="508320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2700000" y="2504880"/>
            <a:ext cx="508320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32000" y="194040"/>
            <a:ext cx="7776000" cy="81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2700000" y="1620360"/>
            <a:ext cx="248040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304960" y="1620360"/>
            <a:ext cx="248040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2700000" y="2504880"/>
            <a:ext cx="248040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304960" y="2504880"/>
            <a:ext cx="248040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32000" y="194040"/>
            <a:ext cx="7776000" cy="81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2700000" y="1620360"/>
            <a:ext cx="163656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418640" y="1620360"/>
            <a:ext cx="163656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137640" y="1620360"/>
            <a:ext cx="163656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2700000" y="2504880"/>
            <a:ext cx="163656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418640" y="2504880"/>
            <a:ext cx="163656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137640" y="2504880"/>
            <a:ext cx="163656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743095" y="1059618"/>
            <a:ext cx="6034423" cy="518468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3095" y="294148"/>
            <a:ext cx="6034423" cy="318743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00" cap="all">
                <a:solidFill>
                  <a:srgbClr val="0077C8"/>
                </a:solidFill>
              </a:defRPr>
            </a:lvl1pPr>
            <a:lvl2pPr marL="40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2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6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8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F482-D53A-4AE4-8CD5-3CD02AD01322}" type="datetime4">
              <a:rPr lang="ru-RU" smtClean="0"/>
              <a:pPr/>
              <a:t>18 октября 2022 г.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743075" y="1782233"/>
            <a:ext cx="6034440" cy="251029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6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20757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3095" y="294148"/>
            <a:ext cx="6034423" cy="318743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00" cap="all">
                <a:solidFill>
                  <a:srgbClr val="0077C8"/>
                </a:solidFill>
              </a:defRPr>
            </a:lvl1pPr>
            <a:lvl2pPr marL="40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2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6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8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71B6-2714-4202-94C5-15A5BB612FA0}" type="datetime4">
              <a:rPr lang="ru-RU" smtClean="0"/>
              <a:pPr/>
              <a:t>18 октября 2022 г.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743075" y="1048839"/>
            <a:ext cx="6034440" cy="3243687"/>
          </a:xfrm>
        </p:spPr>
        <p:txBody>
          <a:bodyPr/>
          <a:lstStyle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38100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743095" y="1059618"/>
            <a:ext cx="6034423" cy="51846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3095" y="294148"/>
            <a:ext cx="6034423" cy="318743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00" cap="all">
                <a:solidFill>
                  <a:srgbClr val="0077C8"/>
                </a:solidFill>
              </a:defRPr>
            </a:lvl1pPr>
            <a:lvl2pPr marL="40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2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6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8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62372-51E6-4E57-804E-96E3CF49C6AD}" type="datetime4">
              <a:rPr lang="ru-RU" smtClean="0"/>
              <a:pPr/>
              <a:t>18 октября 2022 г.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743078" y="1782233"/>
            <a:ext cx="2801399" cy="2510292"/>
          </a:xfrm>
        </p:spPr>
        <p:txBody>
          <a:bodyPr/>
          <a:lstStyle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4984398" y="1782233"/>
            <a:ext cx="2793119" cy="2510292"/>
          </a:xfrm>
        </p:spPr>
        <p:txBody>
          <a:bodyPr/>
          <a:lstStyle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63302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3095" y="294148"/>
            <a:ext cx="6034423" cy="318743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00" cap="all">
                <a:solidFill>
                  <a:srgbClr val="0077C8"/>
                </a:solidFill>
              </a:defRPr>
            </a:lvl1pPr>
            <a:lvl2pPr marL="40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2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6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8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EDC55-27A7-418C-86F9-19D8902A26DF}" type="datetime4">
              <a:rPr lang="ru-RU" smtClean="0"/>
              <a:pPr/>
              <a:t>18 октября 2022 г.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743078" y="1011482"/>
            <a:ext cx="2801399" cy="3281044"/>
          </a:xfrm>
        </p:spPr>
        <p:txBody>
          <a:bodyPr/>
          <a:lstStyle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4984398" y="1011482"/>
            <a:ext cx="2793119" cy="3281044"/>
          </a:xfrm>
        </p:spPr>
        <p:txBody>
          <a:bodyPr/>
          <a:lstStyle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23846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3095" y="294148"/>
            <a:ext cx="6034423" cy="318743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00" cap="all">
                <a:solidFill>
                  <a:srgbClr val="0077C8"/>
                </a:solidFill>
              </a:defRPr>
            </a:lvl1pPr>
            <a:lvl2pPr marL="40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2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6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8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67B9-7B9B-474A-9DB2-8AFB72FBD00A}" type="datetime4">
              <a:rPr lang="ru-RU" smtClean="0"/>
              <a:pPr/>
              <a:t>18 октября 2022 г.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4984398" y="1011482"/>
            <a:ext cx="2793119" cy="3281044"/>
          </a:xfrm>
        </p:spPr>
        <p:txBody>
          <a:bodyPr/>
          <a:lstStyle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1743094" y="1011481"/>
            <a:ext cx="2800333" cy="328104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103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3095" y="294148"/>
            <a:ext cx="6034423" cy="318743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00" cap="all">
                <a:solidFill>
                  <a:srgbClr val="0077C8"/>
                </a:solidFill>
              </a:defRPr>
            </a:lvl1pPr>
            <a:lvl2pPr marL="40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2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6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8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348A-B6F4-4496-A037-43D5A454D42F}" type="datetime4">
              <a:rPr lang="ru-RU" smtClean="0"/>
              <a:pPr/>
              <a:t>18 октября 2022 г.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1743095" y="1011482"/>
            <a:ext cx="2793119" cy="3281044"/>
          </a:xfrm>
        </p:spPr>
        <p:txBody>
          <a:bodyPr/>
          <a:lstStyle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4983183" y="1011481"/>
            <a:ext cx="2800333" cy="328104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0263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975225" y="1048840"/>
            <a:ext cx="3665538" cy="3247409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3095" y="294148"/>
            <a:ext cx="6034423" cy="318743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00" cap="all">
                <a:solidFill>
                  <a:srgbClr val="0077C8"/>
                </a:solidFill>
              </a:defRPr>
            </a:lvl1pPr>
            <a:lvl2pPr marL="40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2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6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8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67B38-44CA-4206-A02F-E48598E3311E}" type="datetime4">
              <a:rPr lang="ru-RU" smtClean="0"/>
              <a:pPr/>
              <a:t>18 октября 2022 г.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743078" y="1008686"/>
            <a:ext cx="2801399" cy="3283839"/>
          </a:xfrm>
        </p:spPr>
        <p:txBody>
          <a:bodyPr/>
          <a:lstStyle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5187778" y="1621367"/>
            <a:ext cx="3076510" cy="24133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8974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32000" y="194040"/>
            <a:ext cx="7776000" cy="81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2700000" y="1620360"/>
            <a:ext cx="5083200" cy="1693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743095" y="1059618"/>
            <a:ext cx="6034423" cy="51846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3095" y="294148"/>
            <a:ext cx="6034423" cy="318743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00" cap="all">
                <a:solidFill>
                  <a:srgbClr val="0077C8"/>
                </a:solidFill>
              </a:defRPr>
            </a:lvl1pPr>
            <a:lvl2pPr marL="40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2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6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8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B163-C7B4-49D2-9DD4-C056FADCB23D}" type="datetime4">
              <a:rPr lang="ru-RU" smtClean="0"/>
              <a:pPr/>
              <a:t>18 октября 2022 г.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743096" y="1782232"/>
            <a:ext cx="2801381" cy="2510368"/>
          </a:xfrm>
        </p:spPr>
        <p:txBody>
          <a:bodyPr/>
          <a:lstStyle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4984396" y="1816180"/>
            <a:ext cx="3656368" cy="247642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4983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3095" y="294148"/>
            <a:ext cx="6034423" cy="318743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00" cap="all">
                <a:solidFill>
                  <a:srgbClr val="0077C8"/>
                </a:solidFill>
              </a:defRPr>
            </a:lvl1pPr>
            <a:lvl2pPr marL="40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2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6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8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FED1-FA07-4B77-8ECF-56416DFC0E1F}" type="datetime4">
              <a:rPr lang="ru-RU" smtClean="0"/>
              <a:pPr/>
              <a:t>18 октября 2022 г.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1743095" y="1041696"/>
            <a:ext cx="6040421" cy="325083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51977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3095" y="294148"/>
            <a:ext cx="6034423" cy="318743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00" cap="all">
                <a:solidFill>
                  <a:srgbClr val="0077C8"/>
                </a:solidFill>
              </a:defRPr>
            </a:lvl1pPr>
            <a:lvl2pPr marL="40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2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6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8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BA81-D16F-4339-B7DC-1A8A0A3D054E}" type="datetime4">
              <a:rPr lang="ru-RU" smtClean="0"/>
              <a:pPr/>
              <a:t>18 октября 2022 г.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4039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27488" y="913200"/>
            <a:ext cx="7785617" cy="1648304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851" b="0" strike="noStrike" spc="0">
              <a:solidFill>
                <a:srgbClr val="5E5E5E"/>
              </a:solidFill>
              <a:latin typeface="Helvetica Neue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25702" y="4205851"/>
            <a:ext cx="7785617" cy="22571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134" b="0" strike="noStrike" spc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714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32000" y="194040"/>
            <a:ext cx="7776000" cy="81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2700000" y="1620360"/>
            <a:ext cx="5083200" cy="169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32000" y="194040"/>
            <a:ext cx="7776000" cy="81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2700000" y="1620360"/>
            <a:ext cx="2480400" cy="169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304960" y="1620360"/>
            <a:ext cx="2480400" cy="169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32000" y="194040"/>
            <a:ext cx="7776000" cy="81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32000" y="194040"/>
            <a:ext cx="7776000" cy="376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32000" y="194040"/>
            <a:ext cx="7776000" cy="81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2700000" y="1620360"/>
            <a:ext cx="248040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304960" y="1620360"/>
            <a:ext cx="2480400" cy="169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2700000" y="2504880"/>
            <a:ext cx="248040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32000" y="194040"/>
            <a:ext cx="7776000" cy="81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2700000" y="1620360"/>
            <a:ext cx="2480400" cy="169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304960" y="1620360"/>
            <a:ext cx="248040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304960" y="2504880"/>
            <a:ext cx="248040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32000" y="194040"/>
            <a:ext cx="7776000" cy="81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2700000" y="1620360"/>
            <a:ext cx="248040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304960" y="1620360"/>
            <a:ext cx="248040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2700000" y="2504880"/>
            <a:ext cx="5083200" cy="80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1" strike="noStrike" cap="all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0" y="0"/>
            <a:ext cx="8640360" cy="4863600"/>
          </a:xfrm>
          <a:prstGeom prst="rect">
            <a:avLst/>
          </a:prstGeom>
          <a:gradFill rotWithShape="0">
            <a:gsLst>
              <a:gs pos="0">
                <a:srgbClr val="0077C8"/>
              </a:gs>
              <a:gs pos="100000">
                <a:srgbClr val="00B2A9"/>
              </a:gs>
            </a:gsLst>
            <a:lin ang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7" name="Изображение 4"/>
          <p:cNvPicPr/>
          <p:nvPr/>
        </p:nvPicPr>
        <p:blipFill>
          <a:blip r:embed="rId14"/>
          <a:stretch/>
        </p:blipFill>
        <p:spPr>
          <a:xfrm>
            <a:off x="0" y="0"/>
            <a:ext cx="8637840" cy="1568880"/>
          </a:xfrm>
          <a:prstGeom prst="rect">
            <a:avLst/>
          </a:prstGeom>
          <a:ln>
            <a:noFill/>
          </a:ln>
        </p:spPr>
      </p:pic>
      <p:sp>
        <p:nvSpPr>
          <p:cNvPr id="2" name="PlaceHolder 2"/>
          <p:cNvSpPr>
            <a:spLocks noGrp="1"/>
          </p:cNvSpPr>
          <p:nvPr>
            <p:ph type="dt"/>
          </p:nvPr>
        </p:nvSpPr>
        <p:spPr>
          <a:xfrm>
            <a:off x="2700000" y="3556080"/>
            <a:ext cx="2371320" cy="258480"/>
          </a:xfrm>
          <a:prstGeom prst="rect">
            <a:avLst/>
          </a:prstGeom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fld id="{2028F966-4BC9-4C73-B95C-DF14F3C46997}" type="datetime">
              <a:rPr lang="ru-RU" sz="1800" b="0" strike="noStrike" cap="all" spc="-1">
                <a:solidFill>
                  <a:srgbClr val="FFFFFF"/>
                </a:solidFill>
                <a:latin typeface="Arial"/>
              </a:rPr>
              <a:t>18.10.2022</a:t>
            </a:fld>
            <a:endParaRPr lang="ru-RU" sz="1800" b="0" strike="noStrike" spc="-1">
              <a:latin typeface="Times New Roman"/>
            </a:endParaRPr>
          </a:p>
        </p:txBody>
      </p:sp>
      <p:pic>
        <p:nvPicPr>
          <p:cNvPr id="3" name="Изображение 5"/>
          <p:cNvPicPr/>
          <p:nvPr/>
        </p:nvPicPr>
        <p:blipFill>
          <a:blip r:embed="rId15"/>
          <a:stretch/>
        </p:blipFill>
        <p:spPr>
          <a:xfrm>
            <a:off x="1792800" y="477000"/>
            <a:ext cx="3402720" cy="817200"/>
          </a:xfrm>
          <a:prstGeom prst="rect">
            <a:avLst/>
          </a:prstGeom>
          <a:ln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2700000" y="1620360"/>
            <a:ext cx="5083200" cy="1693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3000" b="1" strike="noStrike" cap="all" spc="-1">
                <a:solidFill>
                  <a:srgbClr val="FFFFFF"/>
                </a:solidFill>
                <a:latin typeface="Arial"/>
              </a:rPr>
              <a:t>Образец текста</a:t>
            </a:r>
          </a:p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ru-RU" sz="2000" b="0" strike="noStrike" cap="all" spc="-1">
                <a:solidFill>
                  <a:srgbClr val="FFFFFF"/>
                </a:solidFill>
                <a:latin typeface="Arial"/>
              </a:rPr>
              <a:t>Второй уровень</a:t>
            </a:r>
            <a:endParaRPr lang="ru-RU" sz="2000" b="1" strike="noStrike" cap="all" spc="-1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ru-RU" sz="1200" b="0" strike="noStrike" spc="-1">
                <a:solidFill>
                  <a:srgbClr val="FFFFFF"/>
                </a:solidFill>
                <a:latin typeface="Arial"/>
              </a:rPr>
              <a:t>Третий уровень</a:t>
            </a:r>
            <a:endParaRPr lang="ru-RU" sz="1200" b="1" strike="noStrike" cap="all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title"/>
          </p:nvPr>
        </p:nvSpPr>
        <p:spPr>
          <a:xfrm>
            <a:off x="432000" y="194040"/>
            <a:ext cx="7776000" cy="81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2403" y="1058899"/>
            <a:ext cx="6049089" cy="5189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38274" y="1778992"/>
            <a:ext cx="6053216" cy="27024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47648" y="4357382"/>
            <a:ext cx="1339819" cy="258968"/>
          </a:xfrm>
          <a:prstGeom prst="rect">
            <a:avLst/>
          </a:prstGeom>
        </p:spPr>
        <p:txBody>
          <a:bodyPr vert="horz" lIns="82296" tIns="41148" rIns="82296" bIns="41148" rtlCol="0" anchor="ctr"/>
          <a:lstStyle>
            <a:lvl1pPr algn="l">
              <a:defRPr sz="9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fld id="{F1581CD7-5FC5-4D7B-A09E-7B5DD8D20226}" type="datetime4">
              <a:rPr lang="ru-RU" smtClean="0"/>
              <a:pPr/>
              <a:t>18 октября 2022 г.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857946" y="353922"/>
            <a:ext cx="406342" cy="25896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0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" y="300078"/>
            <a:ext cx="203199" cy="405053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149" y="247303"/>
            <a:ext cx="1005840" cy="502920"/>
          </a:xfrm>
          <a:prstGeom prst="rect">
            <a:avLst/>
          </a:prstGeom>
        </p:spPr>
      </p:pic>
      <p:sp>
        <p:nvSpPr>
          <p:cNvPr id="11" name="Прямоугольник 10"/>
          <p:cNvSpPr/>
          <p:nvPr userDrawn="1"/>
        </p:nvSpPr>
        <p:spPr>
          <a:xfrm>
            <a:off x="8496303" y="300078"/>
            <a:ext cx="144463" cy="405053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/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738273" y="665678"/>
            <a:ext cx="6053216" cy="3240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135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l" defTabSz="411480" rtl="0" eaLnBrk="1" latinLnBrk="0" hangingPunct="1">
        <a:spcBef>
          <a:spcPct val="0"/>
        </a:spcBef>
        <a:buNone/>
        <a:defRPr sz="18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11480" rtl="0" eaLnBrk="1" latinLnBrk="0" hangingPunct="1">
        <a:spcBef>
          <a:spcPts val="0"/>
        </a:spcBef>
        <a:buFontTx/>
        <a:buNone/>
        <a:defRPr sz="12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411480" rtl="0" eaLnBrk="1" latinLnBrk="0" hangingPunct="1">
        <a:spcBef>
          <a:spcPts val="0"/>
        </a:spcBef>
        <a:buFontTx/>
        <a:buNone/>
        <a:defRPr sz="13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171450" indent="-171450" algn="l" defTabSz="411480" rtl="0" eaLnBrk="1" latinLnBrk="0" hangingPunct="1">
        <a:spcBef>
          <a:spcPts val="0"/>
        </a:spcBef>
        <a:buSzPct val="80000"/>
        <a:buFont typeface="Lucida Grande"/>
        <a:buChar char="＞"/>
        <a:defRPr sz="12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411480" rtl="0" eaLnBrk="1" latinLnBrk="0" hangingPunct="1">
        <a:spcBef>
          <a:spcPts val="0"/>
        </a:spcBef>
        <a:buFontTx/>
        <a:buNone/>
        <a:defRPr sz="16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411480" rtl="0" eaLnBrk="1" latinLnBrk="0" hangingPunct="1">
        <a:spcBef>
          <a:spcPts val="0"/>
        </a:spcBef>
        <a:buFontTx/>
        <a:buNone/>
        <a:defRPr sz="9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2263140" indent="-205740" algn="l" defTabSz="41148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41148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41148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41148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diagramQuickStyle" Target="../diagrams/quickStyle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openxmlformats.org/officeDocument/2006/relationships/diagramLayout" Target="../diagrams/layou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4.xml"/><Relationship Id="rId11" Type="http://schemas.openxmlformats.org/officeDocument/2006/relationships/diagramData" Target="../diagrams/data5.xml"/><Relationship Id="rId5" Type="http://schemas.openxmlformats.org/officeDocument/2006/relationships/diagramQuickStyle" Target="../diagrams/quickStyle4.xml"/><Relationship Id="rId15" Type="http://schemas.microsoft.com/office/2007/relationships/diagramDrawing" Target="../diagrams/drawing5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4.xml"/><Relationship Id="rId9" Type="http://schemas.openxmlformats.org/officeDocument/2006/relationships/image" Target="../media/image6.png"/><Relationship Id="rId14" Type="http://schemas.openxmlformats.org/officeDocument/2006/relationships/diagramColors" Target="../diagrams/colors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diagramQuickStyle" Target="../diagrams/quickStyle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openxmlformats.org/officeDocument/2006/relationships/diagramLayout" Target="../diagrams/layou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6.xml"/><Relationship Id="rId11" Type="http://schemas.openxmlformats.org/officeDocument/2006/relationships/diagramData" Target="../diagrams/data7.xml"/><Relationship Id="rId5" Type="http://schemas.openxmlformats.org/officeDocument/2006/relationships/diagramQuickStyle" Target="../diagrams/quickStyle6.xml"/><Relationship Id="rId15" Type="http://schemas.microsoft.com/office/2007/relationships/diagramDrawing" Target="../diagrams/drawing7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6.xml"/><Relationship Id="rId9" Type="http://schemas.openxmlformats.org/officeDocument/2006/relationships/image" Target="../media/image6.png"/><Relationship Id="rId14" Type="http://schemas.openxmlformats.org/officeDocument/2006/relationships/diagramColors" Target="../diagrams/colors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8953" y="1549346"/>
            <a:ext cx="7538087" cy="18794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70000"/>
              </a:lnSpc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рейтинге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субъектов Российской Федерации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итогам реализации механизмов поддержки социально ориентированных некоммерческих организаций и социального предпринимательства, обеспечения доступа негосударственных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организаций к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предоставлению услуг в социальной сфере и внедрения конкурентных способов оказания государственных (муниципальных)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услуг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"/>
          <p:cNvSpPr/>
          <p:nvPr/>
        </p:nvSpPr>
        <p:spPr>
          <a:xfrm>
            <a:off x="-1" y="258"/>
            <a:ext cx="8640763" cy="1021105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  <a:lin ang="21594000" scaled="0"/>
            <a:tileRect/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/>
            <a:endParaRPr sz="1134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790" name="TextShape 1"/>
          <p:cNvSpPr txBox="1"/>
          <p:nvPr/>
        </p:nvSpPr>
        <p:spPr>
          <a:xfrm>
            <a:off x="1109382" y="60630"/>
            <a:ext cx="5831226" cy="850511"/>
          </a:xfrm>
          <a:prstGeom prst="rect">
            <a:avLst/>
          </a:prstGeom>
          <a:noFill/>
          <a:ln w="12600">
            <a:noFill/>
          </a:ln>
        </p:spPr>
        <p:txBody>
          <a:bodyPr lIns="17987" tIns="17987" rIns="17987" bIns="17987" anchor="ctr">
            <a:noAutofit/>
          </a:bodyPr>
          <a:lstStyle/>
          <a:p>
            <a:pPr algn="ctr">
              <a:lnSpc>
                <a:spcPct val="80000"/>
              </a:lnSpc>
              <a:spcBef>
                <a:spcPts val="1489"/>
              </a:spcBef>
            </a:pPr>
            <a:r>
              <a:rPr lang="ru-RU" sz="2835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Общие положения Рейтинга</a:t>
            </a:r>
            <a:endParaRPr lang="ru-RU" sz="2835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</p:txBody>
      </p:sp>
      <p:sp>
        <p:nvSpPr>
          <p:cNvPr id="812" name="CustomShape 19"/>
          <p:cNvSpPr/>
          <p:nvPr/>
        </p:nvSpPr>
        <p:spPr>
          <a:xfrm>
            <a:off x="8360840" y="4691776"/>
            <a:ext cx="124491" cy="112628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7987" tIns="17987" rIns="17987" bIns="17987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96" dirty="0" smtClean="0">
                <a:solidFill>
                  <a:srgbClr val="000000"/>
                </a:solidFill>
                <a:latin typeface="Stem"/>
                <a:ea typeface="Stem"/>
              </a:rPr>
              <a:t>2</a:t>
            </a:r>
            <a:r>
              <a:rPr lang="ru-RU" sz="496" dirty="0" smtClean="0">
                <a:solidFill>
                  <a:srgbClr val="AFAFAF"/>
                </a:solidFill>
                <a:latin typeface="Stem"/>
                <a:ea typeface="Stem"/>
              </a:rPr>
              <a:t>/7</a:t>
            </a:r>
            <a:endParaRPr lang="ru-RU" sz="496" dirty="0">
              <a:latin typeface="Arial"/>
            </a:endParaRPr>
          </a:p>
        </p:txBody>
      </p:sp>
      <p:pic>
        <p:nvPicPr>
          <p:cNvPr id="26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7628790" y="72382"/>
            <a:ext cx="836861" cy="202327"/>
          </a:xfrm>
          <a:prstGeom prst="rect">
            <a:avLst/>
          </a:prstGeom>
          <a:ln w="12600">
            <a:noFill/>
          </a:ln>
        </p:spPr>
      </p:pic>
      <p:sp>
        <p:nvSpPr>
          <p:cNvPr id="24" name="Прямоугольник">
            <a:extLst>
              <a:ext uri="{FF2B5EF4-FFF2-40B4-BE49-F238E27FC236}">
                <a16:creationId xmlns:a16="http://schemas.microsoft.com/office/drawing/2014/main" id="{5CC64268-2153-4711-BDC9-356A1E8C5681}"/>
              </a:ext>
            </a:extLst>
          </p:cNvPr>
          <p:cNvSpPr/>
          <p:nvPr/>
        </p:nvSpPr>
        <p:spPr>
          <a:xfrm>
            <a:off x="248566" y="4651919"/>
            <a:ext cx="8143631" cy="39835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134"/>
          </a:p>
        </p:txBody>
      </p:sp>
      <p:sp>
        <p:nvSpPr>
          <p:cNvPr id="28" name="TextBox 27"/>
          <p:cNvSpPr txBox="1"/>
          <p:nvPr/>
        </p:nvSpPr>
        <p:spPr>
          <a:xfrm>
            <a:off x="245096" y="1077532"/>
            <a:ext cx="8359633" cy="326756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Рейтинг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формируется:</a:t>
            </a:r>
          </a:p>
          <a:p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spcAft>
                <a:spcPts val="1000"/>
              </a:spcAft>
              <a:buFontTx/>
              <a:buAutoNum type="arabicPeriod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Во исполнение 68 Комплекса мер по обеспечению поэтапного доступа негосударственных организаций, осуществляющих деятельность</a:t>
            </a:r>
            <a:br>
              <a:rPr lang="ru-RU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в социальной сфере, к бюджетным средствам, выделяемым на предоставление социальных услуг населению, на 2021–2024 годы, утвержденный 11 декабря 2020 г. №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11826п-П44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соответствии с Распоряжением Правительства Российской Федерации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от 29 октября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2021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г. №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3054-р (перечень показателей, сроки)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Приказ Минэкономразвития России от 25 мая 2022 г. № 277 (методика)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85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571684015"/>
              </p:ext>
            </p:extLst>
          </p:nvPr>
        </p:nvGraphicFramePr>
        <p:xfrm>
          <a:off x="345876" y="1124726"/>
          <a:ext cx="5704982" cy="3475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Прямоугольник"/>
          <p:cNvSpPr/>
          <p:nvPr/>
        </p:nvSpPr>
        <p:spPr>
          <a:xfrm>
            <a:off x="0" y="12430"/>
            <a:ext cx="8640763" cy="1021105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  <a:lin ang="21594000" scaled="0"/>
            <a:tileRect/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/>
            <a:endParaRPr sz="1134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790" name="TextShape 1"/>
          <p:cNvSpPr txBox="1"/>
          <p:nvPr/>
        </p:nvSpPr>
        <p:spPr>
          <a:xfrm>
            <a:off x="1404766" y="72382"/>
            <a:ext cx="5831226" cy="850511"/>
          </a:xfrm>
          <a:prstGeom prst="rect">
            <a:avLst/>
          </a:prstGeom>
          <a:noFill/>
          <a:ln w="12600">
            <a:noFill/>
          </a:ln>
        </p:spPr>
        <p:txBody>
          <a:bodyPr lIns="17987" tIns="17987" rIns="17987" bIns="17987" anchor="ctr">
            <a:noAutofit/>
          </a:bodyPr>
          <a:lstStyle/>
          <a:p>
            <a:pPr algn="ctr">
              <a:lnSpc>
                <a:spcPct val="80000"/>
              </a:lnSpc>
              <a:spcBef>
                <a:spcPts val="1489"/>
              </a:spcBef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Методика расчета рейтинга – группы показателей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</p:txBody>
      </p:sp>
      <p:sp>
        <p:nvSpPr>
          <p:cNvPr id="812" name="CustomShape 19"/>
          <p:cNvSpPr/>
          <p:nvPr/>
        </p:nvSpPr>
        <p:spPr>
          <a:xfrm>
            <a:off x="8360840" y="4691776"/>
            <a:ext cx="124491" cy="112628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7987" tIns="17987" rIns="17987" bIns="17987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96" dirty="0" smtClean="0">
                <a:solidFill>
                  <a:srgbClr val="000000"/>
                </a:solidFill>
                <a:latin typeface="Stem"/>
                <a:ea typeface="Stem"/>
              </a:rPr>
              <a:t>5</a:t>
            </a:r>
            <a:r>
              <a:rPr lang="ru-RU" sz="496" dirty="0" smtClean="0">
                <a:solidFill>
                  <a:srgbClr val="AFAFAF"/>
                </a:solidFill>
                <a:latin typeface="Stem"/>
                <a:ea typeface="Stem"/>
              </a:rPr>
              <a:t>/</a:t>
            </a:r>
            <a:r>
              <a:rPr lang="ru-RU" sz="496" dirty="0">
                <a:solidFill>
                  <a:srgbClr val="AFAFAF"/>
                </a:solidFill>
                <a:latin typeface="Stem"/>
                <a:ea typeface="Stem"/>
              </a:rPr>
              <a:t>7</a:t>
            </a:r>
            <a:endParaRPr lang="ru-RU" sz="496" dirty="0">
              <a:latin typeface="Arial"/>
            </a:endParaRPr>
          </a:p>
        </p:txBody>
      </p:sp>
      <p:pic>
        <p:nvPicPr>
          <p:cNvPr id="26" name="Изображение" descr="Изображение"/>
          <p:cNvPicPr/>
          <p:nvPr/>
        </p:nvPicPr>
        <p:blipFill>
          <a:blip r:embed="rId7"/>
          <a:stretch/>
        </p:blipFill>
        <p:spPr>
          <a:xfrm>
            <a:off x="7628790" y="72382"/>
            <a:ext cx="836861" cy="202327"/>
          </a:xfrm>
          <a:prstGeom prst="rect">
            <a:avLst/>
          </a:prstGeom>
          <a:ln w="12600">
            <a:noFill/>
          </a:ln>
        </p:spPr>
      </p:pic>
      <p:sp>
        <p:nvSpPr>
          <p:cNvPr id="24" name="Прямоугольник">
            <a:extLst>
              <a:ext uri="{FF2B5EF4-FFF2-40B4-BE49-F238E27FC236}">
                <a16:creationId xmlns:a16="http://schemas.microsoft.com/office/drawing/2014/main" id="{5CC64268-2153-4711-BDC9-356A1E8C5681}"/>
              </a:ext>
            </a:extLst>
          </p:cNvPr>
          <p:cNvSpPr/>
          <p:nvPr/>
        </p:nvSpPr>
        <p:spPr>
          <a:xfrm>
            <a:off x="248566" y="4651919"/>
            <a:ext cx="8143631" cy="39835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134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392555" y="2209147"/>
            <a:ext cx="1611624" cy="1238033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softEdge rad="635000"/>
          </a:effectLst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20 показателей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(10 – до 2021 г.)</a:t>
            </a: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6077515" y="1134340"/>
            <a:ext cx="2138003" cy="1155766"/>
            <a:chOff x="6205079" y="1570038"/>
            <a:chExt cx="2151122" cy="1390575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6205079" y="1570038"/>
              <a:ext cx="2151122" cy="1059297"/>
            </a:xfrm>
            <a:prstGeom prst="roundRect">
              <a:avLst/>
            </a:prstGeom>
            <a:ln w="127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58721" y="1608999"/>
              <a:ext cx="1771428" cy="1351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700" b="1" dirty="0" smtClean="0"/>
                <a:t>Источники данных: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ru-RU" sz="700" dirty="0" smtClean="0"/>
                <a:t>Росстат;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ru-RU" sz="700" dirty="0" smtClean="0"/>
                <a:t>ФНС;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ru-RU" sz="700" dirty="0" smtClean="0"/>
                <a:t>Минтруд России ( с 2022 г.);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ru-RU" sz="700" dirty="0"/>
                <a:t>Органы исполнительной власти субъектов Российской </a:t>
              </a:r>
              <a:r>
                <a:rPr lang="ru-RU" sz="700" dirty="0" smtClean="0"/>
                <a:t>Федерации</a:t>
              </a:r>
            </a:p>
            <a:p>
              <a:endParaRPr lang="ru-RU" dirty="0"/>
            </a:p>
          </p:txBody>
        </p:sp>
      </p:grpSp>
      <p:sp>
        <p:nvSpPr>
          <p:cNvPr id="40" name="Скругленный прямоугольник 39"/>
          <p:cNvSpPr/>
          <p:nvPr/>
        </p:nvSpPr>
        <p:spPr>
          <a:xfrm>
            <a:off x="6077515" y="2291531"/>
            <a:ext cx="2135419" cy="1783089"/>
          </a:xfrm>
          <a:prstGeom prst="roundRect">
            <a:avLst/>
          </a:prstGeom>
          <a:ln w="127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6162900" y="2310461"/>
            <a:ext cx="2146183" cy="178510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ru-RU" sz="700" b="1" dirty="0" smtClean="0"/>
              <a:t>Оценка полученных данных: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700" dirty="0"/>
              <a:t>метод нормализации </a:t>
            </a:r>
            <a:r>
              <a:rPr lang="ru-RU" sz="700" dirty="0" smtClean="0"/>
              <a:t>значений </a:t>
            </a:r>
            <a:r>
              <a:rPr lang="ru-RU" sz="700" dirty="0"/>
              <a:t>показателей </a:t>
            </a:r>
            <a:r>
              <a:rPr lang="ru-RU" sz="700" dirty="0" smtClean="0"/>
              <a:t>по </a:t>
            </a:r>
            <a:r>
              <a:rPr lang="ru-RU" sz="700" dirty="0"/>
              <a:t>масштабированной шкале </a:t>
            </a:r>
            <a:r>
              <a:rPr lang="ru-RU" sz="700" dirty="0" smtClean="0"/>
              <a:t>до 100 для каждого показателя;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700" dirty="0"/>
              <a:t>итоговое число рейтинговых баллов региона определяется как среднее арифметическое </a:t>
            </a:r>
            <a:r>
              <a:rPr lang="ru-RU" sz="700" dirty="0" smtClean="0"/>
              <a:t/>
            </a:r>
            <a:br>
              <a:rPr lang="ru-RU" sz="700" dirty="0" smtClean="0"/>
            </a:br>
            <a:r>
              <a:rPr lang="ru-RU" sz="700" dirty="0" smtClean="0"/>
              <a:t>от </a:t>
            </a:r>
            <a:r>
              <a:rPr lang="ru-RU" sz="700" dirty="0"/>
              <a:t>числа его рейтинговых баллов по каждому </a:t>
            </a:r>
            <a:r>
              <a:rPr lang="ru-RU" sz="700" dirty="0" smtClean="0"/>
              <a:t>показателю;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700" dirty="0" smtClean="0"/>
              <a:t>кластеризация по 5 группам</a:t>
            </a:r>
            <a:r>
              <a:rPr lang="en-US" sz="700" dirty="0" smtClean="0"/>
              <a:t> </a:t>
            </a:r>
            <a:r>
              <a:rPr lang="ru-RU" sz="700" dirty="0" smtClean="0"/>
              <a:t>методом </a:t>
            </a:r>
            <a:r>
              <a:rPr lang="en-US" sz="700" dirty="0" smtClean="0"/>
              <a:t>k </a:t>
            </a:r>
            <a:r>
              <a:rPr lang="ru-RU" sz="700" dirty="0" smtClean="0"/>
              <a:t>средних:</a:t>
            </a:r>
          </a:p>
          <a:p>
            <a:endParaRPr lang="ru-RU" sz="700" dirty="0" smtClean="0"/>
          </a:p>
          <a:p>
            <a:endParaRPr lang="ru-RU" sz="800" dirty="0" smtClean="0"/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281101" y="3492325"/>
            <a:ext cx="2043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600" dirty="0"/>
              <a:t>Регионы – лидеры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600" dirty="0"/>
              <a:t>Регионы – кандидаты на лидерство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600" dirty="0"/>
              <a:t>Регионы со средним уровнем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600" dirty="0"/>
              <a:t>Регионы, делающие первые шаги к успеху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600" dirty="0"/>
              <a:t>Регионы с наибольшим потенциалом роста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206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"/>
          <p:cNvSpPr/>
          <p:nvPr/>
        </p:nvSpPr>
        <p:spPr>
          <a:xfrm>
            <a:off x="-1" y="258"/>
            <a:ext cx="8640763" cy="1021105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  <a:lin ang="21594000" scaled="0"/>
            <a:tileRect/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/>
            <a:endParaRPr sz="1134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812" name="CustomShape 19"/>
          <p:cNvSpPr/>
          <p:nvPr/>
        </p:nvSpPr>
        <p:spPr>
          <a:xfrm>
            <a:off x="8360840" y="4691776"/>
            <a:ext cx="124491" cy="112628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7987" tIns="17987" rIns="17987" bIns="17987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96" dirty="0" smtClean="0">
                <a:solidFill>
                  <a:srgbClr val="000000"/>
                </a:solidFill>
                <a:latin typeface="Stem"/>
                <a:ea typeface="Stem"/>
              </a:rPr>
              <a:t>5</a:t>
            </a:r>
            <a:r>
              <a:rPr lang="ru-RU" sz="496" dirty="0" smtClean="0">
                <a:solidFill>
                  <a:srgbClr val="AFAFAF"/>
                </a:solidFill>
                <a:latin typeface="Stem"/>
                <a:ea typeface="Stem"/>
              </a:rPr>
              <a:t>/</a:t>
            </a:r>
            <a:r>
              <a:rPr lang="en-US" sz="496" dirty="0" smtClean="0">
                <a:solidFill>
                  <a:srgbClr val="AFAFAF"/>
                </a:solidFill>
                <a:latin typeface="Stem"/>
                <a:ea typeface="Stem"/>
              </a:rPr>
              <a:t>5</a:t>
            </a:r>
            <a:endParaRPr lang="ru-RU" sz="496" dirty="0">
              <a:latin typeface="Arial"/>
            </a:endParaRPr>
          </a:p>
        </p:txBody>
      </p:sp>
      <p:pic>
        <p:nvPicPr>
          <p:cNvPr id="26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7628790" y="72382"/>
            <a:ext cx="836861" cy="202327"/>
          </a:xfrm>
          <a:prstGeom prst="rect">
            <a:avLst/>
          </a:prstGeom>
          <a:ln w="12600">
            <a:noFill/>
          </a:ln>
        </p:spPr>
      </p:pic>
      <p:sp>
        <p:nvSpPr>
          <p:cNvPr id="24" name="Прямоугольник">
            <a:extLst>
              <a:ext uri="{FF2B5EF4-FFF2-40B4-BE49-F238E27FC236}">
                <a16:creationId xmlns:a16="http://schemas.microsoft.com/office/drawing/2014/main" id="{5CC64268-2153-4711-BDC9-356A1E8C5681}"/>
              </a:ext>
            </a:extLst>
          </p:cNvPr>
          <p:cNvSpPr/>
          <p:nvPr/>
        </p:nvSpPr>
        <p:spPr>
          <a:xfrm>
            <a:off x="248566" y="4651919"/>
            <a:ext cx="8143631" cy="39835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134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33391499"/>
              </p:ext>
            </p:extLst>
          </p:nvPr>
        </p:nvGraphicFramePr>
        <p:xfrm>
          <a:off x="0" y="1676536"/>
          <a:ext cx="2872510" cy="2075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807506224"/>
              </p:ext>
            </p:extLst>
          </p:nvPr>
        </p:nvGraphicFramePr>
        <p:xfrm>
          <a:off x="2743200" y="1676557"/>
          <a:ext cx="3657599" cy="2170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861899833"/>
              </p:ext>
            </p:extLst>
          </p:nvPr>
        </p:nvGraphicFramePr>
        <p:xfrm>
          <a:off x="6265333" y="1818819"/>
          <a:ext cx="2352234" cy="2126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Shape 1"/>
          <p:cNvSpPr txBox="1"/>
          <p:nvPr/>
        </p:nvSpPr>
        <p:spPr>
          <a:xfrm>
            <a:off x="1404766" y="72382"/>
            <a:ext cx="5831226" cy="850511"/>
          </a:xfrm>
          <a:prstGeom prst="rect">
            <a:avLst/>
          </a:prstGeom>
          <a:noFill/>
          <a:ln w="12600">
            <a:noFill/>
          </a:ln>
        </p:spPr>
        <p:txBody>
          <a:bodyPr lIns="17987" tIns="17987" rIns="17987" bIns="17987" anchor="ctr">
            <a:noAutofit/>
          </a:bodyPr>
          <a:lstStyle/>
          <a:p>
            <a:pPr algn="ctr">
              <a:lnSpc>
                <a:spcPct val="80000"/>
              </a:lnSpc>
              <a:spcBef>
                <a:spcPts val="1489"/>
              </a:spcBef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Тенденции развития негосударственного сектора </a:t>
            </a:r>
            <a:b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</a:b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в отраслях социальной сферы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1404766" y="1920855"/>
            <a:ext cx="241218" cy="1846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dirty="0" smtClean="0">
                <a:solidFill>
                  <a:schemeClr val="tx2"/>
                </a:solidFill>
              </a:rPr>
              <a:t>*</a:t>
            </a:r>
            <a:endParaRPr lang="ru-RU" sz="800" dirty="0">
              <a:solidFill>
                <a:schemeClr val="tx2"/>
              </a:solidFill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600260" y="2526453"/>
            <a:ext cx="142940" cy="11075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dirty="0" smtClean="0">
                <a:solidFill>
                  <a:schemeClr val="tx2"/>
                </a:solidFill>
              </a:rPr>
              <a:t>*</a:t>
            </a:r>
            <a:endParaRPr lang="ru-RU" sz="800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9013" y="4133783"/>
            <a:ext cx="80424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chemeClr val="tx2"/>
                </a:solidFill>
              </a:rPr>
              <a:t>*</a:t>
            </a:r>
            <a:r>
              <a:rPr lang="ru-RU" sz="600" dirty="0">
                <a:solidFill>
                  <a:schemeClr val="tx2"/>
                </a:solidFill>
              </a:rPr>
              <a:t>Сведения о привлечении негосударственных поставщиков социальных услуг в сфере социального обслуживания граждан пожилого возраста и инвалидов (взрослые) </a:t>
            </a:r>
          </a:p>
        </p:txBody>
      </p:sp>
    </p:spTree>
    <p:extLst>
      <p:ext uri="{BB962C8B-B14F-4D97-AF65-F5344CB8AC3E}">
        <p14:creationId xmlns:p14="http://schemas.microsoft.com/office/powerpoint/2010/main" val="94697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"/>
          <p:cNvSpPr/>
          <p:nvPr/>
        </p:nvSpPr>
        <p:spPr>
          <a:xfrm>
            <a:off x="-1" y="258"/>
            <a:ext cx="8640763" cy="1021105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  <a:lin ang="21594000" scaled="0"/>
            <a:tileRect/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/>
            <a:endParaRPr sz="1134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812" name="CustomShape 19"/>
          <p:cNvSpPr/>
          <p:nvPr/>
        </p:nvSpPr>
        <p:spPr>
          <a:xfrm>
            <a:off x="8360840" y="4691776"/>
            <a:ext cx="124491" cy="112628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7987" tIns="17987" rIns="17987" bIns="17987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96" dirty="0" smtClean="0">
                <a:solidFill>
                  <a:srgbClr val="000000"/>
                </a:solidFill>
                <a:latin typeface="Stem"/>
                <a:ea typeface="Stem"/>
              </a:rPr>
              <a:t>2</a:t>
            </a:r>
            <a:r>
              <a:rPr lang="ru-RU" sz="496" dirty="0" smtClean="0">
                <a:solidFill>
                  <a:srgbClr val="AFAFAF"/>
                </a:solidFill>
                <a:latin typeface="Stem"/>
                <a:ea typeface="Stem"/>
              </a:rPr>
              <a:t>/</a:t>
            </a:r>
            <a:r>
              <a:rPr lang="en-US" sz="496" dirty="0" smtClean="0">
                <a:solidFill>
                  <a:srgbClr val="AFAFAF"/>
                </a:solidFill>
                <a:latin typeface="Stem"/>
                <a:ea typeface="Stem"/>
              </a:rPr>
              <a:t>5</a:t>
            </a:r>
            <a:endParaRPr lang="ru-RU" sz="496" dirty="0">
              <a:latin typeface="Arial"/>
            </a:endParaRPr>
          </a:p>
        </p:txBody>
      </p:sp>
      <p:pic>
        <p:nvPicPr>
          <p:cNvPr id="26" name="Изображение" descr="Изображение"/>
          <p:cNvPicPr/>
          <p:nvPr/>
        </p:nvPicPr>
        <p:blipFill>
          <a:blip r:embed="rId3"/>
          <a:stretch/>
        </p:blipFill>
        <p:spPr>
          <a:xfrm>
            <a:off x="7628790" y="72382"/>
            <a:ext cx="836861" cy="202327"/>
          </a:xfrm>
          <a:prstGeom prst="rect">
            <a:avLst/>
          </a:prstGeom>
          <a:ln w="12600">
            <a:noFill/>
          </a:ln>
        </p:spPr>
      </p:pic>
      <p:sp>
        <p:nvSpPr>
          <p:cNvPr id="24" name="Прямоугольник">
            <a:extLst>
              <a:ext uri="{FF2B5EF4-FFF2-40B4-BE49-F238E27FC236}">
                <a16:creationId xmlns:a16="http://schemas.microsoft.com/office/drawing/2014/main" id="{5CC64268-2153-4711-BDC9-356A1E8C5681}"/>
              </a:ext>
            </a:extLst>
          </p:cNvPr>
          <p:cNvSpPr/>
          <p:nvPr/>
        </p:nvSpPr>
        <p:spPr>
          <a:xfrm>
            <a:off x="248566" y="4651919"/>
            <a:ext cx="8143631" cy="39835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134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21762129"/>
              </p:ext>
            </p:extLst>
          </p:nvPr>
        </p:nvGraphicFramePr>
        <p:xfrm>
          <a:off x="178600" y="1039845"/>
          <a:ext cx="5325729" cy="3175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Shape 1"/>
          <p:cNvSpPr txBox="1"/>
          <p:nvPr/>
        </p:nvSpPr>
        <p:spPr>
          <a:xfrm>
            <a:off x="954741" y="94796"/>
            <a:ext cx="6597257" cy="850511"/>
          </a:xfrm>
          <a:prstGeom prst="rect">
            <a:avLst/>
          </a:prstGeom>
          <a:noFill/>
          <a:ln w="12600">
            <a:noFill/>
          </a:ln>
        </p:spPr>
        <p:txBody>
          <a:bodyPr lIns="17987" tIns="17987" rIns="17987" bIns="17987" anchor="ctr">
            <a:noAutofit/>
          </a:bodyPr>
          <a:lstStyle/>
          <a:p>
            <a:pPr algn="ctr">
              <a:lnSpc>
                <a:spcPct val="80000"/>
              </a:lnSpc>
              <a:spcBef>
                <a:spcPts val="1489"/>
              </a:spcBef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Региональная и муниципальная поддержка негосударственных организаций в отраслях социальной сферы 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5432" y="4202652"/>
            <a:ext cx="534889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/>
              <a:t>* Изменение методики расчета – уточнение понятие «социальное предпринимательство», раннее учитывались мероприятия по поддержке МСП, осуществляющие деятельность  в социально значимых отраслях</a:t>
            </a:r>
            <a:endParaRPr lang="ru-RU" sz="700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632899672"/>
              </p:ext>
            </p:extLst>
          </p:nvPr>
        </p:nvGraphicFramePr>
        <p:xfrm>
          <a:off x="5786959" y="1458232"/>
          <a:ext cx="2678692" cy="2521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432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"/>
          <p:cNvSpPr/>
          <p:nvPr/>
        </p:nvSpPr>
        <p:spPr>
          <a:xfrm>
            <a:off x="-1" y="258"/>
            <a:ext cx="8640763" cy="1021105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  <a:lin ang="21594000" scaled="0"/>
            <a:tileRect/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/>
            <a:endParaRPr sz="1134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790" name="TextShape 1"/>
          <p:cNvSpPr txBox="1"/>
          <p:nvPr/>
        </p:nvSpPr>
        <p:spPr>
          <a:xfrm>
            <a:off x="1109382" y="60630"/>
            <a:ext cx="5831226" cy="850511"/>
          </a:xfrm>
          <a:prstGeom prst="rect">
            <a:avLst/>
          </a:prstGeom>
          <a:noFill/>
          <a:ln w="12600">
            <a:noFill/>
          </a:ln>
        </p:spPr>
        <p:txBody>
          <a:bodyPr lIns="17987" tIns="17987" rIns="17987" bIns="17987" anchor="ctr">
            <a:noAutofit/>
          </a:bodyPr>
          <a:lstStyle/>
          <a:p>
            <a:pPr algn="ctr">
              <a:lnSpc>
                <a:spcPct val="80000"/>
              </a:lnSpc>
              <a:spcBef>
                <a:spcPts val="1489"/>
              </a:spcBef>
            </a:pPr>
            <a:r>
              <a:rPr lang="ru-RU" sz="2835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Обновление рейтинга -</a:t>
            </a:r>
            <a:r>
              <a:rPr lang="ru-RU" sz="2835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предпоссылки</a:t>
            </a:r>
            <a:r>
              <a:rPr lang="ru-RU" sz="2835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 </a:t>
            </a:r>
            <a:endParaRPr lang="ru-RU" sz="2835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</p:txBody>
      </p:sp>
      <p:sp>
        <p:nvSpPr>
          <p:cNvPr id="812" name="CustomShape 19"/>
          <p:cNvSpPr/>
          <p:nvPr/>
        </p:nvSpPr>
        <p:spPr>
          <a:xfrm>
            <a:off x="8360840" y="4691776"/>
            <a:ext cx="124491" cy="112628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7987" tIns="17987" rIns="17987" bIns="17987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96" dirty="0" smtClean="0">
                <a:solidFill>
                  <a:srgbClr val="000000"/>
                </a:solidFill>
                <a:latin typeface="Stem"/>
                <a:ea typeface="Stem"/>
              </a:rPr>
              <a:t>3</a:t>
            </a:r>
            <a:r>
              <a:rPr lang="ru-RU" sz="496" dirty="0" smtClean="0">
                <a:solidFill>
                  <a:srgbClr val="AFAFAF"/>
                </a:solidFill>
                <a:latin typeface="Stem"/>
                <a:ea typeface="Stem"/>
              </a:rPr>
              <a:t>/</a:t>
            </a:r>
            <a:r>
              <a:rPr lang="ru-RU" sz="496" dirty="0">
                <a:solidFill>
                  <a:srgbClr val="AFAFAF"/>
                </a:solidFill>
                <a:latin typeface="Stem"/>
                <a:ea typeface="Stem"/>
              </a:rPr>
              <a:t>7</a:t>
            </a:r>
            <a:endParaRPr lang="ru-RU" sz="496" dirty="0">
              <a:latin typeface="Arial"/>
            </a:endParaRPr>
          </a:p>
        </p:txBody>
      </p:sp>
      <p:pic>
        <p:nvPicPr>
          <p:cNvPr id="26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7628790" y="72382"/>
            <a:ext cx="836861" cy="202327"/>
          </a:xfrm>
          <a:prstGeom prst="rect">
            <a:avLst/>
          </a:prstGeom>
          <a:ln w="12600">
            <a:noFill/>
          </a:ln>
        </p:spPr>
      </p:pic>
      <p:sp>
        <p:nvSpPr>
          <p:cNvPr id="24" name="Прямоугольник">
            <a:extLst>
              <a:ext uri="{FF2B5EF4-FFF2-40B4-BE49-F238E27FC236}">
                <a16:creationId xmlns:a16="http://schemas.microsoft.com/office/drawing/2014/main" id="{5CC64268-2153-4711-BDC9-356A1E8C5681}"/>
              </a:ext>
            </a:extLst>
          </p:cNvPr>
          <p:cNvSpPr/>
          <p:nvPr/>
        </p:nvSpPr>
        <p:spPr>
          <a:xfrm>
            <a:off x="248566" y="4651919"/>
            <a:ext cx="8143631" cy="39835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134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272266763"/>
              </p:ext>
            </p:extLst>
          </p:nvPr>
        </p:nvGraphicFramePr>
        <p:xfrm>
          <a:off x="443572" y="1081735"/>
          <a:ext cx="7732240" cy="3133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74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"/>
          <p:cNvSpPr/>
          <p:nvPr/>
        </p:nvSpPr>
        <p:spPr>
          <a:xfrm>
            <a:off x="-1" y="258"/>
            <a:ext cx="8640763" cy="1021105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  <a:lin ang="21594000" scaled="0"/>
            <a:tileRect/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/>
            <a:endParaRPr sz="1134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790" name="TextShape 1"/>
          <p:cNvSpPr txBox="1"/>
          <p:nvPr/>
        </p:nvSpPr>
        <p:spPr>
          <a:xfrm>
            <a:off x="1109382" y="60630"/>
            <a:ext cx="5831226" cy="850511"/>
          </a:xfrm>
          <a:prstGeom prst="rect">
            <a:avLst/>
          </a:prstGeom>
          <a:noFill/>
          <a:ln w="12600">
            <a:noFill/>
          </a:ln>
        </p:spPr>
        <p:txBody>
          <a:bodyPr lIns="17987" tIns="17987" rIns="17987" bIns="17987" anchor="ctr">
            <a:noAutofit/>
          </a:bodyPr>
          <a:lstStyle/>
          <a:p>
            <a:pPr algn="ctr">
              <a:lnSpc>
                <a:spcPct val="80000"/>
              </a:lnSpc>
              <a:spcBef>
                <a:spcPts val="1489"/>
              </a:spcBef>
            </a:pPr>
            <a:r>
              <a:rPr lang="ru-RU" sz="2835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Обновление рейтинга - основные изменения   </a:t>
            </a:r>
            <a:endParaRPr lang="ru-RU" sz="2835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</p:txBody>
      </p:sp>
      <p:sp>
        <p:nvSpPr>
          <p:cNvPr id="812" name="CustomShape 19"/>
          <p:cNvSpPr/>
          <p:nvPr/>
        </p:nvSpPr>
        <p:spPr>
          <a:xfrm>
            <a:off x="8360840" y="4691776"/>
            <a:ext cx="124491" cy="112628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7987" tIns="17987" rIns="17987" bIns="17987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96" dirty="0" smtClean="0">
                <a:solidFill>
                  <a:srgbClr val="000000"/>
                </a:solidFill>
                <a:latin typeface="Stem"/>
                <a:ea typeface="Stem"/>
              </a:rPr>
              <a:t>4</a:t>
            </a:r>
            <a:r>
              <a:rPr lang="ru-RU" sz="496" dirty="0" smtClean="0">
                <a:solidFill>
                  <a:srgbClr val="AFAFAF"/>
                </a:solidFill>
                <a:latin typeface="Stem"/>
                <a:ea typeface="Stem"/>
              </a:rPr>
              <a:t>/</a:t>
            </a:r>
            <a:r>
              <a:rPr lang="ru-RU" sz="496" dirty="0">
                <a:solidFill>
                  <a:srgbClr val="AFAFAF"/>
                </a:solidFill>
                <a:latin typeface="Stem"/>
                <a:ea typeface="Stem"/>
              </a:rPr>
              <a:t>7</a:t>
            </a:r>
            <a:endParaRPr lang="ru-RU" sz="496" dirty="0">
              <a:latin typeface="Arial"/>
            </a:endParaRPr>
          </a:p>
        </p:txBody>
      </p:sp>
      <p:pic>
        <p:nvPicPr>
          <p:cNvPr id="26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7628790" y="72382"/>
            <a:ext cx="836861" cy="202327"/>
          </a:xfrm>
          <a:prstGeom prst="rect">
            <a:avLst/>
          </a:prstGeom>
          <a:ln w="12600">
            <a:noFill/>
          </a:ln>
        </p:spPr>
      </p:pic>
      <p:sp>
        <p:nvSpPr>
          <p:cNvPr id="24" name="Прямоугольник">
            <a:extLst>
              <a:ext uri="{FF2B5EF4-FFF2-40B4-BE49-F238E27FC236}">
                <a16:creationId xmlns:a16="http://schemas.microsoft.com/office/drawing/2014/main" id="{5CC64268-2153-4711-BDC9-356A1E8C5681}"/>
              </a:ext>
            </a:extLst>
          </p:cNvPr>
          <p:cNvSpPr/>
          <p:nvPr/>
        </p:nvSpPr>
        <p:spPr>
          <a:xfrm>
            <a:off x="248566" y="4651919"/>
            <a:ext cx="8143631" cy="39835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134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3674364"/>
              </p:ext>
            </p:extLst>
          </p:nvPr>
        </p:nvGraphicFramePr>
        <p:xfrm>
          <a:off x="914400" y="1182588"/>
          <a:ext cx="6714390" cy="3304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3063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"/>
          <p:cNvSpPr/>
          <p:nvPr/>
        </p:nvSpPr>
        <p:spPr>
          <a:xfrm>
            <a:off x="-1" y="258"/>
            <a:ext cx="8640763" cy="1021105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  <a:lin ang="21594000" scaled="0"/>
            <a:tileRect/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/>
            <a:endParaRPr sz="1134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790" name="TextShape 1"/>
          <p:cNvSpPr txBox="1"/>
          <p:nvPr/>
        </p:nvSpPr>
        <p:spPr>
          <a:xfrm>
            <a:off x="778056" y="118924"/>
            <a:ext cx="7053112" cy="850511"/>
          </a:xfrm>
          <a:prstGeom prst="rect">
            <a:avLst/>
          </a:prstGeom>
          <a:noFill/>
          <a:ln w="12600">
            <a:noFill/>
          </a:ln>
        </p:spPr>
        <p:txBody>
          <a:bodyPr lIns="17987" tIns="17987" rIns="17987" bIns="17987" anchor="ctr">
            <a:noAutofit/>
          </a:bodyPr>
          <a:lstStyle/>
          <a:p>
            <a:pPr algn="ctr">
              <a:lnSpc>
                <a:spcPct val="80000"/>
              </a:lnSpc>
              <a:spcBef>
                <a:spcPts val="1489"/>
              </a:spcBef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Результаты рейтинга за 2021 г. </a:t>
            </a: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-  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ТОП-10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</p:txBody>
      </p:sp>
      <p:sp>
        <p:nvSpPr>
          <p:cNvPr id="812" name="CustomShape 19"/>
          <p:cNvSpPr/>
          <p:nvPr/>
        </p:nvSpPr>
        <p:spPr>
          <a:xfrm>
            <a:off x="8360840" y="4691776"/>
            <a:ext cx="124491" cy="112628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7987" tIns="17987" rIns="17987" bIns="17987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96" dirty="0">
                <a:solidFill>
                  <a:srgbClr val="000000"/>
                </a:solidFill>
                <a:latin typeface="Stem"/>
                <a:ea typeface="Stem"/>
              </a:rPr>
              <a:t>4</a:t>
            </a:r>
            <a:r>
              <a:rPr lang="ru-RU" sz="496" dirty="0" smtClean="0">
                <a:solidFill>
                  <a:srgbClr val="AFAFAF"/>
                </a:solidFill>
                <a:latin typeface="Stem"/>
                <a:ea typeface="Stem"/>
              </a:rPr>
              <a:t>/</a:t>
            </a:r>
            <a:r>
              <a:rPr lang="en-US" sz="496" dirty="0" smtClean="0">
                <a:solidFill>
                  <a:srgbClr val="AFAFAF"/>
                </a:solidFill>
                <a:latin typeface="Stem"/>
                <a:ea typeface="Stem"/>
              </a:rPr>
              <a:t>5</a:t>
            </a:r>
            <a:endParaRPr lang="ru-RU" sz="496" dirty="0">
              <a:latin typeface="Arial"/>
            </a:endParaRPr>
          </a:p>
        </p:txBody>
      </p:sp>
      <p:pic>
        <p:nvPicPr>
          <p:cNvPr id="26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7628790" y="72382"/>
            <a:ext cx="836861" cy="202327"/>
          </a:xfrm>
          <a:prstGeom prst="rect">
            <a:avLst/>
          </a:prstGeom>
          <a:ln w="12600">
            <a:noFill/>
          </a:ln>
        </p:spPr>
      </p:pic>
      <p:sp>
        <p:nvSpPr>
          <p:cNvPr id="24" name="Прямоугольник">
            <a:extLst>
              <a:ext uri="{FF2B5EF4-FFF2-40B4-BE49-F238E27FC236}">
                <a16:creationId xmlns:a16="http://schemas.microsoft.com/office/drawing/2014/main" id="{5CC64268-2153-4711-BDC9-356A1E8C5681}"/>
              </a:ext>
            </a:extLst>
          </p:cNvPr>
          <p:cNvSpPr/>
          <p:nvPr/>
        </p:nvSpPr>
        <p:spPr>
          <a:xfrm>
            <a:off x="248566" y="4651919"/>
            <a:ext cx="8143631" cy="39835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134"/>
          </a:p>
        </p:txBody>
      </p:sp>
      <p:sp>
        <p:nvSpPr>
          <p:cNvPr id="28" name="TextBox 27"/>
          <p:cNvSpPr txBox="1"/>
          <p:nvPr/>
        </p:nvSpPr>
        <p:spPr>
          <a:xfrm>
            <a:off x="391576" y="1195087"/>
            <a:ext cx="7826072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/>
          </p:nvPr>
        </p:nvGraphicFramePr>
        <p:xfrm>
          <a:off x="4661944" y="511880"/>
          <a:ext cx="2538692" cy="1117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Рисунок 14" descr="Рисунок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6851" y="1904823"/>
            <a:ext cx="257043" cy="257043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Наградная лента"/>
          <p:cNvSpPr/>
          <p:nvPr/>
        </p:nvSpPr>
        <p:spPr>
          <a:xfrm>
            <a:off x="320636" y="2491169"/>
            <a:ext cx="151554" cy="2244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3" h="21600" extrusionOk="0">
                <a:moveTo>
                  <a:pt x="10250" y="0"/>
                </a:moveTo>
                <a:cubicBezTo>
                  <a:pt x="9814" y="0"/>
                  <a:pt x="9433" y="155"/>
                  <a:pt x="9220" y="385"/>
                </a:cubicBezTo>
                <a:cubicBezTo>
                  <a:pt x="9223" y="388"/>
                  <a:pt x="9226" y="391"/>
                  <a:pt x="9230" y="394"/>
                </a:cubicBezTo>
                <a:cubicBezTo>
                  <a:pt x="9058" y="411"/>
                  <a:pt x="8887" y="431"/>
                  <a:pt x="8717" y="453"/>
                </a:cubicBezTo>
                <a:cubicBezTo>
                  <a:pt x="8396" y="278"/>
                  <a:pt x="7949" y="215"/>
                  <a:pt x="7531" y="316"/>
                </a:cubicBezTo>
                <a:lnTo>
                  <a:pt x="6587" y="545"/>
                </a:lnTo>
                <a:cubicBezTo>
                  <a:pt x="6177" y="644"/>
                  <a:pt x="5899" y="876"/>
                  <a:pt x="5817" y="1141"/>
                </a:cubicBezTo>
                <a:cubicBezTo>
                  <a:pt x="5823" y="1143"/>
                  <a:pt x="5828" y="1147"/>
                  <a:pt x="5835" y="1149"/>
                </a:cubicBezTo>
                <a:cubicBezTo>
                  <a:pt x="5683" y="1204"/>
                  <a:pt x="5533" y="1261"/>
                  <a:pt x="5386" y="1321"/>
                </a:cubicBezTo>
                <a:cubicBezTo>
                  <a:pt x="4992" y="1227"/>
                  <a:pt x="4537" y="1270"/>
                  <a:pt x="4194" y="1462"/>
                </a:cubicBezTo>
                <a:lnTo>
                  <a:pt x="3426" y="1891"/>
                </a:lnTo>
                <a:cubicBezTo>
                  <a:pt x="3092" y="2078"/>
                  <a:pt x="2949" y="2358"/>
                  <a:pt x="3008" y="2627"/>
                </a:cubicBezTo>
                <a:cubicBezTo>
                  <a:pt x="3018" y="2628"/>
                  <a:pt x="3026" y="2630"/>
                  <a:pt x="3036" y="2632"/>
                </a:cubicBezTo>
                <a:cubicBezTo>
                  <a:pt x="2922" y="2717"/>
                  <a:pt x="2810" y="2805"/>
                  <a:pt x="2702" y="2895"/>
                </a:cubicBezTo>
                <a:cubicBezTo>
                  <a:pt x="2281" y="2894"/>
                  <a:pt x="1873" y="3038"/>
                  <a:pt x="1648" y="3297"/>
                </a:cubicBezTo>
                <a:lnTo>
                  <a:pt x="1146" y="3876"/>
                </a:lnTo>
                <a:cubicBezTo>
                  <a:pt x="928" y="4128"/>
                  <a:pt x="937" y="4424"/>
                  <a:pt x="1130" y="4662"/>
                </a:cubicBezTo>
                <a:cubicBezTo>
                  <a:pt x="1140" y="4661"/>
                  <a:pt x="1149" y="4662"/>
                  <a:pt x="1159" y="4661"/>
                </a:cubicBezTo>
                <a:cubicBezTo>
                  <a:pt x="1095" y="4767"/>
                  <a:pt x="1035" y="4874"/>
                  <a:pt x="980" y="4983"/>
                </a:cubicBezTo>
                <a:cubicBezTo>
                  <a:pt x="585" y="5078"/>
                  <a:pt x="275" y="5307"/>
                  <a:pt x="197" y="5601"/>
                </a:cubicBezTo>
                <a:lnTo>
                  <a:pt x="23" y="6260"/>
                </a:lnTo>
                <a:cubicBezTo>
                  <a:pt x="-52" y="6546"/>
                  <a:pt x="109" y="6822"/>
                  <a:pt x="414" y="7002"/>
                </a:cubicBezTo>
                <a:cubicBezTo>
                  <a:pt x="423" y="6998"/>
                  <a:pt x="432" y="6997"/>
                  <a:pt x="442" y="6993"/>
                </a:cubicBezTo>
                <a:cubicBezTo>
                  <a:pt x="439" y="7058"/>
                  <a:pt x="437" y="7123"/>
                  <a:pt x="437" y="7189"/>
                </a:cubicBezTo>
                <a:cubicBezTo>
                  <a:pt x="437" y="7238"/>
                  <a:pt x="440" y="7287"/>
                  <a:pt x="442" y="7336"/>
                </a:cubicBezTo>
                <a:cubicBezTo>
                  <a:pt x="118" y="7516"/>
                  <a:pt x="-60" y="7802"/>
                  <a:pt x="18" y="8097"/>
                </a:cubicBezTo>
                <a:lnTo>
                  <a:pt x="194" y="8756"/>
                </a:lnTo>
                <a:cubicBezTo>
                  <a:pt x="270" y="9042"/>
                  <a:pt x="563" y="9265"/>
                  <a:pt x="942" y="9365"/>
                </a:cubicBezTo>
                <a:cubicBezTo>
                  <a:pt x="947" y="9361"/>
                  <a:pt x="954" y="9356"/>
                  <a:pt x="960" y="9352"/>
                </a:cubicBezTo>
                <a:cubicBezTo>
                  <a:pt x="1014" y="9461"/>
                  <a:pt x="1073" y="9569"/>
                  <a:pt x="1136" y="9676"/>
                </a:cubicBezTo>
                <a:cubicBezTo>
                  <a:pt x="927" y="9918"/>
                  <a:pt x="912" y="10224"/>
                  <a:pt x="1136" y="10483"/>
                </a:cubicBezTo>
                <a:lnTo>
                  <a:pt x="1636" y="11061"/>
                </a:lnTo>
                <a:cubicBezTo>
                  <a:pt x="1854" y="11313"/>
                  <a:pt x="2246" y="11456"/>
                  <a:pt x="2653" y="11464"/>
                </a:cubicBezTo>
                <a:cubicBezTo>
                  <a:pt x="2656" y="11459"/>
                  <a:pt x="2661" y="11454"/>
                  <a:pt x="2664" y="11449"/>
                </a:cubicBezTo>
                <a:cubicBezTo>
                  <a:pt x="2771" y="11539"/>
                  <a:pt x="2881" y="11629"/>
                  <a:pt x="2995" y="11715"/>
                </a:cubicBezTo>
                <a:cubicBezTo>
                  <a:pt x="2924" y="11989"/>
                  <a:pt x="3066" y="12279"/>
                  <a:pt x="3409" y="12471"/>
                </a:cubicBezTo>
                <a:lnTo>
                  <a:pt x="4176" y="12900"/>
                </a:lnTo>
                <a:cubicBezTo>
                  <a:pt x="4511" y="13087"/>
                  <a:pt x="4953" y="13131"/>
                  <a:pt x="5340" y="13046"/>
                </a:cubicBezTo>
                <a:cubicBezTo>
                  <a:pt x="5340" y="13043"/>
                  <a:pt x="5340" y="13040"/>
                  <a:pt x="5340" y="13036"/>
                </a:cubicBezTo>
                <a:cubicBezTo>
                  <a:pt x="5487" y="13097"/>
                  <a:pt x="5639" y="13155"/>
                  <a:pt x="5791" y="13211"/>
                </a:cubicBezTo>
                <a:cubicBezTo>
                  <a:pt x="5868" y="13482"/>
                  <a:pt x="6150" y="13721"/>
                  <a:pt x="6567" y="13822"/>
                </a:cubicBezTo>
                <a:lnTo>
                  <a:pt x="7511" y="14050"/>
                </a:lnTo>
                <a:cubicBezTo>
                  <a:pt x="7920" y="14149"/>
                  <a:pt x="8357" y="14090"/>
                  <a:pt x="8676" y="13922"/>
                </a:cubicBezTo>
                <a:cubicBezTo>
                  <a:pt x="8676" y="13921"/>
                  <a:pt x="8675" y="13921"/>
                  <a:pt x="8674" y="13919"/>
                </a:cubicBezTo>
                <a:cubicBezTo>
                  <a:pt x="8844" y="13942"/>
                  <a:pt x="9016" y="13962"/>
                  <a:pt x="9189" y="13980"/>
                </a:cubicBezTo>
                <a:cubicBezTo>
                  <a:pt x="9402" y="14215"/>
                  <a:pt x="9789" y="14372"/>
                  <a:pt x="10230" y="14372"/>
                </a:cubicBezTo>
                <a:lnTo>
                  <a:pt x="11233" y="14372"/>
                </a:lnTo>
                <a:cubicBezTo>
                  <a:pt x="11669" y="14372"/>
                  <a:pt x="12049" y="14217"/>
                  <a:pt x="12263" y="13987"/>
                </a:cubicBezTo>
                <a:cubicBezTo>
                  <a:pt x="12263" y="13987"/>
                  <a:pt x="12263" y="13985"/>
                  <a:pt x="12263" y="13985"/>
                </a:cubicBezTo>
                <a:cubicBezTo>
                  <a:pt x="12437" y="13968"/>
                  <a:pt x="12610" y="13948"/>
                  <a:pt x="12781" y="13926"/>
                </a:cubicBezTo>
                <a:cubicBezTo>
                  <a:pt x="13101" y="14095"/>
                  <a:pt x="13541" y="14154"/>
                  <a:pt x="13952" y="14055"/>
                </a:cubicBezTo>
                <a:lnTo>
                  <a:pt x="14896" y="13827"/>
                </a:lnTo>
                <a:cubicBezTo>
                  <a:pt x="15303" y="13729"/>
                  <a:pt x="15582" y="13498"/>
                  <a:pt x="15666" y="13235"/>
                </a:cubicBezTo>
                <a:cubicBezTo>
                  <a:pt x="15823" y="13178"/>
                  <a:pt x="15979" y="13118"/>
                  <a:pt x="16131" y="13056"/>
                </a:cubicBezTo>
                <a:cubicBezTo>
                  <a:pt x="16516" y="13141"/>
                  <a:pt x="16955" y="13097"/>
                  <a:pt x="17289" y="12910"/>
                </a:cubicBezTo>
                <a:lnTo>
                  <a:pt x="18059" y="12481"/>
                </a:lnTo>
                <a:cubicBezTo>
                  <a:pt x="18391" y="12296"/>
                  <a:pt x="18533" y="12017"/>
                  <a:pt x="18477" y="11751"/>
                </a:cubicBezTo>
                <a:cubicBezTo>
                  <a:pt x="18597" y="11662"/>
                  <a:pt x="18712" y="11569"/>
                  <a:pt x="18824" y="11476"/>
                </a:cubicBezTo>
                <a:cubicBezTo>
                  <a:pt x="19229" y="11467"/>
                  <a:pt x="19620" y="11325"/>
                  <a:pt x="19837" y="11075"/>
                </a:cubicBezTo>
                <a:lnTo>
                  <a:pt x="20337" y="10496"/>
                </a:lnTo>
                <a:cubicBezTo>
                  <a:pt x="20552" y="10248"/>
                  <a:pt x="20546" y="9955"/>
                  <a:pt x="20360" y="9718"/>
                </a:cubicBezTo>
                <a:cubicBezTo>
                  <a:pt x="20427" y="9606"/>
                  <a:pt x="20491" y="9493"/>
                  <a:pt x="20549" y="9377"/>
                </a:cubicBezTo>
                <a:cubicBezTo>
                  <a:pt x="20922" y="9276"/>
                  <a:pt x="21211" y="9052"/>
                  <a:pt x="21286" y="8769"/>
                </a:cubicBezTo>
                <a:lnTo>
                  <a:pt x="21460" y="8112"/>
                </a:lnTo>
                <a:cubicBezTo>
                  <a:pt x="21534" y="7829"/>
                  <a:pt x="21377" y="7554"/>
                  <a:pt x="21080" y="7374"/>
                </a:cubicBezTo>
                <a:cubicBezTo>
                  <a:pt x="21082" y="7312"/>
                  <a:pt x="21082" y="7251"/>
                  <a:pt x="21082" y="7189"/>
                </a:cubicBezTo>
                <a:cubicBezTo>
                  <a:pt x="21082" y="7130"/>
                  <a:pt x="21082" y="7072"/>
                  <a:pt x="21080" y="7014"/>
                </a:cubicBezTo>
                <a:cubicBezTo>
                  <a:pt x="21380" y="6834"/>
                  <a:pt x="21540" y="6557"/>
                  <a:pt x="21465" y="6274"/>
                </a:cubicBezTo>
                <a:lnTo>
                  <a:pt x="21289" y="5616"/>
                </a:lnTo>
                <a:cubicBezTo>
                  <a:pt x="21214" y="5334"/>
                  <a:pt x="20924" y="5112"/>
                  <a:pt x="20551" y="5010"/>
                </a:cubicBezTo>
                <a:cubicBezTo>
                  <a:pt x="20494" y="4896"/>
                  <a:pt x="20434" y="4783"/>
                  <a:pt x="20368" y="4671"/>
                </a:cubicBezTo>
                <a:cubicBezTo>
                  <a:pt x="20557" y="4433"/>
                  <a:pt x="20567" y="4138"/>
                  <a:pt x="20350" y="3888"/>
                </a:cubicBezTo>
                <a:lnTo>
                  <a:pt x="19847" y="3309"/>
                </a:lnTo>
                <a:cubicBezTo>
                  <a:pt x="19630" y="3059"/>
                  <a:pt x="19240" y="2917"/>
                  <a:pt x="18835" y="2908"/>
                </a:cubicBezTo>
                <a:cubicBezTo>
                  <a:pt x="18725" y="2816"/>
                  <a:pt x="18610" y="2726"/>
                  <a:pt x="18493" y="2638"/>
                </a:cubicBezTo>
                <a:cubicBezTo>
                  <a:pt x="18553" y="2370"/>
                  <a:pt x="18409" y="2087"/>
                  <a:pt x="18074" y="1900"/>
                </a:cubicBezTo>
                <a:lnTo>
                  <a:pt x="17307" y="1470"/>
                </a:lnTo>
                <a:cubicBezTo>
                  <a:pt x="16972" y="1284"/>
                  <a:pt x="16530" y="1239"/>
                  <a:pt x="16143" y="1324"/>
                </a:cubicBezTo>
                <a:cubicBezTo>
                  <a:pt x="16143" y="1325"/>
                  <a:pt x="16143" y="1326"/>
                  <a:pt x="16143" y="1326"/>
                </a:cubicBezTo>
                <a:cubicBezTo>
                  <a:pt x="15994" y="1265"/>
                  <a:pt x="15843" y="1207"/>
                  <a:pt x="15689" y="1151"/>
                </a:cubicBezTo>
                <a:cubicBezTo>
                  <a:pt x="15609" y="884"/>
                  <a:pt x="15328" y="650"/>
                  <a:pt x="14916" y="550"/>
                </a:cubicBezTo>
                <a:lnTo>
                  <a:pt x="13972" y="321"/>
                </a:lnTo>
                <a:cubicBezTo>
                  <a:pt x="13562" y="222"/>
                  <a:pt x="13126" y="280"/>
                  <a:pt x="12807" y="448"/>
                </a:cubicBezTo>
                <a:cubicBezTo>
                  <a:pt x="12808" y="450"/>
                  <a:pt x="12808" y="452"/>
                  <a:pt x="12809" y="453"/>
                </a:cubicBezTo>
                <a:cubicBezTo>
                  <a:pt x="12639" y="431"/>
                  <a:pt x="12466" y="411"/>
                  <a:pt x="12294" y="394"/>
                </a:cubicBezTo>
                <a:cubicBezTo>
                  <a:pt x="12082" y="158"/>
                  <a:pt x="11697" y="0"/>
                  <a:pt x="11256" y="0"/>
                </a:cubicBezTo>
                <a:lnTo>
                  <a:pt x="10250" y="0"/>
                </a:lnTo>
                <a:close/>
                <a:moveTo>
                  <a:pt x="10761" y="2494"/>
                </a:moveTo>
                <a:cubicBezTo>
                  <a:pt x="14153" y="2494"/>
                  <a:pt x="16984" y="4085"/>
                  <a:pt x="17666" y="6207"/>
                </a:cubicBezTo>
                <a:cubicBezTo>
                  <a:pt x="17678" y="6243"/>
                  <a:pt x="17689" y="6280"/>
                  <a:pt x="17699" y="6316"/>
                </a:cubicBezTo>
                <a:cubicBezTo>
                  <a:pt x="17710" y="6352"/>
                  <a:pt x="17718" y="6388"/>
                  <a:pt x="17727" y="6425"/>
                </a:cubicBezTo>
                <a:cubicBezTo>
                  <a:pt x="17735" y="6454"/>
                  <a:pt x="17744" y="6482"/>
                  <a:pt x="17750" y="6511"/>
                </a:cubicBezTo>
                <a:cubicBezTo>
                  <a:pt x="17762" y="6564"/>
                  <a:pt x="17770" y="6616"/>
                  <a:pt x="17778" y="6669"/>
                </a:cubicBezTo>
                <a:cubicBezTo>
                  <a:pt x="17785" y="6707"/>
                  <a:pt x="17791" y="6744"/>
                  <a:pt x="17796" y="6781"/>
                </a:cubicBezTo>
                <a:cubicBezTo>
                  <a:pt x="17800" y="6805"/>
                  <a:pt x="17801" y="6830"/>
                  <a:pt x="17804" y="6854"/>
                </a:cubicBezTo>
                <a:cubicBezTo>
                  <a:pt x="17812" y="6927"/>
                  <a:pt x="17817" y="6999"/>
                  <a:pt x="17819" y="7072"/>
                </a:cubicBezTo>
                <a:cubicBezTo>
                  <a:pt x="17820" y="7082"/>
                  <a:pt x="17822" y="7093"/>
                  <a:pt x="17822" y="7104"/>
                </a:cubicBezTo>
                <a:cubicBezTo>
                  <a:pt x="17826" y="7244"/>
                  <a:pt x="17819" y="7385"/>
                  <a:pt x="17804" y="7523"/>
                </a:cubicBezTo>
                <a:lnTo>
                  <a:pt x="17807" y="7523"/>
                </a:lnTo>
                <a:cubicBezTo>
                  <a:pt x="17796" y="7624"/>
                  <a:pt x="17780" y="7723"/>
                  <a:pt x="17761" y="7822"/>
                </a:cubicBezTo>
                <a:lnTo>
                  <a:pt x="17756" y="7822"/>
                </a:lnTo>
                <a:cubicBezTo>
                  <a:pt x="17743" y="7882"/>
                  <a:pt x="17731" y="7943"/>
                  <a:pt x="17715" y="8004"/>
                </a:cubicBezTo>
                <a:cubicBezTo>
                  <a:pt x="17611" y="8394"/>
                  <a:pt x="17437" y="8765"/>
                  <a:pt x="17205" y="9111"/>
                </a:cubicBezTo>
                <a:lnTo>
                  <a:pt x="17212" y="9111"/>
                </a:lnTo>
                <a:cubicBezTo>
                  <a:pt x="17151" y="9202"/>
                  <a:pt x="17086" y="9294"/>
                  <a:pt x="17016" y="9382"/>
                </a:cubicBezTo>
                <a:lnTo>
                  <a:pt x="17006" y="9381"/>
                </a:lnTo>
                <a:cubicBezTo>
                  <a:pt x="16963" y="9435"/>
                  <a:pt x="16919" y="9489"/>
                  <a:pt x="16873" y="9542"/>
                </a:cubicBezTo>
                <a:cubicBezTo>
                  <a:pt x="16575" y="9885"/>
                  <a:pt x="16224" y="10193"/>
                  <a:pt x="15827" y="10466"/>
                </a:cubicBezTo>
                <a:lnTo>
                  <a:pt x="15832" y="10467"/>
                </a:lnTo>
                <a:cubicBezTo>
                  <a:pt x="15727" y="10539"/>
                  <a:pt x="15620" y="10610"/>
                  <a:pt x="15508" y="10678"/>
                </a:cubicBezTo>
                <a:lnTo>
                  <a:pt x="15500" y="10674"/>
                </a:lnTo>
                <a:cubicBezTo>
                  <a:pt x="15433" y="10715"/>
                  <a:pt x="15365" y="10755"/>
                  <a:pt x="15294" y="10795"/>
                </a:cubicBezTo>
                <a:cubicBezTo>
                  <a:pt x="14838" y="11049"/>
                  <a:pt x="14347" y="11259"/>
                  <a:pt x="13835" y="11425"/>
                </a:cubicBezTo>
                <a:lnTo>
                  <a:pt x="13840" y="11430"/>
                </a:lnTo>
                <a:cubicBezTo>
                  <a:pt x="13704" y="11474"/>
                  <a:pt x="13564" y="11512"/>
                  <a:pt x="13424" y="11550"/>
                </a:cubicBezTo>
                <a:lnTo>
                  <a:pt x="13421" y="11547"/>
                </a:lnTo>
                <a:cubicBezTo>
                  <a:pt x="13337" y="11570"/>
                  <a:pt x="13251" y="11592"/>
                  <a:pt x="13164" y="11613"/>
                </a:cubicBezTo>
                <a:cubicBezTo>
                  <a:pt x="12604" y="11749"/>
                  <a:pt x="12037" y="11834"/>
                  <a:pt x="11470" y="11873"/>
                </a:cubicBezTo>
                <a:lnTo>
                  <a:pt x="11470" y="11875"/>
                </a:lnTo>
                <a:cubicBezTo>
                  <a:pt x="11269" y="11888"/>
                  <a:pt x="11066" y="11895"/>
                  <a:pt x="10860" y="11897"/>
                </a:cubicBezTo>
                <a:cubicBezTo>
                  <a:pt x="10824" y="11897"/>
                  <a:pt x="10786" y="11898"/>
                  <a:pt x="10750" y="11899"/>
                </a:cubicBezTo>
                <a:cubicBezTo>
                  <a:pt x="6853" y="11895"/>
                  <a:pt x="3697" y="9792"/>
                  <a:pt x="3697" y="7197"/>
                </a:cubicBezTo>
                <a:cubicBezTo>
                  <a:pt x="3697" y="4600"/>
                  <a:pt x="6859" y="2494"/>
                  <a:pt x="10761" y="2494"/>
                </a:cubicBezTo>
                <a:close/>
                <a:moveTo>
                  <a:pt x="10740" y="2745"/>
                </a:moveTo>
                <a:cubicBezTo>
                  <a:pt x="7061" y="2745"/>
                  <a:pt x="4069" y="4737"/>
                  <a:pt x="4069" y="7185"/>
                </a:cubicBezTo>
                <a:cubicBezTo>
                  <a:pt x="4069" y="9634"/>
                  <a:pt x="7061" y="11625"/>
                  <a:pt x="10740" y="11625"/>
                </a:cubicBezTo>
                <a:cubicBezTo>
                  <a:pt x="14419" y="11625"/>
                  <a:pt x="17414" y="9634"/>
                  <a:pt x="17414" y="7185"/>
                </a:cubicBezTo>
                <a:cubicBezTo>
                  <a:pt x="17414" y="4737"/>
                  <a:pt x="14419" y="2745"/>
                  <a:pt x="10740" y="2745"/>
                </a:cubicBezTo>
                <a:close/>
                <a:moveTo>
                  <a:pt x="16115" y="13233"/>
                </a:moveTo>
                <a:lnTo>
                  <a:pt x="16100" y="13289"/>
                </a:lnTo>
                <a:cubicBezTo>
                  <a:pt x="15983" y="13667"/>
                  <a:pt x="15588" y="13971"/>
                  <a:pt x="15046" y="14102"/>
                </a:cubicBezTo>
                <a:lnTo>
                  <a:pt x="14102" y="14332"/>
                </a:lnTo>
                <a:cubicBezTo>
                  <a:pt x="13920" y="14376"/>
                  <a:pt x="13731" y="14398"/>
                  <a:pt x="13539" y="14398"/>
                </a:cubicBezTo>
                <a:cubicBezTo>
                  <a:pt x="13190" y="14398"/>
                  <a:pt x="12858" y="14324"/>
                  <a:pt x="12585" y="14196"/>
                </a:cubicBezTo>
                <a:cubicBezTo>
                  <a:pt x="12381" y="14389"/>
                  <a:pt x="12098" y="14530"/>
                  <a:pt x="11773" y="14605"/>
                </a:cubicBezTo>
                <a:lnTo>
                  <a:pt x="10965" y="16610"/>
                </a:lnTo>
                <a:lnTo>
                  <a:pt x="12975" y="21600"/>
                </a:lnTo>
                <a:lnTo>
                  <a:pt x="15587" y="20004"/>
                </a:lnTo>
                <a:lnTo>
                  <a:pt x="19049" y="20517"/>
                </a:lnTo>
                <a:lnTo>
                  <a:pt x="16115" y="13233"/>
                </a:lnTo>
                <a:close/>
                <a:moveTo>
                  <a:pt x="5365" y="13294"/>
                </a:moveTo>
                <a:lnTo>
                  <a:pt x="2457" y="20517"/>
                </a:lnTo>
                <a:lnTo>
                  <a:pt x="5921" y="20004"/>
                </a:lnTo>
                <a:lnTo>
                  <a:pt x="8534" y="21600"/>
                </a:lnTo>
                <a:lnTo>
                  <a:pt x="11327" y="14663"/>
                </a:lnTo>
                <a:cubicBezTo>
                  <a:pt x="11296" y="14664"/>
                  <a:pt x="11264" y="14664"/>
                  <a:pt x="11233" y="14664"/>
                </a:cubicBezTo>
                <a:lnTo>
                  <a:pt x="10227" y="14664"/>
                </a:lnTo>
                <a:cubicBezTo>
                  <a:pt x="9666" y="14664"/>
                  <a:pt x="9169" y="14476"/>
                  <a:pt x="8870" y="14191"/>
                </a:cubicBezTo>
                <a:cubicBezTo>
                  <a:pt x="8592" y="14320"/>
                  <a:pt x="8260" y="14393"/>
                  <a:pt x="7921" y="14393"/>
                </a:cubicBezTo>
                <a:cubicBezTo>
                  <a:pt x="7729" y="14393"/>
                  <a:pt x="7541" y="14370"/>
                  <a:pt x="7360" y="14326"/>
                </a:cubicBezTo>
                <a:lnTo>
                  <a:pt x="6416" y="14097"/>
                </a:lnTo>
                <a:cubicBezTo>
                  <a:pt x="6002" y="13997"/>
                  <a:pt x="5669" y="13795"/>
                  <a:pt x="5483" y="13528"/>
                </a:cubicBezTo>
                <a:cubicBezTo>
                  <a:pt x="5429" y="13452"/>
                  <a:pt x="5391" y="13374"/>
                  <a:pt x="5365" y="13294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3" name="Изображение" descr="Изображение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9558" y="3091974"/>
            <a:ext cx="244035" cy="16878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Рост"/>
          <p:cNvSpPr/>
          <p:nvPr/>
        </p:nvSpPr>
        <p:spPr>
          <a:xfrm>
            <a:off x="260537" y="1338702"/>
            <a:ext cx="222751" cy="2045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6" h="21598" extrusionOk="0">
                <a:moveTo>
                  <a:pt x="21464" y="6"/>
                </a:moveTo>
                <a:cubicBezTo>
                  <a:pt x="21442" y="-2"/>
                  <a:pt x="21417" y="-2"/>
                  <a:pt x="21392" y="8"/>
                </a:cubicBezTo>
                <a:lnTo>
                  <a:pt x="18267" y="1242"/>
                </a:lnTo>
                <a:cubicBezTo>
                  <a:pt x="18161" y="1283"/>
                  <a:pt x="18132" y="1450"/>
                  <a:pt x="18212" y="1547"/>
                </a:cubicBezTo>
                <a:lnTo>
                  <a:pt x="18753" y="2202"/>
                </a:lnTo>
                <a:cubicBezTo>
                  <a:pt x="18809" y="2274"/>
                  <a:pt x="18815" y="2386"/>
                  <a:pt x="18759" y="2459"/>
                </a:cubicBezTo>
                <a:lnTo>
                  <a:pt x="13208" y="10155"/>
                </a:lnTo>
                <a:cubicBezTo>
                  <a:pt x="13152" y="10227"/>
                  <a:pt x="13058" y="10235"/>
                  <a:pt x="13002" y="10155"/>
                </a:cubicBezTo>
                <a:lnTo>
                  <a:pt x="9056" y="4932"/>
                </a:lnTo>
                <a:cubicBezTo>
                  <a:pt x="9000" y="4859"/>
                  <a:pt x="8907" y="4859"/>
                  <a:pt x="8851" y="4932"/>
                </a:cubicBezTo>
                <a:lnTo>
                  <a:pt x="39" y="17166"/>
                </a:lnTo>
                <a:cubicBezTo>
                  <a:pt x="-17" y="17238"/>
                  <a:pt x="-11" y="17350"/>
                  <a:pt x="45" y="17423"/>
                </a:cubicBezTo>
                <a:lnTo>
                  <a:pt x="941" y="18503"/>
                </a:lnTo>
                <a:cubicBezTo>
                  <a:pt x="997" y="18576"/>
                  <a:pt x="1084" y="18568"/>
                  <a:pt x="1140" y="18495"/>
                </a:cubicBezTo>
                <a:lnTo>
                  <a:pt x="8877" y="7770"/>
                </a:lnTo>
                <a:cubicBezTo>
                  <a:pt x="8933" y="7697"/>
                  <a:pt x="9025" y="7689"/>
                  <a:pt x="9081" y="7770"/>
                </a:cubicBezTo>
                <a:lnTo>
                  <a:pt x="13047" y="13016"/>
                </a:lnTo>
                <a:cubicBezTo>
                  <a:pt x="13103" y="13096"/>
                  <a:pt x="13201" y="13089"/>
                  <a:pt x="13251" y="13008"/>
                </a:cubicBezTo>
                <a:lnTo>
                  <a:pt x="13706" y="12315"/>
                </a:lnTo>
                <a:lnTo>
                  <a:pt x="19848" y="3796"/>
                </a:lnTo>
                <a:cubicBezTo>
                  <a:pt x="19904" y="3723"/>
                  <a:pt x="19992" y="3716"/>
                  <a:pt x="20048" y="3788"/>
                </a:cubicBezTo>
                <a:lnTo>
                  <a:pt x="20589" y="4441"/>
                </a:lnTo>
                <a:cubicBezTo>
                  <a:pt x="20670" y="4537"/>
                  <a:pt x="20802" y="4490"/>
                  <a:pt x="20826" y="4353"/>
                </a:cubicBezTo>
                <a:lnTo>
                  <a:pt x="21560" y="235"/>
                </a:lnTo>
                <a:cubicBezTo>
                  <a:pt x="21583" y="126"/>
                  <a:pt x="21533" y="30"/>
                  <a:pt x="21464" y="6"/>
                </a:cubicBezTo>
                <a:close/>
                <a:moveTo>
                  <a:pt x="20260" y="5385"/>
                </a:moveTo>
                <a:cubicBezTo>
                  <a:pt x="20232" y="5392"/>
                  <a:pt x="20204" y="5410"/>
                  <a:pt x="20179" y="5440"/>
                </a:cubicBezTo>
                <a:lnTo>
                  <a:pt x="17857" y="8656"/>
                </a:lnTo>
                <a:lnTo>
                  <a:pt x="17347" y="9429"/>
                </a:lnTo>
                <a:cubicBezTo>
                  <a:pt x="17328" y="9462"/>
                  <a:pt x="17316" y="9510"/>
                  <a:pt x="17316" y="9550"/>
                </a:cubicBezTo>
                <a:lnTo>
                  <a:pt x="17316" y="21412"/>
                </a:lnTo>
                <a:cubicBezTo>
                  <a:pt x="17316" y="21516"/>
                  <a:pt x="17377" y="21598"/>
                  <a:pt x="17458" y="21598"/>
                </a:cubicBezTo>
                <a:lnTo>
                  <a:pt x="20290" y="21598"/>
                </a:lnTo>
                <a:cubicBezTo>
                  <a:pt x="20371" y="21598"/>
                  <a:pt x="20434" y="21516"/>
                  <a:pt x="20434" y="21412"/>
                </a:cubicBezTo>
                <a:lnTo>
                  <a:pt x="20434" y="5561"/>
                </a:lnTo>
                <a:cubicBezTo>
                  <a:pt x="20434" y="5440"/>
                  <a:pt x="20346" y="5364"/>
                  <a:pt x="20260" y="5385"/>
                </a:cubicBezTo>
                <a:close/>
                <a:moveTo>
                  <a:pt x="9174" y="9548"/>
                </a:moveTo>
                <a:cubicBezTo>
                  <a:pt x="9094" y="9530"/>
                  <a:pt x="9007" y="9606"/>
                  <a:pt x="9007" y="9727"/>
                </a:cubicBezTo>
                <a:lnTo>
                  <a:pt x="9007" y="21412"/>
                </a:lnTo>
                <a:cubicBezTo>
                  <a:pt x="9007" y="21516"/>
                  <a:pt x="9068" y="21598"/>
                  <a:pt x="9149" y="21598"/>
                </a:cubicBezTo>
                <a:lnTo>
                  <a:pt x="11981" y="21598"/>
                </a:lnTo>
                <a:cubicBezTo>
                  <a:pt x="12062" y="21598"/>
                  <a:pt x="12125" y="21516"/>
                  <a:pt x="12125" y="21412"/>
                </a:cubicBezTo>
                <a:lnTo>
                  <a:pt x="12125" y="13474"/>
                </a:lnTo>
                <a:cubicBezTo>
                  <a:pt x="12125" y="13426"/>
                  <a:pt x="12113" y="13386"/>
                  <a:pt x="12082" y="13345"/>
                </a:cubicBezTo>
                <a:lnTo>
                  <a:pt x="9250" y="9598"/>
                </a:lnTo>
                <a:cubicBezTo>
                  <a:pt x="9228" y="9570"/>
                  <a:pt x="9201" y="9554"/>
                  <a:pt x="9174" y="9548"/>
                </a:cubicBezTo>
                <a:close/>
                <a:moveTo>
                  <a:pt x="16102" y="10653"/>
                </a:moveTo>
                <a:cubicBezTo>
                  <a:pt x="16074" y="10659"/>
                  <a:pt x="16045" y="10676"/>
                  <a:pt x="16021" y="10704"/>
                </a:cubicBezTo>
                <a:lnTo>
                  <a:pt x="13700" y="13917"/>
                </a:lnTo>
                <a:lnTo>
                  <a:pt x="13189" y="14693"/>
                </a:lnTo>
                <a:cubicBezTo>
                  <a:pt x="13170" y="14725"/>
                  <a:pt x="13158" y="14773"/>
                  <a:pt x="13158" y="14814"/>
                </a:cubicBezTo>
                <a:lnTo>
                  <a:pt x="13158" y="21412"/>
                </a:lnTo>
                <a:cubicBezTo>
                  <a:pt x="13158" y="21516"/>
                  <a:pt x="13221" y="21598"/>
                  <a:pt x="13301" y="21598"/>
                </a:cubicBezTo>
                <a:lnTo>
                  <a:pt x="16133" y="21598"/>
                </a:lnTo>
                <a:cubicBezTo>
                  <a:pt x="16214" y="21598"/>
                  <a:pt x="16275" y="21516"/>
                  <a:pt x="16275" y="21412"/>
                </a:cubicBezTo>
                <a:lnTo>
                  <a:pt x="16275" y="10832"/>
                </a:lnTo>
                <a:cubicBezTo>
                  <a:pt x="16275" y="10711"/>
                  <a:pt x="16188" y="10636"/>
                  <a:pt x="16102" y="10653"/>
                </a:cubicBezTo>
                <a:close/>
                <a:moveTo>
                  <a:pt x="7801" y="10923"/>
                </a:moveTo>
                <a:cubicBezTo>
                  <a:pt x="7774" y="10930"/>
                  <a:pt x="7747" y="10946"/>
                  <a:pt x="7725" y="10976"/>
                </a:cubicBezTo>
                <a:lnTo>
                  <a:pt x="4894" y="14902"/>
                </a:lnTo>
                <a:cubicBezTo>
                  <a:pt x="4869" y="14934"/>
                  <a:pt x="4855" y="14974"/>
                  <a:pt x="4855" y="15023"/>
                </a:cubicBezTo>
                <a:lnTo>
                  <a:pt x="4855" y="21412"/>
                </a:lnTo>
                <a:cubicBezTo>
                  <a:pt x="4855" y="21516"/>
                  <a:pt x="4918" y="21598"/>
                  <a:pt x="4999" y="21598"/>
                </a:cubicBezTo>
                <a:lnTo>
                  <a:pt x="7830" y="21598"/>
                </a:lnTo>
                <a:cubicBezTo>
                  <a:pt x="7911" y="21598"/>
                  <a:pt x="7974" y="21516"/>
                  <a:pt x="7974" y="21412"/>
                </a:cubicBezTo>
                <a:lnTo>
                  <a:pt x="7974" y="11097"/>
                </a:lnTo>
                <a:cubicBezTo>
                  <a:pt x="7974" y="10976"/>
                  <a:pt x="7884" y="10902"/>
                  <a:pt x="7801" y="10923"/>
                </a:cubicBezTo>
                <a:close/>
                <a:moveTo>
                  <a:pt x="3680" y="16498"/>
                </a:moveTo>
                <a:cubicBezTo>
                  <a:pt x="3652" y="16505"/>
                  <a:pt x="3626" y="16524"/>
                  <a:pt x="3604" y="16554"/>
                </a:cubicBezTo>
                <a:lnTo>
                  <a:pt x="772" y="20477"/>
                </a:lnTo>
                <a:cubicBezTo>
                  <a:pt x="747" y="20510"/>
                  <a:pt x="735" y="20550"/>
                  <a:pt x="735" y="20598"/>
                </a:cubicBezTo>
                <a:lnTo>
                  <a:pt x="735" y="21412"/>
                </a:lnTo>
                <a:cubicBezTo>
                  <a:pt x="735" y="21516"/>
                  <a:pt x="798" y="21598"/>
                  <a:pt x="879" y="21598"/>
                </a:cubicBezTo>
                <a:lnTo>
                  <a:pt x="3711" y="21598"/>
                </a:lnTo>
                <a:cubicBezTo>
                  <a:pt x="3792" y="21598"/>
                  <a:pt x="3853" y="21516"/>
                  <a:pt x="3853" y="21412"/>
                </a:cubicBezTo>
                <a:lnTo>
                  <a:pt x="3853" y="16682"/>
                </a:lnTo>
                <a:cubicBezTo>
                  <a:pt x="3853" y="16555"/>
                  <a:pt x="3762" y="16478"/>
                  <a:pt x="3680" y="16498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" name="Фигура"/>
          <p:cNvSpPr/>
          <p:nvPr/>
        </p:nvSpPr>
        <p:spPr>
          <a:xfrm>
            <a:off x="324499" y="3645727"/>
            <a:ext cx="158789" cy="2018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0" y="1543"/>
                </a:moveTo>
                <a:lnTo>
                  <a:pt x="15134" y="1543"/>
                </a:lnTo>
                <a:cubicBezTo>
                  <a:pt x="14951" y="1098"/>
                  <a:pt x="14614" y="711"/>
                  <a:pt x="14167" y="436"/>
                </a:cubicBezTo>
                <a:cubicBezTo>
                  <a:pt x="13725" y="163"/>
                  <a:pt x="13186" y="0"/>
                  <a:pt x="12600" y="0"/>
                </a:cubicBezTo>
                <a:lnTo>
                  <a:pt x="9000" y="0"/>
                </a:lnTo>
                <a:cubicBezTo>
                  <a:pt x="8414" y="0"/>
                  <a:pt x="7875" y="163"/>
                  <a:pt x="7433" y="436"/>
                </a:cubicBezTo>
                <a:cubicBezTo>
                  <a:pt x="6986" y="711"/>
                  <a:pt x="6649" y="1098"/>
                  <a:pt x="6466" y="1543"/>
                </a:cubicBezTo>
                <a:lnTo>
                  <a:pt x="2700" y="1543"/>
                </a:lnTo>
                <a:cubicBezTo>
                  <a:pt x="1956" y="1543"/>
                  <a:pt x="1281" y="1802"/>
                  <a:pt x="792" y="2222"/>
                </a:cubicBezTo>
                <a:cubicBezTo>
                  <a:pt x="303" y="2641"/>
                  <a:pt x="0" y="3219"/>
                  <a:pt x="0" y="3857"/>
                </a:cubicBezTo>
                <a:lnTo>
                  <a:pt x="0" y="19286"/>
                </a:lnTo>
                <a:cubicBezTo>
                  <a:pt x="0" y="19924"/>
                  <a:pt x="303" y="20502"/>
                  <a:pt x="792" y="20921"/>
                </a:cubicBezTo>
                <a:cubicBezTo>
                  <a:pt x="1281" y="21340"/>
                  <a:pt x="1956" y="21600"/>
                  <a:pt x="2700" y="21600"/>
                </a:cubicBezTo>
                <a:lnTo>
                  <a:pt x="18900" y="21600"/>
                </a:lnTo>
                <a:cubicBezTo>
                  <a:pt x="19644" y="21600"/>
                  <a:pt x="20319" y="21340"/>
                  <a:pt x="20808" y="20921"/>
                </a:cubicBezTo>
                <a:cubicBezTo>
                  <a:pt x="21297" y="20502"/>
                  <a:pt x="21600" y="19924"/>
                  <a:pt x="21600" y="19286"/>
                </a:cubicBezTo>
                <a:lnTo>
                  <a:pt x="21600" y="3857"/>
                </a:lnTo>
                <a:cubicBezTo>
                  <a:pt x="21600" y="3219"/>
                  <a:pt x="21297" y="2641"/>
                  <a:pt x="20808" y="2222"/>
                </a:cubicBezTo>
                <a:cubicBezTo>
                  <a:pt x="20319" y="1802"/>
                  <a:pt x="19644" y="1543"/>
                  <a:pt x="18900" y="1543"/>
                </a:cubicBezTo>
                <a:close/>
                <a:moveTo>
                  <a:pt x="9000" y="1543"/>
                </a:moveTo>
                <a:lnTo>
                  <a:pt x="12600" y="1543"/>
                </a:lnTo>
                <a:cubicBezTo>
                  <a:pt x="13097" y="1543"/>
                  <a:pt x="13500" y="1888"/>
                  <a:pt x="13500" y="2314"/>
                </a:cubicBezTo>
                <a:cubicBezTo>
                  <a:pt x="13500" y="2740"/>
                  <a:pt x="13097" y="3086"/>
                  <a:pt x="12600" y="3086"/>
                </a:cubicBezTo>
                <a:lnTo>
                  <a:pt x="9000" y="3086"/>
                </a:lnTo>
                <a:cubicBezTo>
                  <a:pt x="8503" y="3086"/>
                  <a:pt x="8100" y="2740"/>
                  <a:pt x="8100" y="2314"/>
                </a:cubicBezTo>
                <a:cubicBezTo>
                  <a:pt x="8100" y="1888"/>
                  <a:pt x="8503" y="1543"/>
                  <a:pt x="9000" y="1543"/>
                </a:cubicBezTo>
                <a:close/>
                <a:moveTo>
                  <a:pt x="7920" y="15891"/>
                </a:moveTo>
                <a:lnTo>
                  <a:pt x="6300" y="17743"/>
                </a:lnTo>
                <a:cubicBezTo>
                  <a:pt x="5744" y="18379"/>
                  <a:pt x="5076" y="18735"/>
                  <a:pt x="4449" y="18734"/>
                </a:cubicBezTo>
                <a:cubicBezTo>
                  <a:pt x="4407" y="18734"/>
                  <a:pt x="4365" y="18733"/>
                  <a:pt x="4323" y="18730"/>
                </a:cubicBezTo>
                <a:cubicBezTo>
                  <a:pt x="3856" y="18695"/>
                  <a:pt x="3460" y="18459"/>
                  <a:pt x="3244" y="18088"/>
                </a:cubicBezTo>
                <a:lnTo>
                  <a:pt x="2794" y="17316"/>
                </a:lnTo>
                <a:cubicBezTo>
                  <a:pt x="2571" y="16935"/>
                  <a:pt x="2751" y="16472"/>
                  <a:pt x="3196" y="16281"/>
                </a:cubicBezTo>
                <a:cubicBezTo>
                  <a:pt x="3641" y="16090"/>
                  <a:pt x="4181" y="16245"/>
                  <a:pt x="4404" y="16626"/>
                </a:cubicBezTo>
                <a:lnTo>
                  <a:pt x="4641" y="17032"/>
                </a:lnTo>
                <a:cubicBezTo>
                  <a:pt x="4677" y="17002"/>
                  <a:pt x="4712" y="16970"/>
                  <a:pt x="4745" y="16938"/>
                </a:cubicBezTo>
                <a:cubicBezTo>
                  <a:pt x="4785" y="16899"/>
                  <a:pt x="4823" y="16858"/>
                  <a:pt x="4859" y="16816"/>
                </a:cubicBezTo>
                <a:lnTo>
                  <a:pt x="6480" y="14966"/>
                </a:lnTo>
                <a:cubicBezTo>
                  <a:pt x="6778" y="14625"/>
                  <a:pt x="7342" y="14556"/>
                  <a:pt x="7740" y="14811"/>
                </a:cubicBezTo>
                <a:cubicBezTo>
                  <a:pt x="8138" y="15067"/>
                  <a:pt x="8218" y="15551"/>
                  <a:pt x="7920" y="15891"/>
                </a:cubicBezTo>
                <a:close/>
                <a:moveTo>
                  <a:pt x="7920" y="11263"/>
                </a:moveTo>
                <a:lnTo>
                  <a:pt x="6300" y="13114"/>
                </a:lnTo>
                <a:cubicBezTo>
                  <a:pt x="5744" y="13750"/>
                  <a:pt x="5076" y="14107"/>
                  <a:pt x="4449" y="14106"/>
                </a:cubicBezTo>
                <a:cubicBezTo>
                  <a:pt x="4407" y="14105"/>
                  <a:pt x="4365" y="14104"/>
                  <a:pt x="4323" y="14101"/>
                </a:cubicBezTo>
                <a:cubicBezTo>
                  <a:pt x="3856" y="14066"/>
                  <a:pt x="3460" y="13830"/>
                  <a:pt x="3244" y="13459"/>
                </a:cubicBezTo>
                <a:lnTo>
                  <a:pt x="2794" y="12688"/>
                </a:lnTo>
                <a:cubicBezTo>
                  <a:pt x="2571" y="12307"/>
                  <a:pt x="2751" y="11843"/>
                  <a:pt x="3196" y="11652"/>
                </a:cubicBezTo>
                <a:cubicBezTo>
                  <a:pt x="3641" y="11462"/>
                  <a:pt x="4181" y="11616"/>
                  <a:pt x="4404" y="11997"/>
                </a:cubicBezTo>
                <a:lnTo>
                  <a:pt x="4641" y="12404"/>
                </a:lnTo>
                <a:cubicBezTo>
                  <a:pt x="4677" y="12373"/>
                  <a:pt x="4712" y="12342"/>
                  <a:pt x="4745" y="12309"/>
                </a:cubicBezTo>
                <a:cubicBezTo>
                  <a:pt x="4785" y="12270"/>
                  <a:pt x="4823" y="12230"/>
                  <a:pt x="4859" y="12188"/>
                </a:cubicBezTo>
                <a:lnTo>
                  <a:pt x="6480" y="10337"/>
                </a:lnTo>
                <a:cubicBezTo>
                  <a:pt x="6778" y="9996"/>
                  <a:pt x="7342" y="9927"/>
                  <a:pt x="7740" y="10183"/>
                </a:cubicBezTo>
                <a:cubicBezTo>
                  <a:pt x="8138" y="10438"/>
                  <a:pt x="8218" y="10922"/>
                  <a:pt x="7920" y="11263"/>
                </a:cubicBezTo>
                <a:close/>
                <a:moveTo>
                  <a:pt x="7673" y="6797"/>
                </a:moveTo>
                <a:lnTo>
                  <a:pt x="6300" y="8486"/>
                </a:lnTo>
                <a:cubicBezTo>
                  <a:pt x="5744" y="9121"/>
                  <a:pt x="5076" y="9478"/>
                  <a:pt x="4449" y="9477"/>
                </a:cubicBezTo>
                <a:cubicBezTo>
                  <a:pt x="4407" y="9477"/>
                  <a:pt x="4365" y="9476"/>
                  <a:pt x="4323" y="9472"/>
                </a:cubicBezTo>
                <a:cubicBezTo>
                  <a:pt x="3856" y="9437"/>
                  <a:pt x="3460" y="9202"/>
                  <a:pt x="3244" y="8831"/>
                </a:cubicBezTo>
                <a:lnTo>
                  <a:pt x="2794" y="8059"/>
                </a:lnTo>
                <a:cubicBezTo>
                  <a:pt x="2571" y="7678"/>
                  <a:pt x="2751" y="7215"/>
                  <a:pt x="3196" y="7024"/>
                </a:cubicBezTo>
                <a:cubicBezTo>
                  <a:pt x="3641" y="6833"/>
                  <a:pt x="4181" y="6988"/>
                  <a:pt x="4404" y="7369"/>
                </a:cubicBezTo>
                <a:lnTo>
                  <a:pt x="4641" y="7775"/>
                </a:lnTo>
                <a:cubicBezTo>
                  <a:pt x="4677" y="7745"/>
                  <a:pt x="4712" y="7713"/>
                  <a:pt x="4745" y="7681"/>
                </a:cubicBezTo>
                <a:cubicBezTo>
                  <a:pt x="4785" y="7641"/>
                  <a:pt x="4823" y="7601"/>
                  <a:pt x="4859" y="7559"/>
                </a:cubicBezTo>
                <a:lnTo>
                  <a:pt x="6480" y="5709"/>
                </a:lnTo>
                <a:cubicBezTo>
                  <a:pt x="6793" y="5394"/>
                  <a:pt x="7346" y="5360"/>
                  <a:pt x="7708" y="5633"/>
                </a:cubicBezTo>
                <a:cubicBezTo>
                  <a:pt x="8123" y="5945"/>
                  <a:pt x="8106" y="6503"/>
                  <a:pt x="7673" y="6797"/>
                </a:cubicBezTo>
                <a:close/>
                <a:moveTo>
                  <a:pt x="17100" y="18514"/>
                </a:moveTo>
                <a:lnTo>
                  <a:pt x="9900" y="18514"/>
                </a:lnTo>
                <a:cubicBezTo>
                  <a:pt x="9403" y="18514"/>
                  <a:pt x="9000" y="18169"/>
                  <a:pt x="9000" y="17743"/>
                </a:cubicBezTo>
                <a:cubicBezTo>
                  <a:pt x="9000" y="17317"/>
                  <a:pt x="9403" y="16971"/>
                  <a:pt x="9900" y="16971"/>
                </a:cubicBezTo>
                <a:lnTo>
                  <a:pt x="17100" y="16971"/>
                </a:lnTo>
                <a:cubicBezTo>
                  <a:pt x="17597" y="16971"/>
                  <a:pt x="18000" y="17317"/>
                  <a:pt x="18000" y="17743"/>
                </a:cubicBezTo>
                <a:cubicBezTo>
                  <a:pt x="18000" y="18169"/>
                  <a:pt x="17597" y="18514"/>
                  <a:pt x="17100" y="18514"/>
                </a:cubicBezTo>
                <a:close/>
                <a:moveTo>
                  <a:pt x="17100" y="13886"/>
                </a:moveTo>
                <a:lnTo>
                  <a:pt x="9900" y="13886"/>
                </a:lnTo>
                <a:cubicBezTo>
                  <a:pt x="9403" y="13886"/>
                  <a:pt x="9000" y="13540"/>
                  <a:pt x="9000" y="13114"/>
                </a:cubicBezTo>
                <a:cubicBezTo>
                  <a:pt x="9000" y="12688"/>
                  <a:pt x="9403" y="12343"/>
                  <a:pt x="9900" y="12343"/>
                </a:cubicBezTo>
                <a:lnTo>
                  <a:pt x="17100" y="12343"/>
                </a:lnTo>
                <a:cubicBezTo>
                  <a:pt x="17597" y="12343"/>
                  <a:pt x="18000" y="12688"/>
                  <a:pt x="18000" y="13114"/>
                </a:cubicBezTo>
                <a:cubicBezTo>
                  <a:pt x="18000" y="13540"/>
                  <a:pt x="17597" y="13886"/>
                  <a:pt x="17100" y="13886"/>
                </a:cubicBezTo>
                <a:close/>
                <a:moveTo>
                  <a:pt x="17100" y="9257"/>
                </a:moveTo>
                <a:lnTo>
                  <a:pt x="9900" y="9257"/>
                </a:lnTo>
                <a:cubicBezTo>
                  <a:pt x="9403" y="9257"/>
                  <a:pt x="9000" y="8912"/>
                  <a:pt x="9000" y="8486"/>
                </a:cubicBezTo>
                <a:cubicBezTo>
                  <a:pt x="9000" y="8060"/>
                  <a:pt x="9403" y="7714"/>
                  <a:pt x="9900" y="7714"/>
                </a:cubicBezTo>
                <a:lnTo>
                  <a:pt x="17100" y="7714"/>
                </a:lnTo>
                <a:cubicBezTo>
                  <a:pt x="17597" y="7714"/>
                  <a:pt x="18000" y="8060"/>
                  <a:pt x="18000" y="8486"/>
                </a:cubicBezTo>
                <a:cubicBezTo>
                  <a:pt x="18000" y="8912"/>
                  <a:pt x="17597" y="9257"/>
                  <a:pt x="17100" y="9257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16591" tIns="16591" rIns="16591" bIns="16591" anchor="ctr"/>
          <a:lstStyle/>
          <a:p>
            <a:pPr defTabSz="199103">
              <a:defRPr sz="1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pic>
        <p:nvPicPr>
          <p:cNvPr id="17" name="Изображение" descr="Изображение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8144" y="4230223"/>
            <a:ext cx="234455" cy="170890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Прямоугольник 17"/>
          <p:cNvSpPr/>
          <p:nvPr/>
        </p:nvSpPr>
        <p:spPr>
          <a:xfrm>
            <a:off x="795590" y="976153"/>
            <a:ext cx="355405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ТОП-10</a:t>
            </a:r>
            <a:endParaRPr lang="ru-RU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2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824701"/>
              </p:ext>
            </p:extLst>
          </p:nvPr>
        </p:nvGraphicFramePr>
        <p:xfrm>
          <a:off x="456263" y="1315265"/>
          <a:ext cx="4205681" cy="3268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652">
                  <a:extLst>
                    <a:ext uri="{9D8B030D-6E8A-4147-A177-3AD203B41FA5}">
                      <a16:colId xmlns:a16="http://schemas.microsoft.com/office/drawing/2014/main" val="1474915679"/>
                    </a:ext>
                  </a:extLst>
                </a:gridCol>
                <a:gridCol w="2018453">
                  <a:extLst>
                    <a:ext uri="{9D8B030D-6E8A-4147-A177-3AD203B41FA5}">
                      <a16:colId xmlns:a16="http://schemas.microsoft.com/office/drawing/2014/main" val="3912751397"/>
                    </a:ext>
                  </a:extLst>
                </a:gridCol>
                <a:gridCol w="1408576">
                  <a:extLst>
                    <a:ext uri="{9D8B030D-6E8A-4147-A177-3AD203B41FA5}">
                      <a16:colId xmlns:a16="http://schemas.microsoft.com/office/drawing/2014/main" val="95178733"/>
                    </a:ext>
                  </a:extLst>
                </a:gridCol>
              </a:tblGrid>
              <a:tr h="31513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/>
                          </a:solidFill>
                        </a:rPr>
                        <a:t>Место</a:t>
                      </a:r>
                      <a:endParaRPr lang="ru-RU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/>
                          </a:solidFill>
                        </a:rPr>
                        <a:t>Регион</a:t>
                      </a:r>
                      <a:endParaRPr lang="ru-RU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/>
                          </a:solidFill>
                        </a:rPr>
                        <a:t>Баллы</a:t>
                      </a:r>
                      <a:endParaRPr lang="ru-RU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222911"/>
                  </a:ext>
                </a:extLst>
              </a:tr>
              <a:tr h="41827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ru-RU" sz="11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Ханты-Мансийский АО - Югра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58,62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3802509"/>
                  </a:ext>
                </a:extLst>
              </a:tr>
              <a:tr h="25878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sz="11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Республика Башкортостан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54,18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2309098"/>
                  </a:ext>
                </a:extLst>
              </a:tr>
              <a:tr h="41827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sz="11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Тюменская область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52,97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597824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ru-RU" sz="11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Ямало-</a:t>
                      </a:r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H</a:t>
                      </a:r>
                      <a:r>
                        <a:rPr lang="ru-RU" sz="120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енецкий</a:t>
                      </a:r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 АО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52,55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3865362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ru-RU" sz="11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Ленинградская область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43,61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9394947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ru-RU" sz="11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Ярославская область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43,31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2818145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endParaRPr lang="ru-RU" sz="11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43,18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6911210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ru-RU" sz="11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Самарская область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41,57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9842417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ru-RU" sz="11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Новгородская область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39,51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7060840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ru-RU" sz="11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Ненецкий АО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39,50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942150"/>
                  </a:ext>
                </a:extLst>
              </a:tr>
            </a:tbl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21264931"/>
              </p:ext>
            </p:extLst>
          </p:nvPr>
        </p:nvGraphicFramePr>
        <p:xfrm>
          <a:off x="4776550" y="1331709"/>
          <a:ext cx="3769282" cy="3069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val="83770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"/>
          <p:cNvSpPr/>
          <p:nvPr/>
        </p:nvSpPr>
        <p:spPr>
          <a:xfrm>
            <a:off x="-1" y="258"/>
            <a:ext cx="8640763" cy="1021105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  <a:lin ang="21594000" scaled="0"/>
            <a:tileRect/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/>
            <a:endParaRPr sz="1134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790" name="TextShape 1"/>
          <p:cNvSpPr txBox="1"/>
          <p:nvPr/>
        </p:nvSpPr>
        <p:spPr>
          <a:xfrm>
            <a:off x="778056" y="118924"/>
            <a:ext cx="7053112" cy="850511"/>
          </a:xfrm>
          <a:prstGeom prst="rect">
            <a:avLst/>
          </a:prstGeom>
          <a:noFill/>
          <a:ln w="12600">
            <a:noFill/>
          </a:ln>
        </p:spPr>
        <p:txBody>
          <a:bodyPr lIns="17987" tIns="17987" rIns="17987" bIns="17987" anchor="ctr">
            <a:noAutofit/>
          </a:bodyPr>
          <a:lstStyle/>
          <a:p>
            <a:pPr algn="ctr">
              <a:lnSpc>
                <a:spcPct val="80000"/>
              </a:lnSpc>
              <a:spcBef>
                <a:spcPts val="1489"/>
              </a:spcBef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Результаты рейтинга за 2021 г. </a:t>
            </a: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-  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замыкающая десятка 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</p:txBody>
      </p:sp>
      <p:sp>
        <p:nvSpPr>
          <p:cNvPr id="812" name="CustomShape 19"/>
          <p:cNvSpPr/>
          <p:nvPr/>
        </p:nvSpPr>
        <p:spPr>
          <a:xfrm>
            <a:off x="8360840" y="4691776"/>
            <a:ext cx="124491" cy="112628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7987" tIns="17987" rIns="17987" bIns="17987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96" dirty="0">
                <a:solidFill>
                  <a:srgbClr val="000000"/>
                </a:solidFill>
                <a:latin typeface="Stem"/>
                <a:ea typeface="Stem"/>
              </a:rPr>
              <a:t>4</a:t>
            </a:r>
            <a:r>
              <a:rPr lang="ru-RU" sz="496" dirty="0" smtClean="0">
                <a:solidFill>
                  <a:srgbClr val="AFAFAF"/>
                </a:solidFill>
                <a:latin typeface="Stem"/>
                <a:ea typeface="Stem"/>
              </a:rPr>
              <a:t>/</a:t>
            </a:r>
            <a:r>
              <a:rPr lang="en-US" sz="496" dirty="0" smtClean="0">
                <a:solidFill>
                  <a:srgbClr val="AFAFAF"/>
                </a:solidFill>
                <a:latin typeface="Stem"/>
                <a:ea typeface="Stem"/>
              </a:rPr>
              <a:t>5</a:t>
            </a:r>
            <a:endParaRPr lang="ru-RU" sz="496" dirty="0">
              <a:latin typeface="Arial"/>
            </a:endParaRPr>
          </a:p>
        </p:txBody>
      </p:sp>
      <p:pic>
        <p:nvPicPr>
          <p:cNvPr id="26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7628790" y="72382"/>
            <a:ext cx="836861" cy="202327"/>
          </a:xfrm>
          <a:prstGeom prst="rect">
            <a:avLst/>
          </a:prstGeom>
          <a:ln w="12600">
            <a:noFill/>
          </a:ln>
        </p:spPr>
      </p:pic>
      <p:sp>
        <p:nvSpPr>
          <p:cNvPr id="24" name="Прямоугольник">
            <a:extLst>
              <a:ext uri="{FF2B5EF4-FFF2-40B4-BE49-F238E27FC236}">
                <a16:creationId xmlns:a16="http://schemas.microsoft.com/office/drawing/2014/main" id="{5CC64268-2153-4711-BDC9-356A1E8C5681}"/>
              </a:ext>
            </a:extLst>
          </p:cNvPr>
          <p:cNvSpPr/>
          <p:nvPr/>
        </p:nvSpPr>
        <p:spPr>
          <a:xfrm>
            <a:off x="248566" y="4651919"/>
            <a:ext cx="8143631" cy="39835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18002" tIns="18002" rIns="18002" bIns="18002" anchor="ctr"/>
          <a:lstStyle/>
          <a:p>
            <a:pPr defTabSz="292557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134"/>
          </a:p>
        </p:txBody>
      </p:sp>
      <p:graphicFrame>
        <p:nvGraphicFramePr>
          <p:cNvPr id="2" name="Схема 1"/>
          <p:cNvGraphicFramePr/>
          <p:nvPr>
            <p:extLst/>
          </p:nvPr>
        </p:nvGraphicFramePr>
        <p:xfrm>
          <a:off x="4661944" y="511880"/>
          <a:ext cx="2538692" cy="1117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Рисунок 14" descr="Рисунок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6851" y="1904823"/>
            <a:ext cx="257043" cy="257043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Наградная лента"/>
          <p:cNvSpPr/>
          <p:nvPr/>
        </p:nvSpPr>
        <p:spPr>
          <a:xfrm>
            <a:off x="320636" y="2491169"/>
            <a:ext cx="151554" cy="2244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3" h="21600" extrusionOk="0">
                <a:moveTo>
                  <a:pt x="10250" y="0"/>
                </a:moveTo>
                <a:cubicBezTo>
                  <a:pt x="9814" y="0"/>
                  <a:pt x="9433" y="155"/>
                  <a:pt x="9220" y="385"/>
                </a:cubicBezTo>
                <a:cubicBezTo>
                  <a:pt x="9223" y="388"/>
                  <a:pt x="9226" y="391"/>
                  <a:pt x="9230" y="394"/>
                </a:cubicBezTo>
                <a:cubicBezTo>
                  <a:pt x="9058" y="411"/>
                  <a:pt x="8887" y="431"/>
                  <a:pt x="8717" y="453"/>
                </a:cubicBezTo>
                <a:cubicBezTo>
                  <a:pt x="8396" y="278"/>
                  <a:pt x="7949" y="215"/>
                  <a:pt x="7531" y="316"/>
                </a:cubicBezTo>
                <a:lnTo>
                  <a:pt x="6587" y="545"/>
                </a:lnTo>
                <a:cubicBezTo>
                  <a:pt x="6177" y="644"/>
                  <a:pt x="5899" y="876"/>
                  <a:pt x="5817" y="1141"/>
                </a:cubicBezTo>
                <a:cubicBezTo>
                  <a:pt x="5823" y="1143"/>
                  <a:pt x="5828" y="1147"/>
                  <a:pt x="5835" y="1149"/>
                </a:cubicBezTo>
                <a:cubicBezTo>
                  <a:pt x="5683" y="1204"/>
                  <a:pt x="5533" y="1261"/>
                  <a:pt x="5386" y="1321"/>
                </a:cubicBezTo>
                <a:cubicBezTo>
                  <a:pt x="4992" y="1227"/>
                  <a:pt x="4537" y="1270"/>
                  <a:pt x="4194" y="1462"/>
                </a:cubicBezTo>
                <a:lnTo>
                  <a:pt x="3426" y="1891"/>
                </a:lnTo>
                <a:cubicBezTo>
                  <a:pt x="3092" y="2078"/>
                  <a:pt x="2949" y="2358"/>
                  <a:pt x="3008" y="2627"/>
                </a:cubicBezTo>
                <a:cubicBezTo>
                  <a:pt x="3018" y="2628"/>
                  <a:pt x="3026" y="2630"/>
                  <a:pt x="3036" y="2632"/>
                </a:cubicBezTo>
                <a:cubicBezTo>
                  <a:pt x="2922" y="2717"/>
                  <a:pt x="2810" y="2805"/>
                  <a:pt x="2702" y="2895"/>
                </a:cubicBezTo>
                <a:cubicBezTo>
                  <a:pt x="2281" y="2894"/>
                  <a:pt x="1873" y="3038"/>
                  <a:pt x="1648" y="3297"/>
                </a:cubicBezTo>
                <a:lnTo>
                  <a:pt x="1146" y="3876"/>
                </a:lnTo>
                <a:cubicBezTo>
                  <a:pt x="928" y="4128"/>
                  <a:pt x="937" y="4424"/>
                  <a:pt x="1130" y="4662"/>
                </a:cubicBezTo>
                <a:cubicBezTo>
                  <a:pt x="1140" y="4661"/>
                  <a:pt x="1149" y="4662"/>
                  <a:pt x="1159" y="4661"/>
                </a:cubicBezTo>
                <a:cubicBezTo>
                  <a:pt x="1095" y="4767"/>
                  <a:pt x="1035" y="4874"/>
                  <a:pt x="980" y="4983"/>
                </a:cubicBezTo>
                <a:cubicBezTo>
                  <a:pt x="585" y="5078"/>
                  <a:pt x="275" y="5307"/>
                  <a:pt x="197" y="5601"/>
                </a:cubicBezTo>
                <a:lnTo>
                  <a:pt x="23" y="6260"/>
                </a:lnTo>
                <a:cubicBezTo>
                  <a:pt x="-52" y="6546"/>
                  <a:pt x="109" y="6822"/>
                  <a:pt x="414" y="7002"/>
                </a:cubicBezTo>
                <a:cubicBezTo>
                  <a:pt x="423" y="6998"/>
                  <a:pt x="432" y="6997"/>
                  <a:pt x="442" y="6993"/>
                </a:cubicBezTo>
                <a:cubicBezTo>
                  <a:pt x="439" y="7058"/>
                  <a:pt x="437" y="7123"/>
                  <a:pt x="437" y="7189"/>
                </a:cubicBezTo>
                <a:cubicBezTo>
                  <a:pt x="437" y="7238"/>
                  <a:pt x="440" y="7287"/>
                  <a:pt x="442" y="7336"/>
                </a:cubicBezTo>
                <a:cubicBezTo>
                  <a:pt x="118" y="7516"/>
                  <a:pt x="-60" y="7802"/>
                  <a:pt x="18" y="8097"/>
                </a:cubicBezTo>
                <a:lnTo>
                  <a:pt x="194" y="8756"/>
                </a:lnTo>
                <a:cubicBezTo>
                  <a:pt x="270" y="9042"/>
                  <a:pt x="563" y="9265"/>
                  <a:pt x="942" y="9365"/>
                </a:cubicBezTo>
                <a:cubicBezTo>
                  <a:pt x="947" y="9361"/>
                  <a:pt x="954" y="9356"/>
                  <a:pt x="960" y="9352"/>
                </a:cubicBezTo>
                <a:cubicBezTo>
                  <a:pt x="1014" y="9461"/>
                  <a:pt x="1073" y="9569"/>
                  <a:pt x="1136" y="9676"/>
                </a:cubicBezTo>
                <a:cubicBezTo>
                  <a:pt x="927" y="9918"/>
                  <a:pt x="912" y="10224"/>
                  <a:pt x="1136" y="10483"/>
                </a:cubicBezTo>
                <a:lnTo>
                  <a:pt x="1636" y="11061"/>
                </a:lnTo>
                <a:cubicBezTo>
                  <a:pt x="1854" y="11313"/>
                  <a:pt x="2246" y="11456"/>
                  <a:pt x="2653" y="11464"/>
                </a:cubicBezTo>
                <a:cubicBezTo>
                  <a:pt x="2656" y="11459"/>
                  <a:pt x="2661" y="11454"/>
                  <a:pt x="2664" y="11449"/>
                </a:cubicBezTo>
                <a:cubicBezTo>
                  <a:pt x="2771" y="11539"/>
                  <a:pt x="2881" y="11629"/>
                  <a:pt x="2995" y="11715"/>
                </a:cubicBezTo>
                <a:cubicBezTo>
                  <a:pt x="2924" y="11989"/>
                  <a:pt x="3066" y="12279"/>
                  <a:pt x="3409" y="12471"/>
                </a:cubicBezTo>
                <a:lnTo>
                  <a:pt x="4176" y="12900"/>
                </a:lnTo>
                <a:cubicBezTo>
                  <a:pt x="4511" y="13087"/>
                  <a:pt x="4953" y="13131"/>
                  <a:pt x="5340" y="13046"/>
                </a:cubicBezTo>
                <a:cubicBezTo>
                  <a:pt x="5340" y="13043"/>
                  <a:pt x="5340" y="13040"/>
                  <a:pt x="5340" y="13036"/>
                </a:cubicBezTo>
                <a:cubicBezTo>
                  <a:pt x="5487" y="13097"/>
                  <a:pt x="5639" y="13155"/>
                  <a:pt x="5791" y="13211"/>
                </a:cubicBezTo>
                <a:cubicBezTo>
                  <a:pt x="5868" y="13482"/>
                  <a:pt x="6150" y="13721"/>
                  <a:pt x="6567" y="13822"/>
                </a:cubicBezTo>
                <a:lnTo>
                  <a:pt x="7511" y="14050"/>
                </a:lnTo>
                <a:cubicBezTo>
                  <a:pt x="7920" y="14149"/>
                  <a:pt x="8357" y="14090"/>
                  <a:pt x="8676" y="13922"/>
                </a:cubicBezTo>
                <a:cubicBezTo>
                  <a:pt x="8676" y="13921"/>
                  <a:pt x="8675" y="13921"/>
                  <a:pt x="8674" y="13919"/>
                </a:cubicBezTo>
                <a:cubicBezTo>
                  <a:pt x="8844" y="13942"/>
                  <a:pt x="9016" y="13962"/>
                  <a:pt x="9189" y="13980"/>
                </a:cubicBezTo>
                <a:cubicBezTo>
                  <a:pt x="9402" y="14215"/>
                  <a:pt x="9789" y="14372"/>
                  <a:pt x="10230" y="14372"/>
                </a:cubicBezTo>
                <a:lnTo>
                  <a:pt x="11233" y="14372"/>
                </a:lnTo>
                <a:cubicBezTo>
                  <a:pt x="11669" y="14372"/>
                  <a:pt x="12049" y="14217"/>
                  <a:pt x="12263" y="13987"/>
                </a:cubicBezTo>
                <a:cubicBezTo>
                  <a:pt x="12263" y="13987"/>
                  <a:pt x="12263" y="13985"/>
                  <a:pt x="12263" y="13985"/>
                </a:cubicBezTo>
                <a:cubicBezTo>
                  <a:pt x="12437" y="13968"/>
                  <a:pt x="12610" y="13948"/>
                  <a:pt x="12781" y="13926"/>
                </a:cubicBezTo>
                <a:cubicBezTo>
                  <a:pt x="13101" y="14095"/>
                  <a:pt x="13541" y="14154"/>
                  <a:pt x="13952" y="14055"/>
                </a:cubicBezTo>
                <a:lnTo>
                  <a:pt x="14896" y="13827"/>
                </a:lnTo>
                <a:cubicBezTo>
                  <a:pt x="15303" y="13729"/>
                  <a:pt x="15582" y="13498"/>
                  <a:pt x="15666" y="13235"/>
                </a:cubicBezTo>
                <a:cubicBezTo>
                  <a:pt x="15823" y="13178"/>
                  <a:pt x="15979" y="13118"/>
                  <a:pt x="16131" y="13056"/>
                </a:cubicBezTo>
                <a:cubicBezTo>
                  <a:pt x="16516" y="13141"/>
                  <a:pt x="16955" y="13097"/>
                  <a:pt x="17289" y="12910"/>
                </a:cubicBezTo>
                <a:lnTo>
                  <a:pt x="18059" y="12481"/>
                </a:lnTo>
                <a:cubicBezTo>
                  <a:pt x="18391" y="12296"/>
                  <a:pt x="18533" y="12017"/>
                  <a:pt x="18477" y="11751"/>
                </a:cubicBezTo>
                <a:cubicBezTo>
                  <a:pt x="18597" y="11662"/>
                  <a:pt x="18712" y="11569"/>
                  <a:pt x="18824" y="11476"/>
                </a:cubicBezTo>
                <a:cubicBezTo>
                  <a:pt x="19229" y="11467"/>
                  <a:pt x="19620" y="11325"/>
                  <a:pt x="19837" y="11075"/>
                </a:cubicBezTo>
                <a:lnTo>
                  <a:pt x="20337" y="10496"/>
                </a:lnTo>
                <a:cubicBezTo>
                  <a:pt x="20552" y="10248"/>
                  <a:pt x="20546" y="9955"/>
                  <a:pt x="20360" y="9718"/>
                </a:cubicBezTo>
                <a:cubicBezTo>
                  <a:pt x="20427" y="9606"/>
                  <a:pt x="20491" y="9493"/>
                  <a:pt x="20549" y="9377"/>
                </a:cubicBezTo>
                <a:cubicBezTo>
                  <a:pt x="20922" y="9276"/>
                  <a:pt x="21211" y="9052"/>
                  <a:pt x="21286" y="8769"/>
                </a:cubicBezTo>
                <a:lnTo>
                  <a:pt x="21460" y="8112"/>
                </a:lnTo>
                <a:cubicBezTo>
                  <a:pt x="21534" y="7829"/>
                  <a:pt x="21377" y="7554"/>
                  <a:pt x="21080" y="7374"/>
                </a:cubicBezTo>
                <a:cubicBezTo>
                  <a:pt x="21082" y="7312"/>
                  <a:pt x="21082" y="7251"/>
                  <a:pt x="21082" y="7189"/>
                </a:cubicBezTo>
                <a:cubicBezTo>
                  <a:pt x="21082" y="7130"/>
                  <a:pt x="21082" y="7072"/>
                  <a:pt x="21080" y="7014"/>
                </a:cubicBezTo>
                <a:cubicBezTo>
                  <a:pt x="21380" y="6834"/>
                  <a:pt x="21540" y="6557"/>
                  <a:pt x="21465" y="6274"/>
                </a:cubicBezTo>
                <a:lnTo>
                  <a:pt x="21289" y="5616"/>
                </a:lnTo>
                <a:cubicBezTo>
                  <a:pt x="21214" y="5334"/>
                  <a:pt x="20924" y="5112"/>
                  <a:pt x="20551" y="5010"/>
                </a:cubicBezTo>
                <a:cubicBezTo>
                  <a:pt x="20494" y="4896"/>
                  <a:pt x="20434" y="4783"/>
                  <a:pt x="20368" y="4671"/>
                </a:cubicBezTo>
                <a:cubicBezTo>
                  <a:pt x="20557" y="4433"/>
                  <a:pt x="20567" y="4138"/>
                  <a:pt x="20350" y="3888"/>
                </a:cubicBezTo>
                <a:lnTo>
                  <a:pt x="19847" y="3309"/>
                </a:lnTo>
                <a:cubicBezTo>
                  <a:pt x="19630" y="3059"/>
                  <a:pt x="19240" y="2917"/>
                  <a:pt x="18835" y="2908"/>
                </a:cubicBezTo>
                <a:cubicBezTo>
                  <a:pt x="18725" y="2816"/>
                  <a:pt x="18610" y="2726"/>
                  <a:pt x="18493" y="2638"/>
                </a:cubicBezTo>
                <a:cubicBezTo>
                  <a:pt x="18553" y="2370"/>
                  <a:pt x="18409" y="2087"/>
                  <a:pt x="18074" y="1900"/>
                </a:cubicBezTo>
                <a:lnTo>
                  <a:pt x="17307" y="1470"/>
                </a:lnTo>
                <a:cubicBezTo>
                  <a:pt x="16972" y="1284"/>
                  <a:pt x="16530" y="1239"/>
                  <a:pt x="16143" y="1324"/>
                </a:cubicBezTo>
                <a:cubicBezTo>
                  <a:pt x="16143" y="1325"/>
                  <a:pt x="16143" y="1326"/>
                  <a:pt x="16143" y="1326"/>
                </a:cubicBezTo>
                <a:cubicBezTo>
                  <a:pt x="15994" y="1265"/>
                  <a:pt x="15843" y="1207"/>
                  <a:pt x="15689" y="1151"/>
                </a:cubicBezTo>
                <a:cubicBezTo>
                  <a:pt x="15609" y="884"/>
                  <a:pt x="15328" y="650"/>
                  <a:pt x="14916" y="550"/>
                </a:cubicBezTo>
                <a:lnTo>
                  <a:pt x="13972" y="321"/>
                </a:lnTo>
                <a:cubicBezTo>
                  <a:pt x="13562" y="222"/>
                  <a:pt x="13126" y="280"/>
                  <a:pt x="12807" y="448"/>
                </a:cubicBezTo>
                <a:cubicBezTo>
                  <a:pt x="12808" y="450"/>
                  <a:pt x="12808" y="452"/>
                  <a:pt x="12809" y="453"/>
                </a:cubicBezTo>
                <a:cubicBezTo>
                  <a:pt x="12639" y="431"/>
                  <a:pt x="12466" y="411"/>
                  <a:pt x="12294" y="394"/>
                </a:cubicBezTo>
                <a:cubicBezTo>
                  <a:pt x="12082" y="158"/>
                  <a:pt x="11697" y="0"/>
                  <a:pt x="11256" y="0"/>
                </a:cubicBezTo>
                <a:lnTo>
                  <a:pt x="10250" y="0"/>
                </a:lnTo>
                <a:close/>
                <a:moveTo>
                  <a:pt x="10761" y="2494"/>
                </a:moveTo>
                <a:cubicBezTo>
                  <a:pt x="14153" y="2494"/>
                  <a:pt x="16984" y="4085"/>
                  <a:pt x="17666" y="6207"/>
                </a:cubicBezTo>
                <a:cubicBezTo>
                  <a:pt x="17678" y="6243"/>
                  <a:pt x="17689" y="6280"/>
                  <a:pt x="17699" y="6316"/>
                </a:cubicBezTo>
                <a:cubicBezTo>
                  <a:pt x="17710" y="6352"/>
                  <a:pt x="17718" y="6388"/>
                  <a:pt x="17727" y="6425"/>
                </a:cubicBezTo>
                <a:cubicBezTo>
                  <a:pt x="17735" y="6454"/>
                  <a:pt x="17744" y="6482"/>
                  <a:pt x="17750" y="6511"/>
                </a:cubicBezTo>
                <a:cubicBezTo>
                  <a:pt x="17762" y="6564"/>
                  <a:pt x="17770" y="6616"/>
                  <a:pt x="17778" y="6669"/>
                </a:cubicBezTo>
                <a:cubicBezTo>
                  <a:pt x="17785" y="6707"/>
                  <a:pt x="17791" y="6744"/>
                  <a:pt x="17796" y="6781"/>
                </a:cubicBezTo>
                <a:cubicBezTo>
                  <a:pt x="17800" y="6805"/>
                  <a:pt x="17801" y="6830"/>
                  <a:pt x="17804" y="6854"/>
                </a:cubicBezTo>
                <a:cubicBezTo>
                  <a:pt x="17812" y="6927"/>
                  <a:pt x="17817" y="6999"/>
                  <a:pt x="17819" y="7072"/>
                </a:cubicBezTo>
                <a:cubicBezTo>
                  <a:pt x="17820" y="7082"/>
                  <a:pt x="17822" y="7093"/>
                  <a:pt x="17822" y="7104"/>
                </a:cubicBezTo>
                <a:cubicBezTo>
                  <a:pt x="17826" y="7244"/>
                  <a:pt x="17819" y="7385"/>
                  <a:pt x="17804" y="7523"/>
                </a:cubicBezTo>
                <a:lnTo>
                  <a:pt x="17807" y="7523"/>
                </a:lnTo>
                <a:cubicBezTo>
                  <a:pt x="17796" y="7624"/>
                  <a:pt x="17780" y="7723"/>
                  <a:pt x="17761" y="7822"/>
                </a:cubicBezTo>
                <a:lnTo>
                  <a:pt x="17756" y="7822"/>
                </a:lnTo>
                <a:cubicBezTo>
                  <a:pt x="17743" y="7882"/>
                  <a:pt x="17731" y="7943"/>
                  <a:pt x="17715" y="8004"/>
                </a:cubicBezTo>
                <a:cubicBezTo>
                  <a:pt x="17611" y="8394"/>
                  <a:pt x="17437" y="8765"/>
                  <a:pt x="17205" y="9111"/>
                </a:cubicBezTo>
                <a:lnTo>
                  <a:pt x="17212" y="9111"/>
                </a:lnTo>
                <a:cubicBezTo>
                  <a:pt x="17151" y="9202"/>
                  <a:pt x="17086" y="9294"/>
                  <a:pt x="17016" y="9382"/>
                </a:cubicBezTo>
                <a:lnTo>
                  <a:pt x="17006" y="9381"/>
                </a:lnTo>
                <a:cubicBezTo>
                  <a:pt x="16963" y="9435"/>
                  <a:pt x="16919" y="9489"/>
                  <a:pt x="16873" y="9542"/>
                </a:cubicBezTo>
                <a:cubicBezTo>
                  <a:pt x="16575" y="9885"/>
                  <a:pt x="16224" y="10193"/>
                  <a:pt x="15827" y="10466"/>
                </a:cubicBezTo>
                <a:lnTo>
                  <a:pt x="15832" y="10467"/>
                </a:lnTo>
                <a:cubicBezTo>
                  <a:pt x="15727" y="10539"/>
                  <a:pt x="15620" y="10610"/>
                  <a:pt x="15508" y="10678"/>
                </a:cubicBezTo>
                <a:lnTo>
                  <a:pt x="15500" y="10674"/>
                </a:lnTo>
                <a:cubicBezTo>
                  <a:pt x="15433" y="10715"/>
                  <a:pt x="15365" y="10755"/>
                  <a:pt x="15294" y="10795"/>
                </a:cubicBezTo>
                <a:cubicBezTo>
                  <a:pt x="14838" y="11049"/>
                  <a:pt x="14347" y="11259"/>
                  <a:pt x="13835" y="11425"/>
                </a:cubicBezTo>
                <a:lnTo>
                  <a:pt x="13840" y="11430"/>
                </a:lnTo>
                <a:cubicBezTo>
                  <a:pt x="13704" y="11474"/>
                  <a:pt x="13564" y="11512"/>
                  <a:pt x="13424" y="11550"/>
                </a:cubicBezTo>
                <a:lnTo>
                  <a:pt x="13421" y="11547"/>
                </a:lnTo>
                <a:cubicBezTo>
                  <a:pt x="13337" y="11570"/>
                  <a:pt x="13251" y="11592"/>
                  <a:pt x="13164" y="11613"/>
                </a:cubicBezTo>
                <a:cubicBezTo>
                  <a:pt x="12604" y="11749"/>
                  <a:pt x="12037" y="11834"/>
                  <a:pt x="11470" y="11873"/>
                </a:cubicBezTo>
                <a:lnTo>
                  <a:pt x="11470" y="11875"/>
                </a:lnTo>
                <a:cubicBezTo>
                  <a:pt x="11269" y="11888"/>
                  <a:pt x="11066" y="11895"/>
                  <a:pt x="10860" y="11897"/>
                </a:cubicBezTo>
                <a:cubicBezTo>
                  <a:pt x="10824" y="11897"/>
                  <a:pt x="10786" y="11898"/>
                  <a:pt x="10750" y="11899"/>
                </a:cubicBezTo>
                <a:cubicBezTo>
                  <a:pt x="6853" y="11895"/>
                  <a:pt x="3697" y="9792"/>
                  <a:pt x="3697" y="7197"/>
                </a:cubicBezTo>
                <a:cubicBezTo>
                  <a:pt x="3697" y="4600"/>
                  <a:pt x="6859" y="2494"/>
                  <a:pt x="10761" y="2494"/>
                </a:cubicBezTo>
                <a:close/>
                <a:moveTo>
                  <a:pt x="10740" y="2745"/>
                </a:moveTo>
                <a:cubicBezTo>
                  <a:pt x="7061" y="2745"/>
                  <a:pt x="4069" y="4737"/>
                  <a:pt x="4069" y="7185"/>
                </a:cubicBezTo>
                <a:cubicBezTo>
                  <a:pt x="4069" y="9634"/>
                  <a:pt x="7061" y="11625"/>
                  <a:pt x="10740" y="11625"/>
                </a:cubicBezTo>
                <a:cubicBezTo>
                  <a:pt x="14419" y="11625"/>
                  <a:pt x="17414" y="9634"/>
                  <a:pt x="17414" y="7185"/>
                </a:cubicBezTo>
                <a:cubicBezTo>
                  <a:pt x="17414" y="4737"/>
                  <a:pt x="14419" y="2745"/>
                  <a:pt x="10740" y="2745"/>
                </a:cubicBezTo>
                <a:close/>
                <a:moveTo>
                  <a:pt x="16115" y="13233"/>
                </a:moveTo>
                <a:lnTo>
                  <a:pt x="16100" y="13289"/>
                </a:lnTo>
                <a:cubicBezTo>
                  <a:pt x="15983" y="13667"/>
                  <a:pt x="15588" y="13971"/>
                  <a:pt x="15046" y="14102"/>
                </a:cubicBezTo>
                <a:lnTo>
                  <a:pt x="14102" y="14332"/>
                </a:lnTo>
                <a:cubicBezTo>
                  <a:pt x="13920" y="14376"/>
                  <a:pt x="13731" y="14398"/>
                  <a:pt x="13539" y="14398"/>
                </a:cubicBezTo>
                <a:cubicBezTo>
                  <a:pt x="13190" y="14398"/>
                  <a:pt x="12858" y="14324"/>
                  <a:pt x="12585" y="14196"/>
                </a:cubicBezTo>
                <a:cubicBezTo>
                  <a:pt x="12381" y="14389"/>
                  <a:pt x="12098" y="14530"/>
                  <a:pt x="11773" y="14605"/>
                </a:cubicBezTo>
                <a:lnTo>
                  <a:pt x="10965" y="16610"/>
                </a:lnTo>
                <a:lnTo>
                  <a:pt x="12975" y="21600"/>
                </a:lnTo>
                <a:lnTo>
                  <a:pt x="15587" y="20004"/>
                </a:lnTo>
                <a:lnTo>
                  <a:pt x="19049" y="20517"/>
                </a:lnTo>
                <a:lnTo>
                  <a:pt x="16115" y="13233"/>
                </a:lnTo>
                <a:close/>
                <a:moveTo>
                  <a:pt x="5365" y="13294"/>
                </a:moveTo>
                <a:lnTo>
                  <a:pt x="2457" y="20517"/>
                </a:lnTo>
                <a:lnTo>
                  <a:pt x="5921" y="20004"/>
                </a:lnTo>
                <a:lnTo>
                  <a:pt x="8534" y="21600"/>
                </a:lnTo>
                <a:lnTo>
                  <a:pt x="11327" y="14663"/>
                </a:lnTo>
                <a:cubicBezTo>
                  <a:pt x="11296" y="14664"/>
                  <a:pt x="11264" y="14664"/>
                  <a:pt x="11233" y="14664"/>
                </a:cubicBezTo>
                <a:lnTo>
                  <a:pt x="10227" y="14664"/>
                </a:lnTo>
                <a:cubicBezTo>
                  <a:pt x="9666" y="14664"/>
                  <a:pt x="9169" y="14476"/>
                  <a:pt x="8870" y="14191"/>
                </a:cubicBezTo>
                <a:cubicBezTo>
                  <a:pt x="8592" y="14320"/>
                  <a:pt x="8260" y="14393"/>
                  <a:pt x="7921" y="14393"/>
                </a:cubicBezTo>
                <a:cubicBezTo>
                  <a:pt x="7729" y="14393"/>
                  <a:pt x="7541" y="14370"/>
                  <a:pt x="7360" y="14326"/>
                </a:cubicBezTo>
                <a:lnTo>
                  <a:pt x="6416" y="14097"/>
                </a:lnTo>
                <a:cubicBezTo>
                  <a:pt x="6002" y="13997"/>
                  <a:pt x="5669" y="13795"/>
                  <a:pt x="5483" y="13528"/>
                </a:cubicBezTo>
                <a:cubicBezTo>
                  <a:pt x="5429" y="13452"/>
                  <a:pt x="5391" y="13374"/>
                  <a:pt x="5365" y="13294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3" name="Изображение" descr="Изображение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9558" y="3091974"/>
            <a:ext cx="244035" cy="16878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Рост"/>
          <p:cNvSpPr/>
          <p:nvPr/>
        </p:nvSpPr>
        <p:spPr>
          <a:xfrm>
            <a:off x="260537" y="1338702"/>
            <a:ext cx="222751" cy="2045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6" h="21598" extrusionOk="0">
                <a:moveTo>
                  <a:pt x="21464" y="6"/>
                </a:moveTo>
                <a:cubicBezTo>
                  <a:pt x="21442" y="-2"/>
                  <a:pt x="21417" y="-2"/>
                  <a:pt x="21392" y="8"/>
                </a:cubicBezTo>
                <a:lnTo>
                  <a:pt x="18267" y="1242"/>
                </a:lnTo>
                <a:cubicBezTo>
                  <a:pt x="18161" y="1283"/>
                  <a:pt x="18132" y="1450"/>
                  <a:pt x="18212" y="1547"/>
                </a:cubicBezTo>
                <a:lnTo>
                  <a:pt x="18753" y="2202"/>
                </a:lnTo>
                <a:cubicBezTo>
                  <a:pt x="18809" y="2274"/>
                  <a:pt x="18815" y="2386"/>
                  <a:pt x="18759" y="2459"/>
                </a:cubicBezTo>
                <a:lnTo>
                  <a:pt x="13208" y="10155"/>
                </a:lnTo>
                <a:cubicBezTo>
                  <a:pt x="13152" y="10227"/>
                  <a:pt x="13058" y="10235"/>
                  <a:pt x="13002" y="10155"/>
                </a:cubicBezTo>
                <a:lnTo>
                  <a:pt x="9056" y="4932"/>
                </a:lnTo>
                <a:cubicBezTo>
                  <a:pt x="9000" y="4859"/>
                  <a:pt x="8907" y="4859"/>
                  <a:pt x="8851" y="4932"/>
                </a:cubicBezTo>
                <a:lnTo>
                  <a:pt x="39" y="17166"/>
                </a:lnTo>
                <a:cubicBezTo>
                  <a:pt x="-17" y="17238"/>
                  <a:pt x="-11" y="17350"/>
                  <a:pt x="45" y="17423"/>
                </a:cubicBezTo>
                <a:lnTo>
                  <a:pt x="941" y="18503"/>
                </a:lnTo>
                <a:cubicBezTo>
                  <a:pt x="997" y="18576"/>
                  <a:pt x="1084" y="18568"/>
                  <a:pt x="1140" y="18495"/>
                </a:cubicBezTo>
                <a:lnTo>
                  <a:pt x="8877" y="7770"/>
                </a:lnTo>
                <a:cubicBezTo>
                  <a:pt x="8933" y="7697"/>
                  <a:pt x="9025" y="7689"/>
                  <a:pt x="9081" y="7770"/>
                </a:cubicBezTo>
                <a:lnTo>
                  <a:pt x="13047" y="13016"/>
                </a:lnTo>
                <a:cubicBezTo>
                  <a:pt x="13103" y="13096"/>
                  <a:pt x="13201" y="13089"/>
                  <a:pt x="13251" y="13008"/>
                </a:cubicBezTo>
                <a:lnTo>
                  <a:pt x="13706" y="12315"/>
                </a:lnTo>
                <a:lnTo>
                  <a:pt x="19848" y="3796"/>
                </a:lnTo>
                <a:cubicBezTo>
                  <a:pt x="19904" y="3723"/>
                  <a:pt x="19992" y="3716"/>
                  <a:pt x="20048" y="3788"/>
                </a:cubicBezTo>
                <a:lnTo>
                  <a:pt x="20589" y="4441"/>
                </a:lnTo>
                <a:cubicBezTo>
                  <a:pt x="20670" y="4537"/>
                  <a:pt x="20802" y="4490"/>
                  <a:pt x="20826" y="4353"/>
                </a:cubicBezTo>
                <a:lnTo>
                  <a:pt x="21560" y="235"/>
                </a:lnTo>
                <a:cubicBezTo>
                  <a:pt x="21583" y="126"/>
                  <a:pt x="21533" y="30"/>
                  <a:pt x="21464" y="6"/>
                </a:cubicBezTo>
                <a:close/>
                <a:moveTo>
                  <a:pt x="20260" y="5385"/>
                </a:moveTo>
                <a:cubicBezTo>
                  <a:pt x="20232" y="5392"/>
                  <a:pt x="20204" y="5410"/>
                  <a:pt x="20179" y="5440"/>
                </a:cubicBezTo>
                <a:lnTo>
                  <a:pt x="17857" y="8656"/>
                </a:lnTo>
                <a:lnTo>
                  <a:pt x="17347" y="9429"/>
                </a:lnTo>
                <a:cubicBezTo>
                  <a:pt x="17328" y="9462"/>
                  <a:pt x="17316" y="9510"/>
                  <a:pt x="17316" y="9550"/>
                </a:cubicBezTo>
                <a:lnTo>
                  <a:pt x="17316" y="21412"/>
                </a:lnTo>
                <a:cubicBezTo>
                  <a:pt x="17316" y="21516"/>
                  <a:pt x="17377" y="21598"/>
                  <a:pt x="17458" y="21598"/>
                </a:cubicBezTo>
                <a:lnTo>
                  <a:pt x="20290" y="21598"/>
                </a:lnTo>
                <a:cubicBezTo>
                  <a:pt x="20371" y="21598"/>
                  <a:pt x="20434" y="21516"/>
                  <a:pt x="20434" y="21412"/>
                </a:cubicBezTo>
                <a:lnTo>
                  <a:pt x="20434" y="5561"/>
                </a:lnTo>
                <a:cubicBezTo>
                  <a:pt x="20434" y="5440"/>
                  <a:pt x="20346" y="5364"/>
                  <a:pt x="20260" y="5385"/>
                </a:cubicBezTo>
                <a:close/>
                <a:moveTo>
                  <a:pt x="9174" y="9548"/>
                </a:moveTo>
                <a:cubicBezTo>
                  <a:pt x="9094" y="9530"/>
                  <a:pt x="9007" y="9606"/>
                  <a:pt x="9007" y="9727"/>
                </a:cubicBezTo>
                <a:lnTo>
                  <a:pt x="9007" y="21412"/>
                </a:lnTo>
                <a:cubicBezTo>
                  <a:pt x="9007" y="21516"/>
                  <a:pt x="9068" y="21598"/>
                  <a:pt x="9149" y="21598"/>
                </a:cubicBezTo>
                <a:lnTo>
                  <a:pt x="11981" y="21598"/>
                </a:lnTo>
                <a:cubicBezTo>
                  <a:pt x="12062" y="21598"/>
                  <a:pt x="12125" y="21516"/>
                  <a:pt x="12125" y="21412"/>
                </a:cubicBezTo>
                <a:lnTo>
                  <a:pt x="12125" y="13474"/>
                </a:lnTo>
                <a:cubicBezTo>
                  <a:pt x="12125" y="13426"/>
                  <a:pt x="12113" y="13386"/>
                  <a:pt x="12082" y="13345"/>
                </a:cubicBezTo>
                <a:lnTo>
                  <a:pt x="9250" y="9598"/>
                </a:lnTo>
                <a:cubicBezTo>
                  <a:pt x="9228" y="9570"/>
                  <a:pt x="9201" y="9554"/>
                  <a:pt x="9174" y="9548"/>
                </a:cubicBezTo>
                <a:close/>
                <a:moveTo>
                  <a:pt x="16102" y="10653"/>
                </a:moveTo>
                <a:cubicBezTo>
                  <a:pt x="16074" y="10659"/>
                  <a:pt x="16045" y="10676"/>
                  <a:pt x="16021" y="10704"/>
                </a:cubicBezTo>
                <a:lnTo>
                  <a:pt x="13700" y="13917"/>
                </a:lnTo>
                <a:lnTo>
                  <a:pt x="13189" y="14693"/>
                </a:lnTo>
                <a:cubicBezTo>
                  <a:pt x="13170" y="14725"/>
                  <a:pt x="13158" y="14773"/>
                  <a:pt x="13158" y="14814"/>
                </a:cubicBezTo>
                <a:lnTo>
                  <a:pt x="13158" y="21412"/>
                </a:lnTo>
                <a:cubicBezTo>
                  <a:pt x="13158" y="21516"/>
                  <a:pt x="13221" y="21598"/>
                  <a:pt x="13301" y="21598"/>
                </a:cubicBezTo>
                <a:lnTo>
                  <a:pt x="16133" y="21598"/>
                </a:lnTo>
                <a:cubicBezTo>
                  <a:pt x="16214" y="21598"/>
                  <a:pt x="16275" y="21516"/>
                  <a:pt x="16275" y="21412"/>
                </a:cubicBezTo>
                <a:lnTo>
                  <a:pt x="16275" y="10832"/>
                </a:lnTo>
                <a:cubicBezTo>
                  <a:pt x="16275" y="10711"/>
                  <a:pt x="16188" y="10636"/>
                  <a:pt x="16102" y="10653"/>
                </a:cubicBezTo>
                <a:close/>
                <a:moveTo>
                  <a:pt x="7801" y="10923"/>
                </a:moveTo>
                <a:cubicBezTo>
                  <a:pt x="7774" y="10930"/>
                  <a:pt x="7747" y="10946"/>
                  <a:pt x="7725" y="10976"/>
                </a:cubicBezTo>
                <a:lnTo>
                  <a:pt x="4894" y="14902"/>
                </a:lnTo>
                <a:cubicBezTo>
                  <a:pt x="4869" y="14934"/>
                  <a:pt x="4855" y="14974"/>
                  <a:pt x="4855" y="15023"/>
                </a:cubicBezTo>
                <a:lnTo>
                  <a:pt x="4855" y="21412"/>
                </a:lnTo>
                <a:cubicBezTo>
                  <a:pt x="4855" y="21516"/>
                  <a:pt x="4918" y="21598"/>
                  <a:pt x="4999" y="21598"/>
                </a:cubicBezTo>
                <a:lnTo>
                  <a:pt x="7830" y="21598"/>
                </a:lnTo>
                <a:cubicBezTo>
                  <a:pt x="7911" y="21598"/>
                  <a:pt x="7974" y="21516"/>
                  <a:pt x="7974" y="21412"/>
                </a:cubicBezTo>
                <a:lnTo>
                  <a:pt x="7974" y="11097"/>
                </a:lnTo>
                <a:cubicBezTo>
                  <a:pt x="7974" y="10976"/>
                  <a:pt x="7884" y="10902"/>
                  <a:pt x="7801" y="10923"/>
                </a:cubicBezTo>
                <a:close/>
                <a:moveTo>
                  <a:pt x="3680" y="16498"/>
                </a:moveTo>
                <a:cubicBezTo>
                  <a:pt x="3652" y="16505"/>
                  <a:pt x="3626" y="16524"/>
                  <a:pt x="3604" y="16554"/>
                </a:cubicBezTo>
                <a:lnTo>
                  <a:pt x="772" y="20477"/>
                </a:lnTo>
                <a:cubicBezTo>
                  <a:pt x="747" y="20510"/>
                  <a:pt x="735" y="20550"/>
                  <a:pt x="735" y="20598"/>
                </a:cubicBezTo>
                <a:lnTo>
                  <a:pt x="735" y="21412"/>
                </a:lnTo>
                <a:cubicBezTo>
                  <a:pt x="735" y="21516"/>
                  <a:pt x="798" y="21598"/>
                  <a:pt x="879" y="21598"/>
                </a:cubicBezTo>
                <a:lnTo>
                  <a:pt x="3711" y="21598"/>
                </a:lnTo>
                <a:cubicBezTo>
                  <a:pt x="3792" y="21598"/>
                  <a:pt x="3853" y="21516"/>
                  <a:pt x="3853" y="21412"/>
                </a:cubicBezTo>
                <a:lnTo>
                  <a:pt x="3853" y="16682"/>
                </a:lnTo>
                <a:cubicBezTo>
                  <a:pt x="3853" y="16555"/>
                  <a:pt x="3762" y="16478"/>
                  <a:pt x="3680" y="16498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" name="Фигура"/>
          <p:cNvSpPr/>
          <p:nvPr/>
        </p:nvSpPr>
        <p:spPr>
          <a:xfrm>
            <a:off x="324499" y="3645727"/>
            <a:ext cx="158789" cy="2018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0" y="1543"/>
                </a:moveTo>
                <a:lnTo>
                  <a:pt x="15134" y="1543"/>
                </a:lnTo>
                <a:cubicBezTo>
                  <a:pt x="14951" y="1098"/>
                  <a:pt x="14614" y="711"/>
                  <a:pt x="14167" y="436"/>
                </a:cubicBezTo>
                <a:cubicBezTo>
                  <a:pt x="13725" y="163"/>
                  <a:pt x="13186" y="0"/>
                  <a:pt x="12600" y="0"/>
                </a:cubicBezTo>
                <a:lnTo>
                  <a:pt x="9000" y="0"/>
                </a:lnTo>
                <a:cubicBezTo>
                  <a:pt x="8414" y="0"/>
                  <a:pt x="7875" y="163"/>
                  <a:pt x="7433" y="436"/>
                </a:cubicBezTo>
                <a:cubicBezTo>
                  <a:pt x="6986" y="711"/>
                  <a:pt x="6649" y="1098"/>
                  <a:pt x="6466" y="1543"/>
                </a:cubicBezTo>
                <a:lnTo>
                  <a:pt x="2700" y="1543"/>
                </a:lnTo>
                <a:cubicBezTo>
                  <a:pt x="1956" y="1543"/>
                  <a:pt x="1281" y="1802"/>
                  <a:pt x="792" y="2222"/>
                </a:cubicBezTo>
                <a:cubicBezTo>
                  <a:pt x="303" y="2641"/>
                  <a:pt x="0" y="3219"/>
                  <a:pt x="0" y="3857"/>
                </a:cubicBezTo>
                <a:lnTo>
                  <a:pt x="0" y="19286"/>
                </a:lnTo>
                <a:cubicBezTo>
                  <a:pt x="0" y="19924"/>
                  <a:pt x="303" y="20502"/>
                  <a:pt x="792" y="20921"/>
                </a:cubicBezTo>
                <a:cubicBezTo>
                  <a:pt x="1281" y="21340"/>
                  <a:pt x="1956" y="21600"/>
                  <a:pt x="2700" y="21600"/>
                </a:cubicBezTo>
                <a:lnTo>
                  <a:pt x="18900" y="21600"/>
                </a:lnTo>
                <a:cubicBezTo>
                  <a:pt x="19644" y="21600"/>
                  <a:pt x="20319" y="21340"/>
                  <a:pt x="20808" y="20921"/>
                </a:cubicBezTo>
                <a:cubicBezTo>
                  <a:pt x="21297" y="20502"/>
                  <a:pt x="21600" y="19924"/>
                  <a:pt x="21600" y="19286"/>
                </a:cubicBezTo>
                <a:lnTo>
                  <a:pt x="21600" y="3857"/>
                </a:lnTo>
                <a:cubicBezTo>
                  <a:pt x="21600" y="3219"/>
                  <a:pt x="21297" y="2641"/>
                  <a:pt x="20808" y="2222"/>
                </a:cubicBezTo>
                <a:cubicBezTo>
                  <a:pt x="20319" y="1802"/>
                  <a:pt x="19644" y="1543"/>
                  <a:pt x="18900" y="1543"/>
                </a:cubicBezTo>
                <a:close/>
                <a:moveTo>
                  <a:pt x="9000" y="1543"/>
                </a:moveTo>
                <a:lnTo>
                  <a:pt x="12600" y="1543"/>
                </a:lnTo>
                <a:cubicBezTo>
                  <a:pt x="13097" y="1543"/>
                  <a:pt x="13500" y="1888"/>
                  <a:pt x="13500" y="2314"/>
                </a:cubicBezTo>
                <a:cubicBezTo>
                  <a:pt x="13500" y="2740"/>
                  <a:pt x="13097" y="3086"/>
                  <a:pt x="12600" y="3086"/>
                </a:cubicBezTo>
                <a:lnTo>
                  <a:pt x="9000" y="3086"/>
                </a:lnTo>
                <a:cubicBezTo>
                  <a:pt x="8503" y="3086"/>
                  <a:pt x="8100" y="2740"/>
                  <a:pt x="8100" y="2314"/>
                </a:cubicBezTo>
                <a:cubicBezTo>
                  <a:pt x="8100" y="1888"/>
                  <a:pt x="8503" y="1543"/>
                  <a:pt x="9000" y="1543"/>
                </a:cubicBezTo>
                <a:close/>
                <a:moveTo>
                  <a:pt x="7920" y="15891"/>
                </a:moveTo>
                <a:lnTo>
                  <a:pt x="6300" y="17743"/>
                </a:lnTo>
                <a:cubicBezTo>
                  <a:pt x="5744" y="18379"/>
                  <a:pt x="5076" y="18735"/>
                  <a:pt x="4449" y="18734"/>
                </a:cubicBezTo>
                <a:cubicBezTo>
                  <a:pt x="4407" y="18734"/>
                  <a:pt x="4365" y="18733"/>
                  <a:pt x="4323" y="18730"/>
                </a:cubicBezTo>
                <a:cubicBezTo>
                  <a:pt x="3856" y="18695"/>
                  <a:pt x="3460" y="18459"/>
                  <a:pt x="3244" y="18088"/>
                </a:cubicBezTo>
                <a:lnTo>
                  <a:pt x="2794" y="17316"/>
                </a:lnTo>
                <a:cubicBezTo>
                  <a:pt x="2571" y="16935"/>
                  <a:pt x="2751" y="16472"/>
                  <a:pt x="3196" y="16281"/>
                </a:cubicBezTo>
                <a:cubicBezTo>
                  <a:pt x="3641" y="16090"/>
                  <a:pt x="4181" y="16245"/>
                  <a:pt x="4404" y="16626"/>
                </a:cubicBezTo>
                <a:lnTo>
                  <a:pt x="4641" y="17032"/>
                </a:lnTo>
                <a:cubicBezTo>
                  <a:pt x="4677" y="17002"/>
                  <a:pt x="4712" y="16970"/>
                  <a:pt x="4745" y="16938"/>
                </a:cubicBezTo>
                <a:cubicBezTo>
                  <a:pt x="4785" y="16899"/>
                  <a:pt x="4823" y="16858"/>
                  <a:pt x="4859" y="16816"/>
                </a:cubicBezTo>
                <a:lnTo>
                  <a:pt x="6480" y="14966"/>
                </a:lnTo>
                <a:cubicBezTo>
                  <a:pt x="6778" y="14625"/>
                  <a:pt x="7342" y="14556"/>
                  <a:pt x="7740" y="14811"/>
                </a:cubicBezTo>
                <a:cubicBezTo>
                  <a:pt x="8138" y="15067"/>
                  <a:pt x="8218" y="15551"/>
                  <a:pt x="7920" y="15891"/>
                </a:cubicBezTo>
                <a:close/>
                <a:moveTo>
                  <a:pt x="7920" y="11263"/>
                </a:moveTo>
                <a:lnTo>
                  <a:pt x="6300" y="13114"/>
                </a:lnTo>
                <a:cubicBezTo>
                  <a:pt x="5744" y="13750"/>
                  <a:pt x="5076" y="14107"/>
                  <a:pt x="4449" y="14106"/>
                </a:cubicBezTo>
                <a:cubicBezTo>
                  <a:pt x="4407" y="14105"/>
                  <a:pt x="4365" y="14104"/>
                  <a:pt x="4323" y="14101"/>
                </a:cubicBezTo>
                <a:cubicBezTo>
                  <a:pt x="3856" y="14066"/>
                  <a:pt x="3460" y="13830"/>
                  <a:pt x="3244" y="13459"/>
                </a:cubicBezTo>
                <a:lnTo>
                  <a:pt x="2794" y="12688"/>
                </a:lnTo>
                <a:cubicBezTo>
                  <a:pt x="2571" y="12307"/>
                  <a:pt x="2751" y="11843"/>
                  <a:pt x="3196" y="11652"/>
                </a:cubicBezTo>
                <a:cubicBezTo>
                  <a:pt x="3641" y="11462"/>
                  <a:pt x="4181" y="11616"/>
                  <a:pt x="4404" y="11997"/>
                </a:cubicBezTo>
                <a:lnTo>
                  <a:pt x="4641" y="12404"/>
                </a:lnTo>
                <a:cubicBezTo>
                  <a:pt x="4677" y="12373"/>
                  <a:pt x="4712" y="12342"/>
                  <a:pt x="4745" y="12309"/>
                </a:cubicBezTo>
                <a:cubicBezTo>
                  <a:pt x="4785" y="12270"/>
                  <a:pt x="4823" y="12230"/>
                  <a:pt x="4859" y="12188"/>
                </a:cubicBezTo>
                <a:lnTo>
                  <a:pt x="6480" y="10337"/>
                </a:lnTo>
                <a:cubicBezTo>
                  <a:pt x="6778" y="9996"/>
                  <a:pt x="7342" y="9927"/>
                  <a:pt x="7740" y="10183"/>
                </a:cubicBezTo>
                <a:cubicBezTo>
                  <a:pt x="8138" y="10438"/>
                  <a:pt x="8218" y="10922"/>
                  <a:pt x="7920" y="11263"/>
                </a:cubicBezTo>
                <a:close/>
                <a:moveTo>
                  <a:pt x="7673" y="6797"/>
                </a:moveTo>
                <a:lnTo>
                  <a:pt x="6300" y="8486"/>
                </a:lnTo>
                <a:cubicBezTo>
                  <a:pt x="5744" y="9121"/>
                  <a:pt x="5076" y="9478"/>
                  <a:pt x="4449" y="9477"/>
                </a:cubicBezTo>
                <a:cubicBezTo>
                  <a:pt x="4407" y="9477"/>
                  <a:pt x="4365" y="9476"/>
                  <a:pt x="4323" y="9472"/>
                </a:cubicBezTo>
                <a:cubicBezTo>
                  <a:pt x="3856" y="9437"/>
                  <a:pt x="3460" y="9202"/>
                  <a:pt x="3244" y="8831"/>
                </a:cubicBezTo>
                <a:lnTo>
                  <a:pt x="2794" y="8059"/>
                </a:lnTo>
                <a:cubicBezTo>
                  <a:pt x="2571" y="7678"/>
                  <a:pt x="2751" y="7215"/>
                  <a:pt x="3196" y="7024"/>
                </a:cubicBezTo>
                <a:cubicBezTo>
                  <a:pt x="3641" y="6833"/>
                  <a:pt x="4181" y="6988"/>
                  <a:pt x="4404" y="7369"/>
                </a:cubicBezTo>
                <a:lnTo>
                  <a:pt x="4641" y="7775"/>
                </a:lnTo>
                <a:cubicBezTo>
                  <a:pt x="4677" y="7745"/>
                  <a:pt x="4712" y="7713"/>
                  <a:pt x="4745" y="7681"/>
                </a:cubicBezTo>
                <a:cubicBezTo>
                  <a:pt x="4785" y="7641"/>
                  <a:pt x="4823" y="7601"/>
                  <a:pt x="4859" y="7559"/>
                </a:cubicBezTo>
                <a:lnTo>
                  <a:pt x="6480" y="5709"/>
                </a:lnTo>
                <a:cubicBezTo>
                  <a:pt x="6793" y="5394"/>
                  <a:pt x="7346" y="5360"/>
                  <a:pt x="7708" y="5633"/>
                </a:cubicBezTo>
                <a:cubicBezTo>
                  <a:pt x="8123" y="5945"/>
                  <a:pt x="8106" y="6503"/>
                  <a:pt x="7673" y="6797"/>
                </a:cubicBezTo>
                <a:close/>
                <a:moveTo>
                  <a:pt x="17100" y="18514"/>
                </a:moveTo>
                <a:lnTo>
                  <a:pt x="9900" y="18514"/>
                </a:lnTo>
                <a:cubicBezTo>
                  <a:pt x="9403" y="18514"/>
                  <a:pt x="9000" y="18169"/>
                  <a:pt x="9000" y="17743"/>
                </a:cubicBezTo>
                <a:cubicBezTo>
                  <a:pt x="9000" y="17317"/>
                  <a:pt x="9403" y="16971"/>
                  <a:pt x="9900" y="16971"/>
                </a:cubicBezTo>
                <a:lnTo>
                  <a:pt x="17100" y="16971"/>
                </a:lnTo>
                <a:cubicBezTo>
                  <a:pt x="17597" y="16971"/>
                  <a:pt x="18000" y="17317"/>
                  <a:pt x="18000" y="17743"/>
                </a:cubicBezTo>
                <a:cubicBezTo>
                  <a:pt x="18000" y="18169"/>
                  <a:pt x="17597" y="18514"/>
                  <a:pt x="17100" y="18514"/>
                </a:cubicBezTo>
                <a:close/>
                <a:moveTo>
                  <a:pt x="17100" y="13886"/>
                </a:moveTo>
                <a:lnTo>
                  <a:pt x="9900" y="13886"/>
                </a:lnTo>
                <a:cubicBezTo>
                  <a:pt x="9403" y="13886"/>
                  <a:pt x="9000" y="13540"/>
                  <a:pt x="9000" y="13114"/>
                </a:cubicBezTo>
                <a:cubicBezTo>
                  <a:pt x="9000" y="12688"/>
                  <a:pt x="9403" y="12343"/>
                  <a:pt x="9900" y="12343"/>
                </a:cubicBezTo>
                <a:lnTo>
                  <a:pt x="17100" y="12343"/>
                </a:lnTo>
                <a:cubicBezTo>
                  <a:pt x="17597" y="12343"/>
                  <a:pt x="18000" y="12688"/>
                  <a:pt x="18000" y="13114"/>
                </a:cubicBezTo>
                <a:cubicBezTo>
                  <a:pt x="18000" y="13540"/>
                  <a:pt x="17597" y="13886"/>
                  <a:pt x="17100" y="13886"/>
                </a:cubicBezTo>
                <a:close/>
                <a:moveTo>
                  <a:pt x="17100" y="9257"/>
                </a:moveTo>
                <a:lnTo>
                  <a:pt x="9900" y="9257"/>
                </a:lnTo>
                <a:cubicBezTo>
                  <a:pt x="9403" y="9257"/>
                  <a:pt x="9000" y="8912"/>
                  <a:pt x="9000" y="8486"/>
                </a:cubicBezTo>
                <a:cubicBezTo>
                  <a:pt x="9000" y="8060"/>
                  <a:pt x="9403" y="7714"/>
                  <a:pt x="9900" y="7714"/>
                </a:cubicBezTo>
                <a:lnTo>
                  <a:pt x="17100" y="7714"/>
                </a:lnTo>
                <a:cubicBezTo>
                  <a:pt x="17597" y="7714"/>
                  <a:pt x="18000" y="8060"/>
                  <a:pt x="18000" y="8486"/>
                </a:cubicBezTo>
                <a:cubicBezTo>
                  <a:pt x="18000" y="8912"/>
                  <a:pt x="17597" y="9257"/>
                  <a:pt x="17100" y="9257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16591" tIns="16591" rIns="16591" bIns="16591" anchor="ctr"/>
          <a:lstStyle/>
          <a:p>
            <a:pPr defTabSz="199103">
              <a:defRPr sz="1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pic>
        <p:nvPicPr>
          <p:cNvPr id="17" name="Изображение" descr="Изображение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8144" y="4230223"/>
            <a:ext cx="234455" cy="170890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Прямоугольник 17"/>
          <p:cNvSpPr/>
          <p:nvPr/>
        </p:nvSpPr>
        <p:spPr>
          <a:xfrm>
            <a:off x="948956" y="931178"/>
            <a:ext cx="332395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Замыкающая десятка</a:t>
            </a:r>
            <a:endParaRPr lang="ru-RU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2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20273"/>
              </p:ext>
            </p:extLst>
          </p:nvPr>
        </p:nvGraphicFramePr>
        <p:xfrm>
          <a:off x="427677" y="1266634"/>
          <a:ext cx="4205681" cy="3377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652">
                  <a:extLst>
                    <a:ext uri="{9D8B030D-6E8A-4147-A177-3AD203B41FA5}">
                      <a16:colId xmlns:a16="http://schemas.microsoft.com/office/drawing/2014/main" val="1474915679"/>
                    </a:ext>
                  </a:extLst>
                </a:gridCol>
                <a:gridCol w="2018453">
                  <a:extLst>
                    <a:ext uri="{9D8B030D-6E8A-4147-A177-3AD203B41FA5}">
                      <a16:colId xmlns:a16="http://schemas.microsoft.com/office/drawing/2014/main" val="3912751397"/>
                    </a:ext>
                  </a:extLst>
                </a:gridCol>
                <a:gridCol w="1408576">
                  <a:extLst>
                    <a:ext uri="{9D8B030D-6E8A-4147-A177-3AD203B41FA5}">
                      <a16:colId xmlns:a16="http://schemas.microsoft.com/office/drawing/2014/main" val="95178733"/>
                    </a:ext>
                  </a:extLst>
                </a:gridCol>
              </a:tblGrid>
              <a:tr h="31513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/>
                          </a:solidFill>
                        </a:rPr>
                        <a:t>Место</a:t>
                      </a:r>
                      <a:endParaRPr lang="ru-RU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/>
                          </a:solidFill>
                        </a:rPr>
                        <a:t>Регион</a:t>
                      </a:r>
                      <a:endParaRPr lang="ru-RU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/>
                          </a:solidFill>
                        </a:rPr>
                        <a:t>Баллы</a:t>
                      </a:r>
                      <a:endParaRPr lang="ru-RU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222911"/>
                  </a:ext>
                </a:extLst>
              </a:tr>
              <a:tr h="4182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Еврейская автономная область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17,21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3802509"/>
                  </a:ext>
                </a:extLst>
              </a:tr>
              <a:tr h="2587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Волгоградская область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17,07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2309098"/>
                  </a:ext>
                </a:extLst>
              </a:tr>
              <a:tr h="4182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Кабардино-Балкарская Республика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16,22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597824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Забайкальский край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15,79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3865362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Карачаево-Черкесская Республика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14,67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9394947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Республика Мордовия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13,23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2818145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Владимирская область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13,02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6911210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Республика Тыва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6,31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9842417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Чеченская Республика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4,45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7060840"/>
                  </a:ext>
                </a:extLst>
              </a:tr>
              <a:tr h="2653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Республика Ингушетия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</a:rPr>
                        <a:t>2,13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942150"/>
                  </a:ext>
                </a:extLst>
              </a:tr>
            </a:tbl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23011220"/>
              </p:ext>
            </p:extLst>
          </p:nvPr>
        </p:nvGraphicFramePr>
        <p:xfrm>
          <a:off x="4776550" y="1331709"/>
          <a:ext cx="3584290" cy="3069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val="378024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7900</TotalTime>
  <Words>773</Words>
  <Application>Microsoft Office PowerPoint</Application>
  <PresentationFormat>Произвольный</PresentationFormat>
  <Paragraphs>160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Arial</vt:lpstr>
      <vt:lpstr>Calibri</vt:lpstr>
      <vt:lpstr>DejaVu Sans</vt:lpstr>
      <vt:lpstr>Gill Sans</vt:lpstr>
      <vt:lpstr>Helvetica Neue</vt:lpstr>
      <vt:lpstr>Helvetica Neue Medium</vt:lpstr>
      <vt:lpstr>Lucida Grande</vt:lpstr>
      <vt:lpstr>Stem</vt:lpstr>
      <vt:lpstr>Times New Roman</vt:lpstr>
      <vt:lpstr>Wingdings</vt:lpstr>
      <vt:lpstr>Office Theme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Test Tester</dc:creator>
  <dc:description/>
  <cp:lastModifiedBy>Васильева Анастасия Константиновна</cp:lastModifiedBy>
  <cp:revision>534</cp:revision>
  <cp:lastPrinted>2022-10-17T15:29:42Z</cp:lastPrinted>
  <dcterms:created xsi:type="dcterms:W3CDTF">2017-03-17T15:04:39Z</dcterms:created>
  <dcterms:modified xsi:type="dcterms:W3CDTF">2022-10-18T12:41:34Z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8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36</vt:i4>
  </property>
</Properties>
</file>