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9" r:id="rId2"/>
    <p:sldId id="278" r:id="rId3"/>
    <p:sldId id="291" r:id="rId4"/>
    <p:sldId id="280" r:id="rId5"/>
    <p:sldId id="287" r:id="rId6"/>
    <p:sldId id="288" r:id="rId7"/>
    <p:sldId id="292" r:id="rId8"/>
    <p:sldId id="293" r:id="rId9"/>
    <p:sldId id="276" r:id="rId10"/>
  </p:sldIdLst>
  <p:sldSz cx="9144000" cy="5143500" type="screen16x9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67AF"/>
    <a:srgbClr val="0883CE"/>
    <a:srgbClr val="D75B5B"/>
    <a:srgbClr val="D44C4C"/>
    <a:srgbClr val="D74629"/>
    <a:srgbClr val="BC4722"/>
    <a:srgbClr val="D75127"/>
    <a:srgbClr val="AF412F"/>
    <a:srgbClr val="F2F7FC"/>
    <a:srgbClr val="E2F1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86" autoAdjust="0"/>
    <p:restoredTop sz="94660"/>
  </p:normalViewPr>
  <p:slideViewPr>
    <p:cSldViewPr>
      <p:cViewPr varScale="1">
        <p:scale>
          <a:sx n="156" d="100"/>
          <a:sy n="156" d="100"/>
        </p:scale>
        <p:origin x="-678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0"/>
          <c:dPt>
            <c:idx val="0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018-4764-AC47-9C4F7AF5C95A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018-4764-AC47-9C4F7AF5C95A}"/>
              </c:ext>
            </c:extLst>
          </c:dPt>
          <c:dPt>
            <c:idx val="2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018-4764-AC47-9C4F7AF5C95A}"/>
              </c:ext>
            </c:extLst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018-4764-AC47-9C4F7AF5C95A}"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018-4764-AC47-9C4F7AF5C95A}"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A018-4764-AC47-9C4F7AF5C9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Показатели схожи 
</c:v>
                </c:pt>
                <c:pt idx="1">
                  <c:v>Показатели схожи частично
</c:v>
                </c:pt>
                <c:pt idx="2">
                  <c:v>Нет похожего GRI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14</c:v>
                </c:pt>
                <c:pt idx="1">
                  <c:v>10</c:v>
                </c:pt>
                <c:pt idx="2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7F8-4658-BCC9-D8D5139ADB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+mj-lt"/>
        </a:defRPr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AAA79D-6D96-4898-B212-DAC66211B1D6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4212143-3C8C-4A14-A566-7DA9704E33AD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+mj-lt"/>
            </a:rPr>
            <a:t>В фокусе внимания</a:t>
          </a:r>
          <a:endParaRPr lang="ru-RU" sz="1600" b="1" dirty="0">
            <a:solidFill>
              <a:schemeClr val="tx1"/>
            </a:solidFill>
            <a:latin typeface="+mj-lt"/>
          </a:endParaRPr>
        </a:p>
      </dgm:t>
    </dgm:pt>
    <dgm:pt modelId="{E1301148-3141-4A32-A4E8-477668FE5A00}" type="parTrans" cxnId="{CFE60B33-1D6F-4CA3-9301-C6D380BE7C4D}">
      <dgm:prSet/>
      <dgm:spPr/>
      <dgm:t>
        <a:bodyPr/>
        <a:lstStyle/>
        <a:p>
          <a:endParaRPr lang="ru-RU" sz="1300" b="0">
            <a:latin typeface="+mj-lt"/>
          </a:endParaRPr>
        </a:p>
      </dgm:t>
    </dgm:pt>
    <dgm:pt modelId="{3CD07001-8C72-4FF1-B2E5-DBC4E49AA443}" type="sibTrans" cxnId="{CFE60B33-1D6F-4CA3-9301-C6D380BE7C4D}">
      <dgm:prSet/>
      <dgm:spPr/>
      <dgm:t>
        <a:bodyPr/>
        <a:lstStyle/>
        <a:p>
          <a:endParaRPr lang="ru-RU" sz="1300" b="0">
            <a:latin typeface="+mj-lt"/>
          </a:endParaRPr>
        </a:p>
      </dgm:t>
    </dgm:pt>
    <dgm:pt modelId="{FEE958A0-5D18-4C3A-B80E-6EAA0CFA3E14}">
      <dgm:prSet phldrT="[Текст]" custT="1"/>
      <dgm:spPr/>
      <dgm:t>
        <a:bodyPr anchor="ctr"/>
        <a:lstStyle/>
        <a:p>
          <a:r>
            <a:rPr lang="ru-RU" sz="1300" b="1" dirty="0" smtClean="0">
              <a:latin typeface="+mj-lt"/>
            </a:rPr>
            <a:t>Удержание достигнутого уровня в развитии отчетности, последовательное повышение качества информации</a:t>
          </a:r>
          <a:endParaRPr lang="ru-RU" sz="1300" b="1" dirty="0">
            <a:latin typeface="+mj-lt"/>
          </a:endParaRPr>
        </a:p>
      </dgm:t>
    </dgm:pt>
    <dgm:pt modelId="{A0968871-9E46-484A-A8F4-B1EB9B2EAE88}" type="parTrans" cxnId="{43A5D657-5D88-4BAA-BDE2-03DE1BC9F676}">
      <dgm:prSet/>
      <dgm:spPr/>
      <dgm:t>
        <a:bodyPr/>
        <a:lstStyle/>
        <a:p>
          <a:endParaRPr lang="ru-RU" sz="1300" b="0">
            <a:latin typeface="+mj-lt"/>
          </a:endParaRPr>
        </a:p>
      </dgm:t>
    </dgm:pt>
    <dgm:pt modelId="{FD8AC862-86E0-4988-992B-DBA6BC057FE8}" type="sibTrans" cxnId="{43A5D657-5D88-4BAA-BDE2-03DE1BC9F676}">
      <dgm:prSet/>
      <dgm:spPr/>
      <dgm:t>
        <a:bodyPr/>
        <a:lstStyle/>
        <a:p>
          <a:endParaRPr lang="ru-RU" sz="1300" b="0">
            <a:latin typeface="+mj-lt"/>
          </a:endParaRPr>
        </a:p>
      </dgm:t>
    </dgm:pt>
    <dgm:pt modelId="{C4557233-5145-4221-AB1B-3106E3FA7893}">
      <dgm:prSet phldrT="[Текст]" custT="1"/>
      <dgm:spPr/>
      <dgm:t>
        <a:bodyPr anchor="ctr"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300" b="1" dirty="0" smtClean="0">
              <a:latin typeface="+mj-lt"/>
            </a:rPr>
            <a:t>Обозначение связи направлений и результатов деятельности с национальными приоритетами, стратегическими задачами развития страны, внимание к освещению результатов и вклада</a:t>
          </a:r>
        </a:p>
      </dgm:t>
    </dgm:pt>
    <dgm:pt modelId="{C8EBE421-6BC1-46D9-B14B-A5D77D86BD87}" type="parTrans" cxnId="{8D2FFF11-6DCE-4D0D-AC51-22EEFBE5D0C0}">
      <dgm:prSet/>
      <dgm:spPr/>
      <dgm:t>
        <a:bodyPr/>
        <a:lstStyle/>
        <a:p>
          <a:endParaRPr lang="ru-RU" sz="1300" b="0">
            <a:latin typeface="+mj-lt"/>
          </a:endParaRPr>
        </a:p>
      </dgm:t>
    </dgm:pt>
    <dgm:pt modelId="{4515CEF1-4210-4BBD-9AA8-6378976B6A18}" type="sibTrans" cxnId="{8D2FFF11-6DCE-4D0D-AC51-22EEFBE5D0C0}">
      <dgm:prSet/>
      <dgm:spPr/>
      <dgm:t>
        <a:bodyPr/>
        <a:lstStyle/>
        <a:p>
          <a:endParaRPr lang="ru-RU" sz="1300" b="0">
            <a:latin typeface="+mj-lt"/>
          </a:endParaRPr>
        </a:p>
      </dgm:t>
    </dgm:pt>
    <dgm:pt modelId="{635823BE-FF31-4B88-9A5A-99BD2EC86E78}">
      <dgm:prSet phldrT="[Текст]" custT="1"/>
      <dgm:spPr/>
      <dgm:t>
        <a:bodyPr anchor="t"/>
        <a:lstStyle/>
        <a:p>
          <a:r>
            <a:rPr lang="ru-RU" sz="1300" b="1" dirty="0" smtClean="0">
              <a:latin typeface="+mj-lt"/>
            </a:rPr>
            <a:t>Аккуратное использование систем отчетности с учетом задач компании и запросов её заинтересованных сторон, грамотное сочетание международных и российских регламентов, стандартов, рекомендаций, включая методические рекомендации МЭР России</a:t>
          </a:r>
          <a:endParaRPr lang="ru-RU" sz="1300" b="1" dirty="0">
            <a:latin typeface="+mj-lt"/>
          </a:endParaRPr>
        </a:p>
      </dgm:t>
    </dgm:pt>
    <dgm:pt modelId="{976BEB5B-6C7C-4C0A-928F-0AA306AB6065}" type="parTrans" cxnId="{69D655F4-C908-4A56-B7B7-E5EF7E2800C8}">
      <dgm:prSet/>
      <dgm:spPr/>
      <dgm:t>
        <a:bodyPr/>
        <a:lstStyle/>
        <a:p>
          <a:endParaRPr lang="ru-RU" sz="1300" b="0">
            <a:latin typeface="+mj-lt"/>
          </a:endParaRPr>
        </a:p>
      </dgm:t>
    </dgm:pt>
    <dgm:pt modelId="{A0060151-3C64-4AF4-8AF9-F21D7109B894}" type="sibTrans" cxnId="{69D655F4-C908-4A56-B7B7-E5EF7E2800C8}">
      <dgm:prSet/>
      <dgm:spPr/>
      <dgm:t>
        <a:bodyPr/>
        <a:lstStyle/>
        <a:p>
          <a:endParaRPr lang="ru-RU" sz="1300" b="0">
            <a:latin typeface="+mj-lt"/>
          </a:endParaRPr>
        </a:p>
      </dgm:t>
    </dgm:pt>
    <dgm:pt modelId="{51BC99F9-E3FF-4F97-AA8C-0D801AA85E9F}">
      <dgm:prSet phldrT="[Текст]" custT="1"/>
      <dgm:spPr/>
      <dgm:t>
        <a:bodyPr anchor="ctr"/>
        <a:lstStyle/>
        <a:p>
          <a:pPr algn="ctr"/>
          <a:r>
            <a:rPr lang="ru-RU" sz="1300" b="1" dirty="0" smtClean="0">
              <a:latin typeface="+mj-lt"/>
            </a:rPr>
            <a:t>Подтверждение отчетной информацией  ответственного подхода к ведению бизнеса</a:t>
          </a:r>
        </a:p>
        <a:p>
          <a:pPr algn="ctr"/>
          <a:endParaRPr lang="ru-RU" sz="1300" b="1" dirty="0">
            <a:latin typeface="+mj-lt"/>
          </a:endParaRPr>
        </a:p>
      </dgm:t>
    </dgm:pt>
    <dgm:pt modelId="{512FF82C-62B7-447F-A150-43E46F95375A}" type="parTrans" cxnId="{BB417E6F-9985-49AF-BBFF-C363D1E4013D}">
      <dgm:prSet/>
      <dgm:spPr/>
      <dgm:t>
        <a:bodyPr/>
        <a:lstStyle/>
        <a:p>
          <a:endParaRPr lang="ru-RU" sz="1300" b="0">
            <a:latin typeface="+mj-lt"/>
          </a:endParaRPr>
        </a:p>
      </dgm:t>
    </dgm:pt>
    <dgm:pt modelId="{4B3F0894-BBE8-419E-9959-7E1B404A8976}" type="sibTrans" cxnId="{BB417E6F-9985-49AF-BBFF-C363D1E4013D}">
      <dgm:prSet/>
      <dgm:spPr/>
      <dgm:t>
        <a:bodyPr/>
        <a:lstStyle/>
        <a:p>
          <a:endParaRPr lang="ru-RU" sz="1300" b="0">
            <a:latin typeface="+mj-lt"/>
          </a:endParaRPr>
        </a:p>
      </dgm:t>
    </dgm:pt>
    <dgm:pt modelId="{EA99EC00-80F2-4990-A5BF-55EFCC9DF410}" type="pres">
      <dgm:prSet presAssocID="{0FAAA79D-6D96-4898-B212-DAC66211B1D6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1FCF8C6-31E3-4FDF-8902-5FAC7FD59022}" type="pres">
      <dgm:prSet presAssocID="{0FAAA79D-6D96-4898-B212-DAC66211B1D6}" presName="matrix" presStyleCnt="0"/>
      <dgm:spPr/>
    </dgm:pt>
    <dgm:pt modelId="{A33881C6-73D3-4FC5-BC74-26CEDBB61B83}" type="pres">
      <dgm:prSet presAssocID="{0FAAA79D-6D96-4898-B212-DAC66211B1D6}" presName="tile1" presStyleLbl="node1" presStyleIdx="0" presStyleCnt="4" custLinFactNeighborX="251" custLinFactNeighborY="203"/>
      <dgm:spPr/>
      <dgm:t>
        <a:bodyPr/>
        <a:lstStyle/>
        <a:p>
          <a:endParaRPr lang="ru-RU"/>
        </a:p>
      </dgm:t>
    </dgm:pt>
    <dgm:pt modelId="{CAA8D26B-71C6-42D1-BD06-DDE8203FAC27}" type="pres">
      <dgm:prSet presAssocID="{0FAAA79D-6D96-4898-B212-DAC66211B1D6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991DC5-C434-484A-A906-1CD119B340C2}" type="pres">
      <dgm:prSet presAssocID="{0FAAA79D-6D96-4898-B212-DAC66211B1D6}" presName="tile2" presStyleLbl="node1" presStyleIdx="1" presStyleCnt="4" custLinFactNeighborX="1750" custLinFactNeighborY="203"/>
      <dgm:spPr/>
      <dgm:t>
        <a:bodyPr/>
        <a:lstStyle/>
        <a:p>
          <a:endParaRPr lang="ru-RU"/>
        </a:p>
      </dgm:t>
    </dgm:pt>
    <dgm:pt modelId="{2134486D-33CA-4472-9D45-1D14BABE8DC7}" type="pres">
      <dgm:prSet presAssocID="{0FAAA79D-6D96-4898-B212-DAC66211B1D6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546BE0-FADF-4108-982A-022DD40E31EA}" type="pres">
      <dgm:prSet presAssocID="{0FAAA79D-6D96-4898-B212-DAC66211B1D6}" presName="tile3" presStyleLbl="node1" presStyleIdx="2" presStyleCnt="4" custLinFactNeighborX="-1499" custLinFactNeighborY="2039"/>
      <dgm:spPr/>
      <dgm:t>
        <a:bodyPr/>
        <a:lstStyle/>
        <a:p>
          <a:endParaRPr lang="ru-RU"/>
        </a:p>
      </dgm:t>
    </dgm:pt>
    <dgm:pt modelId="{5006C4C5-118F-4841-92F9-08C0DE680113}" type="pres">
      <dgm:prSet presAssocID="{0FAAA79D-6D96-4898-B212-DAC66211B1D6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50F580-44AD-46E3-AA8A-F79E5E793C07}" type="pres">
      <dgm:prSet presAssocID="{0FAAA79D-6D96-4898-B212-DAC66211B1D6}" presName="tile4" presStyleLbl="node1" presStyleIdx="3" presStyleCnt="4" custLinFactNeighborY="3593"/>
      <dgm:spPr/>
      <dgm:t>
        <a:bodyPr/>
        <a:lstStyle/>
        <a:p>
          <a:endParaRPr lang="ru-RU"/>
        </a:p>
      </dgm:t>
    </dgm:pt>
    <dgm:pt modelId="{ABDA611A-117A-419D-B7F9-C89DCE4837A3}" type="pres">
      <dgm:prSet presAssocID="{0FAAA79D-6D96-4898-B212-DAC66211B1D6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FFDA25-1D42-401B-B457-CC19510F26D3}" type="pres">
      <dgm:prSet presAssocID="{0FAAA79D-6D96-4898-B212-DAC66211B1D6}" presName="centerTile" presStyleLbl="fgShp" presStyleIdx="0" presStyleCnt="1" custScaleX="111996" custLinFactNeighborX="2014" custLinFactNeighborY="2095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69D655F4-C908-4A56-B7B7-E5EF7E2800C8}" srcId="{74212143-3C8C-4A14-A566-7DA9704E33AD}" destId="{635823BE-FF31-4B88-9A5A-99BD2EC86E78}" srcOrd="2" destOrd="0" parTransId="{976BEB5B-6C7C-4C0A-928F-0AA306AB6065}" sibTransId="{A0060151-3C64-4AF4-8AF9-F21D7109B894}"/>
    <dgm:cxn modelId="{4E23F72C-54A4-4449-B868-A27C023F5344}" type="presOf" srcId="{C4557233-5145-4221-AB1B-3106E3FA7893}" destId="{C6991DC5-C434-484A-A906-1CD119B340C2}" srcOrd="0" destOrd="0" presId="urn:microsoft.com/office/officeart/2005/8/layout/matrix1"/>
    <dgm:cxn modelId="{29758CF1-8D34-4F1F-BD0C-BF5D5A19BCCA}" type="presOf" srcId="{74212143-3C8C-4A14-A566-7DA9704E33AD}" destId="{B9FFDA25-1D42-401B-B457-CC19510F26D3}" srcOrd="0" destOrd="0" presId="urn:microsoft.com/office/officeart/2005/8/layout/matrix1"/>
    <dgm:cxn modelId="{F273E3B7-372A-48DD-BB09-35797F488232}" type="presOf" srcId="{51BC99F9-E3FF-4F97-AA8C-0D801AA85E9F}" destId="{ABDA611A-117A-419D-B7F9-C89DCE4837A3}" srcOrd="1" destOrd="0" presId="urn:microsoft.com/office/officeart/2005/8/layout/matrix1"/>
    <dgm:cxn modelId="{7DEE5B21-8C2E-4ED5-B96B-D859EE7C38DE}" type="presOf" srcId="{635823BE-FF31-4B88-9A5A-99BD2EC86E78}" destId="{5006C4C5-118F-4841-92F9-08C0DE680113}" srcOrd="1" destOrd="0" presId="urn:microsoft.com/office/officeart/2005/8/layout/matrix1"/>
    <dgm:cxn modelId="{8DB3FBA0-790E-4527-9445-F50AD960B10E}" type="presOf" srcId="{635823BE-FF31-4B88-9A5A-99BD2EC86E78}" destId="{1B546BE0-FADF-4108-982A-022DD40E31EA}" srcOrd="0" destOrd="0" presId="urn:microsoft.com/office/officeart/2005/8/layout/matrix1"/>
    <dgm:cxn modelId="{CFE60B33-1D6F-4CA3-9301-C6D380BE7C4D}" srcId="{0FAAA79D-6D96-4898-B212-DAC66211B1D6}" destId="{74212143-3C8C-4A14-A566-7DA9704E33AD}" srcOrd="0" destOrd="0" parTransId="{E1301148-3141-4A32-A4E8-477668FE5A00}" sibTransId="{3CD07001-8C72-4FF1-B2E5-DBC4E49AA443}"/>
    <dgm:cxn modelId="{91F2D556-DC42-4C6D-8BF0-B81F7FCB326B}" type="presOf" srcId="{FEE958A0-5D18-4C3A-B80E-6EAA0CFA3E14}" destId="{CAA8D26B-71C6-42D1-BD06-DDE8203FAC27}" srcOrd="1" destOrd="0" presId="urn:microsoft.com/office/officeart/2005/8/layout/matrix1"/>
    <dgm:cxn modelId="{8D2FFF11-6DCE-4D0D-AC51-22EEFBE5D0C0}" srcId="{74212143-3C8C-4A14-A566-7DA9704E33AD}" destId="{C4557233-5145-4221-AB1B-3106E3FA7893}" srcOrd="1" destOrd="0" parTransId="{C8EBE421-6BC1-46D9-B14B-A5D77D86BD87}" sibTransId="{4515CEF1-4210-4BBD-9AA8-6378976B6A18}"/>
    <dgm:cxn modelId="{B77E62F1-A1EB-46B1-89A1-D8E499722194}" type="presOf" srcId="{C4557233-5145-4221-AB1B-3106E3FA7893}" destId="{2134486D-33CA-4472-9D45-1D14BABE8DC7}" srcOrd="1" destOrd="0" presId="urn:microsoft.com/office/officeart/2005/8/layout/matrix1"/>
    <dgm:cxn modelId="{1DDABAC1-EED0-46FB-9DA6-818E3A1F96BD}" type="presOf" srcId="{51BC99F9-E3FF-4F97-AA8C-0D801AA85E9F}" destId="{A550F580-44AD-46E3-AA8A-F79E5E793C07}" srcOrd="0" destOrd="0" presId="urn:microsoft.com/office/officeart/2005/8/layout/matrix1"/>
    <dgm:cxn modelId="{8B9D4E4C-375B-4EAC-8282-641B28B04193}" type="presOf" srcId="{FEE958A0-5D18-4C3A-B80E-6EAA0CFA3E14}" destId="{A33881C6-73D3-4FC5-BC74-26CEDBB61B83}" srcOrd="0" destOrd="0" presId="urn:microsoft.com/office/officeart/2005/8/layout/matrix1"/>
    <dgm:cxn modelId="{4AB5BF21-08B9-40F9-90F6-145DDC8C3E0F}" type="presOf" srcId="{0FAAA79D-6D96-4898-B212-DAC66211B1D6}" destId="{EA99EC00-80F2-4990-A5BF-55EFCC9DF410}" srcOrd="0" destOrd="0" presId="urn:microsoft.com/office/officeart/2005/8/layout/matrix1"/>
    <dgm:cxn modelId="{43A5D657-5D88-4BAA-BDE2-03DE1BC9F676}" srcId="{74212143-3C8C-4A14-A566-7DA9704E33AD}" destId="{FEE958A0-5D18-4C3A-B80E-6EAA0CFA3E14}" srcOrd="0" destOrd="0" parTransId="{A0968871-9E46-484A-A8F4-B1EB9B2EAE88}" sibTransId="{FD8AC862-86E0-4988-992B-DBA6BC057FE8}"/>
    <dgm:cxn modelId="{BB417E6F-9985-49AF-BBFF-C363D1E4013D}" srcId="{74212143-3C8C-4A14-A566-7DA9704E33AD}" destId="{51BC99F9-E3FF-4F97-AA8C-0D801AA85E9F}" srcOrd="3" destOrd="0" parTransId="{512FF82C-62B7-447F-A150-43E46F95375A}" sibTransId="{4B3F0894-BBE8-419E-9959-7E1B404A8976}"/>
    <dgm:cxn modelId="{FE14666C-1B8C-42A1-BF72-39F075123455}" type="presParOf" srcId="{EA99EC00-80F2-4990-A5BF-55EFCC9DF410}" destId="{E1FCF8C6-31E3-4FDF-8902-5FAC7FD59022}" srcOrd="0" destOrd="0" presId="urn:microsoft.com/office/officeart/2005/8/layout/matrix1"/>
    <dgm:cxn modelId="{485A12CB-77C4-486B-8E64-7967B96ECD5D}" type="presParOf" srcId="{E1FCF8C6-31E3-4FDF-8902-5FAC7FD59022}" destId="{A33881C6-73D3-4FC5-BC74-26CEDBB61B83}" srcOrd="0" destOrd="0" presId="urn:microsoft.com/office/officeart/2005/8/layout/matrix1"/>
    <dgm:cxn modelId="{7D6BB9E9-A8AB-43B8-92DD-600DB0674C25}" type="presParOf" srcId="{E1FCF8C6-31E3-4FDF-8902-5FAC7FD59022}" destId="{CAA8D26B-71C6-42D1-BD06-DDE8203FAC27}" srcOrd="1" destOrd="0" presId="urn:microsoft.com/office/officeart/2005/8/layout/matrix1"/>
    <dgm:cxn modelId="{C7DB7280-936F-4416-AF0C-3CB24EC6725A}" type="presParOf" srcId="{E1FCF8C6-31E3-4FDF-8902-5FAC7FD59022}" destId="{C6991DC5-C434-484A-A906-1CD119B340C2}" srcOrd="2" destOrd="0" presId="urn:microsoft.com/office/officeart/2005/8/layout/matrix1"/>
    <dgm:cxn modelId="{4DD1EFB8-6B43-45F5-9536-26466FA81DDC}" type="presParOf" srcId="{E1FCF8C6-31E3-4FDF-8902-5FAC7FD59022}" destId="{2134486D-33CA-4472-9D45-1D14BABE8DC7}" srcOrd="3" destOrd="0" presId="urn:microsoft.com/office/officeart/2005/8/layout/matrix1"/>
    <dgm:cxn modelId="{AAD3F3AA-CFD9-4A7E-B1FB-D5F6EC837F0C}" type="presParOf" srcId="{E1FCF8C6-31E3-4FDF-8902-5FAC7FD59022}" destId="{1B546BE0-FADF-4108-982A-022DD40E31EA}" srcOrd="4" destOrd="0" presId="urn:microsoft.com/office/officeart/2005/8/layout/matrix1"/>
    <dgm:cxn modelId="{DE09269F-5AFD-4C3D-A0E7-AACE40EFA445}" type="presParOf" srcId="{E1FCF8C6-31E3-4FDF-8902-5FAC7FD59022}" destId="{5006C4C5-118F-4841-92F9-08C0DE680113}" srcOrd="5" destOrd="0" presId="urn:microsoft.com/office/officeart/2005/8/layout/matrix1"/>
    <dgm:cxn modelId="{A340F802-CD76-49B6-B8D9-D940B942B01E}" type="presParOf" srcId="{E1FCF8C6-31E3-4FDF-8902-5FAC7FD59022}" destId="{A550F580-44AD-46E3-AA8A-F79E5E793C07}" srcOrd="6" destOrd="0" presId="urn:microsoft.com/office/officeart/2005/8/layout/matrix1"/>
    <dgm:cxn modelId="{5B39E2CB-00B6-4B39-A6E4-CFF817B7DE00}" type="presParOf" srcId="{E1FCF8C6-31E3-4FDF-8902-5FAC7FD59022}" destId="{ABDA611A-117A-419D-B7F9-C89DCE4837A3}" srcOrd="7" destOrd="0" presId="urn:microsoft.com/office/officeart/2005/8/layout/matrix1"/>
    <dgm:cxn modelId="{3138E441-FE58-477C-9589-1F2558380D78}" type="presParOf" srcId="{EA99EC00-80F2-4990-A5BF-55EFCC9DF410}" destId="{B9FFDA25-1D42-401B-B457-CC19510F26D3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3881C6-73D3-4FC5-BC74-26CEDBB61B83}">
      <dsp:nvSpPr>
        <dsp:cNvPr id="0" name=""/>
        <dsp:cNvSpPr/>
      </dsp:nvSpPr>
      <dsp:spPr>
        <a:xfrm rot="16200000">
          <a:off x="965173" y="-950883"/>
          <a:ext cx="2091357" cy="4001616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latin typeface="+mj-lt"/>
            </a:rPr>
            <a:t>Удержание достигнутого уровня в развитии отчетности, последовательное повышение качества информации</a:t>
          </a:r>
          <a:endParaRPr lang="ru-RU" sz="1300" b="1" kern="1200" dirty="0">
            <a:latin typeface="+mj-lt"/>
          </a:endParaRPr>
        </a:p>
      </dsp:txBody>
      <dsp:txXfrm rot="5400000">
        <a:off x="10043" y="4246"/>
        <a:ext cx="4001616" cy="1568518"/>
      </dsp:txXfrm>
    </dsp:sp>
    <dsp:sp modelId="{C6991DC5-C434-484A-A906-1CD119B340C2}">
      <dsp:nvSpPr>
        <dsp:cNvPr id="0" name=""/>
        <dsp:cNvSpPr/>
      </dsp:nvSpPr>
      <dsp:spPr>
        <a:xfrm>
          <a:off x="4001616" y="4245"/>
          <a:ext cx="4001616" cy="2091357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300" b="1" kern="1200" dirty="0" smtClean="0">
              <a:latin typeface="+mj-lt"/>
            </a:rPr>
            <a:t>Обозначение связи направлений и результатов деятельности с национальными приоритетами, стратегическими задачами развития страны, внимание к освещению результатов и вклада</a:t>
          </a:r>
        </a:p>
      </dsp:txBody>
      <dsp:txXfrm>
        <a:off x="4001616" y="4245"/>
        <a:ext cx="4001616" cy="1568518"/>
      </dsp:txXfrm>
    </dsp:sp>
    <dsp:sp modelId="{1B546BE0-FADF-4108-982A-022DD40E31EA}">
      <dsp:nvSpPr>
        <dsp:cNvPr id="0" name=""/>
        <dsp:cNvSpPr/>
      </dsp:nvSpPr>
      <dsp:spPr>
        <a:xfrm rot="10800000">
          <a:off x="0" y="2091357"/>
          <a:ext cx="4001616" cy="2091357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latin typeface="+mj-lt"/>
            </a:rPr>
            <a:t>Аккуратное использование систем отчетности с учетом задач компании и запросов её заинтересованных сторон, грамотное сочетание международных и российских регламентов, стандартов, рекомендаций, включая методические рекомендации МЭР России</a:t>
          </a:r>
          <a:endParaRPr lang="ru-RU" sz="1300" b="1" kern="1200" dirty="0">
            <a:latin typeface="+mj-lt"/>
          </a:endParaRPr>
        </a:p>
      </dsp:txBody>
      <dsp:txXfrm rot="10800000">
        <a:off x="0" y="2614196"/>
        <a:ext cx="4001616" cy="1568518"/>
      </dsp:txXfrm>
    </dsp:sp>
    <dsp:sp modelId="{A550F580-44AD-46E3-AA8A-F79E5E793C07}">
      <dsp:nvSpPr>
        <dsp:cNvPr id="0" name=""/>
        <dsp:cNvSpPr/>
      </dsp:nvSpPr>
      <dsp:spPr>
        <a:xfrm rot="5400000">
          <a:off x="4956745" y="1136228"/>
          <a:ext cx="2091357" cy="4001616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latin typeface="+mj-lt"/>
            </a:rPr>
            <a:t>Подтверждение отчетной информацией  ответственного подхода к ведению бизнеса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b="1" kern="1200" dirty="0">
            <a:latin typeface="+mj-lt"/>
          </a:endParaRPr>
        </a:p>
      </dsp:txBody>
      <dsp:txXfrm rot="-5400000">
        <a:off x="4001615" y="2614196"/>
        <a:ext cx="4001616" cy="1568518"/>
      </dsp:txXfrm>
    </dsp:sp>
    <dsp:sp modelId="{B9FFDA25-1D42-401B-B457-CC19510F26D3}">
      <dsp:nvSpPr>
        <dsp:cNvPr id="0" name=""/>
        <dsp:cNvSpPr/>
      </dsp:nvSpPr>
      <dsp:spPr>
        <a:xfrm>
          <a:off x="2705476" y="1590425"/>
          <a:ext cx="2688989" cy="1045678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+mj-lt"/>
            </a:rPr>
            <a:t>В фокусе внимания</a:t>
          </a:r>
          <a:endParaRPr lang="ru-RU" sz="1600" b="1" kern="1200" dirty="0">
            <a:solidFill>
              <a:schemeClr val="tx1"/>
            </a:solidFill>
            <a:latin typeface="+mj-lt"/>
          </a:endParaRPr>
        </a:p>
      </dsp:txBody>
      <dsp:txXfrm>
        <a:off x="2756522" y="1641471"/>
        <a:ext cx="2586897" cy="9435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F39C8B-CD9C-4E0A-A9F1-8F446CD6D85B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13AC94-64F3-48D6-8344-CF1B686DE4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319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7"/>
          <p:cNvGrpSpPr/>
          <p:nvPr userDrawn="1"/>
        </p:nvGrpSpPr>
        <p:grpSpPr>
          <a:xfrm>
            <a:off x="0" y="5048851"/>
            <a:ext cx="9144000" cy="94649"/>
            <a:chOff x="0" y="2573904"/>
            <a:chExt cx="8767278" cy="44695"/>
          </a:xfrm>
        </p:grpSpPr>
        <p:grpSp>
          <p:nvGrpSpPr>
            <p:cNvPr id="18" name="Group 43"/>
            <p:cNvGrpSpPr/>
            <p:nvPr/>
          </p:nvGrpSpPr>
          <p:grpSpPr>
            <a:xfrm>
              <a:off x="0" y="2573904"/>
              <a:ext cx="3752335" cy="44695"/>
              <a:chOff x="0" y="2573904"/>
              <a:chExt cx="3752335" cy="44695"/>
            </a:xfrm>
          </p:grpSpPr>
          <p:sp>
            <p:nvSpPr>
              <p:cNvPr id="24" name="Rectangle 14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rgbClr val="0070C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031626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</a:endParaRPr>
              </a:p>
            </p:txBody>
          </p:sp>
          <p:sp>
            <p:nvSpPr>
              <p:cNvPr id="25" name="Rectangle 15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rgbClr val="00B0F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031626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</a:endParaRPr>
              </a:p>
            </p:txBody>
          </p:sp>
          <p:sp>
            <p:nvSpPr>
              <p:cNvPr id="26" name="Rectangle 16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rgbClr val="008DC3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031626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</a:endParaRPr>
              </a:p>
            </p:txBody>
          </p:sp>
        </p:grpSp>
        <p:grpSp>
          <p:nvGrpSpPr>
            <p:cNvPr id="19" name="Group 44"/>
            <p:cNvGrpSpPr/>
            <p:nvPr/>
          </p:nvGrpSpPr>
          <p:grpSpPr>
            <a:xfrm>
              <a:off x="3752335" y="2573904"/>
              <a:ext cx="5014943" cy="44695"/>
              <a:chOff x="0" y="2573904"/>
              <a:chExt cx="5014943" cy="44695"/>
            </a:xfrm>
          </p:grpSpPr>
          <p:sp>
            <p:nvSpPr>
              <p:cNvPr id="20" name="Rectangle 10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rgbClr val="007EAE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031626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</a:endParaRPr>
              </a:p>
            </p:txBody>
          </p:sp>
          <p:sp>
            <p:nvSpPr>
              <p:cNvPr id="21" name="Rectangle 11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rgbClr val="23A1FF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031626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</a:endParaRPr>
              </a:p>
            </p:txBody>
          </p:sp>
          <p:sp>
            <p:nvSpPr>
              <p:cNvPr id="22" name="Rectangle 12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rgbClr val="2FA6FF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031626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</a:endParaRPr>
              </a:p>
            </p:txBody>
          </p:sp>
          <p:sp>
            <p:nvSpPr>
              <p:cNvPr id="23" name="Rectangle 13"/>
              <p:cNvSpPr/>
              <p:nvPr/>
            </p:nvSpPr>
            <p:spPr>
              <a:xfrm>
                <a:off x="3752335" y="2573904"/>
                <a:ext cx="1262608" cy="44695"/>
              </a:xfrm>
              <a:prstGeom prst="rect">
                <a:avLst/>
              </a:prstGeom>
              <a:solidFill>
                <a:srgbClr val="0070C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031626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</a:endParaRPr>
              </a:p>
            </p:txBody>
          </p:sp>
        </p:grpSp>
      </p:grpSp>
      <p:sp>
        <p:nvSpPr>
          <p:cNvPr id="27" name="Flowchart: Off-page Connector 17"/>
          <p:cNvSpPr/>
          <p:nvPr userDrawn="1"/>
        </p:nvSpPr>
        <p:spPr>
          <a:xfrm rot="5400000">
            <a:off x="8798358" y="94649"/>
            <a:ext cx="288035" cy="403249"/>
          </a:xfrm>
          <a:prstGeom prst="flowChartOffpageConnector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40750" y="166447"/>
            <a:ext cx="403249" cy="27384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15" name="Picture 2" descr="\\STOR\PhotoArchive\(03) ЛОГОТИПЫ\Логотип РСПП\Основной - Растр в интернет\logo_rspp_rus_raster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61" y="87040"/>
            <a:ext cx="659515" cy="641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7"/>
          <p:cNvGrpSpPr/>
          <p:nvPr userDrawn="1"/>
        </p:nvGrpSpPr>
        <p:grpSpPr>
          <a:xfrm>
            <a:off x="0" y="5048851"/>
            <a:ext cx="9144000" cy="94649"/>
            <a:chOff x="0" y="2573904"/>
            <a:chExt cx="8767278" cy="44695"/>
          </a:xfrm>
        </p:grpSpPr>
        <p:grpSp>
          <p:nvGrpSpPr>
            <p:cNvPr id="7" name="Group 43"/>
            <p:cNvGrpSpPr/>
            <p:nvPr/>
          </p:nvGrpSpPr>
          <p:grpSpPr>
            <a:xfrm>
              <a:off x="0" y="2573904"/>
              <a:ext cx="3752335" cy="44695"/>
              <a:chOff x="0" y="2573904"/>
              <a:chExt cx="3752335" cy="44695"/>
            </a:xfrm>
          </p:grpSpPr>
          <p:sp>
            <p:nvSpPr>
              <p:cNvPr id="13" name="Rectangle 14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rgbClr val="0070C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031626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</a:endParaRPr>
              </a:p>
            </p:txBody>
          </p:sp>
          <p:sp>
            <p:nvSpPr>
              <p:cNvPr id="14" name="Rectangle 15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rgbClr val="00B0F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031626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</a:endParaRPr>
              </a:p>
            </p:txBody>
          </p:sp>
          <p:sp>
            <p:nvSpPr>
              <p:cNvPr id="15" name="Rectangle 16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rgbClr val="008DC3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031626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</a:endParaRPr>
              </a:p>
            </p:txBody>
          </p:sp>
        </p:grpSp>
        <p:grpSp>
          <p:nvGrpSpPr>
            <p:cNvPr id="8" name="Group 44"/>
            <p:cNvGrpSpPr/>
            <p:nvPr/>
          </p:nvGrpSpPr>
          <p:grpSpPr>
            <a:xfrm>
              <a:off x="3752335" y="2573904"/>
              <a:ext cx="5014943" cy="44695"/>
              <a:chOff x="0" y="2573904"/>
              <a:chExt cx="5014943" cy="44695"/>
            </a:xfrm>
          </p:grpSpPr>
          <p:sp>
            <p:nvSpPr>
              <p:cNvPr id="9" name="Rectangle 10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rgbClr val="007EAE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031626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</a:endParaRPr>
              </a:p>
            </p:txBody>
          </p:sp>
          <p:sp>
            <p:nvSpPr>
              <p:cNvPr id="10" name="Rectangle 11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rgbClr val="23A1FF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031626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</a:endParaRPr>
              </a:p>
            </p:txBody>
          </p:sp>
          <p:sp>
            <p:nvSpPr>
              <p:cNvPr id="11" name="Rectangle 12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rgbClr val="2FA6FF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031626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</a:endParaRPr>
              </a:p>
            </p:txBody>
          </p:sp>
          <p:sp>
            <p:nvSpPr>
              <p:cNvPr id="12" name="Rectangle 13"/>
              <p:cNvSpPr/>
              <p:nvPr/>
            </p:nvSpPr>
            <p:spPr>
              <a:xfrm>
                <a:off x="3752335" y="2573904"/>
                <a:ext cx="1262608" cy="44695"/>
              </a:xfrm>
              <a:prstGeom prst="rect">
                <a:avLst/>
              </a:prstGeom>
              <a:solidFill>
                <a:srgbClr val="0070C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031626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</a:endParaRPr>
              </a:p>
            </p:txBody>
          </p:sp>
        </p:grpSp>
      </p:grpSp>
      <p:sp>
        <p:nvSpPr>
          <p:cNvPr id="16" name="Flowchart: Off-page Connector 17"/>
          <p:cNvSpPr/>
          <p:nvPr userDrawn="1"/>
        </p:nvSpPr>
        <p:spPr>
          <a:xfrm rot="5400000">
            <a:off x="8798358" y="94649"/>
            <a:ext cx="288035" cy="403249"/>
          </a:xfrm>
          <a:prstGeom prst="flowChartOffpageConnector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40750" y="166447"/>
            <a:ext cx="403249" cy="27384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Прямоугольник 1"/>
          <p:cNvSpPr/>
          <p:nvPr userDrawn="1"/>
        </p:nvSpPr>
        <p:spPr>
          <a:xfrm>
            <a:off x="0" y="0"/>
            <a:ext cx="9144000" cy="12347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741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5293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7"/>
          <p:cNvGrpSpPr/>
          <p:nvPr userDrawn="1"/>
        </p:nvGrpSpPr>
        <p:grpSpPr>
          <a:xfrm>
            <a:off x="0" y="5048851"/>
            <a:ext cx="9144000" cy="94649"/>
            <a:chOff x="0" y="2573904"/>
            <a:chExt cx="8767278" cy="44695"/>
          </a:xfrm>
        </p:grpSpPr>
        <p:grpSp>
          <p:nvGrpSpPr>
            <p:cNvPr id="18" name="Group 43"/>
            <p:cNvGrpSpPr/>
            <p:nvPr/>
          </p:nvGrpSpPr>
          <p:grpSpPr>
            <a:xfrm>
              <a:off x="0" y="2573904"/>
              <a:ext cx="3752335" cy="44695"/>
              <a:chOff x="0" y="2573904"/>
              <a:chExt cx="3752335" cy="44695"/>
            </a:xfrm>
          </p:grpSpPr>
          <p:sp>
            <p:nvSpPr>
              <p:cNvPr id="24" name="Rectangle 14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rgbClr val="0070C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031626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</a:endParaRPr>
              </a:p>
            </p:txBody>
          </p:sp>
          <p:sp>
            <p:nvSpPr>
              <p:cNvPr id="25" name="Rectangle 15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rgbClr val="00B0F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031626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</a:endParaRPr>
              </a:p>
            </p:txBody>
          </p:sp>
          <p:sp>
            <p:nvSpPr>
              <p:cNvPr id="26" name="Rectangle 16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rgbClr val="008DC3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031626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</a:endParaRPr>
              </a:p>
            </p:txBody>
          </p:sp>
        </p:grpSp>
        <p:grpSp>
          <p:nvGrpSpPr>
            <p:cNvPr id="19" name="Group 44"/>
            <p:cNvGrpSpPr/>
            <p:nvPr/>
          </p:nvGrpSpPr>
          <p:grpSpPr>
            <a:xfrm>
              <a:off x="3752335" y="2573904"/>
              <a:ext cx="5014943" cy="44695"/>
              <a:chOff x="0" y="2573904"/>
              <a:chExt cx="5014943" cy="44695"/>
            </a:xfrm>
          </p:grpSpPr>
          <p:sp>
            <p:nvSpPr>
              <p:cNvPr id="20" name="Rectangle 10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rgbClr val="007EAE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031626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</a:endParaRPr>
              </a:p>
            </p:txBody>
          </p:sp>
          <p:sp>
            <p:nvSpPr>
              <p:cNvPr id="21" name="Rectangle 11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rgbClr val="23A1FF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031626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</a:endParaRPr>
              </a:p>
            </p:txBody>
          </p:sp>
          <p:sp>
            <p:nvSpPr>
              <p:cNvPr id="22" name="Rectangle 12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rgbClr val="2FA6FF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031626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</a:endParaRPr>
              </a:p>
            </p:txBody>
          </p:sp>
          <p:sp>
            <p:nvSpPr>
              <p:cNvPr id="23" name="Rectangle 13"/>
              <p:cNvSpPr/>
              <p:nvPr/>
            </p:nvSpPr>
            <p:spPr>
              <a:xfrm>
                <a:off x="3752335" y="2573904"/>
                <a:ext cx="1262608" cy="44695"/>
              </a:xfrm>
              <a:prstGeom prst="rect">
                <a:avLst/>
              </a:prstGeom>
              <a:solidFill>
                <a:srgbClr val="0070C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031626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</a:endParaRPr>
              </a:p>
            </p:txBody>
          </p:sp>
        </p:grpSp>
      </p:grpSp>
      <p:pic>
        <p:nvPicPr>
          <p:cNvPr id="1026" name="Picture 2" descr="\\STOR\PhotoArchive\(03) ЛОГОТИПЫ\Логотип РСПП\Основной - Растр в интернет\logo_rspp_rus_raster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61" y="87040"/>
            <a:ext cx="659515" cy="641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3229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6" r:id="rId4"/>
    <p:sldLayoutId id="2147483657" r:id="rId5"/>
    <p:sldLayoutId id="2147483658" r:id="rId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Relationship Id="rId9" Type="http://schemas.microsoft.com/office/2007/relationships/hdphoto" Target="../media/hdphoto4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rspp.ru/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3">
            <a:extLst>
              <a:ext uri="{FF2B5EF4-FFF2-40B4-BE49-F238E27FC236}">
                <a16:creationId xmlns="" xmlns:a16="http://schemas.microsoft.com/office/drawing/2014/main" id="{B9BD049D-13A7-4573-88DB-47A6D210C8E5}"/>
              </a:ext>
            </a:extLst>
          </p:cNvPr>
          <p:cNvSpPr/>
          <p:nvPr/>
        </p:nvSpPr>
        <p:spPr>
          <a:xfrm>
            <a:off x="539552" y="1347614"/>
            <a:ext cx="7992888" cy="1481142"/>
          </a:xfrm>
          <a:prstGeom prst="roundRect">
            <a:avLst>
              <a:gd name="adj" fmla="val 5698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2"/>
                </a:solidFill>
                <a:latin typeface="+mj-lt"/>
              </a:rPr>
              <a:t>В преддверии подготовки отчетов в 2024 году: </a:t>
            </a:r>
          </a:p>
          <a:p>
            <a:pPr algn="ctr"/>
            <a:r>
              <a:rPr lang="ru-RU" sz="2400" b="1" dirty="0">
                <a:solidFill>
                  <a:schemeClr val="tx2"/>
                </a:solidFill>
                <a:latin typeface="+mj-lt"/>
              </a:rPr>
              <a:t> сигналы, которые важно учесть</a:t>
            </a:r>
          </a:p>
        </p:txBody>
      </p:sp>
      <p:sp>
        <p:nvSpPr>
          <p:cNvPr id="3" name="Заголовок 6"/>
          <p:cNvSpPr txBox="1">
            <a:spLocks/>
          </p:cNvSpPr>
          <p:nvPr/>
        </p:nvSpPr>
        <p:spPr>
          <a:xfrm>
            <a:off x="755576" y="145544"/>
            <a:ext cx="8083624" cy="55399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dirty="0" smtClean="0">
                <a:solidFill>
                  <a:schemeClr val="accent1"/>
                </a:solidFill>
              </a:rPr>
              <a:t>Заседание Комитета </a:t>
            </a:r>
            <a:r>
              <a:rPr lang="ru-RU" sz="1600" b="1" dirty="0">
                <a:solidFill>
                  <a:schemeClr val="accent1"/>
                </a:solidFill>
              </a:rPr>
              <a:t>РСПП по </a:t>
            </a:r>
            <a:r>
              <a:rPr lang="ru-RU" sz="1600" b="1" dirty="0" smtClean="0">
                <a:solidFill>
                  <a:schemeClr val="accent1"/>
                </a:solidFill>
              </a:rPr>
              <a:t>корпоративной социальной ответственности </a:t>
            </a:r>
            <a:r>
              <a:rPr lang="ru-RU" sz="1600" b="1" dirty="0">
                <a:solidFill>
                  <a:schemeClr val="accent1"/>
                </a:solidFill>
              </a:rPr>
              <a:t>и устойчивому развитию</a:t>
            </a:r>
          </a:p>
        </p:txBody>
      </p:sp>
      <p:sp>
        <p:nvSpPr>
          <p:cNvPr id="6" name="Заголовок 6"/>
          <p:cNvSpPr txBox="1">
            <a:spLocks/>
          </p:cNvSpPr>
          <p:nvPr/>
        </p:nvSpPr>
        <p:spPr>
          <a:xfrm>
            <a:off x="755576" y="1604620"/>
            <a:ext cx="7776864" cy="122413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5000"/>
              </a:lnSpc>
            </a:pPr>
            <a:endParaRPr lang="ru-RU" sz="2000" b="1" dirty="0">
              <a:solidFill>
                <a:srgbClr val="2B67AF"/>
              </a:solidFill>
            </a:endParaRPr>
          </a:p>
        </p:txBody>
      </p:sp>
      <p:sp>
        <p:nvSpPr>
          <p:cNvPr id="7" name="Заголовок 6"/>
          <p:cNvSpPr txBox="1">
            <a:spLocks/>
          </p:cNvSpPr>
          <p:nvPr/>
        </p:nvSpPr>
        <p:spPr>
          <a:xfrm>
            <a:off x="3995936" y="3014830"/>
            <a:ext cx="4956865" cy="142912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400" b="1" dirty="0">
                <a:solidFill>
                  <a:schemeClr val="accent1">
                    <a:lumMod val="75000"/>
                  </a:schemeClr>
                </a:solidFill>
              </a:rPr>
              <a:t>Елена Феоктистова</a:t>
            </a:r>
          </a:p>
          <a:p>
            <a:pPr algn="l"/>
            <a:endParaRPr lang="ru-RU" sz="105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r>
              <a:rPr lang="ru-RU" sz="1200" dirty="0">
                <a:solidFill>
                  <a:schemeClr val="accent1">
                    <a:lumMod val="75000"/>
                  </a:schemeClr>
                </a:solidFill>
              </a:rPr>
              <a:t>Управляющий директор по корпоративной ответственности,</a:t>
            </a:r>
          </a:p>
          <a:p>
            <a:pPr algn="l"/>
            <a:r>
              <a:rPr lang="ru-RU" sz="1200" dirty="0">
                <a:solidFill>
                  <a:schemeClr val="accent1">
                    <a:lumMod val="75000"/>
                  </a:schemeClr>
                </a:solidFill>
              </a:rPr>
              <a:t>устойчивому развитию и социальному предпринимательству</a:t>
            </a:r>
          </a:p>
          <a:p>
            <a:pPr algn="l"/>
            <a:r>
              <a:rPr lang="ru-RU" sz="1200" dirty="0">
                <a:solidFill>
                  <a:schemeClr val="accent1">
                    <a:lumMod val="75000"/>
                  </a:schemeClr>
                </a:solidFill>
              </a:rPr>
              <a:t>Российский союз промышленников и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</a:rPr>
              <a:t>предпринимателей,</a:t>
            </a:r>
          </a:p>
          <a:p>
            <a:pPr algn="l"/>
            <a:r>
              <a:rPr lang="ru-RU" sz="1200" dirty="0">
                <a:solidFill>
                  <a:schemeClr val="accent1">
                    <a:lumMod val="75000"/>
                  </a:schemeClr>
                </a:solidFill>
              </a:rPr>
              <a:t>Заместитель Председателя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</a:rPr>
              <a:t>Совета </a:t>
            </a:r>
            <a:r>
              <a:rPr lang="ru-RU" sz="1200" dirty="0">
                <a:solidFill>
                  <a:schemeClr val="accent1">
                    <a:lumMod val="75000"/>
                  </a:schemeClr>
                </a:solidFill>
              </a:rPr>
              <a:t>РСПП по нефинансовой отчетности, ESG индексам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</a:rPr>
              <a:t>и рейтингам </a:t>
            </a:r>
            <a:r>
              <a:rPr lang="ru-RU" sz="1200" dirty="0">
                <a:solidFill>
                  <a:schemeClr val="accent1">
                    <a:lumMod val="75000"/>
                  </a:schemeClr>
                </a:solidFill>
              </a:rPr>
              <a:t>устойчивого развития</a:t>
            </a:r>
          </a:p>
        </p:txBody>
      </p:sp>
      <p:sp>
        <p:nvSpPr>
          <p:cNvPr id="8" name="Заголовок 6"/>
          <p:cNvSpPr txBox="1">
            <a:spLocks/>
          </p:cNvSpPr>
          <p:nvPr/>
        </p:nvSpPr>
        <p:spPr>
          <a:xfrm>
            <a:off x="3527884" y="4671015"/>
            <a:ext cx="2088232" cy="27699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100" b="1" dirty="0">
                <a:solidFill>
                  <a:schemeClr val="accent1"/>
                </a:solidFill>
              </a:rPr>
              <a:t>Москва, </a:t>
            </a:r>
            <a:r>
              <a:rPr lang="ru-RU" sz="1100" b="1" dirty="0" smtClean="0">
                <a:solidFill>
                  <a:schemeClr val="accent1"/>
                </a:solidFill>
              </a:rPr>
              <a:t>17 ноября 2023</a:t>
            </a:r>
            <a:endParaRPr lang="ru-RU" sz="11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44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 flipV="1">
            <a:off x="3491880" y="1347614"/>
            <a:ext cx="360040" cy="274157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 flipV="1">
            <a:off x="3491880" y="2093984"/>
            <a:ext cx="360040" cy="274157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 flipV="1">
            <a:off x="3491880" y="2931790"/>
            <a:ext cx="360040" cy="274157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 flipV="1">
            <a:off x="3491880" y="4208047"/>
            <a:ext cx="360040" cy="274157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51520" y="4170590"/>
            <a:ext cx="3367980" cy="65379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63877" y="2870630"/>
            <a:ext cx="3355462" cy="108966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63877" y="2088082"/>
            <a:ext cx="3355462" cy="54483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63876" y="1347614"/>
            <a:ext cx="3355463" cy="54483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Заголовок 6"/>
          <p:cNvSpPr txBox="1">
            <a:spLocks/>
          </p:cNvSpPr>
          <p:nvPr/>
        </p:nvSpPr>
        <p:spPr>
          <a:xfrm>
            <a:off x="530188" y="969913"/>
            <a:ext cx="2385628" cy="2215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0000"/>
              </a:lnSpc>
            </a:pPr>
            <a:r>
              <a:rPr lang="ru-RU" sz="1800" b="1" dirty="0" smtClean="0">
                <a:solidFill>
                  <a:schemeClr val="accent1"/>
                </a:solidFill>
              </a:rPr>
              <a:t>Сигналы 2023 года</a:t>
            </a:r>
            <a:endParaRPr lang="ru-RU" sz="1800" b="1" dirty="0">
              <a:solidFill>
                <a:schemeClr val="accent1"/>
              </a:solidFill>
            </a:endParaRPr>
          </a:p>
        </p:txBody>
      </p:sp>
      <p:sp>
        <p:nvSpPr>
          <p:cNvPr id="18" name="Заголовок 6"/>
          <p:cNvSpPr txBox="1">
            <a:spLocks/>
          </p:cNvSpPr>
          <p:nvPr/>
        </p:nvSpPr>
        <p:spPr>
          <a:xfrm>
            <a:off x="530188" y="195486"/>
            <a:ext cx="8083624" cy="43204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ru-RU" sz="2400" b="1" dirty="0" smtClean="0">
                <a:solidFill>
                  <a:schemeClr val="accent1"/>
                </a:solidFill>
              </a:rPr>
              <a:t>Наследие уходящего года</a:t>
            </a:r>
            <a:endParaRPr lang="ru-RU" sz="2400" b="1" dirty="0">
              <a:solidFill>
                <a:schemeClr val="accent1"/>
              </a:solidFill>
            </a:endParaRPr>
          </a:p>
        </p:txBody>
      </p:sp>
      <p:sp>
        <p:nvSpPr>
          <p:cNvPr id="19" name="Заголовок 6"/>
          <p:cNvSpPr txBox="1">
            <a:spLocks/>
          </p:cNvSpPr>
          <p:nvPr/>
        </p:nvSpPr>
        <p:spPr>
          <a:xfrm>
            <a:off x="827584" y="1374856"/>
            <a:ext cx="2602899" cy="490347"/>
          </a:xfrm>
          <a:prstGeom prst="roundRect">
            <a:avLst/>
          </a:prstGeom>
        </p:spPr>
        <p:txBody>
          <a:bodyPr wrap="square" lIns="0" tIns="0" rIns="0" bIns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0000"/>
              </a:lnSpc>
            </a:pPr>
            <a:r>
              <a:rPr lang="ru-RU" sz="900" dirty="0">
                <a:solidFill>
                  <a:schemeClr val="tx2"/>
                </a:solidFill>
              </a:rPr>
              <a:t>Усиление внимания к ответственному ведению бизнеса и явный  </a:t>
            </a:r>
            <a:r>
              <a:rPr lang="ru-RU" sz="900" dirty="0" smtClean="0">
                <a:solidFill>
                  <a:schemeClr val="tx2"/>
                </a:solidFill>
              </a:rPr>
              <a:t>запрос на </a:t>
            </a:r>
            <a:r>
              <a:rPr lang="ru-RU" sz="900" dirty="0">
                <a:solidFill>
                  <a:schemeClr val="tx2"/>
                </a:solidFill>
              </a:rPr>
              <a:t>информацию о вкладе компаний в развитие общества, укрепление страны</a:t>
            </a:r>
          </a:p>
        </p:txBody>
      </p:sp>
      <p:sp>
        <p:nvSpPr>
          <p:cNvPr id="20" name="Заголовок 6"/>
          <p:cNvSpPr txBox="1">
            <a:spLocks/>
          </p:cNvSpPr>
          <p:nvPr/>
        </p:nvSpPr>
        <p:spPr>
          <a:xfrm>
            <a:off x="827584" y="2249698"/>
            <a:ext cx="2602899" cy="2215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0000"/>
              </a:lnSpc>
            </a:pPr>
            <a:r>
              <a:rPr lang="ru-RU" sz="900" dirty="0">
                <a:solidFill>
                  <a:schemeClr val="tx2"/>
                </a:solidFill>
              </a:rPr>
              <a:t>Продолжение и развитие процесса  добровольной нефинансовой отчетности</a:t>
            </a:r>
          </a:p>
        </p:txBody>
      </p:sp>
      <p:sp>
        <p:nvSpPr>
          <p:cNvPr id="21" name="Заголовок 6"/>
          <p:cNvSpPr txBox="1">
            <a:spLocks/>
          </p:cNvSpPr>
          <p:nvPr/>
        </p:nvSpPr>
        <p:spPr>
          <a:xfrm>
            <a:off x="827584" y="3249261"/>
            <a:ext cx="2602899" cy="332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0000"/>
              </a:lnSpc>
            </a:pPr>
            <a:r>
              <a:rPr lang="ru-RU" sz="900" dirty="0">
                <a:solidFill>
                  <a:schemeClr val="tx2"/>
                </a:solidFill>
              </a:rPr>
              <a:t>Активизация государства как регулятора государственной политики </a:t>
            </a:r>
            <a:r>
              <a:rPr lang="ru-RU" sz="900" dirty="0" smtClean="0">
                <a:solidFill>
                  <a:schemeClr val="tx2"/>
                </a:solidFill>
              </a:rPr>
              <a:t>в </a:t>
            </a:r>
            <a:r>
              <a:rPr lang="ru-RU" sz="900" dirty="0">
                <a:solidFill>
                  <a:schemeClr val="tx2"/>
                </a:solidFill>
              </a:rPr>
              <a:t>сфере развития нефинансовой отчетности</a:t>
            </a:r>
          </a:p>
        </p:txBody>
      </p:sp>
      <p:sp>
        <p:nvSpPr>
          <p:cNvPr id="22" name="Заголовок 6"/>
          <p:cNvSpPr txBox="1">
            <a:spLocks/>
          </p:cNvSpPr>
          <p:nvPr/>
        </p:nvSpPr>
        <p:spPr>
          <a:xfrm>
            <a:off x="827584" y="4275889"/>
            <a:ext cx="2602899" cy="443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0000"/>
              </a:lnSpc>
            </a:pPr>
            <a:r>
              <a:rPr lang="ru-RU" sz="900" dirty="0">
                <a:solidFill>
                  <a:schemeClr val="tx2"/>
                </a:solidFill>
              </a:rPr>
              <a:t>Новые инструменты оценки и признания компаний с учетом раскрываемой ими информации об их ответственной деловой практике</a:t>
            </a:r>
          </a:p>
        </p:txBody>
      </p:sp>
      <p:sp>
        <p:nvSpPr>
          <p:cNvPr id="23" name="Заголовок 6"/>
          <p:cNvSpPr txBox="1">
            <a:spLocks/>
          </p:cNvSpPr>
          <p:nvPr/>
        </p:nvSpPr>
        <p:spPr>
          <a:xfrm>
            <a:off x="3923928" y="1347614"/>
            <a:ext cx="4968552" cy="578882"/>
          </a:xfrm>
          <a:prstGeom prst="roundRect">
            <a:avLst/>
          </a:prstGeom>
        </p:spPr>
        <p:txBody>
          <a:bodyPr wrap="square" lIns="0" tIns="0" rIns="0" bIns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80000"/>
              </a:lnSpc>
            </a:pPr>
            <a:r>
              <a:rPr lang="ru-RU" sz="850" dirty="0" smtClean="0">
                <a:solidFill>
                  <a:schemeClr val="tx2"/>
                </a:solidFill>
              </a:rPr>
              <a:t>Тема поднималась на высшем уровне государственной власти, что отразилось в ряде поручений Президента РФ и Правительства РФ  по стимулированию развития нефинансовой отчетности, отражающей информацию о деятельности организации на основе принципов ответственного ведения бизнеса и вкладе в социально-экономическое развитие страны и решение общественно значимых задач.</a:t>
            </a:r>
            <a:endParaRPr lang="ru-RU" sz="850" dirty="0">
              <a:solidFill>
                <a:schemeClr val="tx2"/>
              </a:solidFill>
            </a:endParaRPr>
          </a:p>
        </p:txBody>
      </p:sp>
      <p:sp>
        <p:nvSpPr>
          <p:cNvPr id="24" name="Заголовок 6"/>
          <p:cNvSpPr txBox="1">
            <a:spLocks/>
          </p:cNvSpPr>
          <p:nvPr/>
        </p:nvSpPr>
        <p:spPr>
          <a:xfrm>
            <a:off x="3923928" y="2088082"/>
            <a:ext cx="4968552" cy="578882"/>
          </a:xfrm>
          <a:prstGeom prst="roundRect">
            <a:avLst/>
          </a:prstGeom>
        </p:spPr>
        <p:txBody>
          <a:bodyPr wrap="square" lIns="0" tIns="0" rIns="0" bIns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80000"/>
              </a:lnSpc>
            </a:pPr>
            <a:r>
              <a:rPr lang="ru-RU" sz="850" dirty="0">
                <a:solidFill>
                  <a:schemeClr val="tx2"/>
                </a:solidFill>
              </a:rPr>
              <a:t>Большинство компаний, ранее выпускавших отчетность об устойчивом развитии, продолжают это делать с учетом корректировки в ответ на </a:t>
            </a:r>
            <a:r>
              <a:rPr lang="ru-RU" sz="850" dirty="0" err="1">
                <a:solidFill>
                  <a:schemeClr val="tx2"/>
                </a:solidFill>
              </a:rPr>
              <a:t>санкционные</a:t>
            </a:r>
            <a:r>
              <a:rPr lang="ru-RU" sz="850" dirty="0">
                <a:solidFill>
                  <a:schemeClr val="tx2"/>
                </a:solidFill>
              </a:rPr>
              <a:t> вызовы подходов к раскрытию определенных тем и показателей.  На этом фоне сделавшие паузу компании рискуют уступить  свои позиции в общественном признании ответственных компаний.</a:t>
            </a:r>
          </a:p>
        </p:txBody>
      </p:sp>
      <p:sp>
        <p:nvSpPr>
          <p:cNvPr id="25" name="Заголовок 6"/>
          <p:cNvSpPr txBox="1">
            <a:spLocks/>
          </p:cNvSpPr>
          <p:nvPr/>
        </p:nvSpPr>
        <p:spPr>
          <a:xfrm>
            <a:off x="3923928" y="2870630"/>
            <a:ext cx="4968552" cy="1157764"/>
          </a:xfrm>
          <a:prstGeom prst="roundRect">
            <a:avLst/>
          </a:prstGeom>
        </p:spPr>
        <p:txBody>
          <a:bodyPr wrap="square" lIns="0" tIns="0" rIns="0" bIns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80000"/>
              </a:lnSpc>
            </a:pPr>
            <a:r>
              <a:rPr lang="ru-RU" sz="850" dirty="0">
                <a:solidFill>
                  <a:schemeClr val="tx2"/>
                </a:solidFill>
              </a:rPr>
              <a:t>Спустя почти 7 лет после утверждения   Концепции развития публичной нефинансовой отчетности (сделанного в 2017 г. первого  прорывного шага), разработка и подписание  Методических рекомендаций Минэкономразвития  России становится следующим шагом и дает бизнесу новый импульс двигаться в направлении информационной открытости, сохраняя преемственность с ранее заданным вектором, шлет сигнал о том, что государство становится заинтересованной в этом смысле стороной для бизнеса. </a:t>
            </a:r>
            <a:r>
              <a:rPr lang="ru-RU" sz="850" dirty="0" err="1" smtClean="0">
                <a:solidFill>
                  <a:schemeClr val="tx2"/>
                </a:solidFill>
              </a:rPr>
              <a:t>Метод.рекомендации</a:t>
            </a:r>
            <a:r>
              <a:rPr lang="ru-RU" sz="850" dirty="0" smtClean="0">
                <a:solidFill>
                  <a:schemeClr val="tx2"/>
                </a:solidFill>
              </a:rPr>
              <a:t> </a:t>
            </a:r>
            <a:r>
              <a:rPr lang="ru-RU" sz="850" dirty="0">
                <a:solidFill>
                  <a:schemeClr val="tx2"/>
                </a:solidFill>
              </a:rPr>
              <a:t>-  гибкий инструмент регулирования, в этом его преимущество в сегодняшней ситуации.  Задана рамка, открыта дорога для дальнейшего </a:t>
            </a:r>
            <a:r>
              <a:rPr lang="ru-RU" sz="850" dirty="0" smtClean="0">
                <a:solidFill>
                  <a:schemeClr val="tx2"/>
                </a:solidFill>
              </a:rPr>
              <a:t>движения. Анонсированы </a:t>
            </a:r>
            <a:r>
              <a:rPr lang="ru-RU" sz="850" dirty="0">
                <a:solidFill>
                  <a:schemeClr val="tx2"/>
                </a:solidFill>
              </a:rPr>
              <a:t>уже и следующие шаги  - разработка национальных стандартов, </a:t>
            </a:r>
            <a:r>
              <a:rPr lang="ru-RU" sz="850" dirty="0" smtClean="0">
                <a:solidFill>
                  <a:schemeClr val="tx2"/>
                </a:solidFill>
              </a:rPr>
              <a:t>первый - </a:t>
            </a:r>
            <a:r>
              <a:rPr lang="ru-RU" sz="850" dirty="0">
                <a:solidFill>
                  <a:schemeClr val="tx2"/>
                </a:solidFill>
              </a:rPr>
              <a:t>в работе</a:t>
            </a:r>
          </a:p>
        </p:txBody>
      </p:sp>
      <p:sp>
        <p:nvSpPr>
          <p:cNvPr id="26" name="Заголовок 6"/>
          <p:cNvSpPr txBox="1">
            <a:spLocks/>
          </p:cNvSpPr>
          <p:nvPr/>
        </p:nvSpPr>
        <p:spPr>
          <a:xfrm>
            <a:off x="3923928" y="4170590"/>
            <a:ext cx="4968552" cy="694658"/>
          </a:xfrm>
          <a:prstGeom prst="roundRect">
            <a:avLst/>
          </a:prstGeom>
        </p:spPr>
        <p:txBody>
          <a:bodyPr wrap="square" lIns="0" tIns="0" rIns="0" bIns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1450" indent="-1714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sz="850" dirty="0">
                <a:solidFill>
                  <a:schemeClr val="tx2"/>
                </a:solidFill>
              </a:rPr>
              <a:t>Проект  по разработке Стандарта социального капитала бизнеса</a:t>
            </a:r>
          </a:p>
          <a:p>
            <a:pPr marL="171450" indent="-1714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sz="850" dirty="0" smtClean="0">
                <a:solidFill>
                  <a:schemeClr val="tx2"/>
                </a:solidFill>
              </a:rPr>
              <a:t>Национальная </a:t>
            </a:r>
            <a:r>
              <a:rPr lang="ru-RU" sz="850" dirty="0">
                <a:solidFill>
                  <a:schemeClr val="tx2"/>
                </a:solidFill>
              </a:rPr>
              <a:t>Премия «Лидеры ответственного бизнеса»</a:t>
            </a:r>
          </a:p>
          <a:p>
            <a:pPr marL="171450" indent="-1714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sz="850" dirty="0" smtClean="0">
                <a:solidFill>
                  <a:schemeClr val="tx2"/>
                </a:solidFill>
              </a:rPr>
              <a:t>Социальная </a:t>
            </a:r>
            <a:r>
              <a:rPr lang="ru-RU" sz="850" dirty="0">
                <a:solidFill>
                  <a:schemeClr val="tx2"/>
                </a:solidFill>
              </a:rPr>
              <a:t>таксономия </a:t>
            </a:r>
            <a:r>
              <a:rPr lang="ru-RU" sz="850" dirty="0" err="1">
                <a:solidFill>
                  <a:schemeClr val="tx2"/>
                </a:solidFill>
              </a:rPr>
              <a:t>ВЭБа</a:t>
            </a:r>
            <a:endParaRPr lang="ru-RU" sz="850" dirty="0">
              <a:solidFill>
                <a:schemeClr val="tx2"/>
              </a:solidFill>
            </a:endParaRPr>
          </a:p>
          <a:p>
            <a:pPr marL="171450" indent="-1714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sz="850" dirty="0" smtClean="0">
                <a:solidFill>
                  <a:schemeClr val="tx2"/>
                </a:solidFill>
              </a:rPr>
              <a:t>Действующие </a:t>
            </a:r>
            <a:r>
              <a:rPr lang="ru-RU" sz="850" dirty="0">
                <a:solidFill>
                  <a:schemeClr val="tx2"/>
                </a:solidFill>
              </a:rPr>
              <a:t>индексы и рейтинги устойчивого развития, значение которых будет усиливаться на фоне роста запроса на информацию  об ответственном ведении бизнеса</a:t>
            </a:r>
          </a:p>
        </p:txBody>
      </p:sp>
      <p:sp>
        <p:nvSpPr>
          <p:cNvPr id="27" name="Заголовок 6"/>
          <p:cNvSpPr txBox="1">
            <a:spLocks/>
          </p:cNvSpPr>
          <p:nvPr/>
        </p:nvSpPr>
        <p:spPr>
          <a:xfrm>
            <a:off x="4211960" y="969914"/>
            <a:ext cx="1835934" cy="22159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0000"/>
              </a:lnSpc>
            </a:pPr>
            <a:r>
              <a:rPr lang="ru-RU" sz="1800" b="1" dirty="0" smtClean="0">
                <a:solidFill>
                  <a:schemeClr val="accent1"/>
                </a:solidFill>
              </a:rPr>
              <a:t>Их проявления</a:t>
            </a:r>
            <a:endParaRPr lang="ru-RU" sz="1800" b="1" dirty="0">
              <a:solidFill>
                <a:schemeClr val="accent1"/>
              </a:solidFill>
            </a:endParaRP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200" y="2175795"/>
            <a:ext cx="369404" cy="369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12" y="1433497"/>
            <a:ext cx="373064" cy="373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4"/>
          <p:cNvPicPr>
            <a:picLocks noChangeAspect="1" noChangeArrowheads="1"/>
          </p:cNvPicPr>
          <p:nvPr/>
        </p:nvPicPr>
        <p:blipFill>
          <a:blip r:embed="rId6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12" y="3245070"/>
            <a:ext cx="340780" cy="340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5"/>
          <p:cNvPicPr>
            <a:picLocks noChangeAspect="1" noChangeArrowheads="1"/>
          </p:cNvPicPr>
          <p:nvPr/>
        </p:nvPicPr>
        <p:blipFill>
          <a:blip r:embed="rId8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452" y="4317068"/>
            <a:ext cx="360840" cy="360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161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  <p:sp>
        <p:nvSpPr>
          <p:cNvPr id="10" name="Заголовок 6"/>
          <p:cNvSpPr txBox="1">
            <a:spLocks/>
          </p:cNvSpPr>
          <p:nvPr/>
        </p:nvSpPr>
        <p:spPr>
          <a:xfrm>
            <a:off x="592832" y="195486"/>
            <a:ext cx="8083624" cy="43204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ru-RU" sz="2000" b="1" dirty="0">
                <a:solidFill>
                  <a:schemeClr val="accent1"/>
                </a:solidFill>
              </a:rPr>
              <a:t>Приоритетные темы, фокус внимания в </a:t>
            </a:r>
            <a:r>
              <a:rPr lang="ru-RU" sz="2000" b="1" dirty="0" smtClean="0">
                <a:solidFill>
                  <a:schemeClr val="accent1"/>
                </a:solidFill>
              </a:rPr>
              <a:t>отчетности</a:t>
            </a:r>
            <a:endParaRPr lang="ru-RU" sz="2000" b="1" dirty="0">
              <a:solidFill>
                <a:schemeClr val="accent1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89127"/>
              </p:ext>
            </p:extLst>
          </p:nvPr>
        </p:nvGraphicFramePr>
        <p:xfrm>
          <a:off x="592831" y="1174657"/>
          <a:ext cx="7579569" cy="37707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91137"/>
                <a:gridCol w="648072"/>
                <a:gridCol w="3240360"/>
              </a:tblGrid>
              <a:tr h="356747">
                <a:tc>
                  <a:txBody>
                    <a:bodyPr/>
                    <a:lstStyle/>
                    <a:p>
                      <a:pPr algn="r"/>
                      <a:r>
                        <a:rPr lang="ru-RU" sz="1050" dirty="0" smtClean="0">
                          <a:latin typeface="+mj-lt"/>
                        </a:rPr>
                        <a:t>Управление устойчивым развитием</a:t>
                      </a:r>
                      <a:endParaRPr lang="ru-RU" sz="1050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050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+mj-lt"/>
                        </a:rPr>
                        <a:t>Роль Советов директоров</a:t>
                      </a:r>
                      <a:endParaRPr lang="ru-RU" sz="1050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6747">
                <a:tc>
                  <a:txBody>
                    <a:bodyPr/>
                    <a:lstStyle/>
                    <a:p>
                      <a:pPr algn="r"/>
                      <a:r>
                        <a:rPr lang="ru-RU" sz="1050" dirty="0" smtClean="0">
                          <a:latin typeface="+mj-lt"/>
                        </a:rPr>
                        <a:t>Развитие трудового</a:t>
                      </a:r>
                      <a:r>
                        <a:rPr lang="ru-RU" sz="1050" baseline="0" dirty="0" smtClean="0">
                          <a:latin typeface="+mj-lt"/>
                        </a:rPr>
                        <a:t> </a:t>
                      </a:r>
                      <a:r>
                        <a:rPr lang="ru-RU" sz="1050" dirty="0" smtClean="0">
                          <a:latin typeface="+mj-lt"/>
                        </a:rPr>
                        <a:t>потенциала/подготовка кадров </a:t>
                      </a:r>
                      <a:endParaRPr lang="ru-RU" sz="1050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050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+mj-lt"/>
                        </a:rPr>
                        <a:t>Преодоление кадрового дефицита</a:t>
                      </a:r>
                      <a:endParaRPr lang="ru-RU" sz="1050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5843">
                <a:tc>
                  <a:txBody>
                    <a:bodyPr/>
                    <a:lstStyle/>
                    <a:p>
                      <a:pPr algn="r"/>
                      <a:r>
                        <a:rPr lang="ru-RU" sz="1050" dirty="0" smtClean="0">
                          <a:latin typeface="+mj-lt"/>
                        </a:rPr>
                        <a:t>Климатическая повестка </a:t>
                      </a:r>
                      <a:endParaRPr lang="ru-RU" sz="1050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050" dirty="0" smtClean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+mj-lt"/>
                        </a:rPr>
                        <a:t>Оценка рисков, ориентация на новую	                                                           Климатическую доктрину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6747">
                <a:tc>
                  <a:txBody>
                    <a:bodyPr/>
                    <a:lstStyle/>
                    <a:p>
                      <a:pPr algn="r"/>
                      <a:r>
                        <a:rPr lang="ru-RU" sz="1050" dirty="0" smtClean="0">
                          <a:latin typeface="+mj-lt"/>
                        </a:rPr>
                        <a:t>Вклад в развитие регионов/территорий </a:t>
                      </a:r>
                      <a:endParaRPr lang="ru-RU" sz="1050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050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+mj-lt"/>
                        </a:rPr>
                        <a:t>Результаты, </a:t>
                      </a:r>
                      <a:r>
                        <a:rPr lang="en-US" sz="1050" dirty="0" smtClean="0">
                          <a:latin typeface="+mj-lt"/>
                        </a:rPr>
                        <a:t>impact</a:t>
                      </a:r>
                      <a:endParaRPr lang="ru-RU" sz="1050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6747">
                <a:tc>
                  <a:txBody>
                    <a:bodyPr/>
                    <a:lstStyle/>
                    <a:p>
                      <a:pPr algn="r"/>
                      <a:r>
                        <a:rPr lang="ru-RU" sz="1050" dirty="0" smtClean="0">
                          <a:latin typeface="+mj-lt"/>
                        </a:rPr>
                        <a:t>Значимые социальные проекты </a:t>
                      </a:r>
                      <a:endParaRPr lang="ru-RU" sz="1050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050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+mj-lt"/>
                        </a:rPr>
                        <a:t>Результаты, вклад в </a:t>
                      </a:r>
                      <a:r>
                        <a:rPr lang="ru-RU" sz="1050" dirty="0" err="1" smtClean="0">
                          <a:latin typeface="+mj-lt"/>
                        </a:rPr>
                        <a:t>НацПроекты</a:t>
                      </a:r>
                      <a:endParaRPr lang="ru-RU" sz="1050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6747">
                <a:tc>
                  <a:txBody>
                    <a:bodyPr/>
                    <a:lstStyle/>
                    <a:p>
                      <a:pPr algn="r"/>
                      <a:r>
                        <a:rPr lang="ru-RU" sz="1050" dirty="0" smtClean="0">
                          <a:latin typeface="+mj-lt"/>
                        </a:rPr>
                        <a:t>Экологическое воздействие +</a:t>
                      </a:r>
                      <a:r>
                        <a:rPr lang="ru-RU" sz="1050" baseline="0" dirty="0" smtClean="0">
                          <a:latin typeface="+mj-lt"/>
                        </a:rPr>
                        <a:t> </a:t>
                      </a:r>
                      <a:r>
                        <a:rPr lang="ru-RU" sz="1050" dirty="0" smtClean="0">
                          <a:latin typeface="+mj-lt"/>
                        </a:rPr>
                        <a:t>сохранение биоразнообразия </a:t>
                      </a:r>
                      <a:endParaRPr lang="ru-RU" sz="1050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050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+mj-lt"/>
                        </a:rPr>
                        <a:t>Результаты, позитивные изменения</a:t>
                      </a:r>
                      <a:endParaRPr lang="ru-RU" sz="1050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5843">
                <a:tc>
                  <a:txBody>
                    <a:bodyPr/>
                    <a:lstStyle/>
                    <a:p>
                      <a:pPr algn="r"/>
                      <a:r>
                        <a:rPr lang="ru-RU" sz="1050" dirty="0" smtClean="0">
                          <a:latin typeface="+mj-lt"/>
                        </a:rPr>
                        <a:t>Устойчивые цепочки поставок </a:t>
                      </a:r>
                      <a:endParaRPr lang="ru-RU" sz="1050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050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+mj-lt"/>
                        </a:rPr>
                        <a:t>Взаимодействие с МСП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6747">
                <a:tc>
                  <a:txBody>
                    <a:bodyPr/>
                    <a:lstStyle/>
                    <a:p>
                      <a:pPr algn="r"/>
                      <a:r>
                        <a:rPr lang="ru-RU" sz="1050" dirty="0" smtClean="0">
                          <a:latin typeface="+mj-lt"/>
                        </a:rPr>
                        <a:t>Технологический суверенитет </a:t>
                      </a:r>
                      <a:endParaRPr lang="ru-RU" sz="1050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050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dirty="0" err="1" smtClean="0">
                          <a:latin typeface="+mj-lt"/>
                        </a:rPr>
                        <a:t>Цифровизация</a:t>
                      </a:r>
                      <a:r>
                        <a:rPr lang="ru-RU" sz="1050" dirty="0" smtClean="0">
                          <a:latin typeface="+mj-lt"/>
                        </a:rPr>
                        <a:t>, внедрение ИИ</a:t>
                      </a:r>
                      <a:endParaRPr lang="ru-RU" sz="1050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6747">
                <a:tc>
                  <a:txBody>
                    <a:bodyPr/>
                    <a:lstStyle/>
                    <a:p>
                      <a:pPr algn="r"/>
                      <a:r>
                        <a:rPr lang="ru-RU" sz="1050" i="1" dirty="0" smtClean="0">
                          <a:latin typeface="+mj-lt"/>
                        </a:rPr>
                        <a:t>Рациональное производство и потребление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050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050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6747">
                <a:tc>
                  <a:txBody>
                    <a:bodyPr/>
                    <a:lstStyle/>
                    <a:p>
                      <a:pPr algn="r"/>
                      <a:r>
                        <a:rPr lang="ru-RU" sz="1050" i="1" dirty="0" smtClean="0">
                          <a:latin typeface="+mj-lt"/>
                        </a:rPr>
                        <a:t>Зеленое финансирование, ответственное инвестирование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050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050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9" name="Заголовок 6"/>
          <p:cNvSpPr txBox="1">
            <a:spLocks/>
          </p:cNvSpPr>
          <p:nvPr/>
        </p:nvSpPr>
        <p:spPr>
          <a:xfrm>
            <a:off x="3059832" y="915566"/>
            <a:ext cx="1161492" cy="2215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0000"/>
              </a:lnSpc>
            </a:pPr>
            <a:r>
              <a:rPr lang="ru-RU" sz="1800" b="1" dirty="0" smtClean="0">
                <a:solidFill>
                  <a:schemeClr val="tx2"/>
                </a:solidFill>
              </a:rPr>
              <a:t>2023 год</a:t>
            </a:r>
            <a:endParaRPr lang="ru-RU" sz="1800" b="1" dirty="0">
              <a:solidFill>
                <a:schemeClr val="tx2"/>
              </a:solidFill>
            </a:endParaRPr>
          </a:p>
        </p:txBody>
      </p:sp>
      <p:sp>
        <p:nvSpPr>
          <p:cNvPr id="11" name="Заголовок 6"/>
          <p:cNvSpPr txBox="1">
            <a:spLocks/>
          </p:cNvSpPr>
          <p:nvPr/>
        </p:nvSpPr>
        <p:spPr>
          <a:xfrm>
            <a:off x="5076056" y="915566"/>
            <a:ext cx="3168352" cy="2215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0000"/>
              </a:lnSpc>
            </a:pPr>
            <a:r>
              <a:rPr lang="ru-RU" sz="1800" b="1" dirty="0" smtClean="0">
                <a:solidFill>
                  <a:schemeClr val="tx2"/>
                </a:solidFill>
              </a:rPr>
              <a:t>Усилие акцентов в 2024</a:t>
            </a:r>
            <a:endParaRPr lang="ru-RU" sz="1800" b="1" dirty="0">
              <a:solidFill>
                <a:schemeClr val="tx2"/>
              </a:solidFill>
            </a:endParaRPr>
          </a:p>
        </p:txBody>
      </p:sp>
      <p:sp>
        <p:nvSpPr>
          <p:cNvPr id="14" name="Стрелка вправо 13"/>
          <p:cNvSpPr/>
          <p:nvPr/>
        </p:nvSpPr>
        <p:spPr>
          <a:xfrm flipV="1">
            <a:off x="4425441" y="1242933"/>
            <a:ext cx="396044" cy="18973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 flipV="1">
            <a:off x="4425441" y="1585067"/>
            <a:ext cx="396044" cy="18973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 flipV="1">
            <a:off x="4425441" y="2008731"/>
            <a:ext cx="396044" cy="18973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 flipV="1">
            <a:off x="4425441" y="2417920"/>
            <a:ext cx="396044" cy="18973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 flipV="1">
            <a:off x="4425441" y="2728811"/>
            <a:ext cx="396044" cy="18973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 flipV="1">
            <a:off x="4425441" y="3088851"/>
            <a:ext cx="396044" cy="18973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 flipV="1">
            <a:off x="4421781" y="3520899"/>
            <a:ext cx="396044" cy="18973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 flipV="1">
            <a:off x="4427984" y="3880939"/>
            <a:ext cx="396044" cy="18973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455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  <p:graphicFrame>
        <p:nvGraphicFramePr>
          <p:cNvPr id="7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6556667"/>
              </p:ext>
            </p:extLst>
          </p:nvPr>
        </p:nvGraphicFramePr>
        <p:xfrm>
          <a:off x="570384" y="621283"/>
          <a:ext cx="8003232" cy="41827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51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 rot="16200000" flipV="1">
            <a:off x="3599892" y="3412984"/>
            <a:ext cx="1944216" cy="4571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 rot="20762573" flipV="1">
            <a:off x="2051232" y="2875416"/>
            <a:ext cx="1944216" cy="4571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 rot="837427" flipH="1" flipV="1">
            <a:off x="5196885" y="2877802"/>
            <a:ext cx="1944216" cy="4571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 rot="20078756" flipV="1">
            <a:off x="5352251" y="1689671"/>
            <a:ext cx="1944216" cy="4571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 rot="1521244">
            <a:off x="2111891" y="1805950"/>
            <a:ext cx="1944216" cy="4571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083999" y="1718635"/>
            <a:ext cx="3084993" cy="14386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+mj-lt"/>
              </a:rPr>
              <a:t>Методические рекомендации по подготовке отчетности по устойчивому развитию</a:t>
            </a:r>
          </a:p>
          <a:p>
            <a:pPr algn="ctr"/>
            <a:r>
              <a:rPr lang="ru-RU" sz="1400" b="1" dirty="0" smtClean="0">
                <a:latin typeface="+mj-lt"/>
              </a:rPr>
              <a:t>Минэкономразвития России (</a:t>
            </a:r>
            <a:r>
              <a:rPr lang="ru-RU" sz="1400" b="1" dirty="0" smtClean="0">
                <a:latin typeface="+mj-lt"/>
              </a:rPr>
              <a:t>1.11.2023</a:t>
            </a:r>
            <a:r>
              <a:rPr lang="ru-RU" sz="1400" b="1" dirty="0" smtClean="0">
                <a:latin typeface="+mj-lt"/>
              </a:rPr>
              <a:t>)</a:t>
            </a:r>
          </a:p>
        </p:txBody>
      </p:sp>
      <p:grpSp>
        <p:nvGrpSpPr>
          <p:cNvPr id="12" name="Группа 11"/>
          <p:cNvGrpSpPr/>
          <p:nvPr/>
        </p:nvGrpSpPr>
        <p:grpSpPr>
          <a:xfrm>
            <a:off x="1182251" y="555526"/>
            <a:ext cx="6779499" cy="936104"/>
            <a:chOff x="1060610" y="915566"/>
            <a:chExt cx="6779499" cy="936104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5508104" y="915566"/>
              <a:ext cx="2332005" cy="936104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1" dirty="0" smtClean="0">
                  <a:latin typeface="+mj-lt"/>
                </a:rPr>
                <a:t>Направленность на комплексное раскрытие информации об устойчивом развитии </a:t>
              </a: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1060610" y="915566"/>
              <a:ext cx="2332005" cy="936104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1" dirty="0" smtClean="0">
                  <a:latin typeface="+mj-lt"/>
                </a:rPr>
                <a:t>Предусматривает возможность применения различных российских и международных систем отчетности по усмотрению отчитывающихся компаний </a:t>
              </a: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453670" y="2499742"/>
            <a:ext cx="8236661" cy="936104"/>
            <a:chOff x="539552" y="2751770"/>
            <a:chExt cx="8236661" cy="936104"/>
          </a:xfrm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539552" y="2751770"/>
              <a:ext cx="2332005" cy="936104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1" dirty="0" smtClean="0">
                  <a:latin typeface="+mj-lt"/>
                </a:rPr>
                <a:t> Содержит Перечень ключевых показателей -  обеспечение сопоставимости результатов</a:t>
              </a: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6444208" y="2751770"/>
              <a:ext cx="2332005" cy="936104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1" dirty="0" smtClean="0">
                  <a:latin typeface="+mj-lt"/>
                </a:rPr>
                <a:t>Взаимосвязь с международными системами, сопоставимость  с </a:t>
              </a:r>
              <a:r>
                <a:rPr lang="en-US" sz="1000" b="1" dirty="0" smtClean="0">
                  <a:latin typeface="+mj-lt"/>
                </a:rPr>
                <a:t>UNCTAD</a:t>
              </a:r>
              <a:r>
                <a:rPr lang="ru-RU" sz="1000" b="1" dirty="0" smtClean="0">
                  <a:latin typeface="+mj-lt"/>
                </a:rPr>
                <a:t>  </a:t>
              </a:r>
              <a:endParaRPr lang="en-US" sz="1000" b="1" dirty="0" smtClean="0">
                <a:latin typeface="+mj-lt"/>
              </a:endParaRPr>
            </a:p>
            <a:p>
              <a:pPr algn="ctr"/>
              <a:r>
                <a:rPr lang="ru-RU" sz="1000" b="1" dirty="0" smtClean="0">
                  <a:latin typeface="+mj-lt"/>
                </a:rPr>
                <a:t>(частично и с </a:t>
              </a:r>
              <a:r>
                <a:rPr lang="en-US" sz="1000" b="1" dirty="0" smtClean="0">
                  <a:latin typeface="+mj-lt"/>
                </a:rPr>
                <a:t>GRI)</a:t>
              </a:r>
              <a:r>
                <a:rPr lang="ru-RU" sz="1000" b="1" dirty="0" smtClean="0">
                  <a:latin typeface="+mj-lt"/>
                </a:rPr>
                <a:t> </a:t>
              </a:r>
            </a:p>
          </p:txBody>
        </p:sp>
      </p:grpSp>
      <p:sp>
        <p:nvSpPr>
          <p:cNvPr id="10" name="Скругленный прямоугольник 9"/>
          <p:cNvSpPr/>
          <p:nvPr/>
        </p:nvSpPr>
        <p:spPr>
          <a:xfrm>
            <a:off x="3405998" y="3795886"/>
            <a:ext cx="2332005" cy="936104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latin typeface="+mj-lt"/>
              </a:rPr>
              <a:t>Фиксируется важность независимой оценки</a:t>
            </a:r>
          </a:p>
        </p:txBody>
      </p:sp>
    </p:spTree>
    <p:extLst>
      <p:ext uri="{BB962C8B-B14F-4D97-AF65-F5344CB8AC3E}">
        <p14:creationId xmlns:p14="http://schemas.microsoft.com/office/powerpoint/2010/main" val="2723579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  <p:sp>
        <p:nvSpPr>
          <p:cNvPr id="10" name="Заголовок 6"/>
          <p:cNvSpPr txBox="1">
            <a:spLocks/>
          </p:cNvSpPr>
          <p:nvPr/>
        </p:nvSpPr>
        <p:spPr>
          <a:xfrm>
            <a:off x="658430" y="123478"/>
            <a:ext cx="8083624" cy="64308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>
                <a:solidFill>
                  <a:schemeClr val="accent1">
                    <a:lumMod val="75000"/>
                  </a:schemeClr>
                </a:solidFill>
              </a:rPr>
              <a:t>Основные подходы к формированию базовых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показателей 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</a:rPr>
              <a:t>(охват, сопоставимость данных, универсальность) </a:t>
            </a:r>
          </a:p>
        </p:txBody>
      </p:sp>
      <p:grpSp>
        <p:nvGrpSpPr>
          <p:cNvPr id="7" name="Group 7"/>
          <p:cNvGrpSpPr/>
          <p:nvPr/>
        </p:nvGrpSpPr>
        <p:grpSpPr>
          <a:xfrm>
            <a:off x="0" y="5048851"/>
            <a:ext cx="9144000" cy="94649"/>
            <a:chOff x="0" y="2573904"/>
            <a:chExt cx="8767278" cy="44695"/>
          </a:xfrm>
        </p:grpSpPr>
        <p:grpSp>
          <p:nvGrpSpPr>
            <p:cNvPr id="8" name="Group 43"/>
            <p:cNvGrpSpPr/>
            <p:nvPr/>
          </p:nvGrpSpPr>
          <p:grpSpPr>
            <a:xfrm>
              <a:off x="0" y="2573904"/>
              <a:ext cx="3752335" cy="44695"/>
              <a:chOff x="0" y="2573904"/>
              <a:chExt cx="3752335" cy="44695"/>
            </a:xfrm>
          </p:grpSpPr>
          <p:sp>
            <p:nvSpPr>
              <p:cNvPr id="17" name="Rectangle 14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rgbClr val="0070C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031626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</a:endParaRPr>
              </a:p>
            </p:txBody>
          </p:sp>
          <p:sp>
            <p:nvSpPr>
              <p:cNvPr id="18" name="Rectangle 15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rgbClr val="00B0F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031626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</a:endParaRPr>
              </a:p>
            </p:txBody>
          </p:sp>
          <p:sp>
            <p:nvSpPr>
              <p:cNvPr id="19" name="Rectangle 16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rgbClr val="008DC3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031626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</a:endParaRPr>
              </a:p>
            </p:txBody>
          </p:sp>
        </p:grpSp>
        <p:grpSp>
          <p:nvGrpSpPr>
            <p:cNvPr id="9" name="Group 44"/>
            <p:cNvGrpSpPr/>
            <p:nvPr/>
          </p:nvGrpSpPr>
          <p:grpSpPr>
            <a:xfrm>
              <a:off x="3752335" y="2573904"/>
              <a:ext cx="5014943" cy="44695"/>
              <a:chOff x="0" y="2573904"/>
              <a:chExt cx="5014943" cy="44695"/>
            </a:xfrm>
          </p:grpSpPr>
          <p:sp>
            <p:nvSpPr>
              <p:cNvPr id="13" name="Rectangle 10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rgbClr val="007EAE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031626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</a:endParaRPr>
              </a:p>
            </p:txBody>
          </p:sp>
          <p:sp>
            <p:nvSpPr>
              <p:cNvPr id="14" name="Rectangle 11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rgbClr val="23A1FF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031626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</a:endParaRPr>
              </a:p>
            </p:txBody>
          </p:sp>
          <p:sp>
            <p:nvSpPr>
              <p:cNvPr id="15" name="Rectangle 12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rgbClr val="2FA6FF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031626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</a:endParaRPr>
              </a:p>
            </p:txBody>
          </p:sp>
          <p:sp>
            <p:nvSpPr>
              <p:cNvPr id="16" name="Rectangle 13"/>
              <p:cNvSpPr/>
              <p:nvPr/>
            </p:nvSpPr>
            <p:spPr>
              <a:xfrm>
                <a:off x="3752335" y="2573904"/>
                <a:ext cx="1262608" cy="44695"/>
              </a:xfrm>
              <a:prstGeom prst="rect">
                <a:avLst/>
              </a:prstGeom>
              <a:solidFill>
                <a:srgbClr val="0070C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031626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</a:endParaRPr>
              </a:p>
            </p:txBody>
          </p:sp>
        </p:grpSp>
      </p:grpSp>
      <p:grpSp>
        <p:nvGrpSpPr>
          <p:cNvPr id="21" name="Diagram 13"/>
          <p:cNvGrpSpPr>
            <a:grpSpLocks/>
          </p:cNvGrpSpPr>
          <p:nvPr/>
        </p:nvGrpSpPr>
        <p:grpSpPr bwMode="auto">
          <a:xfrm>
            <a:off x="225865" y="1131590"/>
            <a:ext cx="8260962" cy="3716799"/>
            <a:chOff x="1789" y="1538"/>
            <a:chExt cx="2254" cy="1842"/>
          </a:xfrm>
        </p:grpSpPr>
        <p:sp>
          <p:nvSpPr>
            <p:cNvPr id="22" name="_s1028"/>
            <p:cNvSpPr>
              <a:spLocks noChangeArrowheads="1"/>
            </p:cNvSpPr>
            <p:nvPr/>
          </p:nvSpPr>
          <p:spPr bwMode="auto">
            <a:xfrm flipV="1">
              <a:off x="1789" y="2774"/>
              <a:ext cx="2254" cy="606"/>
            </a:xfrm>
            <a:custGeom>
              <a:avLst/>
              <a:gdLst>
                <a:gd name="G0" fmla="+- 3600 0 0"/>
                <a:gd name="G1" fmla="+- 21600 0 3600"/>
                <a:gd name="G2" fmla="*/ 3600 1 2"/>
                <a:gd name="G3" fmla="+- 21600 0 G2"/>
                <a:gd name="G4" fmla="+/ 3600 21600 2"/>
                <a:gd name="G5" fmla="+/ G1 0 2"/>
                <a:gd name="G6" fmla="*/ 21600 21600 3600"/>
                <a:gd name="G7" fmla="*/ G6 1 2"/>
                <a:gd name="G8" fmla="+- 21600 0 G7"/>
                <a:gd name="G9" fmla="*/ 21600 1 2"/>
                <a:gd name="G10" fmla="+- 3600 0 G9"/>
                <a:gd name="G11" fmla="?: G10 G8 0"/>
                <a:gd name="G12" fmla="?: G10 G7 21600"/>
                <a:gd name="T0" fmla="*/ 19800 w 21600"/>
                <a:gd name="T1" fmla="*/ 10800 h 21600"/>
                <a:gd name="T2" fmla="*/ 10800 w 21600"/>
                <a:gd name="T3" fmla="*/ 21600 h 21600"/>
                <a:gd name="T4" fmla="*/ 1800 w 21600"/>
                <a:gd name="T5" fmla="*/ 10800 h 21600"/>
                <a:gd name="T6" fmla="*/ 10800 w 21600"/>
                <a:gd name="T7" fmla="*/ 0 h 21600"/>
                <a:gd name="T8" fmla="*/ 3600 w 21600"/>
                <a:gd name="T9" fmla="*/ 3600 h 21600"/>
                <a:gd name="T10" fmla="*/ 18000 w 21600"/>
                <a:gd name="T11" fmla="*/ 180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3600" y="21600"/>
                  </a:lnTo>
                  <a:lnTo>
                    <a:pt x="180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path path="rect">
                <a:fillToRect l="100000" b="100000"/>
              </a:path>
            </a:gradFill>
            <a:ln w="9525" algn="in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rot="10800000" vert="horz" wrap="none" lIns="0" tIns="0" rIns="0" bIns="0" numCol="1" anchor="ctr" anchorCtr="0" compatLnSpc="1">
              <a:prstTxWarp prst="textNoShape">
                <a:avLst/>
              </a:prstTxWarp>
              <a:flatTx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ru-RU" altLang="ru-RU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 </a:t>
              </a:r>
              <a:r>
                <a:rPr kumimoji="1" lang="ru-RU" altLang="ru-RU" sz="11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Соответствие отечественной практике отчетности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ru-RU" altLang="ru-RU" sz="11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(имеют источником, </a:t>
              </a:r>
              <a:r>
                <a:rPr kumimoji="1" lang="ru-RU" altLang="ru-RU" sz="1100" b="1" i="0" u="none" strike="noStrike" cap="none" normalizeH="0" dirty="0" smtClean="0">
                  <a:ln>
                    <a:noFill/>
                  </a:ln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 </a:t>
              </a:r>
              <a:r>
                <a:rPr kumimoji="1" lang="ru-RU" altLang="ru-RU" sz="11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в основном, государственную статистическую отчетность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ru-RU" altLang="ru-RU" sz="11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предприятий или информацию обычного внутреннего управленческого учета)</a:t>
              </a:r>
            </a:p>
          </p:txBody>
        </p:sp>
        <p:sp>
          <p:nvSpPr>
            <p:cNvPr id="23" name="_s1029"/>
            <p:cNvSpPr>
              <a:spLocks noChangeArrowheads="1"/>
            </p:cNvSpPr>
            <p:nvPr/>
          </p:nvSpPr>
          <p:spPr bwMode="auto">
            <a:xfrm flipV="1">
              <a:off x="2166" y="2163"/>
              <a:ext cx="1505" cy="609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chemeClr val="bg1"/>
                </a:gs>
              </a:gsLst>
              <a:path path="rect">
                <a:fillToRect l="100000" b="100000"/>
              </a:path>
            </a:gradFill>
            <a:ln w="9525" algn="in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folHlink"/>
              </a:extrusionClr>
            </a:sp3d>
          </p:spPr>
          <p:txBody>
            <a:bodyPr rot="10800000" vert="horz" wrap="none" lIns="0" tIns="0" rIns="0" bIns="0" numCol="1" anchor="ctr" anchorCtr="0" compatLnSpc="1">
              <a:prstTxWarp prst="textNoShape">
                <a:avLst/>
              </a:prstTxWarp>
              <a:flatTx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ru-RU" alt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ru-RU" altLang="ru-RU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ru-RU" altLang="ru-RU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 </a:t>
              </a:r>
              <a:r>
                <a:rPr kumimoji="1" lang="ru-RU" altLang="ru-RU" sz="11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Совместимость с используемыми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ru-RU" altLang="ru-RU" sz="11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в мировой практике</a:t>
              </a:r>
              <a:r>
                <a:rPr kumimoji="1" lang="ru-RU" altLang="ru-RU" sz="1100" b="1" i="0" u="none" strike="noStrike" cap="none" normalizeH="0" dirty="0" smtClean="0">
                  <a:ln>
                    <a:noFill/>
                  </a:ln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 </a:t>
              </a:r>
              <a:r>
                <a:rPr kumimoji="1" lang="ru-RU" altLang="ru-RU" sz="11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рекомендациями, в т.ч. показателей</a:t>
              </a:r>
              <a:r>
                <a:rPr kumimoji="1" lang="ru-RU" altLang="ru-RU" sz="1100" b="1" i="0" u="none" strike="noStrike" cap="none" normalizeH="0" dirty="0" smtClean="0">
                  <a:ln>
                    <a:noFill/>
                  </a:ln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ru-RU" altLang="ru-RU" sz="1100" b="1" i="0" u="none" strike="noStrike" cap="none" normalizeH="0" dirty="0" smtClean="0">
                  <a:ln>
                    <a:noFill/>
                  </a:ln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по Целям устойчивого развития (</a:t>
              </a:r>
              <a:r>
                <a:rPr kumimoji="1" lang="en-US" altLang="ru-RU" sz="1100" b="1" i="0" u="none" strike="noStrike" cap="none" normalizeH="0" dirty="0" smtClean="0">
                  <a:ln>
                    <a:noFill/>
                  </a:ln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UNCTAD</a:t>
              </a:r>
              <a:r>
                <a:rPr kumimoji="1" lang="ru-RU" altLang="ru-RU" sz="1100" b="1" i="0" u="none" strike="noStrike" cap="none" normalizeH="0" dirty="0" smtClean="0">
                  <a:ln>
                    <a:noFill/>
                  </a:ln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)</a:t>
              </a:r>
              <a:endParaRPr kumimoji="1" lang="ru-RU" altLang="ru-RU" sz="11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sp>
          <p:nvSpPr>
            <p:cNvPr id="24" name="_s1030"/>
            <p:cNvSpPr>
              <a:spLocks noChangeArrowheads="1"/>
            </p:cNvSpPr>
            <p:nvPr/>
          </p:nvSpPr>
          <p:spPr bwMode="auto">
            <a:xfrm flipV="1">
              <a:off x="2544" y="1538"/>
              <a:ext cx="745" cy="625"/>
            </a:xfrm>
            <a:custGeom>
              <a:avLst/>
              <a:gdLst>
                <a:gd name="G0" fmla="+- 10800 0 0"/>
                <a:gd name="G1" fmla="+- 21600 0 10800"/>
                <a:gd name="G2" fmla="*/ 10800 1 2"/>
                <a:gd name="G3" fmla="+- 21600 0 G2"/>
                <a:gd name="G4" fmla="+/ 10800 21600 2"/>
                <a:gd name="G5" fmla="+/ G1 0 2"/>
                <a:gd name="G6" fmla="*/ 21600 21600 10800"/>
                <a:gd name="G7" fmla="*/ G6 1 2"/>
                <a:gd name="G8" fmla="+- 21600 0 G7"/>
                <a:gd name="G9" fmla="*/ 21600 1 2"/>
                <a:gd name="G10" fmla="+- 10800 0 G9"/>
                <a:gd name="G11" fmla="?: G10 G8 0"/>
                <a:gd name="G12" fmla="?: G10 G7 21600"/>
                <a:gd name="T0" fmla="*/ 16200 w 21600"/>
                <a:gd name="T1" fmla="*/ 10800 h 21600"/>
                <a:gd name="T2" fmla="*/ 10800 w 21600"/>
                <a:gd name="T3" fmla="*/ 21600 h 21600"/>
                <a:gd name="T4" fmla="*/ 5400 w 21600"/>
                <a:gd name="T5" fmla="*/ 10800 h 21600"/>
                <a:gd name="T6" fmla="*/ 10800 w 21600"/>
                <a:gd name="T7" fmla="*/ 0 h 21600"/>
                <a:gd name="T8" fmla="*/ 7200 w 21600"/>
                <a:gd name="T9" fmla="*/ 7200 h 21600"/>
                <a:gd name="T10" fmla="*/ 14400 w 21600"/>
                <a:gd name="T11" fmla="*/ 144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10800" y="21600"/>
                  </a:lnTo>
                  <a:lnTo>
                    <a:pt x="108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rect">
                <a:fillToRect l="100000" b="100000"/>
              </a:path>
            </a:gradFill>
            <a:ln w="9525" algn="in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bg2"/>
              </a:extrusionClr>
            </a:sp3d>
          </p:spPr>
          <p:txBody>
            <a:bodyPr rot="10800000" vert="horz" wrap="none" lIns="0" tIns="0" rIns="0" bIns="0" numCol="1" anchor="ctr" anchorCtr="0" compatLnSpc="1">
              <a:prstTxWarp prst="textNoShape">
                <a:avLst/>
              </a:prstTxWarp>
              <a:flatTx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ru-RU" alt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 </a:t>
              </a:r>
              <a:r>
                <a:rPr kumimoji="1" lang="ru-RU" altLang="ru-RU" sz="11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Охват</a:t>
              </a:r>
              <a:r>
                <a:rPr kumimoji="1" lang="ru-RU" altLang="ru-RU" sz="1100" b="1" i="0" u="none" strike="noStrike" cap="none" normalizeH="0" dirty="0" smtClean="0">
                  <a:ln>
                    <a:noFill/>
                  </a:ln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 </a:t>
              </a:r>
              <a:r>
                <a:rPr kumimoji="1" lang="ru-RU" altLang="ru-RU" sz="11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основных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ru-RU" altLang="ru-RU" sz="11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 областей</a:t>
              </a:r>
              <a:r>
                <a:rPr kumimoji="1" lang="ru-RU" altLang="ru-RU" sz="1100" b="1" i="0" u="none" strike="noStrike" cap="none" normalizeH="0" dirty="0" smtClean="0">
                  <a:ln>
                    <a:noFill/>
                  </a:ln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 </a:t>
              </a:r>
              <a:r>
                <a:rPr kumimoji="1" lang="ru-RU" altLang="ru-RU" sz="11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ответственности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ru-RU" altLang="ru-RU" sz="11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ключевые</a:t>
              </a:r>
              <a:r>
                <a:rPr kumimoji="1" lang="ru-RU" altLang="ru-RU" sz="1100" b="1" i="0" u="none" strike="noStrike" cap="none" normalizeH="0" dirty="0" smtClean="0">
                  <a:ln>
                    <a:noFill/>
                  </a:ln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 результаты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ru-RU" altLang="ru-RU" sz="11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4578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5436096" y="915566"/>
            <a:ext cx="2592288" cy="3600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  <p:sp>
        <p:nvSpPr>
          <p:cNvPr id="3" name="Заголовок 6"/>
          <p:cNvSpPr txBox="1">
            <a:spLocks/>
          </p:cNvSpPr>
          <p:nvPr/>
        </p:nvSpPr>
        <p:spPr>
          <a:xfrm>
            <a:off x="592832" y="195486"/>
            <a:ext cx="8083624" cy="43204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ru-RU" sz="1800" b="1" dirty="0" smtClean="0">
                <a:solidFill>
                  <a:schemeClr val="accent1"/>
                </a:solidFill>
              </a:rPr>
              <a:t>Соотношение показателей по методологии МЭР России и </a:t>
            </a:r>
            <a:r>
              <a:rPr lang="en-US" sz="1800" b="1" dirty="0" smtClean="0">
                <a:solidFill>
                  <a:schemeClr val="accent1"/>
                </a:solidFill>
              </a:rPr>
              <a:t>GRI</a:t>
            </a:r>
            <a:endParaRPr lang="ru-RU" sz="1800" b="1" dirty="0">
              <a:solidFill>
                <a:schemeClr val="accent1"/>
              </a:solidFill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573120410"/>
              </p:ext>
            </p:extLst>
          </p:nvPr>
        </p:nvGraphicFramePr>
        <p:xfrm>
          <a:off x="4716016" y="1131590"/>
          <a:ext cx="4032448" cy="3054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649542"/>
              </p:ext>
            </p:extLst>
          </p:nvPr>
        </p:nvGraphicFramePr>
        <p:xfrm>
          <a:off x="713811" y="1131586"/>
          <a:ext cx="4290237" cy="33123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0079">
                  <a:extLst>
                    <a:ext uri="{9D8B030D-6E8A-4147-A177-3AD203B41FA5}">
                      <a16:colId xmlns:a16="http://schemas.microsoft.com/office/drawing/2014/main" xmlns="" val="2028155653"/>
                    </a:ext>
                  </a:extLst>
                </a:gridCol>
                <a:gridCol w="1430079">
                  <a:extLst>
                    <a:ext uri="{9D8B030D-6E8A-4147-A177-3AD203B41FA5}">
                      <a16:colId xmlns:a16="http://schemas.microsoft.com/office/drawing/2014/main" xmlns="" val="3822052524"/>
                    </a:ext>
                  </a:extLst>
                </a:gridCol>
                <a:gridCol w="1430079">
                  <a:extLst>
                    <a:ext uri="{9D8B030D-6E8A-4147-A177-3AD203B41FA5}">
                      <a16:colId xmlns:a16="http://schemas.microsoft.com/office/drawing/2014/main" xmlns="" val="2397296431"/>
                    </a:ext>
                  </a:extLst>
                </a:gridCol>
              </a:tblGrid>
              <a:tr h="47086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Показатели схожи 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Показатели схожи частично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Нет похожего </a:t>
                      </a:r>
                      <a:r>
                        <a:rPr lang="en-US" sz="1000" dirty="0" smtClean="0"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GRI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xmlns="" val="3387889773"/>
                  </a:ext>
                </a:extLst>
              </a:tr>
              <a:tr h="35696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Экономические показатели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144" marR="7144" marT="7144" marB="0" anchor="ctr"/>
                </a:tc>
                <a:tc hMerge="1">
                  <a:txBody>
                    <a:bodyPr/>
                    <a:lstStyle/>
                    <a:p>
                      <a:pPr algn="l"/>
                      <a:endParaRPr lang="ru-RU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endParaRPr lang="ru-RU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458375090"/>
                  </a:ext>
                </a:extLst>
              </a:tr>
              <a:tr h="3182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endParaRPr lang="ru-RU" sz="1000" dirty="0">
                        <a:solidFill>
                          <a:schemeClr val="tx1"/>
                        </a:solidFill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  <a:endParaRPr lang="ru-RU" sz="1000" dirty="0">
                        <a:solidFill>
                          <a:schemeClr val="tx1"/>
                        </a:solidFill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xmlns="" val="1216114607"/>
                  </a:ext>
                </a:extLst>
              </a:tr>
              <a:tr h="35696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Экологические показатели</a:t>
                      </a:r>
                    </a:p>
                    <a:p>
                      <a:pPr algn="ctr" fontAlgn="ctr"/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144" marR="7144" marT="7144" marB="0" anchor="ctr"/>
                </a:tc>
                <a:tc hMerge="1">
                  <a:txBody>
                    <a:bodyPr/>
                    <a:lstStyle/>
                    <a:p>
                      <a:pPr algn="l"/>
                      <a:endParaRPr lang="ru-RU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endParaRPr lang="ru-RU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777272718"/>
                  </a:ext>
                </a:extLst>
              </a:tr>
              <a:tr h="31826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ru-RU" sz="1000" kern="1200" dirty="0">
                        <a:solidFill>
                          <a:schemeClr val="tx1"/>
                        </a:solidFill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ru-RU" sz="1000" kern="1200" dirty="0">
                        <a:solidFill>
                          <a:schemeClr val="tx1"/>
                        </a:solidFill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endParaRPr lang="ru-RU" sz="1000" kern="1200" dirty="0">
                        <a:solidFill>
                          <a:schemeClr val="tx1"/>
                        </a:solidFill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xmlns="" val="3213375"/>
                  </a:ext>
                </a:extLst>
              </a:tr>
              <a:tr h="42726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Социальные показатели</a:t>
                      </a:r>
                    </a:p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pPr algn="l"/>
                      <a:endParaRPr lang="ru-RU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endParaRPr lang="ru-RU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585411790"/>
                  </a:ext>
                </a:extLst>
              </a:tr>
              <a:tr h="318267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ru-RU" sz="1000" dirty="0">
                        <a:solidFill>
                          <a:schemeClr val="tx1"/>
                        </a:solidFill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endParaRPr lang="ru-RU" sz="1000" dirty="0">
                        <a:solidFill>
                          <a:schemeClr val="tx1"/>
                        </a:solidFill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ru-RU" sz="1000" dirty="0">
                        <a:solidFill>
                          <a:schemeClr val="tx1"/>
                        </a:solidFill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xmlns="" val="513934429"/>
                  </a:ext>
                </a:extLst>
              </a:tr>
              <a:tr h="42726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Управленческие показатели</a:t>
                      </a:r>
                    </a:p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pPr algn="l"/>
                      <a:endParaRPr lang="ru-RU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endParaRPr lang="ru-RU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686102679"/>
                  </a:ext>
                </a:extLst>
              </a:tr>
              <a:tr h="318267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endParaRPr lang="ru-RU" sz="1000" dirty="0">
                        <a:solidFill>
                          <a:schemeClr val="tx1"/>
                        </a:solidFill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ru-RU" sz="1000" dirty="0">
                        <a:solidFill>
                          <a:schemeClr val="tx1"/>
                        </a:solidFill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ru-RU" sz="1000" dirty="0">
                        <a:solidFill>
                          <a:schemeClr val="tx1"/>
                        </a:solidFill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xmlns="" val="35514988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1409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0857694"/>
              </p:ext>
            </p:extLst>
          </p:nvPr>
        </p:nvGraphicFramePr>
        <p:xfrm>
          <a:off x="251521" y="985376"/>
          <a:ext cx="8640959" cy="3890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8146">
                  <a:extLst>
                    <a:ext uri="{9D8B030D-6E8A-4147-A177-3AD203B41FA5}">
                      <a16:colId xmlns:a16="http://schemas.microsoft.com/office/drawing/2014/main" xmlns="" val="3774372180"/>
                    </a:ext>
                  </a:extLst>
                </a:gridCol>
                <a:gridCol w="1977937">
                  <a:extLst>
                    <a:ext uri="{9D8B030D-6E8A-4147-A177-3AD203B41FA5}">
                      <a16:colId xmlns:a16="http://schemas.microsoft.com/office/drawing/2014/main" xmlns="" val="689252324"/>
                    </a:ext>
                  </a:extLst>
                </a:gridCol>
                <a:gridCol w="1098854">
                  <a:extLst>
                    <a:ext uri="{9D8B030D-6E8A-4147-A177-3AD203B41FA5}">
                      <a16:colId xmlns:a16="http://schemas.microsoft.com/office/drawing/2014/main" xmlns="" val="3546062725"/>
                    </a:ext>
                  </a:extLst>
                </a:gridCol>
                <a:gridCol w="4656022">
                  <a:extLst>
                    <a:ext uri="{9D8B030D-6E8A-4147-A177-3AD203B41FA5}">
                      <a16:colId xmlns:a16="http://schemas.microsoft.com/office/drawing/2014/main" xmlns="" val="79581573"/>
                    </a:ext>
                  </a:extLst>
                </a:gridCol>
              </a:tblGrid>
              <a:tr h="268694">
                <a:tc>
                  <a:txBody>
                    <a:bodyPr/>
                    <a:lstStyle/>
                    <a:p>
                      <a:pPr algn="l"/>
                      <a:r>
                        <a:rPr lang="ru-RU" sz="900" dirty="0" smtClean="0"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Показатель МЭР</a:t>
                      </a:r>
                      <a:endParaRPr lang="ru-RU" sz="900" dirty="0"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 smtClean="0"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Методология МЭР</a:t>
                      </a:r>
                      <a:endParaRPr lang="ru-RU" sz="900" dirty="0"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 smtClean="0"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Показатель</a:t>
                      </a:r>
                      <a:r>
                        <a:rPr lang="ru-RU" sz="900" baseline="0" dirty="0" smtClean="0"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900" baseline="0" dirty="0" smtClean="0"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GRI</a:t>
                      </a:r>
                      <a:endParaRPr lang="ru-RU" sz="900" dirty="0"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 smtClean="0"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Методология</a:t>
                      </a:r>
                      <a:r>
                        <a:rPr lang="ru-RU" sz="900" baseline="0" dirty="0" smtClean="0"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900" baseline="0" dirty="0" smtClean="0"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GRI</a:t>
                      </a:r>
                      <a:endParaRPr lang="ru-RU" sz="900" dirty="0"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xmlns="" val="3388975227"/>
                  </a:ext>
                </a:extLst>
              </a:tr>
              <a:tr h="1772457"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7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13. Объем </a:t>
                      </a:r>
                      <a:r>
                        <a:rPr lang="ru-RU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использованной воды из всех источников</a:t>
                      </a:r>
                      <a:br>
                        <a:rPr lang="ru-RU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водоснабжения</a:t>
                      </a:r>
                    </a:p>
                  </a:txBody>
                  <a:tcPr marL="4763" marR="4763" marT="4763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7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При расчете данного показателя, а также показателей, указанных в пунктах 14 и 15 настоящего Перечня, рекомендуется руководствоваться в том числе указаниями по заполнению формы № 2-ТП (</a:t>
                      </a:r>
                      <a:r>
                        <a:rPr lang="ru-RU" sz="7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водхоз</a:t>
                      </a:r>
                      <a:r>
                        <a:rPr lang="ru-RU" sz="7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 «Сведения об использовании воды» федерального статистического наблюдения, утвержденной приказом</a:t>
                      </a:r>
                      <a:br>
                        <a:rPr lang="ru-RU" sz="7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7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Росстата от 27 декабря 2019 г. № 815 (в частности, раздел I, графы 12, 25, 26, 29, 30, раздел II, графы 11, 13 указанной формы № 2-ТП (</a:t>
                      </a:r>
                      <a:r>
                        <a:rPr lang="ru-RU" sz="7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водхоз</a:t>
                      </a:r>
                      <a:r>
                        <a:rPr lang="ru-RU" sz="7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).</a:t>
                      </a:r>
                      <a:endParaRPr lang="ru-RU" sz="7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dirty="0" smtClean="0"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GRI</a:t>
                      </a:r>
                      <a:r>
                        <a:rPr lang="en-US" sz="750" baseline="0" dirty="0" smtClean="0"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750" baseline="0" dirty="0" smtClean="0"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303-3</a:t>
                      </a:r>
                      <a:r>
                        <a:rPr lang="en-US" sz="750" baseline="0" dirty="0" smtClean="0"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br>
                        <a:rPr lang="en-US" sz="750" baseline="0" dirty="0" smtClean="0"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750" baseline="0" dirty="0" smtClean="0"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Общее количество забираемой воды </a:t>
                      </a:r>
                      <a:endParaRPr lang="ru-RU" sz="750" dirty="0" smtClean="0"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а. Общий объем воды, забираемой из всех источников, в </a:t>
                      </a:r>
                      <a:r>
                        <a:rPr lang="ru-RU" sz="7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мегалитрах</a:t>
                      </a:r>
                      <a: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и с разбивкой на водозабор из:</a:t>
                      </a:r>
                      <a:b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-поверхностных водных объектов (озера, реки, водохранилища, болота и пруды, снежники и ледники);</a:t>
                      </a:r>
                      <a:b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-подземных вод;</a:t>
                      </a:r>
                      <a:b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-морских вод (если применимо);</a:t>
                      </a:r>
                      <a:b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-муниципальных и других систем водоснабжения.</a:t>
                      </a:r>
                      <a:b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б. Общий водозабор в </a:t>
                      </a:r>
                      <a:r>
                        <a:rPr lang="ru-RU" sz="7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мегалитрах</a:t>
                      </a:r>
                      <a: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в регионах с наблюдаемым дефицитом воды.</a:t>
                      </a:r>
                      <a:b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в. Общий водозабор в </a:t>
                      </a:r>
                      <a:r>
                        <a:rPr lang="ru-RU" sz="7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мегалитрах</a:t>
                      </a:r>
                      <a: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с разбивкой по категориям:</a:t>
                      </a:r>
                      <a:b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-пресные воды (≤1,000 </a:t>
                      </a:r>
                      <a:r>
                        <a:rPr lang="ru-RU" sz="7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mg</a:t>
                      </a:r>
                      <a: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/L TDS);</a:t>
                      </a:r>
                      <a:b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-иные воды.</a:t>
                      </a:r>
                      <a:b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г. Любая информация, необходимая для понимания контекста того, как велся сбор и учет данных, включая использованные стандарты, методологии и допущения.</a:t>
                      </a:r>
                      <a:endParaRPr lang="ru-RU" sz="7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xmlns="" val="1077297484"/>
                  </a:ext>
                </a:extLst>
              </a:tr>
              <a:tr h="1775273">
                <a:tc vMerge="1">
                  <a:txBody>
                    <a:bodyPr/>
                    <a:lstStyle/>
                    <a:p>
                      <a:pPr algn="l" fontAlgn="ctr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350" marR="6350" marT="6350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kern="1200" dirty="0" smtClean="0">
                          <a:solidFill>
                            <a:schemeClr val="dk1"/>
                          </a:solidFill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GRI </a:t>
                      </a:r>
                      <a:r>
                        <a:rPr lang="ru-RU" sz="750" kern="1200" dirty="0" smtClean="0">
                          <a:solidFill>
                            <a:schemeClr val="dk1"/>
                          </a:solidFill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303-5</a:t>
                      </a:r>
                      <a:r>
                        <a:rPr lang="en-US" sz="750" kern="1200" dirty="0" smtClean="0">
                          <a:solidFill>
                            <a:schemeClr val="dk1"/>
                          </a:solidFill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</a:t>
                      </a:r>
                      <a:r>
                        <a:rPr lang="ru-RU" sz="750" kern="1200" dirty="0" smtClean="0">
                          <a:solidFill>
                            <a:schemeClr val="dk1"/>
                          </a:solidFill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Водопотребление</a:t>
                      </a:r>
                    </a:p>
                    <a:p>
                      <a:pPr algn="l" fontAlgn="ctr"/>
                      <a:endParaRPr lang="ru-RU" sz="7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Общее потребление воды = Общий забор воды - Общее водоотведение</a:t>
                      </a:r>
                      <a: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Изменение в запасах воды = Общий объем запасов воды на конец отчетного периода - Общий объем запасов воды на начало отчетного периода</a:t>
                      </a:r>
                      <a:b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а. Общий объем потребления воды из всех источников в </a:t>
                      </a:r>
                      <a:r>
                        <a:rPr lang="ru-RU" sz="7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мегалитрах</a:t>
                      </a:r>
                      <a: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b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б. Общее потребление воды в </a:t>
                      </a:r>
                      <a:r>
                        <a:rPr lang="ru-RU" sz="7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мегалитрах</a:t>
                      </a:r>
                      <a: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в регионах с наблюдаемым дефицитом воды.</a:t>
                      </a:r>
                      <a:b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в. Изменение в запасах воды в </a:t>
                      </a:r>
                      <a:r>
                        <a:rPr lang="ru-RU" sz="7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мегалитрах</a:t>
                      </a:r>
                      <a: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в случаях определения запасов воды как оказывающих существенное воздействие.</a:t>
                      </a:r>
                      <a:b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г. Любая информация, необходимая для понимания контекста того, как велся сбор и учет данных, включая использованные стандарты, методологии и допущения, описание, было ли значение показателя оценено, смоделировано или получено на основе прямых измерений. </a:t>
                      </a:r>
                      <a:endParaRPr lang="ru-RU" sz="7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xmlns="" val="3673423649"/>
                  </a:ext>
                </a:extLst>
              </a:tr>
            </a:tbl>
          </a:graphicData>
        </a:graphic>
      </p:graphicFrame>
      <p:sp>
        <p:nvSpPr>
          <p:cNvPr id="6" name="Заголовок 6"/>
          <p:cNvSpPr txBox="1">
            <a:spLocks/>
          </p:cNvSpPr>
          <p:nvPr/>
        </p:nvSpPr>
        <p:spPr>
          <a:xfrm>
            <a:off x="592832" y="195486"/>
            <a:ext cx="8083624" cy="43204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ru-RU" sz="1800" b="1" dirty="0" smtClean="0">
                <a:solidFill>
                  <a:schemeClr val="accent1"/>
                </a:solidFill>
              </a:rPr>
              <a:t>Пример анализа соотношения показателей</a:t>
            </a:r>
            <a:br>
              <a:rPr lang="ru-RU" sz="1800" b="1" dirty="0" smtClean="0">
                <a:solidFill>
                  <a:schemeClr val="accent1"/>
                </a:solidFill>
              </a:rPr>
            </a:br>
            <a:r>
              <a:rPr lang="ru-RU" sz="1800" b="1" dirty="0" smtClean="0">
                <a:solidFill>
                  <a:schemeClr val="accent1"/>
                </a:solidFill>
              </a:rPr>
              <a:t>по методологии МЭР России и </a:t>
            </a:r>
            <a:r>
              <a:rPr lang="en-US" sz="1800" b="1" dirty="0" smtClean="0">
                <a:solidFill>
                  <a:schemeClr val="accent1"/>
                </a:solidFill>
              </a:rPr>
              <a:t>GRI</a:t>
            </a:r>
            <a:endParaRPr lang="ru-RU" sz="18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306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6"/>
          <p:cNvSpPr txBox="1">
            <a:spLocks/>
          </p:cNvSpPr>
          <p:nvPr/>
        </p:nvSpPr>
        <p:spPr>
          <a:xfrm>
            <a:off x="611560" y="195486"/>
            <a:ext cx="7858236" cy="64807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ru-RU" sz="2400" b="1" dirty="0">
                <a:solidFill>
                  <a:schemeClr val="accent1"/>
                </a:solidFill>
              </a:rPr>
              <a:t>Информация на Интернет-сайте РСПП</a:t>
            </a:r>
          </a:p>
        </p:txBody>
      </p:sp>
      <p:sp>
        <p:nvSpPr>
          <p:cNvPr id="5" name="Заголовок 6"/>
          <p:cNvSpPr txBox="1">
            <a:spLocks/>
          </p:cNvSpPr>
          <p:nvPr/>
        </p:nvSpPr>
        <p:spPr>
          <a:xfrm>
            <a:off x="350168" y="1707654"/>
            <a:ext cx="8443664" cy="93610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5000"/>
              </a:lnSpc>
            </a:pPr>
            <a:r>
              <a:rPr lang="ru-RU" sz="2800" b="1" dirty="0">
                <a:solidFill>
                  <a:schemeClr val="tx2"/>
                </a:solidFill>
              </a:rPr>
              <a:t>Российский союз промышленников</a:t>
            </a:r>
          </a:p>
          <a:p>
            <a:pPr>
              <a:lnSpc>
                <a:spcPct val="85000"/>
              </a:lnSpc>
            </a:pPr>
            <a:r>
              <a:rPr lang="ru-RU" sz="2800" b="1" dirty="0">
                <a:solidFill>
                  <a:schemeClr val="tx2"/>
                </a:solidFill>
              </a:rPr>
              <a:t>и  предпринимателей (РСПП):</a:t>
            </a:r>
          </a:p>
        </p:txBody>
      </p:sp>
      <p:sp>
        <p:nvSpPr>
          <p:cNvPr id="7" name="Заголовок 6"/>
          <p:cNvSpPr txBox="1">
            <a:spLocks/>
          </p:cNvSpPr>
          <p:nvPr/>
        </p:nvSpPr>
        <p:spPr>
          <a:xfrm>
            <a:off x="1957556" y="2895786"/>
            <a:ext cx="5166243" cy="4680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5000"/>
              </a:lnSpc>
            </a:pPr>
            <a:r>
              <a:rPr lang="en-US" sz="3200" b="1" dirty="0">
                <a:solidFill>
                  <a:schemeClr val="tx2"/>
                </a:solidFill>
                <a:hlinkClick r:id="rId2"/>
              </a:rPr>
              <a:t>https://rspp.ru/</a:t>
            </a:r>
            <a:endParaRPr lang="ru-RU" sz="32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03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1240</TotalTime>
  <Words>798</Words>
  <Application>Microsoft Office PowerPoint</Application>
  <PresentationFormat>Экран (16:9)</PresentationFormat>
  <Paragraphs>119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Лискина Арина</dc:creator>
  <cp:lastModifiedBy>Лискина Арина Сергеевна</cp:lastModifiedBy>
  <cp:revision>264</cp:revision>
  <cp:lastPrinted>2023-11-15T12:55:50Z</cp:lastPrinted>
  <dcterms:created xsi:type="dcterms:W3CDTF">2022-04-19T10:19:42Z</dcterms:created>
  <dcterms:modified xsi:type="dcterms:W3CDTF">2023-11-21T13:14:34Z</dcterms:modified>
</cp:coreProperties>
</file>